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charts/chart45.xml" ContentType="application/vnd.openxmlformats-officedocument.drawingml.chart+xml"/>
  <Override PartName="/ppt/charts/chart46.xml" ContentType="application/vnd.openxmlformats-officedocument.drawingml.chart+xml"/>
  <Override PartName="/ppt/charts/chart47.xml" ContentType="application/vnd.openxmlformats-officedocument.drawingml.chart+xml"/>
  <Override PartName="/ppt/charts/style45.xml" ContentType="application/vnd.ms-office.chartstyle+xml"/>
  <Override PartName="/ppt/charts/colors45.xml" ContentType="application/vnd.ms-office.chartcolorstyle+xml"/>
  <Override PartName="/ppt/charts/chart48.xml" ContentType="application/vnd.openxmlformats-officedocument.drawingml.chart+xml"/>
  <Override PartName="/ppt/charts/chart49.xml" ContentType="application/vnd.openxmlformats-officedocument.drawingml.chart+xml"/>
  <Override PartName="/ppt/charts/chart50.xml" ContentType="application/vnd.openxmlformats-officedocument.drawingml.chart+xml"/>
  <Override PartName="/ppt/charts/chart51.xml" ContentType="application/vnd.openxmlformats-officedocument.drawingml.chart+xml"/>
  <Override PartName="/ppt/charts/chart52.xml" ContentType="application/vnd.openxmlformats-officedocument.drawingml.chart+xml"/>
  <Override PartName="/ppt/charts/chart53.xml" ContentType="application/vnd.openxmlformats-officedocument.drawingml.chart+xml"/>
  <Override PartName="/ppt/charts/chart54.xml" ContentType="application/vnd.openxmlformats-officedocument.drawingml.chart+xml"/>
  <Override PartName="/ppt/charts/chart55.xml" ContentType="application/vnd.openxmlformats-officedocument.drawingml.chart+xml"/>
  <Override PartName="/ppt/charts/chart56.xml" ContentType="application/vnd.openxmlformats-officedocument.drawingml.chart+xml"/>
  <Override PartName="/ppt/charts/chart57.xml" ContentType="application/vnd.openxmlformats-officedocument.drawingml.chart+xml"/>
  <Override PartName="/ppt/charts/chart58.xml" ContentType="application/vnd.openxmlformats-officedocument.drawingml.chart+xml"/>
  <Override PartName="/ppt/charts/chart59.xml" ContentType="application/vnd.openxmlformats-officedocument.drawingml.chart+xml"/>
  <Override PartName="/ppt/charts/chart60.xml" ContentType="application/vnd.openxmlformats-officedocument.drawingml.chart+xml"/>
  <Override PartName="/ppt/charts/chart61.xml" ContentType="application/vnd.openxmlformats-officedocument.drawingml.chart+xml"/>
  <Override PartName="/ppt/charts/chart62.xml" ContentType="application/vnd.openxmlformats-officedocument.drawingml.chart+xml"/>
  <Override PartName="/ppt/charts/chart63.xml" ContentType="application/vnd.openxmlformats-officedocument.drawingml.chart+xml"/>
  <Override PartName="/ppt/charts/chart64.xml" ContentType="application/vnd.openxmlformats-officedocument.drawingml.chart+xml"/>
  <Override PartName="/ppt/charts/chart65.xml" ContentType="application/vnd.openxmlformats-officedocument.drawingml.chart+xml"/>
  <Override PartName="/ppt/charts/chart66.xml" ContentType="application/vnd.openxmlformats-officedocument.drawingml.chart+xml"/>
  <Override PartName="/ppt/charts/style46.xml" ContentType="application/vnd.ms-office.chartstyle+xml"/>
  <Override PartName="/ppt/charts/colors46.xml" ContentType="application/vnd.ms-office.chartcolorstyle+xml"/>
  <Override PartName="/ppt/charts/chart67.xml" ContentType="application/vnd.openxmlformats-officedocument.drawingml.chart+xml"/>
  <Override PartName="/ppt/charts/style47.xml" ContentType="application/vnd.ms-office.chartstyle+xml"/>
  <Override PartName="/ppt/charts/colors47.xml" ContentType="application/vnd.ms-office.chartcolorstyle+xml"/>
  <Override PartName="/ppt/charts/chart68.xml" ContentType="application/vnd.openxmlformats-officedocument.drawingml.chart+xml"/>
  <Override PartName="/ppt/charts/style48.xml" ContentType="application/vnd.ms-office.chartstyle+xml"/>
  <Override PartName="/ppt/charts/colors48.xml" ContentType="application/vnd.ms-office.chartcolorstyle+xml"/>
  <Override PartName="/ppt/charts/chart69.xml" ContentType="application/vnd.openxmlformats-officedocument.drawingml.chart+xml"/>
  <Override PartName="/ppt/charts/style49.xml" ContentType="application/vnd.ms-office.chartstyle+xml"/>
  <Override PartName="/ppt/charts/colors49.xml" ContentType="application/vnd.ms-office.chartcolorstyle+xml"/>
  <Override PartName="/ppt/charts/chart70.xml" ContentType="application/vnd.openxmlformats-officedocument.drawingml.chart+xml"/>
  <Override PartName="/ppt/charts/style50.xml" ContentType="application/vnd.ms-office.chartstyle+xml"/>
  <Override PartName="/ppt/charts/colors50.xml" ContentType="application/vnd.ms-office.chartcolorstyle+xml"/>
  <Override PartName="/ppt/charts/chart71.xml" ContentType="application/vnd.openxmlformats-officedocument.drawingml.chart+xml"/>
  <Override PartName="/ppt/charts/style51.xml" ContentType="application/vnd.ms-office.chartstyle+xml"/>
  <Override PartName="/ppt/charts/colors51.xml" ContentType="application/vnd.ms-office.chartcolorstyle+xml"/>
  <Override PartName="/ppt/charts/chart72.xml" ContentType="application/vnd.openxmlformats-officedocument.drawingml.chart+xml"/>
  <Override PartName="/ppt/charts/style52.xml" ContentType="application/vnd.ms-office.chartstyle+xml"/>
  <Override PartName="/ppt/charts/colors52.xml" ContentType="application/vnd.ms-office.chartcolorstyle+xml"/>
  <Override PartName="/ppt/charts/chart73.xml" ContentType="application/vnd.openxmlformats-officedocument.drawingml.chart+xml"/>
  <Override PartName="/ppt/charts/style53.xml" ContentType="application/vnd.ms-office.chartstyle+xml"/>
  <Override PartName="/ppt/charts/colors53.xml" ContentType="application/vnd.ms-office.chartcolorstyle+xml"/>
  <Override PartName="/ppt/charts/chart74.xml" ContentType="application/vnd.openxmlformats-officedocument.drawingml.chart+xml"/>
  <Override PartName="/ppt/charts/style54.xml" ContentType="application/vnd.ms-office.chartstyle+xml"/>
  <Override PartName="/ppt/charts/colors54.xml" ContentType="application/vnd.ms-office.chartcolorstyle+xml"/>
  <Override PartName="/ppt/charts/chart75.xml" ContentType="application/vnd.openxmlformats-officedocument.drawingml.chart+xml"/>
  <Override PartName="/ppt/charts/style55.xml" ContentType="application/vnd.ms-office.chartstyle+xml"/>
  <Override PartName="/ppt/charts/colors55.xml" ContentType="application/vnd.ms-office.chartcolorstyle+xml"/>
  <Override PartName="/ppt/charts/chart76.xml" ContentType="application/vnd.openxmlformats-officedocument.drawingml.chart+xml"/>
  <Override PartName="/ppt/charts/style56.xml" ContentType="application/vnd.ms-office.chartstyle+xml"/>
  <Override PartName="/ppt/charts/colors56.xml" ContentType="application/vnd.ms-office.chartcolorstyle+xml"/>
  <Override PartName="/ppt/charts/chart77.xml" ContentType="application/vnd.openxmlformats-officedocument.drawingml.chart+xml"/>
  <Override PartName="/ppt/charts/style57.xml" ContentType="application/vnd.ms-office.chartstyle+xml"/>
  <Override PartName="/ppt/charts/colors57.xml" ContentType="application/vnd.ms-office.chartcolorstyle+xml"/>
  <Override PartName="/ppt/charts/chart78.xml" ContentType="application/vnd.openxmlformats-officedocument.drawingml.chart+xml"/>
  <Override PartName="/ppt/charts/style58.xml" ContentType="application/vnd.ms-office.chartstyle+xml"/>
  <Override PartName="/ppt/charts/colors58.xml" ContentType="application/vnd.ms-office.chartcolorstyle+xml"/>
  <Override PartName="/ppt/charts/chart79.xml" ContentType="application/vnd.openxmlformats-officedocument.drawingml.chart+xml"/>
  <Override PartName="/ppt/charts/style59.xml" ContentType="application/vnd.ms-office.chartstyle+xml"/>
  <Override PartName="/ppt/charts/colors59.xml" ContentType="application/vnd.ms-office.chartcolorstyle+xml"/>
  <Override PartName="/ppt/charts/chart80.xml" ContentType="application/vnd.openxmlformats-officedocument.drawingml.chart+xml"/>
  <Override PartName="/ppt/charts/style60.xml" ContentType="application/vnd.ms-office.chartstyle+xml"/>
  <Override PartName="/ppt/charts/colors60.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98"/>
  </p:notesMasterIdLst>
  <p:handoutMasterIdLst>
    <p:handoutMasterId r:id="rId99"/>
  </p:handoutMasterIdLst>
  <p:sldIdLst>
    <p:sldId id="1478" r:id="rId5"/>
    <p:sldId id="1479" r:id="rId6"/>
    <p:sldId id="1480" r:id="rId7"/>
    <p:sldId id="1481" r:id="rId8"/>
    <p:sldId id="1482" r:id="rId9"/>
    <p:sldId id="1483" r:id="rId10"/>
    <p:sldId id="1484" r:id="rId11"/>
    <p:sldId id="1485" r:id="rId12"/>
    <p:sldId id="1486" r:id="rId13"/>
    <p:sldId id="1487" r:id="rId14"/>
    <p:sldId id="1488" r:id="rId15"/>
    <p:sldId id="1489" r:id="rId16"/>
    <p:sldId id="1490" r:id="rId17"/>
    <p:sldId id="1491" r:id="rId18"/>
    <p:sldId id="1492" r:id="rId19"/>
    <p:sldId id="1493" r:id="rId20"/>
    <p:sldId id="1494" r:id="rId21"/>
    <p:sldId id="1495" r:id="rId22"/>
    <p:sldId id="1496" r:id="rId23"/>
    <p:sldId id="1497" r:id="rId24"/>
    <p:sldId id="1498" r:id="rId25"/>
    <p:sldId id="1499" r:id="rId26"/>
    <p:sldId id="1500" r:id="rId27"/>
    <p:sldId id="1501" r:id="rId28"/>
    <p:sldId id="1502" r:id="rId29"/>
    <p:sldId id="1503" r:id="rId30"/>
    <p:sldId id="1504" r:id="rId31"/>
    <p:sldId id="1505" r:id="rId32"/>
    <p:sldId id="1506" r:id="rId33"/>
    <p:sldId id="1507" r:id="rId34"/>
    <p:sldId id="1508" r:id="rId35"/>
    <p:sldId id="1509" r:id="rId36"/>
    <p:sldId id="1510" r:id="rId37"/>
    <p:sldId id="1511" r:id="rId38"/>
    <p:sldId id="1512" r:id="rId39"/>
    <p:sldId id="1513" r:id="rId40"/>
    <p:sldId id="1514" r:id="rId41"/>
    <p:sldId id="1515" r:id="rId42"/>
    <p:sldId id="1516" r:id="rId43"/>
    <p:sldId id="1517" r:id="rId44"/>
    <p:sldId id="1518" r:id="rId45"/>
    <p:sldId id="1519" r:id="rId46"/>
    <p:sldId id="1520" r:id="rId47"/>
    <p:sldId id="1521" r:id="rId48"/>
    <p:sldId id="1522" r:id="rId49"/>
    <p:sldId id="1523" r:id="rId50"/>
    <p:sldId id="1524" r:id="rId51"/>
    <p:sldId id="1525" r:id="rId52"/>
    <p:sldId id="1526" r:id="rId53"/>
    <p:sldId id="1527" r:id="rId54"/>
    <p:sldId id="1528" r:id="rId55"/>
    <p:sldId id="1529" r:id="rId56"/>
    <p:sldId id="1530" r:id="rId57"/>
    <p:sldId id="1531" r:id="rId58"/>
    <p:sldId id="1551" r:id="rId59"/>
    <p:sldId id="1532" r:id="rId60"/>
    <p:sldId id="1533" r:id="rId61"/>
    <p:sldId id="1534" r:id="rId62"/>
    <p:sldId id="1535" r:id="rId63"/>
    <p:sldId id="1536" r:id="rId64"/>
    <p:sldId id="1537" r:id="rId65"/>
    <p:sldId id="1538" r:id="rId66"/>
    <p:sldId id="1539" r:id="rId67"/>
    <p:sldId id="1540" r:id="rId68"/>
    <p:sldId id="1541" r:id="rId69"/>
    <p:sldId id="1542" r:id="rId70"/>
    <p:sldId id="1543" r:id="rId71"/>
    <p:sldId id="1544" r:id="rId72"/>
    <p:sldId id="1545" r:id="rId73"/>
    <p:sldId id="1546" r:id="rId74"/>
    <p:sldId id="1547" r:id="rId75"/>
    <p:sldId id="1548" r:id="rId76"/>
    <p:sldId id="1552" r:id="rId77"/>
    <p:sldId id="1549" r:id="rId78"/>
    <p:sldId id="1553" r:id="rId79"/>
    <p:sldId id="1569" r:id="rId80"/>
    <p:sldId id="1554" r:id="rId81"/>
    <p:sldId id="1555" r:id="rId82"/>
    <p:sldId id="1556" r:id="rId83"/>
    <p:sldId id="1557" r:id="rId84"/>
    <p:sldId id="1558" r:id="rId85"/>
    <p:sldId id="1559" r:id="rId86"/>
    <p:sldId id="1560" r:id="rId87"/>
    <p:sldId id="1561" r:id="rId88"/>
    <p:sldId id="1562" r:id="rId89"/>
    <p:sldId id="1563" r:id="rId90"/>
    <p:sldId id="1564" r:id="rId91"/>
    <p:sldId id="1565" r:id="rId92"/>
    <p:sldId id="1566" r:id="rId93"/>
    <p:sldId id="1567" r:id="rId94"/>
    <p:sldId id="1568" r:id="rId95"/>
    <p:sldId id="565" r:id="rId96"/>
    <p:sldId id="566" r:id="rId9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4118">
          <p15:clr>
            <a:srgbClr val="A4A3A4"/>
          </p15:clr>
        </p15:guide>
        <p15:guide id="3" orient="horz" pos="255">
          <p15:clr>
            <a:srgbClr val="A4A3A4"/>
          </p15:clr>
        </p15:guide>
        <p15:guide id="4" pos="2880">
          <p15:clr>
            <a:srgbClr val="A4A3A4"/>
          </p15:clr>
        </p15:guide>
        <p15:guide id="5" pos="3084">
          <p15:clr>
            <a:srgbClr val="A4A3A4"/>
          </p15:clr>
        </p15:guide>
        <p15:guide id="6" pos="5602">
          <p15:clr>
            <a:srgbClr val="A4A3A4"/>
          </p15:clr>
        </p15:guide>
        <p15:guide id="7" pos="15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 Ferguson" initials="MF" lastIdx="5" clrIdx="0">
    <p:extLst/>
  </p:cmAuthor>
  <p:cmAuthor id="2" name="Adriana Tari" initials="AT"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58585B"/>
    <a:srgbClr val="888B8D"/>
    <a:srgbClr val="C8C9C7"/>
    <a:srgbClr val="1B365D"/>
    <a:srgbClr val="A6A6A6"/>
    <a:srgbClr val="DEEBF7"/>
    <a:srgbClr val="002060"/>
    <a:srgbClr val="0062A3"/>
    <a:srgbClr val="787A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25" autoAdjust="0"/>
    <p:restoredTop sz="94660"/>
  </p:normalViewPr>
  <p:slideViewPr>
    <p:cSldViewPr>
      <p:cViewPr varScale="1">
        <p:scale>
          <a:sx n="100" d="100"/>
          <a:sy n="100" d="100"/>
        </p:scale>
        <p:origin x="1520" y="160"/>
      </p:cViewPr>
      <p:guideLst>
        <p:guide orient="horz" pos="2160"/>
        <p:guide orient="horz" pos="4118"/>
        <p:guide orient="horz" pos="255"/>
        <p:guide pos="2880"/>
        <p:guide pos="3084"/>
        <p:guide pos="5602"/>
        <p:guide pos="158"/>
      </p:guideLst>
    </p:cSldViewPr>
  </p:slideViewPr>
  <p:notesTextViewPr>
    <p:cViewPr>
      <p:scale>
        <a:sx n="1" d="1"/>
        <a:sy n="1" d="1"/>
      </p:scale>
      <p:origin x="0" y="0"/>
    </p:cViewPr>
  </p:notesTextViewPr>
  <p:sorterViewPr>
    <p:cViewPr>
      <p:scale>
        <a:sx n="100" d="100"/>
        <a:sy n="100" d="100"/>
      </p:scale>
      <p:origin x="0" y="-5592"/>
    </p:cViewPr>
  </p:sorterViewPr>
  <p:notesViewPr>
    <p:cSldViewPr>
      <p:cViewPr varScale="1">
        <p:scale>
          <a:sx n="55" d="100"/>
          <a:sy n="55" d="100"/>
        </p:scale>
        <p:origin x="2880" y="84"/>
      </p:cViewPr>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presProps" Target="presProps.xml"/><Relationship Id="rId102" Type="http://schemas.openxmlformats.org/officeDocument/2006/relationships/viewProps" Target="viewProps.xml"/><Relationship Id="rId103" Type="http://schemas.openxmlformats.org/officeDocument/2006/relationships/theme" Target="theme/theme1.xml"/><Relationship Id="rId104" Type="http://schemas.openxmlformats.org/officeDocument/2006/relationships/tableStyles" Target="tableStyles.xml"/><Relationship Id="rId105" Type="http://schemas.microsoft.com/office/2015/10/relationships/revisionInfo" Target="revisionInfo.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73" Type="http://schemas.openxmlformats.org/officeDocument/2006/relationships/slide" Target="slides/slide69.xml"/><Relationship Id="rId74" Type="http://schemas.openxmlformats.org/officeDocument/2006/relationships/slide" Target="slides/slide70.xml"/><Relationship Id="rId75" Type="http://schemas.openxmlformats.org/officeDocument/2006/relationships/slide" Target="slides/slide71.xml"/><Relationship Id="rId76" Type="http://schemas.openxmlformats.org/officeDocument/2006/relationships/slide" Target="slides/slide72.xml"/><Relationship Id="rId77" Type="http://schemas.openxmlformats.org/officeDocument/2006/relationships/slide" Target="slides/slide73.xml"/><Relationship Id="rId78" Type="http://schemas.openxmlformats.org/officeDocument/2006/relationships/slide" Target="slides/slide74.xml"/><Relationship Id="rId79" Type="http://schemas.openxmlformats.org/officeDocument/2006/relationships/slide" Target="slides/slide75.xml"/><Relationship Id="rId90" Type="http://schemas.openxmlformats.org/officeDocument/2006/relationships/slide" Target="slides/slide86.xml"/><Relationship Id="rId91" Type="http://schemas.openxmlformats.org/officeDocument/2006/relationships/slide" Target="slides/slide87.xml"/><Relationship Id="rId92" Type="http://schemas.openxmlformats.org/officeDocument/2006/relationships/slide" Target="slides/slide88.xml"/><Relationship Id="rId93" Type="http://schemas.openxmlformats.org/officeDocument/2006/relationships/slide" Target="slides/slide89.xml"/><Relationship Id="rId94" Type="http://schemas.openxmlformats.org/officeDocument/2006/relationships/slide" Target="slides/slide90.xml"/><Relationship Id="rId95" Type="http://schemas.openxmlformats.org/officeDocument/2006/relationships/slide" Target="slides/slide91.xml"/><Relationship Id="rId96" Type="http://schemas.openxmlformats.org/officeDocument/2006/relationships/slide" Target="slides/slide92.xml"/><Relationship Id="rId97" Type="http://schemas.openxmlformats.org/officeDocument/2006/relationships/slide" Target="slides/slide93.xml"/><Relationship Id="rId98" Type="http://schemas.openxmlformats.org/officeDocument/2006/relationships/notesMaster" Target="notesMasters/notesMaster1.xml"/><Relationship Id="rId99" Type="http://schemas.openxmlformats.org/officeDocument/2006/relationships/handoutMaster" Target="handoutMasters/handoutMaster1.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100" Type="http://schemas.openxmlformats.org/officeDocument/2006/relationships/commentAuthors" Target="commentAuthors.xml"/><Relationship Id="rId80" Type="http://schemas.openxmlformats.org/officeDocument/2006/relationships/slide" Target="slides/slide76.xml"/><Relationship Id="rId81" Type="http://schemas.openxmlformats.org/officeDocument/2006/relationships/slide" Target="slides/slide77.xml"/><Relationship Id="rId82" Type="http://schemas.openxmlformats.org/officeDocument/2006/relationships/slide" Target="slides/slide78.xml"/><Relationship Id="rId83" Type="http://schemas.openxmlformats.org/officeDocument/2006/relationships/slide" Target="slides/slide79.xml"/><Relationship Id="rId84" Type="http://schemas.openxmlformats.org/officeDocument/2006/relationships/slide" Target="slides/slide80.xml"/><Relationship Id="rId85" Type="http://schemas.openxmlformats.org/officeDocument/2006/relationships/slide" Target="slides/slide81.xml"/><Relationship Id="rId86" Type="http://schemas.openxmlformats.org/officeDocument/2006/relationships/slide" Target="slides/slide82.xml"/><Relationship Id="rId87" Type="http://schemas.openxmlformats.org/officeDocument/2006/relationships/slide" Target="slides/slide83.xml"/><Relationship Id="rId88" Type="http://schemas.openxmlformats.org/officeDocument/2006/relationships/slide" Target="slides/slide84.xml"/><Relationship Id="rId89" Type="http://schemas.openxmlformats.org/officeDocument/2006/relationships/slide" Target="slides/slide85.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microsoft.com/office/2011/relationships/chartStyle" Target="style10.xml"/><Relationship Id="rId2" Type="http://schemas.microsoft.com/office/2011/relationships/chartColorStyle" Target="colors10.xml"/><Relationship Id="rId3"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microsoft.com/office/2011/relationships/chartStyle" Target="style11.xml"/><Relationship Id="rId2" Type="http://schemas.microsoft.com/office/2011/relationships/chartColorStyle" Target="colors11.xml"/><Relationship Id="rId3"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microsoft.com/office/2011/relationships/chartStyle" Target="style12.xml"/><Relationship Id="rId2" Type="http://schemas.microsoft.com/office/2011/relationships/chartColorStyle" Target="colors12.xml"/><Relationship Id="rId3"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microsoft.com/office/2011/relationships/chartStyle" Target="style13.xml"/><Relationship Id="rId2" Type="http://schemas.microsoft.com/office/2011/relationships/chartColorStyle" Target="colors13.xml"/><Relationship Id="rId3"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microsoft.com/office/2011/relationships/chartStyle" Target="style14.xml"/><Relationship Id="rId2" Type="http://schemas.microsoft.com/office/2011/relationships/chartColorStyle" Target="colors14.xml"/><Relationship Id="rId3"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microsoft.com/office/2011/relationships/chartStyle" Target="style15.xml"/><Relationship Id="rId2" Type="http://schemas.microsoft.com/office/2011/relationships/chartColorStyle" Target="colors15.xml"/><Relationship Id="rId3"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microsoft.com/office/2011/relationships/chartStyle" Target="style16.xml"/><Relationship Id="rId2" Type="http://schemas.microsoft.com/office/2011/relationships/chartColorStyle" Target="colors16.xml"/><Relationship Id="rId3"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microsoft.com/office/2011/relationships/chartStyle" Target="style17.xml"/><Relationship Id="rId2" Type="http://schemas.microsoft.com/office/2011/relationships/chartColorStyle" Target="colors17.xml"/><Relationship Id="rId3"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microsoft.com/office/2011/relationships/chartStyle" Target="style18.xml"/><Relationship Id="rId2" Type="http://schemas.microsoft.com/office/2011/relationships/chartColorStyle" Target="colors18.xml"/><Relationship Id="rId3"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microsoft.com/office/2011/relationships/chartStyle" Target="style19.xml"/><Relationship Id="rId2" Type="http://schemas.microsoft.com/office/2011/relationships/chartColorStyle" Target="colors19.xml"/><Relationship Id="rId3"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microsoft.com/office/2011/relationships/chartStyle" Target="style20.xml"/><Relationship Id="rId2" Type="http://schemas.microsoft.com/office/2011/relationships/chartColorStyle" Target="colors20.xml"/><Relationship Id="rId3"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microsoft.com/office/2011/relationships/chartStyle" Target="style21.xml"/><Relationship Id="rId2" Type="http://schemas.microsoft.com/office/2011/relationships/chartColorStyle" Target="colors21.xml"/><Relationship Id="rId3"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microsoft.com/office/2011/relationships/chartStyle" Target="style22.xml"/><Relationship Id="rId2" Type="http://schemas.microsoft.com/office/2011/relationships/chartColorStyle" Target="colors22.xml"/><Relationship Id="rId3"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microsoft.com/office/2011/relationships/chartStyle" Target="style23.xml"/><Relationship Id="rId2" Type="http://schemas.microsoft.com/office/2011/relationships/chartColorStyle" Target="colors23.xml"/><Relationship Id="rId3"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microsoft.com/office/2011/relationships/chartStyle" Target="style24.xml"/><Relationship Id="rId2" Type="http://schemas.microsoft.com/office/2011/relationships/chartColorStyle" Target="colors24.xml"/><Relationship Id="rId3"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microsoft.com/office/2011/relationships/chartStyle" Target="style25.xml"/><Relationship Id="rId2" Type="http://schemas.microsoft.com/office/2011/relationships/chartColorStyle" Target="colors25.xml"/><Relationship Id="rId3"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microsoft.com/office/2011/relationships/chartStyle" Target="style26.xml"/><Relationship Id="rId2" Type="http://schemas.microsoft.com/office/2011/relationships/chartColorStyle" Target="colors26.xml"/><Relationship Id="rId3"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microsoft.com/office/2011/relationships/chartStyle" Target="style27.xml"/><Relationship Id="rId2" Type="http://schemas.microsoft.com/office/2011/relationships/chartColorStyle" Target="colors27.xml"/><Relationship Id="rId3"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microsoft.com/office/2011/relationships/chartStyle" Target="style28.xml"/><Relationship Id="rId2" Type="http://schemas.microsoft.com/office/2011/relationships/chartColorStyle" Target="colors28.xml"/><Relationship Id="rId3"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microsoft.com/office/2011/relationships/chartStyle" Target="style29.xml"/><Relationship Id="rId2" Type="http://schemas.microsoft.com/office/2011/relationships/chartColorStyle" Target="colors29.xml"/><Relationship Id="rId3"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microsoft.com/office/2011/relationships/chartStyle" Target="style30.xml"/><Relationship Id="rId2" Type="http://schemas.microsoft.com/office/2011/relationships/chartColorStyle" Target="colors30.xml"/><Relationship Id="rId3"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microsoft.com/office/2011/relationships/chartStyle" Target="style31.xml"/><Relationship Id="rId2" Type="http://schemas.microsoft.com/office/2011/relationships/chartColorStyle" Target="colors31.xml"/><Relationship Id="rId3"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microsoft.com/office/2011/relationships/chartStyle" Target="style32.xml"/><Relationship Id="rId2" Type="http://schemas.microsoft.com/office/2011/relationships/chartColorStyle" Target="colors32.xml"/><Relationship Id="rId3"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microsoft.com/office/2011/relationships/chartStyle" Target="style33.xml"/><Relationship Id="rId2" Type="http://schemas.microsoft.com/office/2011/relationships/chartColorStyle" Target="colors33.xml"/><Relationship Id="rId3"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microsoft.com/office/2011/relationships/chartStyle" Target="style34.xml"/><Relationship Id="rId2" Type="http://schemas.microsoft.com/office/2011/relationships/chartColorStyle" Target="colors34.xml"/><Relationship Id="rId3"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microsoft.com/office/2011/relationships/chartStyle" Target="style35.xml"/><Relationship Id="rId2" Type="http://schemas.microsoft.com/office/2011/relationships/chartColorStyle" Target="colors35.xml"/><Relationship Id="rId3"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1" Type="http://schemas.microsoft.com/office/2011/relationships/chartStyle" Target="style36.xml"/><Relationship Id="rId2" Type="http://schemas.microsoft.com/office/2011/relationships/chartColorStyle" Target="colors36.xml"/><Relationship Id="rId3"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microsoft.com/office/2011/relationships/chartStyle" Target="style37.xml"/><Relationship Id="rId2" Type="http://schemas.microsoft.com/office/2011/relationships/chartColorStyle" Target="colors37.xml"/><Relationship Id="rId3"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microsoft.com/office/2011/relationships/chartStyle" Target="style38.xml"/><Relationship Id="rId2" Type="http://schemas.microsoft.com/office/2011/relationships/chartColorStyle" Target="colors38.xml"/><Relationship Id="rId3"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microsoft.com/office/2011/relationships/chartStyle" Target="style39.xml"/><Relationship Id="rId2" Type="http://schemas.microsoft.com/office/2011/relationships/chartColorStyle" Target="colors39.xml"/><Relationship Id="rId3"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microsoft.com/office/2011/relationships/chartStyle" Target="style40.xml"/><Relationship Id="rId2" Type="http://schemas.microsoft.com/office/2011/relationships/chartColorStyle" Target="colors40.xml"/><Relationship Id="rId3"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microsoft.com/office/2011/relationships/chartStyle" Target="style41.xml"/><Relationship Id="rId2" Type="http://schemas.microsoft.com/office/2011/relationships/chartColorStyle" Target="colors41.xml"/><Relationship Id="rId3"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1" Type="http://schemas.microsoft.com/office/2011/relationships/chartStyle" Target="style42.xml"/><Relationship Id="rId2" Type="http://schemas.microsoft.com/office/2011/relationships/chartColorStyle" Target="colors42.xml"/><Relationship Id="rId3"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1" Type="http://schemas.microsoft.com/office/2011/relationships/chartStyle" Target="style43.xml"/><Relationship Id="rId2" Type="http://schemas.microsoft.com/office/2011/relationships/chartColorStyle" Target="colors43.xml"/><Relationship Id="rId3"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1" Type="http://schemas.microsoft.com/office/2011/relationships/chartStyle" Target="style44.xml"/><Relationship Id="rId2" Type="http://schemas.microsoft.com/office/2011/relationships/chartColorStyle" Target="colors44.xml"/><Relationship Id="rId3"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1" Type="http://schemas.microsoft.com/office/2011/relationships/chartStyle" Target="style45.xml"/><Relationship Id="rId2" Type="http://schemas.microsoft.com/office/2011/relationships/chartColorStyle" Target="colors45.xml"/><Relationship Id="rId3"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1" Type="http://schemas.openxmlformats.org/officeDocument/2006/relationships/package" Target="../embeddings/Microsoft_Excel_Worksheet48.xlsx"/></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package" Target="../embeddings/Microsoft_Excel_Worksheet5.xlsx"/></Relationships>
</file>

<file path=ppt/charts/_rels/chart50.xml.rels><?xml version="1.0" encoding="UTF-8" standalone="yes"?>
<Relationships xmlns="http://schemas.openxmlformats.org/package/2006/relationships"><Relationship Id="rId1"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1" Type="http://schemas.openxmlformats.org/officeDocument/2006/relationships/package" Target="../embeddings/Microsoft_Excel_Worksheet51.xlsx"/></Relationships>
</file>

<file path=ppt/charts/_rels/chart52.xml.rels><?xml version="1.0" encoding="UTF-8" standalone="yes"?>
<Relationships xmlns="http://schemas.openxmlformats.org/package/2006/relationships"><Relationship Id="rId1" Type="http://schemas.openxmlformats.org/officeDocument/2006/relationships/package" Target="../embeddings/Microsoft_Excel_Worksheet52.xlsx"/></Relationships>
</file>

<file path=ppt/charts/_rels/chart53.xml.rels><?xml version="1.0" encoding="UTF-8" standalone="yes"?>
<Relationships xmlns="http://schemas.openxmlformats.org/package/2006/relationships"><Relationship Id="rId1" Type="http://schemas.openxmlformats.org/officeDocument/2006/relationships/package" Target="../embeddings/Microsoft_Excel_Worksheet53.xlsx"/></Relationships>
</file>

<file path=ppt/charts/_rels/chart54.xml.rels><?xml version="1.0" encoding="UTF-8" standalone="yes"?>
<Relationships xmlns="http://schemas.openxmlformats.org/package/2006/relationships"><Relationship Id="rId1" Type="http://schemas.openxmlformats.org/officeDocument/2006/relationships/package" Target="../embeddings/Microsoft_Excel_Worksheet54.xlsx"/></Relationships>
</file>

<file path=ppt/charts/_rels/chart55.xml.rels><?xml version="1.0" encoding="UTF-8" standalone="yes"?>
<Relationships xmlns="http://schemas.openxmlformats.org/package/2006/relationships"><Relationship Id="rId1" Type="http://schemas.openxmlformats.org/officeDocument/2006/relationships/package" Target="../embeddings/Microsoft_Excel_Worksheet55.xlsx"/></Relationships>
</file>

<file path=ppt/charts/_rels/chart56.xml.rels><?xml version="1.0" encoding="UTF-8" standalone="yes"?>
<Relationships xmlns="http://schemas.openxmlformats.org/package/2006/relationships"><Relationship Id="rId1" Type="http://schemas.openxmlformats.org/officeDocument/2006/relationships/package" Target="../embeddings/Microsoft_Excel_Worksheet56.xlsx"/></Relationships>
</file>

<file path=ppt/charts/_rels/chart57.xml.rels><?xml version="1.0" encoding="UTF-8" standalone="yes"?>
<Relationships xmlns="http://schemas.openxmlformats.org/package/2006/relationships"><Relationship Id="rId1" Type="http://schemas.openxmlformats.org/officeDocument/2006/relationships/package" Target="../embeddings/Microsoft_Excel_Worksheet57.xlsx"/></Relationships>
</file>

<file path=ppt/charts/_rels/chart58.xml.rels><?xml version="1.0" encoding="UTF-8" standalone="yes"?>
<Relationships xmlns="http://schemas.openxmlformats.org/package/2006/relationships"><Relationship Id="rId1" Type="http://schemas.openxmlformats.org/officeDocument/2006/relationships/package" Target="../embeddings/Microsoft_Excel_Worksheet58.xlsx"/></Relationships>
</file>

<file path=ppt/charts/_rels/chart59.xml.rels><?xml version="1.0" encoding="UTF-8" standalone="yes"?>
<Relationships xmlns="http://schemas.openxmlformats.org/package/2006/relationships"><Relationship Id="rId1" Type="http://schemas.openxmlformats.org/officeDocument/2006/relationships/package" Target="../embeddings/Microsoft_Excel_Worksheet59.xlsx"/></Relationships>
</file>

<file path=ppt/charts/_rels/chart6.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package" Target="../embeddings/Microsoft_Excel_Worksheet6.xlsx"/></Relationships>
</file>

<file path=ppt/charts/_rels/chart60.xml.rels><?xml version="1.0" encoding="UTF-8" standalone="yes"?>
<Relationships xmlns="http://schemas.openxmlformats.org/package/2006/relationships"><Relationship Id="rId1" Type="http://schemas.openxmlformats.org/officeDocument/2006/relationships/package" Target="../embeddings/Microsoft_Excel_Worksheet60.xlsx"/></Relationships>
</file>

<file path=ppt/charts/_rels/chart61.xml.rels><?xml version="1.0" encoding="UTF-8" standalone="yes"?>
<Relationships xmlns="http://schemas.openxmlformats.org/package/2006/relationships"><Relationship Id="rId1" Type="http://schemas.openxmlformats.org/officeDocument/2006/relationships/package" Target="../embeddings/Microsoft_Excel_Worksheet61.xlsx"/></Relationships>
</file>

<file path=ppt/charts/_rels/chart62.xml.rels><?xml version="1.0" encoding="UTF-8" standalone="yes"?>
<Relationships xmlns="http://schemas.openxmlformats.org/package/2006/relationships"><Relationship Id="rId1" Type="http://schemas.openxmlformats.org/officeDocument/2006/relationships/package" Target="../embeddings/Microsoft_Excel_Worksheet62.xlsx"/></Relationships>
</file>

<file path=ppt/charts/_rels/chart63.xml.rels><?xml version="1.0" encoding="UTF-8" standalone="yes"?>
<Relationships xmlns="http://schemas.openxmlformats.org/package/2006/relationships"><Relationship Id="rId1" Type="http://schemas.openxmlformats.org/officeDocument/2006/relationships/package" Target="../embeddings/Microsoft_Excel_Worksheet63.xlsx"/></Relationships>
</file>

<file path=ppt/charts/_rels/chart64.xml.rels><?xml version="1.0" encoding="UTF-8" standalone="yes"?>
<Relationships xmlns="http://schemas.openxmlformats.org/package/2006/relationships"><Relationship Id="rId1" Type="http://schemas.openxmlformats.org/officeDocument/2006/relationships/package" Target="../embeddings/Microsoft_Excel_Worksheet64.xlsx"/></Relationships>
</file>

<file path=ppt/charts/_rels/chart65.xml.rels><?xml version="1.0" encoding="UTF-8" standalone="yes"?>
<Relationships xmlns="http://schemas.openxmlformats.org/package/2006/relationships"><Relationship Id="rId1" Type="http://schemas.openxmlformats.org/officeDocument/2006/relationships/package" Target="../embeddings/Microsoft_Excel_Worksheet65.xlsx"/></Relationships>
</file>

<file path=ppt/charts/_rels/chart66.xml.rels><?xml version="1.0" encoding="UTF-8" standalone="yes"?>
<Relationships xmlns="http://schemas.openxmlformats.org/package/2006/relationships"><Relationship Id="rId1" Type="http://schemas.microsoft.com/office/2011/relationships/chartStyle" Target="style46.xml"/><Relationship Id="rId2" Type="http://schemas.microsoft.com/office/2011/relationships/chartColorStyle" Target="colors46.xml"/><Relationship Id="rId3" Type="http://schemas.openxmlformats.org/officeDocument/2006/relationships/package" Target="../embeddings/Microsoft_Excel_Worksheet66.xlsx"/></Relationships>
</file>

<file path=ppt/charts/_rels/chart67.xml.rels><?xml version="1.0" encoding="UTF-8" standalone="yes"?>
<Relationships xmlns="http://schemas.openxmlformats.org/package/2006/relationships"><Relationship Id="rId1" Type="http://schemas.microsoft.com/office/2011/relationships/chartStyle" Target="style47.xml"/><Relationship Id="rId2" Type="http://schemas.microsoft.com/office/2011/relationships/chartColorStyle" Target="colors47.xml"/><Relationship Id="rId3" Type="http://schemas.openxmlformats.org/officeDocument/2006/relationships/package" Target="../embeddings/Microsoft_Excel_Worksheet67.xlsx"/></Relationships>
</file>

<file path=ppt/charts/_rels/chart68.xml.rels><?xml version="1.0" encoding="UTF-8" standalone="yes"?>
<Relationships xmlns="http://schemas.openxmlformats.org/package/2006/relationships"><Relationship Id="rId1" Type="http://schemas.microsoft.com/office/2011/relationships/chartStyle" Target="style48.xml"/><Relationship Id="rId2" Type="http://schemas.microsoft.com/office/2011/relationships/chartColorStyle" Target="colors48.xml"/><Relationship Id="rId3" Type="http://schemas.openxmlformats.org/officeDocument/2006/relationships/package" Target="../embeddings/Microsoft_Excel_Worksheet68.xlsx"/></Relationships>
</file>

<file path=ppt/charts/_rels/chart69.xml.rels><?xml version="1.0" encoding="UTF-8" standalone="yes"?>
<Relationships xmlns="http://schemas.openxmlformats.org/package/2006/relationships"><Relationship Id="rId1" Type="http://schemas.microsoft.com/office/2011/relationships/chartStyle" Target="style49.xml"/><Relationship Id="rId2" Type="http://schemas.microsoft.com/office/2011/relationships/chartColorStyle" Target="colors49.xml"/><Relationship Id="rId3" Type="http://schemas.openxmlformats.org/officeDocument/2006/relationships/package" Target="../embeddings/Microsoft_Excel_Worksheet69.xlsx"/></Relationships>
</file>

<file path=ppt/charts/_rels/chart7.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package" Target="../embeddings/Microsoft_Excel_Worksheet7.xlsx"/></Relationships>
</file>

<file path=ppt/charts/_rels/chart70.xml.rels><?xml version="1.0" encoding="UTF-8" standalone="yes"?>
<Relationships xmlns="http://schemas.openxmlformats.org/package/2006/relationships"><Relationship Id="rId1" Type="http://schemas.microsoft.com/office/2011/relationships/chartStyle" Target="style50.xml"/><Relationship Id="rId2" Type="http://schemas.microsoft.com/office/2011/relationships/chartColorStyle" Target="colors50.xml"/><Relationship Id="rId3" Type="http://schemas.openxmlformats.org/officeDocument/2006/relationships/package" Target="../embeddings/Microsoft_Excel_Worksheet70.xlsx"/></Relationships>
</file>

<file path=ppt/charts/_rels/chart71.xml.rels><?xml version="1.0" encoding="UTF-8" standalone="yes"?>
<Relationships xmlns="http://schemas.openxmlformats.org/package/2006/relationships"><Relationship Id="rId1" Type="http://schemas.microsoft.com/office/2011/relationships/chartStyle" Target="style51.xml"/><Relationship Id="rId2" Type="http://schemas.microsoft.com/office/2011/relationships/chartColorStyle" Target="colors51.xml"/><Relationship Id="rId3" Type="http://schemas.openxmlformats.org/officeDocument/2006/relationships/package" Target="../embeddings/Microsoft_Excel_Worksheet71.xlsx"/></Relationships>
</file>

<file path=ppt/charts/_rels/chart72.xml.rels><?xml version="1.0" encoding="UTF-8" standalone="yes"?>
<Relationships xmlns="http://schemas.openxmlformats.org/package/2006/relationships"><Relationship Id="rId1" Type="http://schemas.microsoft.com/office/2011/relationships/chartStyle" Target="style52.xml"/><Relationship Id="rId2" Type="http://schemas.microsoft.com/office/2011/relationships/chartColorStyle" Target="colors52.xml"/><Relationship Id="rId3" Type="http://schemas.openxmlformats.org/officeDocument/2006/relationships/package" Target="../embeddings/Microsoft_Excel_Worksheet72.xlsx"/></Relationships>
</file>

<file path=ppt/charts/_rels/chart73.xml.rels><?xml version="1.0" encoding="UTF-8" standalone="yes"?>
<Relationships xmlns="http://schemas.openxmlformats.org/package/2006/relationships"><Relationship Id="rId1" Type="http://schemas.microsoft.com/office/2011/relationships/chartStyle" Target="style53.xml"/><Relationship Id="rId2" Type="http://schemas.microsoft.com/office/2011/relationships/chartColorStyle" Target="colors53.xml"/><Relationship Id="rId3" Type="http://schemas.openxmlformats.org/officeDocument/2006/relationships/package" Target="../embeddings/Microsoft_Excel_Worksheet73.xlsx"/></Relationships>
</file>

<file path=ppt/charts/_rels/chart74.xml.rels><?xml version="1.0" encoding="UTF-8" standalone="yes"?>
<Relationships xmlns="http://schemas.openxmlformats.org/package/2006/relationships"><Relationship Id="rId1" Type="http://schemas.microsoft.com/office/2011/relationships/chartStyle" Target="style54.xml"/><Relationship Id="rId2" Type="http://schemas.microsoft.com/office/2011/relationships/chartColorStyle" Target="colors54.xml"/><Relationship Id="rId3" Type="http://schemas.openxmlformats.org/officeDocument/2006/relationships/package" Target="../embeddings/Microsoft_Excel_Worksheet74.xlsx"/></Relationships>
</file>

<file path=ppt/charts/_rels/chart75.xml.rels><?xml version="1.0" encoding="UTF-8" standalone="yes"?>
<Relationships xmlns="http://schemas.openxmlformats.org/package/2006/relationships"><Relationship Id="rId1" Type="http://schemas.microsoft.com/office/2011/relationships/chartStyle" Target="style55.xml"/><Relationship Id="rId2" Type="http://schemas.microsoft.com/office/2011/relationships/chartColorStyle" Target="colors55.xml"/><Relationship Id="rId3" Type="http://schemas.openxmlformats.org/officeDocument/2006/relationships/package" Target="../embeddings/Microsoft_Excel_Worksheet75.xlsx"/></Relationships>
</file>

<file path=ppt/charts/_rels/chart76.xml.rels><?xml version="1.0" encoding="UTF-8" standalone="yes"?>
<Relationships xmlns="http://schemas.openxmlformats.org/package/2006/relationships"><Relationship Id="rId1" Type="http://schemas.microsoft.com/office/2011/relationships/chartStyle" Target="style56.xml"/><Relationship Id="rId2" Type="http://schemas.microsoft.com/office/2011/relationships/chartColorStyle" Target="colors56.xml"/><Relationship Id="rId3" Type="http://schemas.openxmlformats.org/officeDocument/2006/relationships/package" Target="../embeddings/Microsoft_Excel_Worksheet76.xlsx"/></Relationships>
</file>

<file path=ppt/charts/_rels/chart77.xml.rels><?xml version="1.0" encoding="UTF-8" standalone="yes"?>
<Relationships xmlns="http://schemas.openxmlformats.org/package/2006/relationships"><Relationship Id="rId1" Type="http://schemas.microsoft.com/office/2011/relationships/chartStyle" Target="style57.xml"/><Relationship Id="rId2" Type="http://schemas.microsoft.com/office/2011/relationships/chartColorStyle" Target="colors57.xml"/><Relationship Id="rId3" Type="http://schemas.openxmlformats.org/officeDocument/2006/relationships/package" Target="../embeddings/Microsoft_Excel_Worksheet77.xlsx"/></Relationships>
</file>

<file path=ppt/charts/_rels/chart78.xml.rels><?xml version="1.0" encoding="UTF-8" standalone="yes"?>
<Relationships xmlns="http://schemas.openxmlformats.org/package/2006/relationships"><Relationship Id="rId1" Type="http://schemas.microsoft.com/office/2011/relationships/chartStyle" Target="style58.xml"/><Relationship Id="rId2" Type="http://schemas.microsoft.com/office/2011/relationships/chartColorStyle" Target="colors58.xml"/><Relationship Id="rId3" Type="http://schemas.openxmlformats.org/officeDocument/2006/relationships/package" Target="../embeddings/Microsoft_Excel_Worksheet78.xlsx"/></Relationships>
</file>

<file path=ppt/charts/_rels/chart79.xml.rels><?xml version="1.0" encoding="UTF-8" standalone="yes"?>
<Relationships xmlns="http://schemas.openxmlformats.org/package/2006/relationships"><Relationship Id="rId1" Type="http://schemas.microsoft.com/office/2011/relationships/chartStyle" Target="style59.xml"/><Relationship Id="rId2" Type="http://schemas.microsoft.com/office/2011/relationships/chartColorStyle" Target="colors59.xml"/><Relationship Id="rId3" Type="http://schemas.openxmlformats.org/officeDocument/2006/relationships/package" Target="../embeddings/Microsoft_Excel_Worksheet79.xlsx"/></Relationships>
</file>

<file path=ppt/charts/_rels/chart8.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package" Target="../embeddings/Microsoft_Excel_Worksheet8.xlsx"/></Relationships>
</file>

<file path=ppt/charts/_rels/chart80.xml.rels><?xml version="1.0" encoding="UTF-8" standalone="yes"?>
<Relationships xmlns="http://schemas.openxmlformats.org/package/2006/relationships"><Relationship Id="rId1" Type="http://schemas.microsoft.com/office/2011/relationships/chartStyle" Target="style60.xml"/><Relationship Id="rId2" Type="http://schemas.microsoft.com/office/2011/relationships/chartColorStyle" Target="colors60.xml"/><Relationship Id="rId3" Type="http://schemas.openxmlformats.org/officeDocument/2006/relationships/package" Target="../embeddings/Microsoft_Excel_Worksheet80.xlsx"/></Relationships>
</file>

<file path=ppt/charts/_rels/chart9.xml.rels><?xml version="1.0" encoding="UTF-8" standalone="yes"?>
<Relationships xmlns="http://schemas.openxmlformats.org/package/2006/relationships"><Relationship Id="rId1" Type="http://schemas.microsoft.com/office/2011/relationships/chartStyle" Target="style9.xml"/><Relationship Id="rId2" Type="http://schemas.microsoft.com/office/2011/relationships/chartColorStyle" Target="colors9.xml"/><Relationship Id="rId3"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Much more concerned</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Egypt</c:v>
                </c:pt>
                <c:pt idx="3">
                  <c:v>India</c:v>
                </c:pt>
                <c:pt idx="4">
                  <c:v>South Africa</c:v>
                </c:pt>
                <c:pt idx="5">
                  <c:v>Kenya</c:v>
                </c:pt>
                <c:pt idx="6">
                  <c:v>Brazil</c:v>
                </c:pt>
                <c:pt idx="7">
                  <c:v>Mexico</c:v>
                </c:pt>
                <c:pt idx="8">
                  <c:v>Nigeria</c:v>
                </c:pt>
                <c:pt idx="9">
                  <c:v>Hong Kong</c:v>
                </c:pt>
                <c:pt idx="10">
                  <c:v>Indonesia</c:v>
                </c:pt>
                <c:pt idx="11">
                  <c:v>France</c:v>
                </c:pt>
                <c:pt idx="12">
                  <c:v>United States</c:v>
                </c:pt>
                <c:pt idx="13">
                  <c:v>Republic of Korea</c:v>
                </c:pt>
                <c:pt idx="14">
                  <c:v>Turkey</c:v>
                </c:pt>
                <c:pt idx="15">
                  <c:v>Tunisia</c:v>
                </c:pt>
                <c:pt idx="16">
                  <c:v>China</c:v>
                </c:pt>
                <c:pt idx="17">
                  <c:v>Poland</c:v>
                </c:pt>
                <c:pt idx="18">
                  <c:v>Canada</c:v>
                </c:pt>
                <c:pt idx="19">
                  <c:v>Pakistan</c:v>
                </c:pt>
                <c:pt idx="20">
                  <c:v>Australia</c:v>
                </c:pt>
                <c:pt idx="21">
                  <c:v>Sweden</c:v>
                </c:pt>
                <c:pt idx="22">
                  <c:v>Japan</c:v>
                </c:pt>
                <c:pt idx="23">
                  <c:v>Russia</c:v>
                </c:pt>
                <c:pt idx="24">
                  <c:v>Italy</c:v>
                </c:pt>
                <c:pt idx="25">
                  <c:v>Great Britain</c:v>
                </c:pt>
                <c:pt idx="26">
                  <c:v>Germany</c:v>
                </c:pt>
              </c:strCache>
            </c:strRef>
          </c:cat>
          <c:val>
            <c:numRef>
              <c:f>Sheet1!$B$2:$B$28</c:f>
              <c:numCache>
                <c:formatCode>General</c:formatCode>
                <c:ptCount val="27"/>
                <c:pt idx="0" formatCode="0%">
                  <c:v>0.22</c:v>
                </c:pt>
                <c:pt idx="2" formatCode="0%">
                  <c:v>0.46</c:v>
                </c:pt>
                <c:pt idx="3" formatCode="0%">
                  <c:v>0.36</c:v>
                </c:pt>
                <c:pt idx="4" formatCode="0%">
                  <c:v>0.32</c:v>
                </c:pt>
                <c:pt idx="5" formatCode="0%">
                  <c:v>0.52</c:v>
                </c:pt>
                <c:pt idx="6" formatCode="0%">
                  <c:v>0.32</c:v>
                </c:pt>
                <c:pt idx="7" formatCode="0%">
                  <c:v>0.29</c:v>
                </c:pt>
                <c:pt idx="8" formatCode="0%">
                  <c:v>0.38</c:v>
                </c:pt>
                <c:pt idx="9" formatCode="0%">
                  <c:v>0.18</c:v>
                </c:pt>
                <c:pt idx="10" formatCode="0%">
                  <c:v>0.17</c:v>
                </c:pt>
                <c:pt idx="11" formatCode="0%">
                  <c:v>0.26</c:v>
                </c:pt>
                <c:pt idx="12" formatCode="0%">
                  <c:v>0.18</c:v>
                </c:pt>
                <c:pt idx="13" formatCode="0%">
                  <c:v>0.17</c:v>
                </c:pt>
                <c:pt idx="14" formatCode="0%">
                  <c:v>0.19</c:v>
                </c:pt>
                <c:pt idx="15" formatCode="0%">
                  <c:v>0.4</c:v>
                </c:pt>
                <c:pt idx="16" formatCode="0%">
                  <c:v>0.1</c:v>
                </c:pt>
                <c:pt idx="17" formatCode="0%">
                  <c:v>0.13</c:v>
                </c:pt>
                <c:pt idx="18" formatCode="0%">
                  <c:v>0.15</c:v>
                </c:pt>
                <c:pt idx="19" formatCode="0%">
                  <c:v>0.13</c:v>
                </c:pt>
                <c:pt idx="20" formatCode="0%">
                  <c:v>0.12</c:v>
                </c:pt>
                <c:pt idx="21" formatCode="0%">
                  <c:v>0.09</c:v>
                </c:pt>
                <c:pt idx="22" formatCode="0%">
                  <c:v>0.11</c:v>
                </c:pt>
                <c:pt idx="23" formatCode="0%">
                  <c:v>0.11</c:v>
                </c:pt>
                <c:pt idx="24" formatCode="0%">
                  <c:v>0.13</c:v>
                </c:pt>
                <c:pt idx="25" formatCode="0%">
                  <c:v>0.11</c:v>
                </c:pt>
                <c:pt idx="26" formatCode="0%">
                  <c:v>0.11</c:v>
                </c:pt>
              </c:numCache>
            </c:numRef>
          </c:val>
          <c:extLst xmlns:c16r2="http://schemas.microsoft.com/office/drawing/2015/06/chart">
            <c:ext xmlns:c16="http://schemas.microsoft.com/office/drawing/2014/chart" uri="{C3380CC4-5D6E-409C-BE32-E72D297353CC}">
              <c16:uniqueId val="{00000000-62C2-4151-BEAF-21953F8074BB}"/>
            </c:ext>
          </c:extLst>
        </c:ser>
        <c:ser>
          <c:idx val="1"/>
          <c:order val="1"/>
          <c:tx>
            <c:strRef>
              <c:f>Sheet1!$C$1</c:f>
              <c:strCache>
                <c:ptCount val="1"/>
                <c:pt idx="0">
                  <c:v>Somewhat more concerned</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Egypt</c:v>
                </c:pt>
                <c:pt idx="3">
                  <c:v>India</c:v>
                </c:pt>
                <c:pt idx="4">
                  <c:v>South Africa</c:v>
                </c:pt>
                <c:pt idx="5">
                  <c:v>Kenya</c:v>
                </c:pt>
                <c:pt idx="6">
                  <c:v>Brazil</c:v>
                </c:pt>
                <c:pt idx="7">
                  <c:v>Mexico</c:v>
                </c:pt>
                <c:pt idx="8">
                  <c:v>Nigeria</c:v>
                </c:pt>
                <c:pt idx="9">
                  <c:v>Hong Kong</c:v>
                </c:pt>
                <c:pt idx="10">
                  <c:v>Indonesia</c:v>
                </c:pt>
                <c:pt idx="11">
                  <c:v>France</c:v>
                </c:pt>
                <c:pt idx="12">
                  <c:v>United States</c:v>
                </c:pt>
                <c:pt idx="13">
                  <c:v>Republic of Korea</c:v>
                </c:pt>
                <c:pt idx="14">
                  <c:v>Turkey</c:v>
                </c:pt>
                <c:pt idx="15">
                  <c:v>Tunisia</c:v>
                </c:pt>
                <c:pt idx="16">
                  <c:v>China</c:v>
                </c:pt>
                <c:pt idx="17">
                  <c:v>Poland</c:v>
                </c:pt>
                <c:pt idx="18">
                  <c:v>Canada</c:v>
                </c:pt>
                <c:pt idx="19">
                  <c:v>Pakistan</c:v>
                </c:pt>
                <c:pt idx="20">
                  <c:v>Australia</c:v>
                </c:pt>
                <c:pt idx="21">
                  <c:v>Sweden</c:v>
                </c:pt>
                <c:pt idx="22">
                  <c:v>Japan</c:v>
                </c:pt>
                <c:pt idx="23">
                  <c:v>Russia</c:v>
                </c:pt>
                <c:pt idx="24">
                  <c:v>Italy</c:v>
                </c:pt>
                <c:pt idx="25">
                  <c:v>Great Britain</c:v>
                </c:pt>
                <c:pt idx="26">
                  <c:v>Germany</c:v>
                </c:pt>
              </c:strCache>
            </c:strRef>
          </c:cat>
          <c:val>
            <c:numRef>
              <c:f>Sheet1!$C$2:$C$28</c:f>
              <c:numCache>
                <c:formatCode>General</c:formatCode>
                <c:ptCount val="27"/>
                <c:pt idx="0" formatCode="0%">
                  <c:v>0.3</c:v>
                </c:pt>
                <c:pt idx="2" formatCode="0%">
                  <c:v>0.31</c:v>
                </c:pt>
                <c:pt idx="3" formatCode="0%">
                  <c:v>0.35</c:v>
                </c:pt>
                <c:pt idx="4" formatCode="0%">
                  <c:v>0.36</c:v>
                </c:pt>
                <c:pt idx="5" formatCode="0%">
                  <c:v>0.13</c:v>
                </c:pt>
                <c:pt idx="6" formatCode="0%">
                  <c:v>0.31</c:v>
                </c:pt>
                <c:pt idx="7" formatCode="0%">
                  <c:v>0.34</c:v>
                </c:pt>
                <c:pt idx="8" formatCode="0%">
                  <c:v>0.21</c:v>
                </c:pt>
                <c:pt idx="9" formatCode="0%">
                  <c:v>0.4</c:v>
                </c:pt>
                <c:pt idx="10" formatCode="0%">
                  <c:v>0.39</c:v>
                </c:pt>
                <c:pt idx="11" formatCode="0%">
                  <c:v>0.28</c:v>
                </c:pt>
                <c:pt idx="12" formatCode="0%">
                  <c:v>0.34</c:v>
                </c:pt>
                <c:pt idx="13" formatCode="0%">
                  <c:v>0.35</c:v>
                </c:pt>
                <c:pt idx="14" formatCode="0%">
                  <c:v>0.31</c:v>
                </c:pt>
                <c:pt idx="15" formatCode="0%">
                  <c:v>0.1</c:v>
                </c:pt>
                <c:pt idx="16" formatCode="0%">
                  <c:v>0.39</c:v>
                </c:pt>
                <c:pt idx="17" formatCode="0%">
                  <c:v>0.33</c:v>
                </c:pt>
                <c:pt idx="18" formatCode="0%">
                  <c:v>0.29</c:v>
                </c:pt>
                <c:pt idx="19" formatCode="0%">
                  <c:v>0.31</c:v>
                </c:pt>
                <c:pt idx="20" formatCode="0%">
                  <c:v>0.3</c:v>
                </c:pt>
                <c:pt idx="21" formatCode="0%">
                  <c:v>0.32</c:v>
                </c:pt>
                <c:pt idx="22" formatCode="0%">
                  <c:v>0.29</c:v>
                </c:pt>
                <c:pt idx="23" formatCode="0%">
                  <c:v>0.29</c:v>
                </c:pt>
                <c:pt idx="24" formatCode="0%">
                  <c:v>0.27</c:v>
                </c:pt>
                <c:pt idx="25" formatCode="0%">
                  <c:v>0.28</c:v>
                </c:pt>
                <c:pt idx="26" formatCode="0%">
                  <c:v>0.24</c:v>
                </c:pt>
              </c:numCache>
            </c:numRef>
          </c:val>
          <c:extLst xmlns:c16r2="http://schemas.microsoft.com/office/drawing/2015/06/chart">
            <c:ext xmlns:c16="http://schemas.microsoft.com/office/drawing/2014/chart" uri="{C3380CC4-5D6E-409C-BE32-E72D297353CC}">
              <c16:uniqueId val="{00000001-62C2-4151-BEAF-21953F8074BB}"/>
            </c:ext>
          </c:extLst>
        </c:ser>
        <c:ser>
          <c:idx val="2"/>
          <c:order val="2"/>
          <c:tx>
            <c:strRef>
              <c:f>Sheet1!$D$1</c:f>
              <c:strCache>
                <c:ptCount val="1"/>
                <c:pt idx="0">
                  <c:v>Total Concerned</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Egypt</c:v>
                </c:pt>
                <c:pt idx="3">
                  <c:v>India</c:v>
                </c:pt>
                <c:pt idx="4">
                  <c:v>South Africa</c:v>
                </c:pt>
                <c:pt idx="5">
                  <c:v>Kenya</c:v>
                </c:pt>
                <c:pt idx="6">
                  <c:v>Brazil</c:v>
                </c:pt>
                <c:pt idx="7">
                  <c:v>Mexico</c:v>
                </c:pt>
                <c:pt idx="8">
                  <c:v>Nigeria</c:v>
                </c:pt>
                <c:pt idx="9">
                  <c:v>Hong Kong</c:v>
                </c:pt>
                <c:pt idx="10">
                  <c:v>Indonesia</c:v>
                </c:pt>
                <c:pt idx="11">
                  <c:v>France</c:v>
                </c:pt>
                <c:pt idx="12">
                  <c:v>United States</c:v>
                </c:pt>
                <c:pt idx="13">
                  <c:v>Republic of Korea</c:v>
                </c:pt>
                <c:pt idx="14">
                  <c:v>Turkey</c:v>
                </c:pt>
                <c:pt idx="15">
                  <c:v>Tunisia</c:v>
                </c:pt>
                <c:pt idx="16">
                  <c:v>China</c:v>
                </c:pt>
                <c:pt idx="17">
                  <c:v>Poland</c:v>
                </c:pt>
                <c:pt idx="18">
                  <c:v>Canada</c:v>
                </c:pt>
                <c:pt idx="19">
                  <c:v>Pakistan</c:v>
                </c:pt>
                <c:pt idx="20">
                  <c:v>Australia</c:v>
                </c:pt>
                <c:pt idx="21">
                  <c:v>Sweden</c:v>
                </c:pt>
                <c:pt idx="22">
                  <c:v>Japan</c:v>
                </c:pt>
                <c:pt idx="23">
                  <c:v>Russia</c:v>
                </c:pt>
                <c:pt idx="24">
                  <c:v>Italy</c:v>
                </c:pt>
                <c:pt idx="25">
                  <c:v>Great Britain</c:v>
                </c:pt>
                <c:pt idx="26">
                  <c:v>Germany</c:v>
                </c:pt>
              </c:strCache>
            </c:strRef>
          </c:cat>
          <c:val>
            <c:numRef>
              <c:f>Sheet1!$D$2:$D$28</c:f>
              <c:numCache>
                <c:formatCode>General</c:formatCode>
                <c:ptCount val="27"/>
                <c:pt idx="0" formatCode="0%">
                  <c:v>0.52</c:v>
                </c:pt>
                <c:pt idx="2" formatCode="0%">
                  <c:v>0.77</c:v>
                </c:pt>
                <c:pt idx="3" formatCode="0%">
                  <c:v>0.71</c:v>
                </c:pt>
                <c:pt idx="4" formatCode="0%">
                  <c:v>0.68</c:v>
                </c:pt>
                <c:pt idx="5" formatCode="0%">
                  <c:v>0.65</c:v>
                </c:pt>
                <c:pt idx="6" formatCode="0%">
                  <c:v>0.63</c:v>
                </c:pt>
                <c:pt idx="7" formatCode="0%">
                  <c:v>0.63</c:v>
                </c:pt>
                <c:pt idx="8" formatCode="0%">
                  <c:v>0.59</c:v>
                </c:pt>
                <c:pt idx="9" formatCode="0%">
                  <c:v>0.58</c:v>
                </c:pt>
                <c:pt idx="10" formatCode="0%">
                  <c:v>0.56</c:v>
                </c:pt>
                <c:pt idx="11" formatCode="0%">
                  <c:v>0.54</c:v>
                </c:pt>
                <c:pt idx="12" formatCode="0%">
                  <c:v>0.52</c:v>
                </c:pt>
                <c:pt idx="13" formatCode="0%">
                  <c:v>0.52</c:v>
                </c:pt>
                <c:pt idx="14" formatCode="0%">
                  <c:v>0.5</c:v>
                </c:pt>
                <c:pt idx="15" formatCode="0%">
                  <c:v>0.49</c:v>
                </c:pt>
                <c:pt idx="16" formatCode="0%">
                  <c:v>0.48</c:v>
                </c:pt>
                <c:pt idx="17" formatCode="0%">
                  <c:v>0.46</c:v>
                </c:pt>
                <c:pt idx="18" formatCode="0%">
                  <c:v>0.44</c:v>
                </c:pt>
                <c:pt idx="19" formatCode="0%">
                  <c:v>0.44</c:v>
                </c:pt>
                <c:pt idx="20" formatCode="0%">
                  <c:v>0.42</c:v>
                </c:pt>
                <c:pt idx="21" formatCode="0%">
                  <c:v>0.42</c:v>
                </c:pt>
                <c:pt idx="22" formatCode="0%">
                  <c:v>0.41</c:v>
                </c:pt>
                <c:pt idx="23" formatCode="0%">
                  <c:v>0.4</c:v>
                </c:pt>
                <c:pt idx="24" formatCode="0%">
                  <c:v>0.39</c:v>
                </c:pt>
                <c:pt idx="25" formatCode="0%">
                  <c:v>0.39</c:v>
                </c:pt>
                <c:pt idx="26" formatCode="0%">
                  <c:v>0.36</c:v>
                </c:pt>
              </c:numCache>
            </c:numRef>
          </c:val>
          <c:extLst xmlns:c16r2="http://schemas.microsoft.com/office/drawing/2015/06/chart">
            <c:ext xmlns:c16="http://schemas.microsoft.com/office/drawing/2014/chart" uri="{C3380CC4-5D6E-409C-BE32-E72D297353CC}">
              <c16:uniqueId val="{00000002-62C2-4151-BEAF-21953F8074BB}"/>
            </c:ext>
          </c:extLst>
        </c:ser>
        <c:dLbls>
          <c:showLegendKey val="0"/>
          <c:showVal val="0"/>
          <c:showCatName val="0"/>
          <c:showSerName val="0"/>
          <c:showPercent val="0"/>
          <c:showBubbleSize val="0"/>
        </c:dLbls>
        <c:gapWidth val="50"/>
        <c:overlap val="100"/>
        <c:axId val="1449833520"/>
        <c:axId val="1449819120"/>
      </c:barChart>
      <c:catAx>
        <c:axId val="1449833520"/>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449819120"/>
        <c:crosses val="autoZero"/>
        <c:auto val="1"/>
        <c:lblAlgn val="ctr"/>
        <c:lblOffset val="0"/>
        <c:noMultiLvlLbl val="0"/>
      </c:catAx>
      <c:valAx>
        <c:axId val="1449819120"/>
        <c:scaling>
          <c:orientation val="minMax"/>
          <c:max val="1.0"/>
        </c:scaling>
        <c:delete val="1"/>
        <c:axPos val="t"/>
        <c:numFmt formatCode="0%" sourceLinked="1"/>
        <c:majorTickMark val="out"/>
        <c:minorTickMark val="none"/>
        <c:tickLblPos val="nextTo"/>
        <c:crossAx val="14498335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South Africa</c:v>
                </c:pt>
                <c:pt idx="4">
                  <c:v>Mexico</c:v>
                </c:pt>
                <c:pt idx="5">
                  <c:v>United States</c:v>
                </c:pt>
                <c:pt idx="6">
                  <c:v>Republic of Korea</c:v>
                </c:pt>
                <c:pt idx="7">
                  <c:v>Great Britain</c:v>
                </c:pt>
                <c:pt idx="8">
                  <c:v>Brazil</c:v>
                </c:pt>
                <c:pt idx="9">
                  <c:v>Italy</c:v>
                </c:pt>
                <c:pt idx="10">
                  <c:v>Poland</c:v>
                </c:pt>
                <c:pt idx="11">
                  <c:v>China</c:v>
                </c:pt>
                <c:pt idx="12">
                  <c:v>Hong Kong</c:v>
                </c:pt>
                <c:pt idx="13">
                  <c:v>Canada</c:v>
                </c:pt>
                <c:pt idx="14">
                  <c:v>Germany</c:v>
                </c:pt>
                <c:pt idx="15">
                  <c:v>Sweden</c:v>
                </c:pt>
                <c:pt idx="16">
                  <c:v>France</c:v>
                </c:pt>
                <c:pt idx="17">
                  <c:v>Australia</c:v>
                </c:pt>
                <c:pt idx="18">
                  <c:v>Nigeria</c:v>
                </c:pt>
                <c:pt idx="19">
                  <c:v>India</c:v>
                </c:pt>
                <c:pt idx="20">
                  <c:v>Turkey</c:v>
                </c:pt>
                <c:pt idx="21">
                  <c:v>Japan</c:v>
                </c:pt>
                <c:pt idx="22">
                  <c:v>Russia</c:v>
                </c:pt>
                <c:pt idx="23">
                  <c:v>Pakistan</c:v>
                </c:pt>
                <c:pt idx="24">
                  <c:v>Egypt</c:v>
                </c:pt>
                <c:pt idx="25">
                  <c:v>Kenya</c:v>
                </c:pt>
                <c:pt idx="26">
                  <c:v>Tunisia</c:v>
                </c:pt>
              </c:strCache>
            </c:strRef>
          </c:cat>
          <c:val>
            <c:numRef>
              <c:f>Sheet1!$B$2:$B$28</c:f>
              <c:numCache>
                <c:formatCode>General</c:formatCode>
                <c:ptCount val="27"/>
                <c:pt idx="0" formatCode="0%">
                  <c:v>0.56</c:v>
                </c:pt>
                <c:pt idx="2" formatCode="0%">
                  <c:v>0.71</c:v>
                </c:pt>
                <c:pt idx="3" formatCode="0%">
                  <c:v>0.79</c:v>
                </c:pt>
                <c:pt idx="4" formatCode="0%">
                  <c:v>0.71</c:v>
                </c:pt>
                <c:pt idx="5" formatCode="0%">
                  <c:v>0.6</c:v>
                </c:pt>
                <c:pt idx="6" formatCode="0%">
                  <c:v>0.58</c:v>
                </c:pt>
                <c:pt idx="7" formatCode="0%">
                  <c:v>0.59</c:v>
                </c:pt>
                <c:pt idx="8" formatCode="0%">
                  <c:v>0.71</c:v>
                </c:pt>
                <c:pt idx="9" formatCode="0%">
                  <c:v>0.48</c:v>
                </c:pt>
                <c:pt idx="10" formatCode="0%">
                  <c:v>0.58</c:v>
                </c:pt>
                <c:pt idx="11" formatCode="0%">
                  <c:v>0.51</c:v>
                </c:pt>
                <c:pt idx="12" formatCode="0%">
                  <c:v>0.56</c:v>
                </c:pt>
                <c:pt idx="13" formatCode="0%">
                  <c:v>0.57</c:v>
                </c:pt>
                <c:pt idx="14" formatCode="0%">
                  <c:v>0.53</c:v>
                </c:pt>
                <c:pt idx="15" formatCode="0%">
                  <c:v>0.53</c:v>
                </c:pt>
                <c:pt idx="16" formatCode="0%">
                  <c:v>0.54</c:v>
                </c:pt>
                <c:pt idx="17" formatCode="0%">
                  <c:v>0.55</c:v>
                </c:pt>
                <c:pt idx="18" formatCode="0%">
                  <c:v>0.56</c:v>
                </c:pt>
                <c:pt idx="19" formatCode="0%">
                  <c:v>0.54</c:v>
                </c:pt>
                <c:pt idx="20" formatCode="0%">
                  <c:v>0.55</c:v>
                </c:pt>
                <c:pt idx="21" formatCode="0%">
                  <c:v>0.37</c:v>
                </c:pt>
                <c:pt idx="22" formatCode="0%">
                  <c:v>0.47</c:v>
                </c:pt>
                <c:pt idx="23" formatCode="0%">
                  <c:v>0.37</c:v>
                </c:pt>
                <c:pt idx="24" formatCode="0%">
                  <c:v>0.48</c:v>
                </c:pt>
                <c:pt idx="25" formatCode="0%">
                  <c:v>0.44</c:v>
                </c:pt>
                <c:pt idx="26" formatCode="0%">
                  <c:v>0.41</c:v>
                </c:pt>
              </c:numCache>
            </c:numRef>
          </c:val>
          <c:extLst xmlns:c16r2="http://schemas.microsoft.com/office/drawing/2015/06/chart">
            <c:ext xmlns:c16="http://schemas.microsoft.com/office/drawing/2014/chart" uri="{C3380CC4-5D6E-409C-BE32-E72D297353CC}">
              <c16:uniqueId val="{00000000-E657-41DE-B4B6-62723E31FB4F}"/>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South Africa</c:v>
                </c:pt>
                <c:pt idx="4">
                  <c:v>Mexico</c:v>
                </c:pt>
                <c:pt idx="5">
                  <c:v>United States</c:v>
                </c:pt>
                <c:pt idx="6">
                  <c:v>Republic of Korea</c:v>
                </c:pt>
                <c:pt idx="7">
                  <c:v>Great Britain</c:v>
                </c:pt>
                <c:pt idx="8">
                  <c:v>Brazil</c:v>
                </c:pt>
                <c:pt idx="9">
                  <c:v>Italy</c:v>
                </c:pt>
                <c:pt idx="10">
                  <c:v>Poland</c:v>
                </c:pt>
                <c:pt idx="11">
                  <c:v>China</c:v>
                </c:pt>
                <c:pt idx="12">
                  <c:v>Hong Kong</c:v>
                </c:pt>
                <c:pt idx="13">
                  <c:v>Canada</c:v>
                </c:pt>
                <c:pt idx="14">
                  <c:v>Germany</c:v>
                </c:pt>
                <c:pt idx="15">
                  <c:v>Sweden</c:v>
                </c:pt>
                <c:pt idx="16">
                  <c:v>France</c:v>
                </c:pt>
                <c:pt idx="17">
                  <c:v>Australia</c:v>
                </c:pt>
                <c:pt idx="18">
                  <c:v>Nigeria</c:v>
                </c:pt>
                <c:pt idx="19">
                  <c:v>India</c:v>
                </c:pt>
                <c:pt idx="20">
                  <c:v>Turkey</c:v>
                </c:pt>
                <c:pt idx="21">
                  <c:v>Japan</c:v>
                </c:pt>
                <c:pt idx="22">
                  <c:v>Russia</c:v>
                </c:pt>
                <c:pt idx="23">
                  <c:v>Pakistan</c:v>
                </c:pt>
                <c:pt idx="24">
                  <c:v>Egypt</c:v>
                </c:pt>
                <c:pt idx="25">
                  <c:v>Kenya</c:v>
                </c:pt>
                <c:pt idx="26">
                  <c:v>Tunisia</c:v>
                </c:pt>
              </c:strCache>
            </c:strRef>
          </c:cat>
          <c:val>
            <c:numRef>
              <c:f>Sheet1!$C$2:$C$28</c:f>
              <c:numCache>
                <c:formatCode>General</c:formatCode>
                <c:ptCount val="27"/>
                <c:pt idx="0" formatCode="0%">
                  <c:v>0.25</c:v>
                </c:pt>
                <c:pt idx="2" formatCode="0%">
                  <c:v>0.21</c:v>
                </c:pt>
                <c:pt idx="3" formatCode="0%">
                  <c:v>0.12</c:v>
                </c:pt>
                <c:pt idx="4" formatCode="0%">
                  <c:v>0.2</c:v>
                </c:pt>
                <c:pt idx="5" formatCode="0%">
                  <c:v>0.29</c:v>
                </c:pt>
                <c:pt idx="6" formatCode="0%">
                  <c:v>0.3</c:v>
                </c:pt>
                <c:pt idx="7" formatCode="0%">
                  <c:v>0.27</c:v>
                </c:pt>
                <c:pt idx="8" formatCode="0%">
                  <c:v>0.14</c:v>
                </c:pt>
                <c:pt idx="9" formatCode="0%">
                  <c:v>0.37</c:v>
                </c:pt>
                <c:pt idx="10" formatCode="0%">
                  <c:v>0.27</c:v>
                </c:pt>
                <c:pt idx="11" formatCode="0%">
                  <c:v>0.34</c:v>
                </c:pt>
                <c:pt idx="12" formatCode="0%">
                  <c:v>0.26</c:v>
                </c:pt>
                <c:pt idx="13" formatCode="0%">
                  <c:v>0.26</c:v>
                </c:pt>
                <c:pt idx="14" formatCode="0%">
                  <c:v>0.29</c:v>
                </c:pt>
                <c:pt idx="15" formatCode="0%">
                  <c:v>0.29</c:v>
                </c:pt>
                <c:pt idx="16" formatCode="0%">
                  <c:v>0.27</c:v>
                </c:pt>
                <c:pt idx="17" formatCode="0%">
                  <c:v>0.26</c:v>
                </c:pt>
                <c:pt idx="18" formatCode="0%">
                  <c:v>0.23</c:v>
                </c:pt>
                <c:pt idx="19" formatCode="0%">
                  <c:v>0.26</c:v>
                </c:pt>
                <c:pt idx="20" formatCode="0%">
                  <c:v>0.2</c:v>
                </c:pt>
                <c:pt idx="21" formatCode="0%">
                  <c:v>0.37</c:v>
                </c:pt>
                <c:pt idx="22" formatCode="0%">
                  <c:v>0.26</c:v>
                </c:pt>
                <c:pt idx="23" formatCode="0%">
                  <c:v>0.36</c:v>
                </c:pt>
                <c:pt idx="24" formatCode="0%">
                  <c:v>0.2</c:v>
                </c:pt>
                <c:pt idx="25" formatCode="0%">
                  <c:v>0.19</c:v>
                </c:pt>
                <c:pt idx="26" formatCode="0%">
                  <c:v>0.17</c:v>
                </c:pt>
              </c:numCache>
            </c:numRef>
          </c:val>
          <c:extLst xmlns:c16r2="http://schemas.microsoft.com/office/drawing/2015/06/chart">
            <c:ext xmlns:c16="http://schemas.microsoft.com/office/drawing/2014/chart" uri="{C3380CC4-5D6E-409C-BE32-E72D297353CC}">
              <c16:uniqueId val="{00000001-E657-41DE-B4B6-62723E31FB4F}"/>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South Africa</c:v>
                </c:pt>
                <c:pt idx="4">
                  <c:v>Mexico</c:v>
                </c:pt>
                <c:pt idx="5">
                  <c:v>United States</c:v>
                </c:pt>
                <c:pt idx="6">
                  <c:v>Republic of Korea</c:v>
                </c:pt>
                <c:pt idx="7">
                  <c:v>Great Britain</c:v>
                </c:pt>
                <c:pt idx="8">
                  <c:v>Brazil</c:v>
                </c:pt>
                <c:pt idx="9">
                  <c:v>Italy</c:v>
                </c:pt>
                <c:pt idx="10">
                  <c:v>Poland</c:v>
                </c:pt>
                <c:pt idx="11">
                  <c:v>China</c:v>
                </c:pt>
                <c:pt idx="12">
                  <c:v>Hong Kong</c:v>
                </c:pt>
                <c:pt idx="13">
                  <c:v>Canada</c:v>
                </c:pt>
                <c:pt idx="14">
                  <c:v>Germany</c:v>
                </c:pt>
                <c:pt idx="15">
                  <c:v>Sweden</c:v>
                </c:pt>
                <c:pt idx="16">
                  <c:v>France</c:v>
                </c:pt>
                <c:pt idx="17">
                  <c:v>Australia</c:v>
                </c:pt>
                <c:pt idx="18">
                  <c:v>Nigeria</c:v>
                </c:pt>
                <c:pt idx="19">
                  <c:v>India</c:v>
                </c:pt>
                <c:pt idx="20">
                  <c:v>Turkey</c:v>
                </c:pt>
                <c:pt idx="21">
                  <c:v>Japan</c:v>
                </c:pt>
                <c:pt idx="22">
                  <c:v>Russia</c:v>
                </c:pt>
                <c:pt idx="23">
                  <c:v>Pakistan</c:v>
                </c:pt>
                <c:pt idx="24">
                  <c:v>Egypt</c:v>
                </c:pt>
                <c:pt idx="25">
                  <c:v>Kenya</c:v>
                </c:pt>
                <c:pt idx="26">
                  <c:v>Tunisia</c:v>
                </c:pt>
              </c:strCache>
            </c:strRef>
          </c:cat>
          <c:val>
            <c:numRef>
              <c:f>Sheet1!$D$2:$D$28</c:f>
              <c:numCache>
                <c:formatCode>General</c:formatCode>
                <c:ptCount val="27"/>
                <c:pt idx="0" formatCode="0%">
                  <c:v>0.81</c:v>
                </c:pt>
                <c:pt idx="2" formatCode="0%">
                  <c:v>0.92</c:v>
                </c:pt>
                <c:pt idx="3" formatCode="0%">
                  <c:v>0.91</c:v>
                </c:pt>
                <c:pt idx="4" formatCode="0%">
                  <c:v>0.9</c:v>
                </c:pt>
                <c:pt idx="5" formatCode="0%">
                  <c:v>0.89</c:v>
                </c:pt>
                <c:pt idx="6" formatCode="0%">
                  <c:v>0.88</c:v>
                </c:pt>
                <c:pt idx="7" formatCode="0%">
                  <c:v>0.86</c:v>
                </c:pt>
                <c:pt idx="8" formatCode="0%">
                  <c:v>0.85</c:v>
                </c:pt>
                <c:pt idx="9" formatCode="0%">
                  <c:v>0.85</c:v>
                </c:pt>
                <c:pt idx="10" formatCode="0%">
                  <c:v>0.85</c:v>
                </c:pt>
                <c:pt idx="11" formatCode="0%">
                  <c:v>0.85</c:v>
                </c:pt>
                <c:pt idx="12" formatCode="0%">
                  <c:v>0.83</c:v>
                </c:pt>
                <c:pt idx="13" formatCode="0%">
                  <c:v>0.82</c:v>
                </c:pt>
                <c:pt idx="14" formatCode="0%">
                  <c:v>0.82</c:v>
                </c:pt>
                <c:pt idx="15" formatCode="0%">
                  <c:v>0.81</c:v>
                </c:pt>
                <c:pt idx="16" formatCode="0%">
                  <c:v>0.81</c:v>
                </c:pt>
                <c:pt idx="17" formatCode="0%">
                  <c:v>0.8</c:v>
                </c:pt>
                <c:pt idx="18" formatCode="0%">
                  <c:v>0.8</c:v>
                </c:pt>
                <c:pt idx="19" formatCode="0%">
                  <c:v>0.8</c:v>
                </c:pt>
                <c:pt idx="20" formatCode="0%">
                  <c:v>0.76</c:v>
                </c:pt>
                <c:pt idx="21" formatCode="0%">
                  <c:v>0.74</c:v>
                </c:pt>
                <c:pt idx="22" formatCode="0%">
                  <c:v>0.74</c:v>
                </c:pt>
                <c:pt idx="23" formatCode="0%">
                  <c:v>0.73</c:v>
                </c:pt>
                <c:pt idx="24" formatCode="0%">
                  <c:v>0.67</c:v>
                </c:pt>
                <c:pt idx="25" formatCode="0%">
                  <c:v>0.63</c:v>
                </c:pt>
                <c:pt idx="26" formatCode="0%">
                  <c:v>0.57</c:v>
                </c:pt>
              </c:numCache>
            </c:numRef>
          </c:val>
          <c:extLst xmlns:c16r2="http://schemas.microsoft.com/office/drawing/2015/06/chart">
            <c:ext xmlns:c16="http://schemas.microsoft.com/office/drawing/2014/chart" uri="{C3380CC4-5D6E-409C-BE32-E72D297353CC}">
              <c16:uniqueId val="{00000002-E657-41DE-B4B6-62723E31FB4F}"/>
            </c:ext>
          </c:extLst>
        </c:ser>
        <c:dLbls>
          <c:showLegendKey val="0"/>
          <c:showVal val="0"/>
          <c:showCatName val="0"/>
          <c:showSerName val="0"/>
          <c:showPercent val="0"/>
          <c:showBubbleSize val="0"/>
        </c:dLbls>
        <c:gapWidth val="50"/>
        <c:overlap val="100"/>
        <c:axId val="1346510560"/>
        <c:axId val="1346506464"/>
      </c:barChart>
      <c:catAx>
        <c:axId val="1346510560"/>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46506464"/>
        <c:crosses val="autoZero"/>
        <c:auto val="1"/>
        <c:lblAlgn val="ctr"/>
        <c:lblOffset val="0"/>
        <c:noMultiLvlLbl val="0"/>
      </c:catAx>
      <c:valAx>
        <c:axId val="1346506464"/>
        <c:scaling>
          <c:orientation val="minMax"/>
          <c:max val="1.0"/>
        </c:scaling>
        <c:delete val="1"/>
        <c:axPos val="t"/>
        <c:numFmt formatCode="0%" sourceLinked="1"/>
        <c:majorTickMark val="none"/>
        <c:minorTickMark val="none"/>
        <c:tickLblPos val="nextTo"/>
        <c:crossAx val="1346510560"/>
        <c:crosses val="autoZero"/>
        <c:crossBetween val="between"/>
      </c:valAx>
      <c:spPr>
        <a:noFill/>
        <a:ln>
          <a:noFill/>
        </a:ln>
        <a:effectLst/>
      </c:spPr>
    </c:plotArea>
    <c:legend>
      <c:legendPos val="b"/>
      <c:layout>
        <c:manualLayout>
          <c:xMode val="edge"/>
          <c:yMode val="edge"/>
          <c:x val="0.121319600674916"/>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North America</c:v>
                </c:pt>
                <c:pt idx="4">
                  <c:v>BRICS</c:v>
                </c:pt>
                <c:pt idx="5">
                  <c:v>Europe</c:v>
                </c:pt>
                <c:pt idx="6">
                  <c:v>APAC</c:v>
                </c:pt>
                <c:pt idx="7">
                  <c:v>G-8 Countries</c:v>
                </c:pt>
                <c:pt idx="8">
                  <c:v>Middle East/Africa</c:v>
                </c:pt>
              </c:strCache>
            </c:strRef>
          </c:cat>
          <c:val>
            <c:numRef>
              <c:f>Sheet1!$B$2:$B$10</c:f>
              <c:numCache>
                <c:formatCode>General</c:formatCode>
                <c:ptCount val="9"/>
                <c:pt idx="0" formatCode="0%">
                  <c:v>0.56</c:v>
                </c:pt>
                <c:pt idx="2" formatCode="0%">
                  <c:v>0.71</c:v>
                </c:pt>
                <c:pt idx="3" formatCode="0%">
                  <c:v>0.59</c:v>
                </c:pt>
                <c:pt idx="4" formatCode="0%">
                  <c:v>0.62</c:v>
                </c:pt>
                <c:pt idx="5" formatCode="0%">
                  <c:v>0.54</c:v>
                </c:pt>
                <c:pt idx="6" formatCode="0%">
                  <c:v>0.54</c:v>
                </c:pt>
                <c:pt idx="7" formatCode="0%">
                  <c:v>0.52</c:v>
                </c:pt>
                <c:pt idx="8" formatCode="0%">
                  <c:v>0.55</c:v>
                </c:pt>
              </c:numCache>
            </c:numRef>
          </c:val>
          <c:extLst xmlns:c16r2="http://schemas.microsoft.com/office/drawing/2015/06/chart">
            <c:ext xmlns:c16="http://schemas.microsoft.com/office/drawing/2014/chart" uri="{C3380CC4-5D6E-409C-BE32-E72D297353CC}">
              <c16:uniqueId val="{00000000-F526-44CC-A5CF-F1A6422954CC}"/>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North America</c:v>
                </c:pt>
                <c:pt idx="4">
                  <c:v>BRICS</c:v>
                </c:pt>
                <c:pt idx="5">
                  <c:v>Europe</c:v>
                </c:pt>
                <c:pt idx="6">
                  <c:v>APAC</c:v>
                </c:pt>
                <c:pt idx="7">
                  <c:v>G-8 Countries</c:v>
                </c:pt>
                <c:pt idx="8">
                  <c:v>Middle East/Africa</c:v>
                </c:pt>
              </c:strCache>
            </c:strRef>
          </c:cat>
          <c:val>
            <c:numRef>
              <c:f>Sheet1!$C$2:$C$10</c:f>
              <c:numCache>
                <c:formatCode>General</c:formatCode>
                <c:ptCount val="9"/>
                <c:pt idx="0" formatCode="0%">
                  <c:v>0.25</c:v>
                </c:pt>
                <c:pt idx="2" formatCode="0%">
                  <c:v>0.17</c:v>
                </c:pt>
                <c:pt idx="3" formatCode="0%">
                  <c:v>0.28</c:v>
                </c:pt>
                <c:pt idx="4" formatCode="0%">
                  <c:v>0.21</c:v>
                </c:pt>
                <c:pt idx="5" formatCode="0%">
                  <c:v>0.29</c:v>
                </c:pt>
                <c:pt idx="6" formatCode="0%">
                  <c:v>0.28</c:v>
                </c:pt>
                <c:pt idx="7" formatCode="0%">
                  <c:v>0.3</c:v>
                </c:pt>
                <c:pt idx="8" formatCode="0%">
                  <c:v>0.2</c:v>
                </c:pt>
              </c:numCache>
            </c:numRef>
          </c:val>
          <c:extLst xmlns:c16r2="http://schemas.microsoft.com/office/drawing/2015/06/chart">
            <c:ext xmlns:c16="http://schemas.microsoft.com/office/drawing/2014/chart" uri="{C3380CC4-5D6E-409C-BE32-E72D297353CC}">
              <c16:uniqueId val="{00000001-F526-44CC-A5CF-F1A6422954CC}"/>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North America</c:v>
                </c:pt>
                <c:pt idx="4">
                  <c:v>BRICS</c:v>
                </c:pt>
                <c:pt idx="5">
                  <c:v>Europe</c:v>
                </c:pt>
                <c:pt idx="6">
                  <c:v>APAC</c:v>
                </c:pt>
                <c:pt idx="7">
                  <c:v>G-8 Countries</c:v>
                </c:pt>
                <c:pt idx="8">
                  <c:v>Middle East/Africa</c:v>
                </c:pt>
              </c:strCache>
            </c:strRef>
          </c:cat>
          <c:val>
            <c:numRef>
              <c:f>Sheet1!$D$2:$D$10</c:f>
              <c:numCache>
                <c:formatCode>General</c:formatCode>
                <c:ptCount val="9"/>
                <c:pt idx="0" formatCode="0%">
                  <c:v>0.81</c:v>
                </c:pt>
                <c:pt idx="2" formatCode="0%">
                  <c:v>0.88</c:v>
                </c:pt>
                <c:pt idx="3" formatCode="0%">
                  <c:v>0.86</c:v>
                </c:pt>
                <c:pt idx="4" formatCode="0%">
                  <c:v>0.84</c:v>
                </c:pt>
                <c:pt idx="5" formatCode="0%">
                  <c:v>0.83</c:v>
                </c:pt>
                <c:pt idx="6" formatCode="0%">
                  <c:v>0.82</c:v>
                </c:pt>
                <c:pt idx="7" formatCode="0%">
                  <c:v>0.82</c:v>
                </c:pt>
                <c:pt idx="8" formatCode="0%">
                  <c:v>0.75</c:v>
                </c:pt>
              </c:numCache>
            </c:numRef>
          </c:val>
          <c:extLst xmlns:c16r2="http://schemas.microsoft.com/office/drawing/2015/06/chart">
            <c:ext xmlns:c16="http://schemas.microsoft.com/office/drawing/2014/chart" uri="{C3380CC4-5D6E-409C-BE32-E72D297353CC}">
              <c16:uniqueId val="{00000002-F526-44CC-A5CF-F1A6422954CC}"/>
            </c:ext>
          </c:extLst>
        </c:ser>
        <c:dLbls>
          <c:showLegendKey val="0"/>
          <c:showVal val="0"/>
          <c:showCatName val="0"/>
          <c:showSerName val="0"/>
          <c:showPercent val="0"/>
          <c:showBubbleSize val="0"/>
        </c:dLbls>
        <c:gapWidth val="50"/>
        <c:overlap val="100"/>
        <c:axId val="1605559952"/>
        <c:axId val="1605557216"/>
      </c:barChart>
      <c:catAx>
        <c:axId val="160555995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5557216"/>
        <c:crosses val="autoZero"/>
        <c:auto val="1"/>
        <c:lblAlgn val="ctr"/>
        <c:lblOffset val="0"/>
        <c:noMultiLvlLbl val="0"/>
      </c:catAx>
      <c:valAx>
        <c:axId val="1605557216"/>
        <c:scaling>
          <c:orientation val="minMax"/>
          <c:max val="1.0"/>
        </c:scaling>
        <c:delete val="1"/>
        <c:axPos val="t"/>
        <c:numFmt formatCode="0%" sourceLinked="1"/>
        <c:majorTickMark val="none"/>
        <c:minorTickMark val="none"/>
        <c:tickLblPos val="nextTo"/>
        <c:crossAx val="1605559952"/>
        <c:crosses val="autoZero"/>
        <c:crossBetween val="between"/>
      </c:valAx>
      <c:spPr>
        <a:noFill/>
        <a:ln>
          <a:noFill/>
        </a:ln>
        <a:effectLst/>
      </c:spPr>
    </c:plotArea>
    <c:legend>
      <c:legendPos val="b"/>
      <c:layout>
        <c:manualLayout>
          <c:xMode val="edge"/>
          <c:yMode val="edge"/>
          <c:x val="0.152903673499146"/>
          <c:y val="0.908019513865115"/>
          <c:w val="0.723954557763613"/>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India</c:v>
                </c:pt>
                <c:pt idx="3">
                  <c:v>Pakistan</c:v>
                </c:pt>
                <c:pt idx="4">
                  <c:v>Brazil</c:v>
                </c:pt>
                <c:pt idx="5">
                  <c:v>Indonesia</c:v>
                </c:pt>
                <c:pt idx="6">
                  <c:v>Hong Kong</c:v>
                </c:pt>
                <c:pt idx="7">
                  <c:v>Egypt</c:v>
                </c:pt>
                <c:pt idx="8">
                  <c:v>Mexico</c:v>
                </c:pt>
                <c:pt idx="9">
                  <c:v>Nigeria</c:v>
                </c:pt>
                <c:pt idx="10">
                  <c:v>France</c:v>
                </c:pt>
                <c:pt idx="11">
                  <c:v>South Africa</c:v>
                </c:pt>
                <c:pt idx="12">
                  <c:v>United States</c:v>
                </c:pt>
                <c:pt idx="13">
                  <c:v>Tunisia</c:v>
                </c:pt>
                <c:pt idx="14">
                  <c:v>Canada</c:v>
                </c:pt>
                <c:pt idx="15">
                  <c:v>Italy</c:v>
                </c:pt>
                <c:pt idx="16">
                  <c:v>Turkey</c:v>
                </c:pt>
                <c:pt idx="17">
                  <c:v>Great Britain</c:v>
                </c:pt>
                <c:pt idx="18">
                  <c:v>Kenya</c:v>
                </c:pt>
                <c:pt idx="19">
                  <c:v>Australia</c:v>
                </c:pt>
                <c:pt idx="20">
                  <c:v>Japan</c:v>
                </c:pt>
                <c:pt idx="21">
                  <c:v>Republic of Korea</c:v>
                </c:pt>
                <c:pt idx="22">
                  <c:v>China</c:v>
                </c:pt>
                <c:pt idx="23">
                  <c:v>Sweden</c:v>
                </c:pt>
                <c:pt idx="24">
                  <c:v>Germany</c:v>
                </c:pt>
                <c:pt idx="25">
                  <c:v>Poland</c:v>
                </c:pt>
                <c:pt idx="26">
                  <c:v>Russia</c:v>
                </c:pt>
              </c:strCache>
            </c:strRef>
          </c:cat>
          <c:val>
            <c:numRef>
              <c:f>Sheet1!$B$2:$B$28</c:f>
              <c:numCache>
                <c:formatCode>General</c:formatCode>
                <c:ptCount val="27"/>
                <c:pt idx="0" formatCode="0%">
                  <c:v>0.16</c:v>
                </c:pt>
                <c:pt idx="2" formatCode="0%">
                  <c:v>0.27</c:v>
                </c:pt>
                <c:pt idx="3" formatCode="0%">
                  <c:v>0.22</c:v>
                </c:pt>
                <c:pt idx="4" formatCode="0%">
                  <c:v>0.27</c:v>
                </c:pt>
                <c:pt idx="5" formatCode="0%">
                  <c:v>0.15</c:v>
                </c:pt>
                <c:pt idx="6" formatCode="0%">
                  <c:v>0.16</c:v>
                </c:pt>
                <c:pt idx="7" formatCode="0%">
                  <c:v>0.23</c:v>
                </c:pt>
                <c:pt idx="8" formatCode="0%">
                  <c:v>0.15</c:v>
                </c:pt>
                <c:pt idx="9" formatCode="0%">
                  <c:v>0.19</c:v>
                </c:pt>
                <c:pt idx="10" formatCode="0%">
                  <c:v>0.18</c:v>
                </c:pt>
                <c:pt idx="11" formatCode="0%">
                  <c:v>0.17</c:v>
                </c:pt>
                <c:pt idx="12" formatCode="0%">
                  <c:v>0.14</c:v>
                </c:pt>
                <c:pt idx="13" formatCode="0%">
                  <c:v>0.24</c:v>
                </c:pt>
                <c:pt idx="14" formatCode="0%">
                  <c:v>0.12</c:v>
                </c:pt>
                <c:pt idx="15" formatCode="0%">
                  <c:v>0.13</c:v>
                </c:pt>
                <c:pt idx="16" formatCode="0%">
                  <c:v>0.13</c:v>
                </c:pt>
                <c:pt idx="17" formatCode="0%">
                  <c:v>0.13</c:v>
                </c:pt>
                <c:pt idx="18" formatCode="0%">
                  <c:v>0.17</c:v>
                </c:pt>
                <c:pt idx="19" formatCode="0%">
                  <c:v>0.11</c:v>
                </c:pt>
                <c:pt idx="20" formatCode="0%">
                  <c:v>0.1</c:v>
                </c:pt>
                <c:pt idx="21" formatCode="0%">
                  <c:v>0.07</c:v>
                </c:pt>
                <c:pt idx="22" formatCode="0%">
                  <c:v>0.1</c:v>
                </c:pt>
                <c:pt idx="23" formatCode="0%">
                  <c:v>0.13</c:v>
                </c:pt>
                <c:pt idx="24" formatCode="0%">
                  <c:v>0.13</c:v>
                </c:pt>
                <c:pt idx="25" formatCode="0%">
                  <c:v>0.05</c:v>
                </c:pt>
                <c:pt idx="26" formatCode="0%">
                  <c:v>0.07</c:v>
                </c:pt>
              </c:numCache>
            </c:numRef>
          </c:val>
          <c:extLst xmlns:c16r2="http://schemas.microsoft.com/office/drawing/2015/06/chart">
            <c:ext xmlns:c16="http://schemas.microsoft.com/office/drawing/2014/chart" uri="{C3380CC4-5D6E-409C-BE32-E72D297353CC}">
              <c16:uniqueId val="{00000000-15EF-4595-BA08-59A3EECB39F8}"/>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India</c:v>
                </c:pt>
                <c:pt idx="3">
                  <c:v>Pakistan</c:v>
                </c:pt>
                <c:pt idx="4">
                  <c:v>Brazil</c:v>
                </c:pt>
                <c:pt idx="5">
                  <c:v>Indonesia</c:v>
                </c:pt>
                <c:pt idx="6">
                  <c:v>Hong Kong</c:v>
                </c:pt>
                <c:pt idx="7">
                  <c:v>Egypt</c:v>
                </c:pt>
                <c:pt idx="8">
                  <c:v>Mexico</c:v>
                </c:pt>
                <c:pt idx="9">
                  <c:v>Nigeria</c:v>
                </c:pt>
                <c:pt idx="10">
                  <c:v>France</c:v>
                </c:pt>
                <c:pt idx="11">
                  <c:v>South Africa</c:v>
                </c:pt>
                <c:pt idx="12">
                  <c:v>United States</c:v>
                </c:pt>
                <c:pt idx="13">
                  <c:v>Tunisia</c:v>
                </c:pt>
                <c:pt idx="14">
                  <c:v>Canada</c:v>
                </c:pt>
                <c:pt idx="15">
                  <c:v>Italy</c:v>
                </c:pt>
                <c:pt idx="16">
                  <c:v>Turkey</c:v>
                </c:pt>
                <c:pt idx="17">
                  <c:v>Great Britain</c:v>
                </c:pt>
                <c:pt idx="18">
                  <c:v>Kenya</c:v>
                </c:pt>
                <c:pt idx="19">
                  <c:v>Australia</c:v>
                </c:pt>
                <c:pt idx="20">
                  <c:v>Japan</c:v>
                </c:pt>
                <c:pt idx="21">
                  <c:v>Republic of Korea</c:v>
                </c:pt>
                <c:pt idx="22">
                  <c:v>China</c:v>
                </c:pt>
                <c:pt idx="23">
                  <c:v>Sweden</c:v>
                </c:pt>
                <c:pt idx="24">
                  <c:v>Germany</c:v>
                </c:pt>
                <c:pt idx="25">
                  <c:v>Poland</c:v>
                </c:pt>
                <c:pt idx="26">
                  <c:v>Russia</c:v>
                </c:pt>
              </c:strCache>
            </c:strRef>
          </c:cat>
          <c:val>
            <c:numRef>
              <c:f>Sheet1!$C$2:$C$28</c:f>
              <c:numCache>
                <c:formatCode>General</c:formatCode>
                <c:ptCount val="27"/>
                <c:pt idx="0" formatCode="0%">
                  <c:v>0.32</c:v>
                </c:pt>
                <c:pt idx="2" formatCode="0%">
                  <c:v>0.4</c:v>
                </c:pt>
                <c:pt idx="3" formatCode="0%">
                  <c:v>0.43</c:v>
                </c:pt>
                <c:pt idx="4" formatCode="0%">
                  <c:v>0.32</c:v>
                </c:pt>
                <c:pt idx="5" formatCode="0%">
                  <c:v>0.43</c:v>
                </c:pt>
                <c:pt idx="6" formatCode="0%">
                  <c:v>0.42</c:v>
                </c:pt>
                <c:pt idx="7" formatCode="0%">
                  <c:v>0.33</c:v>
                </c:pt>
                <c:pt idx="8" formatCode="0%">
                  <c:v>0.41</c:v>
                </c:pt>
                <c:pt idx="9" formatCode="0%">
                  <c:v>0.34</c:v>
                </c:pt>
                <c:pt idx="10" formatCode="0%">
                  <c:v>0.33</c:v>
                </c:pt>
                <c:pt idx="11" formatCode="0%">
                  <c:v>0.31</c:v>
                </c:pt>
                <c:pt idx="12" formatCode="0%">
                  <c:v>0.33</c:v>
                </c:pt>
                <c:pt idx="13" formatCode="0%">
                  <c:v>0.22</c:v>
                </c:pt>
                <c:pt idx="14" formatCode="0%">
                  <c:v>0.33</c:v>
                </c:pt>
                <c:pt idx="15" formatCode="0%">
                  <c:v>0.31</c:v>
                </c:pt>
                <c:pt idx="16" formatCode="0%">
                  <c:v>0.28</c:v>
                </c:pt>
                <c:pt idx="17" formatCode="0%">
                  <c:v>0.29</c:v>
                </c:pt>
                <c:pt idx="18" formatCode="0%">
                  <c:v>0.25</c:v>
                </c:pt>
                <c:pt idx="19" formatCode="0%">
                  <c:v>0.3</c:v>
                </c:pt>
                <c:pt idx="20" formatCode="0%">
                  <c:v>0.28</c:v>
                </c:pt>
                <c:pt idx="21" formatCode="0%">
                  <c:v>0.29</c:v>
                </c:pt>
                <c:pt idx="22" formatCode="0%">
                  <c:v>0.25</c:v>
                </c:pt>
                <c:pt idx="23" formatCode="0%">
                  <c:v>0.22</c:v>
                </c:pt>
                <c:pt idx="24" formatCode="0%">
                  <c:v>0.21</c:v>
                </c:pt>
                <c:pt idx="25" formatCode="0%">
                  <c:v>0.28</c:v>
                </c:pt>
                <c:pt idx="26" formatCode="0%">
                  <c:v>0.2</c:v>
                </c:pt>
              </c:numCache>
            </c:numRef>
          </c:val>
          <c:extLst xmlns:c16r2="http://schemas.microsoft.com/office/drawing/2015/06/chart">
            <c:ext xmlns:c16="http://schemas.microsoft.com/office/drawing/2014/chart" uri="{C3380CC4-5D6E-409C-BE32-E72D297353CC}">
              <c16:uniqueId val="{00000001-15EF-4595-BA08-59A3EECB39F8}"/>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India</c:v>
                </c:pt>
                <c:pt idx="3">
                  <c:v>Pakistan</c:v>
                </c:pt>
                <c:pt idx="4">
                  <c:v>Brazil</c:v>
                </c:pt>
                <c:pt idx="5">
                  <c:v>Indonesia</c:v>
                </c:pt>
                <c:pt idx="6">
                  <c:v>Hong Kong</c:v>
                </c:pt>
                <c:pt idx="7">
                  <c:v>Egypt</c:v>
                </c:pt>
                <c:pt idx="8">
                  <c:v>Mexico</c:v>
                </c:pt>
                <c:pt idx="9">
                  <c:v>Nigeria</c:v>
                </c:pt>
                <c:pt idx="10">
                  <c:v>France</c:v>
                </c:pt>
                <c:pt idx="11">
                  <c:v>South Africa</c:v>
                </c:pt>
                <c:pt idx="12">
                  <c:v>United States</c:v>
                </c:pt>
                <c:pt idx="13">
                  <c:v>Tunisia</c:v>
                </c:pt>
                <c:pt idx="14">
                  <c:v>Canada</c:v>
                </c:pt>
                <c:pt idx="15">
                  <c:v>Italy</c:v>
                </c:pt>
                <c:pt idx="16">
                  <c:v>Turkey</c:v>
                </c:pt>
                <c:pt idx="17">
                  <c:v>Great Britain</c:v>
                </c:pt>
                <c:pt idx="18">
                  <c:v>Kenya</c:v>
                </c:pt>
                <c:pt idx="19">
                  <c:v>Australia</c:v>
                </c:pt>
                <c:pt idx="20">
                  <c:v>Japan</c:v>
                </c:pt>
                <c:pt idx="21">
                  <c:v>Republic of Korea</c:v>
                </c:pt>
                <c:pt idx="22">
                  <c:v>China</c:v>
                </c:pt>
                <c:pt idx="23">
                  <c:v>Sweden</c:v>
                </c:pt>
                <c:pt idx="24">
                  <c:v>Germany</c:v>
                </c:pt>
                <c:pt idx="25">
                  <c:v>Poland</c:v>
                </c:pt>
                <c:pt idx="26">
                  <c:v>Russia</c:v>
                </c:pt>
              </c:strCache>
            </c:strRef>
          </c:cat>
          <c:val>
            <c:numRef>
              <c:f>Sheet1!$D$2:$D$28</c:f>
              <c:numCache>
                <c:formatCode>General</c:formatCode>
                <c:ptCount val="27"/>
                <c:pt idx="0" formatCode="0%">
                  <c:v>0.48</c:v>
                </c:pt>
                <c:pt idx="2" formatCode="0%">
                  <c:v>0.67</c:v>
                </c:pt>
                <c:pt idx="3" formatCode="0%">
                  <c:v>0.65</c:v>
                </c:pt>
                <c:pt idx="4" formatCode="0%">
                  <c:v>0.59</c:v>
                </c:pt>
                <c:pt idx="5" formatCode="0%">
                  <c:v>0.58</c:v>
                </c:pt>
                <c:pt idx="6" formatCode="0%">
                  <c:v>0.58</c:v>
                </c:pt>
                <c:pt idx="7" formatCode="0%">
                  <c:v>0.56</c:v>
                </c:pt>
                <c:pt idx="8" formatCode="0%">
                  <c:v>0.56</c:v>
                </c:pt>
                <c:pt idx="9" formatCode="0%">
                  <c:v>0.53</c:v>
                </c:pt>
                <c:pt idx="10" formatCode="0%">
                  <c:v>0.51</c:v>
                </c:pt>
                <c:pt idx="11" formatCode="0%">
                  <c:v>0.49</c:v>
                </c:pt>
                <c:pt idx="12" formatCode="0%">
                  <c:v>0.48</c:v>
                </c:pt>
                <c:pt idx="13" formatCode="0%">
                  <c:v>0.46</c:v>
                </c:pt>
                <c:pt idx="14" formatCode="0%">
                  <c:v>0.45</c:v>
                </c:pt>
                <c:pt idx="15" formatCode="0%">
                  <c:v>0.43</c:v>
                </c:pt>
                <c:pt idx="16" formatCode="0%">
                  <c:v>0.42</c:v>
                </c:pt>
                <c:pt idx="17" formatCode="0%">
                  <c:v>0.42</c:v>
                </c:pt>
                <c:pt idx="18" formatCode="0%">
                  <c:v>0.41</c:v>
                </c:pt>
                <c:pt idx="19" formatCode="0%">
                  <c:v>0.41</c:v>
                </c:pt>
                <c:pt idx="20" formatCode="0%">
                  <c:v>0.39</c:v>
                </c:pt>
                <c:pt idx="21" formatCode="0%">
                  <c:v>0.37</c:v>
                </c:pt>
                <c:pt idx="22" formatCode="0%">
                  <c:v>0.35</c:v>
                </c:pt>
                <c:pt idx="23" formatCode="0%">
                  <c:v>0.35</c:v>
                </c:pt>
                <c:pt idx="24" formatCode="0%">
                  <c:v>0.33</c:v>
                </c:pt>
                <c:pt idx="25" formatCode="0%">
                  <c:v>0.32</c:v>
                </c:pt>
                <c:pt idx="26" formatCode="0%">
                  <c:v>0.27</c:v>
                </c:pt>
              </c:numCache>
            </c:numRef>
          </c:val>
          <c:extLst xmlns:c16r2="http://schemas.microsoft.com/office/drawing/2015/06/chart">
            <c:ext xmlns:c16="http://schemas.microsoft.com/office/drawing/2014/chart" uri="{C3380CC4-5D6E-409C-BE32-E72D297353CC}">
              <c16:uniqueId val="{00000002-15EF-4595-BA08-59A3EECB39F8}"/>
            </c:ext>
          </c:extLst>
        </c:ser>
        <c:dLbls>
          <c:showLegendKey val="0"/>
          <c:showVal val="0"/>
          <c:showCatName val="0"/>
          <c:showSerName val="0"/>
          <c:showPercent val="0"/>
          <c:showBubbleSize val="0"/>
        </c:dLbls>
        <c:gapWidth val="40"/>
        <c:overlap val="100"/>
        <c:axId val="1346464400"/>
        <c:axId val="1447081216"/>
      </c:barChart>
      <c:catAx>
        <c:axId val="1346464400"/>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447081216"/>
        <c:crosses val="autoZero"/>
        <c:auto val="1"/>
        <c:lblAlgn val="ctr"/>
        <c:lblOffset val="0"/>
        <c:noMultiLvlLbl val="0"/>
      </c:catAx>
      <c:valAx>
        <c:axId val="1447081216"/>
        <c:scaling>
          <c:orientation val="minMax"/>
          <c:max val="1.0"/>
        </c:scaling>
        <c:delete val="1"/>
        <c:axPos val="t"/>
        <c:numFmt formatCode="0%" sourceLinked="1"/>
        <c:majorTickMark val="none"/>
        <c:minorTickMark val="none"/>
        <c:tickLblPos val="nextTo"/>
        <c:crossAx val="1346464400"/>
        <c:crosses val="autoZero"/>
        <c:crossBetween val="between"/>
      </c:valAx>
      <c:spPr>
        <a:noFill/>
        <a:ln>
          <a:noFill/>
        </a:ln>
        <a:effectLst/>
      </c:spPr>
    </c:plotArea>
    <c:legend>
      <c:legendPos val="b"/>
      <c:layout>
        <c:manualLayout>
          <c:xMode val="edge"/>
          <c:yMode val="edge"/>
          <c:x val="0.121319600674916"/>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BRICS</c:v>
                </c:pt>
                <c:pt idx="4">
                  <c:v>Middle East/Africa</c:v>
                </c:pt>
                <c:pt idx="5">
                  <c:v>APAC</c:v>
                </c:pt>
                <c:pt idx="6">
                  <c:v>North America</c:v>
                </c:pt>
                <c:pt idx="7">
                  <c:v>G-8 Countries</c:v>
                </c:pt>
                <c:pt idx="8">
                  <c:v>Europe</c:v>
                </c:pt>
              </c:strCache>
            </c:strRef>
          </c:cat>
          <c:val>
            <c:numRef>
              <c:f>Sheet1!$B$2:$B$10</c:f>
              <c:numCache>
                <c:formatCode>General</c:formatCode>
                <c:ptCount val="9"/>
                <c:pt idx="0" formatCode="0%">
                  <c:v>0.16</c:v>
                </c:pt>
                <c:pt idx="2" formatCode="0%">
                  <c:v>0.21</c:v>
                </c:pt>
                <c:pt idx="3" formatCode="0%">
                  <c:v>0.19</c:v>
                </c:pt>
                <c:pt idx="4" formatCode="0%">
                  <c:v>0.19</c:v>
                </c:pt>
                <c:pt idx="5" formatCode="0%">
                  <c:v>0.14</c:v>
                </c:pt>
                <c:pt idx="6" formatCode="0%">
                  <c:v>0.13</c:v>
                </c:pt>
                <c:pt idx="7" formatCode="0%">
                  <c:v>0.13</c:v>
                </c:pt>
                <c:pt idx="8" formatCode="0%">
                  <c:v>0.13</c:v>
                </c:pt>
              </c:numCache>
            </c:numRef>
          </c:val>
          <c:extLst xmlns:c16r2="http://schemas.microsoft.com/office/drawing/2015/06/chart">
            <c:ext xmlns:c16="http://schemas.microsoft.com/office/drawing/2014/chart" uri="{C3380CC4-5D6E-409C-BE32-E72D297353CC}">
              <c16:uniqueId val="{00000000-C582-4FDE-B11E-CFC657DFE115}"/>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BRICS</c:v>
                </c:pt>
                <c:pt idx="4">
                  <c:v>Middle East/Africa</c:v>
                </c:pt>
                <c:pt idx="5">
                  <c:v>APAC</c:v>
                </c:pt>
                <c:pt idx="6">
                  <c:v>North America</c:v>
                </c:pt>
                <c:pt idx="7">
                  <c:v>G-8 Countries</c:v>
                </c:pt>
                <c:pt idx="8">
                  <c:v>Europe</c:v>
                </c:pt>
              </c:strCache>
            </c:strRef>
          </c:cat>
          <c:val>
            <c:numRef>
              <c:f>Sheet1!$C$2:$C$10</c:f>
              <c:numCache>
                <c:formatCode>General</c:formatCode>
                <c:ptCount val="9"/>
                <c:pt idx="0" formatCode="0%">
                  <c:v>0.32</c:v>
                </c:pt>
                <c:pt idx="2" formatCode="0%">
                  <c:v>0.36</c:v>
                </c:pt>
                <c:pt idx="3" formatCode="0%">
                  <c:v>0.31</c:v>
                </c:pt>
                <c:pt idx="4" formatCode="0%">
                  <c:v>0.32</c:v>
                </c:pt>
                <c:pt idx="5" formatCode="0%">
                  <c:v>0.33</c:v>
                </c:pt>
                <c:pt idx="6" formatCode="0%">
                  <c:v>0.33</c:v>
                </c:pt>
                <c:pt idx="7" formatCode="0%">
                  <c:v>0.29</c:v>
                </c:pt>
                <c:pt idx="8" formatCode="0%">
                  <c:v>0.28</c:v>
                </c:pt>
              </c:numCache>
            </c:numRef>
          </c:val>
          <c:extLst xmlns:c16r2="http://schemas.microsoft.com/office/drawing/2015/06/chart">
            <c:ext xmlns:c16="http://schemas.microsoft.com/office/drawing/2014/chart" uri="{C3380CC4-5D6E-409C-BE32-E72D297353CC}">
              <c16:uniqueId val="{00000001-C582-4FDE-B11E-CFC657DFE115}"/>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BRICS</c:v>
                </c:pt>
                <c:pt idx="4">
                  <c:v>Middle East/Africa</c:v>
                </c:pt>
                <c:pt idx="5">
                  <c:v>APAC</c:v>
                </c:pt>
                <c:pt idx="6">
                  <c:v>North America</c:v>
                </c:pt>
                <c:pt idx="7">
                  <c:v>G-8 Countries</c:v>
                </c:pt>
                <c:pt idx="8">
                  <c:v>Europe</c:v>
                </c:pt>
              </c:strCache>
            </c:strRef>
          </c:cat>
          <c:val>
            <c:numRef>
              <c:f>Sheet1!$D$2:$D$10</c:f>
              <c:numCache>
                <c:formatCode>General</c:formatCode>
                <c:ptCount val="9"/>
                <c:pt idx="0" formatCode="0%">
                  <c:v>0.48</c:v>
                </c:pt>
                <c:pt idx="2" formatCode="0%">
                  <c:v>0.57</c:v>
                </c:pt>
                <c:pt idx="3" formatCode="0%">
                  <c:v>0.5</c:v>
                </c:pt>
                <c:pt idx="4" formatCode="0%">
                  <c:v>0.5</c:v>
                </c:pt>
                <c:pt idx="5" formatCode="0%">
                  <c:v>0.47</c:v>
                </c:pt>
                <c:pt idx="6" formatCode="0%">
                  <c:v>0.46</c:v>
                </c:pt>
                <c:pt idx="7" formatCode="0%">
                  <c:v>0.42</c:v>
                </c:pt>
                <c:pt idx="8" formatCode="0%">
                  <c:v>0.4</c:v>
                </c:pt>
              </c:numCache>
            </c:numRef>
          </c:val>
          <c:extLst xmlns:c16r2="http://schemas.microsoft.com/office/drawing/2015/06/chart">
            <c:ext xmlns:c16="http://schemas.microsoft.com/office/drawing/2014/chart" uri="{C3380CC4-5D6E-409C-BE32-E72D297353CC}">
              <c16:uniqueId val="{00000002-C582-4FDE-B11E-CFC657DFE115}"/>
            </c:ext>
          </c:extLst>
        </c:ser>
        <c:dLbls>
          <c:showLegendKey val="0"/>
          <c:showVal val="0"/>
          <c:showCatName val="0"/>
          <c:showSerName val="0"/>
          <c:showPercent val="0"/>
          <c:showBubbleSize val="0"/>
        </c:dLbls>
        <c:gapWidth val="50"/>
        <c:overlap val="100"/>
        <c:axId val="1605498240"/>
        <c:axId val="1382419424"/>
      </c:barChart>
      <c:catAx>
        <c:axId val="16054982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82419424"/>
        <c:crosses val="autoZero"/>
        <c:auto val="1"/>
        <c:lblAlgn val="ctr"/>
        <c:lblOffset val="0"/>
        <c:noMultiLvlLbl val="0"/>
      </c:catAx>
      <c:valAx>
        <c:axId val="1382419424"/>
        <c:scaling>
          <c:orientation val="minMax"/>
          <c:max val="1.0"/>
        </c:scaling>
        <c:delete val="1"/>
        <c:axPos val="t"/>
        <c:numFmt formatCode="0%" sourceLinked="1"/>
        <c:majorTickMark val="none"/>
        <c:minorTickMark val="none"/>
        <c:tickLblPos val="nextTo"/>
        <c:crossAx val="1605498240"/>
        <c:crosses val="autoZero"/>
        <c:crossBetween val="between"/>
      </c:valAx>
      <c:spPr>
        <a:noFill/>
        <a:ln>
          <a:noFill/>
        </a:ln>
        <a:effectLst/>
      </c:spPr>
    </c:plotArea>
    <c:legend>
      <c:legendPos val="b"/>
      <c:layout>
        <c:manualLayout>
          <c:xMode val="edge"/>
          <c:yMode val="edge"/>
          <c:x val="0.152903673499146"/>
          <c:y val="0.908019513865115"/>
          <c:w val="0.723954557763613"/>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Brazil</c:v>
                </c:pt>
                <c:pt idx="4">
                  <c:v>Egypt</c:v>
                </c:pt>
                <c:pt idx="5">
                  <c:v>Pakistan</c:v>
                </c:pt>
                <c:pt idx="6">
                  <c:v>Mexico</c:v>
                </c:pt>
                <c:pt idx="7">
                  <c:v>Nigeria</c:v>
                </c:pt>
                <c:pt idx="8">
                  <c:v>Italy</c:v>
                </c:pt>
                <c:pt idx="9">
                  <c:v>South Africa</c:v>
                </c:pt>
                <c:pt idx="10">
                  <c:v>Hong Kong</c:v>
                </c:pt>
                <c:pt idx="11">
                  <c:v>France</c:v>
                </c:pt>
                <c:pt idx="12">
                  <c:v>Canada</c:v>
                </c:pt>
                <c:pt idx="13">
                  <c:v>India</c:v>
                </c:pt>
                <c:pt idx="14">
                  <c:v>Poland</c:v>
                </c:pt>
                <c:pt idx="15">
                  <c:v>Kenya</c:v>
                </c:pt>
                <c:pt idx="16">
                  <c:v>Sweden</c:v>
                </c:pt>
                <c:pt idx="17">
                  <c:v>Australia</c:v>
                </c:pt>
                <c:pt idx="18">
                  <c:v>United States</c:v>
                </c:pt>
                <c:pt idx="19">
                  <c:v>Tunisia</c:v>
                </c:pt>
                <c:pt idx="20">
                  <c:v>Great Britain</c:v>
                </c:pt>
                <c:pt idx="21">
                  <c:v>Republic of Korea</c:v>
                </c:pt>
                <c:pt idx="22">
                  <c:v>Turkey</c:v>
                </c:pt>
                <c:pt idx="23">
                  <c:v>Japan</c:v>
                </c:pt>
                <c:pt idx="24">
                  <c:v>Germany</c:v>
                </c:pt>
                <c:pt idx="25">
                  <c:v>Russia</c:v>
                </c:pt>
                <c:pt idx="26">
                  <c:v>China</c:v>
                </c:pt>
              </c:strCache>
            </c:strRef>
          </c:cat>
          <c:val>
            <c:numRef>
              <c:f>Sheet1!$B$2:$B$28</c:f>
              <c:numCache>
                <c:formatCode>General</c:formatCode>
                <c:ptCount val="27"/>
                <c:pt idx="0" formatCode="0%">
                  <c:v>0.28</c:v>
                </c:pt>
                <c:pt idx="2" formatCode="0%">
                  <c:v>0.37</c:v>
                </c:pt>
                <c:pt idx="3" formatCode="0%">
                  <c:v>0.5</c:v>
                </c:pt>
                <c:pt idx="4" formatCode="0%">
                  <c:v>0.38</c:v>
                </c:pt>
                <c:pt idx="5" formatCode="0%">
                  <c:v>0.32</c:v>
                </c:pt>
                <c:pt idx="6" formatCode="0%">
                  <c:v>0.33</c:v>
                </c:pt>
                <c:pt idx="7" formatCode="0%">
                  <c:v>0.34</c:v>
                </c:pt>
                <c:pt idx="8" formatCode="0%">
                  <c:v>0.23</c:v>
                </c:pt>
                <c:pt idx="9" formatCode="0%">
                  <c:v>0.38</c:v>
                </c:pt>
                <c:pt idx="10" formatCode="0%">
                  <c:v>0.22</c:v>
                </c:pt>
                <c:pt idx="11" formatCode="0%">
                  <c:v>0.3</c:v>
                </c:pt>
                <c:pt idx="12" formatCode="0%">
                  <c:v>0.24</c:v>
                </c:pt>
                <c:pt idx="13" formatCode="0%">
                  <c:v>0.25</c:v>
                </c:pt>
                <c:pt idx="14" formatCode="0%">
                  <c:v>0.19</c:v>
                </c:pt>
                <c:pt idx="15" formatCode="0%">
                  <c:v>0.34</c:v>
                </c:pt>
                <c:pt idx="16" formatCode="0%">
                  <c:v>0.25</c:v>
                </c:pt>
                <c:pt idx="17" formatCode="0%">
                  <c:v>0.23</c:v>
                </c:pt>
                <c:pt idx="18" formatCode="0%">
                  <c:v>0.22</c:v>
                </c:pt>
                <c:pt idx="19" formatCode="0%">
                  <c:v>0.39</c:v>
                </c:pt>
                <c:pt idx="20" formatCode="0%">
                  <c:v>0.22</c:v>
                </c:pt>
                <c:pt idx="21" formatCode="0%">
                  <c:v>0.15</c:v>
                </c:pt>
                <c:pt idx="22" formatCode="0%">
                  <c:v>0.23</c:v>
                </c:pt>
                <c:pt idx="23" formatCode="0%">
                  <c:v>0.15</c:v>
                </c:pt>
                <c:pt idx="24" formatCode="0%">
                  <c:v>0.2</c:v>
                </c:pt>
                <c:pt idx="25" formatCode="0%">
                  <c:v>0.14</c:v>
                </c:pt>
                <c:pt idx="26" formatCode="0%">
                  <c:v>0.11</c:v>
                </c:pt>
              </c:numCache>
            </c:numRef>
          </c:val>
          <c:extLst xmlns:c16r2="http://schemas.microsoft.com/office/drawing/2015/06/chart">
            <c:ext xmlns:c16="http://schemas.microsoft.com/office/drawing/2014/chart" uri="{C3380CC4-5D6E-409C-BE32-E72D297353CC}">
              <c16:uniqueId val="{00000000-9ECC-45B5-BC63-3F6E73407AC9}"/>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Brazil</c:v>
                </c:pt>
                <c:pt idx="4">
                  <c:v>Egypt</c:v>
                </c:pt>
                <c:pt idx="5">
                  <c:v>Pakistan</c:v>
                </c:pt>
                <c:pt idx="6">
                  <c:v>Mexico</c:v>
                </c:pt>
                <c:pt idx="7">
                  <c:v>Nigeria</c:v>
                </c:pt>
                <c:pt idx="8">
                  <c:v>Italy</c:v>
                </c:pt>
                <c:pt idx="9">
                  <c:v>South Africa</c:v>
                </c:pt>
                <c:pt idx="10">
                  <c:v>Hong Kong</c:v>
                </c:pt>
                <c:pt idx="11">
                  <c:v>France</c:v>
                </c:pt>
                <c:pt idx="12">
                  <c:v>Canada</c:v>
                </c:pt>
                <c:pt idx="13">
                  <c:v>India</c:v>
                </c:pt>
                <c:pt idx="14">
                  <c:v>Poland</c:v>
                </c:pt>
                <c:pt idx="15">
                  <c:v>Kenya</c:v>
                </c:pt>
                <c:pt idx="16">
                  <c:v>Sweden</c:v>
                </c:pt>
                <c:pt idx="17">
                  <c:v>Australia</c:v>
                </c:pt>
                <c:pt idx="18">
                  <c:v>United States</c:v>
                </c:pt>
                <c:pt idx="19">
                  <c:v>Tunisia</c:v>
                </c:pt>
                <c:pt idx="20">
                  <c:v>Great Britain</c:v>
                </c:pt>
                <c:pt idx="21">
                  <c:v>Republic of Korea</c:v>
                </c:pt>
                <c:pt idx="22">
                  <c:v>Turkey</c:v>
                </c:pt>
                <c:pt idx="23">
                  <c:v>Japan</c:v>
                </c:pt>
                <c:pt idx="24">
                  <c:v>Germany</c:v>
                </c:pt>
                <c:pt idx="25">
                  <c:v>Russia</c:v>
                </c:pt>
                <c:pt idx="26">
                  <c:v>China</c:v>
                </c:pt>
              </c:strCache>
            </c:strRef>
          </c:cat>
          <c:val>
            <c:numRef>
              <c:f>Sheet1!$C$2:$C$28</c:f>
              <c:numCache>
                <c:formatCode>General</c:formatCode>
                <c:ptCount val="27"/>
                <c:pt idx="0" formatCode="0%">
                  <c:v>0.38</c:v>
                </c:pt>
                <c:pt idx="2" formatCode="0%">
                  <c:v>0.46</c:v>
                </c:pt>
                <c:pt idx="3" formatCode="0%">
                  <c:v>0.29</c:v>
                </c:pt>
                <c:pt idx="4" formatCode="0%">
                  <c:v>0.41</c:v>
                </c:pt>
                <c:pt idx="5" formatCode="0%">
                  <c:v>0.42</c:v>
                </c:pt>
                <c:pt idx="6" formatCode="0%">
                  <c:v>0.39</c:v>
                </c:pt>
                <c:pt idx="7" formatCode="0%">
                  <c:v>0.37</c:v>
                </c:pt>
                <c:pt idx="8" formatCode="0%">
                  <c:v>0.48</c:v>
                </c:pt>
                <c:pt idx="9" formatCode="0%">
                  <c:v>0.31</c:v>
                </c:pt>
                <c:pt idx="10" formatCode="0%">
                  <c:v>0.46</c:v>
                </c:pt>
                <c:pt idx="11" formatCode="0%">
                  <c:v>0.37</c:v>
                </c:pt>
                <c:pt idx="12" formatCode="0%">
                  <c:v>0.42</c:v>
                </c:pt>
                <c:pt idx="13" formatCode="0%">
                  <c:v>0.4</c:v>
                </c:pt>
                <c:pt idx="14" formatCode="0%">
                  <c:v>0.46</c:v>
                </c:pt>
                <c:pt idx="15" formatCode="0%">
                  <c:v>0.3</c:v>
                </c:pt>
                <c:pt idx="16" formatCode="0%">
                  <c:v>0.38</c:v>
                </c:pt>
                <c:pt idx="17" formatCode="0%">
                  <c:v>0.41</c:v>
                </c:pt>
                <c:pt idx="18" formatCode="0%">
                  <c:v>0.42</c:v>
                </c:pt>
                <c:pt idx="19" formatCode="0%">
                  <c:v>0.24</c:v>
                </c:pt>
                <c:pt idx="20" formatCode="0%">
                  <c:v>0.39</c:v>
                </c:pt>
                <c:pt idx="21" formatCode="0%">
                  <c:v>0.44</c:v>
                </c:pt>
                <c:pt idx="22" formatCode="0%">
                  <c:v>0.34</c:v>
                </c:pt>
                <c:pt idx="23" formatCode="0%">
                  <c:v>0.4</c:v>
                </c:pt>
                <c:pt idx="24" formatCode="0%">
                  <c:v>0.33</c:v>
                </c:pt>
                <c:pt idx="25" formatCode="0%">
                  <c:v>0.34</c:v>
                </c:pt>
                <c:pt idx="26" formatCode="0%">
                  <c:v>0.37</c:v>
                </c:pt>
              </c:numCache>
            </c:numRef>
          </c:val>
          <c:extLst xmlns:c16r2="http://schemas.microsoft.com/office/drawing/2015/06/chart">
            <c:ext xmlns:c16="http://schemas.microsoft.com/office/drawing/2014/chart" uri="{C3380CC4-5D6E-409C-BE32-E72D297353CC}">
              <c16:uniqueId val="{00000001-9ECC-45B5-BC63-3F6E73407AC9}"/>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Brazil</c:v>
                </c:pt>
                <c:pt idx="4">
                  <c:v>Egypt</c:v>
                </c:pt>
                <c:pt idx="5">
                  <c:v>Pakistan</c:v>
                </c:pt>
                <c:pt idx="6">
                  <c:v>Mexico</c:v>
                </c:pt>
                <c:pt idx="7">
                  <c:v>Nigeria</c:v>
                </c:pt>
                <c:pt idx="8">
                  <c:v>Italy</c:v>
                </c:pt>
                <c:pt idx="9">
                  <c:v>South Africa</c:v>
                </c:pt>
                <c:pt idx="10">
                  <c:v>Hong Kong</c:v>
                </c:pt>
                <c:pt idx="11">
                  <c:v>France</c:v>
                </c:pt>
                <c:pt idx="12">
                  <c:v>Canada</c:v>
                </c:pt>
                <c:pt idx="13">
                  <c:v>India</c:v>
                </c:pt>
                <c:pt idx="14">
                  <c:v>Poland</c:v>
                </c:pt>
                <c:pt idx="15">
                  <c:v>Kenya</c:v>
                </c:pt>
                <c:pt idx="16">
                  <c:v>Sweden</c:v>
                </c:pt>
                <c:pt idx="17">
                  <c:v>Australia</c:v>
                </c:pt>
                <c:pt idx="18">
                  <c:v>United States</c:v>
                </c:pt>
                <c:pt idx="19">
                  <c:v>Tunisia</c:v>
                </c:pt>
                <c:pt idx="20">
                  <c:v>Great Britain</c:v>
                </c:pt>
                <c:pt idx="21">
                  <c:v>Republic of Korea</c:v>
                </c:pt>
                <c:pt idx="22">
                  <c:v>Turkey</c:v>
                </c:pt>
                <c:pt idx="23">
                  <c:v>Japan</c:v>
                </c:pt>
                <c:pt idx="24">
                  <c:v>Germany</c:v>
                </c:pt>
                <c:pt idx="25">
                  <c:v>Russia</c:v>
                </c:pt>
                <c:pt idx="26">
                  <c:v>China</c:v>
                </c:pt>
              </c:strCache>
            </c:strRef>
          </c:cat>
          <c:val>
            <c:numRef>
              <c:f>Sheet1!$D$2:$D$28</c:f>
              <c:numCache>
                <c:formatCode>General</c:formatCode>
                <c:ptCount val="27"/>
                <c:pt idx="0" formatCode="0%">
                  <c:v>0.66</c:v>
                </c:pt>
                <c:pt idx="2" formatCode="0%">
                  <c:v>0.82</c:v>
                </c:pt>
                <c:pt idx="3" formatCode="0%">
                  <c:v>0.79</c:v>
                </c:pt>
                <c:pt idx="4" formatCode="0%">
                  <c:v>0.78</c:v>
                </c:pt>
                <c:pt idx="5" formatCode="0%">
                  <c:v>0.74</c:v>
                </c:pt>
                <c:pt idx="6" formatCode="0%">
                  <c:v>0.72</c:v>
                </c:pt>
                <c:pt idx="7" formatCode="0%">
                  <c:v>0.71</c:v>
                </c:pt>
                <c:pt idx="8" formatCode="0%">
                  <c:v>0.71</c:v>
                </c:pt>
                <c:pt idx="9" formatCode="0%">
                  <c:v>0.68</c:v>
                </c:pt>
                <c:pt idx="10" formatCode="0%">
                  <c:v>0.68</c:v>
                </c:pt>
                <c:pt idx="11" formatCode="0%">
                  <c:v>0.67</c:v>
                </c:pt>
                <c:pt idx="12" formatCode="0%">
                  <c:v>0.67</c:v>
                </c:pt>
                <c:pt idx="13" formatCode="0%">
                  <c:v>0.65</c:v>
                </c:pt>
                <c:pt idx="14" formatCode="0%">
                  <c:v>0.65</c:v>
                </c:pt>
                <c:pt idx="15" formatCode="0%">
                  <c:v>0.64</c:v>
                </c:pt>
                <c:pt idx="16" formatCode="0%">
                  <c:v>0.64</c:v>
                </c:pt>
                <c:pt idx="17" formatCode="0%">
                  <c:v>0.64</c:v>
                </c:pt>
                <c:pt idx="18" formatCode="0%">
                  <c:v>0.64</c:v>
                </c:pt>
                <c:pt idx="19" formatCode="0%">
                  <c:v>0.63</c:v>
                </c:pt>
                <c:pt idx="20" formatCode="0%">
                  <c:v>0.61</c:v>
                </c:pt>
                <c:pt idx="21" formatCode="0%">
                  <c:v>0.59</c:v>
                </c:pt>
                <c:pt idx="22" formatCode="0%">
                  <c:v>0.57</c:v>
                </c:pt>
                <c:pt idx="23" formatCode="0%">
                  <c:v>0.55</c:v>
                </c:pt>
                <c:pt idx="24" formatCode="0%">
                  <c:v>0.53</c:v>
                </c:pt>
                <c:pt idx="25" formatCode="0%">
                  <c:v>0.48</c:v>
                </c:pt>
                <c:pt idx="26" formatCode="0%">
                  <c:v>0.47</c:v>
                </c:pt>
              </c:numCache>
            </c:numRef>
          </c:val>
          <c:extLst xmlns:c16r2="http://schemas.microsoft.com/office/drawing/2015/06/chart">
            <c:ext xmlns:c16="http://schemas.microsoft.com/office/drawing/2014/chart" uri="{C3380CC4-5D6E-409C-BE32-E72D297353CC}">
              <c16:uniqueId val="{00000002-9ECC-45B5-BC63-3F6E73407AC9}"/>
            </c:ext>
          </c:extLst>
        </c:ser>
        <c:dLbls>
          <c:showLegendKey val="0"/>
          <c:showVal val="0"/>
          <c:showCatName val="0"/>
          <c:showSerName val="0"/>
          <c:showPercent val="0"/>
          <c:showBubbleSize val="0"/>
        </c:dLbls>
        <c:gapWidth val="50"/>
        <c:overlap val="100"/>
        <c:axId val="1605827136"/>
        <c:axId val="1605596800"/>
      </c:barChart>
      <c:catAx>
        <c:axId val="1605827136"/>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05596800"/>
        <c:crosses val="autoZero"/>
        <c:auto val="1"/>
        <c:lblAlgn val="ctr"/>
        <c:lblOffset val="0"/>
        <c:noMultiLvlLbl val="0"/>
      </c:catAx>
      <c:valAx>
        <c:axId val="1605596800"/>
        <c:scaling>
          <c:orientation val="minMax"/>
          <c:max val="1.0"/>
        </c:scaling>
        <c:delete val="1"/>
        <c:axPos val="t"/>
        <c:numFmt formatCode="0%" sourceLinked="1"/>
        <c:majorTickMark val="none"/>
        <c:minorTickMark val="none"/>
        <c:tickLblPos val="nextTo"/>
        <c:crossAx val="1605827136"/>
        <c:crosses val="autoZero"/>
        <c:crossBetween val="between"/>
      </c:valAx>
      <c:spPr>
        <a:noFill/>
        <a:ln>
          <a:noFill/>
        </a:ln>
        <a:effectLst/>
      </c:spPr>
    </c:plotArea>
    <c:legend>
      <c:legendPos val="b"/>
      <c:layout>
        <c:manualLayout>
          <c:xMode val="edge"/>
          <c:yMode val="edge"/>
          <c:x val="0.121319600674916"/>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North America</c:v>
                </c:pt>
                <c:pt idx="5">
                  <c:v>Europe</c:v>
                </c:pt>
                <c:pt idx="6">
                  <c:v>BRICS</c:v>
                </c:pt>
                <c:pt idx="7">
                  <c:v>APAC</c:v>
                </c:pt>
                <c:pt idx="8">
                  <c:v>G-8 Countries</c:v>
                </c:pt>
              </c:strCache>
            </c:strRef>
          </c:cat>
          <c:val>
            <c:numRef>
              <c:f>Sheet1!$B$2:$B$10</c:f>
              <c:numCache>
                <c:formatCode>General</c:formatCode>
                <c:ptCount val="9"/>
                <c:pt idx="0" formatCode="0%">
                  <c:v>0.28</c:v>
                </c:pt>
                <c:pt idx="2" formatCode="0%">
                  <c:v>0.42</c:v>
                </c:pt>
                <c:pt idx="3" formatCode="0%">
                  <c:v>0.34</c:v>
                </c:pt>
                <c:pt idx="4" formatCode="0%">
                  <c:v>0.23</c:v>
                </c:pt>
                <c:pt idx="5" formatCode="0%">
                  <c:v>0.24</c:v>
                </c:pt>
                <c:pt idx="6" formatCode="0%">
                  <c:v>0.3</c:v>
                </c:pt>
                <c:pt idx="7" formatCode="0%">
                  <c:v>0.21</c:v>
                </c:pt>
                <c:pt idx="8" formatCode="0%">
                  <c:v>0.22</c:v>
                </c:pt>
              </c:numCache>
            </c:numRef>
          </c:val>
          <c:extLst xmlns:c16r2="http://schemas.microsoft.com/office/drawing/2015/06/chart">
            <c:ext xmlns:c16="http://schemas.microsoft.com/office/drawing/2014/chart" uri="{C3380CC4-5D6E-409C-BE32-E72D297353CC}">
              <c16:uniqueId val="{00000000-A4E3-4166-94A3-EAABAF4C1EF0}"/>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North America</c:v>
                </c:pt>
                <c:pt idx="5">
                  <c:v>Europe</c:v>
                </c:pt>
                <c:pt idx="6">
                  <c:v>BRICS</c:v>
                </c:pt>
                <c:pt idx="7">
                  <c:v>APAC</c:v>
                </c:pt>
                <c:pt idx="8">
                  <c:v>G-8 Countries</c:v>
                </c:pt>
              </c:strCache>
            </c:strRef>
          </c:cat>
          <c:val>
            <c:numRef>
              <c:f>Sheet1!$C$2:$C$10</c:f>
              <c:numCache>
                <c:formatCode>General</c:formatCode>
                <c:ptCount val="9"/>
                <c:pt idx="0" formatCode="0%">
                  <c:v>0.38</c:v>
                </c:pt>
                <c:pt idx="2" formatCode="0%">
                  <c:v>0.34</c:v>
                </c:pt>
                <c:pt idx="3" formatCode="0%">
                  <c:v>0.35</c:v>
                </c:pt>
                <c:pt idx="4" formatCode="0%">
                  <c:v>0.42</c:v>
                </c:pt>
                <c:pt idx="5" formatCode="0%">
                  <c:v>0.4</c:v>
                </c:pt>
                <c:pt idx="6" formatCode="0%">
                  <c:v>0.34</c:v>
                </c:pt>
                <c:pt idx="7" formatCode="0%">
                  <c:v>0.41</c:v>
                </c:pt>
                <c:pt idx="8" formatCode="0%">
                  <c:v>0.39</c:v>
                </c:pt>
              </c:numCache>
            </c:numRef>
          </c:val>
          <c:extLst xmlns:c16r2="http://schemas.microsoft.com/office/drawing/2015/06/chart">
            <c:ext xmlns:c16="http://schemas.microsoft.com/office/drawing/2014/chart" uri="{C3380CC4-5D6E-409C-BE32-E72D297353CC}">
              <c16:uniqueId val="{00000001-A4E3-4166-94A3-EAABAF4C1EF0}"/>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North America</c:v>
                </c:pt>
                <c:pt idx="5">
                  <c:v>Europe</c:v>
                </c:pt>
                <c:pt idx="6">
                  <c:v>BRICS</c:v>
                </c:pt>
                <c:pt idx="7">
                  <c:v>APAC</c:v>
                </c:pt>
                <c:pt idx="8">
                  <c:v>G-8 Countries</c:v>
                </c:pt>
              </c:strCache>
            </c:strRef>
          </c:cat>
          <c:val>
            <c:numRef>
              <c:f>Sheet1!$D$2:$D$10</c:f>
              <c:numCache>
                <c:formatCode>General</c:formatCode>
                <c:ptCount val="9"/>
                <c:pt idx="0" formatCode="0%">
                  <c:v>0.66</c:v>
                </c:pt>
                <c:pt idx="2" formatCode="0%">
                  <c:v>0.75</c:v>
                </c:pt>
                <c:pt idx="3" formatCode="0%">
                  <c:v>0.69</c:v>
                </c:pt>
                <c:pt idx="4" formatCode="0%">
                  <c:v>0.65</c:v>
                </c:pt>
                <c:pt idx="5" formatCode="0%">
                  <c:v>0.64</c:v>
                </c:pt>
                <c:pt idx="6" formatCode="0%">
                  <c:v>0.64</c:v>
                </c:pt>
                <c:pt idx="7" formatCode="0%">
                  <c:v>0.62</c:v>
                </c:pt>
                <c:pt idx="8" formatCode="0%">
                  <c:v>0.61</c:v>
                </c:pt>
              </c:numCache>
            </c:numRef>
          </c:val>
          <c:extLst xmlns:c16r2="http://schemas.microsoft.com/office/drawing/2015/06/chart">
            <c:ext xmlns:c16="http://schemas.microsoft.com/office/drawing/2014/chart" uri="{C3380CC4-5D6E-409C-BE32-E72D297353CC}">
              <c16:uniqueId val="{00000002-A4E3-4166-94A3-EAABAF4C1EF0}"/>
            </c:ext>
          </c:extLst>
        </c:ser>
        <c:dLbls>
          <c:showLegendKey val="0"/>
          <c:showVal val="0"/>
          <c:showCatName val="0"/>
          <c:showSerName val="0"/>
          <c:showPercent val="0"/>
          <c:showBubbleSize val="0"/>
        </c:dLbls>
        <c:gapWidth val="50"/>
        <c:overlap val="100"/>
        <c:axId val="1604038080"/>
        <c:axId val="1603509616"/>
      </c:barChart>
      <c:catAx>
        <c:axId val="160403808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3509616"/>
        <c:crosses val="autoZero"/>
        <c:auto val="1"/>
        <c:lblAlgn val="ctr"/>
        <c:lblOffset val="0"/>
        <c:noMultiLvlLbl val="0"/>
      </c:catAx>
      <c:valAx>
        <c:axId val="1603509616"/>
        <c:scaling>
          <c:orientation val="minMax"/>
          <c:max val="1.0"/>
        </c:scaling>
        <c:delete val="1"/>
        <c:axPos val="t"/>
        <c:numFmt formatCode="0%" sourceLinked="1"/>
        <c:majorTickMark val="none"/>
        <c:minorTickMark val="none"/>
        <c:tickLblPos val="nextTo"/>
        <c:crossAx val="1604038080"/>
        <c:crosses val="autoZero"/>
        <c:crossBetween val="between"/>
      </c:valAx>
      <c:spPr>
        <a:noFill/>
        <a:ln>
          <a:noFill/>
        </a:ln>
        <a:effectLst/>
      </c:spPr>
    </c:plotArea>
    <c:legend>
      <c:legendPos val="b"/>
      <c:layout>
        <c:manualLayout>
          <c:xMode val="edge"/>
          <c:yMode val="edge"/>
          <c:x val="0.152903673499146"/>
          <c:y val="0.908019513865115"/>
          <c:w val="0.723954557763613"/>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India</c:v>
                </c:pt>
                <c:pt idx="3">
                  <c:v>United States</c:v>
                </c:pt>
                <c:pt idx="4">
                  <c:v>Pakistan</c:v>
                </c:pt>
                <c:pt idx="5">
                  <c:v>Italy</c:v>
                </c:pt>
                <c:pt idx="6">
                  <c:v>Canada</c:v>
                </c:pt>
                <c:pt idx="7">
                  <c:v>Brazil</c:v>
                </c:pt>
                <c:pt idx="8">
                  <c:v>Great Britain</c:v>
                </c:pt>
                <c:pt idx="9">
                  <c:v>Nigeria</c:v>
                </c:pt>
                <c:pt idx="10">
                  <c:v>Hong Kong</c:v>
                </c:pt>
                <c:pt idx="11">
                  <c:v>Japan</c:v>
                </c:pt>
                <c:pt idx="12">
                  <c:v>South Africa</c:v>
                </c:pt>
                <c:pt idx="13">
                  <c:v>Australia</c:v>
                </c:pt>
                <c:pt idx="14">
                  <c:v>Indonesia</c:v>
                </c:pt>
                <c:pt idx="15">
                  <c:v>France</c:v>
                </c:pt>
                <c:pt idx="16">
                  <c:v>Turkey</c:v>
                </c:pt>
                <c:pt idx="17">
                  <c:v>Republic of Korea</c:v>
                </c:pt>
                <c:pt idx="18">
                  <c:v>Egypt</c:v>
                </c:pt>
                <c:pt idx="19">
                  <c:v>Mexico</c:v>
                </c:pt>
                <c:pt idx="20">
                  <c:v>Sweden</c:v>
                </c:pt>
                <c:pt idx="21">
                  <c:v>Kenya</c:v>
                </c:pt>
                <c:pt idx="22">
                  <c:v>Germany</c:v>
                </c:pt>
                <c:pt idx="23">
                  <c:v>Tunisia</c:v>
                </c:pt>
                <c:pt idx="24">
                  <c:v>Poland</c:v>
                </c:pt>
                <c:pt idx="25">
                  <c:v>China</c:v>
                </c:pt>
                <c:pt idx="26">
                  <c:v>Russia</c:v>
                </c:pt>
              </c:strCache>
            </c:strRef>
          </c:cat>
          <c:val>
            <c:numRef>
              <c:f>Sheet1!$B$2:$B$28</c:f>
              <c:numCache>
                <c:formatCode>General</c:formatCode>
                <c:ptCount val="27"/>
                <c:pt idx="0" formatCode="0%">
                  <c:v>0.21</c:v>
                </c:pt>
                <c:pt idx="2" formatCode="0%">
                  <c:v>0.3</c:v>
                </c:pt>
                <c:pt idx="3" formatCode="0%">
                  <c:v>0.28</c:v>
                </c:pt>
                <c:pt idx="4" formatCode="0%">
                  <c:v>0.2</c:v>
                </c:pt>
                <c:pt idx="5" formatCode="0%">
                  <c:v>0.21</c:v>
                </c:pt>
                <c:pt idx="6" formatCode="0%">
                  <c:v>0.21</c:v>
                </c:pt>
                <c:pt idx="7" formatCode="0%">
                  <c:v>0.33</c:v>
                </c:pt>
                <c:pt idx="8" formatCode="0%">
                  <c:v>0.25</c:v>
                </c:pt>
                <c:pt idx="9" formatCode="0%">
                  <c:v>0.24</c:v>
                </c:pt>
                <c:pt idx="10" formatCode="0%">
                  <c:v>0.19</c:v>
                </c:pt>
                <c:pt idx="11" formatCode="0%">
                  <c:v>0.19</c:v>
                </c:pt>
                <c:pt idx="12" formatCode="0%">
                  <c:v>0.27</c:v>
                </c:pt>
                <c:pt idx="13" formatCode="0%">
                  <c:v>0.25</c:v>
                </c:pt>
                <c:pt idx="14" formatCode="0%">
                  <c:v>0.17</c:v>
                </c:pt>
                <c:pt idx="15" formatCode="0%">
                  <c:v>0.21</c:v>
                </c:pt>
                <c:pt idx="16" formatCode="0%">
                  <c:v>0.23</c:v>
                </c:pt>
                <c:pt idx="17" formatCode="0%">
                  <c:v>0.15</c:v>
                </c:pt>
                <c:pt idx="18" formatCode="0%">
                  <c:v>0.21</c:v>
                </c:pt>
                <c:pt idx="19" formatCode="0%">
                  <c:v>0.16</c:v>
                </c:pt>
                <c:pt idx="20" formatCode="0%">
                  <c:v>0.19</c:v>
                </c:pt>
                <c:pt idx="21" formatCode="0%">
                  <c:v>0.22</c:v>
                </c:pt>
                <c:pt idx="22" formatCode="0%">
                  <c:v>0.16</c:v>
                </c:pt>
                <c:pt idx="23" formatCode="0%">
                  <c:v>0.3</c:v>
                </c:pt>
                <c:pt idx="24" formatCode="0%">
                  <c:v>0.11</c:v>
                </c:pt>
                <c:pt idx="25" formatCode="0%">
                  <c:v>0.13</c:v>
                </c:pt>
                <c:pt idx="26" formatCode="0%">
                  <c:v>0.1</c:v>
                </c:pt>
              </c:numCache>
            </c:numRef>
          </c:val>
          <c:extLst xmlns:c16r2="http://schemas.microsoft.com/office/drawing/2015/06/chart">
            <c:ext xmlns:c16="http://schemas.microsoft.com/office/drawing/2014/chart" uri="{C3380CC4-5D6E-409C-BE32-E72D297353CC}">
              <c16:uniqueId val="{00000000-AC1A-437D-ABCA-1C47F33AD84C}"/>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India</c:v>
                </c:pt>
                <c:pt idx="3">
                  <c:v>United States</c:v>
                </c:pt>
                <c:pt idx="4">
                  <c:v>Pakistan</c:v>
                </c:pt>
                <c:pt idx="5">
                  <c:v>Italy</c:v>
                </c:pt>
                <c:pt idx="6">
                  <c:v>Canada</c:v>
                </c:pt>
                <c:pt idx="7">
                  <c:v>Brazil</c:v>
                </c:pt>
                <c:pt idx="8">
                  <c:v>Great Britain</c:v>
                </c:pt>
                <c:pt idx="9">
                  <c:v>Nigeria</c:v>
                </c:pt>
                <c:pt idx="10">
                  <c:v>Hong Kong</c:v>
                </c:pt>
                <c:pt idx="11">
                  <c:v>Japan</c:v>
                </c:pt>
                <c:pt idx="12">
                  <c:v>South Africa</c:v>
                </c:pt>
                <c:pt idx="13">
                  <c:v>Australia</c:v>
                </c:pt>
                <c:pt idx="14">
                  <c:v>Indonesia</c:v>
                </c:pt>
                <c:pt idx="15">
                  <c:v>France</c:v>
                </c:pt>
                <c:pt idx="16">
                  <c:v>Turkey</c:v>
                </c:pt>
                <c:pt idx="17">
                  <c:v>Republic of Korea</c:v>
                </c:pt>
                <c:pt idx="18">
                  <c:v>Egypt</c:v>
                </c:pt>
                <c:pt idx="19">
                  <c:v>Mexico</c:v>
                </c:pt>
                <c:pt idx="20">
                  <c:v>Sweden</c:v>
                </c:pt>
                <c:pt idx="21">
                  <c:v>Kenya</c:v>
                </c:pt>
                <c:pt idx="22">
                  <c:v>Germany</c:v>
                </c:pt>
                <c:pt idx="23">
                  <c:v>Tunisia</c:v>
                </c:pt>
                <c:pt idx="24">
                  <c:v>Poland</c:v>
                </c:pt>
                <c:pt idx="25">
                  <c:v>China</c:v>
                </c:pt>
                <c:pt idx="26">
                  <c:v>Russia</c:v>
                </c:pt>
              </c:strCache>
            </c:strRef>
          </c:cat>
          <c:val>
            <c:numRef>
              <c:f>Sheet1!$C$2:$C$28</c:f>
              <c:numCache>
                <c:formatCode>General</c:formatCode>
                <c:ptCount val="27"/>
                <c:pt idx="0" formatCode="0%">
                  <c:v>0.4</c:v>
                </c:pt>
                <c:pt idx="2" formatCode="0%">
                  <c:v>0.43</c:v>
                </c:pt>
                <c:pt idx="3" formatCode="0%">
                  <c:v>0.45</c:v>
                </c:pt>
                <c:pt idx="4" formatCode="0%">
                  <c:v>0.5</c:v>
                </c:pt>
                <c:pt idx="5" formatCode="0%">
                  <c:v>0.5</c:v>
                </c:pt>
                <c:pt idx="6" formatCode="0%">
                  <c:v>0.49</c:v>
                </c:pt>
                <c:pt idx="7" formatCode="0%">
                  <c:v>0.36</c:v>
                </c:pt>
                <c:pt idx="8" formatCode="0%">
                  <c:v>0.43</c:v>
                </c:pt>
                <c:pt idx="9" formatCode="0%">
                  <c:v>0.42</c:v>
                </c:pt>
                <c:pt idx="10" formatCode="0%">
                  <c:v>0.47</c:v>
                </c:pt>
                <c:pt idx="11" formatCode="0%">
                  <c:v>0.45</c:v>
                </c:pt>
                <c:pt idx="12" formatCode="0%">
                  <c:v>0.37</c:v>
                </c:pt>
                <c:pt idx="13" formatCode="0%">
                  <c:v>0.38</c:v>
                </c:pt>
                <c:pt idx="14" formatCode="0%">
                  <c:v>0.45</c:v>
                </c:pt>
                <c:pt idx="15" formatCode="0%">
                  <c:v>0.39</c:v>
                </c:pt>
                <c:pt idx="16" formatCode="0%">
                  <c:v>0.38</c:v>
                </c:pt>
                <c:pt idx="17" formatCode="0%">
                  <c:v>0.46</c:v>
                </c:pt>
                <c:pt idx="18" formatCode="0%">
                  <c:v>0.4</c:v>
                </c:pt>
                <c:pt idx="19" formatCode="0%">
                  <c:v>0.43</c:v>
                </c:pt>
                <c:pt idx="20" formatCode="0%">
                  <c:v>0.38</c:v>
                </c:pt>
                <c:pt idx="21" formatCode="0%">
                  <c:v>0.33</c:v>
                </c:pt>
                <c:pt idx="22" formatCode="0%">
                  <c:v>0.38</c:v>
                </c:pt>
                <c:pt idx="23" formatCode="0%">
                  <c:v>0.23</c:v>
                </c:pt>
                <c:pt idx="24" formatCode="0%">
                  <c:v>0.36</c:v>
                </c:pt>
                <c:pt idx="25" formatCode="0%">
                  <c:v>0.32</c:v>
                </c:pt>
                <c:pt idx="26" formatCode="0%">
                  <c:v>0.24</c:v>
                </c:pt>
              </c:numCache>
            </c:numRef>
          </c:val>
          <c:extLst xmlns:c16r2="http://schemas.microsoft.com/office/drawing/2015/06/chart">
            <c:ext xmlns:c16="http://schemas.microsoft.com/office/drawing/2014/chart" uri="{C3380CC4-5D6E-409C-BE32-E72D297353CC}">
              <c16:uniqueId val="{00000001-AC1A-437D-ABCA-1C47F33AD84C}"/>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India</c:v>
                </c:pt>
                <c:pt idx="3">
                  <c:v>United States</c:v>
                </c:pt>
                <c:pt idx="4">
                  <c:v>Pakistan</c:v>
                </c:pt>
                <c:pt idx="5">
                  <c:v>Italy</c:v>
                </c:pt>
                <c:pt idx="6">
                  <c:v>Canada</c:v>
                </c:pt>
                <c:pt idx="7">
                  <c:v>Brazil</c:v>
                </c:pt>
                <c:pt idx="8">
                  <c:v>Great Britain</c:v>
                </c:pt>
                <c:pt idx="9">
                  <c:v>Nigeria</c:v>
                </c:pt>
                <c:pt idx="10">
                  <c:v>Hong Kong</c:v>
                </c:pt>
                <c:pt idx="11">
                  <c:v>Japan</c:v>
                </c:pt>
                <c:pt idx="12">
                  <c:v>South Africa</c:v>
                </c:pt>
                <c:pt idx="13">
                  <c:v>Australia</c:v>
                </c:pt>
                <c:pt idx="14">
                  <c:v>Indonesia</c:v>
                </c:pt>
                <c:pt idx="15">
                  <c:v>France</c:v>
                </c:pt>
                <c:pt idx="16">
                  <c:v>Turkey</c:v>
                </c:pt>
                <c:pt idx="17">
                  <c:v>Republic of Korea</c:v>
                </c:pt>
                <c:pt idx="18">
                  <c:v>Egypt</c:v>
                </c:pt>
                <c:pt idx="19">
                  <c:v>Mexico</c:v>
                </c:pt>
                <c:pt idx="20">
                  <c:v>Sweden</c:v>
                </c:pt>
                <c:pt idx="21">
                  <c:v>Kenya</c:v>
                </c:pt>
                <c:pt idx="22">
                  <c:v>Germany</c:v>
                </c:pt>
                <c:pt idx="23">
                  <c:v>Tunisia</c:v>
                </c:pt>
                <c:pt idx="24">
                  <c:v>Poland</c:v>
                </c:pt>
                <c:pt idx="25">
                  <c:v>China</c:v>
                </c:pt>
                <c:pt idx="26">
                  <c:v>Russia</c:v>
                </c:pt>
              </c:strCache>
            </c:strRef>
          </c:cat>
          <c:val>
            <c:numRef>
              <c:f>Sheet1!$D$2:$D$28</c:f>
              <c:numCache>
                <c:formatCode>General</c:formatCode>
                <c:ptCount val="27"/>
                <c:pt idx="0" formatCode="0%">
                  <c:v>0.61</c:v>
                </c:pt>
                <c:pt idx="2" formatCode="0%">
                  <c:v>0.73</c:v>
                </c:pt>
                <c:pt idx="3" formatCode="0%">
                  <c:v>0.72</c:v>
                </c:pt>
                <c:pt idx="4" formatCode="0%">
                  <c:v>0.71</c:v>
                </c:pt>
                <c:pt idx="5" formatCode="0%">
                  <c:v>0.71</c:v>
                </c:pt>
                <c:pt idx="6" formatCode="0%">
                  <c:v>0.7</c:v>
                </c:pt>
                <c:pt idx="7" formatCode="0%">
                  <c:v>0.68</c:v>
                </c:pt>
                <c:pt idx="8" formatCode="0%">
                  <c:v>0.68</c:v>
                </c:pt>
                <c:pt idx="9" formatCode="0%">
                  <c:v>0.66</c:v>
                </c:pt>
                <c:pt idx="10" formatCode="0%">
                  <c:v>0.66</c:v>
                </c:pt>
                <c:pt idx="11" formatCode="0%">
                  <c:v>0.65</c:v>
                </c:pt>
                <c:pt idx="12" formatCode="0%">
                  <c:v>0.64</c:v>
                </c:pt>
                <c:pt idx="13" formatCode="0%">
                  <c:v>0.63</c:v>
                </c:pt>
                <c:pt idx="14" formatCode="0%">
                  <c:v>0.61</c:v>
                </c:pt>
                <c:pt idx="15" formatCode="0%">
                  <c:v>0.61</c:v>
                </c:pt>
                <c:pt idx="16" formatCode="0%">
                  <c:v>0.61</c:v>
                </c:pt>
                <c:pt idx="17" formatCode="0%">
                  <c:v>0.61</c:v>
                </c:pt>
                <c:pt idx="18" formatCode="0%">
                  <c:v>0.61</c:v>
                </c:pt>
                <c:pt idx="19" formatCode="0%">
                  <c:v>0.59</c:v>
                </c:pt>
                <c:pt idx="20" formatCode="0%">
                  <c:v>0.57</c:v>
                </c:pt>
                <c:pt idx="21" formatCode="0%">
                  <c:v>0.55</c:v>
                </c:pt>
                <c:pt idx="22" formatCode="0%">
                  <c:v>0.54</c:v>
                </c:pt>
                <c:pt idx="23" formatCode="0%">
                  <c:v>0.53</c:v>
                </c:pt>
                <c:pt idx="24" formatCode="0%">
                  <c:v>0.47</c:v>
                </c:pt>
                <c:pt idx="25" formatCode="0%">
                  <c:v>0.45</c:v>
                </c:pt>
                <c:pt idx="26" formatCode="0%">
                  <c:v>0.34</c:v>
                </c:pt>
              </c:numCache>
            </c:numRef>
          </c:val>
          <c:extLst xmlns:c16r2="http://schemas.microsoft.com/office/drawing/2015/06/chart">
            <c:ext xmlns:c16="http://schemas.microsoft.com/office/drawing/2014/chart" uri="{C3380CC4-5D6E-409C-BE32-E72D297353CC}">
              <c16:uniqueId val="{00000002-AC1A-437D-ABCA-1C47F33AD84C}"/>
            </c:ext>
          </c:extLst>
        </c:ser>
        <c:dLbls>
          <c:showLegendKey val="0"/>
          <c:showVal val="0"/>
          <c:showCatName val="0"/>
          <c:showSerName val="0"/>
          <c:showPercent val="0"/>
          <c:showBubbleSize val="0"/>
        </c:dLbls>
        <c:gapWidth val="50"/>
        <c:overlap val="100"/>
        <c:axId val="1382992016"/>
        <c:axId val="1382994848"/>
      </c:barChart>
      <c:catAx>
        <c:axId val="1382992016"/>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82994848"/>
        <c:crosses val="autoZero"/>
        <c:auto val="1"/>
        <c:lblAlgn val="ctr"/>
        <c:lblOffset val="0"/>
        <c:noMultiLvlLbl val="0"/>
      </c:catAx>
      <c:valAx>
        <c:axId val="1382994848"/>
        <c:scaling>
          <c:orientation val="minMax"/>
          <c:max val="1.0"/>
        </c:scaling>
        <c:delete val="1"/>
        <c:axPos val="t"/>
        <c:numFmt formatCode="0%" sourceLinked="1"/>
        <c:majorTickMark val="none"/>
        <c:minorTickMark val="none"/>
        <c:tickLblPos val="nextTo"/>
        <c:crossAx val="1382992016"/>
        <c:crosses val="autoZero"/>
        <c:crossBetween val="between"/>
      </c:valAx>
      <c:spPr>
        <a:noFill/>
        <a:ln>
          <a:noFill/>
        </a:ln>
        <a:effectLst/>
      </c:spPr>
    </c:plotArea>
    <c:legend>
      <c:legendPos val="b"/>
      <c:layout>
        <c:manualLayout>
          <c:xMode val="edge"/>
          <c:yMode val="edge"/>
          <c:x val="0.121319600674916"/>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G-8 Countries</c:v>
                </c:pt>
                <c:pt idx="5">
                  <c:v>Middle East/Africa</c:v>
                </c:pt>
                <c:pt idx="6">
                  <c:v>APAC</c:v>
                </c:pt>
                <c:pt idx="7">
                  <c:v>BRICS</c:v>
                </c:pt>
                <c:pt idx="8">
                  <c:v>Europe</c:v>
                </c:pt>
              </c:strCache>
            </c:strRef>
          </c:cat>
          <c:val>
            <c:numRef>
              <c:f>Sheet1!$B$2:$B$10</c:f>
              <c:numCache>
                <c:formatCode>General</c:formatCode>
                <c:ptCount val="9"/>
                <c:pt idx="0" formatCode="0%">
                  <c:v>0.21</c:v>
                </c:pt>
                <c:pt idx="2" formatCode="0%">
                  <c:v>0.25</c:v>
                </c:pt>
                <c:pt idx="3" formatCode="0%">
                  <c:v>0.24</c:v>
                </c:pt>
                <c:pt idx="4" formatCode="0%">
                  <c:v>0.2</c:v>
                </c:pt>
                <c:pt idx="5" formatCode="0%">
                  <c:v>0.23</c:v>
                </c:pt>
                <c:pt idx="6" formatCode="0%">
                  <c:v>0.19</c:v>
                </c:pt>
                <c:pt idx="7" formatCode="0%">
                  <c:v>0.24</c:v>
                </c:pt>
                <c:pt idx="8" formatCode="0%">
                  <c:v>0.19</c:v>
                </c:pt>
              </c:numCache>
            </c:numRef>
          </c:val>
          <c:extLst xmlns:c16r2="http://schemas.microsoft.com/office/drawing/2015/06/chart">
            <c:ext xmlns:c16="http://schemas.microsoft.com/office/drawing/2014/chart" uri="{C3380CC4-5D6E-409C-BE32-E72D297353CC}">
              <c16:uniqueId val="{00000000-DEA2-4B1B-9C84-76BF18FE621B}"/>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G-8 Countries</c:v>
                </c:pt>
                <c:pt idx="5">
                  <c:v>Middle East/Africa</c:v>
                </c:pt>
                <c:pt idx="6">
                  <c:v>APAC</c:v>
                </c:pt>
                <c:pt idx="7">
                  <c:v>BRICS</c:v>
                </c:pt>
                <c:pt idx="8">
                  <c:v>Europe</c:v>
                </c:pt>
              </c:strCache>
            </c:strRef>
          </c:cat>
          <c:val>
            <c:numRef>
              <c:f>Sheet1!$C$2:$C$10</c:f>
              <c:numCache>
                <c:formatCode>General</c:formatCode>
                <c:ptCount val="9"/>
                <c:pt idx="0" formatCode="0%">
                  <c:v>0.4</c:v>
                </c:pt>
                <c:pt idx="2" formatCode="0%">
                  <c:v>0.47</c:v>
                </c:pt>
                <c:pt idx="3" formatCode="0%">
                  <c:v>0.39</c:v>
                </c:pt>
                <c:pt idx="4" formatCode="0%">
                  <c:v>0.42</c:v>
                </c:pt>
                <c:pt idx="5" formatCode="0%">
                  <c:v>0.39</c:v>
                </c:pt>
                <c:pt idx="6" formatCode="0%">
                  <c:v>0.41</c:v>
                </c:pt>
                <c:pt idx="7" formatCode="0%">
                  <c:v>0.36</c:v>
                </c:pt>
                <c:pt idx="8" formatCode="0%">
                  <c:v>0.41</c:v>
                </c:pt>
              </c:numCache>
            </c:numRef>
          </c:val>
          <c:extLst xmlns:c16r2="http://schemas.microsoft.com/office/drawing/2015/06/chart">
            <c:ext xmlns:c16="http://schemas.microsoft.com/office/drawing/2014/chart" uri="{C3380CC4-5D6E-409C-BE32-E72D297353CC}">
              <c16:uniqueId val="{00000001-DEA2-4B1B-9C84-76BF18FE621B}"/>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G-8 Countries</c:v>
                </c:pt>
                <c:pt idx="5">
                  <c:v>Middle East/Africa</c:v>
                </c:pt>
                <c:pt idx="6">
                  <c:v>APAC</c:v>
                </c:pt>
                <c:pt idx="7">
                  <c:v>BRICS</c:v>
                </c:pt>
                <c:pt idx="8">
                  <c:v>Europe</c:v>
                </c:pt>
              </c:strCache>
            </c:strRef>
          </c:cat>
          <c:val>
            <c:numRef>
              <c:f>Sheet1!$D$2:$D$10</c:f>
              <c:numCache>
                <c:formatCode>General</c:formatCode>
                <c:ptCount val="9"/>
                <c:pt idx="0" formatCode="0%">
                  <c:v>0.61</c:v>
                </c:pt>
                <c:pt idx="2" formatCode="0%">
                  <c:v>0.71</c:v>
                </c:pt>
                <c:pt idx="3" formatCode="0%">
                  <c:v>0.64</c:v>
                </c:pt>
                <c:pt idx="4" formatCode="0%">
                  <c:v>0.62</c:v>
                </c:pt>
                <c:pt idx="5" formatCode="0%">
                  <c:v>0.62</c:v>
                </c:pt>
                <c:pt idx="6" formatCode="0%">
                  <c:v>0.6</c:v>
                </c:pt>
                <c:pt idx="7" formatCode="0%">
                  <c:v>0.6</c:v>
                </c:pt>
                <c:pt idx="8" formatCode="0%">
                  <c:v>0.59</c:v>
                </c:pt>
              </c:numCache>
            </c:numRef>
          </c:val>
          <c:extLst xmlns:c16r2="http://schemas.microsoft.com/office/drawing/2015/06/chart">
            <c:ext xmlns:c16="http://schemas.microsoft.com/office/drawing/2014/chart" uri="{C3380CC4-5D6E-409C-BE32-E72D297353CC}">
              <c16:uniqueId val="{00000002-DEA2-4B1B-9C84-76BF18FE621B}"/>
            </c:ext>
          </c:extLst>
        </c:ser>
        <c:dLbls>
          <c:showLegendKey val="0"/>
          <c:showVal val="0"/>
          <c:showCatName val="0"/>
          <c:showSerName val="0"/>
          <c:showPercent val="0"/>
          <c:showBubbleSize val="0"/>
        </c:dLbls>
        <c:gapWidth val="50"/>
        <c:overlap val="100"/>
        <c:axId val="1347694528"/>
        <c:axId val="1347696816"/>
      </c:barChart>
      <c:catAx>
        <c:axId val="134769452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47696816"/>
        <c:crosses val="autoZero"/>
        <c:auto val="1"/>
        <c:lblAlgn val="ctr"/>
        <c:lblOffset val="0"/>
        <c:noMultiLvlLbl val="0"/>
      </c:catAx>
      <c:valAx>
        <c:axId val="1347696816"/>
        <c:scaling>
          <c:orientation val="minMax"/>
          <c:max val="1.0"/>
        </c:scaling>
        <c:delete val="1"/>
        <c:axPos val="t"/>
        <c:numFmt formatCode="0%" sourceLinked="1"/>
        <c:majorTickMark val="none"/>
        <c:minorTickMark val="none"/>
        <c:tickLblPos val="nextTo"/>
        <c:crossAx val="1347694528"/>
        <c:crosses val="autoZero"/>
        <c:crossBetween val="between"/>
      </c:valAx>
      <c:spPr>
        <a:noFill/>
        <a:ln>
          <a:noFill/>
        </a:ln>
        <a:effectLst/>
      </c:spPr>
    </c:plotArea>
    <c:legend>
      <c:legendPos val="b"/>
      <c:layout>
        <c:manualLayout>
          <c:xMode val="edge"/>
          <c:yMode val="edge"/>
          <c:x val="0.152903673499146"/>
          <c:y val="0.908019513865115"/>
          <c:w val="0.723954557763613"/>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77161448568929"/>
          <c:y val="0.0332125603864734"/>
          <c:w val="0.522838551431071"/>
          <c:h val="0.933574879227053"/>
        </c:manualLayout>
      </c:layout>
      <c:barChart>
        <c:barDir val="bar"/>
        <c:grouping val="clustered"/>
        <c:varyColors val="0"/>
        <c:ser>
          <c:idx val="0"/>
          <c:order val="0"/>
          <c:tx>
            <c:strRef>
              <c:f>Sheet1!$B$1</c:f>
              <c:strCache>
                <c:ptCount val="1"/>
                <c:pt idx="0">
                  <c:v>Column1</c:v>
                </c:pt>
              </c:strCache>
            </c:strRef>
          </c:tx>
          <c:spPr>
            <a:solidFill>
              <a:schemeClr val="tx2"/>
            </a:solidFill>
            <a:ln>
              <a:solidFill>
                <a:schemeClr val="bg1"/>
              </a:solidFill>
            </a:ln>
            <a:effectLst/>
          </c:spPr>
          <c:invertIfNegative val="0"/>
          <c:dPt>
            <c:idx val="12"/>
            <c:invertIfNegative val="0"/>
            <c:bubble3D val="0"/>
            <c:spPr>
              <a:solidFill>
                <a:schemeClr val="bg2"/>
              </a:solidFill>
              <a:ln>
                <a:solidFill>
                  <a:schemeClr val="bg1"/>
                </a:solidFill>
              </a:ln>
              <a:effectLst/>
            </c:spPr>
            <c:extLst xmlns:c16r2="http://schemas.microsoft.com/office/drawing/2015/06/chart">
              <c:ext xmlns:c16="http://schemas.microsoft.com/office/drawing/2014/chart" uri="{C3380CC4-5D6E-409C-BE32-E72D297353CC}">
                <c16:uniqueId val="{00000000-5071-4544-B03C-D8C625B59BDD}"/>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Avoiding opening emails from unknown email addresses</c:v>
                </c:pt>
                <c:pt idx="1">
                  <c:v>Using antivirus software</c:v>
                </c:pt>
                <c:pt idx="2">
                  <c:v>Avoiding certain Internet sites</c:v>
                </c:pt>
                <c:pt idx="3">
                  <c:v>Changing your password regularly</c:v>
                </c:pt>
                <c:pt idx="4">
                  <c:v>Avoiding certain web applications</c:v>
                </c:pt>
                <c:pt idx="5">
                  <c:v>Cutting down on the amount of biographically accurate information you divulge online</c:v>
                </c:pt>
                <c:pt idx="6">
                  <c:v>Self-censoring what you say online</c:v>
                </c:pt>
                <c:pt idx="7">
                  <c:v>Doing fewer financial transactions online</c:v>
                </c:pt>
                <c:pt idx="8">
                  <c:v>Changing who you communicate with</c:v>
                </c:pt>
                <c:pt idx="9">
                  <c:v>Making fewer on-line purchases</c:v>
                </c:pt>
                <c:pt idx="10">
                  <c:v>Closing Facebook and other social media accounts, etc.</c:v>
                </c:pt>
                <c:pt idx="11">
                  <c:v>Using the Internet less often</c:v>
                </c:pt>
                <c:pt idx="12">
                  <c:v>None of these</c:v>
                </c:pt>
              </c:strCache>
            </c:strRef>
          </c:cat>
          <c:val>
            <c:numRef>
              <c:f>Sheet1!$B$2:$B$14</c:f>
              <c:numCache>
                <c:formatCode>0%</c:formatCode>
                <c:ptCount val="13"/>
                <c:pt idx="0">
                  <c:v>0.43</c:v>
                </c:pt>
                <c:pt idx="1">
                  <c:v>0.36</c:v>
                </c:pt>
                <c:pt idx="2">
                  <c:v>0.36</c:v>
                </c:pt>
                <c:pt idx="3">
                  <c:v>0.31</c:v>
                </c:pt>
                <c:pt idx="4">
                  <c:v>0.3</c:v>
                </c:pt>
                <c:pt idx="5">
                  <c:v>0.28</c:v>
                </c:pt>
                <c:pt idx="6">
                  <c:v>0.2</c:v>
                </c:pt>
                <c:pt idx="7">
                  <c:v>0.14</c:v>
                </c:pt>
                <c:pt idx="8">
                  <c:v>0.13</c:v>
                </c:pt>
                <c:pt idx="9">
                  <c:v>0.12</c:v>
                </c:pt>
                <c:pt idx="10">
                  <c:v>0.1</c:v>
                </c:pt>
                <c:pt idx="11">
                  <c:v>0.07</c:v>
                </c:pt>
                <c:pt idx="12">
                  <c:v>0.2</c:v>
                </c:pt>
              </c:numCache>
            </c:numRef>
          </c:val>
          <c:extLst xmlns:c16r2="http://schemas.microsoft.com/office/drawing/2015/06/chart">
            <c:ext xmlns:c16="http://schemas.microsoft.com/office/drawing/2014/chart" uri="{C3380CC4-5D6E-409C-BE32-E72D297353CC}">
              <c16:uniqueId val="{00000000-B28E-4461-9443-7F9CEB7163F8}"/>
            </c:ext>
          </c:extLst>
        </c:ser>
        <c:dLbls>
          <c:showLegendKey val="0"/>
          <c:showVal val="0"/>
          <c:showCatName val="0"/>
          <c:showSerName val="0"/>
          <c:showPercent val="0"/>
          <c:showBubbleSize val="0"/>
        </c:dLbls>
        <c:gapWidth val="50"/>
        <c:axId val="1382439248"/>
        <c:axId val="1382430672"/>
      </c:barChart>
      <c:catAx>
        <c:axId val="138243924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2430672"/>
        <c:crosses val="autoZero"/>
        <c:auto val="1"/>
        <c:lblAlgn val="ctr"/>
        <c:lblOffset val="0"/>
        <c:noMultiLvlLbl val="0"/>
      </c:catAx>
      <c:valAx>
        <c:axId val="1382430672"/>
        <c:scaling>
          <c:orientation val="minMax"/>
          <c:max val="1.0"/>
        </c:scaling>
        <c:delete val="1"/>
        <c:axPos val="t"/>
        <c:numFmt formatCode="0%" sourceLinked="1"/>
        <c:majorTickMark val="none"/>
        <c:minorTickMark val="none"/>
        <c:tickLblPos val="nextTo"/>
        <c:crossAx val="1382439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solidFill>
                <a:schemeClr val="bg1"/>
              </a:solidFill>
            </a:ln>
            <a:effectLst/>
          </c:spPr>
          <c:invertIfNegative val="0"/>
          <c:dPt>
            <c:idx val="10"/>
            <c:invertIfNegative val="0"/>
            <c:bubble3D val="0"/>
            <c:spPr>
              <a:solidFill>
                <a:schemeClr val="bg2"/>
              </a:solidFill>
              <a:ln>
                <a:solidFill>
                  <a:schemeClr val="bg1"/>
                </a:solidFill>
              </a:ln>
              <a:effectLst/>
            </c:spPr>
            <c:extLst xmlns:c16r2="http://schemas.microsoft.com/office/drawing/2015/06/chart">
              <c:ext xmlns:c16="http://schemas.microsoft.com/office/drawing/2014/chart" uri="{C3380CC4-5D6E-409C-BE32-E72D297353CC}">
                <c16:uniqueId val="{00000000-E248-4B8A-829E-5B4C3FCE82AE}"/>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Avoiding clicking on unknown links in messages</c:v>
                </c:pt>
                <c:pt idx="1">
                  <c:v>Using more privacy settings</c:v>
                </c:pt>
                <c:pt idx="2">
                  <c:v>More regular updating of software</c:v>
                </c:pt>
                <c:pt idx="3">
                  <c:v>Using the Internet more for entertainment</c:v>
                </c:pt>
                <c:pt idx="4">
                  <c:v>Using the Internet more for social interaction</c:v>
                </c:pt>
                <c:pt idx="5">
                  <c:v>Using the Internet more for business or professional work</c:v>
                </c:pt>
                <c:pt idx="6">
                  <c:v>Using two-factor authentication</c:v>
                </c:pt>
                <c:pt idx="7">
                  <c:v>Making more on-line purchases</c:v>
                </c:pt>
                <c:pt idx="8">
                  <c:v>Using encrypted communications services</c:v>
                </c:pt>
                <c:pt idx="9">
                  <c:v>Using a VPN (virtual private network)</c:v>
                </c:pt>
                <c:pt idx="10">
                  <c:v>None of these</c:v>
                </c:pt>
              </c:strCache>
            </c:strRef>
          </c:cat>
          <c:val>
            <c:numRef>
              <c:f>Sheet1!$B$2:$B$12</c:f>
              <c:numCache>
                <c:formatCode>0%</c:formatCode>
                <c:ptCount val="11"/>
                <c:pt idx="0">
                  <c:v>0.43</c:v>
                </c:pt>
                <c:pt idx="1">
                  <c:v>0.31</c:v>
                </c:pt>
                <c:pt idx="2">
                  <c:v>0.28</c:v>
                </c:pt>
                <c:pt idx="3">
                  <c:v>0.22</c:v>
                </c:pt>
                <c:pt idx="4">
                  <c:v>0.19</c:v>
                </c:pt>
                <c:pt idx="5">
                  <c:v>0.18</c:v>
                </c:pt>
                <c:pt idx="6">
                  <c:v>0.17</c:v>
                </c:pt>
                <c:pt idx="7">
                  <c:v>0.15</c:v>
                </c:pt>
                <c:pt idx="8">
                  <c:v>0.14</c:v>
                </c:pt>
                <c:pt idx="9">
                  <c:v>0.11</c:v>
                </c:pt>
                <c:pt idx="10">
                  <c:v>0.22</c:v>
                </c:pt>
              </c:numCache>
            </c:numRef>
          </c:val>
          <c:extLst xmlns:c16r2="http://schemas.microsoft.com/office/drawing/2015/06/chart">
            <c:ext xmlns:c16="http://schemas.microsoft.com/office/drawing/2014/chart" uri="{C3380CC4-5D6E-409C-BE32-E72D297353CC}">
              <c16:uniqueId val="{00000000-2716-4550-9B98-1B523FA528DF}"/>
            </c:ext>
          </c:extLst>
        </c:ser>
        <c:dLbls>
          <c:showLegendKey val="0"/>
          <c:showVal val="0"/>
          <c:showCatName val="0"/>
          <c:showSerName val="0"/>
          <c:showPercent val="0"/>
          <c:showBubbleSize val="0"/>
        </c:dLbls>
        <c:gapWidth val="50"/>
        <c:axId val="1382517200"/>
        <c:axId val="1382408560"/>
      </c:barChart>
      <c:catAx>
        <c:axId val="138251720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82408560"/>
        <c:crosses val="autoZero"/>
        <c:auto val="1"/>
        <c:lblAlgn val="ctr"/>
        <c:lblOffset val="0"/>
        <c:noMultiLvlLbl val="0"/>
      </c:catAx>
      <c:valAx>
        <c:axId val="1382408560"/>
        <c:scaling>
          <c:orientation val="minMax"/>
          <c:max val="1.0"/>
        </c:scaling>
        <c:delete val="1"/>
        <c:axPos val="t"/>
        <c:numFmt formatCode="0%" sourceLinked="1"/>
        <c:majorTickMark val="none"/>
        <c:minorTickMark val="none"/>
        <c:tickLblPos val="nextTo"/>
        <c:crossAx val="1382517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Much more concerned</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APAC</c:v>
                </c:pt>
                <c:pt idx="6">
                  <c:v>North America</c:v>
                </c:pt>
                <c:pt idx="7">
                  <c:v>G-8 Countries</c:v>
                </c:pt>
                <c:pt idx="8">
                  <c:v>Europe</c:v>
                </c:pt>
              </c:strCache>
            </c:strRef>
          </c:cat>
          <c:val>
            <c:numRef>
              <c:f>Sheet1!$B$2:$B$10</c:f>
              <c:numCache>
                <c:formatCode>General</c:formatCode>
                <c:ptCount val="9"/>
                <c:pt idx="0" formatCode="0%">
                  <c:v>0.22</c:v>
                </c:pt>
                <c:pt idx="2" formatCode="0%">
                  <c:v>0.3</c:v>
                </c:pt>
                <c:pt idx="3" formatCode="0%">
                  <c:v>0.34</c:v>
                </c:pt>
                <c:pt idx="4" formatCode="0%">
                  <c:v>0.24</c:v>
                </c:pt>
                <c:pt idx="5" formatCode="0%">
                  <c:v>0.16</c:v>
                </c:pt>
                <c:pt idx="6" formatCode="0%">
                  <c:v>0.16</c:v>
                </c:pt>
                <c:pt idx="7" formatCode="0%">
                  <c:v>0.14</c:v>
                </c:pt>
                <c:pt idx="8" formatCode="0%">
                  <c:v>0.14</c:v>
                </c:pt>
              </c:numCache>
            </c:numRef>
          </c:val>
          <c:extLst xmlns:c16r2="http://schemas.microsoft.com/office/drawing/2015/06/chart">
            <c:ext xmlns:c16="http://schemas.microsoft.com/office/drawing/2014/chart" uri="{C3380CC4-5D6E-409C-BE32-E72D297353CC}">
              <c16:uniqueId val="{00000000-F115-4091-95D6-5605C5866100}"/>
            </c:ext>
          </c:extLst>
        </c:ser>
        <c:ser>
          <c:idx val="1"/>
          <c:order val="1"/>
          <c:tx>
            <c:strRef>
              <c:f>Sheet1!$C$1</c:f>
              <c:strCache>
                <c:ptCount val="1"/>
                <c:pt idx="0">
                  <c:v>Somewhat more concerned</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APAC</c:v>
                </c:pt>
                <c:pt idx="6">
                  <c:v>North America</c:v>
                </c:pt>
                <c:pt idx="7">
                  <c:v>G-8 Countries</c:v>
                </c:pt>
                <c:pt idx="8">
                  <c:v>Europe</c:v>
                </c:pt>
              </c:strCache>
            </c:strRef>
          </c:cat>
          <c:val>
            <c:numRef>
              <c:f>Sheet1!$C$2:$C$10</c:f>
              <c:numCache>
                <c:formatCode>General</c:formatCode>
                <c:ptCount val="9"/>
                <c:pt idx="0" formatCode="0%">
                  <c:v>0.3</c:v>
                </c:pt>
                <c:pt idx="2" formatCode="0%">
                  <c:v>0.32</c:v>
                </c:pt>
                <c:pt idx="3" formatCode="0%">
                  <c:v>0.27</c:v>
                </c:pt>
                <c:pt idx="4" formatCode="0%">
                  <c:v>0.34</c:v>
                </c:pt>
                <c:pt idx="5" formatCode="0%">
                  <c:v>0.34</c:v>
                </c:pt>
                <c:pt idx="6" formatCode="0%">
                  <c:v>0.32</c:v>
                </c:pt>
                <c:pt idx="7" formatCode="0%">
                  <c:v>0.29</c:v>
                </c:pt>
                <c:pt idx="8" formatCode="0%">
                  <c:v>0.29</c:v>
                </c:pt>
              </c:numCache>
            </c:numRef>
          </c:val>
          <c:extLst xmlns:c16r2="http://schemas.microsoft.com/office/drawing/2015/06/chart">
            <c:ext xmlns:c16="http://schemas.microsoft.com/office/drawing/2014/chart" uri="{C3380CC4-5D6E-409C-BE32-E72D297353CC}">
              <c16:uniqueId val="{00000001-F115-4091-95D6-5605C5866100}"/>
            </c:ext>
          </c:extLst>
        </c:ser>
        <c:ser>
          <c:idx val="2"/>
          <c:order val="2"/>
          <c:tx>
            <c:strRef>
              <c:f>Sheet1!$D$1</c:f>
              <c:strCache>
                <c:ptCount val="1"/>
                <c:pt idx="0">
                  <c:v>Total Concerned</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APAC</c:v>
                </c:pt>
                <c:pt idx="6">
                  <c:v>North America</c:v>
                </c:pt>
                <c:pt idx="7">
                  <c:v>G-8 Countries</c:v>
                </c:pt>
                <c:pt idx="8">
                  <c:v>Europe</c:v>
                </c:pt>
              </c:strCache>
            </c:strRef>
          </c:cat>
          <c:val>
            <c:numRef>
              <c:f>Sheet1!$D$2:$D$10</c:f>
              <c:numCache>
                <c:formatCode>General</c:formatCode>
                <c:ptCount val="9"/>
                <c:pt idx="0" formatCode="0%">
                  <c:v>0.52</c:v>
                </c:pt>
                <c:pt idx="2" formatCode="0%">
                  <c:v>0.63</c:v>
                </c:pt>
                <c:pt idx="3" formatCode="0%">
                  <c:v>0.61</c:v>
                </c:pt>
                <c:pt idx="4" formatCode="0%">
                  <c:v>0.58</c:v>
                </c:pt>
                <c:pt idx="5" formatCode="0%">
                  <c:v>0.51</c:v>
                </c:pt>
                <c:pt idx="6" formatCode="0%">
                  <c:v>0.48</c:v>
                </c:pt>
                <c:pt idx="7" formatCode="0%">
                  <c:v>0.43</c:v>
                </c:pt>
                <c:pt idx="8" formatCode="0%">
                  <c:v>0.42</c:v>
                </c:pt>
              </c:numCache>
            </c:numRef>
          </c:val>
          <c:extLst xmlns:c16r2="http://schemas.microsoft.com/office/drawing/2015/06/chart">
            <c:ext xmlns:c16="http://schemas.microsoft.com/office/drawing/2014/chart" uri="{C3380CC4-5D6E-409C-BE32-E72D297353CC}">
              <c16:uniqueId val="{00000002-F115-4091-95D6-5605C5866100}"/>
            </c:ext>
          </c:extLst>
        </c:ser>
        <c:dLbls>
          <c:showLegendKey val="0"/>
          <c:showVal val="0"/>
          <c:showCatName val="0"/>
          <c:showSerName val="0"/>
          <c:showPercent val="0"/>
          <c:showBubbleSize val="0"/>
        </c:dLbls>
        <c:gapWidth val="50"/>
        <c:overlap val="100"/>
        <c:axId val="1566655200"/>
        <c:axId val="1567074928"/>
      </c:barChart>
      <c:catAx>
        <c:axId val="156665520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7074928"/>
        <c:crosses val="autoZero"/>
        <c:auto val="1"/>
        <c:lblAlgn val="ctr"/>
        <c:lblOffset val="0"/>
        <c:noMultiLvlLbl val="0"/>
      </c:catAx>
      <c:valAx>
        <c:axId val="1567074928"/>
        <c:scaling>
          <c:orientation val="minMax"/>
          <c:max val="1.0"/>
        </c:scaling>
        <c:delete val="1"/>
        <c:axPos val="t"/>
        <c:numFmt formatCode="0%" sourceLinked="1"/>
        <c:majorTickMark val="none"/>
        <c:minorTickMark val="none"/>
        <c:tickLblPos val="nextTo"/>
        <c:crossAx val="1566655200"/>
        <c:crosses val="autoZero"/>
        <c:crossBetween val="between"/>
      </c:valAx>
      <c:spPr>
        <a:noFill/>
        <a:ln>
          <a:noFill/>
        </a:ln>
        <a:effectLst/>
      </c:spPr>
    </c:plotArea>
    <c:legend>
      <c:legendPos val="b"/>
      <c:layout>
        <c:manualLayout>
          <c:xMode val="edge"/>
          <c:yMode val="edge"/>
          <c:x val="0.152903673499146"/>
          <c:y val="0.908019513865115"/>
          <c:w val="0.723954557763613"/>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00176693599575"/>
          <c:y val="0.0325059101654846"/>
          <c:w val="0.408592369581253"/>
          <c:h val="0.856785056123304"/>
        </c:manualLayout>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Buying goods and services online</c:v>
                </c:pt>
                <c:pt idx="1">
                  <c:v>Find the content you seek</c:v>
                </c:pt>
                <c:pt idx="2">
                  <c:v>Access websites in a quick manner</c:v>
                </c:pt>
                <c:pt idx="3">
                  <c:v>Keep software up to date</c:v>
                </c:pt>
                <c:pt idx="4">
                  <c:v>Access local content and web sites</c:v>
                </c:pt>
                <c:pt idx="5">
                  <c:v>Rely on your favorite website to be online and working</c:v>
                </c:pt>
                <c:pt idx="6">
                  <c:v>Count on reliable mobile Internet service</c:v>
                </c:pt>
                <c:pt idx="7">
                  <c:v>Sending or receiving emails to or from foreign addresses</c:v>
                </c:pt>
                <c:pt idx="8">
                  <c:v>Access foreign content and web sites</c:v>
                </c:pt>
                <c:pt idx="9">
                  <c:v>Use encrypted communications</c:v>
                </c:pt>
                <c:pt idx="10">
                  <c:v>Use voice over IP (VoIP)—</c:v>
                </c:pt>
                <c:pt idx="11">
                  <c:v>Surf the internet with the knowledge that content is not being censored</c:v>
                </c:pt>
              </c:strCache>
            </c:strRef>
          </c:cat>
          <c:val>
            <c:numRef>
              <c:f>Sheet1!$B$2:$B$13</c:f>
              <c:numCache>
                <c:formatCode>0%</c:formatCode>
                <c:ptCount val="12"/>
                <c:pt idx="0">
                  <c:v>0.43</c:v>
                </c:pt>
                <c:pt idx="1">
                  <c:v>0.42</c:v>
                </c:pt>
                <c:pt idx="2">
                  <c:v>0.4</c:v>
                </c:pt>
                <c:pt idx="3">
                  <c:v>0.38</c:v>
                </c:pt>
                <c:pt idx="4">
                  <c:v>0.36</c:v>
                </c:pt>
                <c:pt idx="5">
                  <c:v>0.33</c:v>
                </c:pt>
                <c:pt idx="6">
                  <c:v>0.32</c:v>
                </c:pt>
                <c:pt idx="7">
                  <c:v>0.29</c:v>
                </c:pt>
                <c:pt idx="8">
                  <c:v>0.28</c:v>
                </c:pt>
                <c:pt idx="9">
                  <c:v>0.26</c:v>
                </c:pt>
                <c:pt idx="10">
                  <c:v>0.24</c:v>
                </c:pt>
                <c:pt idx="11">
                  <c:v>0.24</c:v>
                </c:pt>
              </c:numCache>
            </c:numRef>
          </c:val>
          <c:extLst xmlns:c16r2="http://schemas.microsoft.com/office/drawing/2015/06/chart">
            <c:ext xmlns:c16="http://schemas.microsoft.com/office/drawing/2014/chart" uri="{C3380CC4-5D6E-409C-BE32-E72D297353CC}">
              <c16:uniqueId val="{00000000-BED6-4EF0-88A1-770C59A1F72E}"/>
            </c:ext>
          </c:extLst>
        </c:ser>
        <c:ser>
          <c:idx val="1"/>
          <c:order val="1"/>
          <c:tx>
            <c:strRef>
              <c:f>Sheet1!$C$1</c:f>
              <c:strCache>
                <c:ptCount val="1"/>
                <c:pt idx="0">
                  <c:v>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Buying goods and services online</c:v>
                </c:pt>
                <c:pt idx="1">
                  <c:v>Find the content you seek</c:v>
                </c:pt>
                <c:pt idx="2">
                  <c:v>Access websites in a quick manner</c:v>
                </c:pt>
                <c:pt idx="3">
                  <c:v>Keep software up to date</c:v>
                </c:pt>
                <c:pt idx="4">
                  <c:v>Access local content and web sites</c:v>
                </c:pt>
                <c:pt idx="5">
                  <c:v>Rely on your favorite website to be online and working</c:v>
                </c:pt>
                <c:pt idx="6">
                  <c:v>Count on reliable mobile Internet service</c:v>
                </c:pt>
                <c:pt idx="7">
                  <c:v>Sending or receiving emails to or from foreign addresses</c:v>
                </c:pt>
                <c:pt idx="8">
                  <c:v>Access foreign content and web sites</c:v>
                </c:pt>
                <c:pt idx="9">
                  <c:v>Use encrypted communications</c:v>
                </c:pt>
                <c:pt idx="10">
                  <c:v>Use voice over IP (VoIP)—</c:v>
                </c:pt>
                <c:pt idx="11">
                  <c:v>Surf the internet with the knowledge that content is not being censored</c:v>
                </c:pt>
              </c:strCache>
            </c:strRef>
          </c:cat>
          <c:val>
            <c:numRef>
              <c:f>Sheet1!$C$2:$C$13</c:f>
              <c:numCache>
                <c:formatCode>0%</c:formatCode>
                <c:ptCount val="12"/>
                <c:pt idx="0">
                  <c:v>0.47</c:v>
                </c:pt>
                <c:pt idx="1">
                  <c:v>0.49</c:v>
                </c:pt>
                <c:pt idx="2">
                  <c:v>0.51</c:v>
                </c:pt>
                <c:pt idx="3">
                  <c:v>0.52</c:v>
                </c:pt>
                <c:pt idx="4">
                  <c:v>0.56</c:v>
                </c:pt>
                <c:pt idx="5">
                  <c:v>0.57</c:v>
                </c:pt>
                <c:pt idx="6">
                  <c:v>0.54</c:v>
                </c:pt>
                <c:pt idx="7">
                  <c:v>0.59</c:v>
                </c:pt>
                <c:pt idx="8">
                  <c:v>0.58</c:v>
                </c:pt>
                <c:pt idx="9">
                  <c:v>0.6</c:v>
                </c:pt>
                <c:pt idx="10">
                  <c:v>0.63</c:v>
                </c:pt>
                <c:pt idx="11">
                  <c:v>0.56</c:v>
                </c:pt>
              </c:numCache>
            </c:numRef>
          </c:val>
          <c:extLst xmlns:c16r2="http://schemas.microsoft.com/office/drawing/2015/06/chart">
            <c:ext xmlns:c16="http://schemas.microsoft.com/office/drawing/2014/chart" uri="{C3380CC4-5D6E-409C-BE32-E72D297353CC}">
              <c16:uniqueId val="{00000001-BED6-4EF0-88A1-770C59A1F72E}"/>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Buying goods and services online</c:v>
                </c:pt>
                <c:pt idx="1">
                  <c:v>Find the content you seek</c:v>
                </c:pt>
                <c:pt idx="2">
                  <c:v>Access websites in a quick manner</c:v>
                </c:pt>
                <c:pt idx="3">
                  <c:v>Keep software up to date</c:v>
                </c:pt>
                <c:pt idx="4">
                  <c:v>Access local content and web sites</c:v>
                </c:pt>
                <c:pt idx="5">
                  <c:v>Rely on your favorite website to be online and working</c:v>
                </c:pt>
                <c:pt idx="6">
                  <c:v>Count on reliable mobile Internet service</c:v>
                </c:pt>
                <c:pt idx="7">
                  <c:v>Sending or receiving emails to or from foreign addresses</c:v>
                </c:pt>
                <c:pt idx="8">
                  <c:v>Access foreign content and web sites</c:v>
                </c:pt>
                <c:pt idx="9">
                  <c:v>Use encrypted communications</c:v>
                </c:pt>
                <c:pt idx="10">
                  <c:v>Use voice over IP (VoIP)—</c:v>
                </c:pt>
                <c:pt idx="11">
                  <c:v>Surf the internet with the knowledge that content is not being censored</c:v>
                </c:pt>
              </c:strCache>
            </c:strRef>
          </c:cat>
          <c:val>
            <c:numRef>
              <c:f>Sheet1!$D$2:$D$13</c:f>
              <c:numCache>
                <c:formatCode>0%</c:formatCode>
                <c:ptCount val="12"/>
                <c:pt idx="0">
                  <c:v>0.09</c:v>
                </c:pt>
                <c:pt idx="1">
                  <c:v>0.09</c:v>
                </c:pt>
                <c:pt idx="2">
                  <c:v>0.09</c:v>
                </c:pt>
                <c:pt idx="3">
                  <c:v>0.1</c:v>
                </c:pt>
                <c:pt idx="4">
                  <c:v>0.08</c:v>
                </c:pt>
                <c:pt idx="5">
                  <c:v>0.1</c:v>
                </c:pt>
                <c:pt idx="6">
                  <c:v>0.13</c:v>
                </c:pt>
                <c:pt idx="7">
                  <c:v>0.11</c:v>
                </c:pt>
                <c:pt idx="8">
                  <c:v>0.14</c:v>
                </c:pt>
                <c:pt idx="9">
                  <c:v>0.13</c:v>
                </c:pt>
                <c:pt idx="10">
                  <c:v>0.13</c:v>
                </c:pt>
                <c:pt idx="11">
                  <c:v>0.19</c:v>
                </c:pt>
              </c:numCache>
            </c:numRef>
          </c:val>
          <c:extLst xmlns:c16r2="http://schemas.microsoft.com/office/drawing/2015/06/chart">
            <c:ext xmlns:c16="http://schemas.microsoft.com/office/drawing/2014/chart" uri="{C3380CC4-5D6E-409C-BE32-E72D297353CC}">
              <c16:uniqueId val="{00000002-BED6-4EF0-88A1-770C59A1F72E}"/>
            </c:ext>
          </c:extLst>
        </c:ser>
        <c:dLbls>
          <c:showLegendKey val="0"/>
          <c:showVal val="0"/>
          <c:showCatName val="0"/>
          <c:showSerName val="0"/>
          <c:showPercent val="0"/>
          <c:showBubbleSize val="0"/>
        </c:dLbls>
        <c:gapWidth val="50"/>
        <c:overlap val="100"/>
        <c:axId val="1347636896"/>
        <c:axId val="1347639728"/>
      </c:barChart>
      <c:catAx>
        <c:axId val="134763689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47639728"/>
        <c:crosses val="autoZero"/>
        <c:auto val="1"/>
        <c:lblAlgn val="ctr"/>
        <c:lblOffset val="100"/>
        <c:noMultiLvlLbl val="0"/>
      </c:catAx>
      <c:valAx>
        <c:axId val="1347639728"/>
        <c:scaling>
          <c:orientation val="minMax"/>
        </c:scaling>
        <c:delete val="1"/>
        <c:axPos val="t"/>
        <c:numFmt formatCode="0%" sourceLinked="1"/>
        <c:majorTickMark val="none"/>
        <c:minorTickMark val="none"/>
        <c:tickLblPos val="nextTo"/>
        <c:crossAx val="1347636896"/>
        <c:crosses val="autoZero"/>
        <c:crossBetween val="between"/>
      </c:valAx>
      <c:spPr>
        <a:noFill/>
        <a:ln>
          <a:noFill/>
        </a:ln>
        <a:effectLst/>
      </c:spPr>
    </c:plotArea>
    <c:legend>
      <c:legendPos val="b"/>
      <c:layout>
        <c:manualLayout>
          <c:xMode val="edge"/>
          <c:yMode val="edge"/>
          <c:x val="0.466404735560016"/>
          <c:y val="0.908435016101711"/>
          <c:w val="0.400433049422744"/>
          <c:h val="0.063949803149606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Pakistan</c:v>
                </c:pt>
                <c:pt idx="4">
                  <c:v>Nigeria</c:v>
                </c:pt>
                <c:pt idx="5">
                  <c:v>Egypt</c:v>
                </c:pt>
                <c:pt idx="6">
                  <c:v>Brazil</c:v>
                </c:pt>
                <c:pt idx="7">
                  <c:v>Indonesia</c:v>
                </c:pt>
                <c:pt idx="8">
                  <c:v>India</c:v>
                </c:pt>
                <c:pt idx="9">
                  <c:v>Mexico</c:v>
                </c:pt>
                <c:pt idx="10">
                  <c:v>South Africa</c:v>
                </c:pt>
                <c:pt idx="11">
                  <c:v>Tunisia</c:v>
                </c:pt>
                <c:pt idx="12">
                  <c:v>Turkey</c:v>
                </c:pt>
                <c:pt idx="13">
                  <c:v>Poland</c:v>
                </c:pt>
                <c:pt idx="14">
                  <c:v>Hong Kong</c:v>
                </c:pt>
                <c:pt idx="15">
                  <c:v>Italy</c:v>
                </c:pt>
                <c:pt idx="16">
                  <c:v>Republic of Korea</c:v>
                </c:pt>
                <c:pt idx="17">
                  <c:v>China</c:v>
                </c:pt>
                <c:pt idx="18">
                  <c:v>Sweden</c:v>
                </c:pt>
                <c:pt idx="19">
                  <c:v>France</c:v>
                </c:pt>
                <c:pt idx="20">
                  <c:v>Russia</c:v>
                </c:pt>
                <c:pt idx="21">
                  <c:v>Canada</c:v>
                </c:pt>
                <c:pt idx="22">
                  <c:v>Australia</c:v>
                </c:pt>
                <c:pt idx="23">
                  <c:v>United States</c:v>
                </c:pt>
                <c:pt idx="24">
                  <c:v>Germany</c:v>
                </c:pt>
                <c:pt idx="25">
                  <c:v>Japan</c:v>
                </c:pt>
                <c:pt idx="26">
                  <c:v>Great Britain</c:v>
                </c:pt>
              </c:strCache>
            </c:strRef>
          </c:cat>
          <c:val>
            <c:numRef>
              <c:f>Sheet1!$B$2:$B$28</c:f>
              <c:numCache>
                <c:formatCode>General</c:formatCode>
                <c:ptCount val="27"/>
                <c:pt idx="0" formatCode="0%">
                  <c:v>0.28</c:v>
                </c:pt>
                <c:pt idx="2" formatCode="0%">
                  <c:v>0.65</c:v>
                </c:pt>
                <c:pt idx="3" formatCode="0%">
                  <c:v>0.55</c:v>
                </c:pt>
                <c:pt idx="4" formatCode="0%">
                  <c:v>0.52</c:v>
                </c:pt>
                <c:pt idx="5" formatCode="0%">
                  <c:v>0.44</c:v>
                </c:pt>
                <c:pt idx="6" formatCode="0%">
                  <c:v>0.44</c:v>
                </c:pt>
                <c:pt idx="7" formatCode="0%">
                  <c:v>0.42</c:v>
                </c:pt>
                <c:pt idx="8" formatCode="0%">
                  <c:v>0.42</c:v>
                </c:pt>
                <c:pt idx="9" formatCode="0%">
                  <c:v>0.41</c:v>
                </c:pt>
                <c:pt idx="10" formatCode="0%">
                  <c:v>0.4</c:v>
                </c:pt>
                <c:pt idx="11" formatCode="0%">
                  <c:v>0.37</c:v>
                </c:pt>
                <c:pt idx="12" formatCode="0%">
                  <c:v>0.31</c:v>
                </c:pt>
                <c:pt idx="13" formatCode="0%">
                  <c:v>0.31</c:v>
                </c:pt>
                <c:pt idx="14" formatCode="0%">
                  <c:v>0.28</c:v>
                </c:pt>
                <c:pt idx="15" formatCode="0%">
                  <c:v>0.2</c:v>
                </c:pt>
                <c:pt idx="16" formatCode="0%">
                  <c:v>0.2</c:v>
                </c:pt>
                <c:pt idx="17" formatCode="0%">
                  <c:v>0.19</c:v>
                </c:pt>
                <c:pt idx="18" formatCode="0%">
                  <c:v>0.18</c:v>
                </c:pt>
                <c:pt idx="19" formatCode="0%">
                  <c:v>0.18</c:v>
                </c:pt>
                <c:pt idx="20" formatCode="0%">
                  <c:v>0.16</c:v>
                </c:pt>
                <c:pt idx="21" formatCode="0%">
                  <c:v>0.13</c:v>
                </c:pt>
                <c:pt idx="22" formatCode="0%">
                  <c:v>0.12</c:v>
                </c:pt>
                <c:pt idx="23" formatCode="0%">
                  <c:v>0.12</c:v>
                </c:pt>
                <c:pt idx="24" formatCode="0%">
                  <c:v>0.11</c:v>
                </c:pt>
                <c:pt idx="25" formatCode="0%">
                  <c:v>0.1</c:v>
                </c:pt>
                <c:pt idx="26" formatCode="0%">
                  <c:v>0.08</c:v>
                </c:pt>
              </c:numCache>
            </c:numRef>
          </c:val>
          <c:extLst xmlns:c16r2="http://schemas.microsoft.com/office/drawing/2015/06/chart">
            <c:ext xmlns:c16="http://schemas.microsoft.com/office/drawing/2014/chart" uri="{C3380CC4-5D6E-409C-BE32-E72D297353CC}">
              <c16:uniqueId val="{00000000-DB8E-4E1A-BBF6-25A8A88212D7}"/>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Pakistan</c:v>
                </c:pt>
                <c:pt idx="4">
                  <c:v>Nigeria</c:v>
                </c:pt>
                <c:pt idx="5">
                  <c:v>Egypt</c:v>
                </c:pt>
                <c:pt idx="6">
                  <c:v>Brazil</c:v>
                </c:pt>
                <c:pt idx="7">
                  <c:v>Indonesia</c:v>
                </c:pt>
                <c:pt idx="8">
                  <c:v>India</c:v>
                </c:pt>
                <c:pt idx="9">
                  <c:v>Mexico</c:v>
                </c:pt>
                <c:pt idx="10">
                  <c:v>South Africa</c:v>
                </c:pt>
                <c:pt idx="11">
                  <c:v>Tunisia</c:v>
                </c:pt>
                <c:pt idx="12">
                  <c:v>Turkey</c:v>
                </c:pt>
                <c:pt idx="13">
                  <c:v>Poland</c:v>
                </c:pt>
                <c:pt idx="14">
                  <c:v>Hong Kong</c:v>
                </c:pt>
                <c:pt idx="15">
                  <c:v>Italy</c:v>
                </c:pt>
                <c:pt idx="16">
                  <c:v>Republic of Korea</c:v>
                </c:pt>
                <c:pt idx="17">
                  <c:v>China</c:v>
                </c:pt>
                <c:pt idx="18">
                  <c:v>Sweden</c:v>
                </c:pt>
                <c:pt idx="19">
                  <c:v>France</c:v>
                </c:pt>
                <c:pt idx="20">
                  <c:v>Russia</c:v>
                </c:pt>
                <c:pt idx="21">
                  <c:v>Canada</c:v>
                </c:pt>
                <c:pt idx="22">
                  <c:v>Australia</c:v>
                </c:pt>
                <c:pt idx="23">
                  <c:v>United States</c:v>
                </c:pt>
                <c:pt idx="24">
                  <c:v>Germany</c:v>
                </c:pt>
                <c:pt idx="25">
                  <c:v>Japan</c:v>
                </c:pt>
                <c:pt idx="26">
                  <c:v>Great Britain</c:v>
                </c:pt>
              </c:strCache>
            </c:strRef>
          </c:cat>
          <c:val>
            <c:numRef>
              <c:f>Sheet1!$C$2:$C$28</c:f>
              <c:numCache>
                <c:formatCode>General</c:formatCode>
                <c:ptCount val="27"/>
                <c:pt idx="0" formatCode="0%">
                  <c:v>0.58</c:v>
                </c:pt>
                <c:pt idx="2" formatCode="0%">
                  <c:v>0.2</c:v>
                </c:pt>
                <c:pt idx="3" formatCode="0%">
                  <c:v>0.36</c:v>
                </c:pt>
                <c:pt idx="4" formatCode="0%">
                  <c:v>0.37</c:v>
                </c:pt>
                <c:pt idx="5" formatCode="0%">
                  <c:v>0.42</c:v>
                </c:pt>
                <c:pt idx="6" formatCode="0%">
                  <c:v>0.39</c:v>
                </c:pt>
                <c:pt idx="7" formatCode="0%">
                  <c:v>0.44</c:v>
                </c:pt>
                <c:pt idx="8" formatCode="0%">
                  <c:v>0.39</c:v>
                </c:pt>
                <c:pt idx="9" formatCode="0%">
                  <c:v>0.43</c:v>
                </c:pt>
                <c:pt idx="10" formatCode="0%">
                  <c:v>0.49</c:v>
                </c:pt>
                <c:pt idx="11" formatCode="0%">
                  <c:v>0.3</c:v>
                </c:pt>
                <c:pt idx="12" formatCode="0%">
                  <c:v>0.45</c:v>
                </c:pt>
                <c:pt idx="13" formatCode="0%">
                  <c:v>0.59</c:v>
                </c:pt>
                <c:pt idx="14" formatCode="0%">
                  <c:v>0.63</c:v>
                </c:pt>
                <c:pt idx="15" formatCode="0%">
                  <c:v>0.71</c:v>
                </c:pt>
                <c:pt idx="16" formatCode="0%">
                  <c:v>0.64</c:v>
                </c:pt>
                <c:pt idx="17" formatCode="0%">
                  <c:v>0.48</c:v>
                </c:pt>
                <c:pt idx="18" formatCode="0%">
                  <c:v>0.71</c:v>
                </c:pt>
                <c:pt idx="19" formatCode="0%">
                  <c:v>0.71</c:v>
                </c:pt>
                <c:pt idx="20" formatCode="0%">
                  <c:v>0.69</c:v>
                </c:pt>
                <c:pt idx="21" formatCode="0%">
                  <c:v>0.78</c:v>
                </c:pt>
                <c:pt idx="22" formatCode="0%">
                  <c:v>0.79</c:v>
                </c:pt>
                <c:pt idx="23" formatCode="0%">
                  <c:v>0.74</c:v>
                </c:pt>
                <c:pt idx="24" formatCode="0%">
                  <c:v>0.77</c:v>
                </c:pt>
                <c:pt idx="25" formatCode="0%">
                  <c:v>0.83</c:v>
                </c:pt>
                <c:pt idx="26" formatCode="0%">
                  <c:v>0.84</c:v>
                </c:pt>
              </c:numCache>
            </c:numRef>
          </c:val>
          <c:extLst xmlns:c16r2="http://schemas.microsoft.com/office/drawing/2015/06/chart">
            <c:ext xmlns:c16="http://schemas.microsoft.com/office/drawing/2014/chart" uri="{C3380CC4-5D6E-409C-BE32-E72D297353CC}">
              <c16:uniqueId val="{00000001-DB8E-4E1A-BBF6-25A8A88212D7}"/>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Pakistan</c:v>
                </c:pt>
                <c:pt idx="4">
                  <c:v>Nigeria</c:v>
                </c:pt>
                <c:pt idx="5">
                  <c:v>Egypt</c:v>
                </c:pt>
                <c:pt idx="6">
                  <c:v>Brazil</c:v>
                </c:pt>
                <c:pt idx="7">
                  <c:v>Indonesia</c:v>
                </c:pt>
                <c:pt idx="8">
                  <c:v>India</c:v>
                </c:pt>
                <c:pt idx="9">
                  <c:v>Mexico</c:v>
                </c:pt>
                <c:pt idx="10">
                  <c:v>South Africa</c:v>
                </c:pt>
                <c:pt idx="11">
                  <c:v>Tunisia</c:v>
                </c:pt>
                <c:pt idx="12">
                  <c:v>Turkey</c:v>
                </c:pt>
                <c:pt idx="13">
                  <c:v>Poland</c:v>
                </c:pt>
                <c:pt idx="14">
                  <c:v>Hong Kong</c:v>
                </c:pt>
                <c:pt idx="15">
                  <c:v>Italy</c:v>
                </c:pt>
                <c:pt idx="16">
                  <c:v>Republic of Korea</c:v>
                </c:pt>
                <c:pt idx="17">
                  <c:v>China</c:v>
                </c:pt>
                <c:pt idx="18">
                  <c:v>Sweden</c:v>
                </c:pt>
                <c:pt idx="19">
                  <c:v>France</c:v>
                </c:pt>
                <c:pt idx="20">
                  <c:v>Russia</c:v>
                </c:pt>
                <c:pt idx="21">
                  <c:v>Canada</c:v>
                </c:pt>
                <c:pt idx="22">
                  <c:v>Australia</c:v>
                </c:pt>
                <c:pt idx="23">
                  <c:v>United States</c:v>
                </c:pt>
                <c:pt idx="24">
                  <c:v>Germany</c:v>
                </c:pt>
                <c:pt idx="25">
                  <c:v>Japan</c:v>
                </c:pt>
                <c:pt idx="26">
                  <c:v>Great Britain</c:v>
                </c:pt>
              </c:strCache>
            </c:strRef>
          </c:cat>
          <c:val>
            <c:numRef>
              <c:f>Sheet1!$D$2:$D$28</c:f>
              <c:numCache>
                <c:formatCode>General</c:formatCode>
                <c:ptCount val="27"/>
                <c:pt idx="0" formatCode="0%">
                  <c:v>0.14</c:v>
                </c:pt>
                <c:pt idx="2" formatCode="0%">
                  <c:v>0.15</c:v>
                </c:pt>
                <c:pt idx="3" formatCode="0%">
                  <c:v>0.1</c:v>
                </c:pt>
                <c:pt idx="4" formatCode="0%">
                  <c:v>0.11</c:v>
                </c:pt>
                <c:pt idx="5" formatCode="0%">
                  <c:v>0.14</c:v>
                </c:pt>
                <c:pt idx="6" formatCode="0%">
                  <c:v>0.17</c:v>
                </c:pt>
                <c:pt idx="7" formatCode="0%">
                  <c:v>0.14</c:v>
                </c:pt>
                <c:pt idx="8" formatCode="0%">
                  <c:v>0.19</c:v>
                </c:pt>
                <c:pt idx="9" formatCode="0%">
                  <c:v>0.16</c:v>
                </c:pt>
                <c:pt idx="10" formatCode="0%">
                  <c:v>0.11</c:v>
                </c:pt>
                <c:pt idx="11" formatCode="0%">
                  <c:v>0.18</c:v>
                </c:pt>
                <c:pt idx="12" formatCode="0%">
                  <c:v>0.24</c:v>
                </c:pt>
                <c:pt idx="13" formatCode="0%">
                  <c:v>0.09</c:v>
                </c:pt>
                <c:pt idx="14" formatCode="0%">
                  <c:v>0.09</c:v>
                </c:pt>
                <c:pt idx="15" formatCode="0%">
                  <c:v>0.09</c:v>
                </c:pt>
                <c:pt idx="16" formatCode="0%">
                  <c:v>0.16</c:v>
                </c:pt>
                <c:pt idx="17" formatCode="0%">
                  <c:v>0.32</c:v>
                </c:pt>
                <c:pt idx="18" formatCode="0%">
                  <c:v>0.11</c:v>
                </c:pt>
                <c:pt idx="19" formatCode="0%">
                  <c:v>0.11</c:v>
                </c:pt>
                <c:pt idx="20" formatCode="0%">
                  <c:v>0.15</c:v>
                </c:pt>
                <c:pt idx="21" formatCode="0%">
                  <c:v>0.1</c:v>
                </c:pt>
                <c:pt idx="22" formatCode="0%">
                  <c:v>0.09</c:v>
                </c:pt>
                <c:pt idx="23" formatCode="0%">
                  <c:v>0.14</c:v>
                </c:pt>
                <c:pt idx="24" formatCode="0%">
                  <c:v>0.12</c:v>
                </c:pt>
                <c:pt idx="25" formatCode="0%">
                  <c:v>0.07</c:v>
                </c:pt>
                <c:pt idx="26" formatCode="0%">
                  <c:v>0.07</c:v>
                </c:pt>
              </c:numCache>
            </c:numRef>
          </c:val>
          <c:extLst xmlns:c16r2="http://schemas.microsoft.com/office/drawing/2015/06/chart">
            <c:ext xmlns:c16="http://schemas.microsoft.com/office/drawing/2014/chart" uri="{C3380CC4-5D6E-409C-BE32-E72D297353CC}">
              <c16:uniqueId val="{00000002-DB8E-4E1A-BBF6-25A8A88212D7}"/>
            </c:ext>
          </c:extLst>
        </c:ser>
        <c:dLbls>
          <c:showLegendKey val="0"/>
          <c:showVal val="0"/>
          <c:showCatName val="0"/>
          <c:showSerName val="0"/>
          <c:showPercent val="0"/>
          <c:showBubbleSize val="0"/>
        </c:dLbls>
        <c:gapWidth val="50"/>
        <c:overlap val="100"/>
        <c:axId val="1346432256"/>
        <c:axId val="1382357664"/>
      </c:barChart>
      <c:catAx>
        <c:axId val="1346432256"/>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82357664"/>
        <c:crosses val="autoZero"/>
        <c:auto val="1"/>
        <c:lblAlgn val="ctr"/>
        <c:lblOffset val="0"/>
        <c:noMultiLvlLbl val="0"/>
      </c:catAx>
      <c:valAx>
        <c:axId val="1382357664"/>
        <c:scaling>
          <c:orientation val="minMax"/>
          <c:max val="1.0"/>
        </c:scaling>
        <c:delete val="1"/>
        <c:axPos val="t"/>
        <c:numFmt formatCode="0%" sourceLinked="1"/>
        <c:majorTickMark val="none"/>
        <c:minorTickMark val="none"/>
        <c:tickLblPos val="nextTo"/>
        <c:crossAx val="1346432256"/>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G-8 Countries</c:v>
                </c:pt>
                <c:pt idx="8">
                  <c:v>North America</c:v>
                </c:pt>
              </c:strCache>
            </c:strRef>
          </c:cat>
          <c:val>
            <c:numRef>
              <c:f>Sheet1!$B$2:$B$10</c:f>
              <c:numCache>
                <c:formatCode>General</c:formatCode>
                <c:ptCount val="9"/>
                <c:pt idx="0" formatCode="0%">
                  <c:v>0.28</c:v>
                </c:pt>
                <c:pt idx="2" formatCode="0%">
                  <c:v>0.47</c:v>
                </c:pt>
                <c:pt idx="3" formatCode="0%">
                  <c:v>0.42</c:v>
                </c:pt>
                <c:pt idx="4" formatCode="0%">
                  <c:v>0.32</c:v>
                </c:pt>
                <c:pt idx="5" formatCode="0%">
                  <c:v>0.24</c:v>
                </c:pt>
                <c:pt idx="6" formatCode="0%">
                  <c:v>0.18</c:v>
                </c:pt>
                <c:pt idx="7" formatCode="0%">
                  <c:v>0.14</c:v>
                </c:pt>
                <c:pt idx="8" formatCode="0%">
                  <c:v>0.12</c:v>
                </c:pt>
              </c:numCache>
            </c:numRef>
          </c:val>
          <c:extLst xmlns:c16r2="http://schemas.microsoft.com/office/drawing/2015/06/chart">
            <c:ext xmlns:c16="http://schemas.microsoft.com/office/drawing/2014/chart" uri="{C3380CC4-5D6E-409C-BE32-E72D297353CC}">
              <c16:uniqueId val="{00000000-6647-4763-979F-6108F3C51674}"/>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G-8 Countries</c:v>
                </c:pt>
                <c:pt idx="8">
                  <c:v>North America</c:v>
                </c:pt>
              </c:strCache>
            </c:strRef>
          </c:cat>
          <c:val>
            <c:numRef>
              <c:f>Sheet1!$C$2:$C$10</c:f>
              <c:numCache>
                <c:formatCode>General</c:formatCode>
                <c:ptCount val="9"/>
                <c:pt idx="0" formatCode="0%">
                  <c:v>0.58</c:v>
                </c:pt>
                <c:pt idx="2" formatCode="0%">
                  <c:v>0.39</c:v>
                </c:pt>
                <c:pt idx="3" formatCode="0%">
                  <c:v>0.41</c:v>
                </c:pt>
                <c:pt idx="4" formatCode="0%">
                  <c:v>0.49</c:v>
                </c:pt>
                <c:pt idx="5" formatCode="0%">
                  <c:v>0.61</c:v>
                </c:pt>
                <c:pt idx="6" formatCode="0%">
                  <c:v>0.72</c:v>
                </c:pt>
                <c:pt idx="7" formatCode="0%">
                  <c:v>0.76</c:v>
                </c:pt>
                <c:pt idx="8" formatCode="0%">
                  <c:v>0.76</c:v>
                </c:pt>
              </c:numCache>
            </c:numRef>
          </c:val>
          <c:extLst xmlns:c16r2="http://schemas.microsoft.com/office/drawing/2015/06/chart">
            <c:ext xmlns:c16="http://schemas.microsoft.com/office/drawing/2014/chart" uri="{C3380CC4-5D6E-409C-BE32-E72D297353CC}">
              <c16:uniqueId val="{00000001-6647-4763-979F-6108F3C51674}"/>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G-8 Countries</c:v>
                </c:pt>
                <c:pt idx="8">
                  <c:v>North America</c:v>
                </c:pt>
              </c:strCache>
            </c:strRef>
          </c:cat>
          <c:val>
            <c:numRef>
              <c:f>Sheet1!$D$2:$D$10</c:f>
              <c:numCache>
                <c:formatCode>General</c:formatCode>
                <c:ptCount val="9"/>
                <c:pt idx="0" formatCode="0%">
                  <c:v>0.14</c:v>
                </c:pt>
                <c:pt idx="2" formatCode="0%">
                  <c:v>0.15</c:v>
                </c:pt>
                <c:pt idx="3" formatCode="0%">
                  <c:v>0.17</c:v>
                </c:pt>
                <c:pt idx="4" formatCode="0%">
                  <c:v>0.19</c:v>
                </c:pt>
                <c:pt idx="5" formatCode="0%">
                  <c:v>0.15</c:v>
                </c:pt>
                <c:pt idx="6" formatCode="0%">
                  <c:v>0.1</c:v>
                </c:pt>
                <c:pt idx="7" formatCode="0%">
                  <c:v>0.1</c:v>
                </c:pt>
                <c:pt idx="8" formatCode="0%">
                  <c:v>0.12</c:v>
                </c:pt>
              </c:numCache>
            </c:numRef>
          </c:val>
          <c:extLst xmlns:c16r2="http://schemas.microsoft.com/office/drawing/2015/06/chart">
            <c:ext xmlns:c16="http://schemas.microsoft.com/office/drawing/2014/chart" uri="{C3380CC4-5D6E-409C-BE32-E72D297353CC}">
              <c16:uniqueId val="{00000002-6647-4763-979F-6108F3C51674}"/>
            </c:ext>
          </c:extLst>
        </c:ser>
        <c:dLbls>
          <c:showLegendKey val="0"/>
          <c:showVal val="0"/>
          <c:showCatName val="0"/>
          <c:showSerName val="0"/>
          <c:showPercent val="0"/>
          <c:showBubbleSize val="0"/>
        </c:dLbls>
        <c:gapWidth val="50"/>
        <c:overlap val="100"/>
        <c:axId val="1563162624"/>
        <c:axId val="1563151648"/>
      </c:barChart>
      <c:catAx>
        <c:axId val="156316262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3151648"/>
        <c:crosses val="autoZero"/>
        <c:auto val="1"/>
        <c:lblAlgn val="ctr"/>
        <c:lblOffset val="0"/>
        <c:noMultiLvlLbl val="0"/>
      </c:catAx>
      <c:valAx>
        <c:axId val="1563151648"/>
        <c:scaling>
          <c:orientation val="minMax"/>
          <c:max val="1.0"/>
        </c:scaling>
        <c:delete val="1"/>
        <c:axPos val="t"/>
        <c:numFmt formatCode="0%" sourceLinked="1"/>
        <c:majorTickMark val="none"/>
        <c:minorTickMark val="none"/>
        <c:tickLblPos val="nextTo"/>
        <c:crossAx val="1563162624"/>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Pakistan</c:v>
                </c:pt>
                <c:pt idx="4">
                  <c:v>Nigeria</c:v>
                </c:pt>
                <c:pt idx="5">
                  <c:v>Indonesia</c:v>
                </c:pt>
                <c:pt idx="6">
                  <c:v>Tunisia</c:v>
                </c:pt>
                <c:pt idx="7">
                  <c:v>Brazil</c:v>
                </c:pt>
                <c:pt idx="8">
                  <c:v>Egypt</c:v>
                </c:pt>
                <c:pt idx="9">
                  <c:v>Mexico</c:v>
                </c:pt>
                <c:pt idx="10">
                  <c:v>India</c:v>
                </c:pt>
                <c:pt idx="11">
                  <c:v>South Africa</c:v>
                </c:pt>
                <c:pt idx="12">
                  <c:v>China</c:v>
                </c:pt>
                <c:pt idx="13">
                  <c:v>Turkey</c:v>
                </c:pt>
                <c:pt idx="14">
                  <c:v>Hong Kong</c:v>
                </c:pt>
                <c:pt idx="15">
                  <c:v>Poland</c:v>
                </c:pt>
                <c:pt idx="16">
                  <c:v>Russia</c:v>
                </c:pt>
                <c:pt idx="17">
                  <c:v>Italy</c:v>
                </c:pt>
                <c:pt idx="18">
                  <c:v>Republic of Korea</c:v>
                </c:pt>
                <c:pt idx="19">
                  <c:v>Canada</c:v>
                </c:pt>
                <c:pt idx="20">
                  <c:v>United States</c:v>
                </c:pt>
                <c:pt idx="21">
                  <c:v>Sweden</c:v>
                </c:pt>
                <c:pt idx="22">
                  <c:v>Australia</c:v>
                </c:pt>
                <c:pt idx="23">
                  <c:v>France</c:v>
                </c:pt>
                <c:pt idx="24">
                  <c:v>Great Britain</c:v>
                </c:pt>
                <c:pt idx="25">
                  <c:v>Germany</c:v>
                </c:pt>
                <c:pt idx="26">
                  <c:v>Japan</c:v>
                </c:pt>
              </c:strCache>
            </c:strRef>
          </c:cat>
          <c:val>
            <c:numRef>
              <c:f>Sheet1!$B$2:$B$28</c:f>
              <c:numCache>
                <c:formatCode>General</c:formatCode>
                <c:ptCount val="27"/>
                <c:pt idx="0" formatCode="0%">
                  <c:v>0.36</c:v>
                </c:pt>
                <c:pt idx="2" formatCode="0%">
                  <c:v>0.72</c:v>
                </c:pt>
                <c:pt idx="3" formatCode="0%">
                  <c:v>0.59</c:v>
                </c:pt>
                <c:pt idx="4" formatCode="0%">
                  <c:v>0.59</c:v>
                </c:pt>
                <c:pt idx="5" formatCode="0%">
                  <c:v>0.56</c:v>
                </c:pt>
                <c:pt idx="6" formatCode="0%">
                  <c:v>0.56</c:v>
                </c:pt>
                <c:pt idx="7" formatCode="0%">
                  <c:v>0.54</c:v>
                </c:pt>
                <c:pt idx="8" formatCode="0%">
                  <c:v>0.52</c:v>
                </c:pt>
                <c:pt idx="9" formatCode="0%">
                  <c:v>0.48</c:v>
                </c:pt>
                <c:pt idx="10" formatCode="0%">
                  <c:v>0.47</c:v>
                </c:pt>
                <c:pt idx="11" formatCode="0%">
                  <c:v>0.46</c:v>
                </c:pt>
                <c:pt idx="12" formatCode="0%">
                  <c:v>0.4</c:v>
                </c:pt>
                <c:pt idx="13" formatCode="0%">
                  <c:v>0.38</c:v>
                </c:pt>
                <c:pt idx="14" formatCode="0%">
                  <c:v>0.33</c:v>
                </c:pt>
                <c:pt idx="15" formatCode="0%">
                  <c:v>0.33</c:v>
                </c:pt>
                <c:pt idx="16" formatCode="0%">
                  <c:v>0.3</c:v>
                </c:pt>
                <c:pt idx="17" formatCode="0%">
                  <c:v>0.28</c:v>
                </c:pt>
                <c:pt idx="18" formatCode="0%">
                  <c:v>0.25</c:v>
                </c:pt>
                <c:pt idx="19" formatCode="0%">
                  <c:v>0.24</c:v>
                </c:pt>
                <c:pt idx="20" formatCode="0%">
                  <c:v>0.22</c:v>
                </c:pt>
                <c:pt idx="21" formatCode="0%">
                  <c:v>0.2</c:v>
                </c:pt>
                <c:pt idx="22" formatCode="0%">
                  <c:v>0.19</c:v>
                </c:pt>
                <c:pt idx="23" formatCode="0%">
                  <c:v>0.19</c:v>
                </c:pt>
                <c:pt idx="24" formatCode="0%">
                  <c:v>0.16</c:v>
                </c:pt>
                <c:pt idx="25" formatCode="0%">
                  <c:v>0.14</c:v>
                </c:pt>
                <c:pt idx="26" formatCode="0%">
                  <c:v>0.11</c:v>
                </c:pt>
              </c:numCache>
            </c:numRef>
          </c:val>
          <c:extLst xmlns:c16r2="http://schemas.microsoft.com/office/drawing/2015/06/chart">
            <c:ext xmlns:c16="http://schemas.microsoft.com/office/drawing/2014/chart" uri="{C3380CC4-5D6E-409C-BE32-E72D297353CC}">
              <c16:uniqueId val="{00000000-97A4-4DBC-9397-78ABF4D4CD7D}"/>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Pakistan</c:v>
                </c:pt>
                <c:pt idx="4">
                  <c:v>Nigeria</c:v>
                </c:pt>
                <c:pt idx="5">
                  <c:v>Indonesia</c:v>
                </c:pt>
                <c:pt idx="6">
                  <c:v>Tunisia</c:v>
                </c:pt>
                <c:pt idx="7">
                  <c:v>Brazil</c:v>
                </c:pt>
                <c:pt idx="8">
                  <c:v>Egypt</c:v>
                </c:pt>
                <c:pt idx="9">
                  <c:v>Mexico</c:v>
                </c:pt>
                <c:pt idx="10">
                  <c:v>India</c:v>
                </c:pt>
                <c:pt idx="11">
                  <c:v>South Africa</c:v>
                </c:pt>
                <c:pt idx="12">
                  <c:v>China</c:v>
                </c:pt>
                <c:pt idx="13">
                  <c:v>Turkey</c:v>
                </c:pt>
                <c:pt idx="14">
                  <c:v>Hong Kong</c:v>
                </c:pt>
                <c:pt idx="15">
                  <c:v>Poland</c:v>
                </c:pt>
                <c:pt idx="16">
                  <c:v>Russia</c:v>
                </c:pt>
                <c:pt idx="17">
                  <c:v>Italy</c:v>
                </c:pt>
                <c:pt idx="18">
                  <c:v>Republic of Korea</c:v>
                </c:pt>
                <c:pt idx="19">
                  <c:v>Canada</c:v>
                </c:pt>
                <c:pt idx="20">
                  <c:v>United States</c:v>
                </c:pt>
                <c:pt idx="21">
                  <c:v>Sweden</c:v>
                </c:pt>
                <c:pt idx="22">
                  <c:v>Australia</c:v>
                </c:pt>
                <c:pt idx="23">
                  <c:v>France</c:v>
                </c:pt>
                <c:pt idx="24">
                  <c:v>Great Britain</c:v>
                </c:pt>
                <c:pt idx="25">
                  <c:v>Germany</c:v>
                </c:pt>
                <c:pt idx="26">
                  <c:v>Japan</c:v>
                </c:pt>
              </c:strCache>
            </c:strRef>
          </c:cat>
          <c:val>
            <c:numRef>
              <c:f>Sheet1!$C$2:$C$28</c:f>
              <c:numCache>
                <c:formatCode>General</c:formatCode>
                <c:ptCount val="27"/>
                <c:pt idx="0" formatCode="0%">
                  <c:v>0.56</c:v>
                </c:pt>
                <c:pt idx="2" formatCode="0%">
                  <c:v>0.18</c:v>
                </c:pt>
                <c:pt idx="3" formatCode="0%">
                  <c:v>0.36</c:v>
                </c:pt>
                <c:pt idx="4" formatCode="0%">
                  <c:v>0.37</c:v>
                </c:pt>
                <c:pt idx="5" formatCode="0%">
                  <c:v>0.36</c:v>
                </c:pt>
                <c:pt idx="6" formatCode="0%">
                  <c:v>0.28</c:v>
                </c:pt>
                <c:pt idx="7" formatCode="0%">
                  <c:v>0.34</c:v>
                </c:pt>
                <c:pt idx="8" formatCode="0%">
                  <c:v>0.41</c:v>
                </c:pt>
                <c:pt idx="9" formatCode="0%">
                  <c:v>0.43</c:v>
                </c:pt>
                <c:pt idx="10" formatCode="0%">
                  <c:v>0.4</c:v>
                </c:pt>
                <c:pt idx="11" formatCode="0%">
                  <c:v>0.47</c:v>
                </c:pt>
                <c:pt idx="12" formatCode="0%">
                  <c:v>0.5</c:v>
                </c:pt>
                <c:pt idx="13" formatCode="0%">
                  <c:v>0.46</c:v>
                </c:pt>
                <c:pt idx="14" formatCode="0%">
                  <c:v>0.61</c:v>
                </c:pt>
                <c:pt idx="15" formatCode="0%">
                  <c:v>0.59</c:v>
                </c:pt>
                <c:pt idx="16" formatCode="0%">
                  <c:v>0.63</c:v>
                </c:pt>
                <c:pt idx="17" formatCode="0%">
                  <c:v>0.65</c:v>
                </c:pt>
                <c:pt idx="18" formatCode="0%">
                  <c:v>0.66</c:v>
                </c:pt>
                <c:pt idx="19" formatCode="0%">
                  <c:v>0.71</c:v>
                </c:pt>
                <c:pt idx="20" formatCode="0%">
                  <c:v>0.72</c:v>
                </c:pt>
                <c:pt idx="21" formatCode="0%">
                  <c:v>0.7</c:v>
                </c:pt>
                <c:pt idx="22" formatCode="0%">
                  <c:v>0.75</c:v>
                </c:pt>
                <c:pt idx="23" formatCode="0%">
                  <c:v>0.74</c:v>
                </c:pt>
                <c:pt idx="24" formatCode="0%">
                  <c:v>0.8</c:v>
                </c:pt>
                <c:pt idx="25" formatCode="0%">
                  <c:v>0.78</c:v>
                </c:pt>
                <c:pt idx="26" formatCode="0%">
                  <c:v>0.85</c:v>
                </c:pt>
              </c:numCache>
            </c:numRef>
          </c:val>
          <c:extLst xmlns:c16r2="http://schemas.microsoft.com/office/drawing/2015/06/chart">
            <c:ext xmlns:c16="http://schemas.microsoft.com/office/drawing/2014/chart" uri="{C3380CC4-5D6E-409C-BE32-E72D297353CC}">
              <c16:uniqueId val="{00000001-97A4-4DBC-9397-78ABF4D4CD7D}"/>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Pakistan</c:v>
                </c:pt>
                <c:pt idx="4">
                  <c:v>Nigeria</c:v>
                </c:pt>
                <c:pt idx="5">
                  <c:v>Indonesia</c:v>
                </c:pt>
                <c:pt idx="6">
                  <c:v>Tunisia</c:v>
                </c:pt>
                <c:pt idx="7">
                  <c:v>Brazil</c:v>
                </c:pt>
                <c:pt idx="8">
                  <c:v>Egypt</c:v>
                </c:pt>
                <c:pt idx="9">
                  <c:v>Mexico</c:v>
                </c:pt>
                <c:pt idx="10">
                  <c:v>India</c:v>
                </c:pt>
                <c:pt idx="11">
                  <c:v>South Africa</c:v>
                </c:pt>
                <c:pt idx="12">
                  <c:v>China</c:v>
                </c:pt>
                <c:pt idx="13">
                  <c:v>Turkey</c:v>
                </c:pt>
                <c:pt idx="14">
                  <c:v>Hong Kong</c:v>
                </c:pt>
                <c:pt idx="15">
                  <c:v>Poland</c:v>
                </c:pt>
                <c:pt idx="16">
                  <c:v>Russia</c:v>
                </c:pt>
                <c:pt idx="17">
                  <c:v>Italy</c:v>
                </c:pt>
                <c:pt idx="18">
                  <c:v>Republic of Korea</c:v>
                </c:pt>
                <c:pt idx="19">
                  <c:v>Canada</c:v>
                </c:pt>
                <c:pt idx="20">
                  <c:v>United States</c:v>
                </c:pt>
                <c:pt idx="21">
                  <c:v>Sweden</c:v>
                </c:pt>
                <c:pt idx="22">
                  <c:v>Australia</c:v>
                </c:pt>
                <c:pt idx="23">
                  <c:v>France</c:v>
                </c:pt>
                <c:pt idx="24">
                  <c:v>Great Britain</c:v>
                </c:pt>
                <c:pt idx="25">
                  <c:v>Germany</c:v>
                </c:pt>
                <c:pt idx="26">
                  <c:v>Japan</c:v>
                </c:pt>
              </c:strCache>
            </c:strRef>
          </c:cat>
          <c:val>
            <c:numRef>
              <c:f>Sheet1!$D$2:$D$28</c:f>
              <c:numCache>
                <c:formatCode>General</c:formatCode>
                <c:ptCount val="27"/>
                <c:pt idx="0" formatCode="0%">
                  <c:v>0.08</c:v>
                </c:pt>
                <c:pt idx="2" formatCode="0%">
                  <c:v>0.09</c:v>
                </c:pt>
                <c:pt idx="3" formatCode="0%">
                  <c:v>0.05</c:v>
                </c:pt>
                <c:pt idx="4" formatCode="0%">
                  <c:v>0.04</c:v>
                </c:pt>
                <c:pt idx="5" formatCode="0%">
                  <c:v>0.07</c:v>
                </c:pt>
                <c:pt idx="6" formatCode="0%">
                  <c:v>0.09</c:v>
                </c:pt>
                <c:pt idx="7" formatCode="0%">
                  <c:v>0.12</c:v>
                </c:pt>
                <c:pt idx="8" formatCode="0%">
                  <c:v>0.07</c:v>
                </c:pt>
                <c:pt idx="9" formatCode="0%">
                  <c:v>0.1</c:v>
                </c:pt>
                <c:pt idx="10" formatCode="0%">
                  <c:v>0.13</c:v>
                </c:pt>
                <c:pt idx="11" formatCode="0%">
                  <c:v>0.07</c:v>
                </c:pt>
                <c:pt idx="12" formatCode="0%">
                  <c:v>0.1</c:v>
                </c:pt>
                <c:pt idx="13" formatCode="0%">
                  <c:v>0.16</c:v>
                </c:pt>
                <c:pt idx="14" formatCode="0%">
                  <c:v>0.06</c:v>
                </c:pt>
                <c:pt idx="15" formatCode="0%">
                  <c:v>0.07</c:v>
                </c:pt>
                <c:pt idx="16" formatCode="0%">
                  <c:v>0.07</c:v>
                </c:pt>
                <c:pt idx="17" formatCode="0%">
                  <c:v>0.07</c:v>
                </c:pt>
                <c:pt idx="18" formatCode="0%">
                  <c:v>0.09</c:v>
                </c:pt>
                <c:pt idx="19" formatCode="0%">
                  <c:v>0.05</c:v>
                </c:pt>
                <c:pt idx="20" formatCode="0%">
                  <c:v>0.06</c:v>
                </c:pt>
                <c:pt idx="21" formatCode="0%">
                  <c:v>0.1</c:v>
                </c:pt>
                <c:pt idx="22" formatCode="0%">
                  <c:v>0.06</c:v>
                </c:pt>
                <c:pt idx="23" formatCode="0%">
                  <c:v>0.07</c:v>
                </c:pt>
                <c:pt idx="24" formatCode="0%">
                  <c:v>0.04</c:v>
                </c:pt>
                <c:pt idx="25" formatCode="0%">
                  <c:v>0.07</c:v>
                </c:pt>
                <c:pt idx="26" formatCode="0%">
                  <c:v>0.04</c:v>
                </c:pt>
              </c:numCache>
            </c:numRef>
          </c:val>
          <c:extLst xmlns:c16r2="http://schemas.microsoft.com/office/drawing/2015/06/chart">
            <c:ext xmlns:c16="http://schemas.microsoft.com/office/drawing/2014/chart" uri="{C3380CC4-5D6E-409C-BE32-E72D297353CC}">
              <c16:uniqueId val="{00000002-97A4-4DBC-9397-78ABF4D4CD7D}"/>
            </c:ext>
          </c:extLst>
        </c:ser>
        <c:dLbls>
          <c:showLegendKey val="0"/>
          <c:showVal val="0"/>
          <c:showCatName val="0"/>
          <c:showSerName val="0"/>
          <c:showPercent val="0"/>
          <c:showBubbleSize val="0"/>
        </c:dLbls>
        <c:gapWidth val="50"/>
        <c:overlap val="100"/>
        <c:axId val="1603580848"/>
        <c:axId val="1603787808"/>
      </c:barChart>
      <c:catAx>
        <c:axId val="1603580848"/>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03787808"/>
        <c:crosses val="autoZero"/>
        <c:auto val="1"/>
        <c:lblAlgn val="ctr"/>
        <c:lblOffset val="0"/>
        <c:noMultiLvlLbl val="0"/>
      </c:catAx>
      <c:valAx>
        <c:axId val="1603787808"/>
        <c:scaling>
          <c:orientation val="minMax"/>
          <c:max val="1.0"/>
        </c:scaling>
        <c:delete val="1"/>
        <c:axPos val="t"/>
        <c:numFmt formatCode="0%" sourceLinked="1"/>
        <c:majorTickMark val="none"/>
        <c:minorTickMark val="none"/>
        <c:tickLblPos val="nextTo"/>
        <c:crossAx val="1603580848"/>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North America</c:v>
                </c:pt>
                <c:pt idx="7">
                  <c:v>Europe</c:v>
                </c:pt>
                <c:pt idx="8">
                  <c:v>G-8 Countries</c:v>
                </c:pt>
              </c:strCache>
            </c:strRef>
          </c:cat>
          <c:val>
            <c:numRef>
              <c:f>Sheet1!$B$2:$B$10</c:f>
              <c:numCache>
                <c:formatCode>General</c:formatCode>
                <c:ptCount val="9"/>
                <c:pt idx="0" formatCode="0%">
                  <c:v>0.36</c:v>
                </c:pt>
                <c:pt idx="2" formatCode="0%">
                  <c:v>0.53</c:v>
                </c:pt>
                <c:pt idx="3" formatCode="0%">
                  <c:v>0.51</c:v>
                </c:pt>
                <c:pt idx="4" formatCode="0%">
                  <c:v>0.43</c:v>
                </c:pt>
                <c:pt idx="5" formatCode="0%">
                  <c:v>0.33</c:v>
                </c:pt>
                <c:pt idx="6" formatCode="0%">
                  <c:v>0.23</c:v>
                </c:pt>
                <c:pt idx="7" formatCode="0%">
                  <c:v>0.22</c:v>
                </c:pt>
                <c:pt idx="8" formatCode="0%">
                  <c:v>0.21</c:v>
                </c:pt>
              </c:numCache>
            </c:numRef>
          </c:val>
          <c:extLst xmlns:c16r2="http://schemas.microsoft.com/office/drawing/2015/06/chart">
            <c:ext xmlns:c16="http://schemas.microsoft.com/office/drawing/2014/chart" uri="{C3380CC4-5D6E-409C-BE32-E72D297353CC}">
              <c16:uniqueId val="{00000000-4C20-496E-BB4C-4E318629F38C}"/>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North America</c:v>
                </c:pt>
                <c:pt idx="7">
                  <c:v>Europe</c:v>
                </c:pt>
                <c:pt idx="8">
                  <c:v>G-8 Countries</c:v>
                </c:pt>
              </c:strCache>
            </c:strRef>
          </c:cat>
          <c:val>
            <c:numRef>
              <c:f>Sheet1!$C$2:$C$10</c:f>
              <c:numCache>
                <c:formatCode>General</c:formatCode>
                <c:ptCount val="9"/>
                <c:pt idx="0" formatCode="0%">
                  <c:v>0.56</c:v>
                </c:pt>
                <c:pt idx="2" formatCode="0%">
                  <c:v>0.38</c:v>
                </c:pt>
                <c:pt idx="3" formatCode="0%">
                  <c:v>0.38</c:v>
                </c:pt>
                <c:pt idx="4" formatCode="0%">
                  <c:v>0.47</c:v>
                </c:pt>
                <c:pt idx="5" formatCode="0%">
                  <c:v>0.6</c:v>
                </c:pt>
                <c:pt idx="6" formatCode="0%">
                  <c:v>0.71</c:v>
                </c:pt>
                <c:pt idx="7" formatCode="0%">
                  <c:v>0.71</c:v>
                </c:pt>
                <c:pt idx="8" formatCode="0%">
                  <c:v>0.73</c:v>
                </c:pt>
              </c:numCache>
            </c:numRef>
          </c:val>
          <c:extLst xmlns:c16r2="http://schemas.microsoft.com/office/drawing/2015/06/chart">
            <c:ext xmlns:c16="http://schemas.microsoft.com/office/drawing/2014/chart" uri="{C3380CC4-5D6E-409C-BE32-E72D297353CC}">
              <c16:uniqueId val="{00000001-4C20-496E-BB4C-4E318629F38C}"/>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North America</c:v>
                </c:pt>
                <c:pt idx="7">
                  <c:v>Europe</c:v>
                </c:pt>
                <c:pt idx="8">
                  <c:v>G-8 Countries</c:v>
                </c:pt>
              </c:strCache>
            </c:strRef>
          </c:cat>
          <c:val>
            <c:numRef>
              <c:f>Sheet1!$D$2:$D$10</c:f>
              <c:numCache>
                <c:formatCode>General</c:formatCode>
                <c:ptCount val="9"/>
                <c:pt idx="0" formatCode="0%">
                  <c:v>0.08</c:v>
                </c:pt>
                <c:pt idx="2" formatCode="0%">
                  <c:v>0.08</c:v>
                </c:pt>
                <c:pt idx="3" formatCode="0%">
                  <c:v>0.11</c:v>
                </c:pt>
                <c:pt idx="4" formatCode="0%">
                  <c:v>0.1</c:v>
                </c:pt>
                <c:pt idx="5" formatCode="0%">
                  <c:v>0.08</c:v>
                </c:pt>
                <c:pt idx="6" formatCode="0%">
                  <c:v>0.06</c:v>
                </c:pt>
                <c:pt idx="7" formatCode="0%">
                  <c:v>0.07</c:v>
                </c:pt>
                <c:pt idx="8" formatCode="0%">
                  <c:v>0.06</c:v>
                </c:pt>
              </c:numCache>
            </c:numRef>
          </c:val>
          <c:extLst xmlns:c16r2="http://schemas.microsoft.com/office/drawing/2015/06/chart">
            <c:ext xmlns:c16="http://schemas.microsoft.com/office/drawing/2014/chart" uri="{C3380CC4-5D6E-409C-BE32-E72D297353CC}">
              <c16:uniqueId val="{00000002-4C20-496E-BB4C-4E318629F38C}"/>
            </c:ext>
          </c:extLst>
        </c:ser>
        <c:dLbls>
          <c:showLegendKey val="0"/>
          <c:showVal val="0"/>
          <c:showCatName val="0"/>
          <c:showSerName val="0"/>
          <c:showPercent val="0"/>
          <c:showBubbleSize val="0"/>
        </c:dLbls>
        <c:gapWidth val="50"/>
        <c:overlap val="100"/>
        <c:axId val="1489929696"/>
        <c:axId val="1489927696"/>
      </c:barChart>
      <c:catAx>
        <c:axId val="148992969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89927696"/>
        <c:crosses val="autoZero"/>
        <c:auto val="1"/>
        <c:lblAlgn val="ctr"/>
        <c:lblOffset val="0"/>
        <c:noMultiLvlLbl val="0"/>
      </c:catAx>
      <c:valAx>
        <c:axId val="1489927696"/>
        <c:scaling>
          <c:orientation val="minMax"/>
          <c:max val="1.0"/>
        </c:scaling>
        <c:delete val="1"/>
        <c:axPos val="t"/>
        <c:numFmt formatCode="0%" sourceLinked="1"/>
        <c:majorTickMark val="none"/>
        <c:minorTickMark val="none"/>
        <c:tickLblPos val="nextTo"/>
        <c:crossAx val="1489929696"/>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Tunisia</c:v>
                </c:pt>
                <c:pt idx="4">
                  <c:v>Nigeria</c:v>
                </c:pt>
                <c:pt idx="5">
                  <c:v>Indonesia</c:v>
                </c:pt>
                <c:pt idx="6">
                  <c:v>Egypt</c:v>
                </c:pt>
                <c:pt idx="7">
                  <c:v>Pakistan</c:v>
                </c:pt>
                <c:pt idx="8">
                  <c:v>Mexico</c:v>
                </c:pt>
                <c:pt idx="9">
                  <c:v>Brazil</c:v>
                </c:pt>
                <c:pt idx="10">
                  <c:v>South Africa</c:v>
                </c:pt>
                <c:pt idx="11">
                  <c:v>India</c:v>
                </c:pt>
                <c:pt idx="12">
                  <c:v>Turkey</c:v>
                </c:pt>
                <c:pt idx="13">
                  <c:v>China</c:v>
                </c:pt>
                <c:pt idx="14">
                  <c:v>Poland</c:v>
                </c:pt>
                <c:pt idx="15">
                  <c:v>Republic of Korea</c:v>
                </c:pt>
                <c:pt idx="16">
                  <c:v>Russia</c:v>
                </c:pt>
                <c:pt idx="17">
                  <c:v>Hong Kong</c:v>
                </c:pt>
                <c:pt idx="18">
                  <c:v>Italy</c:v>
                </c:pt>
                <c:pt idx="19">
                  <c:v>Canada</c:v>
                </c:pt>
                <c:pt idx="20">
                  <c:v>Sweden</c:v>
                </c:pt>
                <c:pt idx="21">
                  <c:v>United States</c:v>
                </c:pt>
                <c:pt idx="22">
                  <c:v>France</c:v>
                </c:pt>
                <c:pt idx="23">
                  <c:v>Australia</c:v>
                </c:pt>
                <c:pt idx="24">
                  <c:v>Great Britain</c:v>
                </c:pt>
                <c:pt idx="25">
                  <c:v>Germany</c:v>
                </c:pt>
                <c:pt idx="26">
                  <c:v>Japan</c:v>
                </c:pt>
              </c:strCache>
            </c:strRef>
          </c:cat>
          <c:val>
            <c:numRef>
              <c:f>Sheet1!$B$2:$B$28</c:f>
              <c:numCache>
                <c:formatCode>General</c:formatCode>
                <c:ptCount val="27"/>
                <c:pt idx="0" formatCode="0%">
                  <c:v>0.42</c:v>
                </c:pt>
                <c:pt idx="2" formatCode="0%">
                  <c:v>0.79</c:v>
                </c:pt>
                <c:pt idx="3" formatCode="0%">
                  <c:v>0.63</c:v>
                </c:pt>
                <c:pt idx="4" formatCode="0%">
                  <c:v>0.63</c:v>
                </c:pt>
                <c:pt idx="5" formatCode="0%">
                  <c:v>0.62</c:v>
                </c:pt>
                <c:pt idx="6" formatCode="0%">
                  <c:v>0.62</c:v>
                </c:pt>
                <c:pt idx="7" formatCode="0%">
                  <c:v>0.61</c:v>
                </c:pt>
                <c:pt idx="8" formatCode="0%">
                  <c:v>0.58</c:v>
                </c:pt>
                <c:pt idx="9" formatCode="0%">
                  <c:v>0.55</c:v>
                </c:pt>
                <c:pt idx="10" formatCode="0%">
                  <c:v>0.52</c:v>
                </c:pt>
                <c:pt idx="11" formatCode="0%">
                  <c:v>0.49</c:v>
                </c:pt>
                <c:pt idx="12" formatCode="0%">
                  <c:v>0.48</c:v>
                </c:pt>
                <c:pt idx="13" formatCode="0%">
                  <c:v>0.44</c:v>
                </c:pt>
                <c:pt idx="14" formatCode="0%">
                  <c:v>0.39</c:v>
                </c:pt>
                <c:pt idx="15" formatCode="0%">
                  <c:v>0.38</c:v>
                </c:pt>
                <c:pt idx="16" formatCode="0%">
                  <c:v>0.38</c:v>
                </c:pt>
                <c:pt idx="17" formatCode="0%">
                  <c:v>0.37</c:v>
                </c:pt>
                <c:pt idx="18" formatCode="0%">
                  <c:v>0.35</c:v>
                </c:pt>
                <c:pt idx="19" formatCode="0%">
                  <c:v>0.29</c:v>
                </c:pt>
                <c:pt idx="20" formatCode="0%">
                  <c:v>0.29</c:v>
                </c:pt>
                <c:pt idx="21" formatCode="0%">
                  <c:v>0.24</c:v>
                </c:pt>
                <c:pt idx="22" formatCode="0%">
                  <c:v>0.23</c:v>
                </c:pt>
                <c:pt idx="23" formatCode="0%">
                  <c:v>0.22</c:v>
                </c:pt>
                <c:pt idx="24" formatCode="0%">
                  <c:v>0.2</c:v>
                </c:pt>
                <c:pt idx="25" formatCode="0%">
                  <c:v>0.18</c:v>
                </c:pt>
                <c:pt idx="26" formatCode="0%">
                  <c:v>0.15</c:v>
                </c:pt>
              </c:numCache>
            </c:numRef>
          </c:val>
          <c:extLst xmlns:c16r2="http://schemas.microsoft.com/office/drawing/2015/06/chart">
            <c:ext xmlns:c16="http://schemas.microsoft.com/office/drawing/2014/chart" uri="{C3380CC4-5D6E-409C-BE32-E72D297353CC}">
              <c16:uniqueId val="{00000000-29AE-4C96-AD90-E61024869F6B}"/>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Tunisia</c:v>
                </c:pt>
                <c:pt idx="4">
                  <c:v>Nigeria</c:v>
                </c:pt>
                <c:pt idx="5">
                  <c:v>Indonesia</c:v>
                </c:pt>
                <c:pt idx="6">
                  <c:v>Egypt</c:v>
                </c:pt>
                <c:pt idx="7">
                  <c:v>Pakistan</c:v>
                </c:pt>
                <c:pt idx="8">
                  <c:v>Mexico</c:v>
                </c:pt>
                <c:pt idx="9">
                  <c:v>Brazil</c:v>
                </c:pt>
                <c:pt idx="10">
                  <c:v>South Africa</c:v>
                </c:pt>
                <c:pt idx="11">
                  <c:v>India</c:v>
                </c:pt>
                <c:pt idx="12">
                  <c:v>Turkey</c:v>
                </c:pt>
                <c:pt idx="13">
                  <c:v>China</c:v>
                </c:pt>
                <c:pt idx="14">
                  <c:v>Poland</c:v>
                </c:pt>
                <c:pt idx="15">
                  <c:v>Republic of Korea</c:v>
                </c:pt>
                <c:pt idx="16">
                  <c:v>Russia</c:v>
                </c:pt>
                <c:pt idx="17">
                  <c:v>Hong Kong</c:v>
                </c:pt>
                <c:pt idx="18">
                  <c:v>Italy</c:v>
                </c:pt>
                <c:pt idx="19">
                  <c:v>Canada</c:v>
                </c:pt>
                <c:pt idx="20">
                  <c:v>Sweden</c:v>
                </c:pt>
                <c:pt idx="21">
                  <c:v>United States</c:v>
                </c:pt>
                <c:pt idx="22">
                  <c:v>France</c:v>
                </c:pt>
                <c:pt idx="23">
                  <c:v>Australia</c:v>
                </c:pt>
                <c:pt idx="24">
                  <c:v>Great Britain</c:v>
                </c:pt>
                <c:pt idx="25">
                  <c:v>Germany</c:v>
                </c:pt>
                <c:pt idx="26">
                  <c:v>Japan</c:v>
                </c:pt>
              </c:strCache>
            </c:strRef>
          </c:cat>
          <c:val>
            <c:numRef>
              <c:f>Sheet1!$C$2:$C$28</c:f>
              <c:numCache>
                <c:formatCode>General</c:formatCode>
                <c:ptCount val="27"/>
                <c:pt idx="0" formatCode="0%">
                  <c:v>0.49</c:v>
                </c:pt>
                <c:pt idx="2" formatCode="0%">
                  <c:v>0.15</c:v>
                </c:pt>
                <c:pt idx="3" formatCode="0%">
                  <c:v>0.24</c:v>
                </c:pt>
                <c:pt idx="4" formatCode="0%">
                  <c:v>0.32</c:v>
                </c:pt>
                <c:pt idx="5" formatCode="0%">
                  <c:v>0.32</c:v>
                </c:pt>
                <c:pt idx="6" formatCode="0%">
                  <c:v>0.28</c:v>
                </c:pt>
                <c:pt idx="7" formatCode="0%">
                  <c:v>0.34</c:v>
                </c:pt>
                <c:pt idx="8" formatCode="0%">
                  <c:v>0.33</c:v>
                </c:pt>
                <c:pt idx="9" formatCode="0%">
                  <c:v>0.32</c:v>
                </c:pt>
                <c:pt idx="10" formatCode="0%">
                  <c:v>0.38</c:v>
                </c:pt>
                <c:pt idx="11" formatCode="0%">
                  <c:v>0.37</c:v>
                </c:pt>
                <c:pt idx="12" formatCode="0%">
                  <c:v>0.38</c:v>
                </c:pt>
                <c:pt idx="13" formatCode="0%">
                  <c:v>0.42</c:v>
                </c:pt>
                <c:pt idx="14" formatCode="0%">
                  <c:v>0.53</c:v>
                </c:pt>
                <c:pt idx="15" formatCode="0%">
                  <c:v>0.53</c:v>
                </c:pt>
                <c:pt idx="16" formatCode="0%">
                  <c:v>0.49</c:v>
                </c:pt>
                <c:pt idx="17" formatCode="0%">
                  <c:v>0.54</c:v>
                </c:pt>
                <c:pt idx="18" formatCode="0%">
                  <c:v>0.57</c:v>
                </c:pt>
                <c:pt idx="19" formatCode="0%">
                  <c:v>0.63</c:v>
                </c:pt>
                <c:pt idx="20" formatCode="0%">
                  <c:v>0.6</c:v>
                </c:pt>
                <c:pt idx="21" formatCode="0%">
                  <c:v>0.65</c:v>
                </c:pt>
                <c:pt idx="22" formatCode="0%">
                  <c:v>0.66</c:v>
                </c:pt>
                <c:pt idx="23" formatCode="0%">
                  <c:v>0.71</c:v>
                </c:pt>
                <c:pt idx="24" formatCode="0%">
                  <c:v>0.74</c:v>
                </c:pt>
                <c:pt idx="25" formatCode="0%">
                  <c:v>0.73</c:v>
                </c:pt>
                <c:pt idx="26" formatCode="0%">
                  <c:v>0.79</c:v>
                </c:pt>
              </c:numCache>
            </c:numRef>
          </c:val>
          <c:extLst xmlns:c16r2="http://schemas.microsoft.com/office/drawing/2015/06/chart">
            <c:ext xmlns:c16="http://schemas.microsoft.com/office/drawing/2014/chart" uri="{C3380CC4-5D6E-409C-BE32-E72D297353CC}">
              <c16:uniqueId val="{00000001-29AE-4C96-AD90-E61024869F6B}"/>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Tunisia</c:v>
                </c:pt>
                <c:pt idx="4">
                  <c:v>Nigeria</c:v>
                </c:pt>
                <c:pt idx="5">
                  <c:v>Indonesia</c:v>
                </c:pt>
                <c:pt idx="6">
                  <c:v>Egypt</c:v>
                </c:pt>
                <c:pt idx="7">
                  <c:v>Pakistan</c:v>
                </c:pt>
                <c:pt idx="8">
                  <c:v>Mexico</c:v>
                </c:pt>
                <c:pt idx="9">
                  <c:v>Brazil</c:v>
                </c:pt>
                <c:pt idx="10">
                  <c:v>South Africa</c:v>
                </c:pt>
                <c:pt idx="11">
                  <c:v>India</c:v>
                </c:pt>
                <c:pt idx="12">
                  <c:v>Turkey</c:v>
                </c:pt>
                <c:pt idx="13">
                  <c:v>China</c:v>
                </c:pt>
                <c:pt idx="14">
                  <c:v>Poland</c:v>
                </c:pt>
                <c:pt idx="15">
                  <c:v>Republic of Korea</c:v>
                </c:pt>
                <c:pt idx="16">
                  <c:v>Russia</c:v>
                </c:pt>
                <c:pt idx="17">
                  <c:v>Hong Kong</c:v>
                </c:pt>
                <c:pt idx="18">
                  <c:v>Italy</c:v>
                </c:pt>
                <c:pt idx="19">
                  <c:v>Canada</c:v>
                </c:pt>
                <c:pt idx="20">
                  <c:v>Sweden</c:v>
                </c:pt>
                <c:pt idx="21">
                  <c:v>United States</c:v>
                </c:pt>
                <c:pt idx="22">
                  <c:v>France</c:v>
                </c:pt>
                <c:pt idx="23">
                  <c:v>Australia</c:v>
                </c:pt>
                <c:pt idx="24">
                  <c:v>Great Britain</c:v>
                </c:pt>
                <c:pt idx="25">
                  <c:v>Germany</c:v>
                </c:pt>
                <c:pt idx="26">
                  <c:v>Japan</c:v>
                </c:pt>
              </c:strCache>
            </c:strRef>
          </c:cat>
          <c:val>
            <c:numRef>
              <c:f>Sheet1!$D$2:$D$28</c:f>
              <c:numCache>
                <c:formatCode>General</c:formatCode>
                <c:ptCount val="27"/>
                <c:pt idx="0" formatCode="0%">
                  <c:v>0.09</c:v>
                </c:pt>
                <c:pt idx="2" formatCode="0%">
                  <c:v>0.06</c:v>
                </c:pt>
                <c:pt idx="3" formatCode="0%">
                  <c:v>0.1</c:v>
                </c:pt>
                <c:pt idx="4" formatCode="0%">
                  <c:v>0.06</c:v>
                </c:pt>
                <c:pt idx="5" formatCode="0%">
                  <c:v>0.06</c:v>
                </c:pt>
                <c:pt idx="6" formatCode="0%">
                  <c:v>0.09</c:v>
                </c:pt>
                <c:pt idx="7" formatCode="0%">
                  <c:v>0.05</c:v>
                </c:pt>
                <c:pt idx="8" formatCode="0%">
                  <c:v>0.09</c:v>
                </c:pt>
                <c:pt idx="9" formatCode="0%">
                  <c:v>0.13</c:v>
                </c:pt>
                <c:pt idx="10" formatCode="0%">
                  <c:v>0.1</c:v>
                </c:pt>
                <c:pt idx="11" formatCode="0%">
                  <c:v>0.15</c:v>
                </c:pt>
                <c:pt idx="12" formatCode="0%">
                  <c:v>0.14</c:v>
                </c:pt>
                <c:pt idx="13" formatCode="0%">
                  <c:v>0.14</c:v>
                </c:pt>
                <c:pt idx="14" formatCode="0%">
                  <c:v>0.08</c:v>
                </c:pt>
                <c:pt idx="15" formatCode="0%">
                  <c:v>0.09</c:v>
                </c:pt>
                <c:pt idx="16" formatCode="0%">
                  <c:v>0.12</c:v>
                </c:pt>
                <c:pt idx="17" formatCode="0%">
                  <c:v>0.09</c:v>
                </c:pt>
                <c:pt idx="18" formatCode="0%">
                  <c:v>0.07</c:v>
                </c:pt>
                <c:pt idx="19" formatCode="0%">
                  <c:v>0.08</c:v>
                </c:pt>
                <c:pt idx="20" formatCode="0%">
                  <c:v>0.11</c:v>
                </c:pt>
                <c:pt idx="21" formatCode="0%">
                  <c:v>0.11</c:v>
                </c:pt>
                <c:pt idx="22" formatCode="0%">
                  <c:v>0.1</c:v>
                </c:pt>
                <c:pt idx="23" formatCode="0%">
                  <c:v>0.07</c:v>
                </c:pt>
                <c:pt idx="24" formatCode="0%">
                  <c:v>0.05</c:v>
                </c:pt>
                <c:pt idx="25" formatCode="0%">
                  <c:v>0.09</c:v>
                </c:pt>
                <c:pt idx="26" formatCode="0%">
                  <c:v>0.06</c:v>
                </c:pt>
              </c:numCache>
            </c:numRef>
          </c:val>
          <c:extLst xmlns:c16r2="http://schemas.microsoft.com/office/drawing/2015/06/chart">
            <c:ext xmlns:c16="http://schemas.microsoft.com/office/drawing/2014/chart" uri="{C3380CC4-5D6E-409C-BE32-E72D297353CC}">
              <c16:uniqueId val="{00000002-29AE-4C96-AD90-E61024869F6B}"/>
            </c:ext>
          </c:extLst>
        </c:ser>
        <c:dLbls>
          <c:showLegendKey val="0"/>
          <c:showVal val="0"/>
          <c:showCatName val="0"/>
          <c:showSerName val="0"/>
          <c:showPercent val="0"/>
          <c:showBubbleSize val="0"/>
        </c:dLbls>
        <c:gapWidth val="50"/>
        <c:overlap val="100"/>
        <c:axId val="1489544288"/>
        <c:axId val="1489458064"/>
      </c:barChart>
      <c:catAx>
        <c:axId val="1489544288"/>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489458064"/>
        <c:crosses val="autoZero"/>
        <c:auto val="1"/>
        <c:lblAlgn val="ctr"/>
        <c:lblOffset val="0"/>
        <c:noMultiLvlLbl val="0"/>
      </c:catAx>
      <c:valAx>
        <c:axId val="1489458064"/>
        <c:scaling>
          <c:orientation val="minMax"/>
          <c:max val="1.0"/>
        </c:scaling>
        <c:delete val="1"/>
        <c:axPos val="t"/>
        <c:numFmt formatCode="0%" sourceLinked="1"/>
        <c:majorTickMark val="none"/>
        <c:minorTickMark val="none"/>
        <c:tickLblPos val="nextTo"/>
        <c:crossAx val="1489544288"/>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Sheet1!$B$2:$B$10</c:f>
              <c:numCache>
                <c:formatCode>General</c:formatCode>
                <c:ptCount val="9"/>
                <c:pt idx="0" formatCode="0%">
                  <c:v>0.42</c:v>
                </c:pt>
                <c:pt idx="2" formatCode="0%">
                  <c:v>0.6</c:v>
                </c:pt>
                <c:pt idx="3" formatCode="0%">
                  <c:v>0.57</c:v>
                </c:pt>
                <c:pt idx="4" formatCode="0%">
                  <c:v>0.48</c:v>
                </c:pt>
                <c:pt idx="5" formatCode="0%">
                  <c:v>0.38</c:v>
                </c:pt>
                <c:pt idx="6" formatCode="0%">
                  <c:v>0.27</c:v>
                </c:pt>
                <c:pt idx="7" formatCode="0%">
                  <c:v>0.26</c:v>
                </c:pt>
                <c:pt idx="8" formatCode="0%">
                  <c:v>0.25</c:v>
                </c:pt>
              </c:numCache>
            </c:numRef>
          </c:val>
          <c:extLst xmlns:c16r2="http://schemas.microsoft.com/office/drawing/2015/06/chart">
            <c:ext xmlns:c16="http://schemas.microsoft.com/office/drawing/2014/chart" uri="{C3380CC4-5D6E-409C-BE32-E72D297353CC}">
              <c16:uniqueId val="{00000000-ABCA-4770-984E-9950172B9EED}"/>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Sheet1!$C$2:$C$10</c:f>
              <c:numCache>
                <c:formatCode>General</c:formatCode>
                <c:ptCount val="9"/>
                <c:pt idx="0" formatCode="0%">
                  <c:v>0.49</c:v>
                </c:pt>
                <c:pt idx="2" formatCode="0%">
                  <c:v>0.31</c:v>
                </c:pt>
                <c:pt idx="3" formatCode="0%">
                  <c:v>0.32</c:v>
                </c:pt>
                <c:pt idx="4" formatCode="0%">
                  <c:v>0.4</c:v>
                </c:pt>
                <c:pt idx="5" formatCode="0%">
                  <c:v>0.52</c:v>
                </c:pt>
                <c:pt idx="6" formatCode="0%">
                  <c:v>0.64</c:v>
                </c:pt>
                <c:pt idx="7" formatCode="0%">
                  <c:v>0.64</c:v>
                </c:pt>
                <c:pt idx="8" formatCode="0%">
                  <c:v>0.66</c:v>
                </c:pt>
              </c:numCache>
            </c:numRef>
          </c:val>
          <c:extLst xmlns:c16r2="http://schemas.microsoft.com/office/drawing/2015/06/chart">
            <c:ext xmlns:c16="http://schemas.microsoft.com/office/drawing/2014/chart" uri="{C3380CC4-5D6E-409C-BE32-E72D297353CC}">
              <c16:uniqueId val="{00000001-ABCA-4770-984E-9950172B9EED}"/>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Sheet1!$D$2:$D$10</c:f>
              <c:numCache>
                <c:formatCode>General</c:formatCode>
                <c:ptCount val="9"/>
                <c:pt idx="0" formatCode="0%">
                  <c:v>0.09</c:v>
                </c:pt>
                <c:pt idx="2" formatCode="0%">
                  <c:v>0.09</c:v>
                </c:pt>
                <c:pt idx="3" formatCode="0%">
                  <c:v>0.11</c:v>
                </c:pt>
                <c:pt idx="4" formatCode="0%">
                  <c:v>0.13</c:v>
                </c:pt>
                <c:pt idx="5" formatCode="0%">
                  <c:v>0.1</c:v>
                </c:pt>
                <c:pt idx="6" formatCode="0%">
                  <c:v>0.09</c:v>
                </c:pt>
                <c:pt idx="7" formatCode="0%">
                  <c:v>0.09</c:v>
                </c:pt>
                <c:pt idx="8" formatCode="0%">
                  <c:v>0.09</c:v>
                </c:pt>
              </c:numCache>
            </c:numRef>
          </c:val>
          <c:extLst xmlns:c16r2="http://schemas.microsoft.com/office/drawing/2015/06/chart">
            <c:ext xmlns:c16="http://schemas.microsoft.com/office/drawing/2014/chart" uri="{C3380CC4-5D6E-409C-BE32-E72D297353CC}">
              <c16:uniqueId val="{00000002-ABCA-4770-984E-9950172B9EED}"/>
            </c:ext>
          </c:extLst>
        </c:ser>
        <c:dLbls>
          <c:showLegendKey val="0"/>
          <c:showVal val="0"/>
          <c:showCatName val="0"/>
          <c:showSerName val="0"/>
          <c:showPercent val="0"/>
          <c:showBubbleSize val="0"/>
        </c:dLbls>
        <c:gapWidth val="50"/>
        <c:overlap val="100"/>
        <c:axId val="1489365184"/>
        <c:axId val="1489360672"/>
      </c:barChart>
      <c:catAx>
        <c:axId val="148936518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89360672"/>
        <c:crosses val="autoZero"/>
        <c:auto val="1"/>
        <c:lblAlgn val="ctr"/>
        <c:lblOffset val="0"/>
        <c:noMultiLvlLbl val="0"/>
      </c:catAx>
      <c:valAx>
        <c:axId val="1489360672"/>
        <c:scaling>
          <c:orientation val="minMax"/>
          <c:max val="1.0"/>
        </c:scaling>
        <c:delete val="1"/>
        <c:axPos val="t"/>
        <c:numFmt formatCode="0%" sourceLinked="1"/>
        <c:majorTickMark val="none"/>
        <c:minorTickMark val="none"/>
        <c:tickLblPos val="nextTo"/>
        <c:crossAx val="1489365184"/>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Tunisia</c:v>
                </c:pt>
                <c:pt idx="4">
                  <c:v>Pakistan</c:v>
                </c:pt>
                <c:pt idx="5">
                  <c:v>Egypt</c:v>
                </c:pt>
                <c:pt idx="6">
                  <c:v>Nigeria</c:v>
                </c:pt>
                <c:pt idx="7">
                  <c:v>Indonesia</c:v>
                </c:pt>
                <c:pt idx="8">
                  <c:v>Mexico</c:v>
                </c:pt>
                <c:pt idx="9">
                  <c:v>Brazil</c:v>
                </c:pt>
                <c:pt idx="10">
                  <c:v>South Africa</c:v>
                </c:pt>
                <c:pt idx="11">
                  <c:v>India</c:v>
                </c:pt>
                <c:pt idx="12">
                  <c:v>Turkey</c:v>
                </c:pt>
                <c:pt idx="13">
                  <c:v>China</c:v>
                </c:pt>
                <c:pt idx="14">
                  <c:v>Poland</c:v>
                </c:pt>
                <c:pt idx="15">
                  <c:v>Hong Kong</c:v>
                </c:pt>
                <c:pt idx="16">
                  <c:v>Italy</c:v>
                </c:pt>
                <c:pt idx="17">
                  <c:v>Russia</c:v>
                </c:pt>
                <c:pt idx="18">
                  <c:v>Republic of Korea</c:v>
                </c:pt>
                <c:pt idx="19">
                  <c:v>Sweden</c:v>
                </c:pt>
                <c:pt idx="20">
                  <c:v>Canada</c:v>
                </c:pt>
                <c:pt idx="21">
                  <c:v>France</c:v>
                </c:pt>
                <c:pt idx="22">
                  <c:v>United States</c:v>
                </c:pt>
                <c:pt idx="23">
                  <c:v>Australia</c:v>
                </c:pt>
                <c:pt idx="24">
                  <c:v>Great Britain</c:v>
                </c:pt>
                <c:pt idx="25">
                  <c:v>Germany</c:v>
                </c:pt>
                <c:pt idx="26">
                  <c:v>Japan</c:v>
                </c:pt>
              </c:strCache>
            </c:strRef>
          </c:cat>
          <c:val>
            <c:numRef>
              <c:f>Sheet1!$B$2:$B$28</c:f>
              <c:numCache>
                <c:formatCode>General</c:formatCode>
                <c:ptCount val="27"/>
                <c:pt idx="0" formatCode="0%">
                  <c:v>0.4</c:v>
                </c:pt>
                <c:pt idx="2" formatCode="0%">
                  <c:v>0.72</c:v>
                </c:pt>
                <c:pt idx="3" formatCode="0%">
                  <c:v>0.63</c:v>
                </c:pt>
                <c:pt idx="4" formatCode="0%">
                  <c:v>0.6</c:v>
                </c:pt>
                <c:pt idx="5" formatCode="0%">
                  <c:v>0.6</c:v>
                </c:pt>
                <c:pt idx="6" formatCode="0%">
                  <c:v>0.6</c:v>
                </c:pt>
                <c:pt idx="7" formatCode="0%">
                  <c:v>0.59</c:v>
                </c:pt>
                <c:pt idx="8" formatCode="0%">
                  <c:v>0.55</c:v>
                </c:pt>
                <c:pt idx="9" formatCode="0%">
                  <c:v>0.54</c:v>
                </c:pt>
                <c:pt idx="10" formatCode="0%">
                  <c:v>0.54</c:v>
                </c:pt>
                <c:pt idx="11" formatCode="0%">
                  <c:v>0.52</c:v>
                </c:pt>
                <c:pt idx="12" formatCode="0%">
                  <c:v>0.47</c:v>
                </c:pt>
                <c:pt idx="13" formatCode="0%">
                  <c:v>0.44</c:v>
                </c:pt>
                <c:pt idx="14" formatCode="0%">
                  <c:v>0.39</c:v>
                </c:pt>
                <c:pt idx="15" formatCode="0%">
                  <c:v>0.33</c:v>
                </c:pt>
                <c:pt idx="16" formatCode="0%">
                  <c:v>0.31</c:v>
                </c:pt>
                <c:pt idx="17" formatCode="0%">
                  <c:v>0.3</c:v>
                </c:pt>
                <c:pt idx="18" formatCode="0%">
                  <c:v>0.29</c:v>
                </c:pt>
                <c:pt idx="19" formatCode="0%">
                  <c:v>0.28</c:v>
                </c:pt>
                <c:pt idx="20" formatCode="0%">
                  <c:v>0.24</c:v>
                </c:pt>
                <c:pt idx="21" formatCode="0%">
                  <c:v>0.23</c:v>
                </c:pt>
                <c:pt idx="22" formatCode="0%">
                  <c:v>0.22</c:v>
                </c:pt>
                <c:pt idx="23" formatCode="0%">
                  <c:v>0.21</c:v>
                </c:pt>
                <c:pt idx="24" formatCode="0%">
                  <c:v>0.19</c:v>
                </c:pt>
                <c:pt idx="25" formatCode="0%">
                  <c:v>0.18</c:v>
                </c:pt>
                <c:pt idx="26" formatCode="0%">
                  <c:v>0.13</c:v>
                </c:pt>
              </c:numCache>
            </c:numRef>
          </c:val>
          <c:extLst xmlns:c16r2="http://schemas.microsoft.com/office/drawing/2015/06/chart">
            <c:ext xmlns:c16="http://schemas.microsoft.com/office/drawing/2014/chart" uri="{C3380CC4-5D6E-409C-BE32-E72D297353CC}">
              <c16:uniqueId val="{00000000-27BD-4309-AD69-7592A7C3224A}"/>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Tunisia</c:v>
                </c:pt>
                <c:pt idx="4">
                  <c:v>Pakistan</c:v>
                </c:pt>
                <c:pt idx="5">
                  <c:v>Egypt</c:v>
                </c:pt>
                <c:pt idx="6">
                  <c:v>Nigeria</c:v>
                </c:pt>
                <c:pt idx="7">
                  <c:v>Indonesia</c:v>
                </c:pt>
                <c:pt idx="8">
                  <c:v>Mexico</c:v>
                </c:pt>
                <c:pt idx="9">
                  <c:v>Brazil</c:v>
                </c:pt>
                <c:pt idx="10">
                  <c:v>South Africa</c:v>
                </c:pt>
                <c:pt idx="11">
                  <c:v>India</c:v>
                </c:pt>
                <c:pt idx="12">
                  <c:v>Turkey</c:v>
                </c:pt>
                <c:pt idx="13">
                  <c:v>China</c:v>
                </c:pt>
                <c:pt idx="14">
                  <c:v>Poland</c:v>
                </c:pt>
                <c:pt idx="15">
                  <c:v>Hong Kong</c:v>
                </c:pt>
                <c:pt idx="16">
                  <c:v>Italy</c:v>
                </c:pt>
                <c:pt idx="17">
                  <c:v>Russia</c:v>
                </c:pt>
                <c:pt idx="18">
                  <c:v>Republic of Korea</c:v>
                </c:pt>
                <c:pt idx="19">
                  <c:v>Sweden</c:v>
                </c:pt>
                <c:pt idx="20">
                  <c:v>Canada</c:v>
                </c:pt>
                <c:pt idx="21">
                  <c:v>France</c:v>
                </c:pt>
                <c:pt idx="22">
                  <c:v>United States</c:v>
                </c:pt>
                <c:pt idx="23">
                  <c:v>Australia</c:v>
                </c:pt>
                <c:pt idx="24">
                  <c:v>Great Britain</c:v>
                </c:pt>
                <c:pt idx="25">
                  <c:v>Germany</c:v>
                </c:pt>
                <c:pt idx="26">
                  <c:v>Japan</c:v>
                </c:pt>
              </c:strCache>
            </c:strRef>
          </c:cat>
          <c:val>
            <c:numRef>
              <c:f>Sheet1!$C$2:$C$28</c:f>
              <c:numCache>
                <c:formatCode>General</c:formatCode>
                <c:ptCount val="27"/>
                <c:pt idx="0" formatCode="0%">
                  <c:v>0.51</c:v>
                </c:pt>
                <c:pt idx="2" formatCode="0%">
                  <c:v>0.18</c:v>
                </c:pt>
                <c:pt idx="3" formatCode="0%">
                  <c:v>0.22</c:v>
                </c:pt>
                <c:pt idx="4" formatCode="0%">
                  <c:v>0.35</c:v>
                </c:pt>
                <c:pt idx="5" formatCode="0%">
                  <c:v>0.32</c:v>
                </c:pt>
                <c:pt idx="6" formatCode="0%">
                  <c:v>0.34</c:v>
                </c:pt>
                <c:pt idx="7" formatCode="0%">
                  <c:v>0.34</c:v>
                </c:pt>
                <c:pt idx="8" formatCode="0%">
                  <c:v>0.36</c:v>
                </c:pt>
                <c:pt idx="9" formatCode="0%">
                  <c:v>0.32</c:v>
                </c:pt>
                <c:pt idx="10" formatCode="0%">
                  <c:v>0.38</c:v>
                </c:pt>
                <c:pt idx="11" formatCode="0%">
                  <c:v>0.34</c:v>
                </c:pt>
                <c:pt idx="12" formatCode="0%">
                  <c:v>0.41</c:v>
                </c:pt>
                <c:pt idx="13" formatCode="0%">
                  <c:v>0.46</c:v>
                </c:pt>
                <c:pt idx="14" formatCode="0%">
                  <c:v>0.54</c:v>
                </c:pt>
                <c:pt idx="15" formatCode="0%">
                  <c:v>0.57</c:v>
                </c:pt>
                <c:pt idx="16" formatCode="0%">
                  <c:v>0.62</c:v>
                </c:pt>
                <c:pt idx="17" formatCode="0%">
                  <c:v>0.61</c:v>
                </c:pt>
                <c:pt idx="18" formatCode="0%">
                  <c:v>0.61</c:v>
                </c:pt>
                <c:pt idx="19" formatCode="0%">
                  <c:v>0.64</c:v>
                </c:pt>
                <c:pt idx="20" formatCode="0%">
                  <c:v>0.68</c:v>
                </c:pt>
                <c:pt idx="21" formatCode="0%">
                  <c:v>0.64</c:v>
                </c:pt>
                <c:pt idx="22" formatCode="0%">
                  <c:v>0.66</c:v>
                </c:pt>
                <c:pt idx="23" formatCode="0%">
                  <c:v>0.69</c:v>
                </c:pt>
                <c:pt idx="24" formatCode="0%">
                  <c:v>0.75</c:v>
                </c:pt>
                <c:pt idx="25" formatCode="0%">
                  <c:v>0.72</c:v>
                </c:pt>
                <c:pt idx="26" formatCode="0%">
                  <c:v>0.81</c:v>
                </c:pt>
              </c:numCache>
            </c:numRef>
          </c:val>
          <c:extLst xmlns:c16r2="http://schemas.microsoft.com/office/drawing/2015/06/chart">
            <c:ext xmlns:c16="http://schemas.microsoft.com/office/drawing/2014/chart" uri="{C3380CC4-5D6E-409C-BE32-E72D297353CC}">
              <c16:uniqueId val="{00000001-27BD-4309-AD69-7592A7C3224A}"/>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Tunisia</c:v>
                </c:pt>
                <c:pt idx="4">
                  <c:v>Pakistan</c:v>
                </c:pt>
                <c:pt idx="5">
                  <c:v>Egypt</c:v>
                </c:pt>
                <c:pt idx="6">
                  <c:v>Nigeria</c:v>
                </c:pt>
                <c:pt idx="7">
                  <c:v>Indonesia</c:v>
                </c:pt>
                <c:pt idx="8">
                  <c:v>Mexico</c:v>
                </c:pt>
                <c:pt idx="9">
                  <c:v>Brazil</c:v>
                </c:pt>
                <c:pt idx="10">
                  <c:v>South Africa</c:v>
                </c:pt>
                <c:pt idx="11">
                  <c:v>India</c:v>
                </c:pt>
                <c:pt idx="12">
                  <c:v>Turkey</c:v>
                </c:pt>
                <c:pt idx="13">
                  <c:v>China</c:v>
                </c:pt>
                <c:pt idx="14">
                  <c:v>Poland</c:v>
                </c:pt>
                <c:pt idx="15">
                  <c:v>Hong Kong</c:v>
                </c:pt>
                <c:pt idx="16">
                  <c:v>Italy</c:v>
                </c:pt>
                <c:pt idx="17">
                  <c:v>Russia</c:v>
                </c:pt>
                <c:pt idx="18">
                  <c:v>Republic of Korea</c:v>
                </c:pt>
                <c:pt idx="19">
                  <c:v>Sweden</c:v>
                </c:pt>
                <c:pt idx="20">
                  <c:v>Canada</c:v>
                </c:pt>
                <c:pt idx="21">
                  <c:v>France</c:v>
                </c:pt>
                <c:pt idx="22">
                  <c:v>United States</c:v>
                </c:pt>
                <c:pt idx="23">
                  <c:v>Australia</c:v>
                </c:pt>
                <c:pt idx="24">
                  <c:v>Great Britain</c:v>
                </c:pt>
                <c:pt idx="25">
                  <c:v>Germany</c:v>
                </c:pt>
                <c:pt idx="26">
                  <c:v>Japan</c:v>
                </c:pt>
              </c:strCache>
            </c:strRef>
          </c:cat>
          <c:val>
            <c:numRef>
              <c:f>Sheet1!$D$2:$D$28</c:f>
              <c:numCache>
                <c:formatCode>General</c:formatCode>
                <c:ptCount val="27"/>
                <c:pt idx="0" formatCode="0%">
                  <c:v>0.09</c:v>
                </c:pt>
                <c:pt idx="2" formatCode="0%">
                  <c:v>0.1</c:v>
                </c:pt>
                <c:pt idx="3" formatCode="0%">
                  <c:v>0.12</c:v>
                </c:pt>
                <c:pt idx="4" formatCode="0%">
                  <c:v>0.05</c:v>
                </c:pt>
                <c:pt idx="5" formatCode="0%">
                  <c:v>0.08</c:v>
                </c:pt>
                <c:pt idx="6" formatCode="0%">
                  <c:v>0.06</c:v>
                </c:pt>
                <c:pt idx="7" formatCode="0%">
                  <c:v>0.07</c:v>
                </c:pt>
                <c:pt idx="8" formatCode="0%">
                  <c:v>0.09</c:v>
                </c:pt>
                <c:pt idx="9" formatCode="0%">
                  <c:v>0.14</c:v>
                </c:pt>
                <c:pt idx="10" formatCode="0%">
                  <c:v>0.08</c:v>
                </c:pt>
                <c:pt idx="11" formatCode="0%">
                  <c:v>0.14</c:v>
                </c:pt>
                <c:pt idx="12" formatCode="0%">
                  <c:v>0.12</c:v>
                </c:pt>
                <c:pt idx="13" formatCode="0%">
                  <c:v>0.1</c:v>
                </c:pt>
                <c:pt idx="14" formatCode="0%">
                  <c:v>0.07</c:v>
                </c:pt>
                <c:pt idx="15" formatCode="0%">
                  <c:v>0.1</c:v>
                </c:pt>
                <c:pt idx="16" formatCode="0%">
                  <c:v>0.06</c:v>
                </c:pt>
                <c:pt idx="17" formatCode="0%">
                  <c:v>0.1</c:v>
                </c:pt>
                <c:pt idx="18" formatCode="0%">
                  <c:v>0.1</c:v>
                </c:pt>
                <c:pt idx="19" formatCode="0%">
                  <c:v>0.08</c:v>
                </c:pt>
                <c:pt idx="20" formatCode="0%">
                  <c:v>0.08</c:v>
                </c:pt>
                <c:pt idx="21" formatCode="0%">
                  <c:v>0.12</c:v>
                </c:pt>
                <c:pt idx="22" formatCode="0%">
                  <c:v>0.12</c:v>
                </c:pt>
                <c:pt idx="23" formatCode="0%">
                  <c:v>0.1</c:v>
                </c:pt>
                <c:pt idx="24" formatCode="0%">
                  <c:v>0.06</c:v>
                </c:pt>
                <c:pt idx="25" formatCode="0%">
                  <c:v>0.1</c:v>
                </c:pt>
                <c:pt idx="26" formatCode="0%">
                  <c:v>0.06</c:v>
                </c:pt>
              </c:numCache>
            </c:numRef>
          </c:val>
          <c:extLst xmlns:c16r2="http://schemas.microsoft.com/office/drawing/2015/06/chart">
            <c:ext xmlns:c16="http://schemas.microsoft.com/office/drawing/2014/chart" uri="{C3380CC4-5D6E-409C-BE32-E72D297353CC}">
              <c16:uniqueId val="{00000002-27BD-4309-AD69-7592A7C3224A}"/>
            </c:ext>
          </c:extLst>
        </c:ser>
        <c:dLbls>
          <c:showLegendKey val="0"/>
          <c:showVal val="0"/>
          <c:showCatName val="0"/>
          <c:showSerName val="0"/>
          <c:showPercent val="0"/>
          <c:showBubbleSize val="0"/>
        </c:dLbls>
        <c:gapWidth val="50"/>
        <c:overlap val="100"/>
        <c:axId val="1608081792"/>
        <c:axId val="1608084080"/>
      </c:barChart>
      <c:catAx>
        <c:axId val="1608081792"/>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08084080"/>
        <c:crosses val="autoZero"/>
        <c:auto val="1"/>
        <c:lblAlgn val="ctr"/>
        <c:lblOffset val="0"/>
        <c:noMultiLvlLbl val="0"/>
      </c:catAx>
      <c:valAx>
        <c:axId val="1608084080"/>
        <c:scaling>
          <c:orientation val="minMax"/>
          <c:max val="1.0"/>
        </c:scaling>
        <c:delete val="1"/>
        <c:axPos val="t"/>
        <c:numFmt formatCode="0%" sourceLinked="1"/>
        <c:majorTickMark val="none"/>
        <c:minorTickMark val="none"/>
        <c:tickLblPos val="nextTo"/>
        <c:crossAx val="1608081792"/>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Sheet1!$B$2:$B$10</c:f>
              <c:numCache>
                <c:formatCode>General</c:formatCode>
                <c:ptCount val="9"/>
                <c:pt idx="0" formatCode="0%">
                  <c:v>0.4</c:v>
                </c:pt>
                <c:pt idx="2" formatCode="0%">
                  <c:v>0.58</c:v>
                </c:pt>
                <c:pt idx="3" formatCode="0%">
                  <c:v>0.55</c:v>
                </c:pt>
                <c:pt idx="4" formatCode="0%">
                  <c:v>0.47</c:v>
                </c:pt>
                <c:pt idx="5" formatCode="0%">
                  <c:v>0.35</c:v>
                </c:pt>
                <c:pt idx="6" formatCode="0%">
                  <c:v>0.26</c:v>
                </c:pt>
                <c:pt idx="7" formatCode="0%">
                  <c:v>0.23</c:v>
                </c:pt>
                <c:pt idx="8" formatCode="0%">
                  <c:v>0.23</c:v>
                </c:pt>
              </c:numCache>
            </c:numRef>
          </c:val>
          <c:extLst xmlns:c16r2="http://schemas.microsoft.com/office/drawing/2015/06/chart">
            <c:ext xmlns:c16="http://schemas.microsoft.com/office/drawing/2014/chart" uri="{C3380CC4-5D6E-409C-BE32-E72D297353CC}">
              <c16:uniqueId val="{00000000-F89D-4DE5-8B74-08924D97F694}"/>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Sheet1!$C$2:$C$10</c:f>
              <c:numCache>
                <c:formatCode>General</c:formatCode>
                <c:ptCount val="9"/>
                <c:pt idx="0" formatCode="0%">
                  <c:v>0.51</c:v>
                </c:pt>
                <c:pt idx="2" formatCode="0%">
                  <c:v>0.33</c:v>
                </c:pt>
                <c:pt idx="3" formatCode="0%">
                  <c:v>0.34</c:v>
                </c:pt>
                <c:pt idx="4" formatCode="0%">
                  <c:v>0.42</c:v>
                </c:pt>
                <c:pt idx="5" formatCode="0%">
                  <c:v>0.55</c:v>
                </c:pt>
                <c:pt idx="6" formatCode="0%">
                  <c:v>0.65</c:v>
                </c:pt>
                <c:pt idx="7" formatCode="0%">
                  <c:v>0.67</c:v>
                </c:pt>
                <c:pt idx="8" formatCode="0%">
                  <c:v>0.69</c:v>
                </c:pt>
              </c:numCache>
            </c:numRef>
          </c:val>
          <c:extLst xmlns:c16r2="http://schemas.microsoft.com/office/drawing/2015/06/chart">
            <c:ext xmlns:c16="http://schemas.microsoft.com/office/drawing/2014/chart" uri="{C3380CC4-5D6E-409C-BE32-E72D297353CC}">
              <c16:uniqueId val="{00000001-F89D-4DE5-8B74-08924D97F694}"/>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Sheet1!$D$2:$D$10</c:f>
              <c:numCache>
                <c:formatCode>General</c:formatCode>
                <c:ptCount val="9"/>
                <c:pt idx="0" formatCode="0%">
                  <c:v>0.09</c:v>
                </c:pt>
                <c:pt idx="2" formatCode="0%">
                  <c:v>0.08</c:v>
                </c:pt>
                <c:pt idx="3" formatCode="0%">
                  <c:v>0.11</c:v>
                </c:pt>
                <c:pt idx="4" formatCode="0%">
                  <c:v>0.11</c:v>
                </c:pt>
                <c:pt idx="5" formatCode="0%">
                  <c:v>0.09</c:v>
                </c:pt>
                <c:pt idx="6" formatCode="0%">
                  <c:v>0.08</c:v>
                </c:pt>
                <c:pt idx="7" formatCode="0%">
                  <c:v>0.1</c:v>
                </c:pt>
                <c:pt idx="8" formatCode="0%">
                  <c:v>0.09</c:v>
                </c:pt>
              </c:numCache>
            </c:numRef>
          </c:val>
          <c:extLst xmlns:c16r2="http://schemas.microsoft.com/office/drawing/2015/06/chart">
            <c:ext xmlns:c16="http://schemas.microsoft.com/office/drawing/2014/chart" uri="{C3380CC4-5D6E-409C-BE32-E72D297353CC}">
              <c16:uniqueId val="{00000002-F89D-4DE5-8B74-08924D97F694}"/>
            </c:ext>
          </c:extLst>
        </c:ser>
        <c:dLbls>
          <c:showLegendKey val="0"/>
          <c:showVal val="0"/>
          <c:showCatName val="0"/>
          <c:showSerName val="0"/>
          <c:showPercent val="0"/>
          <c:showBubbleSize val="0"/>
        </c:dLbls>
        <c:gapWidth val="50"/>
        <c:overlap val="100"/>
        <c:axId val="1607718928"/>
        <c:axId val="1607721488"/>
      </c:barChart>
      <c:catAx>
        <c:axId val="160771892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7721488"/>
        <c:crosses val="autoZero"/>
        <c:auto val="1"/>
        <c:lblAlgn val="ctr"/>
        <c:lblOffset val="0"/>
        <c:noMultiLvlLbl val="0"/>
      </c:catAx>
      <c:valAx>
        <c:axId val="1607721488"/>
        <c:scaling>
          <c:orientation val="minMax"/>
          <c:max val="1.0"/>
        </c:scaling>
        <c:delete val="1"/>
        <c:axPos val="t"/>
        <c:numFmt formatCode="0%" sourceLinked="1"/>
        <c:majorTickMark val="none"/>
        <c:minorTickMark val="none"/>
        <c:tickLblPos val="nextTo"/>
        <c:crossAx val="1607718928"/>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Tunisia</c:v>
                </c:pt>
                <c:pt idx="4">
                  <c:v>Pakistan</c:v>
                </c:pt>
                <c:pt idx="5">
                  <c:v>Nigeria</c:v>
                </c:pt>
                <c:pt idx="6">
                  <c:v>Indonesia</c:v>
                </c:pt>
                <c:pt idx="7">
                  <c:v>Egypt</c:v>
                </c:pt>
                <c:pt idx="8">
                  <c:v>South Africa</c:v>
                </c:pt>
                <c:pt idx="9">
                  <c:v>India</c:v>
                </c:pt>
                <c:pt idx="10">
                  <c:v>Brazil</c:v>
                </c:pt>
                <c:pt idx="11">
                  <c:v>Mexico</c:v>
                </c:pt>
                <c:pt idx="12">
                  <c:v>China</c:v>
                </c:pt>
                <c:pt idx="13">
                  <c:v>Poland</c:v>
                </c:pt>
                <c:pt idx="14">
                  <c:v>Turkey</c:v>
                </c:pt>
                <c:pt idx="15">
                  <c:v>Hong Kong</c:v>
                </c:pt>
                <c:pt idx="16">
                  <c:v>Republic of Korea</c:v>
                </c:pt>
                <c:pt idx="17">
                  <c:v>Italy</c:v>
                </c:pt>
                <c:pt idx="18">
                  <c:v>Canada</c:v>
                </c:pt>
                <c:pt idx="19">
                  <c:v>United States</c:v>
                </c:pt>
                <c:pt idx="20">
                  <c:v>Russia</c:v>
                </c:pt>
                <c:pt idx="21">
                  <c:v>Sweden</c:v>
                </c:pt>
                <c:pt idx="22">
                  <c:v>Australia</c:v>
                </c:pt>
                <c:pt idx="23">
                  <c:v>France</c:v>
                </c:pt>
                <c:pt idx="24">
                  <c:v>Great Britain</c:v>
                </c:pt>
                <c:pt idx="25">
                  <c:v>Germany</c:v>
                </c:pt>
                <c:pt idx="26">
                  <c:v>Japan</c:v>
                </c:pt>
              </c:strCache>
            </c:strRef>
          </c:cat>
          <c:val>
            <c:numRef>
              <c:f>Sheet1!$B$2:$B$28</c:f>
              <c:numCache>
                <c:formatCode>General</c:formatCode>
                <c:ptCount val="27"/>
                <c:pt idx="0" formatCode="0%">
                  <c:v>0.33</c:v>
                </c:pt>
                <c:pt idx="2" formatCode="0%">
                  <c:v>0.66</c:v>
                </c:pt>
                <c:pt idx="3" formatCode="0%">
                  <c:v>0.58</c:v>
                </c:pt>
                <c:pt idx="4" formatCode="0%">
                  <c:v>0.55</c:v>
                </c:pt>
                <c:pt idx="5" formatCode="0%">
                  <c:v>0.53</c:v>
                </c:pt>
                <c:pt idx="6" formatCode="0%">
                  <c:v>0.52</c:v>
                </c:pt>
                <c:pt idx="7" formatCode="0%">
                  <c:v>0.51</c:v>
                </c:pt>
                <c:pt idx="8" formatCode="0%">
                  <c:v>0.47</c:v>
                </c:pt>
                <c:pt idx="9" formatCode="0%">
                  <c:v>0.44</c:v>
                </c:pt>
                <c:pt idx="10" formatCode="0%">
                  <c:v>0.42</c:v>
                </c:pt>
                <c:pt idx="11" formatCode="0%">
                  <c:v>0.4</c:v>
                </c:pt>
                <c:pt idx="12" formatCode="0%">
                  <c:v>0.35</c:v>
                </c:pt>
                <c:pt idx="13" formatCode="0%">
                  <c:v>0.35</c:v>
                </c:pt>
                <c:pt idx="14" formatCode="0%">
                  <c:v>0.34</c:v>
                </c:pt>
                <c:pt idx="15" formatCode="0%">
                  <c:v>0.27</c:v>
                </c:pt>
                <c:pt idx="16" formatCode="0%">
                  <c:v>0.27</c:v>
                </c:pt>
                <c:pt idx="17" formatCode="0%">
                  <c:v>0.24</c:v>
                </c:pt>
                <c:pt idx="18" formatCode="0%">
                  <c:v>0.21</c:v>
                </c:pt>
                <c:pt idx="19" formatCode="0%">
                  <c:v>0.21</c:v>
                </c:pt>
                <c:pt idx="20" formatCode="0%">
                  <c:v>0.19</c:v>
                </c:pt>
                <c:pt idx="21" formatCode="0%">
                  <c:v>0.18</c:v>
                </c:pt>
                <c:pt idx="22" formatCode="0%">
                  <c:v>0.17</c:v>
                </c:pt>
                <c:pt idx="23" formatCode="0%">
                  <c:v>0.16</c:v>
                </c:pt>
                <c:pt idx="24" formatCode="0%">
                  <c:v>0.15</c:v>
                </c:pt>
                <c:pt idx="25" formatCode="0%">
                  <c:v>0.13</c:v>
                </c:pt>
                <c:pt idx="26" formatCode="0%">
                  <c:v>0.13</c:v>
                </c:pt>
              </c:numCache>
            </c:numRef>
          </c:val>
          <c:extLst xmlns:c16r2="http://schemas.microsoft.com/office/drawing/2015/06/chart">
            <c:ext xmlns:c16="http://schemas.microsoft.com/office/drawing/2014/chart" uri="{C3380CC4-5D6E-409C-BE32-E72D297353CC}">
              <c16:uniqueId val="{00000000-46F2-49F2-9EBD-22F3A2C748BF}"/>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Tunisia</c:v>
                </c:pt>
                <c:pt idx="4">
                  <c:v>Pakistan</c:v>
                </c:pt>
                <c:pt idx="5">
                  <c:v>Nigeria</c:v>
                </c:pt>
                <c:pt idx="6">
                  <c:v>Indonesia</c:v>
                </c:pt>
                <c:pt idx="7">
                  <c:v>Egypt</c:v>
                </c:pt>
                <c:pt idx="8">
                  <c:v>South Africa</c:v>
                </c:pt>
                <c:pt idx="9">
                  <c:v>India</c:v>
                </c:pt>
                <c:pt idx="10">
                  <c:v>Brazil</c:v>
                </c:pt>
                <c:pt idx="11">
                  <c:v>Mexico</c:v>
                </c:pt>
                <c:pt idx="12">
                  <c:v>China</c:v>
                </c:pt>
                <c:pt idx="13">
                  <c:v>Poland</c:v>
                </c:pt>
                <c:pt idx="14">
                  <c:v>Turkey</c:v>
                </c:pt>
                <c:pt idx="15">
                  <c:v>Hong Kong</c:v>
                </c:pt>
                <c:pt idx="16">
                  <c:v>Republic of Korea</c:v>
                </c:pt>
                <c:pt idx="17">
                  <c:v>Italy</c:v>
                </c:pt>
                <c:pt idx="18">
                  <c:v>Canada</c:v>
                </c:pt>
                <c:pt idx="19">
                  <c:v>United States</c:v>
                </c:pt>
                <c:pt idx="20">
                  <c:v>Russia</c:v>
                </c:pt>
                <c:pt idx="21">
                  <c:v>Sweden</c:v>
                </c:pt>
                <c:pt idx="22">
                  <c:v>Australia</c:v>
                </c:pt>
                <c:pt idx="23">
                  <c:v>France</c:v>
                </c:pt>
                <c:pt idx="24">
                  <c:v>Great Britain</c:v>
                </c:pt>
                <c:pt idx="25">
                  <c:v>Germany</c:v>
                </c:pt>
                <c:pt idx="26">
                  <c:v>Japan</c:v>
                </c:pt>
              </c:strCache>
            </c:strRef>
          </c:cat>
          <c:val>
            <c:numRef>
              <c:f>Sheet1!$C$2:$C$28</c:f>
              <c:numCache>
                <c:formatCode>General</c:formatCode>
                <c:ptCount val="27"/>
                <c:pt idx="0" formatCode="0%">
                  <c:v>0.57</c:v>
                </c:pt>
                <c:pt idx="2" formatCode="0%">
                  <c:v>0.24</c:v>
                </c:pt>
                <c:pt idx="3" formatCode="0%">
                  <c:v>0.28</c:v>
                </c:pt>
                <c:pt idx="4" formatCode="0%">
                  <c:v>0.38</c:v>
                </c:pt>
                <c:pt idx="5" formatCode="0%">
                  <c:v>0.4</c:v>
                </c:pt>
                <c:pt idx="6" formatCode="0%">
                  <c:v>0.41</c:v>
                </c:pt>
                <c:pt idx="7" formatCode="0%">
                  <c:v>0.39</c:v>
                </c:pt>
                <c:pt idx="8" formatCode="0%">
                  <c:v>0.44</c:v>
                </c:pt>
                <c:pt idx="9" formatCode="0%">
                  <c:v>0.42</c:v>
                </c:pt>
                <c:pt idx="10" formatCode="0%">
                  <c:v>0.4</c:v>
                </c:pt>
                <c:pt idx="11" formatCode="0%">
                  <c:v>0.44</c:v>
                </c:pt>
                <c:pt idx="12" formatCode="0%">
                  <c:v>0.54</c:v>
                </c:pt>
                <c:pt idx="13" formatCode="0%">
                  <c:v>0.59</c:v>
                </c:pt>
                <c:pt idx="14" formatCode="0%">
                  <c:v>0.5</c:v>
                </c:pt>
                <c:pt idx="15" formatCode="0%">
                  <c:v>0.65</c:v>
                </c:pt>
                <c:pt idx="16" formatCode="0%">
                  <c:v>0.62</c:v>
                </c:pt>
                <c:pt idx="17" formatCode="0%">
                  <c:v>0.69</c:v>
                </c:pt>
                <c:pt idx="18" formatCode="0%">
                  <c:v>0.71</c:v>
                </c:pt>
                <c:pt idx="19" formatCode="0%">
                  <c:v>0.72</c:v>
                </c:pt>
                <c:pt idx="20" formatCode="0%">
                  <c:v>0.64</c:v>
                </c:pt>
                <c:pt idx="21" formatCode="0%">
                  <c:v>0.69</c:v>
                </c:pt>
                <c:pt idx="22" formatCode="0%">
                  <c:v>0.76</c:v>
                </c:pt>
                <c:pt idx="23" formatCode="0%">
                  <c:v>0.73</c:v>
                </c:pt>
                <c:pt idx="24" formatCode="0%">
                  <c:v>0.8</c:v>
                </c:pt>
                <c:pt idx="25" formatCode="0%">
                  <c:v>0.77</c:v>
                </c:pt>
                <c:pt idx="26" formatCode="0%">
                  <c:v>0.82</c:v>
                </c:pt>
              </c:numCache>
            </c:numRef>
          </c:val>
          <c:extLst xmlns:c16r2="http://schemas.microsoft.com/office/drawing/2015/06/chart">
            <c:ext xmlns:c16="http://schemas.microsoft.com/office/drawing/2014/chart" uri="{C3380CC4-5D6E-409C-BE32-E72D297353CC}">
              <c16:uniqueId val="{00000001-46F2-49F2-9EBD-22F3A2C748BF}"/>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Tunisia</c:v>
                </c:pt>
                <c:pt idx="4">
                  <c:v>Pakistan</c:v>
                </c:pt>
                <c:pt idx="5">
                  <c:v>Nigeria</c:v>
                </c:pt>
                <c:pt idx="6">
                  <c:v>Indonesia</c:v>
                </c:pt>
                <c:pt idx="7">
                  <c:v>Egypt</c:v>
                </c:pt>
                <c:pt idx="8">
                  <c:v>South Africa</c:v>
                </c:pt>
                <c:pt idx="9">
                  <c:v>India</c:v>
                </c:pt>
                <c:pt idx="10">
                  <c:v>Brazil</c:v>
                </c:pt>
                <c:pt idx="11">
                  <c:v>Mexico</c:v>
                </c:pt>
                <c:pt idx="12">
                  <c:v>China</c:v>
                </c:pt>
                <c:pt idx="13">
                  <c:v>Poland</c:v>
                </c:pt>
                <c:pt idx="14">
                  <c:v>Turkey</c:v>
                </c:pt>
                <c:pt idx="15">
                  <c:v>Hong Kong</c:v>
                </c:pt>
                <c:pt idx="16">
                  <c:v>Republic of Korea</c:v>
                </c:pt>
                <c:pt idx="17">
                  <c:v>Italy</c:v>
                </c:pt>
                <c:pt idx="18">
                  <c:v>Canada</c:v>
                </c:pt>
                <c:pt idx="19">
                  <c:v>United States</c:v>
                </c:pt>
                <c:pt idx="20">
                  <c:v>Russia</c:v>
                </c:pt>
                <c:pt idx="21">
                  <c:v>Sweden</c:v>
                </c:pt>
                <c:pt idx="22">
                  <c:v>Australia</c:v>
                </c:pt>
                <c:pt idx="23">
                  <c:v>France</c:v>
                </c:pt>
                <c:pt idx="24">
                  <c:v>Great Britain</c:v>
                </c:pt>
                <c:pt idx="25">
                  <c:v>Germany</c:v>
                </c:pt>
                <c:pt idx="26">
                  <c:v>Japan</c:v>
                </c:pt>
              </c:strCache>
            </c:strRef>
          </c:cat>
          <c:val>
            <c:numRef>
              <c:f>Sheet1!$D$2:$D$28</c:f>
              <c:numCache>
                <c:formatCode>General</c:formatCode>
                <c:ptCount val="27"/>
                <c:pt idx="0" formatCode="0%">
                  <c:v>0.1</c:v>
                </c:pt>
                <c:pt idx="2" formatCode="0%">
                  <c:v>0.11</c:v>
                </c:pt>
                <c:pt idx="3" formatCode="0%">
                  <c:v>0.09</c:v>
                </c:pt>
                <c:pt idx="4" formatCode="0%">
                  <c:v>0.08</c:v>
                </c:pt>
                <c:pt idx="5" formatCode="0%">
                  <c:v>0.07</c:v>
                </c:pt>
                <c:pt idx="6" formatCode="0%">
                  <c:v>0.07</c:v>
                </c:pt>
                <c:pt idx="7" formatCode="0%">
                  <c:v>0.1</c:v>
                </c:pt>
                <c:pt idx="8" formatCode="0%">
                  <c:v>0.08</c:v>
                </c:pt>
                <c:pt idx="9" formatCode="0%">
                  <c:v>0.14</c:v>
                </c:pt>
                <c:pt idx="10" formatCode="0%">
                  <c:v>0.18</c:v>
                </c:pt>
                <c:pt idx="11" formatCode="0%">
                  <c:v>0.16</c:v>
                </c:pt>
                <c:pt idx="12" formatCode="0%">
                  <c:v>0.1</c:v>
                </c:pt>
                <c:pt idx="13" formatCode="0%">
                  <c:v>0.06</c:v>
                </c:pt>
                <c:pt idx="14" formatCode="0%">
                  <c:v>0.17</c:v>
                </c:pt>
                <c:pt idx="15" formatCode="0%">
                  <c:v>0.08</c:v>
                </c:pt>
                <c:pt idx="16" formatCode="0%">
                  <c:v>0.11</c:v>
                </c:pt>
                <c:pt idx="17" formatCode="0%">
                  <c:v>0.07</c:v>
                </c:pt>
                <c:pt idx="18" formatCode="0%">
                  <c:v>0.07</c:v>
                </c:pt>
                <c:pt idx="19" formatCode="0%">
                  <c:v>0.08</c:v>
                </c:pt>
                <c:pt idx="20" formatCode="0%">
                  <c:v>0.18</c:v>
                </c:pt>
                <c:pt idx="21" formatCode="0%">
                  <c:v>0.12</c:v>
                </c:pt>
                <c:pt idx="22" formatCode="0%">
                  <c:v>0.06</c:v>
                </c:pt>
                <c:pt idx="23" formatCode="0%">
                  <c:v>0.1</c:v>
                </c:pt>
                <c:pt idx="24" formatCode="0%">
                  <c:v>0.05</c:v>
                </c:pt>
                <c:pt idx="25" formatCode="0%">
                  <c:v>0.1</c:v>
                </c:pt>
                <c:pt idx="26" formatCode="0%">
                  <c:v>0.05</c:v>
                </c:pt>
              </c:numCache>
            </c:numRef>
          </c:val>
          <c:extLst xmlns:c16r2="http://schemas.microsoft.com/office/drawing/2015/06/chart">
            <c:ext xmlns:c16="http://schemas.microsoft.com/office/drawing/2014/chart" uri="{C3380CC4-5D6E-409C-BE32-E72D297353CC}">
              <c16:uniqueId val="{00000002-46F2-49F2-9EBD-22F3A2C748BF}"/>
            </c:ext>
          </c:extLst>
        </c:ser>
        <c:dLbls>
          <c:showLegendKey val="0"/>
          <c:showVal val="0"/>
          <c:showCatName val="0"/>
          <c:showSerName val="0"/>
          <c:showPercent val="0"/>
          <c:showBubbleSize val="0"/>
        </c:dLbls>
        <c:gapWidth val="40"/>
        <c:overlap val="100"/>
        <c:axId val="1607813712"/>
        <c:axId val="1607780144"/>
      </c:barChart>
      <c:catAx>
        <c:axId val="1607813712"/>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07780144"/>
        <c:crosses val="autoZero"/>
        <c:auto val="1"/>
        <c:lblAlgn val="ctr"/>
        <c:lblOffset val="0"/>
        <c:noMultiLvlLbl val="0"/>
      </c:catAx>
      <c:valAx>
        <c:axId val="1607780144"/>
        <c:scaling>
          <c:orientation val="minMax"/>
          <c:max val="1.0"/>
        </c:scaling>
        <c:delete val="1"/>
        <c:axPos val="t"/>
        <c:numFmt formatCode="0%" sourceLinked="1"/>
        <c:majorTickMark val="none"/>
        <c:minorTickMark val="none"/>
        <c:tickLblPos val="nextTo"/>
        <c:crossAx val="1607813712"/>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Cyber criminals</c:v>
                </c:pt>
                <c:pt idx="1">
                  <c:v>Internet companies</c:v>
                </c:pt>
                <c:pt idx="2">
                  <c:v>Other internet users</c:v>
                </c:pt>
                <c:pt idx="3">
                  <c:v>Your government</c:v>
                </c:pt>
                <c:pt idx="4">
                  <c:v>Companies in general</c:v>
                </c:pt>
                <c:pt idx="5">
                  <c:v>Foreign governments</c:v>
                </c:pt>
                <c:pt idx="6">
                  <c:v>Employers</c:v>
                </c:pt>
              </c:strCache>
            </c:strRef>
          </c:cat>
          <c:val>
            <c:numRef>
              <c:f>Sheet1!$B$2:$B$8</c:f>
              <c:numCache>
                <c:formatCode>0%</c:formatCode>
                <c:ptCount val="7"/>
                <c:pt idx="0">
                  <c:v>0.56</c:v>
                </c:pt>
                <c:pt idx="1">
                  <c:v>0.34</c:v>
                </c:pt>
                <c:pt idx="2">
                  <c:v>0.28</c:v>
                </c:pt>
                <c:pt idx="3">
                  <c:v>0.3</c:v>
                </c:pt>
                <c:pt idx="4">
                  <c:v>0.21</c:v>
                </c:pt>
                <c:pt idx="5">
                  <c:v>0.25</c:v>
                </c:pt>
                <c:pt idx="6">
                  <c:v>0.16</c:v>
                </c:pt>
              </c:numCache>
            </c:numRef>
          </c:val>
          <c:extLst xmlns:c16r2="http://schemas.microsoft.com/office/drawing/2015/06/chart">
            <c:ext xmlns:c16="http://schemas.microsoft.com/office/drawing/2014/chart" uri="{C3380CC4-5D6E-409C-BE32-E72D297353CC}">
              <c16:uniqueId val="{00000000-0BE1-4D73-ADBA-0697708BEA72}"/>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Cyber criminals</c:v>
                </c:pt>
                <c:pt idx="1">
                  <c:v>Internet companies</c:v>
                </c:pt>
                <c:pt idx="2">
                  <c:v>Other internet users</c:v>
                </c:pt>
                <c:pt idx="3">
                  <c:v>Your government</c:v>
                </c:pt>
                <c:pt idx="4">
                  <c:v>Companies in general</c:v>
                </c:pt>
                <c:pt idx="5">
                  <c:v>Foreign governments</c:v>
                </c:pt>
                <c:pt idx="6">
                  <c:v>Employers</c:v>
                </c:pt>
              </c:strCache>
            </c:strRef>
          </c:cat>
          <c:val>
            <c:numRef>
              <c:f>Sheet1!$C$2:$C$8</c:f>
              <c:numCache>
                <c:formatCode>0%</c:formatCode>
                <c:ptCount val="7"/>
                <c:pt idx="0">
                  <c:v>0.25</c:v>
                </c:pt>
                <c:pt idx="1">
                  <c:v>0.4</c:v>
                </c:pt>
                <c:pt idx="2">
                  <c:v>0.38</c:v>
                </c:pt>
                <c:pt idx="3">
                  <c:v>0.33</c:v>
                </c:pt>
                <c:pt idx="4">
                  <c:v>0.4</c:v>
                </c:pt>
                <c:pt idx="5">
                  <c:v>0.33</c:v>
                </c:pt>
                <c:pt idx="6">
                  <c:v>0.32</c:v>
                </c:pt>
              </c:numCache>
            </c:numRef>
          </c:val>
          <c:extLst xmlns:c16r2="http://schemas.microsoft.com/office/drawing/2015/06/chart">
            <c:ext xmlns:c16="http://schemas.microsoft.com/office/drawing/2014/chart" uri="{C3380CC4-5D6E-409C-BE32-E72D297353CC}">
              <c16:uniqueId val="{00000001-0BE1-4D73-ADBA-0697708BEA72}"/>
            </c:ext>
          </c:extLst>
        </c:ser>
        <c:ser>
          <c:idx val="2"/>
          <c:order val="2"/>
          <c:tx>
            <c:strRef>
              <c:f>Sheet1!$D$1</c:f>
              <c:strCache>
                <c:ptCount val="1"/>
                <c:pt idx="0">
                  <c:v>A great deal/ 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Cyber criminals</c:v>
                </c:pt>
                <c:pt idx="1">
                  <c:v>Internet companies</c:v>
                </c:pt>
                <c:pt idx="2">
                  <c:v>Other internet users</c:v>
                </c:pt>
                <c:pt idx="3">
                  <c:v>Your government</c:v>
                </c:pt>
                <c:pt idx="4">
                  <c:v>Companies in general</c:v>
                </c:pt>
                <c:pt idx="5">
                  <c:v>Foreign governments</c:v>
                </c:pt>
                <c:pt idx="6">
                  <c:v>Employers</c:v>
                </c:pt>
              </c:strCache>
            </c:strRef>
          </c:cat>
          <c:val>
            <c:numRef>
              <c:f>Sheet1!$D$2:$D$8</c:f>
              <c:numCache>
                <c:formatCode>0%</c:formatCode>
                <c:ptCount val="7"/>
                <c:pt idx="0">
                  <c:v>0.81</c:v>
                </c:pt>
                <c:pt idx="1">
                  <c:v>0.74</c:v>
                </c:pt>
                <c:pt idx="2">
                  <c:v>0.66</c:v>
                </c:pt>
                <c:pt idx="3">
                  <c:v>0.63</c:v>
                </c:pt>
                <c:pt idx="4">
                  <c:v>0.61</c:v>
                </c:pt>
                <c:pt idx="5">
                  <c:v>0.58</c:v>
                </c:pt>
                <c:pt idx="6">
                  <c:v>0.48</c:v>
                </c:pt>
              </c:numCache>
            </c:numRef>
          </c:val>
          <c:extLst xmlns:c16r2="http://schemas.microsoft.com/office/drawing/2015/06/chart">
            <c:ext xmlns:c16="http://schemas.microsoft.com/office/drawing/2014/chart" uri="{C3380CC4-5D6E-409C-BE32-E72D297353CC}">
              <c16:uniqueId val="{00000002-0BE1-4D73-ADBA-0697708BEA72}"/>
            </c:ext>
          </c:extLst>
        </c:ser>
        <c:dLbls>
          <c:showLegendKey val="0"/>
          <c:showVal val="0"/>
          <c:showCatName val="0"/>
          <c:showSerName val="0"/>
          <c:showPercent val="0"/>
          <c:showBubbleSize val="0"/>
        </c:dLbls>
        <c:gapWidth val="50"/>
        <c:overlap val="100"/>
        <c:axId val="1567537024"/>
        <c:axId val="1567517296"/>
      </c:barChart>
      <c:catAx>
        <c:axId val="156753702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7517296"/>
        <c:crosses val="autoZero"/>
        <c:auto val="1"/>
        <c:lblAlgn val="ctr"/>
        <c:lblOffset val="0"/>
        <c:noMultiLvlLbl val="0"/>
      </c:catAx>
      <c:valAx>
        <c:axId val="1567517296"/>
        <c:scaling>
          <c:orientation val="minMax"/>
          <c:max val="1.0"/>
        </c:scaling>
        <c:delete val="1"/>
        <c:axPos val="t"/>
        <c:numFmt formatCode="0%" sourceLinked="1"/>
        <c:majorTickMark val="none"/>
        <c:minorTickMark val="none"/>
        <c:tickLblPos val="nextTo"/>
        <c:crossAx val="1567537024"/>
        <c:crosses val="autoZero"/>
        <c:crossBetween val="between"/>
      </c:valAx>
      <c:spPr>
        <a:noFill/>
        <a:ln>
          <a:noFill/>
        </a:ln>
        <a:effectLst/>
      </c:spPr>
    </c:plotArea>
    <c:legend>
      <c:legendPos val="b"/>
      <c:layout>
        <c:manualLayout>
          <c:xMode val="edge"/>
          <c:yMode val="edge"/>
          <c:x val="0.152903673499146"/>
          <c:y val="0.908019513865115"/>
          <c:w val="0.723954557763613"/>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North America</c:v>
                </c:pt>
                <c:pt idx="7">
                  <c:v>Europe</c:v>
                </c:pt>
                <c:pt idx="8">
                  <c:v>G-8 Countries</c:v>
                </c:pt>
              </c:strCache>
            </c:strRef>
          </c:cat>
          <c:val>
            <c:numRef>
              <c:f>Sheet1!$B$2:$B$10</c:f>
              <c:numCache>
                <c:formatCode>General</c:formatCode>
                <c:ptCount val="9"/>
                <c:pt idx="0" formatCode="0%">
                  <c:v>0.33</c:v>
                </c:pt>
                <c:pt idx="2" formatCode="0%">
                  <c:v>0.5</c:v>
                </c:pt>
                <c:pt idx="3" formatCode="0%">
                  <c:v>0.41</c:v>
                </c:pt>
                <c:pt idx="4" formatCode="0%">
                  <c:v>0.37</c:v>
                </c:pt>
                <c:pt idx="5" formatCode="0%">
                  <c:v>0.29</c:v>
                </c:pt>
                <c:pt idx="6" formatCode="0%">
                  <c:v>0.21</c:v>
                </c:pt>
                <c:pt idx="7" formatCode="0%">
                  <c:v>0.2</c:v>
                </c:pt>
                <c:pt idx="8" formatCode="0%">
                  <c:v>0.18</c:v>
                </c:pt>
              </c:numCache>
            </c:numRef>
          </c:val>
          <c:extLst xmlns:c16r2="http://schemas.microsoft.com/office/drawing/2015/06/chart">
            <c:ext xmlns:c16="http://schemas.microsoft.com/office/drawing/2014/chart" uri="{C3380CC4-5D6E-409C-BE32-E72D297353CC}">
              <c16:uniqueId val="{00000000-BB63-41FD-A6FE-BC3E9612F089}"/>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North America</c:v>
                </c:pt>
                <c:pt idx="7">
                  <c:v>Europe</c:v>
                </c:pt>
                <c:pt idx="8">
                  <c:v>G-8 Countries</c:v>
                </c:pt>
              </c:strCache>
            </c:strRef>
          </c:cat>
          <c:val>
            <c:numRef>
              <c:f>Sheet1!$C$2:$C$10</c:f>
              <c:numCache>
                <c:formatCode>General</c:formatCode>
                <c:ptCount val="9"/>
                <c:pt idx="0" formatCode="0%">
                  <c:v>0.57</c:v>
                </c:pt>
                <c:pt idx="2" formatCode="0%">
                  <c:v>0.39</c:v>
                </c:pt>
                <c:pt idx="3" formatCode="0%">
                  <c:v>0.42</c:v>
                </c:pt>
                <c:pt idx="4" formatCode="0%">
                  <c:v>0.49</c:v>
                </c:pt>
                <c:pt idx="5" formatCode="0%">
                  <c:v>0.61</c:v>
                </c:pt>
                <c:pt idx="6" formatCode="0%">
                  <c:v>0.72</c:v>
                </c:pt>
                <c:pt idx="7" formatCode="0%">
                  <c:v>0.71</c:v>
                </c:pt>
                <c:pt idx="8" formatCode="0%">
                  <c:v>0.73</c:v>
                </c:pt>
              </c:numCache>
            </c:numRef>
          </c:val>
          <c:extLst xmlns:c16r2="http://schemas.microsoft.com/office/drawing/2015/06/chart">
            <c:ext xmlns:c16="http://schemas.microsoft.com/office/drawing/2014/chart" uri="{C3380CC4-5D6E-409C-BE32-E72D297353CC}">
              <c16:uniqueId val="{00000001-BB63-41FD-A6FE-BC3E9612F089}"/>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North America</c:v>
                </c:pt>
                <c:pt idx="7">
                  <c:v>Europe</c:v>
                </c:pt>
                <c:pt idx="8">
                  <c:v>G-8 Countries</c:v>
                </c:pt>
              </c:strCache>
            </c:strRef>
          </c:cat>
          <c:val>
            <c:numRef>
              <c:f>Sheet1!$D$2:$D$10</c:f>
              <c:numCache>
                <c:formatCode>General</c:formatCode>
                <c:ptCount val="9"/>
                <c:pt idx="0" formatCode="0%">
                  <c:v>0.1</c:v>
                </c:pt>
                <c:pt idx="2" formatCode="0%">
                  <c:v>0.1</c:v>
                </c:pt>
                <c:pt idx="3" formatCode="0%">
                  <c:v>0.17</c:v>
                </c:pt>
                <c:pt idx="4" formatCode="0%">
                  <c:v>0.14</c:v>
                </c:pt>
                <c:pt idx="5" formatCode="0%">
                  <c:v>0.1</c:v>
                </c:pt>
                <c:pt idx="6" formatCode="0%">
                  <c:v>0.07</c:v>
                </c:pt>
                <c:pt idx="7" formatCode="0%">
                  <c:v>0.09</c:v>
                </c:pt>
                <c:pt idx="8" formatCode="0%">
                  <c:v>0.09</c:v>
                </c:pt>
              </c:numCache>
            </c:numRef>
          </c:val>
          <c:extLst xmlns:c16r2="http://schemas.microsoft.com/office/drawing/2015/06/chart">
            <c:ext xmlns:c16="http://schemas.microsoft.com/office/drawing/2014/chart" uri="{C3380CC4-5D6E-409C-BE32-E72D297353CC}">
              <c16:uniqueId val="{00000002-BB63-41FD-A6FE-BC3E9612F089}"/>
            </c:ext>
          </c:extLst>
        </c:ser>
        <c:dLbls>
          <c:showLegendKey val="0"/>
          <c:showVal val="0"/>
          <c:showCatName val="0"/>
          <c:showSerName val="0"/>
          <c:showPercent val="0"/>
          <c:showBubbleSize val="0"/>
        </c:dLbls>
        <c:gapWidth val="50"/>
        <c:overlap val="100"/>
        <c:axId val="1382276576"/>
        <c:axId val="1382280688"/>
      </c:barChart>
      <c:catAx>
        <c:axId val="138227657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82280688"/>
        <c:crosses val="autoZero"/>
        <c:auto val="1"/>
        <c:lblAlgn val="ctr"/>
        <c:lblOffset val="0"/>
        <c:noMultiLvlLbl val="0"/>
      </c:catAx>
      <c:valAx>
        <c:axId val="1382280688"/>
        <c:scaling>
          <c:orientation val="minMax"/>
          <c:max val="1.0"/>
        </c:scaling>
        <c:delete val="1"/>
        <c:axPos val="t"/>
        <c:numFmt formatCode="0%" sourceLinked="1"/>
        <c:majorTickMark val="none"/>
        <c:minorTickMark val="none"/>
        <c:tickLblPos val="nextTo"/>
        <c:crossAx val="1382276576"/>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Pakistan</c:v>
                </c:pt>
                <c:pt idx="4">
                  <c:v>Tunisia</c:v>
                </c:pt>
                <c:pt idx="5">
                  <c:v>Nigeria</c:v>
                </c:pt>
                <c:pt idx="6">
                  <c:v>Egypt</c:v>
                </c:pt>
                <c:pt idx="7">
                  <c:v>Indonesia</c:v>
                </c:pt>
                <c:pt idx="8">
                  <c:v>India</c:v>
                </c:pt>
                <c:pt idx="9">
                  <c:v>South Africa</c:v>
                </c:pt>
                <c:pt idx="10">
                  <c:v>Brazil</c:v>
                </c:pt>
                <c:pt idx="11">
                  <c:v>China</c:v>
                </c:pt>
                <c:pt idx="12">
                  <c:v>Turkey</c:v>
                </c:pt>
                <c:pt idx="13">
                  <c:v>Poland</c:v>
                </c:pt>
                <c:pt idx="14">
                  <c:v>Mexico</c:v>
                </c:pt>
                <c:pt idx="15">
                  <c:v>Italy</c:v>
                </c:pt>
                <c:pt idx="16">
                  <c:v>Russia</c:v>
                </c:pt>
                <c:pt idx="17">
                  <c:v>Hong Kong</c:v>
                </c:pt>
                <c:pt idx="18">
                  <c:v>Sweden</c:v>
                </c:pt>
                <c:pt idx="19">
                  <c:v>Canada</c:v>
                </c:pt>
                <c:pt idx="20">
                  <c:v>Republic of Korea</c:v>
                </c:pt>
                <c:pt idx="21">
                  <c:v>Australia</c:v>
                </c:pt>
                <c:pt idx="22">
                  <c:v>United States</c:v>
                </c:pt>
                <c:pt idx="23">
                  <c:v>France</c:v>
                </c:pt>
                <c:pt idx="24">
                  <c:v>Great Britain</c:v>
                </c:pt>
                <c:pt idx="25">
                  <c:v>Germany</c:v>
                </c:pt>
                <c:pt idx="26">
                  <c:v>Japan</c:v>
                </c:pt>
              </c:strCache>
            </c:strRef>
          </c:cat>
          <c:val>
            <c:numRef>
              <c:f>Sheet1!$B$2:$B$28</c:f>
              <c:numCache>
                <c:formatCode>General</c:formatCode>
                <c:ptCount val="27"/>
                <c:pt idx="0" formatCode="0%">
                  <c:v>0.32</c:v>
                </c:pt>
                <c:pt idx="2" formatCode="0%">
                  <c:v>0.66</c:v>
                </c:pt>
                <c:pt idx="3" formatCode="0%">
                  <c:v>0.6</c:v>
                </c:pt>
                <c:pt idx="4" formatCode="0%">
                  <c:v>0.54</c:v>
                </c:pt>
                <c:pt idx="5" formatCode="0%">
                  <c:v>0.52</c:v>
                </c:pt>
                <c:pt idx="6" formatCode="0%">
                  <c:v>0.45</c:v>
                </c:pt>
                <c:pt idx="7" formatCode="0%">
                  <c:v>0.45</c:v>
                </c:pt>
                <c:pt idx="8" formatCode="0%">
                  <c:v>0.43</c:v>
                </c:pt>
                <c:pt idx="9" formatCode="0%">
                  <c:v>0.41</c:v>
                </c:pt>
                <c:pt idx="10" formatCode="0%">
                  <c:v>0.38</c:v>
                </c:pt>
                <c:pt idx="11" formatCode="0%">
                  <c:v>0.37</c:v>
                </c:pt>
                <c:pt idx="12" formatCode="0%">
                  <c:v>0.36</c:v>
                </c:pt>
                <c:pt idx="13" formatCode="0%">
                  <c:v>0.35</c:v>
                </c:pt>
                <c:pt idx="14" formatCode="0%">
                  <c:v>0.31</c:v>
                </c:pt>
                <c:pt idx="15" formatCode="0%">
                  <c:v>0.29</c:v>
                </c:pt>
                <c:pt idx="16" formatCode="0%">
                  <c:v>0.29</c:v>
                </c:pt>
                <c:pt idx="17" formatCode="0%">
                  <c:v>0.28</c:v>
                </c:pt>
                <c:pt idx="18" formatCode="0%">
                  <c:v>0.25</c:v>
                </c:pt>
                <c:pt idx="19" formatCode="0%">
                  <c:v>0.23</c:v>
                </c:pt>
                <c:pt idx="20" formatCode="0%">
                  <c:v>0.22</c:v>
                </c:pt>
                <c:pt idx="21" formatCode="0%">
                  <c:v>0.19</c:v>
                </c:pt>
                <c:pt idx="22" formatCode="0%">
                  <c:v>0.18</c:v>
                </c:pt>
                <c:pt idx="23" formatCode="0%">
                  <c:v>0.17</c:v>
                </c:pt>
                <c:pt idx="24" formatCode="0%">
                  <c:v>0.16</c:v>
                </c:pt>
                <c:pt idx="25" formatCode="0%">
                  <c:v>0.14</c:v>
                </c:pt>
                <c:pt idx="26" formatCode="0%">
                  <c:v>0.09</c:v>
                </c:pt>
              </c:numCache>
            </c:numRef>
          </c:val>
          <c:extLst xmlns:c16r2="http://schemas.microsoft.com/office/drawing/2015/06/chart">
            <c:ext xmlns:c16="http://schemas.microsoft.com/office/drawing/2014/chart" uri="{C3380CC4-5D6E-409C-BE32-E72D297353CC}">
              <c16:uniqueId val="{00000000-5684-400B-BFF7-E7BB0A3A1FAD}"/>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Pakistan</c:v>
                </c:pt>
                <c:pt idx="4">
                  <c:v>Tunisia</c:v>
                </c:pt>
                <c:pt idx="5">
                  <c:v>Nigeria</c:v>
                </c:pt>
                <c:pt idx="6">
                  <c:v>Egypt</c:v>
                </c:pt>
                <c:pt idx="7">
                  <c:v>Indonesia</c:v>
                </c:pt>
                <c:pt idx="8">
                  <c:v>India</c:v>
                </c:pt>
                <c:pt idx="9">
                  <c:v>South Africa</c:v>
                </c:pt>
                <c:pt idx="10">
                  <c:v>Brazil</c:v>
                </c:pt>
                <c:pt idx="11">
                  <c:v>China</c:v>
                </c:pt>
                <c:pt idx="12">
                  <c:v>Turkey</c:v>
                </c:pt>
                <c:pt idx="13">
                  <c:v>Poland</c:v>
                </c:pt>
                <c:pt idx="14">
                  <c:v>Mexico</c:v>
                </c:pt>
                <c:pt idx="15">
                  <c:v>Italy</c:v>
                </c:pt>
                <c:pt idx="16">
                  <c:v>Russia</c:v>
                </c:pt>
                <c:pt idx="17">
                  <c:v>Hong Kong</c:v>
                </c:pt>
                <c:pt idx="18">
                  <c:v>Sweden</c:v>
                </c:pt>
                <c:pt idx="19">
                  <c:v>Canada</c:v>
                </c:pt>
                <c:pt idx="20">
                  <c:v>Republic of Korea</c:v>
                </c:pt>
                <c:pt idx="21">
                  <c:v>Australia</c:v>
                </c:pt>
                <c:pt idx="22">
                  <c:v>United States</c:v>
                </c:pt>
                <c:pt idx="23">
                  <c:v>France</c:v>
                </c:pt>
                <c:pt idx="24">
                  <c:v>Great Britain</c:v>
                </c:pt>
                <c:pt idx="25">
                  <c:v>Germany</c:v>
                </c:pt>
                <c:pt idx="26">
                  <c:v>Japan</c:v>
                </c:pt>
              </c:strCache>
            </c:strRef>
          </c:cat>
          <c:val>
            <c:numRef>
              <c:f>Sheet1!$C$2:$C$28</c:f>
              <c:numCache>
                <c:formatCode>General</c:formatCode>
                <c:ptCount val="27"/>
                <c:pt idx="0" formatCode="0%">
                  <c:v>0.54</c:v>
                </c:pt>
                <c:pt idx="2" formatCode="0%">
                  <c:v>0.24</c:v>
                </c:pt>
                <c:pt idx="3" formatCode="0%">
                  <c:v>0.34</c:v>
                </c:pt>
                <c:pt idx="4" formatCode="0%">
                  <c:v>0.25</c:v>
                </c:pt>
                <c:pt idx="5" formatCode="0%">
                  <c:v>0.42</c:v>
                </c:pt>
                <c:pt idx="6" formatCode="0%">
                  <c:v>0.41</c:v>
                </c:pt>
                <c:pt idx="7" formatCode="0%">
                  <c:v>0.43</c:v>
                </c:pt>
                <c:pt idx="8" formatCode="0%">
                  <c:v>0.4</c:v>
                </c:pt>
                <c:pt idx="9" formatCode="0%">
                  <c:v>0.41</c:v>
                </c:pt>
                <c:pt idx="10" formatCode="0%">
                  <c:v>0.37</c:v>
                </c:pt>
                <c:pt idx="11" formatCode="0%">
                  <c:v>0.51</c:v>
                </c:pt>
                <c:pt idx="12" formatCode="0%">
                  <c:v>0.42</c:v>
                </c:pt>
                <c:pt idx="13" formatCode="0%">
                  <c:v>0.58</c:v>
                </c:pt>
                <c:pt idx="14" formatCode="0%">
                  <c:v>0.46</c:v>
                </c:pt>
                <c:pt idx="15" formatCode="0%">
                  <c:v>0.61</c:v>
                </c:pt>
                <c:pt idx="16" formatCode="0%">
                  <c:v>0.55</c:v>
                </c:pt>
                <c:pt idx="17" formatCode="0%">
                  <c:v>0.6</c:v>
                </c:pt>
                <c:pt idx="18" formatCode="0%">
                  <c:v>0.62</c:v>
                </c:pt>
                <c:pt idx="19" formatCode="0%">
                  <c:v>0.68</c:v>
                </c:pt>
                <c:pt idx="20" formatCode="0%">
                  <c:v>0.63</c:v>
                </c:pt>
                <c:pt idx="21" formatCode="0%">
                  <c:v>0.68</c:v>
                </c:pt>
                <c:pt idx="22" formatCode="0%">
                  <c:v>0.68</c:v>
                </c:pt>
                <c:pt idx="23" formatCode="0%">
                  <c:v>0.68</c:v>
                </c:pt>
                <c:pt idx="24" formatCode="0%">
                  <c:v>0.75</c:v>
                </c:pt>
                <c:pt idx="25" formatCode="0%">
                  <c:v>0.73</c:v>
                </c:pt>
                <c:pt idx="26" formatCode="0%">
                  <c:v>0.83</c:v>
                </c:pt>
              </c:numCache>
            </c:numRef>
          </c:val>
          <c:extLst xmlns:c16r2="http://schemas.microsoft.com/office/drawing/2015/06/chart">
            <c:ext xmlns:c16="http://schemas.microsoft.com/office/drawing/2014/chart" uri="{C3380CC4-5D6E-409C-BE32-E72D297353CC}">
              <c16:uniqueId val="{00000001-5684-400B-BFF7-E7BB0A3A1FAD}"/>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Pakistan</c:v>
                </c:pt>
                <c:pt idx="4">
                  <c:v>Tunisia</c:v>
                </c:pt>
                <c:pt idx="5">
                  <c:v>Nigeria</c:v>
                </c:pt>
                <c:pt idx="6">
                  <c:v>Egypt</c:v>
                </c:pt>
                <c:pt idx="7">
                  <c:v>Indonesia</c:v>
                </c:pt>
                <c:pt idx="8">
                  <c:v>India</c:v>
                </c:pt>
                <c:pt idx="9">
                  <c:v>South Africa</c:v>
                </c:pt>
                <c:pt idx="10">
                  <c:v>Brazil</c:v>
                </c:pt>
                <c:pt idx="11">
                  <c:v>China</c:v>
                </c:pt>
                <c:pt idx="12">
                  <c:v>Turkey</c:v>
                </c:pt>
                <c:pt idx="13">
                  <c:v>Poland</c:v>
                </c:pt>
                <c:pt idx="14">
                  <c:v>Mexico</c:v>
                </c:pt>
                <c:pt idx="15">
                  <c:v>Italy</c:v>
                </c:pt>
                <c:pt idx="16">
                  <c:v>Russia</c:v>
                </c:pt>
                <c:pt idx="17">
                  <c:v>Hong Kong</c:v>
                </c:pt>
                <c:pt idx="18">
                  <c:v>Sweden</c:v>
                </c:pt>
                <c:pt idx="19">
                  <c:v>Canada</c:v>
                </c:pt>
                <c:pt idx="20">
                  <c:v>Republic of Korea</c:v>
                </c:pt>
                <c:pt idx="21">
                  <c:v>Australia</c:v>
                </c:pt>
                <c:pt idx="22">
                  <c:v>United States</c:v>
                </c:pt>
                <c:pt idx="23">
                  <c:v>France</c:v>
                </c:pt>
                <c:pt idx="24">
                  <c:v>Great Britain</c:v>
                </c:pt>
                <c:pt idx="25">
                  <c:v>Germany</c:v>
                </c:pt>
                <c:pt idx="26">
                  <c:v>Japan</c:v>
                </c:pt>
              </c:strCache>
            </c:strRef>
          </c:cat>
          <c:val>
            <c:numRef>
              <c:f>Sheet1!$D$2:$D$28</c:f>
              <c:numCache>
                <c:formatCode>General</c:formatCode>
                <c:ptCount val="27"/>
                <c:pt idx="0" formatCode="0%">
                  <c:v>0.13</c:v>
                </c:pt>
                <c:pt idx="2" formatCode="0%">
                  <c:v>0.1</c:v>
                </c:pt>
                <c:pt idx="3" formatCode="0%">
                  <c:v>0.06</c:v>
                </c:pt>
                <c:pt idx="4" formatCode="0%">
                  <c:v>0.13</c:v>
                </c:pt>
                <c:pt idx="5" formatCode="0%">
                  <c:v>0.07</c:v>
                </c:pt>
                <c:pt idx="6" formatCode="0%">
                  <c:v>0.14</c:v>
                </c:pt>
                <c:pt idx="7" formatCode="0%">
                  <c:v>0.11</c:v>
                </c:pt>
                <c:pt idx="8" formatCode="0%">
                  <c:v>0.16</c:v>
                </c:pt>
                <c:pt idx="9" formatCode="0%">
                  <c:v>0.18</c:v>
                </c:pt>
                <c:pt idx="10" formatCode="0%">
                  <c:v>0.25</c:v>
                </c:pt>
                <c:pt idx="11" formatCode="0%">
                  <c:v>0.12</c:v>
                </c:pt>
                <c:pt idx="12" formatCode="0%">
                  <c:v>0.22</c:v>
                </c:pt>
                <c:pt idx="13" formatCode="0%">
                  <c:v>0.06</c:v>
                </c:pt>
                <c:pt idx="14" formatCode="0%">
                  <c:v>0.22</c:v>
                </c:pt>
                <c:pt idx="15" formatCode="0%">
                  <c:v>0.11</c:v>
                </c:pt>
                <c:pt idx="16" formatCode="0%">
                  <c:v>0.16</c:v>
                </c:pt>
                <c:pt idx="17" formatCode="0%">
                  <c:v>0.12</c:v>
                </c:pt>
                <c:pt idx="18" formatCode="0%">
                  <c:v>0.13</c:v>
                </c:pt>
                <c:pt idx="19" formatCode="0%">
                  <c:v>0.09</c:v>
                </c:pt>
                <c:pt idx="20" formatCode="0%">
                  <c:v>0.14</c:v>
                </c:pt>
                <c:pt idx="21" formatCode="0%">
                  <c:v>0.13</c:v>
                </c:pt>
                <c:pt idx="22" formatCode="0%">
                  <c:v>0.14</c:v>
                </c:pt>
                <c:pt idx="23" formatCode="0%">
                  <c:v>0.15</c:v>
                </c:pt>
                <c:pt idx="24" formatCode="0%">
                  <c:v>0.09</c:v>
                </c:pt>
                <c:pt idx="25" formatCode="0%">
                  <c:v>0.13</c:v>
                </c:pt>
                <c:pt idx="26" formatCode="0%">
                  <c:v>0.08</c:v>
                </c:pt>
              </c:numCache>
            </c:numRef>
          </c:val>
          <c:extLst xmlns:c16r2="http://schemas.microsoft.com/office/drawing/2015/06/chart">
            <c:ext xmlns:c16="http://schemas.microsoft.com/office/drawing/2014/chart" uri="{C3380CC4-5D6E-409C-BE32-E72D297353CC}">
              <c16:uniqueId val="{00000002-5684-400B-BFF7-E7BB0A3A1FAD}"/>
            </c:ext>
          </c:extLst>
        </c:ser>
        <c:dLbls>
          <c:showLegendKey val="0"/>
          <c:showVal val="0"/>
          <c:showCatName val="0"/>
          <c:showSerName val="0"/>
          <c:showPercent val="0"/>
          <c:showBubbleSize val="0"/>
        </c:dLbls>
        <c:gapWidth val="50"/>
        <c:overlap val="100"/>
        <c:axId val="1382272528"/>
        <c:axId val="1382595424"/>
      </c:barChart>
      <c:catAx>
        <c:axId val="1382272528"/>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82595424"/>
        <c:crosses val="autoZero"/>
        <c:auto val="1"/>
        <c:lblAlgn val="ctr"/>
        <c:lblOffset val="0"/>
        <c:noMultiLvlLbl val="0"/>
      </c:catAx>
      <c:valAx>
        <c:axId val="1382595424"/>
        <c:scaling>
          <c:orientation val="minMax"/>
          <c:max val="1.0"/>
        </c:scaling>
        <c:delete val="1"/>
        <c:axPos val="t"/>
        <c:numFmt formatCode="0%" sourceLinked="1"/>
        <c:majorTickMark val="none"/>
        <c:minorTickMark val="none"/>
        <c:tickLblPos val="nextTo"/>
        <c:crossAx val="1382272528"/>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BRICS</c:v>
                </c:pt>
                <c:pt idx="4">
                  <c:v>LATAM</c:v>
                </c:pt>
                <c:pt idx="5">
                  <c:v>APAC</c:v>
                </c:pt>
                <c:pt idx="6">
                  <c:v>Europe</c:v>
                </c:pt>
                <c:pt idx="7">
                  <c:v>North America</c:v>
                </c:pt>
                <c:pt idx="8">
                  <c:v>G-8 Countries</c:v>
                </c:pt>
              </c:strCache>
            </c:strRef>
          </c:cat>
          <c:val>
            <c:numRef>
              <c:f>Sheet1!$B$2:$B$10</c:f>
              <c:numCache>
                <c:formatCode>General</c:formatCode>
                <c:ptCount val="9"/>
                <c:pt idx="0" formatCode="0%">
                  <c:v>0.32</c:v>
                </c:pt>
                <c:pt idx="2" formatCode="0%">
                  <c:v>0.49</c:v>
                </c:pt>
                <c:pt idx="3" formatCode="0%">
                  <c:v>0.38</c:v>
                </c:pt>
                <c:pt idx="4" formatCode="0%">
                  <c:v>0.34</c:v>
                </c:pt>
                <c:pt idx="5" formatCode="0%">
                  <c:v>0.29</c:v>
                </c:pt>
                <c:pt idx="6" formatCode="0%">
                  <c:v>0.23</c:v>
                </c:pt>
                <c:pt idx="7" formatCode="0%">
                  <c:v>0.2</c:v>
                </c:pt>
                <c:pt idx="8" formatCode="0%">
                  <c:v>0.19</c:v>
                </c:pt>
              </c:numCache>
            </c:numRef>
          </c:val>
          <c:extLst xmlns:c16r2="http://schemas.microsoft.com/office/drawing/2015/06/chart">
            <c:ext xmlns:c16="http://schemas.microsoft.com/office/drawing/2014/chart" uri="{C3380CC4-5D6E-409C-BE32-E72D297353CC}">
              <c16:uniqueId val="{00000000-4B76-49A7-8008-4365E612EAC8}"/>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BRICS</c:v>
                </c:pt>
                <c:pt idx="4">
                  <c:v>LATAM</c:v>
                </c:pt>
                <c:pt idx="5">
                  <c:v>APAC</c:v>
                </c:pt>
                <c:pt idx="6">
                  <c:v>Europe</c:v>
                </c:pt>
                <c:pt idx="7">
                  <c:v>North America</c:v>
                </c:pt>
                <c:pt idx="8">
                  <c:v>G-8 Countries</c:v>
                </c:pt>
              </c:strCache>
            </c:strRef>
          </c:cat>
          <c:val>
            <c:numRef>
              <c:f>Sheet1!$C$2:$C$10</c:f>
              <c:numCache>
                <c:formatCode>General</c:formatCode>
                <c:ptCount val="9"/>
                <c:pt idx="0" formatCode="0%">
                  <c:v>0.54</c:v>
                </c:pt>
                <c:pt idx="2" formatCode="0%">
                  <c:v>0.37</c:v>
                </c:pt>
                <c:pt idx="3" formatCode="0%">
                  <c:v>0.45</c:v>
                </c:pt>
                <c:pt idx="4" formatCode="0%">
                  <c:v>0.42</c:v>
                </c:pt>
                <c:pt idx="5" formatCode="0%">
                  <c:v>0.58</c:v>
                </c:pt>
                <c:pt idx="6" formatCode="0%">
                  <c:v>0.66</c:v>
                </c:pt>
                <c:pt idx="7" formatCode="0%">
                  <c:v>0.68</c:v>
                </c:pt>
                <c:pt idx="8" formatCode="0%">
                  <c:v>0.69</c:v>
                </c:pt>
              </c:numCache>
            </c:numRef>
          </c:val>
          <c:extLst xmlns:c16r2="http://schemas.microsoft.com/office/drawing/2015/06/chart">
            <c:ext xmlns:c16="http://schemas.microsoft.com/office/drawing/2014/chart" uri="{C3380CC4-5D6E-409C-BE32-E72D297353CC}">
              <c16:uniqueId val="{00000001-4B76-49A7-8008-4365E612EAC8}"/>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BRICS</c:v>
                </c:pt>
                <c:pt idx="4">
                  <c:v>LATAM</c:v>
                </c:pt>
                <c:pt idx="5">
                  <c:v>APAC</c:v>
                </c:pt>
                <c:pt idx="6">
                  <c:v>Europe</c:v>
                </c:pt>
                <c:pt idx="7">
                  <c:v>North America</c:v>
                </c:pt>
                <c:pt idx="8">
                  <c:v>G-8 Countries</c:v>
                </c:pt>
              </c:strCache>
            </c:strRef>
          </c:cat>
          <c:val>
            <c:numRef>
              <c:f>Sheet1!$D$2:$D$10</c:f>
              <c:numCache>
                <c:formatCode>General</c:formatCode>
                <c:ptCount val="9"/>
                <c:pt idx="0" formatCode="0%">
                  <c:v>0.13</c:v>
                </c:pt>
                <c:pt idx="2" formatCode="0%">
                  <c:v>0.14</c:v>
                </c:pt>
                <c:pt idx="3" formatCode="0%">
                  <c:v>0.18</c:v>
                </c:pt>
                <c:pt idx="4" formatCode="0%">
                  <c:v>0.24</c:v>
                </c:pt>
                <c:pt idx="5" formatCode="0%">
                  <c:v>0.13</c:v>
                </c:pt>
                <c:pt idx="6" formatCode="0%">
                  <c:v>0.11</c:v>
                </c:pt>
                <c:pt idx="7" formatCode="0%">
                  <c:v>0.12</c:v>
                </c:pt>
                <c:pt idx="8" formatCode="0%">
                  <c:v>0.12</c:v>
                </c:pt>
              </c:numCache>
            </c:numRef>
          </c:val>
          <c:extLst xmlns:c16r2="http://schemas.microsoft.com/office/drawing/2015/06/chart">
            <c:ext xmlns:c16="http://schemas.microsoft.com/office/drawing/2014/chart" uri="{C3380CC4-5D6E-409C-BE32-E72D297353CC}">
              <c16:uniqueId val="{00000002-4B76-49A7-8008-4365E612EAC8}"/>
            </c:ext>
          </c:extLst>
        </c:ser>
        <c:dLbls>
          <c:showLegendKey val="0"/>
          <c:showVal val="0"/>
          <c:showCatName val="0"/>
          <c:showSerName val="0"/>
          <c:showPercent val="0"/>
          <c:showBubbleSize val="0"/>
        </c:dLbls>
        <c:gapWidth val="50"/>
        <c:overlap val="100"/>
        <c:axId val="1382627296"/>
        <c:axId val="1382610096"/>
      </c:barChart>
      <c:catAx>
        <c:axId val="138262729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82610096"/>
        <c:crosses val="autoZero"/>
        <c:auto val="1"/>
        <c:lblAlgn val="ctr"/>
        <c:lblOffset val="0"/>
        <c:noMultiLvlLbl val="0"/>
      </c:catAx>
      <c:valAx>
        <c:axId val="1382610096"/>
        <c:scaling>
          <c:orientation val="minMax"/>
          <c:max val="1.0"/>
        </c:scaling>
        <c:delete val="1"/>
        <c:axPos val="t"/>
        <c:numFmt formatCode="0%" sourceLinked="1"/>
        <c:majorTickMark val="none"/>
        <c:minorTickMark val="none"/>
        <c:tickLblPos val="nextTo"/>
        <c:crossAx val="1382627296"/>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Nigeria</c:v>
                </c:pt>
                <c:pt idx="4">
                  <c:v>Pakistan</c:v>
                </c:pt>
                <c:pt idx="5">
                  <c:v>India</c:v>
                </c:pt>
                <c:pt idx="6">
                  <c:v>Indonesia</c:v>
                </c:pt>
                <c:pt idx="7">
                  <c:v>Mexico</c:v>
                </c:pt>
                <c:pt idx="8">
                  <c:v>Egypt</c:v>
                </c:pt>
                <c:pt idx="9">
                  <c:v>Brazil</c:v>
                </c:pt>
                <c:pt idx="10">
                  <c:v>South Africa</c:v>
                </c:pt>
                <c:pt idx="11">
                  <c:v>Turkey</c:v>
                </c:pt>
                <c:pt idx="12">
                  <c:v>Tunisia</c:v>
                </c:pt>
                <c:pt idx="13">
                  <c:v>Poland</c:v>
                </c:pt>
                <c:pt idx="14">
                  <c:v>China</c:v>
                </c:pt>
                <c:pt idx="15">
                  <c:v>Italy</c:v>
                </c:pt>
                <c:pt idx="16">
                  <c:v>Republic of Korea</c:v>
                </c:pt>
                <c:pt idx="17">
                  <c:v>Hong Kong</c:v>
                </c:pt>
                <c:pt idx="18">
                  <c:v>France</c:v>
                </c:pt>
                <c:pt idx="19">
                  <c:v>Russia</c:v>
                </c:pt>
                <c:pt idx="20">
                  <c:v>Canada</c:v>
                </c:pt>
                <c:pt idx="21">
                  <c:v>United States</c:v>
                </c:pt>
                <c:pt idx="22">
                  <c:v>Australia</c:v>
                </c:pt>
                <c:pt idx="23">
                  <c:v>Sweden</c:v>
                </c:pt>
                <c:pt idx="24">
                  <c:v>Germany</c:v>
                </c:pt>
                <c:pt idx="25">
                  <c:v>Great Britain</c:v>
                </c:pt>
                <c:pt idx="26">
                  <c:v>Japan</c:v>
                </c:pt>
              </c:strCache>
            </c:strRef>
          </c:cat>
          <c:val>
            <c:numRef>
              <c:f>Sheet1!$B$2:$B$28</c:f>
              <c:numCache>
                <c:formatCode>General</c:formatCode>
                <c:ptCount val="27"/>
                <c:pt idx="0" formatCode="0%">
                  <c:v>0.24</c:v>
                </c:pt>
                <c:pt idx="2" formatCode="0%">
                  <c:v>0.54</c:v>
                </c:pt>
                <c:pt idx="3" formatCode="0%">
                  <c:v>0.51</c:v>
                </c:pt>
                <c:pt idx="4" formatCode="0%">
                  <c:v>0.5</c:v>
                </c:pt>
                <c:pt idx="5" formatCode="0%">
                  <c:v>0.42</c:v>
                </c:pt>
                <c:pt idx="6" formatCode="0%">
                  <c:v>0.38</c:v>
                </c:pt>
                <c:pt idx="7" formatCode="0%">
                  <c:v>0.36</c:v>
                </c:pt>
                <c:pt idx="8" formatCode="0%">
                  <c:v>0.36</c:v>
                </c:pt>
                <c:pt idx="9" formatCode="0%">
                  <c:v>0.34</c:v>
                </c:pt>
                <c:pt idx="10" formatCode="0%">
                  <c:v>0.31</c:v>
                </c:pt>
                <c:pt idx="11" formatCode="0%">
                  <c:v>0.3</c:v>
                </c:pt>
                <c:pt idx="12" formatCode="0%">
                  <c:v>0.27</c:v>
                </c:pt>
                <c:pt idx="13" formatCode="0%">
                  <c:v>0.25</c:v>
                </c:pt>
                <c:pt idx="14" formatCode="0%">
                  <c:v>0.21</c:v>
                </c:pt>
                <c:pt idx="15" formatCode="0%">
                  <c:v>0.19</c:v>
                </c:pt>
                <c:pt idx="16" formatCode="0%">
                  <c:v>0.18</c:v>
                </c:pt>
                <c:pt idx="17" formatCode="0%">
                  <c:v>0.17</c:v>
                </c:pt>
                <c:pt idx="18" formatCode="0%">
                  <c:v>0.15</c:v>
                </c:pt>
                <c:pt idx="19" formatCode="0%">
                  <c:v>0.15</c:v>
                </c:pt>
                <c:pt idx="20" formatCode="0%">
                  <c:v>0.14</c:v>
                </c:pt>
                <c:pt idx="21" formatCode="0%">
                  <c:v>0.13</c:v>
                </c:pt>
                <c:pt idx="22" formatCode="0%">
                  <c:v>0.12</c:v>
                </c:pt>
                <c:pt idx="23" formatCode="0%">
                  <c:v>0.11</c:v>
                </c:pt>
                <c:pt idx="24" formatCode="0%">
                  <c:v>0.11</c:v>
                </c:pt>
                <c:pt idx="25" formatCode="0%">
                  <c:v>0.08</c:v>
                </c:pt>
                <c:pt idx="26" formatCode="0%">
                  <c:v>0.05</c:v>
                </c:pt>
              </c:numCache>
            </c:numRef>
          </c:val>
          <c:extLst xmlns:c16r2="http://schemas.microsoft.com/office/drawing/2015/06/chart">
            <c:ext xmlns:c16="http://schemas.microsoft.com/office/drawing/2014/chart" uri="{C3380CC4-5D6E-409C-BE32-E72D297353CC}">
              <c16:uniqueId val="{00000000-40CB-460D-B898-B2B1426C27D1}"/>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Nigeria</c:v>
                </c:pt>
                <c:pt idx="4">
                  <c:v>Pakistan</c:v>
                </c:pt>
                <c:pt idx="5">
                  <c:v>India</c:v>
                </c:pt>
                <c:pt idx="6">
                  <c:v>Indonesia</c:v>
                </c:pt>
                <c:pt idx="7">
                  <c:v>Mexico</c:v>
                </c:pt>
                <c:pt idx="8">
                  <c:v>Egypt</c:v>
                </c:pt>
                <c:pt idx="9">
                  <c:v>Brazil</c:v>
                </c:pt>
                <c:pt idx="10">
                  <c:v>South Africa</c:v>
                </c:pt>
                <c:pt idx="11">
                  <c:v>Turkey</c:v>
                </c:pt>
                <c:pt idx="12">
                  <c:v>Tunisia</c:v>
                </c:pt>
                <c:pt idx="13">
                  <c:v>Poland</c:v>
                </c:pt>
                <c:pt idx="14">
                  <c:v>China</c:v>
                </c:pt>
                <c:pt idx="15">
                  <c:v>Italy</c:v>
                </c:pt>
                <c:pt idx="16">
                  <c:v>Republic of Korea</c:v>
                </c:pt>
                <c:pt idx="17">
                  <c:v>Hong Kong</c:v>
                </c:pt>
                <c:pt idx="18">
                  <c:v>France</c:v>
                </c:pt>
                <c:pt idx="19">
                  <c:v>Russia</c:v>
                </c:pt>
                <c:pt idx="20">
                  <c:v>Canada</c:v>
                </c:pt>
                <c:pt idx="21">
                  <c:v>United States</c:v>
                </c:pt>
                <c:pt idx="22">
                  <c:v>Australia</c:v>
                </c:pt>
                <c:pt idx="23">
                  <c:v>Sweden</c:v>
                </c:pt>
                <c:pt idx="24">
                  <c:v>Germany</c:v>
                </c:pt>
                <c:pt idx="25">
                  <c:v>Great Britain</c:v>
                </c:pt>
                <c:pt idx="26">
                  <c:v>Japan</c:v>
                </c:pt>
              </c:strCache>
            </c:strRef>
          </c:cat>
          <c:val>
            <c:numRef>
              <c:f>Sheet1!$C$2:$C$28</c:f>
              <c:numCache>
                <c:formatCode>General</c:formatCode>
                <c:ptCount val="27"/>
                <c:pt idx="0" formatCode="0%">
                  <c:v>0.56</c:v>
                </c:pt>
                <c:pt idx="2" formatCode="0%">
                  <c:v>0.28</c:v>
                </c:pt>
                <c:pt idx="3" formatCode="0%">
                  <c:v>0.43</c:v>
                </c:pt>
                <c:pt idx="4" formatCode="0%">
                  <c:v>0.41</c:v>
                </c:pt>
                <c:pt idx="5" formatCode="0%">
                  <c:v>0.39</c:v>
                </c:pt>
                <c:pt idx="6" formatCode="0%">
                  <c:v>0.42</c:v>
                </c:pt>
                <c:pt idx="7" formatCode="0%">
                  <c:v>0.48</c:v>
                </c:pt>
                <c:pt idx="8" formatCode="0%">
                  <c:v>0.46</c:v>
                </c:pt>
                <c:pt idx="9" formatCode="0%">
                  <c:v>0.42</c:v>
                </c:pt>
                <c:pt idx="10" formatCode="0%">
                  <c:v>0.46</c:v>
                </c:pt>
                <c:pt idx="11" formatCode="0%">
                  <c:v>0.43</c:v>
                </c:pt>
                <c:pt idx="12" formatCode="0%">
                  <c:v>0.27</c:v>
                </c:pt>
                <c:pt idx="13" formatCode="0%">
                  <c:v>0.59</c:v>
                </c:pt>
                <c:pt idx="14" formatCode="0%">
                  <c:v>0.55</c:v>
                </c:pt>
                <c:pt idx="15" formatCode="0%">
                  <c:v>0.66</c:v>
                </c:pt>
                <c:pt idx="16" formatCode="0%">
                  <c:v>0.65</c:v>
                </c:pt>
                <c:pt idx="17" formatCode="0%">
                  <c:v>0.58</c:v>
                </c:pt>
                <c:pt idx="18" formatCode="0%">
                  <c:v>0.71</c:v>
                </c:pt>
                <c:pt idx="19" formatCode="0%">
                  <c:v>0.65</c:v>
                </c:pt>
                <c:pt idx="20" formatCode="0%">
                  <c:v>0.67</c:v>
                </c:pt>
                <c:pt idx="21" formatCode="0%">
                  <c:v>0.63</c:v>
                </c:pt>
                <c:pt idx="22" formatCode="0%">
                  <c:v>0.71</c:v>
                </c:pt>
                <c:pt idx="23" formatCode="0%">
                  <c:v>0.61</c:v>
                </c:pt>
                <c:pt idx="24" formatCode="0%">
                  <c:v>0.74</c:v>
                </c:pt>
                <c:pt idx="25" formatCode="0%">
                  <c:v>0.78</c:v>
                </c:pt>
                <c:pt idx="26" formatCode="0%">
                  <c:v>0.84</c:v>
                </c:pt>
              </c:numCache>
            </c:numRef>
          </c:val>
          <c:extLst xmlns:c16r2="http://schemas.microsoft.com/office/drawing/2015/06/chart">
            <c:ext xmlns:c16="http://schemas.microsoft.com/office/drawing/2014/chart" uri="{C3380CC4-5D6E-409C-BE32-E72D297353CC}">
              <c16:uniqueId val="{00000001-40CB-460D-B898-B2B1426C27D1}"/>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Nigeria</c:v>
                </c:pt>
                <c:pt idx="4">
                  <c:v>Pakistan</c:v>
                </c:pt>
                <c:pt idx="5">
                  <c:v>India</c:v>
                </c:pt>
                <c:pt idx="6">
                  <c:v>Indonesia</c:v>
                </c:pt>
                <c:pt idx="7">
                  <c:v>Mexico</c:v>
                </c:pt>
                <c:pt idx="8">
                  <c:v>Egypt</c:v>
                </c:pt>
                <c:pt idx="9">
                  <c:v>Brazil</c:v>
                </c:pt>
                <c:pt idx="10">
                  <c:v>South Africa</c:v>
                </c:pt>
                <c:pt idx="11">
                  <c:v>Turkey</c:v>
                </c:pt>
                <c:pt idx="12">
                  <c:v>Tunisia</c:v>
                </c:pt>
                <c:pt idx="13">
                  <c:v>Poland</c:v>
                </c:pt>
                <c:pt idx="14">
                  <c:v>China</c:v>
                </c:pt>
                <c:pt idx="15">
                  <c:v>Italy</c:v>
                </c:pt>
                <c:pt idx="16">
                  <c:v>Republic of Korea</c:v>
                </c:pt>
                <c:pt idx="17">
                  <c:v>Hong Kong</c:v>
                </c:pt>
                <c:pt idx="18">
                  <c:v>France</c:v>
                </c:pt>
                <c:pt idx="19">
                  <c:v>Russia</c:v>
                </c:pt>
                <c:pt idx="20">
                  <c:v>Canada</c:v>
                </c:pt>
                <c:pt idx="21">
                  <c:v>United States</c:v>
                </c:pt>
                <c:pt idx="22">
                  <c:v>Australia</c:v>
                </c:pt>
                <c:pt idx="23">
                  <c:v>Sweden</c:v>
                </c:pt>
                <c:pt idx="24">
                  <c:v>Germany</c:v>
                </c:pt>
                <c:pt idx="25">
                  <c:v>Great Britain</c:v>
                </c:pt>
                <c:pt idx="26">
                  <c:v>Japan</c:v>
                </c:pt>
              </c:strCache>
            </c:strRef>
          </c:cat>
          <c:val>
            <c:numRef>
              <c:f>Sheet1!$D$2:$D$28</c:f>
              <c:numCache>
                <c:formatCode>General</c:formatCode>
                <c:ptCount val="27"/>
                <c:pt idx="0" formatCode="0%">
                  <c:v>0.19</c:v>
                </c:pt>
                <c:pt idx="2" formatCode="0%">
                  <c:v>0.18</c:v>
                </c:pt>
                <c:pt idx="3" formatCode="0%">
                  <c:v>0.06</c:v>
                </c:pt>
                <c:pt idx="4" formatCode="0%">
                  <c:v>0.09</c:v>
                </c:pt>
                <c:pt idx="5" formatCode="0%">
                  <c:v>0.19</c:v>
                </c:pt>
                <c:pt idx="6" formatCode="0%">
                  <c:v>0.19</c:v>
                </c:pt>
                <c:pt idx="7" formatCode="0%">
                  <c:v>0.17</c:v>
                </c:pt>
                <c:pt idx="8" formatCode="0%">
                  <c:v>0.18</c:v>
                </c:pt>
                <c:pt idx="9" formatCode="0%">
                  <c:v>0.24</c:v>
                </c:pt>
                <c:pt idx="10" formatCode="0%">
                  <c:v>0.23</c:v>
                </c:pt>
                <c:pt idx="11" formatCode="0%">
                  <c:v>0.26</c:v>
                </c:pt>
                <c:pt idx="12" formatCode="0%">
                  <c:v>0.28</c:v>
                </c:pt>
                <c:pt idx="13" formatCode="0%">
                  <c:v>0.16</c:v>
                </c:pt>
                <c:pt idx="14" formatCode="0%">
                  <c:v>0.24</c:v>
                </c:pt>
                <c:pt idx="15" formatCode="0%">
                  <c:v>0.15</c:v>
                </c:pt>
                <c:pt idx="16" formatCode="0%">
                  <c:v>0.18</c:v>
                </c:pt>
                <c:pt idx="17" formatCode="0%">
                  <c:v>0.25</c:v>
                </c:pt>
                <c:pt idx="18" formatCode="0%">
                  <c:v>0.14</c:v>
                </c:pt>
                <c:pt idx="19" formatCode="0%">
                  <c:v>0.21</c:v>
                </c:pt>
                <c:pt idx="20" formatCode="0%">
                  <c:v>0.19</c:v>
                </c:pt>
                <c:pt idx="21" formatCode="0%">
                  <c:v>0.23</c:v>
                </c:pt>
                <c:pt idx="22" formatCode="0%">
                  <c:v>0.18</c:v>
                </c:pt>
                <c:pt idx="23" formatCode="0%">
                  <c:v>0.27</c:v>
                </c:pt>
                <c:pt idx="24" formatCode="0%">
                  <c:v>0.15</c:v>
                </c:pt>
                <c:pt idx="25" formatCode="0%">
                  <c:v>0.14</c:v>
                </c:pt>
                <c:pt idx="26" formatCode="0%">
                  <c:v>0.11</c:v>
                </c:pt>
              </c:numCache>
            </c:numRef>
          </c:val>
          <c:extLst xmlns:c16r2="http://schemas.microsoft.com/office/drawing/2015/06/chart">
            <c:ext xmlns:c16="http://schemas.microsoft.com/office/drawing/2014/chart" uri="{C3380CC4-5D6E-409C-BE32-E72D297353CC}">
              <c16:uniqueId val="{00000002-40CB-460D-B898-B2B1426C27D1}"/>
            </c:ext>
          </c:extLst>
        </c:ser>
        <c:dLbls>
          <c:showLegendKey val="0"/>
          <c:showVal val="0"/>
          <c:showCatName val="0"/>
          <c:showSerName val="0"/>
          <c:showPercent val="0"/>
          <c:showBubbleSize val="0"/>
        </c:dLbls>
        <c:gapWidth val="50"/>
        <c:overlap val="100"/>
        <c:axId val="1697148736"/>
        <c:axId val="1697151024"/>
      </c:barChart>
      <c:catAx>
        <c:axId val="1697148736"/>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97151024"/>
        <c:crosses val="autoZero"/>
        <c:auto val="1"/>
        <c:lblAlgn val="ctr"/>
        <c:lblOffset val="0"/>
        <c:noMultiLvlLbl val="0"/>
      </c:catAx>
      <c:valAx>
        <c:axId val="1697151024"/>
        <c:scaling>
          <c:orientation val="minMax"/>
          <c:max val="1.0"/>
        </c:scaling>
        <c:delete val="1"/>
        <c:axPos val="t"/>
        <c:numFmt formatCode="0%" sourceLinked="1"/>
        <c:majorTickMark val="none"/>
        <c:minorTickMark val="none"/>
        <c:tickLblPos val="nextTo"/>
        <c:crossAx val="1697148736"/>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Sheet1!$B$2:$B$10</c:f>
              <c:numCache>
                <c:formatCode>General</c:formatCode>
                <c:ptCount val="9"/>
                <c:pt idx="0" formatCode="0%">
                  <c:v>0.24</c:v>
                </c:pt>
                <c:pt idx="2" formatCode="0%">
                  <c:v>0.41</c:v>
                </c:pt>
                <c:pt idx="3" formatCode="0%">
                  <c:v>0.35</c:v>
                </c:pt>
                <c:pt idx="4" formatCode="0%">
                  <c:v>0.28</c:v>
                </c:pt>
                <c:pt idx="5" formatCode="0%">
                  <c:v>0.21</c:v>
                </c:pt>
                <c:pt idx="6" formatCode="0%">
                  <c:v>0.15</c:v>
                </c:pt>
                <c:pt idx="7" formatCode="0%">
                  <c:v>0.13</c:v>
                </c:pt>
                <c:pt idx="8" formatCode="0%">
                  <c:v>0.12</c:v>
                </c:pt>
              </c:numCache>
            </c:numRef>
          </c:val>
          <c:extLst xmlns:c16r2="http://schemas.microsoft.com/office/drawing/2015/06/chart">
            <c:ext xmlns:c16="http://schemas.microsoft.com/office/drawing/2014/chart" uri="{C3380CC4-5D6E-409C-BE32-E72D297353CC}">
              <c16:uniqueId val="{00000000-12BF-4EFB-A245-68D135F2542C}"/>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Sheet1!$C$2:$C$10</c:f>
              <c:numCache>
                <c:formatCode>General</c:formatCode>
                <c:ptCount val="9"/>
                <c:pt idx="0" formatCode="0%">
                  <c:v>0.56</c:v>
                </c:pt>
                <c:pt idx="2" formatCode="0%">
                  <c:v>0.41</c:v>
                </c:pt>
                <c:pt idx="3" formatCode="0%">
                  <c:v>0.45</c:v>
                </c:pt>
                <c:pt idx="4" formatCode="0%">
                  <c:v>0.49</c:v>
                </c:pt>
                <c:pt idx="5" formatCode="0%">
                  <c:v>0.6</c:v>
                </c:pt>
                <c:pt idx="6" formatCode="0%">
                  <c:v>0.68</c:v>
                </c:pt>
                <c:pt idx="7" formatCode="0%">
                  <c:v>0.65</c:v>
                </c:pt>
                <c:pt idx="8" formatCode="0%">
                  <c:v>0.71</c:v>
                </c:pt>
              </c:numCache>
            </c:numRef>
          </c:val>
          <c:extLst xmlns:c16r2="http://schemas.microsoft.com/office/drawing/2015/06/chart">
            <c:ext xmlns:c16="http://schemas.microsoft.com/office/drawing/2014/chart" uri="{C3380CC4-5D6E-409C-BE32-E72D297353CC}">
              <c16:uniqueId val="{00000001-12BF-4EFB-A245-68D135F2542C}"/>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Sheet1!$D$2:$D$10</c:f>
              <c:numCache>
                <c:formatCode>General</c:formatCode>
                <c:ptCount val="9"/>
                <c:pt idx="0" formatCode="0%">
                  <c:v>0.19</c:v>
                </c:pt>
                <c:pt idx="2" formatCode="0%">
                  <c:v>0.18</c:v>
                </c:pt>
                <c:pt idx="3" formatCode="0%">
                  <c:v>0.2</c:v>
                </c:pt>
                <c:pt idx="4" formatCode="0%">
                  <c:v>0.22</c:v>
                </c:pt>
                <c:pt idx="5" formatCode="0%">
                  <c:v>0.19</c:v>
                </c:pt>
                <c:pt idx="6" formatCode="0%">
                  <c:v>0.17</c:v>
                </c:pt>
                <c:pt idx="7" formatCode="0%">
                  <c:v>0.21</c:v>
                </c:pt>
                <c:pt idx="8" formatCode="0%">
                  <c:v>0.17</c:v>
                </c:pt>
              </c:numCache>
            </c:numRef>
          </c:val>
          <c:extLst xmlns:c16r2="http://schemas.microsoft.com/office/drawing/2015/06/chart">
            <c:ext xmlns:c16="http://schemas.microsoft.com/office/drawing/2014/chart" uri="{C3380CC4-5D6E-409C-BE32-E72D297353CC}">
              <c16:uniqueId val="{00000002-12BF-4EFB-A245-68D135F2542C}"/>
            </c:ext>
          </c:extLst>
        </c:ser>
        <c:dLbls>
          <c:showLegendKey val="0"/>
          <c:showVal val="0"/>
          <c:showCatName val="0"/>
          <c:showSerName val="0"/>
          <c:showPercent val="0"/>
          <c:showBubbleSize val="0"/>
        </c:dLbls>
        <c:gapWidth val="50"/>
        <c:overlap val="100"/>
        <c:axId val="1562470496"/>
        <c:axId val="1562472784"/>
      </c:barChart>
      <c:catAx>
        <c:axId val="156247049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2472784"/>
        <c:crosses val="autoZero"/>
        <c:auto val="1"/>
        <c:lblAlgn val="ctr"/>
        <c:lblOffset val="0"/>
        <c:noMultiLvlLbl val="0"/>
      </c:catAx>
      <c:valAx>
        <c:axId val="1562472784"/>
        <c:scaling>
          <c:orientation val="minMax"/>
          <c:max val="1.0"/>
        </c:scaling>
        <c:delete val="1"/>
        <c:axPos val="t"/>
        <c:numFmt formatCode="0%" sourceLinked="1"/>
        <c:majorTickMark val="none"/>
        <c:minorTickMark val="none"/>
        <c:tickLblPos val="nextTo"/>
        <c:crossAx val="1562470496"/>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Nigeria</c:v>
                </c:pt>
                <c:pt idx="4">
                  <c:v>Pakistan</c:v>
                </c:pt>
                <c:pt idx="5">
                  <c:v>Indonesia</c:v>
                </c:pt>
                <c:pt idx="6">
                  <c:v>Egypt</c:v>
                </c:pt>
                <c:pt idx="7">
                  <c:v>India</c:v>
                </c:pt>
                <c:pt idx="8">
                  <c:v>Mexico</c:v>
                </c:pt>
                <c:pt idx="9">
                  <c:v>Brazil</c:v>
                </c:pt>
                <c:pt idx="10">
                  <c:v>South Africa</c:v>
                </c:pt>
                <c:pt idx="11">
                  <c:v>Tunisia</c:v>
                </c:pt>
                <c:pt idx="12">
                  <c:v>Turkey</c:v>
                </c:pt>
                <c:pt idx="13">
                  <c:v>China</c:v>
                </c:pt>
                <c:pt idx="14">
                  <c:v>Poland</c:v>
                </c:pt>
                <c:pt idx="15">
                  <c:v>Hong Kong (China)</c:v>
                </c:pt>
                <c:pt idx="16">
                  <c:v>Italy</c:v>
                </c:pt>
                <c:pt idx="17">
                  <c:v>South Korea</c:v>
                </c:pt>
                <c:pt idx="18">
                  <c:v>France</c:v>
                </c:pt>
                <c:pt idx="19">
                  <c:v>Sweden</c:v>
                </c:pt>
                <c:pt idx="20">
                  <c:v>Canada</c:v>
                </c:pt>
                <c:pt idx="21">
                  <c:v>Russia</c:v>
                </c:pt>
                <c:pt idx="22">
                  <c:v>Australia</c:v>
                </c:pt>
                <c:pt idx="23">
                  <c:v>Germany</c:v>
                </c:pt>
                <c:pt idx="24">
                  <c:v>US</c:v>
                </c:pt>
                <c:pt idx="25">
                  <c:v>Great Britain</c:v>
                </c:pt>
                <c:pt idx="26">
                  <c:v>Japan</c:v>
                </c:pt>
              </c:strCache>
            </c:strRef>
          </c:cat>
          <c:val>
            <c:numRef>
              <c:f>Sheet1!$B$2:$B$28</c:f>
              <c:numCache>
                <c:formatCode>General</c:formatCode>
                <c:ptCount val="27"/>
                <c:pt idx="0" formatCode="0%">
                  <c:v>0.29</c:v>
                </c:pt>
                <c:pt idx="2" formatCode="0%">
                  <c:v>0.68</c:v>
                </c:pt>
                <c:pt idx="3" formatCode="0%">
                  <c:v>0.55</c:v>
                </c:pt>
                <c:pt idx="4" formatCode="0%">
                  <c:v>0.54</c:v>
                </c:pt>
                <c:pt idx="5" formatCode="0%">
                  <c:v>0.47</c:v>
                </c:pt>
                <c:pt idx="6" formatCode="0%">
                  <c:v>0.47</c:v>
                </c:pt>
                <c:pt idx="7" formatCode="0%">
                  <c:v>0.47</c:v>
                </c:pt>
                <c:pt idx="8" formatCode="0%">
                  <c:v>0.46</c:v>
                </c:pt>
                <c:pt idx="9" formatCode="0%">
                  <c:v>0.43</c:v>
                </c:pt>
                <c:pt idx="10" formatCode="0%">
                  <c:v>0.41</c:v>
                </c:pt>
                <c:pt idx="11" formatCode="0%">
                  <c:v>0.34</c:v>
                </c:pt>
                <c:pt idx="12" formatCode="0%">
                  <c:v>0.31</c:v>
                </c:pt>
                <c:pt idx="13" formatCode="0%">
                  <c:v>0.26</c:v>
                </c:pt>
                <c:pt idx="14" formatCode="0%">
                  <c:v>0.26</c:v>
                </c:pt>
                <c:pt idx="15" formatCode="0%">
                  <c:v>0.23</c:v>
                </c:pt>
                <c:pt idx="16" formatCode="0%">
                  <c:v>0.2</c:v>
                </c:pt>
                <c:pt idx="17" formatCode="0%">
                  <c:v>0.2</c:v>
                </c:pt>
                <c:pt idx="18" formatCode="0%">
                  <c:v>0.18</c:v>
                </c:pt>
                <c:pt idx="19" formatCode="0%">
                  <c:v>0.16</c:v>
                </c:pt>
                <c:pt idx="20" formatCode="0%">
                  <c:v>0.16</c:v>
                </c:pt>
                <c:pt idx="21" formatCode="0%">
                  <c:v>0.15</c:v>
                </c:pt>
                <c:pt idx="22" formatCode="0%">
                  <c:v>0.14</c:v>
                </c:pt>
                <c:pt idx="23" formatCode="0%">
                  <c:v>0.13</c:v>
                </c:pt>
                <c:pt idx="24" formatCode="0%">
                  <c:v>0.12</c:v>
                </c:pt>
                <c:pt idx="25" formatCode="0%">
                  <c:v>0.1</c:v>
                </c:pt>
                <c:pt idx="26" formatCode="0%">
                  <c:v>0.09</c:v>
                </c:pt>
              </c:numCache>
            </c:numRef>
          </c:val>
          <c:extLst xmlns:c16r2="http://schemas.microsoft.com/office/drawing/2015/06/chart">
            <c:ext xmlns:c16="http://schemas.microsoft.com/office/drawing/2014/chart" uri="{C3380CC4-5D6E-409C-BE32-E72D297353CC}">
              <c16:uniqueId val="{00000000-C5E1-450A-9369-171951DDD41A}"/>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Nigeria</c:v>
                </c:pt>
                <c:pt idx="4">
                  <c:v>Pakistan</c:v>
                </c:pt>
                <c:pt idx="5">
                  <c:v>Indonesia</c:v>
                </c:pt>
                <c:pt idx="6">
                  <c:v>Egypt</c:v>
                </c:pt>
                <c:pt idx="7">
                  <c:v>India</c:v>
                </c:pt>
                <c:pt idx="8">
                  <c:v>Mexico</c:v>
                </c:pt>
                <c:pt idx="9">
                  <c:v>Brazil</c:v>
                </c:pt>
                <c:pt idx="10">
                  <c:v>South Africa</c:v>
                </c:pt>
                <c:pt idx="11">
                  <c:v>Tunisia</c:v>
                </c:pt>
                <c:pt idx="12">
                  <c:v>Turkey</c:v>
                </c:pt>
                <c:pt idx="13">
                  <c:v>China</c:v>
                </c:pt>
                <c:pt idx="14">
                  <c:v>Poland</c:v>
                </c:pt>
                <c:pt idx="15">
                  <c:v>Hong Kong (China)</c:v>
                </c:pt>
                <c:pt idx="16">
                  <c:v>Italy</c:v>
                </c:pt>
                <c:pt idx="17">
                  <c:v>South Korea</c:v>
                </c:pt>
                <c:pt idx="18">
                  <c:v>France</c:v>
                </c:pt>
                <c:pt idx="19">
                  <c:v>Sweden</c:v>
                </c:pt>
                <c:pt idx="20">
                  <c:v>Canada</c:v>
                </c:pt>
                <c:pt idx="21">
                  <c:v>Russia</c:v>
                </c:pt>
                <c:pt idx="22">
                  <c:v>Australia</c:v>
                </c:pt>
                <c:pt idx="23">
                  <c:v>Germany</c:v>
                </c:pt>
                <c:pt idx="24">
                  <c:v>US</c:v>
                </c:pt>
                <c:pt idx="25">
                  <c:v>Great Britain</c:v>
                </c:pt>
                <c:pt idx="26">
                  <c:v>Japan</c:v>
                </c:pt>
              </c:strCache>
            </c:strRef>
          </c:cat>
          <c:val>
            <c:numRef>
              <c:f>Sheet1!$C$2:$C$28</c:f>
              <c:numCache>
                <c:formatCode>General</c:formatCode>
                <c:ptCount val="27"/>
                <c:pt idx="0" formatCode="0%">
                  <c:v>0.59</c:v>
                </c:pt>
                <c:pt idx="2" formatCode="0%">
                  <c:v>0.19</c:v>
                </c:pt>
                <c:pt idx="3" formatCode="0%">
                  <c:v>0.37</c:v>
                </c:pt>
                <c:pt idx="4" formatCode="0%">
                  <c:v>0.38</c:v>
                </c:pt>
                <c:pt idx="5" formatCode="0%">
                  <c:v>0.44</c:v>
                </c:pt>
                <c:pt idx="6" formatCode="0%">
                  <c:v>0.39</c:v>
                </c:pt>
                <c:pt idx="7" formatCode="0%">
                  <c:v>0.39</c:v>
                </c:pt>
                <c:pt idx="8" formatCode="0%">
                  <c:v>0.44</c:v>
                </c:pt>
                <c:pt idx="9" formatCode="0%">
                  <c:v>0.4</c:v>
                </c:pt>
                <c:pt idx="10" formatCode="0%">
                  <c:v>0.51</c:v>
                </c:pt>
                <c:pt idx="11" formatCode="0%">
                  <c:v>0.27</c:v>
                </c:pt>
                <c:pt idx="12" formatCode="0%">
                  <c:v>0.49</c:v>
                </c:pt>
                <c:pt idx="13" formatCode="0%">
                  <c:v>0.56</c:v>
                </c:pt>
                <c:pt idx="14" formatCode="0%">
                  <c:v>0.67</c:v>
                </c:pt>
                <c:pt idx="15" formatCode="0%">
                  <c:v>0.66</c:v>
                </c:pt>
                <c:pt idx="16" formatCode="0%">
                  <c:v>0.71</c:v>
                </c:pt>
                <c:pt idx="17" formatCode="0%">
                  <c:v>0.64</c:v>
                </c:pt>
                <c:pt idx="18" formatCode="0%">
                  <c:v>0.73</c:v>
                </c:pt>
                <c:pt idx="19" formatCode="0%">
                  <c:v>0.74</c:v>
                </c:pt>
                <c:pt idx="20" formatCode="0%">
                  <c:v>0.77</c:v>
                </c:pt>
                <c:pt idx="21" formatCode="0%">
                  <c:v>0.75</c:v>
                </c:pt>
                <c:pt idx="22" formatCode="0%">
                  <c:v>0.81</c:v>
                </c:pt>
                <c:pt idx="23" formatCode="0%">
                  <c:v>0.79</c:v>
                </c:pt>
                <c:pt idx="24" formatCode="0%">
                  <c:v>0.78</c:v>
                </c:pt>
                <c:pt idx="25" formatCode="0%">
                  <c:v>0.85</c:v>
                </c:pt>
                <c:pt idx="26" formatCode="0%">
                  <c:v>0.85</c:v>
                </c:pt>
              </c:numCache>
            </c:numRef>
          </c:val>
          <c:extLst xmlns:c16r2="http://schemas.microsoft.com/office/drawing/2015/06/chart">
            <c:ext xmlns:c16="http://schemas.microsoft.com/office/drawing/2014/chart" uri="{C3380CC4-5D6E-409C-BE32-E72D297353CC}">
              <c16:uniqueId val="{00000001-C5E1-450A-9369-171951DDD41A}"/>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Nigeria</c:v>
                </c:pt>
                <c:pt idx="4">
                  <c:v>Pakistan</c:v>
                </c:pt>
                <c:pt idx="5">
                  <c:v>Indonesia</c:v>
                </c:pt>
                <c:pt idx="6">
                  <c:v>Egypt</c:v>
                </c:pt>
                <c:pt idx="7">
                  <c:v>India</c:v>
                </c:pt>
                <c:pt idx="8">
                  <c:v>Mexico</c:v>
                </c:pt>
                <c:pt idx="9">
                  <c:v>Brazil</c:v>
                </c:pt>
                <c:pt idx="10">
                  <c:v>South Africa</c:v>
                </c:pt>
                <c:pt idx="11">
                  <c:v>Tunisia</c:v>
                </c:pt>
                <c:pt idx="12">
                  <c:v>Turkey</c:v>
                </c:pt>
                <c:pt idx="13">
                  <c:v>China</c:v>
                </c:pt>
                <c:pt idx="14">
                  <c:v>Poland</c:v>
                </c:pt>
                <c:pt idx="15">
                  <c:v>Hong Kong (China)</c:v>
                </c:pt>
                <c:pt idx="16">
                  <c:v>Italy</c:v>
                </c:pt>
                <c:pt idx="17">
                  <c:v>South Korea</c:v>
                </c:pt>
                <c:pt idx="18">
                  <c:v>France</c:v>
                </c:pt>
                <c:pt idx="19">
                  <c:v>Sweden</c:v>
                </c:pt>
                <c:pt idx="20">
                  <c:v>Canada</c:v>
                </c:pt>
                <c:pt idx="21">
                  <c:v>Russia</c:v>
                </c:pt>
                <c:pt idx="22">
                  <c:v>Australia</c:v>
                </c:pt>
                <c:pt idx="23">
                  <c:v>Germany</c:v>
                </c:pt>
                <c:pt idx="24">
                  <c:v>US</c:v>
                </c:pt>
                <c:pt idx="25">
                  <c:v>Great Britain</c:v>
                </c:pt>
                <c:pt idx="26">
                  <c:v>Japan</c:v>
                </c:pt>
              </c:strCache>
            </c:strRef>
          </c:cat>
          <c:val>
            <c:numRef>
              <c:f>Sheet1!$D$2:$D$28</c:f>
              <c:numCache>
                <c:formatCode>General</c:formatCode>
                <c:ptCount val="27"/>
                <c:pt idx="0" formatCode="0%">
                  <c:v>0.11</c:v>
                </c:pt>
                <c:pt idx="2" formatCode="0%">
                  <c:v>0.13</c:v>
                </c:pt>
                <c:pt idx="3" formatCode="0%">
                  <c:v>0.08</c:v>
                </c:pt>
                <c:pt idx="4" formatCode="0%">
                  <c:v>0.08</c:v>
                </c:pt>
                <c:pt idx="5" formatCode="0%">
                  <c:v>0.09</c:v>
                </c:pt>
                <c:pt idx="6" formatCode="0%">
                  <c:v>0.13</c:v>
                </c:pt>
                <c:pt idx="7" formatCode="0%">
                  <c:v>0.14</c:v>
                </c:pt>
                <c:pt idx="8" formatCode="0%">
                  <c:v>0.1</c:v>
                </c:pt>
                <c:pt idx="9" formatCode="0%">
                  <c:v>0.17</c:v>
                </c:pt>
                <c:pt idx="10" formatCode="0%">
                  <c:v>0.08</c:v>
                </c:pt>
                <c:pt idx="11" formatCode="0%">
                  <c:v>0.19</c:v>
                </c:pt>
                <c:pt idx="12" formatCode="0%">
                  <c:v>0.2</c:v>
                </c:pt>
                <c:pt idx="13" formatCode="0%">
                  <c:v>0.18</c:v>
                </c:pt>
                <c:pt idx="14" formatCode="0%">
                  <c:v>0.07</c:v>
                </c:pt>
                <c:pt idx="15" formatCode="0%">
                  <c:v>0.11</c:v>
                </c:pt>
                <c:pt idx="16" formatCode="0%">
                  <c:v>0.09</c:v>
                </c:pt>
                <c:pt idx="17" formatCode="0%">
                  <c:v>0.17</c:v>
                </c:pt>
                <c:pt idx="18" formatCode="0%">
                  <c:v>0.09</c:v>
                </c:pt>
                <c:pt idx="19" formatCode="0%">
                  <c:v>0.1</c:v>
                </c:pt>
                <c:pt idx="20" formatCode="0%">
                  <c:v>0.08</c:v>
                </c:pt>
                <c:pt idx="21" formatCode="0%">
                  <c:v>0.09</c:v>
                </c:pt>
                <c:pt idx="22" formatCode="0%">
                  <c:v>0.05</c:v>
                </c:pt>
                <c:pt idx="23" formatCode="0%">
                  <c:v>0.08</c:v>
                </c:pt>
                <c:pt idx="24" formatCode="0%">
                  <c:v>0.1</c:v>
                </c:pt>
                <c:pt idx="25" formatCode="0%">
                  <c:v>0.05</c:v>
                </c:pt>
                <c:pt idx="26" formatCode="0%">
                  <c:v>0.07</c:v>
                </c:pt>
              </c:numCache>
            </c:numRef>
          </c:val>
          <c:extLst xmlns:c16r2="http://schemas.microsoft.com/office/drawing/2015/06/chart">
            <c:ext xmlns:c16="http://schemas.microsoft.com/office/drawing/2014/chart" uri="{C3380CC4-5D6E-409C-BE32-E72D297353CC}">
              <c16:uniqueId val="{00000002-C5E1-450A-9369-171951DDD41A}"/>
            </c:ext>
          </c:extLst>
        </c:ser>
        <c:dLbls>
          <c:showLegendKey val="0"/>
          <c:showVal val="0"/>
          <c:showCatName val="0"/>
          <c:showSerName val="0"/>
          <c:showPercent val="0"/>
          <c:showBubbleSize val="0"/>
        </c:dLbls>
        <c:gapWidth val="50"/>
        <c:overlap val="100"/>
        <c:axId val="1696859648"/>
        <c:axId val="1696814992"/>
      </c:barChart>
      <c:catAx>
        <c:axId val="1696859648"/>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96814992"/>
        <c:crosses val="autoZero"/>
        <c:auto val="1"/>
        <c:lblAlgn val="ctr"/>
        <c:lblOffset val="0"/>
        <c:noMultiLvlLbl val="0"/>
      </c:catAx>
      <c:valAx>
        <c:axId val="1696814992"/>
        <c:scaling>
          <c:orientation val="minMax"/>
          <c:max val="1.0"/>
        </c:scaling>
        <c:delete val="1"/>
        <c:axPos val="t"/>
        <c:numFmt formatCode="0%" sourceLinked="1"/>
        <c:majorTickMark val="none"/>
        <c:minorTickMark val="none"/>
        <c:tickLblPos val="nextTo"/>
        <c:crossAx val="1696859648"/>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Sheet1!$B$2:$B$10</c:f>
              <c:numCache>
                <c:formatCode>General</c:formatCode>
                <c:ptCount val="9"/>
                <c:pt idx="0" formatCode="0%">
                  <c:v>0.29</c:v>
                </c:pt>
                <c:pt idx="2" formatCode="0%">
                  <c:v>0.48</c:v>
                </c:pt>
                <c:pt idx="3" formatCode="0%">
                  <c:v>0.45</c:v>
                </c:pt>
                <c:pt idx="4" formatCode="0%">
                  <c:v>0.35</c:v>
                </c:pt>
                <c:pt idx="5" formatCode="0%">
                  <c:v>0.25</c:v>
                </c:pt>
                <c:pt idx="6" formatCode="0%">
                  <c:v>0.17</c:v>
                </c:pt>
                <c:pt idx="7" formatCode="0%">
                  <c:v>0.14</c:v>
                </c:pt>
                <c:pt idx="8" formatCode="0%">
                  <c:v>0.14</c:v>
                </c:pt>
              </c:numCache>
            </c:numRef>
          </c:val>
          <c:extLst xmlns:c16r2="http://schemas.microsoft.com/office/drawing/2015/06/chart">
            <c:ext xmlns:c16="http://schemas.microsoft.com/office/drawing/2014/chart" uri="{C3380CC4-5D6E-409C-BE32-E72D297353CC}">
              <c16:uniqueId val="{00000000-56AF-411E-99D8-4E5B096E6550}"/>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Sheet1!$C$2:$C$10</c:f>
              <c:numCache>
                <c:formatCode>General</c:formatCode>
                <c:ptCount val="9"/>
                <c:pt idx="0" formatCode="0%">
                  <c:v>0.59</c:v>
                </c:pt>
                <c:pt idx="2" formatCode="0%">
                  <c:v>0.39</c:v>
                </c:pt>
                <c:pt idx="3" formatCode="0%">
                  <c:v>0.42</c:v>
                </c:pt>
                <c:pt idx="4" formatCode="0%">
                  <c:v>0.52</c:v>
                </c:pt>
                <c:pt idx="5" formatCode="0%">
                  <c:v>0.64</c:v>
                </c:pt>
                <c:pt idx="6" formatCode="0%">
                  <c:v>0.75</c:v>
                </c:pt>
                <c:pt idx="7" formatCode="0%">
                  <c:v>0.77</c:v>
                </c:pt>
                <c:pt idx="8" formatCode="0%">
                  <c:v>0.78</c:v>
                </c:pt>
              </c:numCache>
            </c:numRef>
          </c:val>
          <c:extLst xmlns:c16r2="http://schemas.microsoft.com/office/drawing/2015/06/chart">
            <c:ext xmlns:c16="http://schemas.microsoft.com/office/drawing/2014/chart" uri="{C3380CC4-5D6E-409C-BE32-E72D297353CC}">
              <c16:uniqueId val="{00000001-56AF-411E-99D8-4E5B096E6550}"/>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Sheet1!$D$2:$D$10</c:f>
              <c:numCache>
                <c:formatCode>General</c:formatCode>
                <c:ptCount val="9"/>
                <c:pt idx="0" formatCode="0%">
                  <c:v>0.11</c:v>
                </c:pt>
                <c:pt idx="2" formatCode="0%">
                  <c:v>0.12</c:v>
                </c:pt>
                <c:pt idx="3" formatCode="0%">
                  <c:v>0.14</c:v>
                </c:pt>
                <c:pt idx="4" formatCode="0%">
                  <c:v>0.13</c:v>
                </c:pt>
                <c:pt idx="5" formatCode="0%">
                  <c:v>0.11</c:v>
                </c:pt>
                <c:pt idx="6" formatCode="0%">
                  <c:v>0.08</c:v>
                </c:pt>
                <c:pt idx="7" formatCode="0%">
                  <c:v>0.09</c:v>
                </c:pt>
                <c:pt idx="8" formatCode="0%">
                  <c:v>0.08</c:v>
                </c:pt>
              </c:numCache>
            </c:numRef>
          </c:val>
          <c:extLst xmlns:c16r2="http://schemas.microsoft.com/office/drawing/2015/06/chart">
            <c:ext xmlns:c16="http://schemas.microsoft.com/office/drawing/2014/chart" uri="{C3380CC4-5D6E-409C-BE32-E72D297353CC}">
              <c16:uniqueId val="{00000002-56AF-411E-99D8-4E5B096E6550}"/>
            </c:ext>
          </c:extLst>
        </c:ser>
        <c:dLbls>
          <c:showLegendKey val="0"/>
          <c:showVal val="0"/>
          <c:showCatName val="0"/>
          <c:showSerName val="0"/>
          <c:showPercent val="0"/>
          <c:showBubbleSize val="0"/>
        </c:dLbls>
        <c:gapWidth val="50"/>
        <c:overlap val="100"/>
        <c:axId val="1696759856"/>
        <c:axId val="1696752448"/>
      </c:barChart>
      <c:catAx>
        <c:axId val="169675985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96752448"/>
        <c:crosses val="autoZero"/>
        <c:auto val="1"/>
        <c:lblAlgn val="ctr"/>
        <c:lblOffset val="0"/>
        <c:noMultiLvlLbl val="0"/>
      </c:catAx>
      <c:valAx>
        <c:axId val="1696752448"/>
        <c:scaling>
          <c:orientation val="minMax"/>
          <c:max val="1.0"/>
        </c:scaling>
        <c:delete val="1"/>
        <c:axPos val="t"/>
        <c:numFmt formatCode="0%" sourceLinked="1"/>
        <c:majorTickMark val="none"/>
        <c:minorTickMark val="none"/>
        <c:tickLblPos val="nextTo"/>
        <c:crossAx val="1696759856"/>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Indonesia</c:v>
                </c:pt>
                <c:pt idx="4">
                  <c:v>Pakistan</c:v>
                </c:pt>
                <c:pt idx="5">
                  <c:v>Brazil</c:v>
                </c:pt>
                <c:pt idx="6">
                  <c:v>Nigeria</c:v>
                </c:pt>
                <c:pt idx="7">
                  <c:v>India</c:v>
                </c:pt>
                <c:pt idx="8">
                  <c:v>Turkey</c:v>
                </c:pt>
                <c:pt idx="9">
                  <c:v>Mexico</c:v>
                </c:pt>
                <c:pt idx="10">
                  <c:v>South Africa</c:v>
                </c:pt>
                <c:pt idx="11">
                  <c:v>China</c:v>
                </c:pt>
                <c:pt idx="12">
                  <c:v>Egypt</c:v>
                </c:pt>
                <c:pt idx="13">
                  <c:v>Tunisia</c:v>
                </c:pt>
                <c:pt idx="14">
                  <c:v>Hong Kong</c:v>
                </c:pt>
                <c:pt idx="15">
                  <c:v>Poland</c:v>
                </c:pt>
                <c:pt idx="16">
                  <c:v>Italy</c:v>
                </c:pt>
                <c:pt idx="17">
                  <c:v>Republic of Korea</c:v>
                </c:pt>
                <c:pt idx="18">
                  <c:v>Sweden</c:v>
                </c:pt>
                <c:pt idx="19">
                  <c:v>Russia</c:v>
                </c:pt>
                <c:pt idx="20">
                  <c:v>United States</c:v>
                </c:pt>
                <c:pt idx="21">
                  <c:v>France</c:v>
                </c:pt>
                <c:pt idx="22">
                  <c:v>Germany</c:v>
                </c:pt>
                <c:pt idx="23">
                  <c:v>Canada</c:v>
                </c:pt>
                <c:pt idx="24">
                  <c:v>Great Britain</c:v>
                </c:pt>
                <c:pt idx="25">
                  <c:v>Australia</c:v>
                </c:pt>
                <c:pt idx="26">
                  <c:v>Japan</c:v>
                </c:pt>
              </c:strCache>
            </c:strRef>
          </c:cat>
          <c:val>
            <c:numRef>
              <c:f>Sheet1!$B$2:$B$28</c:f>
              <c:numCache>
                <c:formatCode>General</c:formatCode>
                <c:ptCount val="27"/>
                <c:pt idx="0" formatCode="0%">
                  <c:v>0.26</c:v>
                </c:pt>
                <c:pt idx="2" formatCode="0%">
                  <c:v>0.55</c:v>
                </c:pt>
                <c:pt idx="3" formatCode="0%">
                  <c:v>0.45</c:v>
                </c:pt>
                <c:pt idx="4" formatCode="0%">
                  <c:v>0.41</c:v>
                </c:pt>
                <c:pt idx="5" formatCode="0%">
                  <c:v>0.41</c:v>
                </c:pt>
                <c:pt idx="6" formatCode="0%">
                  <c:v>0.4</c:v>
                </c:pt>
                <c:pt idx="7" formatCode="0%">
                  <c:v>0.4</c:v>
                </c:pt>
                <c:pt idx="8" formatCode="0%">
                  <c:v>0.38</c:v>
                </c:pt>
                <c:pt idx="9" formatCode="0%">
                  <c:v>0.31</c:v>
                </c:pt>
                <c:pt idx="10" formatCode="0%">
                  <c:v>0.3</c:v>
                </c:pt>
                <c:pt idx="11" formatCode="0%">
                  <c:v>0.3</c:v>
                </c:pt>
                <c:pt idx="12" formatCode="0%">
                  <c:v>0.28</c:v>
                </c:pt>
                <c:pt idx="13" formatCode="0%">
                  <c:v>0.28</c:v>
                </c:pt>
                <c:pt idx="14" formatCode="0%">
                  <c:v>0.26</c:v>
                </c:pt>
                <c:pt idx="15" formatCode="0%">
                  <c:v>0.25</c:v>
                </c:pt>
                <c:pt idx="16" formatCode="0%">
                  <c:v>0.2</c:v>
                </c:pt>
                <c:pt idx="17" formatCode="0%">
                  <c:v>0.2</c:v>
                </c:pt>
                <c:pt idx="18" formatCode="0%">
                  <c:v>0.18</c:v>
                </c:pt>
                <c:pt idx="19" formatCode="0%">
                  <c:v>0.18</c:v>
                </c:pt>
                <c:pt idx="20" formatCode="0%">
                  <c:v>0.16</c:v>
                </c:pt>
                <c:pt idx="21" formatCode="0%">
                  <c:v>0.15</c:v>
                </c:pt>
                <c:pt idx="22" formatCode="0%">
                  <c:v>0.15</c:v>
                </c:pt>
                <c:pt idx="23" formatCode="0%">
                  <c:v>0.14</c:v>
                </c:pt>
                <c:pt idx="24" formatCode="0%">
                  <c:v>0.13</c:v>
                </c:pt>
                <c:pt idx="25" formatCode="0%">
                  <c:v>0.12</c:v>
                </c:pt>
                <c:pt idx="26" formatCode="0%">
                  <c:v>0.07</c:v>
                </c:pt>
              </c:numCache>
            </c:numRef>
          </c:val>
          <c:extLst xmlns:c16r2="http://schemas.microsoft.com/office/drawing/2015/06/chart">
            <c:ext xmlns:c16="http://schemas.microsoft.com/office/drawing/2014/chart" uri="{C3380CC4-5D6E-409C-BE32-E72D297353CC}">
              <c16:uniqueId val="{00000000-16FC-4A74-8A3A-A90DECDF5EAE}"/>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Indonesia</c:v>
                </c:pt>
                <c:pt idx="4">
                  <c:v>Pakistan</c:v>
                </c:pt>
                <c:pt idx="5">
                  <c:v>Brazil</c:v>
                </c:pt>
                <c:pt idx="6">
                  <c:v>Nigeria</c:v>
                </c:pt>
                <c:pt idx="7">
                  <c:v>India</c:v>
                </c:pt>
                <c:pt idx="8">
                  <c:v>Turkey</c:v>
                </c:pt>
                <c:pt idx="9">
                  <c:v>Mexico</c:v>
                </c:pt>
                <c:pt idx="10">
                  <c:v>South Africa</c:v>
                </c:pt>
                <c:pt idx="11">
                  <c:v>China</c:v>
                </c:pt>
                <c:pt idx="12">
                  <c:v>Egypt</c:v>
                </c:pt>
                <c:pt idx="13">
                  <c:v>Tunisia</c:v>
                </c:pt>
                <c:pt idx="14">
                  <c:v>Hong Kong</c:v>
                </c:pt>
                <c:pt idx="15">
                  <c:v>Poland</c:v>
                </c:pt>
                <c:pt idx="16">
                  <c:v>Italy</c:v>
                </c:pt>
                <c:pt idx="17">
                  <c:v>Republic of Korea</c:v>
                </c:pt>
                <c:pt idx="18">
                  <c:v>Sweden</c:v>
                </c:pt>
                <c:pt idx="19">
                  <c:v>Russia</c:v>
                </c:pt>
                <c:pt idx="20">
                  <c:v>United States</c:v>
                </c:pt>
                <c:pt idx="21">
                  <c:v>France</c:v>
                </c:pt>
                <c:pt idx="22">
                  <c:v>Germany</c:v>
                </c:pt>
                <c:pt idx="23">
                  <c:v>Canada</c:v>
                </c:pt>
                <c:pt idx="24">
                  <c:v>Great Britain</c:v>
                </c:pt>
                <c:pt idx="25">
                  <c:v>Australia</c:v>
                </c:pt>
                <c:pt idx="26">
                  <c:v>Japan</c:v>
                </c:pt>
              </c:strCache>
            </c:strRef>
          </c:cat>
          <c:val>
            <c:numRef>
              <c:f>Sheet1!$C$2:$C$28</c:f>
              <c:numCache>
                <c:formatCode>General</c:formatCode>
                <c:ptCount val="27"/>
                <c:pt idx="0" formatCode="0%">
                  <c:v>0.6</c:v>
                </c:pt>
                <c:pt idx="2" formatCode="0%">
                  <c:v>0.27</c:v>
                </c:pt>
                <c:pt idx="3" formatCode="0%">
                  <c:v>0.46</c:v>
                </c:pt>
                <c:pt idx="4" formatCode="0%">
                  <c:v>0.47</c:v>
                </c:pt>
                <c:pt idx="5" formatCode="0%">
                  <c:v>0.41</c:v>
                </c:pt>
                <c:pt idx="6" formatCode="0%">
                  <c:v>0.49</c:v>
                </c:pt>
                <c:pt idx="7" formatCode="0%">
                  <c:v>0.43</c:v>
                </c:pt>
                <c:pt idx="8" formatCode="0%">
                  <c:v>0.52</c:v>
                </c:pt>
                <c:pt idx="9" formatCode="0%">
                  <c:v>0.49</c:v>
                </c:pt>
                <c:pt idx="10" formatCode="0%">
                  <c:v>0.57</c:v>
                </c:pt>
                <c:pt idx="11" formatCode="0%">
                  <c:v>0.57</c:v>
                </c:pt>
                <c:pt idx="12" formatCode="0%">
                  <c:v>0.48</c:v>
                </c:pt>
                <c:pt idx="13" formatCode="0%">
                  <c:v>0.25</c:v>
                </c:pt>
                <c:pt idx="14" formatCode="0%">
                  <c:v>0.61</c:v>
                </c:pt>
                <c:pt idx="15" formatCode="0%">
                  <c:v>0.65</c:v>
                </c:pt>
                <c:pt idx="16" formatCode="0%">
                  <c:v>0.69</c:v>
                </c:pt>
                <c:pt idx="17" formatCode="0%">
                  <c:v>0.66</c:v>
                </c:pt>
                <c:pt idx="18" formatCode="0%">
                  <c:v>0.71</c:v>
                </c:pt>
                <c:pt idx="19" formatCode="0%">
                  <c:v>0.7</c:v>
                </c:pt>
                <c:pt idx="20" formatCode="0%">
                  <c:v>0.73</c:v>
                </c:pt>
                <c:pt idx="21" formatCode="0%">
                  <c:v>0.74</c:v>
                </c:pt>
                <c:pt idx="22" formatCode="0%">
                  <c:v>0.75</c:v>
                </c:pt>
                <c:pt idx="23" formatCode="0%">
                  <c:v>0.77</c:v>
                </c:pt>
                <c:pt idx="24" formatCode="0%">
                  <c:v>0.81</c:v>
                </c:pt>
                <c:pt idx="25" formatCode="0%">
                  <c:v>0.81</c:v>
                </c:pt>
                <c:pt idx="26" formatCode="0%">
                  <c:v>0.86</c:v>
                </c:pt>
              </c:numCache>
            </c:numRef>
          </c:val>
          <c:extLst xmlns:c16r2="http://schemas.microsoft.com/office/drawing/2015/06/chart">
            <c:ext xmlns:c16="http://schemas.microsoft.com/office/drawing/2014/chart" uri="{C3380CC4-5D6E-409C-BE32-E72D297353CC}">
              <c16:uniqueId val="{00000001-16FC-4A74-8A3A-A90DECDF5EAE}"/>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Indonesia</c:v>
                </c:pt>
                <c:pt idx="4">
                  <c:v>Pakistan</c:v>
                </c:pt>
                <c:pt idx="5">
                  <c:v>Brazil</c:v>
                </c:pt>
                <c:pt idx="6">
                  <c:v>Nigeria</c:v>
                </c:pt>
                <c:pt idx="7">
                  <c:v>India</c:v>
                </c:pt>
                <c:pt idx="8">
                  <c:v>Turkey</c:v>
                </c:pt>
                <c:pt idx="9">
                  <c:v>Mexico</c:v>
                </c:pt>
                <c:pt idx="10">
                  <c:v>South Africa</c:v>
                </c:pt>
                <c:pt idx="11">
                  <c:v>China</c:v>
                </c:pt>
                <c:pt idx="12">
                  <c:v>Egypt</c:v>
                </c:pt>
                <c:pt idx="13">
                  <c:v>Tunisia</c:v>
                </c:pt>
                <c:pt idx="14">
                  <c:v>Hong Kong</c:v>
                </c:pt>
                <c:pt idx="15">
                  <c:v>Poland</c:v>
                </c:pt>
                <c:pt idx="16">
                  <c:v>Italy</c:v>
                </c:pt>
                <c:pt idx="17">
                  <c:v>Republic of Korea</c:v>
                </c:pt>
                <c:pt idx="18">
                  <c:v>Sweden</c:v>
                </c:pt>
                <c:pt idx="19">
                  <c:v>Russia</c:v>
                </c:pt>
                <c:pt idx="20">
                  <c:v>United States</c:v>
                </c:pt>
                <c:pt idx="21">
                  <c:v>France</c:v>
                </c:pt>
                <c:pt idx="22">
                  <c:v>Germany</c:v>
                </c:pt>
                <c:pt idx="23">
                  <c:v>Canada</c:v>
                </c:pt>
                <c:pt idx="24">
                  <c:v>Great Britain</c:v>
                </c:pt>
                <c:pt idx="25">
                  <c:v>Australia</c:v>
                </c:pt>
                <c:pt idx="26">
                  <c:v>Japan</c:v>
                </c:pt>
              </c:strCache>
            </c:strRef>
          </c:cat>
          <c:val>
            <c:numRef>
              <c:f>Sheet1!$D$2:$D$28</c:f>
              <c:numCache>
                <c:formatCode>General</c:formatCode>
                <c:ptCount val="27"/>
                <c:pt idx="0" formatCode="0%">
                  <c:v>0.13</c:v>
                </c:pt>
                <c:pt idx="2" formatCode="0%">
                  <c:v>0.18</c:v>
                </c:pt>
                <c:pt idx="3" formatCode="0%">
                  <c:v>0.1</c:v>
                </c:pt>
                <c:pt idx="4" formatCode="0%">
                  <c:v>0.12</c:v>
                </c:pt>
                <c:pt idx="5" formatCode="0%">
                  <c:v>0.18</c:v>
                </c:pt>
                <c:pt idx="6" formatCode="0%">
                  <c:v>0.11</c:v>
                </c:pt>
                <c:pt idx="7" formatCode="0%">
                  <c:v>0.18</c:v>
                </c:pt>
                <c:pt idx="8" formatCode="0%">
                  <c:v>0.09</c:v>
                </c:pt>
                <c:pt idx="9" formatCode="0%">
                  <c:v>0.2</c:v>
                </c:pt>
                <c:pt idx="10" formatCode="0%">
                  <c:v>0.13</c:v>
                </c:pt>
                <c:pt idx="11" formatCode="0%">
                  <c:v>0.13</c:v>
                </c:pt>
                <c:pt idx="12" formatCode="0%">
                  <c:v>0.24</c:v>
                </c:pt>
                <c:pt idx="13" formatCode="0%">
                  <c:v>0.25</c:v>
                </c:pt>
                <c:pt idx="14" formatCode="0%">
                  <c:v>0.13</c:v>
                </c:pt>
                <c:pt idx="15" formatCode="0%">
                  <c:v>0.1</c:v>
                </c:pt>
                <c:pt idx="16" formatCode="0%">
                  <c:v>0.11</c:v>
                </c:pt>
                <c:pt idx="17" formatCode="0%">
                  <c:v>0.14</c:v>
                </c:pt>
                <c:pt idx="18" formatCode="0%">
                  <c:v>0.1</c:v>
                </c:pt>
                <c:pt idx="19" formatCode="0%">
                  <c:v>0.12</c:v>
                </c:pt>
                <c:pt idx="20" formatCode="0%">
                  <c:v>0.12</c:v>
                </c:pt>
                <c:pt idx="21" formatCode="0%">
                  <c:v>0.12</c:v>
                </c:pt>
                <c:pt idx="22" formatCode="0%">
                  <c:v>0.1</c:v>
                </c:pt>
                <c:pt idx="23" formatCode="0%">
                  <c:v>0.09</c:v>
                </c:pt>
                <c:pt idx="24" formatCode="0%">
                  <c:v>0.06</c:v>
                </c:pt>
                <c:pt idx="25" formatCode="0%">
                  <c:v>0.07</c:v>
                </c:pt>
                <c:pt idx="26" formatCode="0%">
                  <c:v>0.06</c:v>
                </c:pt>
              </c:numCache>
            </c:numRef>
          </c:val>
          <c:extLst xmlns:c16r2="http://schemas.microsoft.com/office/drawing/2015/06/chart">
            <c:ext xmlns:c16="http://schemas.microsoft.com/office/drawing/2014/chart" uri="{C3380CC4-5D6E-409C-BE32-E72D297353CC}">
              <c16:uniqueId val="{00000002-16FC-4A74-8A3A-A90DECDF5EAE}"/>
            </c:ext>
          </c:extLst>
        </c:ser>
        <c:dLbls>
          <c:showLegendKey val="0"/>
          <c:showVal val="0"/>
          <c:showCatName val="0"/>
          <c:showSerName val="0"/>
          <c:showPercent val="0"/>
          <c:showBubbleSize val="0"/>
        </c:dLbls>
        <c:gapWidth val="50"/>
        <c:overlap val="100"/>
        <c:axId val="1542868352"/>
        <c:axId val="1542695184"/>
      </c:barChart>
      <c:catAx>
        <c:axId val="1542868352"/>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542695184"/>
        <c:crosses val="autoZero"/>
        <c:auto val="1"/>
        <c:lblAlgn val="ctr"/>
        <c:lblOffset val="0"/>
        <c:noMultiLvlLbl val="0"/>
      </c:catAx>
      <c:valAx>
        <c:axId val="1542695184"/>
        <c:scaling>
          <c:orientation val="minMax"/>
          <c:max val="1.0"/>
        </c:scaling>
        <c:delete val="1"/>
        <c:axPos val="t"/>
        <c:numFmt formatCode="0%" sourceLinked="1"/>
        <c:majorTickMark val="none"/>
        <c:minorTickMark val="none"/>
        <c:tickLblPos val="nextTo"/>
        <c:crossAx val="1542868352"/>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Sheet1!$B$2:$B$10</c:f>
              <c:numCache>
                <c:formatCode>General</c:formatCode>
                <c:ptCount val="9"/>
                <c:pt idx="0" formatCode="0%">
                  <c:v>0.26</c:v>
                </c:pt>
                <c:pt idx="2" formatCode="0%">
                  <c:v>0.38</c:v>
                </c:pt>
                <c:pt idx="3" formatCode="0%">
                  <c:v>0.36</c:v>
                </c:pt>
                <c:pt idx="4" formatCode="0%">
                  <c:v>0.32</c:v>
                </c:pt>
                <c:pt idx="5" formatCode="0%">
                  <c:v>0.25</c:v>
                </c:pt>
                <c:pt idx="6" formatCode="0%">
                  <c:v>0.18</c:v>
                </c:pt>
                <c:pt idx="7" formatCode="0%">
                  <c:v>0.15</c:v>
                </c:pt>
                <c:pt idx="8" formatCode="0%">
                  <c:v>0.15</c:v>
                </c:pt>
              </c:numCache>
            </c:numRef>
          </c:val>
          <c:extLst xmlns:c16r2="http://schemas.microsoft.com/office/drawing/2015/06/chart">
            <c:ext xmlns:c16="http://schemas.microsoft.com/office/drawing/2014/chart" uri="{C3380CC4-5D6E-409C-BE32-E72D297353CC}">
              <c16:uniqueId val="{00000000-5106-4227-94C1-4A01D74D3769}"/>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Sheet1!$C$2:$C$10</c:f>
              <c:numCache>
                <c:formatCode>General</c:formatCode>
                <c:ptCount val="9"/>
                <c:pt idx="0" formatCode="0%">
                  <c:v>0.6</c:v>
                </c:pt>
                <c:pt idx="2" formatCode="0%">
                  <c:v>0.47</c:v>
                </c:pt>
                <c:pt idx="3" formatCode="0%">
                  <c:v>0.45</c:v>
                </c:pt>
                <c:pt idx="4" formatCode="0%">
                  <c:v>0.54</c:v>
                </c:pt>
                <c:pt idx="5" formatCode="0%">
                  <c:v>0.64</c:v>
                </c:pt>
                <c:pt idx="6" formatCode="0%">
                  <c:v>0.72</c:v>
                </c:pt>
                <c:pt idx="7" formatCode="0%">
                  <c:v>0.75</c:v>
                </c:pt>
                <c:pt idx="8" formatCode="0%">
                  <c:v>0.76</c:v>
                </c:pt>
              </c:numCache>
            </c:numRef>
          </c:val>
          <c:extLst xmlns:c16r2="http://schemas.microsoft.com/office/drawing/2015/06/chart">
            <c:ext xmlns:c16="http://schemas.microsoft.com/office/drawing/2014/chart" uri="{C3380CC4-5D6E-409C-BE32-E72D297353CC}">
              <c16:uniqueId val="{00000001-5106-4227-94C1-4A01D74D3769}"/>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Europe</c:v>
                </c:pt>
                <c:pt idx="7">
                  <c:v>North America</c:v>
                </c:pt>
                <c:pt idx="8">
                  <c:v>G-8 Countries</c:v>
                </c:pt>
              </c:strCache>
            </c:strRef>
          </c:cat>
          <c:val>
            <c:numRef>
              <c:f>Sheet1!$D$2:$D$10</c:f>
              <c:numCache>
                <c:formatCode>General</c:formatCode>
                <c:ptCount val="9"/>
                <c:pt idx="0" formatCode="0%">
                  <c:v>0.13</c:v>
                </c:pt>
                <c:pt idx="2" formatCode="0%">
                  <c:v>0.15</c:v>
                </c:pt>
                <c:pt idx="3" formatCode="0%">
                  <c:v>0.19</c:v>
                </c:pt>
                <c:pt idx="4" formatCode="0%">
                  <c:v>0.15</c:v>
                </c:pt>
                <c:pt idx="5" formatCode="0%">
                  <c:v>0.12</c:v>
                </c:pt>
                <c:pt idx="6" formatCode="0%">
                  <c:v>0.1</c:v>
                </c:pt>
                <c:pt idx="7" formatCode="0%">
                  <c:v>0.1</c:v>
                </c:pt>
                <c:pt idx="8" formatCode="0%">
                  <c:v>0.1</c:v>
                </c:pt>
              </c:numCache>
            </c:numRef>
          </c:val>
          <c:extLst xmlns:c16r2="http://schemas.microsoft.com/office/drawing/2015/06/chart">
            <c:ext xmlns:c16="http://schemas.microsoft.com/office/drawing/2014/chart" uri="{C3380CC4-5D6E-409C-BE32-E72D297353CC}">
              <c16:uniqueId val="{00000002-5106-4227-94C1-4A01D74D3769}"/>
            </c:ext>
          </c:extLst>
        </c:ser>
        <c:dLbls>
          <c:showLegendKey val="0"/>
          <c:showVal val="0"/>
          <c:showCatName val="0"/>
          <c:showSerName val="0"/>
          <c:showPercent val="0"/>
          <c:showBubbleSize val="0"/>
        </c:dLbls>
        <c:gapWidth val="50"/>
        <c:overlap val="100"/>
        <c:axId val="1543450768"/>
        <c:axId val="1543453056"/>
      </c:barChart>
      <c:catAx>
        <c:axId val="154345076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43453056"/>
        <c:crosses val="autoZero"/>
        <c:auto val="1"/>
        <c:lblAlgn val="ctr"/>
        <c:lblOffset val="0"/>
        <c:noMultiLvlLbl val="0"/>
      </c:catAx>
      <c:valAx>
        <c:axId val="1543453056"/>
        <c:scaling>
          <c:orientation val="minMax"/>
          <c:max val="1.0"/>
        </c:scaling>
        <c:delete val="1"/>
        <c:axPos val="t"/>
        <c:numFmt formatCode="0%" sourceLinked="1"/>
        <c:majorTickMark val="none"/>
        <c:minorTickMark val="none"/>
        <c:tickLblPos val="nextTo"/>
        <c:crossAx val="1543450768"/>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Egypt</c:v>
                </c:pt>
                <c:pt idx="4">
                  <c:v>Pakistan</c:v>
                </c:pt>
                <c:pt idx="5">
                  <c:v>Nigeria</c:v>
                </c:pt>
                <c:pt idx="6">
                  <c:v>South Africa</c:v>
                </c:pt>
                <c:pt idx="7">
                  <c:v>Tunisia</c:v>
                </c:pt>
                <c:pt idx="8">
                  <c:v>India</c:v>
                </c:pt>
                <c:pt idx="9">
                  <c:v>Indonesia</c:v>
                </c:pt>
                <c:pt idx="10">
                  <c:v>Brazil</c:v>
                </c:pt>
                <c:pt idx="11">
                  <c:v>Mexico</c:v>
                </c:pt>
                <c:pt idx="12">
                  <c:v>China</c:v>
                </c:pt>
                <c:pt idx="13">
                  <c:v>Turkey</c:v>
                </c:pt>
                <c:pt idx="14">
                  <c:v>Poland</c:v>
                </c:pt>
                <c:pt idx="15">
                  <c:v>Hong Kong</c:v>
                </c:pt>
                <c:pt idx="16">
                  <c:v>Republic of Korea</c:v>
                </c:pt>
                <c:pt idx="17">
                  <c:v>Russia</c:v>
                </c:pt>
                <c:pt idx="18">
                  <c:v>Canada</c:v>
                </c:pt>
                <c:pt idx="19">
                  <c:v>Italy</c:v>
                </c:pt>
                <c:pt idx="20">
                  <c:v>France</c:v>
                </c:pt>
                <c:pt idx="21">
                  <c:v>United States</c:v>
                </c:pt>
                <c:pt idx="22">
                  <c:v>Sweden</c:v>
                </c:pt>
                <c:pt idx="23">
                  <c:v>Australia</c:v>
                </c:pt>
                <c:pt idx="24">
                  <c:v>Germany</c:v>
                </c:pt>
                <c:pt idx="25">
                  <c:v>Great Britain</c:v>
                </c:pt>
                <c:pt idx="26">
                  <c:v>Japan</c:v>
                </c:pt>
              </c:strCache>
            </c:strRef>
          </c:cat>
          <c:val>
            <c:numRef>
              <c:f>Sheet1!$B$2:$B$28</c:f>
              <c:numCache>
                <c:formatCode>General</c:formatCode>
                <c:ptCount val="27"/>
                <c:pt idx="0" formatCode="0%">
                  <c:v>0.38</c:v>
                </c:pt>
                <c:pt idx="2" formatCode="0%">
                  <c:v>0.66</c:v>
                </c:pt>
                <c:pt idx="3" formatCode="0%">
                  <c:v>0.61</c:v>
                </c:pt>
                <c:pt idx="4" formatCode="0%">
                  <c:v>0.6</c:v>
                </c:pt>
                <c:pt idx="5" formatCode="0%">
                  <c:v>0.56</c:v>
                </c:pt>
                <c:pt idx="6" formatCode="0%">
                  <c:v>0.55</c:v>
                </c:pt>
                <c:pt idx="7" formatCode="0%">
                  <c:v>0.55</c:v>
                </c:pt>
                <c:pt idx="8" formatCode="0%">
                  <c:v>0.52</c:v>
                </c:pt>
                <c:pt idx="9" formatCode="0%">
                  <c:v>0.5</c:v>
                </c:pt>
                <c:pt idx="10" formatCode="0%">
                  <c:v>0.5</c:v>
                </c:pt>
                <c:pt idx="11" formatCode="0%">
                  <c:v>0.46</c:v>
                </c:pt>
                <c:pt idx="12" formatCode="0%">
                  <c:v>0.43</c:v>
                </c:pt>
                <c:pt idx="13" formatCode="0%">
                  <c:v>0.43</c:v>
                </c:pt>
                <c:pt idx="14" formatCode="0%">
                  <c:v>0.41</c:v>
                </c:pt>
                <c:pt idx="15" formatCode="0%">
                  <c:v>0.33</c:v>
                </c:pt>
                <c:pt idx="16" formatCode="0%">
                  <c:v>0.32</c:v>
                </c:pt>
                <c:pt idx="17" formatCode="0%">
                  <c:v>0.29</c:v>
                </c:pt>
                <c:pt idx="18" formatCode="0%">
                  <c:v>0.27</c:v>
                </c:pt>
                <c:pt idx="19" formatCode="0%">
                  <c:v>0.25</c:v>
                </c:pt>
                <c:pt idx="20" formatCode="0%">
                  <c:v>0.23</c:v>
                </c:pt>
                <c:pt idx="21" formatCode="0%">
                  <c:v>0.23</c:v>
                </c:pt>
                <c:pt idx="22" formatCode="0%">
                  <c:v>0.22</c:v>
                </c:pt>
                <c:pt idx="23" formatCode="0%">
                  <c:v>0.19</c:v>
                </c:pt>
                <c:pt idx="24" formatCode="0%">
                  <c:v>0.18</c:v>
                </c:pt>
                <c:pt idx="25" formatCode="0%">
                  <c:v>0.18</c:v>
                </c:pt>
                <c:pt idx="26" formatCode="0%">
                  <c:v>0.12</c:v>
                </c:pt>
              </c:numCache>
            </c:numRef>
          </c:val>
          <c:extLst xmlns:c16r2="http://schemas.microsoft.com/office/drawing/2015/06/chart">
            <c:ext xmlns:c16="http://schemas.microsoft.com/office/drawing/2014/chart" uri="{C3380CC4-5D6E-409C-BE32-E72D297353CC}">
              <c16:uniqueId val="{00000000-3A6C-422B-925A-70F9B20BDCA4}"/>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Egypt</c:v>
                </c:pt>
                <c:pt idx="4">
                  <c:v>Pakistan</c:v>
                </c:pt>
                <c:pt idx="5">
                  <c:v>Nigeria</c:v>
                </c:pt>
                <c:pt idx="6">
                  <c:v>South Africa</c:v>
                </c:pt>
                <c:pt idx="7">
                  <c:v>Tunisia</c:v>
                </c:pt>
                <c:pt idx="8">
                  <c:v>India</c:v>
                </c:pt>
                <c:pt idx="9">
                  <c:v>Indonesia</c:v>
                </c:pt>
                <c:pt idx="10">
                  <c:v>Brazil</c:v>
                </c:pt>
                <c:pt idx="11">
                  <c:v>Mexico</c:v>
                </c:pt>
                <c:pt idx="12">
                  <c:v>China</c:v>
                </c:pt>
                <c:pt idx="13">
                  <c:v>Turkey</c:v>
                </c:pt>
                <c:pt idx="14">
                  <c:v>Poland</c:v>
                </c:pt>
                <c:pt idx="15">
                  <c:v>Hong Kong</c:v>
                </c:pt>
                <c:pt idx="16">
                  <c:v>Republic of Korea</c:v>
                </c:pt>
                <c:pt idx="17">
                  <c:v>Russia</c:v>
                </c:pt>
                <c:pt idx="18">
                  <c:v>Canada</c:v>
                </c:pt>
                <c:pt idx="19">
                  <c:v>Italy</c:v>
                </c:pt>
                <c:pt idx="20">
                  <c:v>France</c:v>
                </c:pt>
                <c:pt idx="21">
                  <c:v>United States</c:v>
                </c:pt>
                <c:pt idx="22">
                  <c:v>Sweden</c:v>
                </c:pt>
                <c:pt idx="23">
                  <c:v>Australia</c:v>
                </c:pt>
                <c:pt idx="24">
                  <c:v>Germany</c:v>
                </c:pt>
                <c:pt idx="25">
                  <c:v>Great Britain</c:v>
                </c:pt>
                <c:pt idx="26">
                  <c:v>Japan</c:v>
                </c:pt>
              </c:strCache>
            </c:strRef>
          </c:cat>
          <c:val>
            <c:numRef>
              <c:f>Sheet1!$C$2:$C$28</c:f>
              <c:numCache>
                <c:formatCode>General</c:formatCode>
                <c:ptCount val="27"/>
                <c:pt idx="0" formatCode="0%">
                  <c:v>0.52</c:v>
                </c:pt>
                <c:pt idx="2" formatCode="0%">
                  <c:v>0.2</c:v>
                </c:pt>
                <c:pt idx="3" formatCode="0%">
                  <c:v>0.31</c:v>
                </c:pt>
                <c:pt idx="4" formatCode="0%">
                  <c:v>0.35</c:v>
                </c:pt>
                <c:pt idx="5" formatCode="0%">
                  <c:v>0.35</c:v>
                </c:pt>
                <c:pt idx="6" formatCode="0%">
                  <c:v>0.35</c:v>
                </c:pt>
                <c:pt idx="7" formatCode="0%">
                  <c:v>0.27</c:v>
                </c:pt>
                <c:pt idx="8" formatCode="0%">
                  <c:v>0.33</c:v>
                </c:pt>
                <c:pt idx="9" formatCode="0%">
                  <c:v>0.43</c:v>
                </c:pt>
                <c:pt idx="10" formatCode="0%">
                  <c:v>0.34</c:v>
                </c:pt>
                <c:pt idx="11" formatCode="0%">
                  <c:v>0.43</c:v>
                </c:pt>
                <c:pt idx="12" formatCode="0%">
                  <c:v>0.48</c:v>
                </c:pt>
                <c:pt idx="13" formatCode="0%">
                  <c:v>0.47</c:v>
                </c:pt>
                <c:pt idx="14" formatCode="0%">
                  <c:v>0.51</c:v>
                </c:pt>
                <c:pt idx="15" formatCode="0%">
                  <c:v>0.58</c:v>
                </c:pt>
                <c:pt idx="16" formatCode="0%">
                  <c:v>0.58</c:v>
                </c:pt>
                <c:pt idx="17" formatCode="0%">
                  <c:v>0.63</c:v>
                </c:pt>
                <c:pt idx="18" formatCode="0%">
                  <c:v>0.62</c:v>
                </c:pt>
                <c:pt idx="19" formatCode="0%">
                  <c:v>0.66</c:v>
                </c:pt>
                <c:pt idx="20" formatCode="0%">
                  <c:v>0.67</c:v>
                </c:pt>
                <c:pt idx="21" formatCode="0%">
                  <c:v>0.65</c:v>
                </c:pt>
                <c:pt idx="22" formatCode="0%">
                  <c:v>0.66</c:v>
                </c:pt>
                <c:pt idx="23" formatCode="0%">
                  <c:v>0.72</c:v>
                </c:pt>
                <c:pt idx="24" formatCode="0%">
                  <c:v>0.72</c:v>
                </c:pt>
                <c:pt idx="25" formatCode="0%">
                  <c:v>0.76</c:v>
                </c:pt>
                <c:pt idx="26" formatCode="0%">
                  <c:v>0.82</c:v>
                </c:pt>
              </c:numCache>
            </c:numRef>
          </c:val>
          <c:extLst xmlns:c16r2="http://schemas.microsoft.com/office/drawing/2015/06/chart">
            <c:ext xmlns:c16="http://schemas.microsoft.com/office/drawing/2014/chart" uri="{C3380CC4-5D6E-409C-BE32-E72D297353CC}">
              <c16:uniqueId val="{00000001-3A6C-422B-925A-70F9B20BDCA4}"/>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Kenya</c:v>
                </c:pt>
                <c:pt idx="3">
                  <c:v>Egypt</c:v>
                </c:pt>
                <c:pt idx="4">
                  <c:v>Pakistan</c:v>
                </c:pt>
                <c:pt idx="5">
                  <c:v>Nigeria</c:v>
                </c:pt>
                <c:pt idx="6">
                  <c:v>South Africa</c:v>
                </c:pt>
                <c:pt idx="7">
                  <c:v>Tunisia</c:v>
                </c:pt>
                <c:pt idx="8">
                  <c:v>India</c:v>
                </c:pt>
                <c:pt idx="9">
                  <c:v>Indonesia</c:v>
                </c:pt>
                <c:pt idx="10">
                  <c:v>Brazil</c:v>
                </c:pt>
                <c:pt idx="11">
                  <c:v>Mexico</c:v>
                </c:pt>
                <c:pt idx="12">
                  <c:v>China</c:v>
                </c:pt>
                <c:pt idx="13">
                  <c:v>Turkey</c:v>
                </c:pt>
                <c:pt idx="14">
                  <c:v>Poland</c:v>
                </c:pt>
                <c:pt idx="15">
                  <c:v>Hong Kong</c:v>
                </c:pt>
                <c:pt idx="16">
                  <c:v>Republic of Korea</c:v>
                </c:pt>
                <c:pt idx="17">
                  <c:v>Russia</c:v>
                </c:pt>
                <c:pt idx="18">
                  <c:v>Canada</c:v>
                </c:pt>
                <c:pt idx="19">
                  <c:v>Italy</c:v>
                </c:pt>
                <c:pt idx="20">
                  <c:v>France</c:v>
                </c:pt>
                <c:pt idx="21">
                  <c:v>United States</c:v>
                </c:pt>
                <c:pt idx="22">
                  <c:v>Sweden</c:v>
                </c:pt>
                <c:pt idx="23">
                  <c:v>Australia</c:v>
                </c:pt>
                <c:pt idx="24">
                  <c:v>Germany</c:v>
                </c:pt>
                <c:pt idx="25">
                  <c:v>Great Britain</c:v>
                </c:pt>
                <c:pt idx="26">
                  <c:v>Japan</c:v>
                </c:pt>
              </c:strCache>
            </c:strRef>
          </c:cat>
          <c:val>
            <c:numRef>
              <c:f>Sheet1!$D$2:$D$28</c:f>
              <c:numCache>
                <c:formatCode>General</c:formatCode>
                <c:ptCount val="27"/>
                <c:pt idx="0" formatCode="0%">
                  <c:v>0.1</c:v>
                </c:pt>
                <c:pt idx="2" formatCode="0%">
                  <c:v>0.14</c:v>
                </c:pt>
                <c:pt idx="3" formatCode="0%">
                  <c:v>0.08</c:v>
                </c:pt>
                <c:pt idx="4" formatCode="0%">
                  <c:v>0.05</c:v>
                </c:pt>
                <c:pt idx="5" formatCode="0%">
                  <c:v>0.09</c:v>
                </c:pt>
                <c:pt idx="6" formatCode="0%">
                  <c:v>0.1</c:v>
                </c:pt>
                <c:pt idx="7" formatCode="0%">
                  <c:v>0.11</c:v>
                </c:pt>
                <c:pt idx="8" formatCode="0%">
                  <c:v>0.15</c:v>
                </c:pt>
                <c:pt idx="9" formatCode="0%">
                  <c:v>0.07</c:v>
                </c:pt>
                <c:pt idx="10" formatCode="0%">
                  <c:v>0.15</c:v>
                </c:pt>
                <c:pt idx="11" formatCode="0%">
                  <c:v>0.11</c:v>
                </c:pt>
                <c:pt idx="12" formatCode="0%">
                  <c:v>0.09</c:v>
                </c:pt>
                <c:pt idx="13" formatCode="0%">
                  <c:v>0.1</c:v>
                </c:pt>
                <c:pt idx="14" formatCode="0%">
                  <c:v>0.07</c:v>
                </c:pt>
                <c:pt idx="15" formatCode="0%">
                  <c:v>0.1</c:v>
                </c:pt>
                <c:pt idx="16" formatCode="0%">
                  <c:v>0.1</c:v>
                </c:pt>
                <c:pt idx="17" formatCode="0%">
                  <c:v>0.08</c:v>
                </c:pt>
                <c:pt idx="18" formatCode="0%">
                  <c:v>0.12</c:v>
                </c:pt>
                <c:pt idx="19" formatCode="0%">
                  <c:v>0.08</c:v>
                </c:pt>
                <c:pt idx="20" formatCode="0%">
                  <c:v>0.1</c:v>
                </c:pt>
                <c:pt idx="21" formatCode="0%">
                  <c:v>0.12</c:v>
                </c:pt>
                <c:pt idx="22" formatCode="0%">
                  <c:v>0.11</c:v>
                </c:pt>
                <c:pt idx="23" formatCode="0%">
                  <c:v>0.09</c:v>
                </c:pt>
                <c:pt idx="24" formatCode="0%">
                  <c:v>0.1</c:v>
                </c:pt>
                <c:pt idx="25" formatCode="0%">
                  <c:v>0.05</c:v>
                </c:pt>
                <c:pt idx="26" formatCode="0%">
                  <c:v>0.07</c:v>
                </c:pt>
              </c:numCache>
            </c:numRef>
          </c:val>
          <c:extLst xmlns:c16r2="http://schemas.microsoft.com/office/drawing/2015/06/chart">
            <c:ext xmlns:c16="http://schemas.microsoft.com/office/drawing/2014/chart" uri="{C3380CC4-5D6E-409C-BE32-E72D297353CC}">
              <c16:uniqueId val="{00000002-3A6C-422B-925A-70F9B20BDCA4}"/>
            </c:ext>
          </c:extLst>
        </c:ser>
        <c:dLbls>
          <c:showLegendKey val="0"/>
          <c:showVal val="0"/>
          <c:showCatName val="0"/>
          <c:showSerName val="0"/>
          <c:showPercent val="0"/>
          <c:showBubbleSize val="0"/>
        </c:dLbls>
        <c:gapWidth val="50"/>
        <c:overlap val="100"/>
        <c:axId val="1215823296"/>
        <c:axId val="1215825584"/>
      </c:barChart>
      <c:catAx>
        <c:axId val="1215823296"/>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215825584"/>
        <c:crosses val="autoZero"/>
        <c:auto val="1"/>
        <c:lblAlgn val="ctr"/>
        <c:lblOffset val="0"/>
        <c:noMultiLvlLbl val="0"/>
      </c:catAx>
      <c:valAx>
        <c:axId val="1215825584"/>
        <c:scaling>
          <c:orientation val="minMax"/>
          <c:max val="1.0"/>
        </c:scaling>
        <c:delete val="1"/>
        <c:axPos val="t"/>
        <c:numFmt formatCode="0%" sourceLinked="1"/>
        <c:majorTickMark val="none"/>
        <c:minorTickMark val="none"/>
        <c:tickLblPos val="nextTo"/>
        <c:crossAx val="1215823296"/>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India</c:v>
                </c:pt>
                <c:pt idx="4">
                  <c:v>Turkey</c:v>
                </c:pt>
                <c:pt idx="5">
                  <c:v>Mexico</c:v>
                </c:pt>
                <c:pt idx="6">
                  <c:v>Pakistan</c:v>
                </c:pt>
                <c:pt idx="7">
                  <c:v>Nigeria</c:v>
                </c:pt>
                <c:pt idx="8">
                  <c:v>Indonesia</c:v>
                </c:pt>
                <c:pt idx="9">
                  <c:v>Poland</c:v>
                </c:pt>
                <c:pt idx="10">
                  <c:v>Brazil</c:v>
                </c:pt>
                <c:pt idx="11">
                  <c:v>South Africa</c:v>
                </c:pt>
                <c:pt idx="12">
                  <c:v>Canada</c:v>
                </c:pt>
                <c:pt idx="13">
                  <c:v>Hong Kong</c:v>
                </c:pt>
                <c:pt idx="14">
                  <c:v>Italy</c:v>
                </c:pt>
                <c:pt idx="15">
                  <c:v>France</c:v>
                </c:pt>
                <c:pt idx="16">
                  <c:v>Great Britain</c:v>
                </c:pt>
                <c:pt idx="17">
                  <c:v>Australia</c:v>
                </c:pt>
                <c:pt idx="18">
                  <c:v>Germany</c:v>
                </c:pt>
                <c:pt idx="19">
                  <c:v>Japan</c:v>
                </c:pt>
                <c:pt idx="20">
                  <c:v>Sweden</c:v>
                </c:pt>
                <c:pt idx="21">
                  <c:v>Egypt</c:v>
                </c:pt>
                <c:pt idx="22">
                  <c:v>Kenya</c:v>
                </c:pt>
                <c:pt idx="23">
                  <c:v>Republic of Korea</c:v>
                </c:pt>
                <c:pt idx="24">
                  <c:v>Russia</c:v>
                </c:pt>
                <c:pt idx="25">
                  <c:v>Tunisia</c:v>
                </c:pt>
                <c:pt idx="26">
                  <c:v>China</c:v>
                </c:pt>
              </c:strCache>
            </c:strRef>
          </c:cat>
          <c:val>
            <c:numRef>
              <c:f>Sheet1!$B$2:$B$28</c:f>
              <c:numCache>
                <c:formatCode>General</c:formatCode>
                <c:ptCount val="27"/>
                <c:pt idx="0" formatCode="0%">
                  <c:v>0.3</c:v>
                </c:pt>
                <c:pt idx="2" formatCode="0%">
                  <c:v>0.44</c:v>
                </c:pt>
                <c:pt idx="3" formatCode="0%">
                  <c:v>0.42</c:v>
                </c:pt>
                <c:pt idx="4" formatCode="0%">
                  <c:v>0.42</c:v>
                </c:pt>
                <c:pt idx="5" formatCode="0%">
                  <c:v>0.41</c:v>
                </c:pt>
                <c:pt idx="6" formatCode="0%">
                  <c:v>0.23</c:v>
                </c:pt>
                <c:pt idx="7" formatCode="0%">
                  <c:v>0.36</c:v>
                </c:pt>
                <c:pt idx="8" formatCode="0%">
                  <c:v>0.24</c:v>
                </c:pt>
                <c:pt idx="9" formatCode="0%">
                  <c:v>0.35</c:v>
                </c:pt>
                <c:pt idx="10" formatCode="0%">
                  <c:v>0.42</c:v>
                </c:pt>
                <c:pt idx="11" formatCode="0%">
                  <c:v>0.34</c:v>
                </c:pt>
                <c:pt idx="12" formatCode="0%">
                  <c:v>0.23</c:v>
                </c:pt>
                <c:pt idx="13" formatCode="0%">
                  <c:v>0.27</c:v>
                </c:pt>
                <c:pt idx="14" formatCode="0%">
                  <c:v>0.18</c:v>
                </c:pt>
                <c:pt idx="15" formatCode="0%">
                  <c:v>0.26</c:v>
                </c:pt>
                <c:pt idx="16" formatCode="0%">
                  <c:v>0.26</c:v>
                </c:pt>
                <c:pt idx="17" formatCode="0%">
                  <c:v>0.21</c:v>
                </c:pt>
                <c:pt idx="18" formatCode="0%">
                  <c:v>0.29</c:v>
                </c:pt>
                <c:pt idx="19" formatCode="0%">
                  <c:v>0.17</c:v>
                </c:pt>
                <c:pt idx="20" formatCode="0%">
                  <c:v>0.27</c:v>
                </c:pt>
                <c:pt idx="21" formatCode="0%">
                  <c:v>0.27</c:v>
                </c:pt>
                <c:pt idx="22" formatCode="0%">
                  <c:v>0.32</c:v>
                </c:pt>
                <c:pt idx="23" formatCode="0%">
                  <c:v>0.15</c:v>
                </c:pt>
                <c:pt idx="24" formatCode="0%">
                  <c:v>0.24</c:v>
                </c:pt>
                <c:pt idx="25" formatCode="0%">
                  <c:v>0.24</c:v>
                </c:pt>
                <c:pt idx="26" formatCode="0%">
                  <c:v>0.0</c:v>
                </c:pt>
              </c:numCache>
            </c:numRef>
          </c:val>
          <c:extLst xmlns:c16r2="http://schemas.microsoft.com/office/drawing/2015/06/chart">
            <c:ext xmlns:c16="http://schemas.microsoft.com/office/drawing/2014/chart" uri="{C3380CC4-5D6E-409C-BE32-E72D297353CC}">
              <c16:uniqueId val="{00000000-5624-4995-BFAA-CB76C375766E}"/>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India</c:v>
                </c:pt>
                <c:pt idx="4">
                  <c:v>Turkey</c:v>
                </c:pt>
                <c:pt idx="5">
                  <c:v>Mexico</c:v>
                </c:pt>
                <c:pt idx="6">
                  <c:v>Pakistan</c:v>
                </c:pt>
                <c:pt idx="7">
                  <c:v>Nigeria</c:v>
                </c:pt>
                <c:pt idx="8">
                  <c:v>Indonesia</c:v>
                </c:pt>
                <c:pt idx="9">
                  <c:v>Poland</c:v>
                </c:pt>
                <c:pt idx="10">
                  <c:v>Brazil</c:v>
                </c:pt>
                <c:pt idx="11">
                  <c:v>South Africa</c:v>
                </c:pt>
                <c:pt idx="12">
                  <c:v>Canada</c:v>
                </c:pt>
                <c:pt idx="13">
                  <c:v>Hong Kong</c:v>
                </c:pt>
                <c:pt idx="14">
                  <c:v>Italy</c:v>
                </c:pt>
                <c:pt idx="15">
                  <c:v>France</c:v>
                </c:pt>
                <c:pt idx="16">
                  <c:v>Great Britain</c:v>
                </c:pt>
                <c:pt idx="17">
                  <c:v>Australia</c:v>
                </c:pt>
                <c:pt idx="18">
                  <c:v>Germany</c:v>
                </c:pt>
                <c:pt idx="19">
                  <c:v>Japan</c:v>
                </c:pt>
                <c:pt idx="20">
                  <c:v>Sweden</c:v>
                </c:pt>
                <c:pt idx="21">
                  <c:v>Egypt</c:v>
                </c:pt>
                <c:pt idx="22">
                  <c:v>Kenya</c:v>
                </c:pt>
                <c:pt idx="23">
                  <c:v>Republic of Korea</c:v>
                </c:pt>
                <c:pt idx="24">
                  <c:v>Russia</c:v>
                </c:pt>
                <c:pt idx="25">
                  <c:v>Tunisia</c:v>
                </c:pt>
                <c:pt idx="26">
                  <c:v>China</c:v>
                </c:pt>
              </c:strCache>
            </c:strRef>
          </c:cat>
          <c:val>
            <c:numRef>
              <c:f>Sheet1!$C$2:$C$28</c:f>
              <c:numCache>
                <c:formatCode>General</c:formatCode>
                <c:ptCount val="27"/>
                <c:pt idx="0" formatCode="0%">
                  <c:v>0.33</c:v>
                </c:pt>
                <c:pt idx="2" formatCode="0%">
                  <c:v>0.34</c:v>
                </c:pt>
                <c:pt idx="3" formatCode="0%">
                  <c:v>0.35</c:v>
                </c:pt>
                <c:pt idx="4" formatCode="0%">
                  <c:v>0.35</c:v>
                </c:pt>
                <c:pt idx="5" formatCode="0%">
                  <c:v>0.33</c:v>
                </c:pt>
                <c:pt idx="6" formatCode="0%">
                  <c:v>0.5</c:v>
                </c:pt>
                <c:pt idx="7" formatCode="0%">
                  <c:v>0.34</c:v>
                </c:pt>
                <c:pt idx="8" formatCode="0%">
                  <c:v>0.43</c:v>
                </c:pt>
                <c:pt idx="9" formatCode="0%">
                  <c:v>0.3</c:v>
                </c:pt>
                <c:pt idx="10" formatCode="0%">
                  <c:v>0.22</c:v>
                </c:pt>
                <c:pt idx="11" formatCode="0%">
                  <c:v>0.3</c:v>
                </c:pt>
                <c:pt idx="12" formatCode="0%">
                  <c:v>0.4</c:v>
                </c:pt>
                <c:pt idx="13" formatCode="0%">
                  <c:v>0.36</c:v>
                </c:pt>
                <c:pt idx="14" formatCode="0%">
                  <c:v>0.44</c:v>
                </c:pt>
                <c:pt idx="15" formatCode="0%">
                  <c:v>0.36</c:v>
                </c:pt>
                <c:pt idx="16" formatCode="0%">
                  <c:v>0.35</c:v>
                </c:pt>
                <c:pt idx="17" formatCode="0%">
                  <c:v>0.39</c:v>
                </c:pt>
                <c:pt idx="18" formatCode="0%">
                  <c:v>0.31</c:v>
                </c:pt>
                <c:pt idx="19" formatCode="0%">
                  <c:v>0.4</c:v>
                </c:pt>
                <c:pt idx="20" formatCode="0%">
                  <c:v>0.3</c:v>
                </c:pt>
                <c:pt idx="21" formatCode="0%">
                  <c:v>0.3</c:v>
                </c:pt>
                <c:pt idx="22" formatCode="0%">
                  <c:v>0.24</c:v>
                </c:pt>
                <c:pt idx="23" formatCode="0%">
                  <c:v>0.4</c:v>
                </c:pt>
                <c:pt idx="24" formatCode="0%">
                  <c:v>0.21</c:v>
                </c:pt>
                <c:pt idx="25" formatCode="0%">
                  <c:v>0.18</c:v>
                </c:pt>
                <c:pt idx="26" formatCode="0%">
                  <c:v>0.0</c:v>
                </c:pt>
              </c:numCache>
            </c:numRef>
          </c:val>
          <c:extLst xmlns:c16r2="http://schemas.microsoft.com/office/drawing/2015/06/chart">
            <c:ext xmlns:c16="http://schemas.microsoft.com/office/drawing/2014/chart" uri="{C3380CC4-5D6E-409C-BE32-E72D297353CC}">
              <c16:uniqueId val="{00000001-5624-4995-BFAA-CB76C375766E}"/>
            </c:ext>
          </c:extLst>
        </c:ser>
        <c:ser>
          <c:idx val="2"/>
          <c:order val="2"/>
          <c:tx>
            <c:strRef>
              <c:f>Sheet1!$D$1</c:f>
              <c:strCache>
                <c:ptCount val="1"/>
                <c:pt idx="0">
                  <c:v>A great deal/Somewhat</c:v>
                </c:pt>
              </c:strCache>
            </c:strRef>
          </c:tx>
          <c:spPr>
            <a:noFill/>
            <a:ln>
              <a:noFill/>
            </a:ln>
            <a:effectLst/>
          </c:spPr>
          <c:invertIfNegative val="0"/>
          <c:dLbls>
            <c:dLbl>
              <c:idx val="26"/>
              <c:tx>
                <c:rich>
                  <a:bodyPr/>
                  <a:lstStyle/>
                  <a:p>
                    <a:r>
                      <a:rPr lang="en-US"/>
                      <a:t>n/a</a:t>
                    </a:r>
                    <a:endParaRPr lang="en-US" dirty="0"/>
                  </a:p>
                </c:rich>
              </c:tx>
              <c:dLblPos val="inBase"/>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7D8D-4B4B-90C2-5D7B64925DD3}"/>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India</c:v>
                </c:pt>
                <c:pt idx="4">
                  <c:v>Turkey</c:v>
                </c:pt>
                <c:pt idx="5">
                  <c:v>Mexico</c:v>
                </c:pt>
                <c:pt idx="6">
                  <c:v>Pakistan</c:v>
                </c:pt>
                <c:pt idx="7">
                  <c:v>Nigeria</c:v>
                </c:pt>
                <c:pt idx="8">
                  <c:v>Indonesia</c:v>
                </c:pt>
                <c:pt idx="9">
                  <c:v>Poland</c:v>
                </c:pt>
                <c:pt idx="10">
                  <c:v>Brazil</c:v>
                </c:pt>
                <c:pt idx="11">
                  <c:v>South Africa</c:v>
                </c:pt>
                <c:pt idx="12">
                  <c:v>Canada</c:v>
                </c:pt>
                <c:pt idx="13">
                  <c:v>Hong Kong</c:v>
                </c:pt>
                <c:pt idx="14">
                  <c:v>Italy</c:v>
                </c:pt>
                <c:pt idx="15">
                  <c:v>France</c:v>
                </c:pt>
                <c:pt idx="16">
                  <c:v>Great Britain</c:v>
                </c:pt>
                <c:pt idx="17">
                  <c:v>Australia</c:v>
                </c:pt>
                <c:pt idx="18">
                  <c:v>Germany</c:v>
                </c:pt>
                <c:pt idx="19">
                  <c:v>Japan</c:v>
                </c:pt>
                <c:pt idx="20">
                  <c:v>Sweden</c:v>
                </c:pt>
                <c:pt idx="21">
                  <c:v>Egypt</c:v>
                </c:pt>
                <c:pt idx="22">
                  <c:v>Kenya</c:v>
                </c:pt>
                <c:pt idx="23">
                  <c:v>Republic of Korea</c:v>
                </c:pt>
                <c:pt idx="24">
                  <c:v>Russia</c:v>
                </c:pt>
                <c:pt idx="25">
                  <c:v>Tunisia</c:v>
                </c:pt>
                <c:pt idx="26">
                  <c:v>China</c:v>
                </c:pt>
              </c:strCache>
            </c:strRef>
          </c:cat>
          <c:val>
            <c:numRef>
              <c:f>Sheet1!$D$2:$D$28</c:f>
              <c:numCache>
                <c:formatCode>General</c:formatCode>
                <c:ptCount val="27"/>
                <c:pt idx="0" formatCode="0%">
                  <c:v>0.63</c:v>
                </c:pt>
                <c:pt idx="2" formatCode="0%">
                  <c:v>0.78</c:v>
                </c:pt>
                <c:pt idx="3" formatCode="0%">
                  <c:v>0.77</c:v>
                </c:pt>
                <c:pt idx="4" formatCode="0%">
                  <c:v>0.77</c:v>
                </c:pt>
                <c:pt idx="5" formatCode="0%">
                  <c:v>0.74</c:v>
                </c:pt>
                <c:pt idx="6" formatCode="0%">
                  <c:v>0.73</c:v>
                </c:pt>
                <c:pt idx="7" formatCode="0%">
                  <c:v>0.7</c:v>
                </c:pt>
                <c:pt idx="8" formatCode="0%">
                  <c:v>0.67</c:v>
                </c:pt>
                <c:pt idx="9" formatCode="0%">
                  <c:v>0.65</c:v>
                </c:pt>
                <c:pt idx="10" formatCode="0%">
                  <c:v>0.64</c:v>
                </c:pt>
                <c:pt idx="11" formatCode="0%">
                  <c:v>0.64</c:v>
                </c:pt>
                <c:pt idx="12" formatCode="0%">
                  <c:v>0.63</c:v>
                </c:pt>
                <c:pt idx="13" formatCode="0%">
                  <c:v>0.63</c:v>
                </c:pt>
                <c:pt idx="14" formatCode="0%">
                  <c:v>0.62</c:v>
                </c:pt>
                <c:pt idx="15" formatCode="0%">
                  <c:v>0.61</c:v>
                </c:pt>
                <c:pt idx="16" formatCode="0%">
                  <c:v>0.61</c:v>
                </c:pt>
                <c:pt idx="17" formatCode="0%">
                  <c:v>0.6</c:v>
                </c:pt>
                <c:pt idx="18" formatCode="0%">
                  <c:v>0.6</c:v>
                </c:pt>
                <c:pt idx="19" formatCode="0%">
                  <c:v>0.58</c:v>
                </c:pt>
                <c:pt idx="20" formatCode="0%">
                  <c:v>0.58</c:v>
                </c:pt>
                <c:pt idx="21" formatCode="0%">
                  <c:v>0.57</c:v>
                </c:pt>
                <c:pt idx="22" formatCode="0%">
                  <c:v>0.56</c:v>
                </c:pt>
                <c:pt idx="23" formatCode="0%">
                  <c:v>0.55</c:v>
                </c:pt>
                <c:pt idx="24" formatCode="0%">
                  <c:v>0.46</c:v>
                </c:pt>
                <c:pt idx="25" formatCode="0%">
                  <c:v>0.42</c:v>
                </c:pt>
                <c:pt idx="26" formatCode="0%">
                  <c:v>0.0</c:v>
                </c:pt>
              </c:numCache>
            </c:numRef>
          </c:val>
          <c:extLst xmlns:c16r2="http://schemas.microsoft.com/office/drawing/2015/06/chart">
            <c:ext xmlns:c16="http://schemas.microsoft.com/office/drawing/2014/chart" uri="{C3380CC4-5D6E-409C-BE32-E72D297353CC}">
              <c16:uniqueId val="{00000002-5624-4995-BFAA-CB76C375766E}"/>
            </c:ext>
          </c:extLst>
        </c:ser>
        <c:dLbls>
          <c:showLegendKey val="0"/>
          <c:showVal val="0"/>
          <c:showCatName val="0"/>
          <c:showSerName val="0"/>
          <c:showPercent val="0"/>
          <c:showBubbleSize val="0"/>
        </c:dLbls>
        <c:gapWidth val="50"/>
        <c:overlap val="100"/>
        <c:axId val="1606143920"/>
        <c:axId val="1606064528"/>
      </c:barChart>
      <c:catAx>
        <c:axId val="1606143920"/>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06064528"/>
        <c:crosses val="autoZero"/>
        <c:auto val="1"/>
        <c:lblAlgn val="ctr"/>
        <c:lblOffset val="0"/>
        <c:noMultiLvlLbl val="0"/>
      </c:catAx>
      <c:valAx>
        <c:axId val="1606064528"/>
        <c:scaling>
          <c:orientation val="minMax"/>
          <c:max val="1.0"/>
        </c:scaling>
        <c:delete val="1"/>
        <c:axPos val="t"/>
        <c:numFmt formatCode="0%" sourceLinked="1"/>
        <c:majorTickMark val="none"/>
        <c:minorTickMark val="none"/>
        <c:tickLblPos val="nextTo"/>
        <c:crossAx val="1606143920"/>
        <c:crosses val="autoZero"/>
        <c:crossBetween val="between"/>
      </c:valAx>
      <c:spPr>
        <a:noFill/>
        <a:ln>
          <a:noFill/>
        </a:ln>
        <a:effectLst/>
      </c:spPr>
    </c:plotArea>
    <c:legend>
      <c:legendPos val="b"/>
      <c:layout>
        <c:manualLayout>
          <c:xMode val="edge"/>
          <c:yMode val="edge"/>
          <c:x val="0.129586796442111"/>
          <c:y val="0.937702596497472"/>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North America</c:v>
                </c:pt>
                <c:pt idx="7">
                  <c:v>Europe</c:v>
                </c:pt>
                <c:pt idx="8">
                  <c:v>G-8 Countries</c:v>
                </c:pt>
              </c:strCache>
            </c:strRef>
          </c:cat>
          <c:val>
            <c:numRef>
              <c:f>Sheet1!$B$2:$B$10</c:f>
              <c:numCache>
                <c:formatCode>General</c:formatCode>
                <c:ptCount val="9"/>
                <c:pt idx="0" formatCode="0%">
                  <c:v>0.38</c:v>
                </c:pt>
                <c:pt idx="2" formatCode="0%">
                  <c:v>0.56</c:v>
                </c:pt>
                <c:pt idx="3" formatCode="0%">
                  <c:v>0.48</c:v>
                </c:pt>
                <c:pt idx="4" formatCode="0%">
                  <c:v>0.46</c:v>
                </c:pt>
                <c:pt idx="5" formatCode="0%">
                  <c:v>0.34</c:v>
                </c:pt>
                <c:pt idx="6" formatCode="0%">
                  <c:v>0.25</c:v>
                </c:pt>
                <c:pt idx="7" formatCode="0%">
                  <c:v>0.25</c:v>
                </c:pt>
                <c:pt idx="8" formatCode="0%">
                  <c:v>0.22</c:v>
                </c:pt>
              </c:numCache>
            </c:numRef>
          </c:val>
          <c:extLst xmlns:c16r2="http://schemas.microsoft.com/office/drawing/2015/06/chart">
            <c:ext xmlns:c16="http://schemas.microsoft.com/office/drawing/2014/chart" uri="{C3380CC4-5D6E-409C-BE32-E72D297353CC}">
              <c16:uniqueId val="{00000000-5106-4227-94C1-4A01D74D3769}"/>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North America</c:v>
                </c:pt>
                <c:pt idx="7">
                  <c:v>Europe</c:v>
                </c:pt>
                <c:pt idx="8">
                  <c:v>G-8 Countries</c:v>
                </c:pt>
              </c:strCache>
            </c:strRef>
          </c:cat>
          <c:val>
            <c:numRef>
              <c:f>Sheet1!$C$2:$C$10</c:f>
              <c:numCache>
                <c:formatCode>General</c:formatCode>
                <c:ptCount val="9"/>
                <c:pt idx="0" formatCode="0%">
                  <c:v>0.52</c:v>
                </c:pt>
                <c:pt idx="2" formatCode="0%">
                  <c:v>0.34</c:v>
                </c:pt>
                <c:pt idx="3" formatCode="0%">
                  <c:v>0.39</c:v>
                </c:pt>
                <c:pt idx="4" formatCode="0%">
                  <c:v>0.43</c:v>
                </c:pt>
                <c:pt idx="5" formatCode="0%">
                  <c:v>0.57</c:v>
                </c:pt>
                <c:pt idx="6" formatCode="0%">
                  <c:v>0.64</c:v>
                </c:pt>
                <c:pt idx="7" formatCode="0%">
                  <c:v>0.67</c:v>
                </c:pt>
                <c:pt idx="8" formatCode="0%">
                  <c:v>0.69</c:v>
                </c:pt>
              </c:numCache>
            </c:numRef>
          </c:val>
          <c:extLst xmlns:c16r2="http://schemas.microsoft.com/office/drawing/2015/06/chart">
            <c:ext xmlns:c16="http://schemas.microsoft.com/office/drawing/2014/chart" uri="{C3380CC4-5D6E-409C-BE32-E72D297353CC}">
              <c16:uniqueId val="{00000001-5106-4227-94C1-4A01D74D3769}"/>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APAC</c:v>
                </c:pt>
                <c:pt idx="6">
                  <c:v>North America</c:v>
                </c:pt>
                <c:pt idx="7">
                  <c:v>Europe</c:v>
                </c:pt>
                <c:pt idx="8">
                  <c:v>G-8 Countries</c:v>
                </c:pt>
              </c:strCache>
            </c:strRef>
          </c:cat>
          <c:val>
            <c:numRef>
              <c:f>Sheet1!$D$2:$D$10</c:f>
              <c:numCache>
                <c:formatCode>General</c:formatCode>
                <c:ptCount val="9"/>
                <c:pt idx="0" formatCode="0%">
                  <c:v>0.1</c:v>
                </c:pt>
                <c:pt idx="2" formatCode="0%">
                  <c:v>0.1</c:v>
                </c:pt>
                <c:pt idx="3" formatCode="0%">
                  <c:v>0.13</c:v>
                </c:pt>
                <c:pt idx="4" formatCode="0%">
                  <c:v>0.11</c:v>
                </c:pt>
                <c:pt idx="5" formatCode="0%">
                  <c:v>0.09</c:v>
                </c:pt>
                <c:pt idx="6" formatCode="0%">
                  <c:v>0.12</c:v>
                </c:pt>
                <c:pt idx="7" formatCode="0%">
                  <c:v>0.09</c:v>
                </c:pt>
                <c:pt idx="8" formatCode="0%">
                  <c:v>0.09</c:v>
                </c:pt>
              </c:numCache>
            </c:numRef>
          </c:val>
          <c:extLst xmlns:c16r2="http://schemas.microsoft.com/office/drawing/2015/06/chart">
            <c:ext xmlns:c16="http://schemas.microsoft.com/office/drawing/2014/chart" uri="{C3380CC4-5D6E-409C-BE32-E72D297353CC}">
              <c16:uniqueId val="{00000002-5106-4227-94C1-4A01D74D3769}"/>
            </c:ext>
          </c:extLst>
        </c:ser>
        <c:dLbls>
          <c:showLegendKey val="0"/>
          <c:showVal val="0"/>
          <c:showCatName val="0"/>
          <c:showSerName val="0"/>
          <c:showPercent val="0"/>
          <c:showBubbleSize val="0"/>
        </c:dLbls>
        <c:gapWidth val="50"/>
        <c:overlap val="100"/>
        <c:axId val="1215643136"/>
        <c:axId val="1215645424"/>
      </c:barChart>
      <c:catAx>
        <c:axId val="121564313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15645424"/>
        <c:crosses val="autoZero"/>
        <c:auto val="1"/>
        <c:lblAlgn val="ctr"/>
        <c:lblOffset val="0"/>
        <c:noMultiLvlLbl val="0"/>
      </c:catAx>
      <c:valAx>
        <c:axId val="1215645424"/>
        <c:scaling>
          <c:orientation val="minMax"/>
          <c:max val="1.0"/>
        </c:scaling>
        <c:delete val="1"/>
        <c:axPos val="t"/>
        <c:numFmt formatCode="0%" sourceLinked="1"/>
        <c:majorTickMark val="none"/>
        <c:minorTickMark val="none"/>
        <c:tickLblPos val="nextTo"/>
        <c:crossAx val="1215643136"/>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Pakistan</c:v>
                </c:pt>
                <c:pt idx="3">
                  <c:v>Tunisia</c:v>
                </c:pt>
                <c:pt idx="4">
                  <c:v>Kenya</c:v>
                </c:pt>
                <c:pt idx="5">
                  <c:v>Nigeria</c:v>
                </c:pt>
                <c:pt idx="6">
                  <c:v>India</c:v>
                </c:pt>
                <c:pt idx="7">
                  <c:v>China</c:v>
                </c:pt>
                <c:pt idx="8">
                  <c:v>Indonesia</c:v>
                </c:pt>
                <c:pt idx="9">
                  <c:v>South Africa</c:v>
                </c:pt>
                <c:pt idx="10">
                  <c:v>Mexico</c:v>
                </c:pt>
                <c:pt idx="11">
                  <c:v>Brazil</c:v>
                </c:pt>
                <c:pt idx="12">
                  <c:v>Turkey</c:v>
                </c:pt>
                <c:pt idx="13">
                  <c:v>Egypt</c:v>
                </c:pt>
                <c:pt idx="14">
                  <c:v>Russia</c:v>
                </c:pt>
                <c:pt idx="15">
                  <c:v>Poland</c:v>
                </c:pt>
                <c:pt idx="16">
                  <c:v>Hong Kong</c:v>
                </c:pt>
                <c:pt idx="17">
                  <c:v>Republic of Korea</c:v>
                </c:pt>
                <c:pt idx="18">
                  <c:v>Italy</c:v>
                </c:pt>
                <c:pt idx="19">
                  <c:v>France</c:v>
                </c:pt>
                <c:pt idx="20">
                  <c:v>Sweden</c:v>
                </c:pt>
                <c:pt idx="21">
                  <c:v>United States</c:v>
                </c:pt>
                <c:pt idx="22">
                  <c:v>Australia</c:v>
                </c:pt>
                <c:pt idx="23">
                  <c:v>Canada</c:v>
                </c:pt>
                <c:pt idx="24">
                  <c:v>Germany</c:v>
                </c:pt>
                <c:pt idx="25">
                  <c:v>Great Britain</c:v>
                </c:pt>
                <c:pt idx="26">
                  <c:v>Japan</c:v>
                </c:pt>
              </c:strCache>
            </c:strRef>
          </c:cat>
          <c:val>
            <c:numRef>
              <c:f>Sheet1!$B$2:$B$28</c:f>
              <c:numCache>
                <c:formatCode>General</c:formatCode>
                <c:ptCount val="27"/>
                <c:pt idx="0" formatCode="0%">
                  <c:v>0.24</c:v>
                </c:pt>
                <c:pt idx="2" formatCode="0%">
                  <c:v>0.49</c:v>
                </c:pt>
                <c:pt idx="3" formatCode="0%">
                  <c:v>0.47</c:v>
                </c:pt>
                <c:pt idx="4" formatCode="0%">
                  <c:v>0.45</c:v>
                </c:pt>
                <c:pt idx="5" formatCode="0%">
                  <c:v>0.43</c:v>
                </c:pt>
                <c:pt idx="6" formatCode="0%">
                  <c:v>0.39</c:v>
                </c:pt>
                <c:pt idx="7" formatCode="0%">
                  <c:v>0.35</c:v>
                </c:pt>
                <c:pt idx="8" formatCode="0%">
                  <c:v>0.33</c:v>
                </c:pt>
                <c:pt idx="9" formatCode="0%">
                  <c:v>0.3</c:v>
                </c:pt>
                <c:pt idx="10" formatCode="0%">
                  <c:v>0.27</c:v>
                </c:pt>
                <c:pt idx="11" formatCode="0%">
                  <c:v>0.27</c:v>
                </c:pt>
                <c:pt idx="12" formatCode="0%">
                  <c:v>0.27</c:v>
                </c:pt>
                <c:pt idx="13" formatCode="0%">
                  <c:v>0.25</c:v>
                </c:pt>
                <c:pt idx="14" formatCode="0%">
                  <c:v>0.22</c:v>
                </c:pt>
                <c:pt idx="15" formatCode="0%">
                  <c:v>0.2</c:v>
                </c:pt>
                <c:pt idx="16" formatCode="0%">
                  <c:v>0.19</c:v>
                </c:pt>
                <c:pt idx="17" formatCode="0%">
                  <c:v>0.18</c:v>
                </c:pt>
                <c:pt idx="18" formatCode="0%">
                  <c:v>0.17</c:v>
                </c:pt>
                <c:pt idx="19" formatCode="0%">
                  <c:v>0.17</c:v>
                </c:pt>
                <c:pt idx="20" formatCode="0%">
                  <c:v>0.15</c:v>
                </c:pt>
                <c:pt idx="21" formatCode="0%">
                  <c:v>0.14</c:v>
                </c:pt>
                <c:pt idx="22" formatCode="0%">
                  <c:v>0.13</c:v>
                </c:pt>
                <c:pt idx="23" formatCode="0%">
                  <c:v>0.13</c:v>
                </c:pt>
                <c:pt idx="24" formatCode="0%">
                  <c:v>0.12</c:v>
                </c:pt>
                <c:pt idx="25" formatCode="0%">
                  <c:v>0.1</c:v>
                </c:pt>
                <c:pt idx="26" formatCode="0%">
                  <c:v>0.05</c:v>
                </c:pt>
              </c:numCache>
            </c:numRef>
          </c:val>
          <c:extLst xmlns:c16r2="http://schemas.microsoft.com/office/drawing/2015/06/chart">
            <c:ext xmlns:c16="http://schemas.microsoft.com/office/drawing/2014/chart" uri="{C3380CC4-5D6E-409C-BE32-E72D297353CC}">
              <c16:uniqueId val="{00000000-3B88-45E6-8C36-9D45DB34FE39}"/>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Pakistan</c:v>
                </c:pt>
                <c:pt idx="3">
                  <c:v>Tunisia</c:v>
                </c:pt>
                <c:pt idx="4">
                  <c:v>Kenya</c:v>
                </c:pt>
                <c:pt idx="5">
                  <c:v>Nigeria</c:v>
                </c:pt>
                <c:pt idx="6">
                  <c:v>India</c:v>
                </c:pt>
                <c:pt idx="7">
                  <c:v>China</c:v>
                </c:pt>
                <c:pt idx="8">
                  <c:v>Indonesia</c:v>
                </c:pt>
                <c:pt idx="9">
                  <c:v>South Africa</c:v>
                </c:pt>
                <c:pt idx="10">
                  <c:v>Mexico</c:v>
                </c:pt>
                <c:pt idx="11">
                  <c:v>Brazil</c:v>
                </c:pt>
                <c:pt idx="12">
                  <c:v>Turkey</c:v>
                </c:pt>
                <c:pt idx="13">
                  <c:v>Egypt</c:v>
                </c:pt>
                <c:pt idx="14">
                  <c:v>Russia</c:v>
                </c:pt>
                <c:pt idx="15">
                  <c:v>Poland</c:v>
                </c:pt>
                <c:pt idx="16">
                  <c:v>Hong Kong</c:v>
                </c:pt>
                <c:pt idx="17">
                  <c:v>Republic of Korea</c:v>
                </c:pt>
                <c:pt idx="18">
                  <c:v>Italy</c:v>
                </c:pt>
                <c:pt idx="19">
                  <c:v>France</c:v>
                </c:pt>
                <c:pt idx="20">
                  <c:v>Sweden</c:v>
                </c:pt>
                <c:pt idx="21">
                  <c:v>United States</c:v>
                </c:pt>
                <c:pt idx="22">
                  <c:v>Australia</c:v>
                </c:pt>
                <c:pt idx="23">
                  <c:v>Canada</c:v>
                </c:pt>
                <c:pt idx="24">
                  <c:v>Germany</c:v>
                </c:pt>
                <c:pt idx="25">
                  <c:v>Great Britain</c:v>
                </c:pt>
                <c:pt idx="26">
                  <c:v>Japan</c:v>
                </c:pt>
              </c:strCache>
            </c:strRef>
          </c:cat>
          <c:val>
            <c:numRef>
              <c:f>Sheet1!$C$2:$C$28</c:f>
              <c:numCache>
                <c:formatCode>General</c:formatCode>
                <c:ptCount val="27"/>
                <c:pt idx="0" formatCode="0%">
                  <c:v>0.63</c:v>
                </c:pt>
                <c:pt idx="2" formatCode="0%">
                  <c:v>0.41</c:v>
                </c:pt>
                <c:pt idx="3" formatCode="0%">
                  <c:v>0.23</c:v>
                </c:pt>
                <c:pt idx="4" formatCode="0%">
                  <c:v>0.29</c:v>
                </c:pt>
                <c:pt idx="5" formatCode="0%">
                  <c:v>0.43</c:v>
                </c:pt>
                <c:pt idx="6" formatCode="0%">
                  <c:v>0.43</c:v>
                </c:pt>
                <c:pt idx="7" formatCode="0%">
                  <c:v>0.52</c:v>
                </c:pt>
                <c:pt idx="8" formatCode="0%">
                  <c:v>0.53</c:v>
                </c:pt>
                <c:pt idx="9" formatCode="0%">
                  <c:v>0.6</c:v>
                </c:pt>
                <c:pt idx="10" formatCode="0%">
                  <c:v>0.55</c:v>
                </c:pt>
                <c:pt idx="11" formatCode="0%">
                  <c:v>0.55</c:v>
                </c:pt>
                <c:pt idx="12" formatCode="0%">
                  <c:v>0.52</c:v>
                </c:pt>
                <c:pt idx="13" formatCode="0%">
                  <c:v>0.57</c:v>
                </c:pt>
                <c:pt idx="14" formatCode="0%">
                  <c:v>0.72</c:v>
                </c:pt>
                <c:pt idx="15" formatCode="0%">
                  <c:v>0.7</c:v>
                </c:pt>
                <c:pt idx="16" formatCode="0%">
                  <c:v>0.64</c:v>
                </c:pt>
                <c:pt idx="17" formatCode="0%">
                  <c:v>0.7</c:v>
                </c:pt>
                <c:pt idx="18" formatCode="0%">
                  <c:v>0.72</c:v>
                </c:pt>
                <c:pt idx="19" formatCode="0%">
                  <c:v>0.71</c:v>
                </c:pt>
                <c:pt idx="20" formatCode="0%">
                  <c:v>0.76</c:v>
                </c:pt>
                <c:pt idx="21" formatCode="0%">
                  <c:v>0.78</c:v>
                </c:pt>
                <c:pt idx="22" formatCode="0%">
                  <c:v>0.8</c:v>
                </c:pt>
                <c:pt idx="23" formatCode="0%">
                  <c:v>0.77</c:v>
                </c:pt>
                <c:pt idx="24" formatCode="0%">
                  <c:v>0.78</c:v>
                </c:pt>
                <c:pt idx="25" formatCode="0%">
                  <c:v>0.83</c:v>
                </c:pt>
                <c:pt idx="26" formatCode="0%">
                  <c:v>0.9</c:v>
                </c:pt>
              </c:numCache>
            </c:numRef>
          </c:val>
          <c:extLst xmlns:c16r2="http://schemas.microsoft.com/office/drawing/2015/06/chart">
            <c:ext xmlns:c16="http://schemas.microsoft.com/office/drawing/2014/chart" uri="{C3380CC4-5D6E-409C-BE32-E72D297353CC}">
              <c16:uniqueId val="{00000001-3B88-45E6-8C36-9D45DB34FE39}"/>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Pakistan</c:v>
                </c:pt>
                <c:pt idx="3">
                  <c:v>Tunisia</c:v>
                </c:pt>
                <c:pt idx="4">
                  <c:v>Kenya</c:v>
                </c:pt>
                <c:pt idx="5">
                  <c:v>Nigeria</c:v>
                </c:pt>
                <c:pt idx="6">
                  <c:v>India</c:v>
                </c:pt>
                <c:pt idx="7">
                  <c:v>China</c:v>
                </c:pt>
                <c:pt idx="8">
                  <c:v>Indonesia</c:v>
                </c:pt>
                <c:pt idx="9">
                  <c:v>South Africa</c:v>
                </c:pt>
                <c:pt idx="10">
                  <c:v>Mexico</c:v>
                </c:pt>
                <c:pt idx="11">
                  <c:v>Brazil</c:v>
                </c:pt>
                <c:pt idx="12">
                  <c:v>Turkey</c:v>
                </c:pt>
                <c:pt idx="13">
                  <c:v>Egypt</c:v>
                </c:pt>
                <c:pt idx="14">
                  <c:v>Russia</c:v>
                </c:pt>
                <c:pt idx="15">
                  <c:v>Poland</c:v>
                </c:pt>
                <c:pt idx="16">
                  <c:v>Hong Kong</c:v>
                </c:pt>
                <c:pt idx="17">
                  <c:v>Republic of Korea</c:v>
                </c:pt>
                <c:pt idx="18">
                  <c:v>Italy</c:v>
                </c:pt>
                <c:pt idx="19">
                  <c:v>France</c:v>
                </c:pt>
                <c:pt idx="20">
                  <c:v>Sweden</c:v>
                </c:pt>
                <c:pt idx="21">
                  <c:v>United States</c:v>
                </c:pt>
                <c:pt idx="22">
                  <c:v>Australia</c:v>
                </c:pt>
                <c:pt idx="23">
                  <c:v>Canada</c:v>
                </c:pt>
                <c:pt idx="24">
                  <c:v>Germany</c:v>
                </c:pt>
                <c:pt idx="25">
                  <c:v>Great Britain</c:v>
                </c:pt>
                <c:pt idx="26">
                  <c:v>Japan</c:v>
                </c:pt>
              </c:strCache>
            </c:strRef>
          </c:cat>
          <c:val>
            <c:numRef>
              <c:f>Sheet1!$D$2:$D$28</c:f>
              <c:numCache>
                <c:formatCode>General</c:formatCode>
                <c:ptCount val="27"/>
                <c:pt idx="0" formatCode="0%">
                  <c:v>0.13</c:v>
                </c:pt>
                <c:pt idx="2" formatCode="0%">
                  <c:v>0.1</c:v>
                </c:pt>
                <c:pt idx="3" formatCode="0%">
                  <c:v>0.11</c:v>
                </c:pt>
                <c:pt idx="4" formatCode="0%">
                  <c:v>0.26</c:v>
                </c:pt>
                <c:pt idx="5" formatCode="0%">
                  <c:v>0.14</c:v>
                </c:pt>
                <c:pt idx="6" formatCode="0%">
                  <c:v>0.18</c:v>
                </c:pt>
                <c:pt idx="7" formatCode="0%">
                  <c:v>0.12</c:v>
                </c:pt>
                <c:pt idx="8" formatCode="0%">
                  <c:v>0.14</c:v>
                </c:pt>
                <c:pt idx="9" formatCode="0%">
                  <c:v>0.1</c:v>
                </c:pt>
                <c:pt idx="10" formatCode="0%">
                  <c:v>0.18</c:v>
                </c:pt>
                <c:pt idx="11" formatCode="0%">
                  <c:v>0.18</c:v>
                </c:pt>
                <c:pt idx="12" formatCode="0%">
                  <c:v>0.21</c:v>
                </c:pt>
                <c:pt idx="13" formatCode="0%">
                  <c:v>0.17</c:v>
                </c:pt>
                <c:pt idx="14" formatCode="0%">
                  <c:v>0.06</c:v>
                </c:pt>
                <c:pt idx="15" formatCode="0%">
                  <c:v>0.1</c:v>
                </c:pt>
                <c:pt idx="16" formatCode="0%">
                  <c:v>0.17</c:v>
                </c:pt>
                <c:pt idx="17" formatCode="0%">
                  <c:v>0.12</c:v>
                </c:pt>
                <c:pt idx="18" formatCode="0%">
                  <c:v>0.1</c:v>
                </c:pt>
                <c:pt idx="19" formatCode="0%">
                  <c:v>0.12</c:v>
                </c:pt>
                <c:pt idx="20" formatCode="0%">
                  <c:v>0.09</c:v>
                </c:pt>
                <c:pt idx="21" formatCode="0%">
                  <c:v>0.08</c:v>
                </c:pt>
                <c:pt idx="22" formatCode="0%">
                  <c:v>0.07</c:v>
                </c:pt>
                <c:pt idx="23" formatCode="0%">
                  <c:v>0.1</c:v>
                </c:pt>
                <c:pt idx="24" formatCode="0%">
                  <c:v>0.1</c:v>
                </c:pt>
                <c:pt idx="25" formatCode="0%">
                  <c:v>0.07</c:v>
                </c:pt>
                <c:pt idx="26" formatCode="0%">
                  <c:v>0.06</c:v>
                </c:pt>
              </c:numCache>
            </c:numRef>
          </c:val>
          <c:extLst xmlns:c16r2="http://schemas.microsoft.com/office/drawing/2015/06/chart">
            <c:ext xmlns:c16="http://schemas.microsoft.com/office/drawing/2014/chart" uri="{C3380CC4-5D6E-409C-BE32-E72D297353CC}">
              <c16:uniqueId val="{00000002-3B88-45E6-8C36-9D45DB34FE39}"/>
            </c:ext>
          </c:extLst>
        </c:ser>
        <c:dLbls>
          <c:showLegendKey val="0"/>
          <c:showVal val="0"/>
          <c:showCatName val="0"/>
          <c:showSerName val="0"/>
          <c:showPercent val="0"/>
          <c:showBubbleSize val="0"/>
        </c:dLbls>
        <c:gapWidth val="50"/>
        <c:overlap val="100"/>
        <c:axId val="1565237200"/>
        <c:axId val="1565224176"/>
      </c:barChart>
      <c:catAx>
        <c:axId val="1565237200"/>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565224176"/>
        <c:crosses val="autoZero"/>
        <c:auto val="1"/>
        <c:lblAlgn val="ctr"/>
        <c:lblOffset val="0"/>
        <c:noMultiLvlLbl val="0"/>
      </c:catAx>
      <c:valAx>
        <c:axId val="1565224176"/>
        <c:scaling>
          <c:orientation val="minMax"/>
          <c:max val="1.0"/>
        </c:scaling>
        <c:delete val="1"/>
        <c:axPos val="t"/>
        <c:numFmt formatCode="0%" sourceLinked="1"/>
        <c:majorTickMark val="none"/>
        <c:minorTickMark val="none"/>
        <c:tickLblPos val="nextTo"/>
        <c:crossAx val="1565237200"/>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BRICS</c:v>
                </c:pt>
                <c:pt idx="4">
                  <c:v>LATAM</c:v>
                </c:pt>
                <c:pt idx="5">
                  <c:v>APAC</c:v>
                </c:pt>
                <c:pt idx="6">
                  <c:v>Europe</c:v>
                </c:pt>
                <c:pt idx="7">
                  <c:v>G-8 Countries</c:v>
                </c:pt>
                <c:pt idx="8">
                  <c:v>North America</c:v>
                </c:pt>
              </c:strCache>
            </c:strRef>
          </c:cat>
          <c:val>
            <c:numRef>
              <c:f>Sheet1!$B$2:$B$10</c:f>
              <c:numCache>
                <c:formatCode>General</c:formatCode>
                <c:ptCount val="9"/>
                <c:pt idx="0" formatCode="0%">
                  <c:v>0.24</c:v>
                </c:pt>
                <c:pt idx="2" formatCode="0%">
                  <c:v>0.35</c:v>
                </c:pt>
                <c:pt idx="3" formatCode="0%">
                  <c:v>0.31</c:v>
                </c:pt>
                <c:pt idx="4" formatCode="0%">
                  <c:v>0.27</c:v>
                </c:pt>
                <c:pt idx="5" formatCode="0%">
                  <c:v>0.23</c:v>
                </c:pt>
                <c:pt idx="6" formatCode="0%">
                  <c:v>0.15</c:v>
                </c:pt>
                <c:pt idx="7" formatCode="0%">
                  <c:v>0.14</c:v>
                </c:pt>
                <c:pt idx="8" formatCode="0%">
                  <c:v>0.13</c:v>
                </c:pt>
              </c:numCache>
            </c:numRef>
          </c:val>
          <c:extLst xmlns:c16r2="http://schemas.microsoft.com/office/drawing/2015/06/chart">
            <c:ext xmlns:c16="http://schemas.microsoft.com/office/drawing/2014/chart" uri="{C3380CC4-5D6E-409C-BE32-E72D297353CC}">
              <c16:uniqueId val="{00000000-5106-4227-94C1-4A01D74D3769}"/>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BRICS</c:v>
                </c:pt>
                <c:pt idx="4">
                  <c:v>LATAM</c:v>
                </c:pt>
                <c:pt idx="5">
                  <c:v>APAC</c:v>
                </c:pt>
                <c:pt idx="6">
                  <c:v>Europe</c:v>
                </c:pt>
                <c:pt idx="7">
                  <c:v>G-8 Countries</c:v>
                </c:pt>
                <c:pt idx="8">
                  <c:v>North America</c:v>
                </c:pt>
              </c:strCache>
            </c:strRef>
          </c:cat>
          <c:val>
            <c:numRef>
              <c:f>Sheet1!$C$2:$C$10</c:f>
              <c:numCache>
                <c:formatCode>General</c:formatCode>
                <c:ptCount val="9"/>
                <c:pt idx="0" formatCode="0%">
                  <c:v>0.63</c:v>
                </c:pt>
                <c:pt idx="2" formatCode="0%">
                  <c:v>0.48</c:v>
                </c:pt>
                <c:pt idx="3" formatCode="0%">
                  <c:v>0.56</c:v>
                </c:pt>
                <c:pt idx="4" formatCode="0%">
                  <c:v>0.55</c:v>
                </c:pt>
                <c:pt idx="5" formatCode="0%">
                  <c:v>0.66</c:v>
                </c:pt>
                <c:pt idx="6" formatCode="0%">
                  <c:v>0.75</c:v>
                </c:pt>
                <c:pt idx="7" formatCode="0%">
                  <c:v>0.78</c:v>
                </c:pt>
                <c:pt idx="8" formatCode="0%">
                  <c:v>0.78</c:v>
                </c:pt>
              </c:numCache>
            </c:numRef>
          </c:val>
          <c:extLst xmlns:c16r2="http://schemas.microsoft.com/office/drawing/2015/06/chart">
            <c:ext xmlns:c16="http://schemas.microsoft.com/office/drawing/2014/chart" uri="{C3380CC4-5D6E-409C-BE32-E72D297353CC}">
              <c16:uniqueId val="{00000001-5106-4227-94C1-4A01D74D3769}"/>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BRICS</c:v>
                </c:pt>
                <c:pt idx="4">
                  <c:v>LATAM</c:v>
                </c:pt>
                <c:pt idx="5">
                  <c:v>APAC</c:v>
                </c:pt>
                <c:pt idx="6">
                  <c:v>Europe</c:v>
                </c:pt>
                <c:pt idx="7">
                  <c:v>G-8 Countries</c:v>
                </c:pt>
                <c:pt idx="8">
                  <c:v>North America</c:v>
                </c:pt>
              </c:strCache>
            </c:strRef>
          </c:cat>
          <c:val>
            <c:numRef>
              <c:f>Sheet1!$D$2:$D$10</c:f>
              <c:numCache>
                <c:formatCode>General</c:formatCode>
                <c:ptCount val="9"/>
                <c:pt idx="0" formatCode="0%">
                  <c:v>0.13</c:v>
                </c:pt>
                <c:pt idx="2" formatCode="0%">
                  <c:v>0.17</c:v>
                </c:pt>
                <c:pt idx="3" formatCode="0%">
                  <c:v>0.13</c:v>
                </c:pt>
                <c:pt idx="4" formatCode="0%">
                  <c:v>0.18</c:v>
                </c:pt>
                <c:pt idx="5" formatCode="0%">
                  <c:v>0.11</c:v>
                </c:pt>
                <c:pt idx="6" formatCode="0%">
                  <c:v>0.1</c:v>
                </c:pt>
                <c:pt idx="7" formatCode="0%">
                  <c:v>0.09</c:v>
                </c:pt>
                <c:pt idx="8" formatCode="0%">
                  <c:v>0.09</c:v>
                </c:pt>
              </c:numCache>
            </c:numRef>
          </c:val>
          <c:extLst xmlns:c16r2="http://schemas.microsoft.com/office/drawing/2015/06/chart">
            <c:ext xmlns:c16="http://schemas.microsoft.com/office/drawing/2014/chart" uri="{C3380CC4-5D6E-409C-BE32-E72D297353CC}">
              <c16:uniqueId val="{00000002-5106-4227-94C1-4A01D74D3769}"/>
            </c:ext>
          </c:extLst>
        </c:ser>
        <c:dLbls>
          <c:showLegendKey val="0"/>
          <c:showVal val="0"/>
          <c:showCatName val="0"/>
          <c:showSerName val="0"/>
          <c:showPercent val="0"/>
          <c:showBubbleSize val="0"/>
        </c:dLbls>
        <c:gapWidth val="50"/>
        <c:overlap val="100"/>
        <c:axId val="1215372464"/>
        <c:axId val="1215374752"/>
      </c:barChart>
      <c:catAx>
        <c:axId val="121537246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15374752"/>
        <c:crosses val="autoZero"/>
        <c:auto val="1"/>
        <c:lblAlgn val="ctr"/>
        <c:lblOffset val="0"/>
        <c:noMultiLvlLbl val="0"/>
      </c:catAx>
      <c:valAx>
        <c:axId val="1215374752"/>
        <c:scaling>
          <c:orientation val="minMax"/>
          <c:max val="1.0"/>
        </c:scaling>
        <c:delete val="1"/>
        <c:axPos val="t"/>
        <c:numFmt formatCode="0%" sourceLinked="1"/>
        <c:majorTickMark val="none"/>
        <c:minorTickMark val="none"/>
        <c:tickLblPos val="nextTo"/>
        <c:crossAx val="1215372464"/>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South Africa</c:v>
                </c:pt>
                <c:pt idx="4">
                  <c:v>India</c:v>
                </c:pt>
                <c:pt idx="5">
                  <c:v>Kenya</c:v>
                </c:pt>
                <c:pt idx="6">
                  <c:v>Brazil</c:v>
                </c:pt>
                <c:pt idx="7">
                  <c:v>Egypt</c:v>
                </c:pt>
                <c:pt idx="8">
                  <c:v>Mexico</c:v>
                </c:pt>
                <c:pt idx="9">
                  <c:v>Pakistan</c:v>
                </c:pt>
                <c:pt idx="10">
                  <c:v>China</c:v>
                </c:pt>
                <c:pt idx="11">
                  <c:v>Poland</c:v>
                </c:pt>
                <c:pt idx="12">
                  <c:v>Turkey</c:v>
                </c:pt>
                <c:pt idx="13">
                  <c:v>Tunisia</c:v>
                </c:pt>
                <c:pt idx="14">
                  <c:v>Hong Kong</c:v>
                </c:pt>
                <c:pt idx="15">
                  <c:v>Republic of Korea</c:v>
                </c:pt>
                <c:pt idx="16">
                  <c:v>Nigeria</c:v>
                </c:pt>
                <c:pt idx="17">
                  <c:v>Italy</c:v>
                </c:pt>
                <c:pt idx="18">
                  <c:v>Russia</c:v>
                </c:pt>
                <c:pt idx="19">
                  <c:v>Canada</c:v>
                </c:pt>
                <c:pt idx="20">
                  <c:v>Sweden</c:v>
                </c:pt>
                <c:pt idx="21">
                  <c:v>United States</c:v>
                </c:pt>
                <c:pt idx="22">
                  <c:v>Australia</c:v>
                </c:pt>
                <c:pt idx="23">
                  <c:v>Great Britain</c:v>
                </c:pt>
                <c:pt idx="24">
                  <c:v>France</c:v>
                </c:pt>
                <c:pt idx="25">
                  <c:v>Germany</c:v>
                </c:pt>
                <c:pt idx="26">
                  <c:v>Japan</c:v>
                </c:pt>
              </c:strCache>
            </c:strRef>
          </c:cat>
          <c:val>
            <c:numRef>
              <c:f>Sheet1!$B$2:$B$28</c:f>
              <c:numCache>
                <c:formatCode>General</c:formatCode>
                <c:ptCount val="27"/>
                <c:pt idx="0" formatCode="0%">
                  <c:v>0.43</c:v>
                </c:pt>
                <c:pt idx="2" formatCode="0%">
                  <c:v>0.62</c:v>
                </c:pt>
                <c:pt idx="3" formatCode="0%">
                  <c:v>0.61</c:v>
                </c:pt>
                <c:pt idx="4" formatCode="0%">
                  <c:v>0.6</c:v>
                </c:pt>
                <c:pt idx="5" formatCode="0%">
                  <c:v>0.58</c:v>
                </c:pt>
                <c:pt idx="6" formatCode="0%">
                  <c:v>0.57</c:v>
                </c:pt>
                <c:pt idx="7" formatCode="0%">
                  <c:v>0.57</c:v>
                </c:pt>
                <c:pt idx="8" formatCode="0%">
                  <c:v>0.56</c:v>
                </c:pt>
                <c:pt idx="9" formatCode="0%">
                  <c:v>0.53</c:v>
                </c:pt>
                <c:pt idx="10" formatCode="0%">
                  <c:v>0.52</c:v>
                </c:pt>
                <c:pt idx="11" formatCode="0%">
                  <c:v>0.49</c:v>
                </c:pt>
                <c:pt idx="12" formatCode="0%">
                  <c:v>0.46</c:v>
                </c:pt>
                <c:pt idx="13" formatCode="0%">
                  <c:v>0.42</c:v>
                </c:pt>
                <c:pt idx="14" formatCode="0%">
                  <c:v>0.42</c:v>
                </c:pt>
                <c:pt idx="15" formatCode="0%">
                  <c:v>0.42</c:v>
                </c:pt>
                <c:pt idx="16" formatCode="0%">
                  <c:v>0.41</c:v>
                </c:pt>
                <c:pt idx="17" formatCode="0%">
                  <c:v>0.4</c:v>
                </c:pt>
                <c:pt idx="18" formatCode="0%">
                  <c:v>0.4</c:v>
                </c:pt>
                <c:pt idx="19" formatCode="0%">
                  <c:v>0.39</c:v>
                </c:pt>
                <c:pt idx="20" formatCode="0%">
                  <c:v>0.36</c:v>
                </c:pt>
                <c:pt idx="21" formatCode="0%">
                  <c:v>0.32</c:v>
                </c:pt>
                <c:pt idx="22" formatCode="0%">
                  <c:v>0.3</c:v>
                </c:pt>
                <c:pt idx="23" formatCode="0%">
                  <c:v>0.25</c:v>
                </c:pt>
                <c:pt idx="24" formatCode="0%">
                  <c:v>0.24</c:v>
                </c:pt>
                <c:pt idx="25" formatCode="0%">
                  <c:v>0.23</c:v>
                </c:pt>
                <c:pt idx="26" formatCode="0%">
                  <c:v>0.16</c:v>
                </c:pt>
              </c:numCache>
            </c:numRef>
          </c:val>
          <c:extLst xmlns:c16r2="http://schemas.microsoft.com/office/drawing/2015/06/chart">
            <c:ext xmlns:c16="http://schemas.microsoft.com/office/drawing/2014/chart" uri="{C3380CC4-5D6E-409C-BE32-E72D297353CC}">
              <c16:uniqueId val="{00000000-F1F8-4441-AB8A-0038756F841E}"/>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South Africa</c:v>
                </c:pt>
                <c:pt idx="4">
                  <c:v>India</c:v>
                </c:pt>
                <c:pt idx="5">
                  <c:v>Kenya</c:v>
                </c:pt>
                <c:pt idx="6">
                  <c:v>Brazil</c:v>
                </c:pt>
                <c:pt idx="7">
                  <c:v>Egypt</c:v>
                </c:pt>
                <c:pt idx="8">
                  <c:v>Mexico</c:v>
                </c:pt>
                <c:pt idx="9">
                  <c:v>Pakistan</c:v>
                </c:pt>
                <c:pt idx="10">
                  <c:v>China</c:v>
                </c:pt>
                <c:pt idx="11">
                  <c:v>Poland</c:v>
                </c:pt>
                <c:pt idx="12">
                  <c:v>Turkey</c:v>
                </c:pt>
                <c:pt idx="13">
                  <c:v>Tunisia</c:v>
                </c:pt>
                <c:pt idx="14">
                  <c:v>Hong Kong</c:v>
                </c:pt>
                <c:pt idx="15">
                  <c:v>Republic of Korea</c:v>
                </c:pt>
                <c:pt idx="16">
                  <c:v>Nigeria</c:v>
                </c:pt>
                <c:pt idx="17">
                  <c:v>Italy</c:v>
                </c:pt>
                <c:pt idx="18">
                  <c:v>Russia</c:v>
                </c:pt>
                <c:pt idx="19">
                  <c:v>Canada</c:v>
                </c:pt>
                <c:pt idx="20">
                  <c:v>Sweden</c:v>
                </c:pt>
                <c:pt idx="21">
                  <c:v>United States</c:v>
                </c:pt>
                <c:pt idx="22">
                  <c:v>Australia</c:v>
                </c:pt>
                <c:pt idx="23">
                  <c:v>Great Britain</c:v>
                </c:pt>
                <c:pt idx="24">
                  <c:v>France</c:v>
                </c:pt>
                <c:pt idx="25">
                  <c:v>Germany</c:v>
                </c:pt>
                <c:pt idx="26">
                  <c:v>Japan</c:v>
                </c:pt>
              </c:strCache>
            </c:strRef>
          </c:cat>
          <c:val>
            <c:numRef>
              <c:f>Sheet1!$C$2:$C$28</c:f>
              <c:numCache>
                <c:formatCode>General</c:formatCode>
                <c:ptCount val="27"/>
                <c:pt idx="0" formatCode="0%">
                  <c:v>0.47</c:v>
                </c:pt>
                <c:pt idx="2" formatCode="0%">
                  <c:v>0.31</c:v>
                </c:pt>
                <c:pt idx="3" formatCode="0%">
                  <c:v>0.32</c:v>
                </c:pt>
                <c:pt idx="4" formatCode="0%">
                  <c:v>0.3</c:v>
                </c:pt>
                <c:pt idx="5" formatCode="0%">
                  <c:v>0.2</c:v>
                </c:pt>
                <c:pt idx="6" formatCode="0%">
                  <c:v>0.29</c:v>
                </c:pt>
                <c:pt idx="7" formatCode="0%">
                  <c:v>0.33</c:v>
                </c:pt>
                <c:pt idx="8" formatCode="0%">
                  <c:v>0.35</c:v>
                </c:pt>
                <c:pt idx="9" formatCode="0%">
                  <c:v>0.39</c:v>
                </c:pt>
                <c:pt idx="10" formatCode="0%">
                  <c:v>0.41</c:v>
                </c:pt>
                <c:pt idx="11" formatCode="0%">
                  <c:v>0.46</c:v>
                </c:pt>
                <c:pt idx="12" formatCode="0%">
                  <c:v>0.39</c:v>
                </c:pt>
                <c:pt idx="13" formatCode="0%">
                  <c:v>0.18</c:v>
                </c:pt>
                <c:pt idx="14" formatCode="0%">
                  <c:v>0.5</c:v>
                </c:pt>
                <c:pt idx="15" formatCode="0%">
                  <c:v>0.5</c:v>
                </c:pt>
                <c:pt idx="16" formatCode="0%">
                  <c:v>0.4</c:v>
                </c:pt>
                <c:pt idx="17" formatCode="0%">
                  <c:v>0.55</c:v>
                </c:pt>
                <c:pt idx="18" formatCode="0%">
                  <c:v>0.53</c:v>
                </c:pt>
                <c:pt idx="19" formatCode="0%">
                  <c:v>0.55</c:v>
                </c:pt>
                <c:pt idx="20" formatCode="0%">
                  <c:v>0.56</c:v>
                </c:pt>
                <c:pt idx="21" formatCode="0%">
                  <c:v>0.62</c:v>
                </c:pt>
                <c:pt idx="22" formatCode="0%">
                  <c:v>0.65</c:v>
                </c:pt>
                <c:pt idx="23" formatCode="0%">
                  <c:v>0.72</c:v>
                </c:pt>
                <c:pt idx="24" formatCode="0%">
                  <c:v>0.67</c:v>
                </c:pt>
                <c:pt idx="25" formatCode="0%">
                  <c:v>0.73</c:v>
                </c:pt>
                <c:pt idx="26" formatCode="0%">
                  <c:v>0.79</c:v>
                </c:pt>
              </c:numCache>
            </c:numRef>
          </c:val>
          <c:extLst xmlns:c16r2="http://schemas.microsoft.com/office/drawing/2015/06/chart">
            <c:ext xmlns:c16="http://schemas.microsoft.com/office/drawing/2014/chart" uri="{C3380CC4-5D6E-409C-BE32-E72D297353CC}">
              <c16:uniqueId val="{00000001-F1F8-4441-AB8A-0038756F841E}"/>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South Africa</c:v>
                </c:pt>
                <c:pt idx="4">
                  <c:v>India</c:v>
                </c:pt>
                <c:pt idx="5">
                  <c:v>Kenya</c:v>
                </c:pt>
                <c:pt idx="6">
                  <c:v>Brazil</c:v>
                </c:pt>
                <c:pt idx="7">
                  <c:v>Egypt</c:v>
                </c:pt>
                <c:pt idx="8">
                  <c:v>Mexico</c:v>
                </c:pt>
                <c:pt idx="9">
                  <c:v>Pakistan</c:v>
                </c:pt>
                <c:pt idx="10">
                  <c:v>China</c:v>
                </c:pt>
                <c:pt idx="11">
                  <c:v>Poland</c:v>
                </c:pt>
                <c:pt idx="12">
                  <c:v>Turkey</c:v>
                </c:pt>
                <c:pt idx="13">
                  <c:v>Tunisia</c:v>
                </c:pt>
                <c:pt idx="14">
                  <c:v>Hong Kong</c:v>
                </c:pt>
                <c:pt idx="15">
                  <c:v>Republic of Korea</c:v>
                </c:pt>
                <c:pt idx="16">
                  <c:v>Nigeria</c:v>
                </c:pt>
                <c:pt idx="17">
                  <c:v>Italy</c:v>
                </c:pt>
                <c:pt idx="18">
                  <c:v>Russia</c:v>
                </c:pt>
                <c:pt idx="19">
                  <c:v>Canada</c:v>
                </c:pt>
                <c:pt idx="20">
                  <c:v>Sweden</c:v>
                </c:pt>
                <c:pt idx="21">
                  <c:v>United States</c:v>
                </c:pt>
                <c:pt idx="22">
                  <c:v>Australia</c:v>
                </c:pt>
                <c:pt idx="23">
                  <c:v>Great Britain</c:v>
                </c:pt>
                <c:pt idx="24">
                  <c:v>France</c:v>
                </c:pt>
                <c:pt idx="25">
                  <c:v>Germany</c:v>
                </c:pt>
                <c:pt idx="26">
                  <c:v>Japan</c:v>
                </c:pt>
              </c:strCache>
            </c:strRef>
          </c:cat>
          <c:val>
            <c:numRef>
              <c:f>Sheet1!$D$2:$D$28</c:f>
              <c:numCache>
                <c:formatCode>General</c:formatCode>
                <c:ptCount val="27"/>
                <c:pt idx="0" formatCode="0%">
                  <c:v>0.09</c:v>
                </c:pt>
                <c:pt idx="2" formatCode="0%">
                  <c:v>0.07</c:v>
                </c:pt>
                <c:pt idx="3" formatCode="0%">
                  <c:v>0.07</c:v>
                </c:pt>
                <c:pt idx="4" formatCode="0%">
                  <c:v>0.1</c:v>
                </c:pt>
                <c:pt idx="5" formatCode="0%">
                  <c:v>0.22</c:v>
                </c:pt>
                <c:pt idx="6" formatCode="0%">
                  <c:v>0.15</c:v>
                </c:pt>
                <c:pt idx="7" formatCode="0%">
                  <c:v>0.1</c:v>
                </c:pt>
                <c:pt idx="8" formatCode="0%">
                  <c:v>0.1</c:v>
                </c:pt>
                <c:pt idx="9" formatCode="0%">
                  <c:v>0.07</c:v>
                </c:pt>
                <c:pt idx="10" formatCode="0%">
                  <c:v>0.08</c:v>
                </c:pt>
                <c:pt idx="11" formatCode="0%">
                  <c:v>0.06</c:v>
                </c:pt>
                <c:pt idx="12" formatCode="0%">
                  <c:v>0.15</c:v>
                </c:pt>
                <c:pt idx="13" formatCode="0%">
                  <c:v>0.18</c:v>
                </c:pt>
                <c:pt idx="14" formatCode="0%">
                  <c:v>0.08</c:v>
                </c:pt>
                <c:pt idx="15" formatCode="0%">
                  <c:v>0.08</c:v>
                </c:pt>
                <c:pt idx="16" formatCode="0%">
                  <c:v>0.18</c:v>
                </c:pt>
                <c:pt idx="17" formatCode="0%">
                  <c:v>0.06</c:v>
                </c:pt>
                <c:pt idx="18" formatCode="0%">
                  <c:v>0.07</c:v>
                </c:pt>
                <c:pt idx="19" formatCode="0%">
                  <c:v>0.06</c:v>
                </c:pt>
                <c:pt idx="20" formatCode="0%">
                  <c:v>0.08</c:v>
                </c:pt>
                <c:pt idx="21" formatCode="0%">
                  <c:v>0.06</c:v>
                </c:pt>
                <c:pt idx="22" formatCode="0%">
                  <c:v>0.05</c:v>
                </c:pt>
                <c:pt idx="23" formatCode="0%">
                  <c:v>0.02</c:v>
                </c:pt>
                <c:pt idx="24" formatCode="0%">
                  <c:v>0.09</c:v>
                </c:pt>
                <c:pt idx="25" formatCode="0%">
                  <c:v>0.05</c:v>
                </c:pt>
                <c:pt idx="26" formatCode="0%">
                  <c:v>0.05</c:v>
                </c:pt>
              </c:numCache>
            </c:numRef>
          </c:val>
          <c:extLst xmlns:c16r2="http://schemas.microsoft.com/office/drawing/2015/06/chart">
            <c:ext xmlns:c16="http://schemas.microsoft.com/office/drawing/2014/chart" uri="{C3380CC4-5D6E-409C-BE32-E72D297353CC}">
              <c16:uniqueId val="{00000002-F1F8-4441-AB8A-0038756F841E}"/>
            </c:ext>
          </c:extLst>
        </c:ser>
        <c:dLbls>
          <c:showLegendKey val="0"/>
          <c:showVal val="0"/>
          <c:showCatName val="0"/>
          <c:showSerName val="0"/>
          <c:showPercent val="0"/>
          <c:showBubbleSize val="0"/>
        </c:dLbls>
        <c:gapWidth val="50"/>
        <c:overlap val="100"/>
        <c:axId val="1562650448"/>
        <c:axId val="1562534992"/>
      </c:barChart>
      <c:catAx>
        <c:axId val="1562650448"/>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562534992"/>
        <c:crosses val="autoZero"/>
        <c:auto val="1"/>
        <c:lblAlgn val="ctr"/>
        <c:lblOffset val="0"/>
        <c:noMultiLvlLbl val="0"/>
      </c:catAx>
      <c:valAx>
        <c:axId val="1562534992"/>
        <c:scaling>
          <c:orientation val="minMax"/>
          <c:max val="1.0"/>
        </c:scaling>
        <c:delete val="1"/>
        <c:axPos val="t"/>
        <c:numFmt formatCode="0%" sourceLinked="1"/>
        <c:majorTickMark val="none"/>
        <c:minorTickMark val="none"/>
        <c:tickLblPos val="nextTo"/>
        <c:crossAx val="1562650448"/>
        <c:crosses val="autoZero"/>
        <c:crossBetween val="between"/>
      </c:valAx>
      <c:spPr>
        <a:noFill/>
        <a:ln>
          <a:noFill/>
        </a:ln>
        <a:effectLst/>
      </c:spPr>
    </c:plotArea>
    <c:legend>
      <c:legendPos val="b"/>
      <c:layout>
        <c:manualLayout>
          <c:xMode val="edge"/>
          <c:yMode val="edge"/>
          <c:x val="0.169269336124651"/>
          <c:y val="0.932994498569035"/>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Easier</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APAC</c:v>
                </c:pt>
                <c:pt idx="6">
                  <c:v>North America</c:v>
                </c:pt>
                <c:pt idx="7">
                  <c:v>Europe</c:v>
                </c:pt>
                <c:pt idx="8">
                  <c:v>G-8 Countries</c:v>
                </c:pt>
              </c:strCache>
            </c:strRef>
          </c:cat>
          <c:val>
            <c:numRef>
              <c:f>Sheet1!$B$2:$B$10</c:f>
              <c:numCache>
                <c:formatCode>General</c:formatCode>
                <c:ptCount val="9"/>
                <c:pt idx="0" formatCode="0%">
                  <c:v>0.43</c:v>
                </c:pt>
                <c:pt idx="2" formatCode="0%">
                  <c:v>0.56</c:v>
                </c:pt>
                <c:pt idx="3" formatCode="0%">
                  <c:v>0.54</c:v>
                </c:pt>
                <c:pt idx="4" formatCode="0%">
                  <c:v>0.54</c:v>
                </c:pt>
                <c:pt idx="5" formatCode="0%">
                  <c:v>0.43</c:v>
                </c:pt>
                <c:pt idx="6" formatCode="0%">
                  <c:v>0.35</c:v>
                </c:pt>
                <c:pt idx="7" formatCode="0%">
                  <c:v>0.33</c:v>
                </c:pt>
                <c:pt idx="8" formatCode="0%">
                  <c:v>0.3</c:v>
                </c:pt>
              </c:numCache>
            </c:numRef>
          </c:val>
          <c:extLst xmlns:c16r2="http://schemas.microsoft.com/office/drawing/2015/06/chart">
            <c:ext xmlns:c16="http://schemas.microsoft.com/office/drawing/2014/chart" uri="{C3380CC4-5D6E-409C-BE32-E72D297353CC}">
              <c16:uniqueId val="{00000000-5106-4227-94C1-4A01D74D3769}"/>
            </c:ext>
          </c:extLst>
        </c:ser>
        <c:ser>
          <c:idx val="1"/>
          <c:order val="1"/>
          <c:tx>
            <c:strRef>
              <c:f>Sheet1!$C$1</c:f>
              <c:strCache>
                <c:ptCount val="1"/>
                <c:pt idx="0">
                  <c:v>About the same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APAC</c:v>
                </c:pt>
                <c:pt idx="6">
                  <c:v>North America</c:v>
                </c:pt>
                <c:pt idx="7">
                  <c:v>Europe</c:v>
                </c:pt>
                <c:pt idx="8">
                  <c:v>G-8 Countries</c:v>
                </c:pt>
              </c:strCache>
            </c:strRef>
          </c:cat>
          <c:val>
            <c:numRef>
              <c:f>Sheet1!$C$2:$C$10</c:f>
              <c:numCache>
                <c:formatCode>General</c:formatCode>
                <c:ptCount val="9"/>
                <c:pt idx="0" formatCode="0%">
                  <c:v>0.47</c:v>
                </c:pt>
                <c:pt idx="2" formatCode="0%">
                  <c:v>0.32</c:v>
                </c:pt>
                <c:pt idx="3" formatCode="0%">
                  <c:v>0.33</c:v>
                </c:pt>
                <c:pt idx="4" formatCode="0%">
                  <c:v>0.37</c:v>
                </c:pt>
                <c:pt idx="5" formatCode="0%">
                  <c:v>0.5</c:v>
                </c:pt>
                <c:pt idx="6" formatCode="0%">
                  <c:v>0.59</c:v>
                </c:pt>
                <c:pt idx="7" formatCode="0%">
                  <c:v>0.61</c:v>
                </c:pt>
                <c:pt idx="8" formatCode="0%">
                  <c:v>0.65</c:v>
                </c:pt>
              </c:numCache>
            </c:numRef>
          </c:val>
          <c:extLst xmlns:c16r2="http://schemas.microsoft.com/office/drawing/2015/06/chart">
            <c:ext xmlns:c16="http://schemas.microsoft.com/office/drawing/2014/chart" uri="{C3380CC4-5D6E-409C-BE32-E72D297353CC}">
              <c16:uniqueId val="{00000001-5106-4227-94C1-4A01D74D3769}"/>
            </c:ext>
          </c:extLst>
        </c:ser>
        <c:ser>
          <c:idx val="2"/>
          <c:order val="2"/>
          <c:tx>
            <c:strRef>
              <c:f>Sheet1!$D$1</c:f>
              <c:strCache>
                <c:ptCount val="1"/>
                <c:pt idx="0">
                  <c:v>Harder</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APAC</c:v>
                </c:pt>
                <c:pt idx="6">
                  <c:v>North America</c:v>
                </c:pt>
                <c:pt idx="7">
                  <c:v>Europe</c:v>
                </c:pt>
                <c:pt idx="8">
                  <c:v>G-8 Countries</c:v>
                </c:pt>
              </c:strCache>
            </c:strRef>
          </c:cat>
          <c:val>
            <c:numRef>
              <c:f>Sheet1!$D$2:$D$10</c:f>
              <c:numCache>
                <c:formatCode>General</c:formatCode>
                <c:ptCount val="9"/>
                <c:pt idx="0" formatCode="0%">
                  <c:v>0.09</c:v>
                </c:pt>
                <c:pt idx="2" formatCode="0%">
                  <c:v>0.12</c:v>
                </c:pt>
                <c:pt idx="3" formatCode="0%">
                  <c:v>0.13</c:v>
                </c:pt>
                <c:pt idx="4" formatCode="0%">
                  <c:v>0.09</c:v>
                </c:pt>
                <c:pt idx="5" formatCode="0%">
                  <c:v>0.07</c:v>
                </c:pt>
                <c:pt idx="6" formatCode="0%">
                  <c:v>0.06</c:v>
                </c:pt>
                <c:pt idx="7" formatCode="0%">
                  <c:v>0.06</c:v>
                </c:pt>
                <c:pt idx="8" formatCode="0%">
                  <c:v>0.06</c:v>
                </c:pt>
              </c:numCache>
            </c:numRef>
          </c:val>
          <c:extLst xmlns:c16r2="http://schemas.microsoft.com/office/drawing/2015/06/chart">
            <c:ext xmlns:c16="http://schemas.microsoft.com/office/drawing/2014/chart" uri="{C3380CC4-5D6E-409C-BE32-E72D297353CC}">
              <c16:uniqueId val="{00000002-5106-4227-94C1-4A01D74D3769}"/>
            </c:ext>
          </c:extLst>
        </c:ser>
        <c:dLbls>
          <c:showLegendKey val="0"/>
          <c:showVal val="0"/>
          <c:showCatName val="0"/>
          <c:showSerName val="0"/>
          <c:showPercent val="0"/>
          <c:showBubbleSize val="0"/>
        </c:dLbls>
        <c:gapWidth val="50"/>
        <c:overlap val="100"/>
        <c:axId val="1606934512"/>
        <c:axId val="1607447584"/>
      </c:barChart>
      <c:catAx>
        <c:axId val="160693451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7447584"/>
        <c:crosses val="autoZero"/>
        <c:auto val="1"/>
        <c:lblAlgn val="ctr"/>
        <c:lblOffset val="0"/>
        <c:noMultiLvlLbl val="0"/>
      </c:catAx>
      <c:valAx>
        <c:axId val="1607447584"/>
        <c:scaling>
          <c:orientation val="minMax"/>
          <c:max val="1.0"/>
        </c:scaling>
        <c:delete val="1"/>
        <c:axPos val="t"/>
        <c:numFmt formatCode="0%" sourceLinked="1"/>
        <c:majorTickMark val="none"/>
        <c:minorTickMark val="none"/>
        <c:tickLblPos val="nextTo"/>
        <c:crossAx val="1606934512"/>
        <c:crosses val="autoZero"/>
        <c:crossBetween val="between"/>
      </c:valAx>
      <c:spPr>
        <a:noFill/>
        <a:ln>
          <a:noFill/>
        </a:ln>
        <a:effectLst/>
      </c:spPr>
    </c:plotArea>
    <c:legend>
      <c:legendPos val="b"/>
      <c:layout>
        <c:manualLayout>
          <c:xMode val="edge"/>
          <c:yMode val="edge"/>
          <c:x val="0.152903673499146"/>
          <c:y val="0.908019513865115"/>
          <c:w val="0.79339900220805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China</c:v>
                </c:pt>
                <c:pt idx="3">
                  <c:v>India</c:v>
                </c:pt>
                <c:pt idx="4">
                  <c:v>Indonesia</c:v>
                </c:pt>
                <c:pt idx="5">
                  <c:v>Pakistan</c:v>
                </c:pt>
                <c:pt idx="6">
                  <c:v>Mexico</c:v>
                </c:pt>
                <c:pt idx="7">
                  <c:v>Kenya</c:v>
                </c:pt>
                <c:pt idx="8">
                  <c:v>Hong Kong</c:v>
                </c:pt>
                <c:pt idx="9">
                  <c:v>Poland</c:v>
                </c:pt>
                <c:pt idx="10">
                  <c:v>Sweden</c:v>
                </c:pt>
                <c:pt idx="11">
                  <c:v>Canada</c:v>
                </c:pt>
                <c:pt idx="12">
                  <c:v>Italy</c:v>
                </c:pt>
                <c:pt idx="13">
                  <c:v>Brazil</c:v>
                </c:pt>
                <c:pt idx="14">
                  <c:v>Great Britain</c:v>
                </c:pt>
                <c:pt idx="15">
                  <c:v>Australia</c:v>
                </c:pt>
                <c:pt idx="16">
                  <c:v>Germany</c:v>
                </c:pt>
                <c:pt idx="17">
                  <c:v>Nigeria</c:v>
                </c:pt>
                <c:pt idx="18">
                  <c:v>South Africa</c:v>
                </c:pt>
                <c:pt idx="19">
                  <c:v>Turkey</c:v>
                </c:pt>
                <c:pt idx="20">
                  <c:v>United States</c:v>
                </c:pt>
                <c:pt idx="21">
                  <c:v>France</c:v>
                </c:pt>
                <c:pt idx="22">
                  <c:v>Russia</c:v>
                </c:pt>
                <c:pt idx="23">
                  <c:v>Egypt</c:v>
                </c:pt>
                <c:pt idx="24">
                  <c:v>Republic of Korea</c:v>
                </c:pt>
                <c:pt idx="25">
                  <c:v>Japan</c:v>
                </c:pt>
                <c:pt idx="26">
                  <c:v>Tunisia</c:v>
                </c:pt>
              </c:strCache>
            </c:strRef>
          </c:cat>
          <c:val>
            <c:numRef>
              <c:f>Sheet1!$B$2:$B$28</c:f>
              <c:numCache>
                <c:formatCode>General</c:formatCode>
                <c:ptCount val="27"/>
                <c:pt idx="0" formatCode="0%">
                  <c:v>0.14</c:v>
                </c:pt>
                <c:pt idx="2" formatCode="0%">
                  <c:v>0.13</c:v>
                </c:pt>
                <c:pt idx="3" formatCode="0%">
                  <c:v>0.35</c:v>
                </c:pt>
                <c:pt idx="4" formatCode="0%">
                  <c:v>0.18</c:v>
                </c:pt>
                <c:pt idx="5" formatCode="0%">
                  <c:v>0.3</c:v>
                </c:pt>
                <c:pt idx="6" formatCode="0%">
                  <c:v>0.22</c:v>
                </c:pt>
                <c:pt idx="7" formatCode="0%">
                  <c:v>0.37</c:v>
                </c:pt>
                <c:pt idx="8" formatCode="0%">
                  <c:v>0.04</c:v>
                </c:pt>
                <c:pt idx="9" formatCode="0%">
                  <c:v>0.12</c:v>
                </c:pt>
                <c:pt idx="10" formatCode="0%">
                  <c:v>0.12</c:v>
                </c:pt>
                <c:pt idx="11" formatCode="0%">
                  <c:v>0.1</c:v>
                </c:pt>
                <c:pt idx="12" formatCode="0%">
                  <c:v>0.1</c:v>
                </c:pt>
                <c:pt idx="13" formatCode="0%">
                  <c:v>0.17</c:v>
                </c:pt>
                <c:pt idx="14" formatCode="0%">
                  <c:v>0.08</c:v>
                </c:pt>
                <c:pt idx="15" formatCode="0%">
                  <c:v>0.07</c:v>
                </c:pt>
                <c:pt idx="16" formatCode="0%">
                  <c:v>0.09</c:v>
                </c:pt>
                <c:pt idx="17" formatCode="0%">
                  <c:v>0.29</c:v>
                </c:pt>
                <c:pt idx="18" formatCode="0%">
                  <c:v>0.07</c:v>
                </c:pt>
                <c:pt idx="19" formatCode="0%">
                  <c:v>0.14</c:v>
                </c:pt>
                <c:pt idx="20" formatCode="0%">
                  <c:v>0.11</c:v>
                </c:pt>
                <c:pt idx="21" formatCode="0%">
                  <c:v>0.08</c:v>
                </c:pt>
                <c:pt idx="22" formatCode="0%">
                  <c:v>0.11</c:v>
                </c:pt>
                <c:pt idx="23" formatCode="0%">
                  <c:v>0.13</c:v>
                </c:pt>
                <c:pt idx="24" formatCode="0%">
                  <c:v>0.03</c:v>
                </c:pt>
                <c:pt idx="25" formatCode="0%">
                  <c:v>0.03</c:v>
                </c:pt>
                <c:pt idx="26" formatCode="0%">
                  <c:v>0.1</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China</c:v>
                </c:pt>
                <c:pt idx="3">
                  <c:v>India</c:v>
                </c:pt>
                <c:pt idx="4">
                  <c:v>Indonesia</c:v>
                </c:pt>
                <c:pt idx="5">
                  <c:v>Pakistan</c:v>
                </c:pt>
                <c:pt idx="6">
                  <c:v>Mexico</c:v>
                </c:pt>
                <c:pt idx="7">
                  <c:v>Kenya</c:v>
                </c:pt>
                <c:pt idx="8">
                  <c:v>Hong Kong</c:v>
                </c:pt>
                <c:pt idx="9">
                  <c:v>Poland</c:v>
                </c:pt>
                <c:pt idx="10">
                  <c:v>Sweden</c:v>
                </c:pt>
                <c:pt idx="11">
                  <c:v>Canada</c:v>
                </c:pt>
                <c:pt idx="12">
                  <c:v>Italy</c:v>
                </c:pt>
                <c:pt idx="13">
                  <c:v>Brazil</c:v>
                </c:pt>
                <c:pt idx="14">
                  <c:v>Great Britain</c:v>
                </c:pt>
                <c:pt idx="15">
                  <c:v>Australia</c:v>
                </c:pt>
                <c:pt idx="16">
                  <c:v>Germany</c:v>
                </c:pt>
                <c:pt idx="17">
                  <c:v>Nigeria</c:v>
                </c:pt>
                <c:pt idx="18">
                  <c:v>South Africa</c:v>
                </c:pt>
                <c:pt idx="19">
                  <c:v>Turkey</c:v>
                </c:pt>
                <c:pt idx="20">
                  <c:v>United States</c:v>
                </c:pt>
                <c:pt idx="21">
                  <c:v>France</c:v>
                </c:pt>
                <c:pt idx="22">
                  <c:v>Russia</c:v>
                </c:pt>
                <c:pt idx="23">
                  <c:v>Egypt</c:v>
                </c:pt>
                <c:pt idx="24">
                  <c:v>Republic of Korea</c:v>
                </c:pt>
                <c:pt idx="25">
                  <c:v>Japan</c:v>
                </c:pt>
                <c:pt idx="26">
                  <c:v>Tunisia</c:v>
                </c:pt>
              </c:strCache>
            </c:strRef>
          </c:cat>
          <c:val>
            <c:numRef>
              <c:f>Sheet1!$C$2:$C$28</c:f>
              <c:numCache>
                <c:formatCode>General</c:formatCode>
                <c:ptCount val="27"/>
                <c:pt idx="0" formatCode="0%">
                  <c:v>0.59</c:v>
                </c:pt>
                <c:pt idx="2" formatCode="0%">
                  <c:v>0.78</c:v>
                </c:pt>
                <c:pt idx="3" formatCode="0%">
                  <c:v>0.56</c:v>
                </c:pt>
                <c:pt idx="4" formatCode="0%">
                  <c:v>0.7</c:v>
                </c:pt>
                <c:pt idx="5" formatCode="0%">
                  <c:v>0.57</c:v>
                </c:pt>
                <c:pt idx="6" formatCode="0%">
                  <c:v>0.62</c:v>
                </c:pt>
                <c:pt idx="7" formatCode="0%">
                  <c:v>0.4</c:v>
                </c:pt>
                <c:pt idx="8" formatCode="0%">
                  <c:v>0.72</c:v>
                </c:pt>
                <c:pt idx="9" formatCode="0%">
                  <c:v>0.63</c:v>
                </c:pt>
                <c:pt idx="10" formatCode="0%">
                  <c:v>0.64</c:v>
                </c:pt>
                <c:pt idx="11" formatCode="0%">
                  <c:v>0.64</c:v>
                </c:pt>
                <c:pt idx="12" formatCode="0%">
                  <c:v>0.64</c:v>
                </c:pt>
                <c:pt idx="13" formatCode="0%">
                  <c:v>0.56</c:v>
                </c:pt>
                <c:pt idx="14" formatCode="0%">
                  <c:v>0.63</c:v>
                </c:pt>
                <c:pt idx="15" formatCode="0%">
                  <c:v>0.63</c:v>
                </c:pt>
                <c:pt idx="16" formatCode="0%">
                  <c:v>0.61</c:v>
                </c:pt>
                <c:pt idx="17" formatCode="0%">
                  <c:v>0.4</c:v>
                </c:pt>
                <c:pt idx="18" formatCode="0%">
                  <c:v>0.63</c:v>
                </c:pt>
                <c:pt idx="19" formatCode="0%">
                  <c:v>0.54</c:v>
                </c:pt>
                <c:pt idx="20" formatCode="0%">
                  <c:v>0.58</c:v>
                </c:pt>
                <c:pt idx="21" formatCode="0%">
                  <c:v>0.6</c:v>
                </c:pt>
                <c:pt idx="22" formatCode="0%">
                  <c:v>0.55</c:v>
                </c:pt>
                <c:pt idx="23" formatCode="0%">
                  <c:v>0.52</c:v>
                </c:pt>
                <c:pt idx="24" formatCode="0%">
                  <c:v>0.57</c:v>
                </c:pt>
                <c:pt idx="25" formatCode="0%">
                  <c:v>0.53</c:v>
                </c:pt>
                <c:pt idx="26" formatCode="0%">
                  <c:v>0.42</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China</c:v>
                </c:pt>
                <c:pt idx="3">
                  <c:v>India</c:v>
                </c:pt>
                <c:pt idx="4">
                  <c:v>Indonesia</c:v>
                </c:pt>
                <c:pt idx="5">
                  <c:v>Pakistan</c:v>
                </c:pt>
                <c:pt idx="6">
                  <c:v>Mexico</c:v>
                </c:pt>
                <c:pt idx="7">
                  <c:v>Kenya</c:v>
                </c:pt>
                <c:pt idx="8">
                  <c:v>Hong Kong</c:v>
                </c:pt>
                <c:pt idx="9">
                  <c:v>Poland</c:v>
                </c:pt>
                <c:pt idx="10">
                  <c:v>Sweden</c:v>
                </c:pt>
                <c:pt idx="11">
                  <c:v>Canada</c:v>
                </c:pt>
                <c:pt idx="12">
                  <c:v>Italy</c:v>
                </c:pt>
                <c:pt idx="13">
                  <c:v>Brazil</c:v>
                </c:pt>
                <c:pt idx="14">
                  <c:v>Great Britain</c:v>
                </c:pt>
                <c:pt idx="15">
                  <c:v>Australia</c:v>
                </c:pt>
                <c:pt idx="16">
                  <c:v>Germany</c:v>
                </c:pt>
                <c:pt idx="17">
                  <c:v>Nigeria</c:v>
                </c:pt>
                <c:pt idx="18">
                  <c:v>South Africa</c:v>
                </c:pt>
                <c:pt idx="19">
                  <c:v>Turkey</c:v>
                </c:pt>
                <c:pt idx="20">
                  <c:v>United States</c:v>
                </c:pt>
                <c:pt idx="21">
                  <c:v>France</c:v>
                </c:pt>
                <c:pt idx="22">
                  <c:v>Russia</c:v>
                </c:pt>
                <c:pt idx="23">
                  <c:v>Egypt</c:v>
                </c:pt>
                <c:pt idx="24">
                  <c:v>Republic of Korea</c:v>
                </c:pt>
                <c:pt idx="25">
                  <c:v>Japan</c:v>
                </c:pt>
                <c:pt idx="26">
                  <c:v>Tunisia</c:v>
                </c:pt>
              </c:strCache>
            </c:strRef>
          </c:cat>
          <c:val>
            <c:numRef>
              <c:f>Sheet1!$D$2:$D$28</c:f>
              <c:numCache>
                <c:formatCode>General</c:formatCode>
                <c:ptCount val="27"/>
                <c:pt idx="0" formatCode="0%">
                  <c:v>0.73</c:v>
                </c:pt>
                <c:pt idx="2" formatCode="0%">
                  <c:v>0.91</c:v>
                </c:pt>
                <c:pt idx="3" formatCode="0%">
                  <c:v>0.9</c:v>
                </c:pt>
                <c:pt idx="4" formatCode="0%">
                  <c:v>0.88</c:v>
                </c:pt>
                <c:pt idx="5" formatCode="0%">
                  <c:v>0.87</c:v>
                </c:pt>
                <c:pt idx="6" formatCode="0%">
                  <c:v>0.84</c:v>
                </c:pt>
                <c:pt idx="7" formatCode="0%">
                  <c:v>0.78</c:v>
                </c:pt>
                <c:pt idx="8" formatCode="0%">
                  <c:v>0.76</c:v>
                </c:pt>
                <c:pt idx="9" formatCode="0%">
                  <c:v>0.75</c:v>
                </c:pt>
                <c:pt idx="10" formatCode="0%">
                  <c:v>0.75</c:v>
                </c:pt>
                <c:pt idx="11" formatCode="0%">
                  <c:v>0.74</c:v>
                </c:pt>
                <c:pt idx="12" formatCode="0%">
                  <c:v>0.74</c:v>
                </c:pt>
                <c:pt idx="13" formatCode="0%">
                  <c:v>0.72</c:v>
                </c:pt>
                <c:pt idx="14" formatCode="0%">
                  <c:v>0.71</c:v>
                </c:pt>
                <c:pt idx="15" formatCode="0%">
                  <c:v>0.7</c:v>
                </c:pt>
                <c:pt idx="16" formatCode="0%">
                  <c:v>0.7</c:v>
                </c:pt>
                <c:pt idx="17" formatCode="0%">
                  <c:v>0.7</c:v>
                </c:pt>
                <c:pt idx="18" formatCode="0%">
                  <c:v>0.7</c:v>
                </c:pt>
                <c:pt idx="19" formatCode="0%">
                  <c:v>0.68</c:v>
                </c:pt>
                <c:pt idx="20" formatCode="0%">
                  <c:v>0.68</c:v>
                </c:pt>
                <c:pt idx="21" formatCode="0%">
                  <c:v>0.68</c:v>
                </c:pt>
                <c:pt idx="22" formatCode="0%">
                  <c:v>0.66</c:v>
                </c:pt>
                <c:pt idx="23" formatCode="0%">
                  <c:v>0.65</c:v>
                </c:pt>
                <c:pt idx="24" formatCode="0%">
                  <c:v>0.61</c:v>
                </c:pt>
                <c:pt idx="25" formatCode="0%">
                  <c:v>0.57</c:v>
                </c:pt>
                <c:pt idx="26" formatCode="0%">
                  <c:v>0.52</c:v>
                </c:pt>
              </c:numCache>
            </c:numRef>
          </c:val>
          <c:extLst xmlns:c16r2="http://schemas.microsoft.com/office/drawing/2015/06/chart">
            <c:ext xmlns:c16="http://schemas.microsoft.com/office/drawing/2014/chart" uri="{C3380CC4-5D6E-409C-BE32-E72D297353CC}">
              <c16:uniqueId val="{00000000-253A-40DF-87D6-E103AA7798B5}"/>
            </c:ext>
          </c:extLst>
        </c:ser>
        <c:dLbls>
          <c:showLegendKey val="0"/>
          <c:showVal val="0"/>
          <c:showCatName val="0"/>
          <c:showSerName val="0"/>
          <c:showPercent val="0"/>
          <c:showBubbleSize val="0"/>
        </c:dLbls>
        <c:gapWidth val="50"/>
        <c:overlap val="100"/>
        <c:axId val="1566599568"/>
        <c:axId val="1541613248"/>
      </c:barChart>
      <c:catAx>
        <c:axId val="1566599568"/>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541613248"/>
        <c:crosses val="autoZero"/>
        <c:auto val="1"/>
        <c:lblAlgn val="ctr"/>
        <c:lblOffset val="0"/>
        <c:noMultiLvlLbl val="0"/>
      </c:catAx>
      <c:valAx>
        <c:axId val="1541613248"/>
        <c:scaling>
          <c:orientation val="minMax"/>
          <c:max val="1.0"/>
        </c:scaling>
        <c:delete val="1"/>
        <c:axPos val="t"/>
        <c:numFmt formatCode="0%" sourceLinked="1"/>
        <c:majorTickMark val="none"/>
        <c:minorTickMark val="none"/>
        <c:tickLblPos val="nextTo"/>
        <c:crossAx val="1566599568"/>
        <c:crosses val="autoZero"/>
        <c:crossBetween val="between"/>
      </c:valAx>
      <c:spPr>
        <a:noFill/>
        <a:ln>
          <a:noFill/>
        </a:ln>
        <a:effectLst/>
      </c:spPr>
    </c:plotArea>
    <c:legend>
      <c:legendPos val="b"/>
      <c:layout>
        <c:manualLayout>
          <c:xMode val="edge"/>
          <c:yMode val="edge"/>
          <c:x val="0.141160870516185"/>
          <c:y val="0.932994498569035"/>
          <c:w val="0.617194790229545"/>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BRICS</c:v>
                </c:pt>
                <c:pt idx="3">
                  <c:v>LATAM</c:v>
                </c:pt>
                <c:pt idx="4">
                  <c:v>APAC</c:v>
                </c:pt>
                <c:pt idx="5">
                  <c:v>Middle East/Africa</c:v>
                </c:pt>
                <c:pt idx="6">
                  <c:v>Europe</c:v>
                </c:pt>
                <c:pt idx="7">
                  <c:v>North America</c:v>
                </c:pt>
                <c:pt idx="8">
                  <c:v>G-8 Countries</c:v>
                </c:pt>
              </c:strCache>
            </c:strRef>
          </c:cat>
          <c:val>
            <c:numRef>
              <c:f>Sheet1!$B$2:$B$10</c:f>
              <c:numCache>
                <c:formatCode>General</c:formatCode>
                <c:ptCount val="9"/>
                <c:pt idx="0" formatCode="0%">
                  <c:v>0.14</c:v>
                </c:pt>
                <c:pt idx="2" formatCode="0%">
                  <c:v>0.16</c:v>
                </c:pt>
                <c:pt idx="3" formatCode="0%">
                  <c:v>0.19</c:v>
                </c:pt>
                <c:pt idx="4" formatCode="0%">
                  <c:v>0.12</c:v>
                </c:pt>
                <c:pt idx="5" formatCode="0%">
                  <c:v>0.21</c:v>
                </c:pt>
                <c:pt idx="6" formatCode="0%">
                  <c:v>0.1</c:v>
                </c:pt>
                <c:pt idx="7" formatCode="0%">
                  <c:v>0.1</c:v>
                </c:pt>
                <c:pt idx="8" formatCode="0%">
                  <c:v>0.09</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BRICS</c:v>
                </c:pt>
                <c:pt idx="3">
                  <c:v>LATAM</c:v>
                </c:pt>
                <c:pt idx="4">
                  <c:v>APAC</c:v>
                </c:pt>
                <c:pt idx="5">
                  <c:v>Middle East/Africa</c:v>
                </c:pt>
                <c:pt idx="6">
                  <c:v>Europe</c:v>
                </c:pt>
                <c:pt idx="7">
                  <c:v>North America</c:v>
                </c:pt>
                <c:pt idx="8">
                  <c:v>G-8 Countries</c:v>
                </c:pt>
              </c:strCache>
            </c:strRef>
          </c:cat>
          <c:val>
            <c:numRef>
              <c:f>Sheet1!$C$2:$C$10</c:f>
              <c:numCache>
                <c:formatCode>General</c:formatCode>
                <c:ptCount val="9"/>
                <c:pt idx="0" formatCode="0%">
                  <c:v>0.59</c:v>
                </c:pt>
                <c:pt idx="2" formatCode="0%">
                  <c:v>0.62</c:v>
                </c:pt>
                <c:pt idx="3" formatCode="0%">
                  <c:v>0.59</c:v>
                </c:pt>
                <c:pt idx="4" formatCode="0%">
                  <c:v>0.63</c:v>
                </c:pt>
                <c:pt idx="5" formatCode="0%">
                  <c:v>0.51</c:v>
                </c:pt>
                <c:pt idx="6" formatCode="0%">
                  <c:v>0.62</c:v>
                </c:pt>
                <c:pt idx="7" formatCode="0%">
                  <c:v>0.61</c:v>
                </c:pt>
                <c:pt idx="8" formatCode="0%">
                  <c:v>0.6</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BRICS</c:v>
                </c:pt>
                <c:pt idx="3">
                  <c:v>LATAM</c:v>
                </c:pt>
                <c:pt idx="4">
                  <c:v>APAC</c:v>
                </c:pt>
                <c:pt idx="5">
                  <c:v>Middle East/Africa</c:v>
                </c:pt>
                <c:pt idx="6">
                  <c:v>Europe</c:v>
                </c:pt>
                <c:pt idx="7">
                  <c:v>North America</c:v>
                </c:pt>
                <c:pt idx="8">
                  <c:v>G-8 Countries</c:v>
                </c:pt>
              </c:strCache>
            </c:strRef>
          </c:cat>
          <c:val>
            <c:numRef>
              <c:f>Sheet1!$D$2:$D$10</c:f>
              <c:numCache>
                <c:formatCode>General</c:formatCode>
                <c:ptCount val="9"/>
                <c:pt idx="0" formatCode="0%">
                  <c:v>0.73</c:v>
                </c:pt>
                <c:pt idx="2" formatCode="0%">
                  <c:v>0.78</c:v>
                </c:pt>
                <c:pt idx="3" formatCode="0%">
                  <c:v>0.78</c:v>
                </c:pt>
                <c:pt idx="4" formatCode="0%">
                  <c:v>0.75</c:v>
                </c:pt>
                <c:pt idx="5" formatCode="0%">
                  <c:v>0.72</c:v>
                </c:pt>
                <c:pt idx="6" formatCode="0%">
                  <c:v>0.72</c:v>
                </c:pt>
                <c:pt idx="7" formatCode="0%">
                  <c:v>0.71</c:v>
                </c:pt>
                <c:pt idx="8" formatCode="0%">
                  <c:v>0.69</c:v>
                </c:pt>
              </c:numCache>
            </c:numRef>
          </c:val>
          <c:extLst xmlns:c16r2="http://schemas.microsoft.com/office/drawing/2015/06/chart">
            <c:ext xmlns:c16="http://schemas.microsoft.com/office/drawing/2014/chart" uri="{C3380CC4-5D6E-409C-BE32-E72D297353CC}">
              <c16:uniqueId val="{00000002-B243-448E-B037-6A8261214E27}"/>
            </c:ext>
          </c:extLst>
        </c:ser>
        <c:dLbls>
          <c:showLegendKey val="0"/>
          <c:showVal val="0"/>
          <c:showCatName val="0"/>
          <c:showSerName val="0"/>
          <c:showPercent val="0"/>
          <c:showBubbleSize val="0"/>
        </c:dLbls>
        <c:gapWidth val="50"/>
        <c:overlap val="100"/>
        <c:axId val="1562631136"/>
        <c:axId val="1607183328"/>
      </c:barChart>
      <c:catAx>
        <c:axId val="156263113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7183328"/>
        <c:crosses val="autoZero"/>
        <c:auto val="1"/>
        <c:lblAlgn val="ctr"/>
        <c:lblOffset val="0"/>
        <c:noMultiLvlLbl val="0"/>
      </c:catAx>
      <c:valAx>
        <c:axId val="1607183328"/>
        <c:scaling>
          <c:orientation val="minMax"/>
          <c:max val="1.0"/>
        </c:scaling>
        <c:delete val="1"/>
        <c:axPos val="t"/>
        <c:numFmt formatCode="0%" sourceLinked="1"/>
        <c:majorTickMark val="none"/>
        <c:minorTickMark val="none"/>
        <c:tickLblPos val="nextTo"/>
        <c:crossAx val="1562631136"/>
        <c:crosses val="autoZero"/>
        <c:crossBetween val="between"/>
      </c:valAx>
      <c:spPr>
        <a:noFill/>
        <a:ln>
          <a:noFill/>
        </a:ln>
        <a:effectLst/>
      </c:spPr>
    </c:plotArea>
    <c:legend>
      <c:legendPos val="b"/>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Cyber Criminals</c:v>
                </c:pt>
                <c:pt idx="1">
                  <c:v>Social Media Companies</c:v>
                </c:pt>
                <c:pt idx="2">
                  <c:v>Governments</c:v>
                </c:pt>
                <c:pt idx="3">
                  <c:v>Foreign Governments</c:v>
                </c:pt>
                <c:pt idx="4">
                  <c:v>Internet Service Providers</c:v>
                </c:pt>
                <c:pt idx="5">
                  <c:v>e-Commerce Platforms</c:v>
                </c:pt>
                <c:pt idx="6">
                  <c:v>Search Engines</c:v>
                </c:pt>
              </c:strCache>
            </c:strRef>
          </c:cat>
          <c:val>
            <c:numRef>
              <c:f>Sheet1!$B$2:$B$8</c:f>
              <c:numCache>
                <c:formatCode>0%</c:formatCode>
                <c:ptCount val="7"/>
                <c:pt idx="0">
                  <c:v>0.46</c:v>
                </c:pt>
                <c:pt idx="1">
                  <c:v>0.18</c:v>
                </c:pt>
                <c:pt idx="2">
                  <c:v>0.18</c:v>
                </c:pt>
                <c:pt idx="3">
                  <c:v>0.18</c:v>
                </c:pt>
                <c:pt idx="4">
                  <c:v>0.13</c:v>
                </c:pt>
                <c:pt idx="5">
                  <c:v>0.12</c:v>
                </c:pt>
                <c:pt idx="6">
                  <c:v>0.13</c:v>
                </c:pt>
              </c:numCache>
            </c:numRef>
          </c:val>
          <c:extLst xmlns:c16r2="http://schemas.microsoft.com/office/drawing/2015/06/chart">
            <c:ext xmlns:c16="http://schemas.microsoft.com/office/drawing/2014/chart" uri="{C3380CC4-5D6E-409C-BE32-E72D297353CC}">
              <c16:uniqueId val="{00000000-0BE1-4D73-ADBA-0697708BEA72}"/>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Cyber Criminals</c:v>
                </c:pt>
                <c:pt idx="1">
                  <c:v>Social Media Companies</c:v>
                </c:pt>
                <c:pt idx="2">
                  <c:v>Governments</c:v>
                </c:pt>
                <c:pt idx="3">
                  <c:v>Foreign Governments</c:v>
                </c:pt>
                <c:pt idx="4">
                  <c:v>Internet Service Providers</c:v>
                </c:pt>
                <c:pt idx="5">
                  <c:v>e-Commerce Platforms</c:v>
                </c:pt>
                <c:pt idx="6">
                  <c:v>Search Engines</c:v>
                </c:pt>
              </c:strCache>
            </c:strRef>
          </c:cat>
          <c:val>
            <c:numRef>
              <c:f>Sheet1!$C$2:$C$8</c:f>
              <c:numCache>
                <c:formatCode>0%</c:formatCode>
                <c:ptCount val="7"/>
                <c:pt idx="0">
                  <c:v>0.34</c:v>
                </c:pt>
                <c:pt idx="1">
                  <c:v>0.5</c:v>
                </c:pt>
                <c:pt idx="2">
                  <c:v>0.43</c:v>
                </c:pt>
                <c:pt idx="3">
                  <c:v>0.43</c:v>
                </c:pt>
                <c:pt idx="4">
                  <c:v>0.45</c:v>
                </c:pt>
                <c:pt idx="5">
                  <c:v>0.45</c:v>
                </c:pt>
                <c:pt idx="6">
                  <c:v>0.44</c:v>
                </c:pt>
              </c:numCache>
            </c:numRef>
          </c:val>
          <c:extLst xmlns:c16r2="http://schemas.microsoft.com/office/drawing/2015/06/chart">
            <c:ext xmlns:c16="http://schemas.microsoft.com/office/drawing/2014/chart" uri="{C3380CC4-5D6E-409C-BE32-E72D297353CC}">
              <c16:uniqueId val="{00000001-0BE1-4D73-ADBA-0697708BEA72}"/>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Cyber Criminals</c:v>
                </c:pt>
                <c:pt idx="1">
                  <c:v>Social Media Companies</c:v>
                </c:pt>
                <c:pt idx="2">
                  <c:v>Governments</c:v>
                </c:pt>
                <c:pt idx="3">
                  <c:v>Foreign Governments</c:v>
                </c:pt>
                <c:pt idx="4">
                  <c:v>Internet Service Providers</c:v>
                </c:pt>
                <c:pt idx="5">
                  <c:v>e-Commerce Platforms</c:v>
                </c:pt>
                <c:pt idx="6">
                  <c:v>Search Engines</c:v>
                </c:pt>
              </c:strCache>
            </c:strRef>
          </c:cat>
          <c:val>
            <c:numRef>
              <c:f>Sheet1!$D$2:$D$8</c:f>
              <c:numCache>
                <c:formatCode>0%</c:formatCode>
                <c:ptCount val="7"/>
                <c:pt idx="0">
                  <c:v>0.8</c:v>
                </c:pt>
                <c:pt idx="1">
                  <c:v>0.68</c:v>
                </c:pt>
                <c:pt idx="2">
                  <c:v>0.61</c:v>
                </c:pt>
                <c:pt idx="3">
                  <c:v>0.61</c:v>
                </c:pt>
                <c:pt idx="4">
                  <c:v>0.58</c:v>
                </c:pt>
                <c:pt idx="5">
                  <c:v>0.57</c:v>
                </c:pt>
                <c:pt idx="6">
                  <c:v>0.57</c:v>
                </c:pt>
              </c:numCache>
            </c:numRef>
          </c:val>
          <c:extLst xmlns:c16r2="http://schemas.microsoft.com/office/drawing/2015/06/chart">
            <c:ext xmlns:c16="http://schemas.microsoft.com/office/drawing/2014/chart" uri="{C3380CC4-5D6E-409C-BE32-E72D297353CC}">
              <c16:uniqueId val="{00000002-0BE1-4D73-ADBA-0697708BEA72}"/>
            </c:ext>
          </c:extLst>
        </c:ser>
        <c:dLbls>
          <c:showLegendKey val="0"/>
          <c:showVal val="0"/>
          <c:showCatName val="0"/>
          <c:showSerName val="0"/>
          <c:showPercent val="0"/>
          <c:showBubbleSize val="0"/>
        </c:dLbls>
        <c:gapWidth val="50"/>
        <c:overlap val="100"/>
        <c:axId val="1606761696"/>
        <c:axId val="1562766176"/>
      </c:barChart>
      <c:catAx>
        <c:axId val="160676169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2766176"/>
        <c:crosses val="autoZero"/>
        <c:auto val="1"/>
        <c:lblAlgn val="ctr"/>
        <c:lblOffset val="0"/>
        <c:noMultiLvlLbl val="0"/>
      </c:catAx>
      <c:valAx>
        <c:axId val="1562766176"/>
        <c:scaling>
          <c:orientation val="minMax"/>
          <c:max val="1.0"/>
        </c:scaling>
        <c:delete val="1"/>
        <c:axPos val="t"/>
        <c:numFmt formatCode="0%" sourceLinked="1"/>
        <c:majorTickMark val="none"/>
        <c:minorTickMark val="none"/>
        <c:tickLblPos val="nextTo"/>
        <c:crossAx val="1606761696"/>
        <c:crosses val="autoZero"/>
        <c:crossBetween val="between"/>
      </c:valAx>
      <c:spPr>
        <a:noFill/>
        <a:ln>
          <a:noFill/>
        </a:ln>
        <a:effectLst/>
      </c:spPr>
    </c:plotArea>
    <c:legend>
      <c:legendPos val="b"/>
      <c:layout>
        <c:manualLayout>
          <c:xMode val="edge"/>
          <c:yMode val="edge"/>
          <c:x val="0.152903673499146"/>
          <c:y val="0.908019513865115"/>
          <c:w val="0.723954557763613"/>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Egypt</c:v>
                </c:pt>
                <c:pt idx="4">
                  <c:v>Mexico</c:v>
                </c:pt>
                <c:pt idx="5">
                  <c:v>Brazil</c:v>
                </c:pt>
                <c:pt idx="6">
                  <c:v>Indonesia</c:v>
                </c:pt>
                <c:pt idx="7">
                  <c:v>South Africa</c:v>
                </c:pt>
                <c:pt idx="8">
                  <c:v>Turkey</c:v>
                </c:pt>
                <c:pt idx="9">
                  <c:v>Great Britain</c:v>
                </c:pt>
                <c:pt idx="10">
                  <c:v>Pakistan</c:v>
                </c:pt>
                <c:pt idx="11">
                  <c:v>Canada</c:v>
                </c:pt>
                <c:pt idx="12">
                  <c:v>Poland</c:v>
                </c:pt>
                <c:pt idx="13">
                  <c:v>Australia</c:v>
                </c:pt>
                <c:pt idx="14">
                  <c:v>France</c:v>
                </c:pt>
                <c:pt idx="15">
                  <c:v>Germany</c:v>
                </c:pt>
                <c:pt idx="16">
                  <c:v>Hong Kong</c:v>
                </c:pt>
                <c:pt idx="17">
                  <c:v>Italy</c:v>
                </c:pt>
                <c:pt idx="18">
                  <c:v>India</c:v>
                </c:pt>
                <c:pt idx="19">
                  <c:v>Kenya</c:v>
                </c:pt>
                <c:pt idx="20">
                  <c:v>Republic of Korea</c:v>
                </c:pt>
                <c:pt idx="21">
                  <c:v>China</c:v>
                </c:pt>
                <c:pt idx="22">
                  <c:v>Nigeria</c:v>
                </c:pt>
                <c:pt idx="23">
                  <c:v>Russia</c:v>
                </c:pt>
                <c:pt idx="24">
                  <c:v>Tunisia</c:v>
                </c:pt>
                <c:pt idx="25">
                  <c:v>Sweden</c:v>
                </c:pt>
                <c:pt idx="26">
                  <c:v>Japan</c:v>
                </c:pt>
              </c:strCache>
            </c:strRef>
          </c:cat>
          <c:val>
            <c:numRef>
              <c:f>Sheet1!$B$2:$B$28</c:f>
              <c:numCache>
                <c:formatCode>General</c:formatCode>
                <c:ptCount val="27"/>
                <c:pt idx="0" formatCode="0%">
                  <c:v>0.18</c:v>
                </c:pt>
                <c:pt idx="2" formatCode="0%">
                  <c:v>0.27</c:v>
                </c:pt>
                <c:pt idx="3" formatCode="0%">
                  <c:v>0.27</c:v>
                </c:pt>
                <c:pt idx="4" formatCode="0%">
                  <c:v>0.31</c:v>
                </c:pt>
                <c:pt idx="5" formatCode="0%">
                  <c:v>0.3</c:v>
                </c:pt>
                <c:pt idx="6" formatCode="0%">
                  <c:v>0.16</c:v>
                </c:pt>
                <c:pt idx="7" formatCode="0%">
                  <c:v>0.27</c:v>
                </c:pt>
                <c:pt idx="8" formatCode="0%">
                  <c:v>0.31</c:v>
                </c:pt>
                <c:pt idx="9" formatCode="0%">
                  <c:v>0.16</c:v>
                </c:pt>
                <c:pt idx="10" formatCode="0%">
                  <c:v>0.19</c:v>
                </c:pt>
                <c:pt idx="11" formatCode="0%">
                  <c:v>0.18</c:v>
                </c:pt>
                <c:pt idx="12" formatCode="0%">
                  <c:v>0.21</c:v>
                </c:pt>
                <c:pt idx="13" formatCode="0%">
                  <c:v>0.15</c:v>
                </c:pt>
                <c:pt idx="14" formatCode="0%">
                  <c:v>0.2</c:v>
                </c:pt>
                <c:pt idx="15" formatCode="0%">
                  <c:v>0.2</c:v>
                </c:pt>
                <c:pt idx="16" formatCode="0%">
                  <c:v>0.12</c:v>
                </c:pt>
                <c:pt idx="17" formatCode="0%">
                  <c:v>0.17</c:v>
                </c:pt>
                <c:pt idx="18" formatCode="0%">
                  <c:v>0.17</c:v>
                </c:pt>
                <c:pt idx="19" formatCode="0%">
                  <c:v>0.21</c:v>
                </c:pt>
                <c:pt idx="20" formatCode="0%">
                  <c:v>0.1</c:v>
                </c:pt>
                <c:pt idx="21" formatCode="0%">
                  <c:v>0.13</c:v>
                </c:pt>
                <c:pt idx="22" formatCode="0%">
                  <c:v>0.13</c:v>
                </c:pt>
                <c:pt idx="23" formatCode="0%">
                  <c:v>0.13</c:v>
                </c:pt>
                <c:pt idx="24" formatCode="0%">
                  <c:v>0.11</c:v>
                </c:pt>
                <c:pt idx="25" formatCode="0%">
                  <c:v>0.1</c:v>
                </c:pt>
                <c:pt idx="26" formatCode="0%">
                  <c:v>0.09</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Egypt</c:v>
                </c:pt>
                <c:pt idx="4">
                  <c:v>Mexico</c:v>
                </c:pt>
                <c:pt idx="5">
                  <c:v>Brazil</c:v>
                </c:pt>
                <c:pt idx="6">
                  <c:v>Indonesia</c:v>
                </c:pt>
                <c:pt idx="7">
                  <c:v>South Africa</c:v>
                </c:pt>
                <c:pt idx="8">
                  <c:v>Turkey</c:v>
                </c:pt>
                <c:pt idx="9">
                  <c:v>Great Britain</c:v>
                </c:pt>
                <c:pt idx="10">
                  <c:v>Pakistan</c:v>
                </c:pt>
                <c:pt idx="11">
                  <c:v>Canada</c:v>
                </c:pt>
                <c:pt idx="12">
                  <c:v>Poland</c:v>
                </c:pt>
                <c:pt idx="13">
                  <c:v>Australia</c:v>
                </c:pt>
                <c:pt idx="14">
                  <c:v>France</c:v>
                </c:pt>
                <c:pt idx="15">
                  <c:v>Germany</c:v>
                </c:pt>
                <c:pt idx="16">
                  <c:v>Hong Kong</c:v>
                </c:pt>
                <c:pt idx="17">
                  <c:v>Italy</c:v>
                </c:pt>
                <c:pt idx="18">
                  <c:v>India</c:v>
                </c:pt>
                <c:pt idx="19">
                  <c:v>Kenya</c:v>
                </c:pt>
                <c:pt idx="20">
                  <c:v>Republic of Korea</c:v>
                </c:pt>
                <c:pt idx="21">
                  <c:v>China</c:v>
                </c:pt>
                <c:pt idx="22">
                  <c:v>Nigeria</c:v>
                </c:pt>
                <c:pt idx="23">
                  <c:v>Russia</c:v>
                </c:pt>
                <c:pt idx="24">
                  <c:v>Tunisia</c:v>
                </c:pt>
                <c:pt idx="25">
                  <c:v>Sweden</c:v>
                </c:pt>
                <c:pt idx="26">
                  <c:v>Japan</c:v>
                </c:pt>
              </c:strCache>
            </c:strRef>
          </c:cat>
          <c:val>
            <c:numRef>
              <c:f>Sheet1!$C$2:$C$28</c:f>
              <c:numCache>
                <c:formatCode>General</c:formatCode>
                <c:ptCount val="27"/>
                <c:pt idx="0" formatCode="0%">
                  <c:v>0.43</c:v>
                </c:pt>
                <c:pt idx="2" formatCode="0%">
                  <c:v>0.49</c:v>
                </c:pt>
                <c:pt idx="3" formatCode="0%">
                  <c:v>0.46</c:v>
                </c:pt>
                <c:pt idx="4" formatCode="0%">
                  <c:v>0.41</c:v>
                </c:pt>
                <c:pt idx="5" formatCode="0%">
                  <c:v>0.4</c:v>
                </c:pt>
                <c:pt idx="6" formatCode="0%">
                  <c:v>0.53</c:v>
                </c:pt>
                <c:pt idx="7" formatCode="0%">
                  <c:v>0.41</c:v>
                </c:pt>
                <c:pt idx="8" formatCode="0%">
                  <c:v>0.37</c:v>
                </c:pt>
                <c:pt idx="9" formatCode="0%">
                  <c:v>0.51</c:v>
                </c:pt>
                <c:pt idx="10" formatCode="0%">
                  <c:v>0.48</c:v>
                </c:pt>
                <c:pt idx="11" formatCode="0%">
                  <c:v>0.48</c:v>
                </c:pt>
                <c:pt idx="12" formatCode="0%">
                  <c:v>0.43</c:v>
                </c:pt>
                <c:pt idx="13" formatCode="0%">
                  <c:v>0.49</c:v>
                </c:pt>
                <c:pt idx="14" formatCode="0%">
                  <c:v>0.43</c:v>
                </c:pt>
                <c:pt idx="15" formatCode="0%">
                  <c:v>0.43</c:v>
                </c:pt>
                <c:pt idx="16" formatCode="0%">
                  <c:v>0.51</c:v>
                </c:pt>
                <c:pt idx="17" formatCode="0%">
                  <c:v>0.45</c:v>
                </c:pt>
                <c:pt idx="18" formatCode="0%">
                  <c:v>0.45</c:v>
                </c:pt>
                <c:pt idx="19" formatCode="0%">
                  <c:v>0.36</c:v>
                </c:pt>
                <c:pt idx="20" formatCode="0%">
                  <c:v>0.45</c:v>
                </c:pt>
                <c:pt idx="21" formatCode="0%">
                  <c:v>0.4</c:v>
                </c:pt>
                <c:pt idx="22" formatCode="0%">
                  <c:v>0.4</c:v>
                </c:pt>
                <c:pt idx="23" formatCode="0%">
                  <c:v>0.37</c:v>
                </c:pt>
                <c:pt idx="24" formatCode="0%">
                  <c:v>0.34</c:v>
                </c:pt>
                <c:pt idx="25" formatCode="0%">
                  <c:v>0.35</c:v>
                </c:pt>
                <c:pt idx="26" formatCode="0%">
                  <c:v>0.26</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Egypt</c:v>
                </c:pt>
                <c:pt idx="4">
                  <c:v>Mexico</c:v>
                </c:pt>
                <c:pt idx="5">
                  <c:v>Brazil</c:v>
                </c:pt>
                <c:pt idx="6">
                  <c:v>Indonesia</c:v>
                </c:pt>
                <c:pt idx="7">
                  <c:v>South Africa</c:v>
                </c:pt>
                <c:pt idx="8">
                  <c:v>Turkey</c:v>
                </c:pt>
                <c:pt idx="9">
                  <c:v>Great Britain</c:v>
                </c:pt>
                <c:pt idx="10">
                  <c:v>Pakistan</c:v>
                </c:pt>
                <c:pt idx="11">
                  <c:v>Canada</c:v>
                </c:pt>
                <c:pt idx="12">
                  <c:v>Poland</c:v>
                </c:pt>
                <c:pt idx="13">
                  <c:v>Australia</c:v>
                </c:pt>
                <c:pt idx="14">
                  <c:v>France</c:v>
                </c:pt>
                <c:pt idx="15">
                  <c:v>Germany</c:v>
                </c:pt>
                <c:pt idx="16">
                  <c:v>Hong Kong</c:v>
                </c:pt>
                <c:pt idx="17">
                  <c:v>Italy</c:v>
                </c:pt>
                <c:pt idx="18">
                  <c:v>India</c:v>
                </c:pt>
                <c:pt idx="19">
                  <c:v>Kenya</c:v>
                </c:pt>
                <c:pt idx="20">
                  <c:v>Republic of Korea</c:v>
                </c:pt>
                <c:pt idx="21">
                  <c:v>China</c:v>
                </c:pt>
                <c:pt idx="22">
                  <c:v>Nigeria</c:v>
                </c:pt>
                <c:pt idx="23">
                  <c:v>Russia</c:v>
                </c:pt>
                <c:pt idx="24">
                  <c:v>Tunisia</c:v>
                </c:pt>
                <c:pt idx="25">
                  <c:v>Sweden</c:v>
                </c:pt>
                <c:pt idx="26">
                  <c:v>Japan</c:v>
                </c:pt>
              </c:strCache>
            </c:strRef>
          </c:cat>
          <c:val>
            <c:numRef>
              <c:f>Sheet1!$D$2:$D$28</c:f>
              <c:numCache>
                <c:formatCode>General</c:formatCode>
                <c:ptCount val="27"/>
                <c:pt idx="0" formatCode="0%">
                  <c:v>0.61</c:v>
                </c:pt>
                <c:pt idx="2" formatCode="0%">
                  <c:v>0.76</c:v>
                </c:pt>
                <c:pt idx="3" formatCode="0%">
                  <c:v>0.73</c:v>
                </c:pt>
                <c:pt idx="4" formatCode="0%">
                  <c:v>0.72</c:v>
                </c:pt>
                <c:pt idx="5" formatCode="0%">
                  <c:v>0.7</c:v>
                </c:pt>
                <c:pt idx="6" formatCode="0%">
                  <c:v>0.69</c:v>
                </c:pt>
                <c:pt idx="7" formatCode="0%">
                  <c:v>0.68</c:v>
                </c:pt>
                <c:pt idx="8" formatCode="0%">
                  <c:v>0.68</c:v>
                </c:pt>
                <c:pt idx="9" formatCode="0%">
                  <c:v>0.67</c:v>
                </c:pt>
                <c:pt idx="10" formatCode="0%">
                  <c:v>0.67</c:v>
                </c:pt>
                <c:pt idx="11" formatCode="0%">
                  <c:v>0.66</c:v>
                </c:pt>
                <c:pt idx="12" formatCode="0%">
                  <c:v>0.64</c:v>
                </c:pt>
                <c:pt idx="13" formatCode="0%">
                  <c:v>0.64</c:v>
                </c:pt>
                <c:pt idx="14" formatCode="0%">
                  <c:v>0.63</c:v>
                </c:pt>
                <c:pt idx="15" formatCode="0%">
                  <c:v>0.64</c:v>
                </c:pt>
                <c:pt idx="16" formatCode="0%">
                  <c:v>0.63</c:v>
                </c:pt>
                <c:pt idx="17" formatCode="0%">
                  <c:v>0.62</c:v>
                </c:pt>
                <c:pt idx="18" formatCode="0%">
                  <c:v>0.62</c:v>
                </c:pt>
                <c:pt idx="19" formatCode="0%">
                  <c:v>0.57</c:v>
                </c:pt>
                <c:pt idx="20" formatCode="0%">
                  <c:v>0.55</c:v>
                </c:pt>
                <c:pt idx="21" formatCode="0%">
                  <c:v>0.53</c:v>
                </c:pt>
                <c:pt idx="22" formatCode="0%">
                  <c:v>0.54</c:v>
                </c:pt>
                <c:pt idx="23" formatCode="0%">
                  <c:v>0.5</c:v>
                </c:pt>
                <c:pt idx="24" formatCode="0%">
                  <c:v>0.45</c:v>
                </c:pt>
                <c:pt idx="25" formatCode="0%">
                  <c:v>0.45</c:v>
                </c:pt>
                <c:pt idx="26" formatCode="0%">
                  <c:v>0.35</c:v>
                </c:pt>
              </c:numCache>
            </c:numRef>
          </c:val>
          <c:extLst xmlns:c16r2="http://schemas.microsoft.com/office/drawing/2015/06/chart">
            <c:ext xmlns:c16="http://schemas.microsoft.com/office/drawing/2014/chart" uri="{C3380CC4-5D6E-409C-BE32-E72D297353CC}">
              <c16:uniqueId val="{00000000-253A-40DF-87D6-E103AA7798B5}"/>
            </c:ext>
          </c:extLst>
        </c:ser>
        <c:dLbls>
          <c:showLegendKey val="0"/>
          <c:showVal val="0"/>
          <c:showCatName val="0"/>
          <c:showSerName val="0"/>
          <c:showPercent val="0"/>
          <c:showBubbleSize val="0"/>
        </c:dLbls>
        <c:gapWidth val="50"/>
        <c:overlap val="100"/>
        <c:axId val="1542842608"/>
        <c:axId val="1697018608"/>
      </c:barChart>
      <c:catAx>
        <c:axId val="1542842608"/>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97018608"/>
        <c:crosses val="autoZero"/>
        <c:auto val="1"/>
        <c:lblAlgn val="ctr"/>
        <c:lblOffset val="0"/>
        <c:noMultiLvlLbl val="0"/>
      </c:catAx>
      <c:valAx>
        <c:axId val="1697018608"/>
        <c:scaling>
          <c:orientation val="minMax"/>
          <c:max val="1.0"/>
        </c:scaling>
        <c:delete val="1"/>
        <c:axPos val="t"/>
        <c:numFmt formatCode="0%" sourceLinked="1"/>
        <c:majorTickMark val="none"/>
        <c:minorTickMark val="none"/>
        <c:tickLblPos val="nextTo"/>
        <c:crossAx val="1542842608"/>
        <c:crosses val="autoZero"/>
        <c:crossBetween val="between"/>
      </c:valAx>
      <c:spPr>
        <a:noFill/>
        <a:ln>
          <a:noFill/>
        </a:ln>
        <a:effectLst/>
      </c:spPr>
    </c:plotArea>
    <c:legend>
      <c:legendPos val="b"/>
      <c:layout>
        <c:manualLayout>
          <c:xMode val="edge"/>
          <c:yMode val="edge"/>
          <c:x val="0.141160870516185"/>
          <c:y val="0.932994498569035"/>
          <c:w val="0.617194790229545"/>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Middle East/Africa</c:v>
                </c:pt>
                <c:pt idx="5">
                  <c:v>Europe</c:v>
                </c:pt>
                <c:pt idx="6">
                  <c:v>BRICS</c:v>
                </c:pt>
                <c:pt idx="7">
                  <c:v>G-8 Countries</c:v>
                </c:pt>
                <c:pt idx="8">
                  <c:v>APAC</c:v>
                </c:pt>
              </c:strCache>
            </c:strRef>
          </c:cat>
          <c:val>
            <c:numRef>
              <c:f>Sheet1!$B$2:$B$10</c:f>
              <c:numCache>
                <c:formatCode>General</c:formatCode>
                <c:ptCount val="9"/>
                <c:pt idx="0" formatCode="0%">
                  <c:v>0.18</c:v>
                </c:pt>
                <c:pt idx="2" formatCode="0%">
                  <c:v>0.23</c:v>
                </c:pt>
                <c:pt idx="3" formatCode="0%">
                  <c:v>0.31</c:v>
                </c:pt>
                <c:pt idx="4" formatCode="0%">
                  <c:v>0.24</c:v>
                </c:pt>
                <c:pt idx="5" formatCode="0%">
                  <c:v>0.17</c:v>
                </c:pt>
                <c:pt idx="6" formatCode="0%">
                  <c:v>0.2</c:v>
                </c:pt>
                <c:pt idx="7" formatCode="0%">
                  <c:v>0.18</c:v>
                </c:pt>
                <c:pt idx="8" formatCode="0%">
                  <c:v>0.13</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Middle East/Africa</c:v>
                </c:pt>
                <c:pt idx="5">
                  <c:v>Europe</c:v>
                </c:pt>
                <c:pt idx="6">
                  <c:v>BRICS</c:v>
                </c:pt>
                <c:pt idx="7">
                  <c:v>G-8 Countries</c:v>
                </c:pt>
                <c:pt idx="8">
                  <c:v>APAC</c:v>
                </c:pt>
              </c:strCache>
            </c:strRef>
          </c:cat>
          <c:val>
            <c:numRef>
              <c:f>Sheet1!$C$2:$C$10</c:f>
              <c:numCache>
                <c:formatCode>General</c:formatCode>
                <c:ptCount val="9"/>
                <c:pt idx="0" formatCode="0%">
                  <c:v>0.43</c:v>
                </c:pt>
                <c:pt idx="2" formatCode="0%">
                  <c:v>0.48</c:v>
                </c:pt>
                <c:pt idx="3" formatCode="0%">
                  <c:v>0.4</c:v>
                </c:pt>
                <c:pt idx="4" formatCode="0%">
                  <c:v>0.41</c:v>
                </c:pt>
                <c:pt idx="5" formatCode="0%">
                  <c:v>0.43</c:v>
                </c:pt>
                <c:pt idx="6" formatCode="0%">
                  <c:v>0.4</c:v>
                </c:pt>
                <c:pt idx="7" formatCode="0%">
                  <c:v>0.42</c:v>
                </c:pt>
                <c:pt idx="8" formatCode="0%">
                  <c:v>0.43</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Middle East/Africa</c:v>
                </c:pt>
                <c:pt idx="5">
                  <c:v>Europe</c:v>
                </c:pt>
                <c:pt idx="6">
                  <c:v>BRICS</c:v>
                </c:pt>
                <c:pt idx="7">
                  <c:v>G-8 Countries</c:v>
                </c:pt>
                <c:pt idx="8">
                  <c:v>APAC</c:v>
                </c:pt>
              </c:strCache>
            </c:strRef>
          </c:cat>
          <c:val>
            <c:numRef>
              <c:f>Sheet1!$D$2:$D$10</c:f>
              <c:numCache>
                <c:formatCode>General</c:formatCode>
                <c:ptCount val="9"/>
                <c:pt idx="0" formatCode="0%">
                  <c:v>0.61</c:v>
                </c:pt>
                <c:pt idx="2" formatCode="0%">
                  <c:v>0.71</c:v>
                </c:pt>
                <c:pt idx="3" formatCode="0%">
                  <c:v>0.71</c:v>
                </c:pt>
                <c:pt idx="4" formatCode="0%">
                  <c:v>0.65</c:v>
                </c:pt>
                <c:pt idx="5" formatCode="0%">
                  <c:v>0.61</c:v>
                </c:pt>
                <c:pt idx="6" formatCode="0%">
                  <c:v>0.61</c:v>
                </c:pt>
                <c:pt idx="7" formatCode="0%">
                  <c:v>0.6</c:v>
                </c:pt>
                <c:pt idx="8" formatCode="0%">
                  <c:v>0.56</c:v>
                </c:pt>
              </c:numCache>
            </c:numRef>
          </c:val>
          <c:extLst xmlns:c16r2="http://schemas.microsoft.com/office/drawing/2015/06/chart">
            <c:ext xmlns:c16="http://schemas.microsoft.com/office/drawing/2014/chart" uri="{C3380CC4-5D6E-409C-BE32-E72D297353CC}">
              <c16:uniqueId val="{00000002-B243-448E-B037-6A8261214E27}"/>
            </c:ext>
          </c:extLst>
        </c:ser>
        <c:dLbls>
          <c:showLegendKey val="0"/>
          <c:showVal val="0"/>
          <c:showCatName val="0"/>
          <c:showSerName val="0"/>
          <c:showPercent val="0"/>
          <c:showBubbleSize val="0"/>
        </c:dLbls>
        <c:gapWidth val="50"/>
        <c:overlap val="100"/>
        <c:axId val="1565052016"/>
        <c:axId val="1564995648"/>
      </c:barChart>
      <c:catAx>
        <c:axId val="156505201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4995648"/>
        <c:crosses val="autoZero"/>
        <c:auto val="1"/>
        <c:lblAlgn val="ctr"/>
        <c:lblOffset val="0"/>
        <c:noMultiLvlLbl val="0"/>
      </c:catAx>
      <c:valAx>
        <c:axId val="1564995648"/>
        <c:scaling>
          <c:orientation val="minMax"/>
          <c:max val="1.0"/>
        </c:scaling>
        <c:delete val="1"/>
        <c:axPos val="t"/>
        <c:numFmt formatCode="0%" sourceLinked="1"/>
        <c:majorTickMark val="none"/>
        <c:minorTickMark val="none"/>
        <c:tickLblPos val="nextTo"/>
        <c:crossAx val="1565052016"/>
        <c:crosses val="autoZero"/>
        <c:crossBetween val="between"/>
      </c:valAx>
      <c:spPr>
        <a:noFill/>
        <a:ln>
          <a:noFill/>
        </a:ln>
        <a:effectLst/>
      </c:spPr>
    </c:plotArea>
    <c:legend>
      <c:legendPos val="b"/>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BRICS</c:v>
                </c:pt>
                <c:pt idx="5">
                  <c:v>Middle East/Africa</c:v>
                </c:pt>
                <c:pt idx="6">
                  <c:v>APAC</c:v>
                </c:pt>
                <c:pt idx="7">
                  <c:v>G-8 Countries</c:v>
                </c:pt>
                <c:pt idx="8">
                  <c:v>Europe</c:v>
                </c:pt>
              </c:strCache>
            </c:strRef>
          </c:cat>
          <c:val>
            <c:numRef>
              <c:f>Sheet1!$B$2:$B$10</c:f>
              <c:numCache>
                <c:formatCode>General</c:formatCode>
                <c:ptCount val="9"/>
                <c:pt idx="0" formatCode="0%">
                  <c:v>0.3</c:v>
                </c:pt>
                <c:pt idx="2" formatCode="0%">
                  <c:v>0.34</c:v>
                </c:pt>
                <c:pt idx="3" formatCode="0%">
                  <c:v>0.41</c:v>
                </c:pt>
                <c:pt idx="4" formatCode="0%">
                  <c:v>0.37</c:v>
                </c:pt>
                <c:pt idx="5" formatCode="0%">
                  <c:v>0.32</c:v>
                </c:pt>
                <c:pt idx="6" formatCode="0%">
                  <c:v>0.26</c:v>
                </c:pt>
                <c:pt idx="7" formatCode="0%">
                  <c:v>0.26</c:v>
                </c:pt>
                <c:pt idx="8" formatCode="0%">
                  <c:v>0.27</c:v>
                </c:pt>
              </c:numCache>
            </c:numRef>
          </c:val>
          <c:extLst xmlns:c16r2="http://schemas.microsoft.com/office/drawing/2015/06/chart">
            <c:ext xmlns:c16="http://schemas.microsoft.com/office/drawing/2014/chart" uri="{C3380CC4-5D6E-409C-BE32-E72D297353CC}">
              <c16:uniqueId val="{00000000-4E73-47E1-BB23-219935D07E99}"/>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BRICS</c:v>
                </c:pt>
                <c:pt idx="5">
                  <c:v>Middle East/Africa</c:v>
                </c:pt>
                <c:pt idx="6">
                  <c:v>APAC</c:v>
                </c:pt>
                <c:pt idx="7">
                  <c:v>G-8 Countries</c:v>
                </c:pt>
                <c:pt idx="8">
                  <c:v>Europe</c:v>
                </c:pt>
              </c:strCache>
            </c:strRef>
          </c:cat>
          <c:val>
            <c:numRef>
              <c:f>Sheet1!$C$2:$C$10</c:f>
              <c:numCache>
                <c:formatCode>General</c:formatCode>
                <c:ptCount val="9"/>
                <c:pt idx="0" formatCode="0%">
                  <c:v>0.33</c:v>
                </c:pt>
                <c:pt idx="2" formatCode="0%">
                  <c:v>0.37</c:v>
                </c:pt>
                <c:pt idx="3" formatCode="0%">
                  <c:v>0.28</c:v>
                </c:pt>
                <c:pt idx="4" formatCode="0%">
                  <c:v>0.28</c:v>
                </c:pt>
                <c:pt idx="5" formatCode="0%">
                  <c:v>0.32</c:v>
                </c:pt>
                <c:pt idx="6" formatCode="0%">
                  <c:v>0.37</c:v>
                </c:pt>
                <c:pt idx="7" formatCode="0%">
                  <c:v>0.35</c:v>
                </c:pt>
                <c:pt idx="8" formatCode="0%">
                  <c:v>0.34</c:v>
                </c:pt>
              </c:numCache>
            </c:numRef>
          </c:val>
          <c:extLst xmlns:c16r2="http://schemas.microsoft.com/office/drawing/2015/06/chart">
            <c:ext xmlns:c16="http://schemas.microsoft.com/office/drawing/2014/chart" uri="{C3380CC4-5D6E-409C-BE32-E72D297353CC}">
              <c16:uniqueId val="{00000001-4E73-47E1-BB23-219935D07E99}"/>
            </c:ext>
          </c:extLst>
        </c:ser>
        <c:ser>
          <c:idx val="2"/>
          <c:order val="2"/>
          <c:tx>
            <c:strRef>
              <c:f>Sheet1!$D$1</c:f>
              <c:strCache>
                <c:ptCount val="1"/>
                <c:pt idx="0">
                  <c:v>A great deal/ 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BRICS</c:v>
                </c:pt>
                <c:pt idx="5">
                  <c:v>Middle East/Africa</c:v>
                </c:pt>
                <c:pt idx="6">
                  <c:v>APAC</c:v>
                </c:pt>
                <c:pt idx="7">
                  <c:v>G-8 Countries</c:v>
                </c:pt>
                <c:pt idx="8">
                  <c:v>Europe</c:v>
                </c:pt>
              </c:strCache>
            </c:strRef>
          </c:cat>
          <c:val>
            <c:numRef>
              <c:f>Sheet1!$D$2:$D$10</c:f>
              <c:numCache>
                <c:formatCode>General</c:formatCode>
                <c:ptCount val="9"/>
                <c:pt idx="0" formatCode="0%">
                  <c:v>0.63</c:v>
                </c:pt>
                <c:pt idx="2" formatCode="0%">
                  <c:v>0.71</c:v>
                </c:pt>
                <c:pt idx="3" formatCode="0%">
                  <c:v>0.69</c:v>
                </c:pt>
                <c:pt idx="4" formatCode="0%">
                  <c:v>0.65</c:v>
                </c:pt>
                <c:pt idx="5" formatCode="0%">
                  <c:v>0.65</c:v>
                </c:pt>
                <c:pt idx="6" formatCode="0%">
                  <c:v>0.62</c:v>
                </c:pt>
                <c:pt idx="7" formatCode="0%">
                  <c:v>0.62</c:v>
                </c:pt>
                <c:pt idx="8" formatCode="0%">
                  <c:v>0.61</c:v>
                </c:pt>
              </c:numCache>
            </c:numRef>
          </c:val>
          <c:extLst xmlns:c16r2="http://schemas.microsoft.com/office/drawing/2015/06/chart">
            <c:ext xmlns:c16="http://schemas.microsoft.com/office/drawing/2014/chart" uri="{C3380CC4-5D6E-409C-BE32-E72D297353CC}">
              <c16:uniqueId val="{00000002-4E73-47E1-BB23-219935D07E99}"/>
            </c:ext>
          </c:extLst>
        </c:ser>
        <c:dLbls>
          <c:showLegendKey val="0"/>
          <c:showVal val="0"/>
          <c:showCatName val="0"/>
          <c:showSerName val="0"/>
          <c:showPercent val="0"/>
          <c:showBubbleSize val="0"/>
        </c:dLbls>
        <c:gapWidth val="50"/>
        <c:overlap val="99"/>
        <c:axId val="1563852672"/>
        <c:axId val="1563847184"/>
      </c:barChart>
      <c:catAx>
        <c:axId val="1563852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3847184"/>
        <c:crosses val="autoZero"/>
        <c:auto val="1"/>
        <c:lblAlgn val="ctr"/>
        <c:lblOffset val="0"/>
        <c:noMultiLvlLbl val="0"/>
      </c:catAx>
      <c:valAx>
        <c:axId val="1563847184"/>
        <c:scaling>
          <c:orientation val="minMax"/>
          <c:max val="1.0"/>
        </c:scaling>
        <c:delete val="1"/>
        <c:axPos val="t"/>
        <c:numFmt formatCode="0%" sourceLinked="1"/>
        <c:majorTickMark val="none"/>
        <c:minorTickMark val="none"/>
        <c:tickLblPos val="nextTo"/>
        <c:crossAx val="1563852672"/>
        <c:crosses val="autoZero"/>
        <c:crossBetween val="between"/>
      </c:valAx>
      <c:spPr>
        <a:noFill/>
        <a:ln>
          <a:noFill/>
        </a:ln>
        <a:effectLst/>
      </c:spPr>
    </c:plotArea>
    <c:legend>
      <c:legendPos val="b"/>
      <c:layout>
        <c:manualLayout>
          <c:xMode val="edge"/>
          <c:yMode val="edge"/>
          <c:x val="0.152903673499146"/>
          <c:y val="0.908019513865115"/>
          <c:w val="0.723954557763613"/>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Indonesia</c:v>
                </c:pt>
                <c:pt idx="4">
                  <c:v>Canada</c:v>
                </c:pt>
                <c:pt idx="5">
                  <c:v>Australia</c:v>
                </c:pt>
                <c:pt idx="6">
                  <c:v>Great Britain</c:v>
                </c:pt>
                <c:pt idx="7">
                  <c:v>Germany</c:v>
                </c:pt>
                <c:pt idx="8">
                  <c:v>France</c:v>
                </c:pt>
                <c:pt idx="9">
                  <c:v>South Africa</c:v>
                </c:pt>
                <c:pt idx="10">
                  <c:v>Brazil</c:v>
                </c:pt>
                <c:pt idx="11">
                  <c:v>India</c:v>
                </c:pt>
                <c:pt idx="12">
                  <c:v>Egypt</c:v>
                </c:pt>
                <c:pt idx="13">
                  <c:v>Turkey</c:v>
                </c:pt>
                <c:pt idx="14">
                  <c:v>Mexico</c:v>
                </c:pt>
                <c:pt idx="15">
                  <c:v>Pakistan</c:v>
                </c:pt>
                <c:pt idx="16">
                  <c:v>Sweden</c:v>
                </c:pt>
                <c:pt idx="17">
                  <c:v>Hong Kong</c:v>
                </c:pt>
                <c:pt idx="18">
                  <c:v>Italy</c:v>
                </c:pt>
                <c:pt idx="19">
                  <c:v>Poland</c:v>
                </c:pt>
                <c:pt idx="20">
                  <c:v>Russia</c:v>
                </c:pt>
                <c:pt idx="21">
                  <c:v>China</c:v>
                </c:pt>
                <c:pt idx="22">
                  <c:v>Republic of Korea</c:v>
                </c:pt>
                <c:pt idx="23">
                  <c:v>Nigeria</c:v>
                </c:pt>
                <c:pt idx="24">
                  <c:v>Kenya</c:v>
                </c:pt>
                <c:pt idx="25">
                  <c:v>Japan</c:v>
                </c:pt>
                <c:pt idx="26">
                  <c:v>Tunisia</c:v>
                </c:pt>
              </c:strCache>
            </c:strRef>
          </c:cat>
          <c:val>
            <c:numRef>
              <c:f>Sheet1!$B$2:$B$28</c:f>
              <c:numCache>
                <c:formatCode>General</c:formatCode>
                <c:ptCount val="27"/>
                <c:pt idx="0" formatCode="0%">
                  <c:v>0.18</c:v>
                </c:pt>
                <c:pt idx="2" formatCode="0%">
                  <c:v>0.34</c:v>
                </c:pt>
                <c:pt idx="3" formatCode="0%">
                  <c:v>0.16</c:v>
                </c:pt>
                <c:pt idx="4" formatCode="0%">
                  <c:v>0.23</c:v>
                </c:pt>
                <c:pt idx="5" formatCode="0%">
                  <c:v>0.2</c:v>
                </c:pt>
                <c:pt idx="6" formatCode="0%">
                  <c:v>0.19</c:v>
                </c:pt>
                <c:pt idx="7" formatCode="0%">
                  <c:v>0.22</c:v>
                </c:pt>
                <c:pt idx="8" formatCode="0%">
                  <c:v>0.24</c:v>
                </c:pt>
                <c:pt idx="9" formatCode="0%">
                  <c:v>0.27</c:v>
                </c:pt>
                <c:pt idx="10" formatCode="0%">
                  <c:v>0.29</c:v>
                </c:pt>
                <c:pt idx="11" formatCode="0%">
                  <c:v>0.15</c:v>
                </c:pt>
                <c:pt idx="12" formatCode="0%">
                  <c:v>0.25</c:v>
                </c:pt>
                <c:pt idx="13" formatCode="0%">
                  <c:v>0.25</c:v>
                </c:pt>
                <c:pt idx="14" formatCode="0%">
                  <c:v>0.25</c:v>
                </c:pt>
                <c:pt idx="15" formatCode="0%">
                  <c:v>0.24</c:v>
                </c:pt>
                <c:pt idx="16" formatCode="0%">
                  <c:v>0.16</c:v>
                </c:pt>
                <c:pt idx="17" formatCode="0%">
                  <c:v>0.1</c:v>
                </c:pt>
                <c:pt idx="18" formatCode="0%">
                  <c:v>0.16</c:v>
                </c:pt>
                <c:pt idx="19" formatCode="0%">
                  <c:v>0.13</c:v>
                </c:pt>
                <c:pt idx="20" formatCode="0%">
                  <c:v>0.17</c:v>
                </c:pt>
                <c:pt idx="21" formatCode="0%">
                  <c:v>0.08</c:v>
                </c:pt>
                <c:pt idx="22" formatCode="0%">
                  <c:v>0.07</c:v>
                </c:pt>
                <c:pt idx="23" formatCode="0%">
                  <c:v>0.11</c:v>
                </c:pt>
                <c:pt idx="24" formatCode="0%">
                  <c:v>0.16</c:v>
                </c:pt>
                <c:pt idx="25" formatCode="0%">
                  <c:v>0.1</c:v>
                </c:pt>
                <c:pt idx="26" formatCode="0%">
                  <c:v>0.1</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Indonesia</c:v>
                </c:pt>
                <c:pt idx="4">
                  <c:v>Canada</c:v>
                </c:pt>
                <c:pt idx="5">
                  <c:v>Australia</c:v>
                </c:pt>
                <c:pt idx="6">
                  <c:v>Great Britain</c:v>
                </c:pt>
                <c:pt idx="7">
                  <c:v>Germany</c:v>
                </c:pt>
                <c:pt idx="8">
                  <c:v>France</c:v>
                </c:pt>
                <c:pt idx="9">
                  <c:v>South Africa</c:v>
                </c:pt>
                <c:pt idx="10">
                  <c:v>Brazil</c:v>
                </c:pt>
                <c:pt idx="11">
                  <c:v>India</c:v>
                </c:pt>
                <c:pt idx="12">
                  <c:v>Egypt</c:v>
                </c:pt>
                <c:pt idx="13">
                  <c:v>Turkey</c:v>
                </c:pt>
                <c:pt idx="14">
                  <c:v>Mexico</c:v>
                </c:pt>
                <c:pt idx="15">
                  <c:v>Pakistan</c:v>
                </c:pt>
                <c:pt idx="16">
                  <c:v>Sweden</c:v>
                </c:pt>
                <c:pt idx="17">
                  <c:v>Hong Kong</c:v>
                </c:pt>
                <c:pt idx="18">
                  <c:v>Italy</c:v>
                </c:pt>
                <c:pt idx="19">
                  <c:v>Poland</c:v>
                </c:pt>
                <c:pt idx="20">
                  <c:v>Russia</c:v>
                </c:pt>
                <c:pt idx="21">
                  <c:v>China</c:v>
                </c:pt>
                <c:pt idx="22">
                  <c:v>Republic of Korea</c:v>
                </c:pt>
                <c:pt idx="23">
                  <c:v>Nigeria</c:v>
                </c:pt>
                <c:pt idx="24">
                  <c:v>Kenya</c:v>
                </c:pt>
                <c:pt idx="25">
                  <c:v>Japan</c:v>
                </c:pt>
                <c:pt idx="26">
                  <c:v>Tunisia</c:v>
                </c:pt>
              </c:strCache>
            </c:strRef>
          </c:cat>
          <c:val>
            <c:numRef>
              <c:f>Sheet1!$C$2:$C$28</c:f>
              <c:numCache>
                <c:formatCode>General</c:formatCode>
                <c:ptCount val="27"/>
                <c:pt idx="0" formatCode="0%">
                  <c:v>0.43</c:v>
                </c:pt>
                <c:pt idx="2" formatCode="0%">
                  <c:v>0.45</c:v>
                </c:pt>
                <c:pt idx="3" formatCode="0%">
                  <c:v>0.56</c:v>
                </c:pt>
                <c:pt idx="4" formatCode="0%">
                  <c:v>0.49</c:v>
                </c:pt>
                <c:pt idx="5" formatCode="0%">
                  <c:v>0.51</c:v>
                </c:pt>
                <c:pt idx="6" formatCode="0%">
                  <c:v>0.51</c:v>
                </c:pt>
                <c:pt idx="7" formatCode="0%">
                  <c:v>0.47</c:v>
                </c:pt>
                <c:pt idx="8" formatCode="0%">
                  <c:v>0.44</c:v>
                </c:pt>
                <c:pt idx="9" formatCode="0%">
                  <c:v>0.4</c:v>
                </c:pt>
                <c:pt idx="10" formatCode="0%">
                  <c:v>0.38</c:v>
                </c:pt>
                <c:pt idx="11" formatCode="0%">
                  <c:v>0.51</c:v>
                </c:pt>
                <c:pt idx="12" formatCode="0%">
                  <c:v>0.41</c:v>
                </c:pt>
                <c:pt idx="13" formatCode="0%">
                  <c:v>0.4</c:v>
                </c:pt>
                <c:pt idx="14" formatCode="0%">
                  <c:v>0.38</c:v>
                </c:pt>
                <c:pt idx="15" formatCode="0%">
                  <c:v>0.39</c:v>
                </c:pt>
                <c:pt idx="16" formatCode="0%">
                  <c:v>0.45</c:v>
                </c:pt>
                <c:pt idx="17" formatCode="0%">
                  <c:v>0.48</c:v>
                </c:pt>
                <c:pt idx="18" formatCode="0%">
                  <c:v>0.41</c:v>
                </c:pt>
                <c:pt idx="19" formatCode="0%">
                  <c:v>0.43</c:v>
                </c:pt>
                <c:pt idx="20" formatCode="0%">
                  <c:v>0.36</c:v>
                </c:pt>
                <c:pt idx="21" formatCode="0%">
                  <c:v>0.45</c:v>
                </c:pt>
                <c:pt idx="22" formatCode="0%">
                  <c:v>0.42</c:v>
                </c:pt>
                <c:pt idx="23" formatCode="0%">
                  <c:v>0.38</c:v>
                </c:pt>
                <c:pt idx="24" formatCode="0%">
                  <c:v>0.3</c:v>
                </c:pt>
                <c:pt idx="25" formatCode="0%">
                  <c:v>0.34</c:v>
                </c:pt>
                <c:pt idx="26" formatCode="0%">
                  <c:v>0.33</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Indonesia</c:v>
                </c:pt>
                <c:pt idx="4">
                  <c:v>Canada</c:v>
                </c:pt>
                <c:pt idx="5">
                  <c:v>Australia</c:v>
                </c:pt>
                <c:pt idx="6">
                  <c:v>Great Britain</c:v>
                </c:pt>
                <c:pt idx="7">
                  <c:v>Germany</c:v>
                </c:pt>
                <c:pt idx="8">
                  <c:v>France</c:v>
                </c:pt>
                <c:pt idx="9">
                  <c:v>South Africa</c:v>
                </c:pt>
                <c:pt idx="10">
                  <c:v>Brazil</c:v>
                </c:pt>
                <c:pt idx="11">
                  <c:v>India</c:v>
                </c:pt>
                <c:pt idx="12">
                  <c:v>Egypt</c:v>
                </c:pt>
                <c:pt idx="13">
                  <c:v>Turkey</c:v>
                </c:pt>
                <c:pt idx="14">
                  <c:v>Mexico</c:v>
                </c:pt>
                <c:pt idx="15">
                  <c:v>Pakistan</c:v>
                </c:pt>
                <c:pt idx="16">
                  <c:v>Sweden</c:v>
                </c:pt>
                <c:pt idx="17">
                  <c:v>Hong Kong</c:v>
                </c:pt>
                <c:pt idx="18">
                  <c:v>Italy</c:v>
                </c:pt>
                <c:pt idx="19">
                  <c:v>Poland</c:v>
                </c:pt>
                <c:pt idx="20">
                  <c:v>Russia</c:v>
                </c:pt>
                <c:pt idx="21">
                  <c:v>China</c:v>
                </c:pt>
                <c:pt idx="22">
                  <c:v>Republic of Korea</c:v>
                </c:pt>
                <c:pt idx="23">
                  <c:v>Nigeria</c:v>
                </c:pt>
                <c:pt idx="24">
                  <c:v>Kenya</c:v>
                </c:pt>
                <c:pt idx="25">
                  <c:v>Japan</c:v>
                </c:pt>
                <c:pt idx="26">
                  <c:v>Tunisia</c:v>
                </c:pt>
              </c:strCache>
            </c:strRef>
          </c:cat>
          <c:val>
            <c:numRef>
              <c:f>Sheet1!$D$2:$D$28</c:f>
              <c:numCache>
                <c:formatCode>General</c:formatCode>
                <c:ptCount val="27"/>
                <c:pt idx="0" formatCode="0%">
                  <c:v>0.61</c:v>
                </c:pt>
                <c:pt idx="2" formatCode="0%">
                  <c:v>0.79</c:v>
                </c:pt>
                <c:pt idx="3" formatCode="0%">
                  <c:v>0.72</c:v>
                </c:pt>
                <c:pt idx="4" formatCode="0%">
                  <c:v>0.71</c:v>
                </c:pt>
                <c:pt idx="5" formatCode="0%">
                  <c:v>0.71</c:v>
                </c:pt>
                <c:pt idx="6" formatCode="0%">
                  <c:v>0.71</c:v>
                </c:pt>
                <c:pt idx="7" formatCode="0%">
                  <c:v>0.69</c:v>
                </c:pt>
                <c:pt idx="8" formatCode="0%">
                  <c:v>0.68</c:v>
                </c:pt>
                <c:pt idx="9" formatCode="0%">
                  <c:v>0.66</c:v>
                </c:pt>
                <c:pt idx="10" formatCode="0%">
                  <c:v>0.67</c:v>
                </c:pt>
                <c:pt idx="11" formatCode="0%">
                  <c:v>0.65</c:v>
                </c:pt>
                <c:pt idx="12" formatCode="0%">
                  <c:v>0.66</c:v>
                </c:pt>
                <c:pt idx="13" formatCode="0%">
                  <c:v>0.65</c:v>
                </c:pt>
                <c:pt idx="14" formatCode="0%">
                  <c:v>0.63</c:v>
                </c:pt>
                <c:pt idx="15" formatCode="0%">
                  <c:v>0.63</c:v>
                </c:pt>
                <c:pt idx="16" formatCode="0%">
                  <c:v>0.61</c:v>
                </c:pt>
                <c:pt idx="17" formatCode="0%">
                  <c:v>0.58</c:v>
                </c:pt>
                <c:pt idx="18" formatCode="0%">
                  <c:v>0.57</c:v>
                </c:pt>
                <c:pt idx="19" formatCode="0%">
                  <c:v>0.56</c:v>
                </c:pt>
                <c:pt idx="20" formatCode="0%">
                  <c:v>0.53</c:v>
                </c:pt>
                <c:pt idx="21" formatCode="0%">
                  <c:v>0.53</c:v>
                </c:pt>
                <c:pt idx="22" formatCode="0%">
                  <c:v>0.49</c:v>
                </c:pt>
                <c:pt idx="23" formatCode="0%">
                  <c:v>0.48</c:v>
                </c:pt>
                <c:pt idx="24" formatCode="0%">
                  <c:v>0.46</c:v>
                </c:pt>
                <c:pt idx="25" formatCode="0%">
                  <c:v>0.44</c:v>
                </c:pt>
                <c:pt idx="26" formatCode="0%">
                  <c:v>0.42</c:v>
                </c:pt>
              </c:numCache>
            </c:numRef>
          </c:val>
          <c:extLst xmlns:c16r2="http://schemas.microsoft.com/office/drawing/2015/06/chart">
            <c:ext xmlns:c16="http://schemas.microsoft.com/office/drawing/2014/chart" uri="{C3380CC4-5D6E-409C-BE32-E72D297353CC}">
              <c16:uniqueId val="{00000000-253A-40DF-87D6-E103AA7798B5}"/>
            </c:ext>
          </c:extLst>
        </c:ser>
        <c:dLbls>
          <c:showLegendKey val="0"/>
          <c:showVal val="0"/>
          <c:showCatName val="0"/>
          <c:showSerName val="0"/>
          <c:showPercent val="0"/>
          <c:showBubbleSize val="0"/>
        </c:dLbls>
        <c:gapWidth val="50"/>
        <c:overlap val="100"/>
        <c:axId val="1541777840"/>
        <c:axId val="1541780128"/>
      </c:barChart>
      <c:catAx>
        <c:axId val="1541777840"/>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541780128"/>
        <c:crosses val="autoZero"/>
        <c:auto val="1"/>
        <c:lblAlgn val="ctr"/>
        <c:lblOffset val="0"/>
        <c:noMultiLvlLbl val="0"/>
      </c:catAx>
      <c:valAx>
        <c:axId val="1541780128"/>
        <c:scaling>
          <c:orientation val="minMax"/>
          <c:max val="1.0"/>
        </c:scaling>
        <c:delete val="1"/>
        <c:axPos val="t"/>
        <c:numFmt formatCode="0%" sourceLinked="1"/>
        <c:majorTickMark val="none"/>
        <c:minorTickMark val="none"/>
        <c:tickLblPos val="nextTo"/>
        <c:crossAx val="1541777840"/>
        <c:crosses val="autoZero"/>
        <c:crossBetween val="between"/>
      </c:valAx>
      <c:spPr>
        <a:noFill/>
        <a:ln>
          <a:noFill/>
        </a:ln>
        <a:effectLst/>
      </c:spPr>
    </c:plotArea>
    <c:legend>
      <c:legendPos val="b"/>
      <c:layout>
        <c:manualLayout>
          <c:xMode val="edge"/>
          <c:yMode val="edge"/>
          <c:x val="0.141160870516185"/>
          <c:y val="0.932994498569035"/>
          <c:w val="0.617194790229545"/>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Europe</c:v>
                </c:pt>
                <c:pt idx="5">
                  <c:v>G-8 Countries</c:v>
                </c:pt>
                <c:pt idx="6">
                  <c:v>BRICS</c:v>
                </c:pt>
                <c:pt idx="7">
                  <c:v>Middle East/Africa</c:v>
                </c:pt>
                <c:pt idx="8">
                  <c:v>APAC</c:v>
                </c:pt>
              </c:strCache>
            </c:strRef>
          </c:cat>
          <c:val>
            <c:numRef>
              <c:f>Sheet1!$B$2:$B$10</c:f>
              <c:numCache>
                <c:formatCode>General</c:formatCode>
                <c:ptCount val="9"/>
                <c:pt idx="0" formatCode="0%">
                  <c:v>0.18</c:v>
                </c:pt>
                <c:pt idx="2" formatCode="0%">
                  <c:v>0.28</c:v>
                </c:pt>
                <c:pt idx="3" formatCode="0%">
                  <c:v>0.27</c:v>
                </c:pt>
                <c:pt idx="4" formatCode="0%">
                  <c:v>0.18</c:v>
                </c:pt>
                <c:pt idx="5" formatCode="0%">
                  <c:v>0.2</c:v>
                </c:pt>
                <c:pt idx="6" formatCode="0%">
                  <c:v>0.19</c:v>
                </c:pt>
                <c:pt idx="7" formatCode="0%">
                  <c:v>0.22</c:v>
                </c:pt>
                <c:pt idx="8" formatCode="0%">
                  <c:v>0.13</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Europe</c:v>
                </c:pt>
                <c:pt idx="5">
                  <c:v>G-8 Countries</c:v>
                </c:pt>
                <c:pt idx="6">
                  <c:v>BRICS</c:v>
                </c:pt>
                <c:pt idx="7">
                  <c:v>Middle East/Africa</c:v>
                </c:pt>
                <c:pt idx="8">
                  <c:v>APAC</c:v>
                </c:pt>
              </c:strCache>
            </c:strRef>
          </c:cat>
          <c:val>
            <c:numRef>
              <c:f>Sheet1!$C$2:$C$10</c:f>
              <c:numCache>
                <c:formatCode>General</c:formatCode>
                <c:ptCount val="9"/>
                <c:pt idx="0" formatCode="0%">
                  <c:v>0.43</c:v>
                </c:pt>
                <c:pt idx="2" formatCode="0%">
                  <c:v>0.47</c:v>
                </c:pt>
                <c:pt idx="3" formatCode="0%">
                  <c:v>0.38</c:v>
                </c:pt>
                <c:pt idx="4" formatCode="0%">
                  <c:v>0.45</c:v>
                </c:pt>
                <c:pt idx="5" formatCode="0%">
                  <c:v>0.43</c:v>
                </c:pt>
                <c:pt idx="6" formatCode="0%">
                  <c:v>0.41</c:v>
                </c:pt>
                <c:pt idx="7" formatCode="0%">
                  <c:v>0.38</c:v>
                </c:pt>
                <c:pt idx="8" formatCode="0%">
                  <c:v>0.45</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Europe</c:v>
                </c:pt>
                <c:pt idx="5">
                  <c:v>G-8 Countries</c:v>
                </c:pt>
                <c:pt idx="6">
                  <c:v>BRICS</c:v>
                </c:pt>
                <c:pt idx="7">
                  <c:v>Middle East/Africa</c:v>
                </c:pt>
                <c:pt idx="8">
                  <c:v>APAC</c:v>
                </c:pt>
              </c:strCache>
            </c:strRef>
          </c:cat>
          <c:val>
            <c:numRef>
              <c:f>Sheet1!$D$2:$D$10</c:f>
              <c:numCache>
                <c:formatCode>General</c:formatCode>
                <c:ptCount val="9"/>
                <c:pt idx="0" formatCode="0%">
                  <c:v>0.61</c:v>
                </c:pt>
                <c:pt idx="2" formatCode="0%">
                  <c:v>0.75</c:v>
                </c:pt>
                <c:pt idx="3" formatCode="0%">
                  <c:v>0.65</c:v>
                </c:pt>
                <c:pt idx="4" formatCode="0%">
                  <c:v>0.64</c:v>
                </c:pt>
                <c:pt idx="5" formatCode="0%">
                  <c:v>0.64</c:v>
                </c:pt>
                <c:pt idx="6" formatCode="0%">
                  <c:v>0.61</c:v>
                </c:pt>
                <c:pt idx="7" formatCode="0%">
                  <c:v>0.6</c:v>
                </c:pt>
                <c:pt idx="8" formatCode="0%">
                  <c:v>0.58</c:v>
                </c:pt>
              </c:numCache>
            </c:numRef>
          </c:val>
          <c:extLst xmlns:c16r2="http://schemas.microsoft.com/office/drawing/2015/06/chart">
            <c:ext xmlns:c16="http://schemas.microsoft.com/office/drawing/2014/chart" uri="{C3380CC4-5D6E-409C-BE32-E72D297353CC}">
              <c16:uniqueId val="{00000002-B243-448E-B037-6A8261214E27}"/>
            </c:ext>
          </c:extLst>
        </c:ser>
        <c:dLbls>
          <c:showLegendKey val="0"/>
          <c:showVal val="0"/>
          <c:showCatName val="0"/>
          <c:showSerName val="0"/>
          <c:showPercent val="0"/>
          <c:showBubbleSize val="0"/>
        </c:dLbls>
        <c:gapWidth val="50"/>
        <c:overlap val="100"/>
        <c:axId val="1347589744"/>
        <c:axId val="1606788656"/>
      </c:barChart>
      <c:catAx>
        <c:axId val="134758974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6788656"/>
        <c:crosses val="autoZero"/>
        <c:auto val="1"/>
        <c:lblAlgn val="ctr"/>
        <c:lblOffset val="0"/>
        <c:noMultiLvlLbl val="0"/>
      </c:catAx>
      <c:valAx>
        <c:axId val="1606788656"/>
        <c:scaling>
          <c:orientation val="minMax"/>
          <c:max val="1.0"/>
        </c:scaling>
        <c:delete val="1"/>
        <c:axPos val="t"/>
        <c:numFmt formatCode="0%" sourceLinked="1"/>
        <c:majorTickMark val="none"/>
        <c:minorTickMark val="none"/>
        <c:tickLblPos val="nextTo"/>
        <c:crossAx val="1347589744"/>
        <c:crosses val="autoZero"/>
        <c:crossBetween val="between"/>
      </c:valAx>
      <c:spPr>
        <a:noFill/>
        <a:ln>
          <a:noFill/>
        </a:ln>
        <a:effectLst/>
      </c:spPr>
    </c:plotArea>
    <c:legend>
      <c:legendPos val="b"/>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Australia</c:v>
                </c:pt>
                <c:pt idx="3">
                  <c:v>France</c:v>
                </c:pt>
                <c:pt idx="4">
                  <c:v>South Africa</c:v>
                </c:pt>
                <c:pt idx="5">
                  <c:v>Great Britain</c:v>
                </c:pt>
                <c:pt idx="6">
                  <c:v>India</c:v>
                </c:pt>
                <c:pt idx="7">
                  <c:v>United States</c:v>
                </c:pt>
                <c:pt idx="8">
                  <c:v>Indonesia</c:v>
                </c:pt>
                <c:pt idx="9">
                  <c:v>Egypt</c:v>
                </c:pt>
                <c:pt idx="10">
                  <c:v>Canada</c:v>
                </c:pt>
                <c:pt idx="11">
                  <c:v>Mexico</c:v>
                </c:pt>
                <c:pt idx="12">
                  <c:v>Turkey</c:v>
                </c:pt>
                <c:pt idx="13">
                  <c:v>Brazil</c:v>
                </c:pt>
                <c:pt idx="14">
                  <c:v>Kenya</c:v>
                </c:pt>
                <c:pt idx="15">
                  <c:v>Pakistan</c:v>
                </c:pt>
                <c:pt idx="16">
                  <c:v>Poland</c:v>
                </c:pt>
                <c:pt idx="17">
                  <c:v>Hong Kong</c:v>
                </c:pt>
                <c:pt idx="18">
                  <c:v>Germany</c:v>
                </c:pt>
                <c:pt idx="19">
                  <c:v>Sweden</c:v>
                </c:pt>
                <c:pt idx="20">
                  <c:v>China</c:v>
                </c:pt>
                <c:pt idx="21">
                  <c:v>Nigeria</c:v>
                </c:pt>
                <c:pt idx="22">
                  <c:v>Republic of Korea</c:v>
                </c:pt>
                <c:pt idx="23">
                  <c:v>Italy</c:v>
                </c:pt>
                <c:pt idx="24">
                  <c:v>Tunisia</c:v>
                </c:pt>
                <c:pt idx="25">
                  <c:v>Russia</c:v>
                </c:pt>
                <c:pt idx="26">
                  <c:v>Japan</c:v>
                </c:pt>
              </c:strCache>
            </c:strRef>
          </c:cat>
          <c:val>
            <c:numRef>
              <c:f>Sheet1!$B$2:$B$28</c:f>
              <c:numCache>
                <c:formatCode>General</c:formatCode>
                <c:ptCount val="27"/>
                <c:pt idx="0" formatCode="0%">
                  <c:v>0.18</c:v>
                </c:pt>
                <c:pt idx="2" formatCode="0%">
                  <c:v>0.21</c:v>
                </c:pt>
                <c:pt idx="3" formatCode="0%">
                  <c:v>0.26</c:v>
                </c:pt>
                <c:pt idx="4" formatCode="0%">
                  <c:v>0.3</c:v>
                </c:pt>
                <c:pt idx="5" formatCode="0%">
                  <c:v>0.22</c:v>
                </c:pt>
                <c:pt idx="6" formatCode="0%">
                  <c:v>0.21</c:v>
                </c:pt>
                <c:pt idx="7" formatCode="0%">
                  <c:v>0.24</c:v>
                </c:pt>
                <c:pt idx="8" formatCode="0%">
                  <c:v>0.13</c:v>
                </c:pt>
                <c:pt idx="9" formatCode="0%">
                  <c:v>0.25</c:v>
                </c:pt>
                <c:pt idx="10" formatCode="0%">
                  <c:v>0.21</c:v>
                </c:pt>
                <c:pt idx="11" formatCode="0%">
                  <c:v>0.21</c:v>
                </c:pt>
                <c:pt idx="12" formatCode="0%">
                  <c:v>0.22</c:v>
                </c:pt>
                <c:pt idx="13" formatCode="0%">
                  <c:v>0.22</c:v>
                </c:pt>
                <c:pt idx="14" formatCode="0%">
                  <c:v>0.31</c:v>
                </c:pt>
                <c:pt idx="15" formatCode="0%">
                  <c:v>0.2</c:v>
                </c:pt>
                <c:pt idx="16" formatCode="0%">
                  <c:v>0.18</c:v>
                </c:pt>
                <c:pt idx="17" formatCode="0%">
                  <c:v>0.08</c:v>
                </c:pt>
                <c:pt idx="18" formatCode="0%">
                  <c:v>0.16</c:v>
                </c:pt>
                <c:pt idx="19" formatCode="0%">
                  <c:v>0.17</c:v>
                </c:pt>
                <c:pt idx="20" formatCode="0%">
                  <c:v>0.09</c:v>
                </c:pt>
                <c:pt idx="21" formatCode="0%">
                  <c:v>0.17</c:v>
                </c:pt>
                <c:pt idx="22" formatCode="0%">
                  <c:v>0.11</c:v>
                </c:pt>
                <c:pt idx="23" formatCode="0%">
                  <c:v>0.15</c:v>
                </c:pt>
                <c:pt idx="24" formatCode="0%">
                  <c:v>0.09</c:v>
                </c:pt>
                <c:pt idx="25" formatCode="0%">
                  <c:v>0.11</c:v>
                </c:pt>
                <c:pt idx="26" formatCode="0%">
                  <c:v>0.1</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Australia</c:v>
                </c:pt>
                <c:pt idx="3">
                  <c:v>France</c:v>
                </c:pt>
                <c:pt idx="4">
                  <c:v>South Africa</c:v>
                </c:pt>
                <c:pt idx="5">
                  <c:v>Great Britain</c:v>
                </c:pt>
                <c:pt idx="6">
                  <c:v>India</c:v>
                </c:pt>
                <c:pt idx="7">
                  <c:v>United States</c:v>
                </c:pt>
                <c:pt idx="8">
                  <c:v>Indonesia</c:v>
                </c:pt>
                <c:pt idx="9">
                  <c:v>Egypt</c:v>
                </c:pt>
                <c:pt idx="10">
                  <c:v>Canada</c:v>
                </c:pt>
                <c:pt idx="11">
                  <c:v>Mexico</c:v>
                </c:pt>
                <c:pt idx="12">
                  <c:v>Turkey</c:v>
                </c:pt>
                <c:pt idx="13">
                  <c:v>Brazil</c:v>
                </c:pt>
                <c:pt idx="14">
                  <c:v>Kenya</c:v>
                </c:pt>
                <c:pt idx="15">
                  <c:v>Pakistan</c:v>
                </c:pt>
                <c:pt idx="16">
                  <c:v>Poland</c:v>
                </c:pt>
                <c:pt idx="17">
                  <c:v>Hong Kong</c:v>
                </c:pt>
                <c:pt idx="18">
                  <c:v>Germany</c:v>
                </c:pt>
                <c:pt idx="19">
                  <c:v>Sweden</c:v>
                </c:pt>
                <c:pt idx="20">
                  <c:v>China</c:v>
                </c:pt>
                <c:pt idx="21">
                  <c:v>Nigeria</c:v>
                </c:pt>
                <c:pt idx="22">
                  <c:v>Republic of Korea</c:v>
                </c:pt>
                <c:pt idx="23">
                  <c:v>Italy</c:v>
                </c:pt>
                <c:pt idx="24">
                  <c:v>Tunisia</c:v>
                </c:pt>
                <c:pt idx="25">
                  <c:v>Russia</c:v>
                </c:pt>
                <c:pt idx="26">
                  <c:v>Japan</c:v>
                </c:pt>
              </c:strCache>
            </c:strRef>
          </c:cat>
          <c:val>
            <c:numRef>
              <c:f>Sheet1!$C$2:$C$28</c:f>
              <c:numCache>
                <c:formatCode>General</c:formatCode>
                <c:ptCount val="27"/>
                <c:pt idx="0" formatCode="0%">
                  <c:v>0.5</c:v>
                </c:pt>
                <c:pt idx="2" formatCode="0%">
                  <c:v>0.56</c:v>
                </c:pt>
                <c:pt idx="3" formatCode="0%">
                  <c:v>0.51</c:v>
                </c:pt>
                <c:pt idx="4" formatCode="0%">
                  <c:v>0.46</c:v>
                </c:pt>
                <c:pt idx="5" formatCode="0%">
                  <c:v>0.54</c:v>
                </c:pt>
                <c:pt idx="6" formatCode="0%">
                  <c:v>0.54</c:v>
                </c:pt>
                <c:pt idx="7" formatCode="0%">
                  <c:v>0.51</c:v>
                </c:pt>
                <c:pt idx="8" formatCode="0%">
                  <c:v>0.62</c:v>
                </c:pt>
                <c:pt idx="9" formatCode="0%">
                  <c:v>0.49</c:v>
                </c:pt>
                <c:pt idx="10" formatCode="0%">
                  <c:v>0.5</c:v>
                </c:pt>
                <c:pt idx="11" formatCode="0%">
                  <c:v>0.49</c:v>
                </c:pt>
                <c:pt idx="12" formatCode="0%">
                  <c:v>0.48</c:v>
                </c:pt>
                <c:pt idx="13" formatCode="0%">
                  <c:v>0.48</c:v>
                </c:pt>
                <c:pt idx="14" formatCode="0%">
                  <c:v>0.38</c:v>
                </c:pt>
                <c:pt idx="15" formatCode="0%">
                  <c:v>0.49</c:v>
                </c:pt>
                <c:pt idx="16" formatCode="0%">
                  <c:v>0.5</c:v>
                </c:pt>
                <c:pt idx="17" formatCode="0%">
                  <c:v>0.6</c:v>
                </c:pt>
                <c:pt idx="18" formatCode="0%">
                  <c:v>0.51</c:v>
                </c:pt>
                <c:pt idx="19" formatCode="0%">
                  <c:v>0.48</c:v>
                </c:pt>
                <c:pt idx="20" formatCode="0%">
                  <c:v>0.56</c:v>
                </c:pt>
                <c:pt idx="21" formatCode="0%">
                  <c:v>0.46</c:v>
                </c:pt>
                <c:pt idx="22" formatCode="0%">
                  <c:v>0.52</c:v>
                </c:pt>
                <c:pt idx="23" formatCode="0%">
                  <c:v>0.47</c:v>
                </c:pt>
                <c:pt idx="24" formatCode="0%">
                  <c:v>0.51</c:v>
                </c:pt>
                <c:pt idx="25" formatCode="0%">
                  <c:v>0.37</c:v>
                </c:pt>
                <c:pt idx="26" formatCode="0%">
                  <c:v>0.32</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Australia</c:v>
                </c:pt>
                <c:pt idx="3">
                  <c:v>France</c:v>
                </c:pt>
                <c:pt idx="4">
                  <c:v>South Africa</c:v>
                </c:pt>
                <c:pt idx="5">
                  <c:v>Great Britain</c:v>
                </c:pt>
                <c:pt idx="6">
                  <c:v>India</c:v>
                </c:pt>
                <c:pt idx="7">
                  <c:v>United States</c:v>
                </c:pt>
                <c:pt idx="8">
                  <c:v>Indonesia</c:v>
                </c:pt>
                <c:pt idx="9">
                  <c:v>Egypt</c:v>
                </c:pt>
                <c:pt idx="10">
                  <c:v>Canada</c:v>
                </c:pt>
                <c:pt idx="11">
                  <c:v>Mexico</c:v>
                </c:pt>
                <c:pt idx="12">
                  <c:v>Turkey</c:v>
                </c:pt>
                <c:pt idx="13">
                  <c:v>Brazil</c:v>
                </c:pt>
                <c:pt idx="14">
                  <c:v>Kenya</c:v>
                </c:pt>
                <c:pt idx="15">
                  <c:v>Pakistan</c:v>
                </c:pt>
                <c:pt idx="16">
                  <c:v>Poland</c:v>
                </c:pt>
                <c:pt idx="17">
                  <c:v>Hong Kong</c:v>
                </c:pt>
                <c:pt idx="18">
                  <c:v>Germany</c:v>
                </c:pt>
                <c:pt idx="19">
                  <c:v>Sweden</c:v>
                </c:pt>
                <c:pt idx="20">
                  <c:v>China</c:v>
                </c:pt>
                <c:pt idx="21">
                  <c:v>Nigeria</c:v>
                </c:pt>
                <c:pt idx="22">
                  <c:v>Republic of Korea</c:v>
                </c:pt>
                <c:pt idx="23">
                  <c:v>Italy</c:v>
                </c:pt>
                <c:pt idx="24">
                  <c:v>Tunisia</c:v>
                </c:pt>
                <c:pt idx="25">
                  <c:v>Russia</c:v>
                </c:pt>
                <c:pt idx="26">
                  <c:v>Japan</c:v>
                </c:pt>
              </c:strCache>
            </c:strRef>
          </c:cat>
          <c:val>
            <c:numRef>
              <c:f>Sheet1!$D$2:$D$28</c:f>
              <c:numCache>
                <c:formatCode>General</c:formatCode>
                <c:ptCount val="27"/>
                <c:pt idx="0" formatCode="0%">
                  <c:v>0.68</c:v>
                </c:pt>
                <c:pt idx="2" formatCode="0%">
                  <c:v>0.78</c:v>
                </c:pt>
                <c:pt idx="3" formatCode="0%">
                  <c:v>0.77</c:v>
                </c:pt>
                <c:pt idx="4" formatCode="0%">
                  <c:v>0.76</c:v>
                </c:pt>
                <c:pt idx="5" formatCode="0%">
                  <c:v>0.77</c:v>
                </c:pt>
                <c:pt idx="6" formatCode="0%">
                  <c:v>0.75</c:v>
                </c:pt>
                <c:pt idx="7" formatCode="0%">
                  <c:v>0.75</c:v>
                </c:pt>
                <c:pt idx="8" formatCode="0%">
                  <c:v>0.74</c:v>
                </c:pt>
                <c:pt idx="9" formatCode="0%">
                  <c:v>0.74</c:v>
                </c:pt>
                <c:pt idx="10" formatCode="0%">
                  <c:v>0.71</c:v>
                </c:pt>
                <c:pt idx="11" formatCode="0%">
                  <c:v>0.7</c:v>
                </c:pt>
                <c:pt idx="12" formatCode="0%">
                  <c:v>0.7</c:v>
                </c:pt>
                <c:pt idx="13" formatCode="0%">
                  <c:v>0.7</c:v>
                </c:pt>
                <c:pt idx="14" formatCode="0%">
                  <c:v>0.69</c:v>
                </c:pt>
                <c:pt idx="15" formatCode="0%">
                  <c:v>0.7</c:v>
                </c:pt>
                <c:pt idx="16" formatCode="0%">
                  <c:v>0.68</c:v>
                </c:pt>
                <c:pt idx="17" formatCode="0%">
                  <c:v>0.68</c:v>
                </c:pt>
                <c:pt idx="18" formatCode="0%">
                  <c:v>0.67</c:v>
                </c:pt>
                <c:pt idx="19" formatCode="0%">
                  <c:v>0.65</c:v>
                </c:pt>
                <c:pt idx="20" formatCode="0%">
                  <c:v>0.65</c:v>
                </c:pt>
                <c:pt idx="21" formatCode="0%">
                  <c:v>0.64</c:v>
                </c:pt>
                <c:pt idx="22" formatCode="0%">
                  <c:v>0.63</c:v>
                </c:pt>
                <c:pt idx="23" formatCode="0%">
                  <c:v>0.62</c:v>
                </c:pt>
                <c:pt idx="24" formatCode="0%">
                  <c:v>0.6</c:v>
                </c:pt>
                <c:pt idx="25" formatCode="0%">
                  <c:v>0.47</c:v>
                </c:pt>
                <c:pt idx="26" formatCode="0%">
                  <c:v>0.42</c:v>
                </c:pt>
              </c:numCache>
            </c:numRef>
          </c:val>
          <c:extLst xmlns:c16r2="http://schemas.microsoft.com/office/drawing/2015/06/chart">
            <c:ext xmlns:c16="http://schemas.microsoft.com/office/drawing/2014/chart" uri="{C3380CC4-5D6E-409C-BE32-E72D297353CC}">
              <c16:uniqueId val="{00000000-253A-40DF-87D6-E103AA7798B5}"/>
            </c:ext>
          </c:extLst>
        </c:ser>
        <c:dLbls>
          <c:showLegendKey val="0"/>
          <c:showVal val="0"/>
          <c:showCatName val="0"/>
          <c:showSerName val="0"/>
          <c:showPercent val="0"/>
          <c:showBubbleSize val="0"/>
        </c:dLbls>
        <c:gapWidth val="50"/>
        <c:overlap val="100"/>
        <c:axId val="1696987072"/>
        <c:axId val="1696664000"/>
      </c:barChart>
      <c:catAx>
        <c:axId val="1696987072"/>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96664000"/>
        <c:crosses val="autoZero"/>
        <c:auto val="1"/>
        <c:lblAlgn val="ctr"/>
        <c:lblOffset val="0"/>
        <c:noMultiLvlLbl val="0"/>
      </c:catAx>
      <c:valAx>
        <c:axId val="1696664000"/>
        <c:scaling>
          <c:orientation val="minMax"/>
          <c:max val="1.0"/>
        </c:scaling>
        <c:delete val="1"/>
        <c:axPos val="t"/>
        <c:numFmt formatCode="0%" sourceLinked="1"/>
        <c:majorTickMark val="none"/>
        <c:minorTickMark val="none"/>
        <c:tickLblPos val="nextTo"/>
        <c:crossAx val="1696987072"/>
        <c:crosses val="autoZero"/>
        <c:crossBetween val="between"/>
      </c:valAx>
      <c:spPr>
        <a:noFill/>
        <a:ln>
          <a:noFill/>
        </a:ln>
        <a:effectLst/>
      </c:spPr>
    </c:plotArea>
    <c:legend>
      <c:legendPos val="b"/>
      <c:layout>
        <c:manualLayout>
          <c:xMode val="edge"/>
          <c:yMode val="edge"/>
          <c:x val="0.141160870516185"/>
          <c:y val="0.932994498569035"/>
          <c:w val="0.617194790229545"/>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Middle East/Africa</c:v>
                </c:pt>
                <c:pt idx="4">
                  <c:v>LATAM</c:v>
                </c:pt>
                <c:pt idx="5">
                  <c:v>Europe</c:v>
                </c:pt>
                <c:pt idx="6">
                  <c:v>BRICS</c:v>
                </c:pt>
                <c:pt idx="7">
                  <c:v>G-8 Countries</c:v>
                </c:pt>
                <c:pt idx="8">
                  <c:v>APAC</c:v>
                </c:pt>
              </c:strCache>
            </c:strRef>
          </c:cat>
          <c:val>
            <c:numRef>
              <c:f>Sheet1!$B$2:$B$10</c:f>
              <c:numCache>
                <c:formatCode>General</c:formatCode>
                <c:ptCount val="9"/>
                <c:pt idx="0" formatCode="0%">
                  <c:v>0.18</c:v>
                </c:pt>
                <c:pt idx="2" formatCode="0%">
                  <c:v>0.22</c:v>
                </c:pt>
                <c:pt idx="3" formatCode="0%">
                  <c:v>0.25</c:v>
                </c:pt>
                <c:pt idx="4" formatCode="0%">
                  <c:v>0.21</c:v>
                </c:pt>
                <c:pt idx="5" formatCode="0%">
                  <c:v>0.19</c:v>
                </c:pt>
                <c:pt idx="6" formatCode="0%">
                  <c:v>0.19</c:v>
                </c:pt>
                <c:pt idx="7" formatCode="0%">
                  <c:v>0.18</c:v>
                </c:pt>
                <c:pt idx="8" formatCode="0%">
                  <c:v>0.13</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Middle East/Africa</c:v>
                </c:pt>
                <c:pt idx="4">
                  <c:v>LATAM</c:v>
                </c:pt>
                <c:pt idx="5">
                  <c:v>Europe</c:v>
                </c:pt>
                <c:pt idx="6">
                  <c:v>BRICS</c:v>
                </c:pt>
                <c:pt idx="7">
                  <c:v>G-8 Countries</c:v>
                </c:pt>
                <c:pt idx="8">
                  <c:v>APAC</c:v>
                </c:pt>
              </c:strCache>
            </c:strRef>
          </c:cat>
          <c:val>
            <c:numRef>
              <c:f>Sheet1!$C$2:$C$10</c:f>
              <c:numCache>
                <c:formatCode>General</c:formatCode>
                <c:ptCount val="9"/>
                <c:pt idx="0" formatCode="0%">
                  <c:v>0.5</c:v>
                </c:pt>
                <c:pt idx="2" formatCode="0%">
                  <c:v>0.51</c:v>
                </c:pt>
                <c:pt idx="3" formatCode="0%">
                  <c:v>0.46</c:v>
                </c:pt>
                <c:pt idx="4" formatCode="0%">
                  <c:v>0.48</c:v>
                </c:pt>
                <c:pt idx="5" formatCode="0%">
                  <c:v>0.5</c:v>
                </c:pt>
                <c:pt idx="6" formatCode="0%">
                  <c:v>0.48</c:v>
                </c:pt>
                <c:pt idx="7" formatCode="0%">
                  <c:v>0.46</c:v>
                </c:pt>
                <c:pt idx="8" formatCode="0%">
                  <c:v>0.51</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Middle East/Africa</c:v>
                </c:pt>
                <c:pt idx="4">
                  <c:v>LATAM</c:v>
                </c:pt>
                <c:pt idx="5">
                  <c:v>Europe</c:v>
                </c:pt>
                <c:pt idx="6">
                  <c:v>BRICS</c:v>
                </c:pt>
                <c:pt idx="7">
                  <c:v>G-8 Countries</c:v>
                </c:pt>
                <c:pt idx="8">
                  <c:v>APAC</c:v>
                </c:pt>
              </c:strCache>
            </c:strRef>
          </c:cat>
          <c:val>
            <c:numRef>
              <c:f>Sheet1!$D$2:$D$10</c:f>
              <c:numCache>
                <c:formatCode>General</c:formatCode>
                <c:ptCount val="9"/>
                <c:pt idx="0" formatCode="0%">
                  <c:v>0.68</c:v>
                </c:pt>
                <c:pt idx="2" formatCode="0%">
                  <c:v>0.73</c:v>
                </c:pt>
                <c:pt idx="3" formatCode="0%">
                  <c:v>0.71</c:v>
                </c:pt>
                <c:pt idx="4" formatCode="0%">
                  <c:v>0.7</c:v>
                </c:pt>
                <c:pt idx="5" formatCode="0%">
                  <c:v>0.69</c:v>
                </c:pt>
                <c:pt idx="6" formatCode="0%">
                  <c:v>0.66</c:v>
                </c:pt>
                <c:pt idx="7" formatCode="0%">
                  <c:v>0.65</c:v>
                </c:pt>
                <c:pt idx="8" formatCode="0%">
                  <c:v>0.64</c:v>
                </c:pt>
              </c:numCache>
            </c:numRef>
          </c:val>
          <c:extLst xmlns:c16r2="http://schemas.microsoft.com/office/drawing/2015/06/chart">
            <c:ext xmlns:c16="http://schemas.microsoft.com/office/drawing/2014/chart" uri="{C3380CC4-5D6E-409C-BE32-E72D297353CC}">
              <c16:uniqueId val="{00000002-B243-448E-B037-6A8261214E27}"/>
            </c:ext>
          </c:extLst>
        </c:ser>
        <c:dLbls>
          <c:showLegendKey val="0"/>
          <c:showVal val="0"/>
          <c:showCatName val="0"/>
          <c:showSerName val="0"/>
          <c:showPercent val="0"/>
          <c:showBubbleSize val="0"/>
        </c:dLbls>
        <c:gapWidth val="50"/>
        <c:overlap val="100"/>
        <c:axId val="1563457408"/>
        <c:axId val="1563912976"/>
      </c:barChart>
      <c:catAx>
        <c:axId val="156345740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3912976"/>
        <c:crosses val="autoZero"/>
        <c:auto val="1"/>
        <c:lblAlgn val="ctr"/>
        <c:lblOffset val="0"/>
        <c:noMultiLvlLbl val="0"/>
      </c:catAx>
      <c:valAx>
        <c:axId val="1563912976"/>
        <c:scaling>
          <c:orientation val="minMax"/>
          <c:max val="1.0"/>
        </c:scaling>
        <c:delete val="1"/>
        <c:axPos val="t"/>
        <c:numFmt formatCode="0%" sourceLinked="1"/>
        <c:majorTickMark val="none"/>
        <c:minorTickMark val="none"/>
        <c:tickLblPos val="nextTo"/>
        <c:crossAx val="1563457408"/>
        <c:crosses val="autoZero"/>
        <c:crossBetween val="between"/>
      </c:valAx>
      <c:spPr>
        <a:noFill/>
        <a:ln>
          <a:noFill/>
        </a:ln>
        <a:effectLst/>
      </c:spPr>
    </c:plotArea>
    <c:legend>
      <c:legendPos val="b"/>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Pakistan</c:v>
                </c:pt>
                <c:pt idx="3">
                  <c:v>Brazil</c:v>
                </c:pt>
                <c:pt idx="4">
                  <c:v>Egypt</c:v>
                </c:pt>
                <c:pt idx="5">
                  <c:v>Indonesia</c:v>
                </c:pt>
                <c:pt idx="6">
                  <c:v>Mexico</c:v>
                </c:pt>
                <c:pt idx="7">
                  <c:v>India</c:v>
                </c:pt>
                <c:pt idx="8">
                  <c:v>Kenya</c:v>
                </c:pt>
                <c:pt idx="9">
                  <c:v>Turkey</c:v>
                </c:pt>
                <c:pt idx="10">
                  <c:v>South Africa</c:v>
                </c:pt>
                <c:pt idx="11">
                  <c:v>Republic of Korea</c:v>
                </c:pt>
                <c:pt idx="12">
                  <c:v>United States</c:v>
                </c:pt>
                <c:pt idx="13">
                  <c:v>Nigeria</c:v>
                </c:pt>
                <c:pt idx="14">
                  <c:v>Hong Kong</c:v>
                </c:pt>
                <c:pt idx="15">
                  <c:v>China</c:v>
                </c:pt>
                <c:pt idx="16">
                  <c:v>France</c:v>
                </c:pt>
                <c:pt idx="17">
                  <c:v>Australia</c:v>
                </c:pt>
                <c:pt idx="18">
                  <c:v>Canada</c:v>
                </c:pt>
                <c:pt idx="19">
                  <c:v>Great Britain</c:v>
                </c:pt>
                <c:pt idx="20">
                  <c:v>Italy</c:v>
                </c:pt>
                <c:pt idx="21">
                  <c:v>Tunisia</c:v>
                </c:pt>
                <c:pt idx="22">
                  <c:v>Germany</c:v>
                </c:pt>
                <c:pt idx="23">
                  <c:v>Sweden</c:v>
                </c:pt>
                <c:pt idx="24">
                  <c:v>Poland</c:v>
                </c:pt>
                <c:pt idx="25">
                  <c:v>Russia</c:v>
                </c:pt>
                <c:pt idx="26">
                  <c:v>Japan</c:v>
                </c:pt>
              </c:strCache>
            </c:strRef>
          </c:cat>
          <c:val>
            <c:numRef>
              <c:f>Sheet1!$B$2:$B$28</c:f>
              <c:numCache>
                <c:formatCode>General</c:formatCode>
                <c:ptCount val="27"/>
                <c:pt idx="0" formatCode="0%">
                  <c:v>0.13</c:v>
                </c:pt>
                <c:pt idx="2" formatCode="0%">
                  <c:v>0.2</c:v>
                </c:pt>
                <c:pt idx="3" formatCode="0%">
                  <c:v>0.24</c:v>
                </c:pt>
                <c:pt idx="4" formatCode="0%">
                  <c:v>0.24</c:v>
                </c:pt>
                <c:pt idx="5" formatCode="0%">
                  <c:v>0.15</c:v>
                </c:pt>
                <c:pt idx="6" formatCode="0%">
                  <c:v>0.15</c:v>
                </c:pt>
                <c:pt idx="7" formatCode="0%">
                  <c:v>0.17</c:v>
                </c:pt>
                <c:pt idx="8" formatCode="0%">
                  <c:v>0.26</c:v>
                </c:pt>
                <c:pt idx="9" formatCode="0%">
                  <c:v>0.19</c:v>
                </c:pt>
                <c:pt idx="10" formatCode="0%">
                  <c:v>0.19</c:v>
                </c:pt>
                <c:pt idx="11" formatCode="0%">
                  <c:v>0.09</c:v>
                </c:pt>
                <c:pt idx="12" formatCode="0%">
                  <c:v>0.14</c:v>
                </c:pt>
                <c:pt idx="13" formatCode="0%">
                  <c:v>0.18</c:v>
                </c:pt>
                <c:pt idx="14" formatCode="0%">
                  <c:v>0.05</c:v>
                </c:pt>
                <c:pt idx="15" formatCode="0%">
                  <c:v>0.1</c:v>
                </c:pt>
                <c:pt idx="16" formatCode="0%">
                  <c:v>0.13</c:v>
                </c:pt>
                <c:pt idx="17" formatCode="0%">
                  <c:v>0.11</c:v>
                </c:pt>
                <c:pt idx="18" formatCode="0%">
                  <c:v>0.12</c:v>
                </c:pt>
                <c:pt idx="19" formatCode="0%">
                  <c:v>0.09</c:v>
                </c:pt>
                <c:pt idx="20" formatCode="0%">
                  <c:v>0.1</c:v>
                </c:pt>
                <c:pt idx="21" formatCode="0%">
                  <c:v>0.1</c:v>
                </c:pt>
                <c:pt idx="22" formatCode="0%">
                  <c:v>0.1</c:v>
                </c:pt>
                <c:pt idx="23" formatCode="0%">
                  <c:v>0.08</c:v>
                </c:pt>
                <c:pt idx="24" formatCode="0%">
                  <c:v>0.07</c:v>
                </c:pt>
                <c:pt idx="25" formatCode="0%">
                  <c:v>0.07</c:v>
                </c:pt>
                <c:pt idx="26" formatCode="0%">
                  <c:v>0.06</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Pakistan</c:v>
                </c:pt>
                <c:pt idx="3">
                  <c:v>Brazil</c:v>
                </c:pt>
                <c:pt idx="4">
                  <c:v>Egypt</c:v>
                </c:pt>
                <c:pt idx="5">
                  <c:v>Indonesia</c:v>
                </c:pt>
                <c:pt idx="6">
                  <c:v>Mexico</c:v>
                </c:pt>
                <c:pt idx="7">
                  <c:v>India</c:v>
                </c:pt>
                <c:pt idx="8">
                  <c:v>Kenya</c:v>
                </c:pt>
                <c:pt idx="9">
                  <c:v>Turkey</c:v>
                </c:pt>
                <c:pt idx="10">
                  <c:v>South Africa</c:v>
                </c:pt>
                <c:pt idx="11">
                  <c:v>Republic of Korea</c:v>
                </c:pt>
                <c:pt idx="12">
                  <c:v>United States</c:v>
                </c:pt>
                <c:pt idx="13">
                  <c:v>Nigeria</c:v>
                </c:pt>
                <c:pt idx="14">
                  <c:v>Hong Kong</c:v>
                </c:pt>
                <c:pt idx="15">
                  <c:v>China</c:v>
                </c:pt>
                <c:pt idx="16">
                  <c:v>France</c:v>
                </c:pt>
                <c:pt idx="17">
                  <c:v>Australia</c:v>
                </c:pt>
                <c:pt idx="18">
                  <c:v>Canada</c:v>
                </c:pt>
                <c:pt idx="19">
                  <c:v>Great Britain</c:v>
                </c:pt>
                <c:pt idx="20">
                  <c:v>Italy</c:v>
                </c:pt>
                <c:pt idx="21">
                  <c:v>Tunisia</c:v>
                </c:pt>
                <c:pt idx="22">
                  <c:v>Germany</c:v>
                </c:pt>
                <c:pt idx="23">
                  <c:v>Sweden</c:v>
                </c:pt>
                <c:pt idx="24">
                  <c:v>Poland</c:v>
                </c:pt>
                <c:pt idx="25">
                  <c:v>Russia</c:v>
                </c:pt>
                <c:pt idx="26">
                  <c:v>Japan</c:v>
                </c:pt>
              </c:strCache>
            </c:strRef>
          </c:cat>
          <c:val>
            <c:numRef>
              <c:f>Sheet1!$C$2:$C$28</c:f>
              <c:numCache>
                <c:formatCode>General</c:formatCode>
                <c:ptCount val="27"/>
                <c:pt idx="0" formatCode="0%">
                  <c:v>0.45</c:v>
                </c:pt>
                <c:pt idx="2" formatCode="0%">
                  <c:v>0.53</c:v>
                </c:pt>
                <c:pt idx="3" formatCode="0%">
                  <c:v>0.48</c:v>
                </c:pt>
                <c:pt idx="4" formatCode="0%">
                  <c:v>0.48</c:v>
                </c:pt>
                <c:pt idx="5" formatCode="0%">
                  <c:v>0.57</c:v>
                </c:pt>
                <c:pt idx="6" formatCode="0%">
                  <c:v>0.52</c:v>
                </c:pt>
                <c:pt idx="7" formatCode="0%">
                  <c:v>0.5</c:v>
                </c:pt>
                <c:pt idx="8" formatCode="0%">
                  <c:v>0.41</c:v>
                </c:pt>
                <c:pt idx="9" formatCode="0%">
                  <c:v>0.46</c:v>
                </c:pt>
                <c:pt idx="10" formatCode="0%">
                  <c:v>0.45</c:v>
                </c:pt>
                <c:pt idx="11" formatCode="0%">
                  <c:v>0.54</c:v>
                </c:pt>
                <c:pt idx="12" formatCode="0%">
                  <c:v>0.48</c:v>
                </c:pt>
                <c:pt idx="13" formatCode="0%">
                  <c:v>0.43</c:v>
                </c:pt>
                <c:pt idx="14" formatCode="0%">
                  <c:v>0.56</c:v>
                </c:pt>
                <c:pt idx="15" formatCode="0%">
                  <c:v>0.5</c:v>
                </c:pt>
                <c:pt idx="16" formatCode="0%">
                  <c:v>0.46</c:v>
                </c:pt>
                <c:pt idx="17" formatCode="0%">
                  <c:v>0.49</c:v>
                </c:pt>
                <c:pt idx="18" formatCode="0%">
                  <c:v>0.46</c:v>
                </c:pt>
                <c:pt idx="19" formatCode="0%">
                  <c:v>0.48</c:v>
                </c:pt>
                <c:pt idx="20" formatCode="0%">
                  <c:v>0.44</c:v>
                </c:pt>
                <c:pt idx="21" formatCode="0%">
                  <c:v>0.44</c:v>
                </c:pt>
                <c:pt idx="22" formatCode="0%">
                  <c:v>0.43</c:v>
                </c:pt>
                <c:pt idx="23" formatCode="0%">
                  <c:v>0.34</c:v>
                </c:pt>
                <c:pt idx="24" formatCode="0%">
                  <c:v>0.35</c:v>
                </c:pt>
                <c:pt idx="25" formatCode="0%">
                  <c:v>0.27</c:v>
                </c:pt>
                <c:pt idx="26" formatCode="0%">
                  <c:v>0.23</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Pakistan</c:v>
                </c:pt>
                <c:pt idx="3">
                  <c:v>Brazil</c:v>
                </c:pt>
                <c:pt idx="4">
                  <c:v>Egypt</c:v>
                </c:pt>
                <c:pt idx="5">
                  <c:v>Indonesia</c:v>
                </c:pt>
                <c:pt idx="6">
                  <c:v>Mexico</c:v>
                </c:pt>
                <c:pt idx="7">
                  <c:v>India</c:v>
                </c:pt>
                <c:pt idx="8">
                  <c:v>Kenya</c:v>
                </c:pt>
                <c:pt idx="9">
                  <c:v>Turkey</c:v>
                </c:pt>
                <c:pt idx="10">
                  <c:v>South Africa</c:v>
                </c:pt>
                <c:pt idx="11">
                  <c:v>Republic of Korea</c:v>
                </c:pt>
                <c:pt idx="12">
                  <c:v>United States</c:v>
                </c:pt>
                <c:pt idx="13">
                  <c:v>Nigeria</c:v>
                </c:pt>
                <c:pt idx="14">
                  <c:v>Hong Kong</c:v>
                </c:pt>
                <c:pt idx="15">
                  <c:v>China</c:v>
                </c:pt>
                <c:pt idx="16">
                  <c:v>France</c:v>
                </c:pt>
                <c:pt idx="17">
                  <c:v>Australia</c:v>
                </c:pt>
                <c:pt idx="18">
                  <c:v>Canada</c:v>
                </c:pt>
                <c:pt idx="19">
                  <c:v>Great Britain</c:v>
                </c:pt>
                <c:pt idx="20">
                  <c:v>Italy</c:v>
                </c:pt>
                <c:pt idx="21">
                  <c:v>Tunisia</c:v>
                </c:pt>
                <c:pt idx="22">
                  <c:v>Germany</c:v>
                </c:pt>
                <c:pt idx="23">
                  <c:v>Sweden</c:v>
                </c:pt>
                <c:pt idx="24">
                  <c:v>Poland</c:v>
                </c:pt>
                <c:pt idx="25">
                  <c:v>Russia</c:v>
                </c:pt>
                <c:pt idx="26">
                  <c:v>Japan</c:v>
                </c:pt>
              </c:strCache>
            </c:strRef>
          </c:cat>
          <c:val>
            <c:numRef>
              <c:f>Sheet1!$D$2:$D$28</c:f>
              <c:numCache>
                <c:formatCode>General</c:formatCode>
                <c:ptCount val="27"/>
                <c:pt idx="0" formatCode="0%">
                  <c:v>0.58</c:v>
                </c:pt>
                <c:pt idx="2" formatCode="0%">
                  <c:v>0.73</c:v>
                </c:pt>
                <c:pt idx="3" formatCode="0%">
                  <c:v>0.72</c:v>
                </c:pt>
                <c:pt idx="4" formatCode="0%">
                  <c:v>0.72</c:v>
                </c:pt>
                <c:pt idx="5" formatCode="0%">
                  <c:v>0.72</c:v>
                </c:pt>
                <c:pt idx="6" formatCode="0%">
                  <c:v>0.67</c:v>
                </c:pt>
                <c:pt idx="7" formatCode="0%">
                  <c:v>0.67</c:v>
                </c:pt>
                <c:pt idx="8" formatCode="0%">
                  <c:v>0.67</c:v>
                </c:pt>
                <c:pt idx="9" formatCode="0%">
                  <c:v>0.66</c:v>
                </c:pt>
                <c:pt idx="10" formatCode="0%">
                  <c:v>0.64</c:v>
                </c:pt>
                <c:pt idx="11" formatCode="0%">
                  <c:v>0.63</c:v>
                </c:pt>
                <c:pt idx="12" formatCode="0%">
                  <c:v>0.62</c:v>
                </c:pt>
                <c:pt idx="13" formatCode="0%">
                  <c:v>0.62</c:v>
                </c:pt>
                <c:pt idx="14" formatCode="0%">
                  <c:v>0.61</c:v>
                </c:pt>
                <c:pt idx="15" formatCode="0%">
                  <c:v>0.6</c:v>
                </c:pt>
                <c:pt idx="16" formatCode="0%">
                  <c:v>0.6</c:v>
                </c:pt>
                <c:pt idx="17" formatCode="0%">
                  <c:v>0.59</c:v>
                </c:pt>
                <c:pt idx="18" formatCode="0%">
                  <c:v>0.57</c:v>
                </c:pt>
                <c:pt idx="19" formatCode="0%">
                  <c:v>0.57</c:v>
                </c:pt>
                <c:pt idx="20" formatCode="0%">
                  <c:v>0.54</c:v>
                </c:pt>
                <c:pt idx="21" formatCode="0%">
                  <c:v>0.53</c:v>
                </c:pt>
                <c:pt idx="22" formatCode="0%">
                  <c:v>0.52</c:v>
                </c:pt>
                <c:pt idx="23" formatCode="0%">
                  <c:v>0.42</c:v>
                </c:pt>
                <c:pt idx="24" formatCode="0%">
                  <c:v>0.41</c:v>
                </c:pt>
                <c:pt idx="25" formatCode="0%">
                  <c:v>0.35</c:v>
                </c:pt>
                <c:pt idx="26" formatCode="0%">
                  <c:v>0.29</c:v>
                </c:pt>
              </c:numCache>
            </c:numRef>
          </c:val>
          <c:extLst xmlns:c16r2="http://schemas.microsoft.com/office/drawing/2015/06/chart">
            <c:ext xmlns:c16="http://schemas.microsoft.com/office/drawing/2014/chart" uri="{C3380CC4-5D6E-409C-BE32-E72D297353CC}">
              <c16:uniqueId val="{00000000-253A-40DF-87D6-E103AA7798B5}"/>
            </c:ext>
          </c:extLst>
        </c:ser>
        <c:dLbls>
          <c:showLegendKey val="0"/>
          <c:showVal val="0"/>
          <c:showCatName val="0"/>
          <c:showSerName val="0"/>
          <c:showPercent val="0"/>
          <c:showBubbleSize val="0"/>
        </c:dLbls>
        <c:gapWidth val="50"/>
        <c:overlap val="100"/>
        <c:axId val="1216232400"/>
        <c:axId val="1563241952"/>
      </c:barChart>
      <c:catAx>
        <c:axId val="1216232400"/>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563241952"/>
        <c:crosses val="autoZero"/>
        <c:auto val="1"/>
        <c:lblAlgn val="ctr"/>
        <c:lblOffset val="0"/>
        <c:noMultiLvlLbl val="0"/>
      </c:catAx>
      <c:valAx>
        <c:axId val="1563241952"/>
        <c:scaling>
          <c:orientation val="minMax"/>
          <c:max val="1.0"/>
        </c:scaling>
        <c:delete val="1"/>
        <c:axPos val="t"/>
        <c:numFmt formatCode="0%" sourceLinked="1"/>
        <c:majorTickMark val="none"/>
        <c:minorTickMark val="none"/>
        <c:tickLblPos val="nextTo"/>
        <c:crossAx val="1216232400"/>
        <c:crosses val="autoZero"/>
        <c:crossBetween val="between"/>
      </c:valAx>
      <c:spPr>
        <a:noFill/>
        <a:ln>
          <a:noFill/>
        </a:ln>
        <a:effectLst/>
      </c:spPr>
    </c:plotArea>
    <c:legend>
      <c:legendPos val="b"/>
      <c:layout>
        <c:manualLayout>
          <c:xMode val="edge"/>
          <c:yMode val="edge"/>
          <c:x val="0.141160870516185"/>
          <c:y val="0.932994498569035"/>
          <c:w val="0.617194790229545"/>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North America</c:v>
                </c:pt>
                <c:pt idx="5">
                  <c:v>BRICS</c:v>
                </c:pt>
                <c:pt idx="6">
                  <c:v>APAC</c:v>
                </c:pt>
                <c:pt idx="7">
                  <c:v>Europe</c:v>
                </c:pt>
                <c:pt idx="8">
                  <c:v>G-8 Countries</c:v>
                </c:pt>
              </c:strCache>
            </c:strRef>
          </c:cat>
          <c:val>
            <c:numRef>
              <c:f>Sheet1!$B$2:$B$10</c:f>
              <c:numCache>
                <c:formatCode>General</c:formatCode>
                <c:ptCount val="9"/>
                <c:pt idx="0" formatCode="0%">
                  <c:v>0.13</c:v>
                </c:pt>
                <c:pt idx="2" formatCode="0%">
                  <c:v>0.2</c:v>
                </c:pt>
                <c:pt idx="3" formatCode="0%">
                  <c:v>0.21</c:v>
                </c:pt>
                <c:pt idx="4" formatCode="0%">
                  <c:v>0.13</c:v>
                </c:pt>
                <c:pt idx="5" formatCode="0%">
                  <c:v>0.15</c:v>
                </c:pt>
                <c:pt idx="6" formatCode="0%">
                  <c:v>0.1</c:v>
                </c:pt>
                <c:pt idx="7" formatCode="0%">
                  <c:v>0.1</c:v>
                </c:pt>
                <c:pt idx="8" formatCode="0%">
                  <c:v>0.1</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North America</c:v>
                </c:pt>
                <c:pt idx="5">
                  <c:v>BRICS</c:v>
                </c:pt>
                <c:pt idx="6">
                  <c:v>APAC</c:v>
                </c:pt>
                <c:pt idx="7">
                  <c:v>Europe</c:v>
                </c:pt>
                <c:pt idx="8">
                  <c:v>G-8 Countries</c:v>
                </c:pt>
              </c:strCache>
            </c:strRef>
          </c:cat>
          <c:val>
            <c:numRef>
              <c:f>Sheet1!$C$2:$C$10</c:f>
              <c:numCache>
                <c:formatCode>General</c:formatCode>
                <c:ptCount val="9"/>
                <c:pt idx="0" formatCode="0%">
                  <c:v>0.45</c:v>
                </c:pt>
                <c:pt idx="2" formatCode="0%">
                  <c:v>0.5</c:v>
                </c:pt>
                <c:pt idx="3" formatCode="0%">
                  <c:v>0.46</c:v>
                </c:pt>
                <c:pt idx="4" formatCode="0%">
                  <c:v>0.47</c:v>
                </c:pt>
                <c:pt idx="5" formatCode="0%">
                  <c:v>0.44</c:v>
                </c:pt>
                <c:pt idx="6" formatCode="0%">
                  <c:v>0.45</c:v>
                </c:pt>
                <c:pt idx="7" formatCode="0%">
                  <c:v>0.42</c:v>
                </c:pt>
                <c:pt idx="8" formatCode="0%">
                  <c:v>0.41</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North America</c:v>
                </c:pt>
                <c:pt idx="5">
                  <c:v>BRICS</c:v>
                </c:pt>
                <c:pt idx="6">
                  <c:v>APAC</c:v>
                </c:pt>
                <c:pt idx="7">
                  <c:v>Europe</c:v>
                </c:pt>
                <c:pt idx="8">
                  <c:v>G-8 Countries</c:v>
                </c:pt>
              </c:strCache>
            </c:strRef>
          </c:cat>
          <c:val>
            <c:numRef>
              <c:f>Sheet1!$D$2:$D$10</c:f>
              <c:numCache>
                <c:formatCode>General</c:formatCode>
                <c:ptCount val="9"/>
                <c:pt idx="0" formatCode="0%">
                  <c:v>0.58</c:v>
                </c:pt>
                <c:pt idx="2" formatCode="0%">
                  <c:v>0.7</c:v>
                </c:pt>
                <c:pt idx="3" formatCode="0%">
                  <c:v>0.67</c:v>
                </c:pt>
                <c:pt idx="4" formatCode="0%">
                  <c:v>0.6</c:v>
                </c:pt>
                <c:pt idx="5" formatCode="0%">
                  <c:v>0.59</c:v>
                </c:pt>
                <c:pt idx="6" formatCode="0%">
                  <c:v>0.55</c:v>
                </c:pt>
                <c:pt idx="7" formatCode="0%">
                  <c:v>0.51</c:v>
                </c:pt>
                <c:pt idx="8" formatCode="0%">
                  <c:v>0.51</c:v>
                </c:pt>
              </c:numCache>
            </c:numRef>
          </c:val>
          <c:extLst xmlns:c16r2="http://schemas.microsoft.com/office/drawing/2015/06/chart">
            <c:ext xmlns:c16="http://schemas.microsoft.com/office/drawing/2014/chart" uri="{C3380CC4-5D6E-409C-BE32-E72D297353CC}">
              <c16:uniqueId val="{00000002-B243-448E-B037-6A8261214E27}"/>
            </c:ext>
          </c:extLst>
        </c:ser>
        <c:dLbls>
          <c:showLegendKey val="0"/>
          <c:showVal val="0"/>
          <c:showCatName val="0"/>
          <c:showSerName val="0"/>
          <c:showPercent val="0"/>
          <c:showBubbleSize val="0"/>
        </c:dLbls>
        <c:gapWidth val="50"/>
        <c:overlap val="100"/>
        <c:axId val="1606781072"/>
        <c:axId val="1607125648"/>
      </c:barChart>
      <c:catAx>
        <c:axId val="16067810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7125648"/>
        <c:crosses val="autoZero"/>
        <c:auto val="1"/>
        <c:lblAlgn val="ctr"/>
        <c:lblOffset val="0"/>
        <c:noMultiLvlLbl val="0"/>
      </c:catAx>
      <c:valAx>
        <c:axId val="1607125648"/>
        <c:scaling>
          <c:orientation val="minMax"/>
          <c:max val="1.0"/>
        </c:scaling>
        <c:delete val="1"/>
        <c:axPos val="t"/>
        <c:numFmt formatCode="0%" sourceLinked="1"/>
        <c:majorTickMark val="none"/>
        <c:minorTickMark val="none"/>
        <c:tickLblPos val="nextTo"/>
        <c:crossAx val="1606781072"/>
        <c:crosses val="autoZero"/>
        <c:crossBetween val="between"/>
      </c:valAx>
      <c:spPr>
        <a:noFill/>
        <a:ln>
          <a:noFill/>
        </a:ln>
        <a:effectLst/>
      </c:spPr>
    </c:plotArea>
    <c:legend>
      <c:legendPos val="b"/>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India</c:v>
                </c:pt>
                <c:pt idx="3">
                  <c:v>Indonesia</c:v>
                </c:pt>
                <c:pt idx="4">
                  <c:v>Egypt</c:v>
                </c:pt>
                <c:pt idx="5">
                  <c:v>Brazil</c:v>
                </c:pt>
                <c:pt idx="6">
                  <c:v>France</c:v>
                </c:pt>
                <c:pt idx="7">
                  <c:v>Pakistan</c:v>
                </c:pt>
                <c:pt idx="8">
                  <c:v>Turkey</c:v>
                </c:pt>
                <c:pt idx="9">
                  <c:v>Hong Kong</c:v>
                </c:pt>
                <c:pt idx="10">
                  <c:v>Mexico</c:v>
                </c:pt>
                <c:pt idx="11">
                  <c:v>South Africa</c:v>
                </c:pt>
                <c:pt idx="12">
                  <c:v>Republic of Korea</c:v>
                </c:pt>
                <c:pt idx="13">
                  <c:v>Canada</c:v>
                </c:pt>
                <c:pt idx="14">
                  <c:v>China</c:v>
                </c:pt>
                <c:pt idx="15">
                  <c:v>Germany</c:v>
                </c:pt>
                <c:pt idx="16">
                  <c:v>United States</c:v>
                </c:pt>
                <c:pt idx="17">
                  <c:v>Australia</c:v>
                </c:pt>
                <c:pt idx="18">
                  <c:v>Great Britain</c:v>
                </c:pt>
                <c:pt idx="19">
                  <c:v>Kenya</c:v>
                </c:pt>
                <c:pt idx="20">
                  <c:v>Italy</c:v>
                </c:pt>
                <c:pt idx="21">
                  <c:v>Nigeria</c:v>
                </c:pt>
                <c:pt idx="22">
                  <c:v>Russia</c:v>
                </c:pt>
                <c:pt idx="23">
                  <c:v>Tunisia</c:v>
                </c:pt>
                <c:pt idx="24">
                  <c:v>Poland</c:v>
                </c:pt>
                <c:pt idx="25">
                  <c:v>Sweden</c:v>
                </c:pt>
                <c:pt idx="26">
                  <c:v>Japan</c:v>
                </c:pt>
              </c:strCache>
            </c:strRef>
          </c:cat>
          <c:val>
            <c:numRef>
              <c:f>Sheet1!$B$2:$B$28</c:f>
              <c:numCache>
                <c:formatCode>General</c:formatCode>
                <c:ptCount val="27"/>
                <c:pt idx="0" formatCode="0%">
                  <c:v>0.12</c:v>
                </c:pt>
                <c:pt idx="2" formatCode="0%">
                  <c:v>0.15</c:v>
                </c:pt>
                <c:pt idx="3" formatCode="0%">
                  <c:v>0.14</c:v>
                </c:pt>
                <c:pt idx="4" formatCode="0%">
                  <c:v>0.23</c:v>
                </c:pt>
                <c:pt idx="5" formatCode="0%">
                  <c:v>0.22</c:v>
                </c:pt>
                <c:pt idx="6" formatCode="0%">
                  <c:v>0.16</c:v>
                </c:pt>
                <c:pt idx="7" formatCode="0%">
                  <c:v>0.19</c:v>
                </c:pt>
                <c:pt idx="8" formatCode="0%">
                  <c:v>0.15</c:v>
                </c:pt>
                <c:pt idx="9" formatCode="0%">
                  <c:v>0.06</c:v>
                </c:pt>
                <c:pt idx="10" formatCode="0%">
                  <c:v>0.16</c:v>
                </c:pt>
                <c:pt idx="11" formatCode="0%">
                  <c:v>0.15</c:v>
                </c:pt>
                <c:pt idx="12" formatCode="0%">
                  <c:v>0.08</c:v>
                </c:pt>
                <c:pt idx="13" formatCode="0%">
                  <c:v>0.1</c:v>
                </c:pt>
                <c:pt idx="14" formatCode="0%">
                  <c:v>0.1</c:v>
                </c:pt>
                <c:pt idx="15" formatCode="0%">
                  <c:v>0.11</c:v>
                </c:pt>
                <c:pt idx="16" formatCode="0%">
                  <c:v>0.07</c:v>
                </c:pt>
                <c:pt idx="17" formatCode="0%">
                  <c:v>0.09</c:v>
                </c:pt>
                <c:pt idx="18" formatCode="0%">
                  <c:v>0.09</c:v>
                </c:pt>
                <c:pt idx="19" formatCode="0%">
                  <c:v>0.17</c:v>
                </c:pt>
                <c:pt idx="20" formatCode="0%">
                  <c:v>0.1</c:v>
                </c:pt>
                <c:pt idx="21" formatCode="0%">
                  <c:v>0.12</c:v>
                </c:pt>
                <c:pt idx="22" formatCode="0%">
                  <c:v>0.11</c:v>
                </c:pt>
                <c:pt idx="23" formatCode="0%">
                  <c:v>0.08</c:v>
                </c:pt>
                <c:pt idx="24" formatCode="0%">
                  <c:v>0.07</c:v>
                </c:pt>
                <c:pt idx="25" formatCode="0%">
                  <c:v>0.07</c:v>
                </c:pt>
                <c:pt idx="26" formatCode="0%">
                  <c:v>0.06</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India</c:v>
                </c:pt>
                <c:pt idx="3">
                  <c:v>Indonesia</c:v>
                </c:pt>
                <c:pt idx="4">
                  <c:v>Egypt</c:v>
                </c:pt>
                <c:pt idx="5">
                  <c:v>Brazil</c:v>
                </c:pt>
                <c:pt idx="6">
                  <c:v>France</c:v>
                </c:pt>
                <c:pt idx="7">
                  <c:v>Pakistan</c:v>
                </c:pt>
                <c:pt idx="8">
                  <c:v>Turkey</c:v>
                </c:pt>
                <c:pt idx="9">
                  <c:v>Hong Kong</c:v>
                </c:pt>
                <c:pt idx="10">
                  <c:v>Mexico</c:v>
                </c:pt>
                <c:pt idx="11">
                  <c:v>South Africa</c:v>
                </c:pt>
                <c:pt idx="12">
                  <c:v>Republic of Korea</c:v>
                </c:pt>
                <c:pt idx="13">
                  <c:v>Canada</c:v>
                </c:pt>
                <c:pt idx="14">
                  <c:v>China</c:v>
                </c:pt>
                <c:pt idx="15">
                  <c:v>Germany</c:v>
                </c:pt>
                <c:pt idx="16">
                  <c:v>United States</c:v>
                </c:pt>
                <c:pt idx="17">
                  <c:v>Australia</c:v>
                </c:pt>
                <c:pt idx="18">
                  <c:v>Great Britain</c:v>
                </c:pt>
                <c:pt idx="19">
                  <c:v>Kenya</c:v>
                </c:pt>
                <c:pt idx="20">
                  <c:v>Italy</c:v>
                </c:pt>
                <c:pt idx="21">
                  <c:v>Nigeria</c:v>
                </c:pt>
                <c:pt idx="22">
                  <c:v>Russia</c:v>
                </c:pt>
                <c:pt idx="23">
                  <c:v>Tunisia</c:v>
                </c:pt>
                <c:pt idx="24">
                  <c:v>Poland</c:v>
                </c:pt>
                <c:pt idx="25">
                  <c:v>Sweden</c:v>
                </c:pt>
                <c:pt idx="26">
                  <c:v>Japan</c:v>
                </c:pt>
              </c:strCache>
            </c:strRef>
          </c:cat>
          <c:val>
            <c:numRef>
              <c:f>Sheet1!$C$2:$C$28</c:f>
              <c:numCache>
                <c:formatCode>General</c:formatCode>
                <c:ptCount val="27"/>
                <c:pt idx="0" formatCode="0%">
                  <c:v>0.45</c:v>
                </c:pt>
                <c:pt idx="2" formatCode="0%">
                  <c:v>0.55</c:v>
                </c:pt>
                <c:pt idx="3" formatCode="0%">
                  <c:v>0.56</c:v>
                </c:pt>
                <c:pt idx="4" formatCode="0%">
                  <c:v>0.46</c:v>
                </c:pt>
                <c:pt idx="5" formatCode="0%">
                  <c:v>0.47</c:v>
                </c:pt>
                <c:pt idx="6" formatCode="0%">
                  <c:v>0.51</c:v>
                </c:pt>
                <c:pt idx="7" formatCode="0%">
                  <c:v>0.48</c:v>
                </c:pt>
                <c:pt idx="8" formatCode="0%">
                  <c:v>0.5</c:v>
                </c:pt>
                <c:pt idx="9" formatCode="0%">
                  <c:v>0.57</c:v>
                </c:pt>
                <c:pt idx="10" formatCode="0%">
                  <c:v>0.46</c:v>
                </c:pt>
                <c:pt idx="11" formatCode="0%">
                  <c:v>0.47</c:v>
                </c:pt>
                <c:pt idx="12" formatCode="0%">
                  <c:v>0.53</c:v>
                </c:pt>
                <c:pt idx="13" formatCode="0%">
                  <c:v>0.48</c:v>
                </c:pt>
                <c:pt idx="14" formatCode="0%">
                  <c:v>0.48</c:v>
                </c:pt>
                <c:pt idx="15" formatCode="0%">
                  <c:v>0.47</c:v>
                </c:pt>
                <c:pt idx="16" formatCode="0%">
                  <c:v>0.5</c:v>
                </c:pt>
                <c:pt idx="17" formatCode="0%">
                  <c:v>0.48</c:v>
                </c:pt>
                <c:pt idx="18" formatCode="0%">
                  <c:v>0.48</c:v>
                </c:pt>
                <c:pt idx="19" formatCode="0%">
                  <c:v>0.36</c:v>
                </c:pt>
                <c:pt idx="20" formatCode="0%">
                  <c:v>0.41</c:v>
                </c:pt>
                <c:pt idx="21" formatCode="0%">
                  <c:v>0.37</c:v>
                </c:pt>
                <c:pt idx="22" formatCode="0%">
                  <c:v>0.35</c:v>
                </c:pt>
                <c:pt idx="23" formatCode="0%">
                  <c:v>0.37</c:v>
                </c:pt>
                <c:pt idx="24" formatCode="0%">
                  <c:v>0.37</c:v>
                </c:pt>
                <c:pt idx="25" formatCode="0%">
                  <c:v>0.35</c:v>
                </c:pt>
                <c:pt idx="26" formatCode="0%">
                  <c:v>0.25</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India</c:v>
                </c:pt>
                <c:pt idx="3">
                  <c:v>Indonesia</c:v>
                </c:pt>
                <c:pt idx="4">
                  <c:v>Egypt</c:v>
                </c:pt>
                <c:pt idx="5">
                  <c:v>Brazil</c:v>
                </c:pt>
                <c:pt idx="6">
                  <c:v>France</c:v>
                </c:pt>
                <c:pt idx="7">
                  <c:v>Pakistan</c:v>
                </c:pt>
                <c:pt idx="8">
                  <c:v>Turkey</c:v>
                </c:pt>
                <c:pt idx="9">
                  <c:v>Hong Kong</c:v>
                </c:pt>
                <c:pt idx="10">
                  <c:v>Mexico</c:v>
                </c:pt>
                <c:pt idx="11">
                  <c:v>South Africa</c:v>
                </c:pt>
                <c:pt idx="12">
                  <c:v>Republic of Korea</c:v>
                </c:pt>
                <c:pt idx="13">
                  <c:v>Canada</c:v>
                </c:pt>
                <c:pt idx="14">
                  <c:v>China</c:v>
                </c:pt>
                <c:pt idx="15">
                  <c:v>Germany</c:v>
                </c:pt>
                <c:pt idx="16">
                  <c:v>United States</c:v>
                </c:pt>
                <c:pt idx="17">
                  <c:v>Australia</c:v>
                </c:pt>
                <c:pt idx="18">
                  <c:v>Great Britain</c:v>
                </c:pt>
                <c:pt idx="19">
                  <c:v>Kenya</c:v>
                </c:pt>
                <c:pt idx="20">
                  <c:v>Italy</c:v>
                </c:pt>
                <c:pt idx="21">
                  <c:v>Nigeria</c:v>
                </c:pt>
                <c:pt idx="22">
                  <c:v>Russia</c:v>
                </c:pt>
                <c:pt idx="23">
                  <c:v>Tunisia</c:v>
                </c:pt>
                <c:pt idx="24">
                  <c:v>Poland</c:v>
                </c:pt>
                <c:pt idx="25">
                  <c:v>Sweden</c:v>
                </c:pt>
                <c:pt idx="26">
                  <c:v>Japan</c:v>
                </c:pt>
              </c:strCache>
            </c:strRef>
          </c:cat>
          <c:val>
            <c:numRef>
              <c:f>Sheet1!$D$2:$D$28</c:f>
              <c:numCache>
                <c:formatCode>General</c:formatCode>
                <c:ptCount val="27"/>
                <c:pt idx="0" formatCode="0%">
                  <c:v>0.57</c:v>
                </c:pt>
                <c:pt idx="2" formatCode="0%">
                  <c:v>0.7</c:v>
                </c:pt>
                <c:pt idx="3" formatCode="0%">
                  <c:v>0.7</c:v>
                </c:pt>
                <c:pt idx="4" formatCode="0%">
                  <c:v>0.69</c:v>
                </c:pt>
                <c:pt idx="5" formatCode="0%">
                  <c:v>0.69</c:v>
                </c:pt>
                <c:pt idx="6" formatCode="0%">
                  <c:v>0.67</c:v>
                </c:pt>
                <c:pt idx="7" formatCode="0%">
                  <c:v>0.67</c:v>
                </c:pt>
                <c:pt idx="8" formatCode="0%">
                  <c:v>0.65</c:v>
                </c:pt>
                <c:pt idx="9" formatCode="0%">
                  <c:v>0.62</c:v>
                </c:pt>
                <c:pt idx="10" formatCode="0%">
                  <c:v>0.62</c:v>
                </c:pt>
                <c:pt idx="11" formatCode="0%">
                  <c:v>0.62</c:v>
                </c:pt>
                <c:pt idx="12" formatCode="0%">
                  <c:v>0.62</c:v>
                </c:pt>
                <c:pt idx="13" formatCode="0%">
                  <c:v>0.58</c:v>
                </c:pt>
                <c:pt idx="14" formatCode="0%">
                  <c:v>0.58</c:v>
                </c:pt>
                <c:pt idx="15" formatCode="0%">
                  <c:v>0.58</c:v>
                </c:pt>
                <c:pt idx="16" formatCode="0%">
                  <c:v>0.57</c:v>
                </c:pt>
                <c:pt idx="17" formatCode="0%">
                  <c:v>0.57</c:v>
                </c:pt>
                <c:pt idx="18" formatCode="0%">
                  <c:v>0.56</c:v>
                </c:pt>
                <c:pt idx="19" formatCode="0%">
                  <c:v>0.53</c:v>
                </c:pt>
                <c:pt idx="20" formatCode="0%">
                  <c:v>0.51</c:v>
                </c:pt>
                <c:pt idx="21" formatCode="0%">
                  <c:v>0.49</c:v>
                </c:pt>
                <c:pt idx="22" formatCode="0%">
                  <c:v>0.45</c:v>
                </c:pt>
                <c:pt idx="23" formatCode="0%">
                  <c:v>0.45</c:v>
                </c:pt>
                <c:pt idx="24" formatCode="0%">
                  <c:v>0.44</c:v>
                </c:pt>
                <c:pt idx="25" formatCode="0%">
                  <c:v>0.42</c:v>
                </c:pt>
                <c:pt idx="26" formatCode="0%">
                  <c:v>0.31</c:v>
                </c:pt>
              </c:numCache>
            </c:numRef>
          </c:val>
          <c:extLst xmlns:c16r2="http://schemas.microsoft.com/office/drawing/2015/06/chart">
            <c:ext xmlns:c16="http://schemas.microsoft.com/office/drawing/2014/chart" uri="{C3380CC4-5D6E-409C-BE32-E72D297353CC}">
              <c16:uniqueId val="{00000000-253A-40DF-87D6-E103AA7798B5}"/>
            </c:ext>
          </c:extLst>
        </c:ser>
        <c:dLbls>
          <c:showLegendKey val="0"/>
          <c:showVal val="0"/>
          <c:showCatName val="0"/>
          <c:showSerName val="0"/>
          <c:showPercent val="0"/>
          <c:showBubbleSize val="0"/>
        </c:dLbls>
        <c:gapWidth val="50"/>
        <c:overlap val="100"/>
        <c:axId val="1606990400"/>
        <c:axId val="1607066592"/>
      </c:barChart>
      <c:catAx>
        <c:axId val="1606990400"/>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07066592"/>
        <c:crosses val="autoZero"/>
        <c:auto val="1"/>
        <c:lblAlgn val="ctr"/>
        <c:lblOffset val="0"/>
        <c:noMultiLvlLbl val="0"/>
      </c:catAx>
      <c:valAx>
        <c:axId val="1607066592"/>
        <c:scaling>
          <c:orientation val="minMax"/>
          <c:max val="1.0"/>
        </c:scaling>
        <c:delete val="1"/>
        <c:axPos val="t"/>
        <c:numFmt formatCode="0%" sourceLinked="1"/>
        <c:majorTickMark val="none"/>
        <c:minorTickMark val="none"/>
        <c:tickLblPos val="nextTo"/>
        <c:crossAx val="1606990400"/>
        <c:crosses val="autoZero"/>
        <c:crossBetween val="between"/>
      </c:valAx>
      <c:spPr>
        <a:noFill/>
        <a:ln>
          <a:noFill/>
        </a:ln>
        <a:effectLst/>
      </c:spPr>
    </c:plotArea>
    <c:legend>
      <c:legendPos val="b"/>
      <c:layout>
        <c:manualLayout>
          <c:xMode val="edge"/>
          <c:yMode val="edge"/>
          <c:x val="0.141160870516185"/>
          <c:y val="0.932994498569035"/>
          <c:w val="0.617194790229545"/>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North America</c:v>
                </c:pt>
                <c:pt idx="6">
                  <c:v>APAC</c:v>
                </c:pt>
                <c:pt idx="7">
                  <c:v>Europe</c:v>
                </c:pt>
                <c:pt idx="8">
                  <c:v>G-8 Countries</c:v>
                </c:pt>
              </c:strCache>
            </c:strRef>
          </c:cat>
          <c:val>
            <c:numRef>
              <c:f>Sheet1!$B$2:$B$10</c:f>
              <c:numCache>
                <c:formatCode>General</c:formatCode>
                <c:ptCount val="9"/>
                <c:pt idx="0" formatCode="0%">
                  <c:v>0.12</c:v>
                </c:pt>
                <c:pt idx="2" formatCode="0%">
                  <c:v>0.19</c:v>
                </c:pt>
                <c:pt idx="3" formatCode="0%">
                  <c:v>0.17</c:v>
                </c:pt>
                <c:pt idx="4" formatCode="0%">
                  <c:v>0.14</c:v>
                </c:pt>
                <c:pt idx="5" formatCode="0%">
                  <c:v>0.08</c:v>
                </c:pt>
                <c:pt idx="6" formatCode="0%">
                  <c:v>0.09</c:v>
                </c:pt>
                <c:pt idx="7" formatCode="0%">
                  <c:v>0.1</c:v>
                </c:pt>
                <c:pt idx="8" formatCode="0%">
                  <c:v>0.1</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North America</c:v>
                </c:pt>
                <c:pt idx="6">
                  <c:v>APAC</c:v>
                </c:pt>
                <c:pt idx="7">
                  <c:v>Europe</c:v>
                </c:pt>
                <c:pt idx="8">
                  <c:v>G-8 Countries</c:v>
                </c:pt>
              </c:strCache>
            </c:strRef>
          </c:cat>
          <c:val>
            <c:numRef>
              <c:f>Sheet1!$C$2:$C$10</c:f>
              <c:numCache>
                <c:formatCode>General</c:formatCode>
                <c:ptCount val="9"/>
                <c:pt idx="0" formatCode="0%">
                  <c:v>0.45</c:v>
                </c:pt>
                <c:pt idx="2" formatCode="0%">
                  <c:v>0.46</c:v>
                </c:pt>
                <c:pt idx="3" formatCode="0%">
                  <c:v>0.44</c:v>
                </c:pt>
                <c:pt idx="4" formatCode="0%">
                  <c:v>0.46</c:v>
                </c:pt>
                <c:pt idx="5" formatCode="0%">
                  <c:v>0.49</c:v>
                </c:pt>
                <c:pt idx="6" formatCode="0%">
                  <c:v>0.47</c:v>
                </c:pt>
                <c:pt idx="7" formatCode="0%">
                  <c:v>0.43</c:v>
                </c:pt>
                <c:pt idx="8" formatCode="0%">
                  <c:v>0.43</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North America</c:v>
                </c:pt>
                <c:pt idx="6">
                  <c:v>APAC</c:v>
                </c:pt>
                <c:pt idx="7">
                  <c:v>Europe</c:v>
                </c:pt>
                <c:pt idx="8">
                  <c:v>G-8 Countries</c:v>
                </c:pt>
              </c:strCache>
            </c:strRef>
          </c:cat>
          <c:val>
            <c:numRef>
              <c:f>Sheet1!$D$2:$D$10</c:f>
              <c:numCache>
                <c:formatCode>General</c:formatCode>
                <c:ptCount val="9"/>
                <c:pt idx="0" formatCode="0%">
                  <c:v>0.57</c:v>
                </c:pt>
                <c:pt idx="2" formatCode="0%">
                  <c:v>0.65</c:v>
                </c:pt>
                <c:pt idx="3" formatCode="0%">
                  <c:v>0.61</c:v>
                </c:pt>
                <c:pt idx="4" formatCode="0%">
                  <c:v>0.6</c:v>
                </c:pt>
                <c:pt idx="5" formatCode="0%">
                  <c:v>0.58</c:v>
                </c:pt>
                <c:pt idx="6" formatCode="0%">
                  <c:v>0.56</c:v>
                </c:pt>
                <c:pt idx="7" formatCode="0%">
                  <c:v>0.53</c:v>
                </c:pt>
                <c:pt idx="8" formatCode="0%">
                  <c:v>0.53</c:v>
                </c:pt>
              </c:numCache>
            </c:numRef>
          </c:val>
          <c:extLst xmlns:c16r2="http://schemas.microsoft.com/office/drawing/2015/06/chart">
            <c:ext xmlns:c16="http://schemas.microsoft.com/office/drawing/2014/chart" uri="{C3380CC4-5D6E-409C-BE32-E72D297353CC}">
              <c16:uniqueId val="{00000002-B243-448E-B037-6A8261214E27}"/>
            </c:ext>
          </c:extLst>
        </c:ser>
        <c:dLbls>
          <c:showLegendKey val="0"/>
          <c:showVal val="0"/>
          <c:showCatName val="0"/>
          <c:showSerName val="0"/>
          <c:showPercent val="0"/>
          <c:showBubbleSize val="0"/>
        </c:dLbls>
        <c:gapWidth val="50"/>
        <c:overlap val="100"/>
        <c:axId val="1564805824"/>
        <c:axId val="1563528592"/>
      </c:barChart>
      <c:catAx>
        <c:axId val="156480582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3528592"/>
        <c:crosses val="autoZero"/>
        <c:auto val="1"/>
        <c:lblAlgn val="ctr"/>
        <c:lblOffset val="0"/>
        <c:noMultiLvlLbl val="0"/>
      </c:catAx>
      <c:valAx>
        <c:axId val="1563528592"/>
        <c:scaling>
          <c:orientation val="minMax"/>
          <c:max val="1.0"/>
        </c:scaling>
        <c:delete val="1"/>
        <c:axPos val="t"/>
        <c:numFmt formatCode="0%" sourceLinked="1"/>
        <c:majorTickMark val="none"/>
        <c:minorTickMark val="none"/>
        <c:tickLblPos val="nextTo"/>
        <c:crossAx val="1564805824"/>
        <c:crosses val="autoZero"/>
        <c:crossBetween val="between"/>
      </c:valAx>
      <c:spPr>
        <a:noFill/>
        <a:ln>
          <a:noFill/>
        </a:ln>
        <a:effectLst/>
      </c:spPr>
    </c:plotArea>
    <c:legend>
      <c:legendPos val="b"/>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Pakistan</c:v>
                </c:pt>
                <c:pt idx="4">
                  <c:v>Brazil</c:v>
                </c:pt>
                <c:pt idx="5">
                  <c:v>India</c:v>
                </c:pt>
                <c:pt idx="6">
                  <c:v>Turkey</c:v>
                </c:pt>
                <c:pt idx="7">
                  <c:v>France</c:v>
                </c:pt>
                <c:pt idx="8">
                  <c:v>South Africa</c:v>
                </c:pt>
                <c:pt idx="9">
                  <c:v>Great Britain</c:v>
                </c:pt>
                <c:pt idx="10">
                  <c:v>Egypt</c:v>
                </c:pt>
                <c:pt idx="11">
                  <c:v>Hong Kong</c:v>
                </c:pt>
                <c:pt idx="12">
                  <c:v>Mexico</c:v>
                </c:pt>
                <c:pt idx="13">
                  <c:v>Australia</c:v>
                </c:pt>
                <c:pt idx="14">
                  <c:v>China</c:v>
                </c:pt>
                <c:pt idx="15">
                  <c:v>United States</c:v>
                </c:pt>
                <c:pt idx="16">
                  <c:v>Canada</c:v>
                </c:pt>
                <c:pt idx="17">
                  <c:v>Republic of Korea</c:v>
                </c:pt>
                <c:pt idx="18">
                  <c:v>Germany</c:v>
                </c:pt>
                <c:pt idx="19">
                  <c:v>Kenya</c:v>
                </c:pt>
                <c:pt idx="20">
                  <c:v>Tunisia</c:v>
                </c:pt>
                <c:pt idx="21">
                  <c:v>Italy</c:v>
                </c:pt>
                <c:pt idx="22">
                  <c:v>Poland</c:v>
                </c:pt>
                <c:pt idx="23">
                  <c:v>Sweden</c:v>
                </c:pt>
                <c:pt idx="24">
                  <c:v>Nigeria</c:v>
                </c:pt>
                <c:pt idx="25">
                  <c:v>Japan</c:v>
                </c:pt>
                <c:pt idx="26">
                  <c:v>Russia</c:v>
                </c:pt>
              </c:strCache>
            </c:strRef>
          </c:cat>
          <c:val>
            <c:numRef>
              <c:f>Sheet1!$B$2:$B$28</c:f>
              <c:numCache>
                <c:formatCode>General</c:formatCode>
                <c:ptCount val="27"/>
                <c:pt idx="0" formatCode="0%">
                  <c:v>0.13</c:v>
                </c:pt>
                <c:pt idx="2" formatCode="0%">
                  <c:v>0.19</c:v>
                </c:pt>
                <c:pt idx="3" formatCode="0%">
                  <c:v>0.23</c:v>
                </c:pt>
                <c:pt idx="4" formatCode="0%">
                  <c:v>0.21</c:v>
                </c:pt>
                <c:pt idx="5" formatCode="0%">
                  <c:v>0.19</c:v>
                </c:pt>
                <c:pt idx="6" formatCode="0%">
                  <c:v>0.17</c:v>
                </c:pt>
                <c:pt idx="7" formatCode="0%">
                  <c:v>0.15</c:v>
                </c:pt>
                <c:pt idx="8" formatCode="0%">
                  <c:v>0.2</c:v>
                </c:pt>
                <c:pt idx="9" formatCode="0%">
                  <c:v>0.11</c:v>
                </c:pt>
                <c:pt idx="10" formatCode="0%">
                  <c:v>0.19</c:v>
                </c:pt>
                <c:pt idx="11" formatCode="0%">
                  <c:v>0.06</c:v>
                </c:pt>
                <c:pt idx="12" formatCode="0%">
                  <c:v>0.15</c:v>
                </c:pt>
                <c:pt idx="13" formatCode="0%">
                  <c:v>0.11</c:v>
                </c:pt>
                <c:pt idx="14" formatCode="0%">
                  <c:v>0.1</c:v>
                </c:pt>
                <c:pt idx="15" formatCode="0%">
                  <c:v>0.11</c:v>
                </c:pt>
                <c:pt idx="16" formatCode="0%">
                  <c:v>0.13</c:v>
                </c:pt>
                <c:pt idx="17" formatCode="0%">
                  <c:v>0.11</c:v>
                </c:pt>
                <c:pt idx="18" formatCode="0%">
                  <c:v>0.12</c:v>
                </c:pt>
                <c:pt idx="19" formatCode="0%">
                  <c:v>0.2</c:v>
                </c:pt>
                <c:pt idx="20" formatCode="0%">
                  <c:v>0.06</c:v>
                </c:pt>
                <c:pt idx="21" formatCode="0%">
                  <c:v>0.1</c:v>
                </c:pt>
                <c:pt idx="22" formatCode="0%">
                  <c:v>0.09</c:v>
                </c:pt>
                <c:pt idx="23" formatCode="0%">
                  <c:v>0.11</c:v>
                </c:pt>
                <c:pt idx="24" formatCode="0%">
                  <c:v>0.14</c:v>
                </c:pt>
                <c:pt idx="25" formatCode="0%">
                  <c:v>0.05</c:v>
                </c:pt>
                <c:pt idx="26" formatCode="0%">
                  <c:v>0.07</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Pakistan</c:v>
                </c:pt>
                <c:pt idx="4">
                  <c:v>Brazil</c:v>
                </c:pt>
                <c:pt idx="5">
                  <c:v>India</c:v>
                </c:pt>
                <c:pt idx="6">
                  <c:v>Turkey</c:v>
                </c:pt>
                <c:pt idx="7">
                  <c:v>France</c:v>
                </c:pt>
                <c:pt idx="8">
                  <c:v>South Africa</c:v>
                </c:pt>
                <c:pt idx="9">
                  <c:v>Great Britain</c:v>
                </c:pt>
                <c:pt idx="10">
                  <c:v>Egypt</c:v>
                </c:pt>
                <c:pt idx="11">
                  <c:v>Hong Kong</c:v>
                </c:pt>
                <c:pt idx="12">
                  <c:v>Mexico</c:v>
                </c:pt>
                <c:pt idx="13">
                  <c:v>Australia</c:v>
                </c:pt>
                <c:pt idx="14">
                  <c:v>China</c:v>
                </c:pt>
                <c:pt idx="15">
                  <c:v>United States</c:v>
                </c:pt>
                <c:pt idx="16">
                  <c:v>Canada</c:v>
                </c:pt>
                <c:pt idx="17">
                  <c:v>Republic of Korea</c:v>
                </c:pt>
                <c:pt idx="18">
                  <c:v>Germany</c:v>
                </c:pt>
                <c:pt idx="19">
                  <c:v>Kenya</c:v>
                </c:pt>
                <c:pt idx="20">
                  <c:v>Tunisia</c:v>
                </c:pt>
                <c:pt idx="21">
                  <c:v>Italy</c:v>
                </c:pt>
                <c:pt idx="22">
                  <c:v>Poland</c:v>
                </c:pt>
                <c:pt idx="23">
                  <c:v>Sweden</c:v>
                </c:pt>
                <c:pt idx="24">
                  <c:v>Nigeria</c:v>
                </c:pt>
                <c:pt idx="25">
                  <c:v>Japan</c:v>
                </c:pt>
                <c:pt idx="26">
                  <c:v>Russia</c:v>
                </c:pt>
              </c:strCache>
            </c:strRef>
          </c:cat>
          <c:val>
            <c:numRef>
              <c:f>Sheet1!$C$2:$C$28</c:f>
              <c:numCache>
                <c:formatCode>General</c:formatCode>
                <c:ptCount val="27"/>
                <c:pt idx="0" formatCode="0%">
                  <c:v>0.44</c:v>
                </c:pt>
                <c:pt idx="2" formatCode="0%">
                  <c:v>0.52</c:v>
                </c:pt>
                <c:pt idx="3" formatCode="0%">
                  <c:v>0.46</c:v>
                </c:pt>
                <c:pt idx="4" formatCode="0%">
                  <c:v>0.48</c:v>
                </c:pt>
                <c:pt idx="5" formatCode="0%">
                  <c:v>0.49</c:v>
                </c:pt>
                <c:pt idx="6" formatCode="0%">
                  <c:v>0.46</c:v>
                </c:pt>
                <c:pt idx="7" formatCode="0%">
                  <c:v>0.48</c:v>
                </c:pt>
                <c:pt idx="8" formatCode="0%">
                  <c:v>0.42</c:v>
                </c:pt>
                <c:pt idx="9" formatCode="0%">
                  <c:v>0.51</c:v>
                </c:pt>
                <c:pt idx="10" formatCode="0%">
                  <c:v>0.43</c:v>
                </c:pt>
                <c:pt idx="11" formatCode="0%">
                  <c:v>0.55</c:v>
                </c:pt>
                <c:pt idx="12" formatCode="0%">
                  <c:v>0.45</c:v>
                </c:pt>
                <c:pt idx="13" formatCode="0%">
                  <c:v>0.49</c:v>
                </c:pt>
                <c:pt idx="14" formatCode="0%">
                  <c:v>0.5</c:v>
                </c:pt>
                <c:pt idx="15" formatCode="0%">
                  <c:v>0.49</c:v>
                </c:pt>
                <c:pt idx="16" formatCode="0%">
                  <c:v>0.46</c:v>
                </c:pt>
                <c:pt idx="17" formatCode="0%">
                  <c:v>0.48</c:v>
                </c:pt>
                <c:pt idx="18" formatCode="0%">
                  <c:v>0.45</c:v>
                </c:pt>
                <c:pt idx="19" formatCode="0%">
                  <c:v>0.37</c:v>
                </c:pt>
                <c:pt idx="20" formatCode="0%">
                  <c:v>0.47</c:v>
                </c:pt>
                <c:pt idx="21" formatCode="0%">
                  <c:v>0.42</c:v>
                </c:pt>
                <c:pt idx="22" formatCode="0%">
                  <c:v>0.4</c:v>
                </c:pt>
                <c:pt idx="23" formatCode="0%">
                  <c:v>0.37</c:v>
                </c:pt>
                <c:pt idx="24" formatCode="0%">
                  <c:v>0.32</c:v>
                </c:pt>
                <c:pt idx="25" formatCode="0%">
                  <c:v>0.28</c:v>
                </c:pt>
                <c:pt idx="26" formatCode="0%">
                  <c:v>0.25</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Indonesia</c:v>
                </c:pt>
                <c:pt idx="3">
                  <c:v>Pakistan</c:v>
                </c:pt>
                <c:pt idx="4">
                  <c:v>Brazil</c:v>
                </c:pt>
                <c:pt idx="5">
                  <c:v>India</c:v>
                </c:pt>
                <c:pt idx="6">
                  <c:v>Turkey</c:v>
                </c:pt>
                <c:pt idx="7">
                  <c:v>France</c:v>
                </c:pt>
                <c:pt idx="8">
                  <c:v>South Africa</c:v>
                </c:pt>
                <c:pt idx="9">
                  <c:v>Great Britain</c:v>
                </c:pt>
                <c:pt idx="10">
                  <c:v>Egypt</c:v>
                </c:pt>
                <c:pt idx="11">
                  <c:v>Hong Kong</c:v>
                </c:pt>
                <c:pt idx="12">
                  <c:v>Mexico</c:v>
                </c:pt>
                <c:pt idx="13">
                  <c:v>Australia</c:v>
                </c:pt>
                <c:pt idx="14">
                  <c:v>China</c:v>
                </c:pt>
                <c:pt idx="15">
                  <c:v>United States</c:v>
                </c:pt>
                <c:pt idx="16">
                  <c:v>Canada</c:v>
                </c:pt>
                <c:pt idx="17">
                  <c:v>Republic of Korea</c:v>
                </c:pt>
                <c:pt idx="18">
                  <c:v>Germany</c:v>
                </c:pt>
                <c:pt idx="19">
                  <c:v>Kenya</c:v>
                </c:pt>
                <c:pt idx="20">
                  <c:v>Tunisia</c:v>
                </c:pt>
                <c:pt idx="21">
                  <c:v>Italy</c:v>
                </c:pt>
                <c:pt idx="22">
                  <c:v>Poland</c:v>
                </c:pt>
                <c:pt idx="23">
                  <c:v>Sweden</c:v>
                </c:pt>
                <c:pt idx="24">
                  <c:v>Nigeria</c:v>
                </c:pt>
                <c:pt idx="25">
                  <c:v>Japan</c:v>
                </c:pt>
                <c:pt idx="26">
                  <c:v>Russia</c:v>
                </c:pt>
              </c:strCache>
            </c:strRef>
          </c:cat>
          <c:val>
            <c:numRef>
              <c:f>Sheet1!$D$2:$D$28</c:f>
              <c:numCache>
                <c:formatCode>General</c:formatCode>
                <c:ptCount val="27"/>
                <c:pt idx="0" formatCode="0%">
                  <c:v>0.57</c:v>
                </c:pt>
                <c:pt idx="2" formatCode="0%">
                  <c:v>0.72</c:v>
                </c:pt>
                <c:pt idx="3" formatCode="0%">
                  <c:v>0.69</c:v>
                </c:pt>
                <c:pt idx="4" formatCode="0%">
                  <c:v>0.69</c:v>
                </c:pt>
                <c:pt idx="5" formatCode="0%">
                  <c:v>0.68</c:v>
                </c:pt>
                <c:pt idx="6" formatCode="0%">
                  <c:v>0.63</c:v>
                </c:pt>
                <c:pt idx="7" formatCode="0%">
                  <c:v>0.63</c:v>
                </c:pt>
                <c:pt idx="8" formatCode="0%">
                  <c:v>0.62</c:v>
                </c:pt>
                <c:pt idx="9" formatCode="0%">
                  <c:v>0.62</c:v>
                </c:pt>
                <c:pt idx="10" formatCode="0%">
                  <c:v>0.62</c:v>
                </c:pt>
                <c:pt idx="11" formatCode="0%">
                  <c:v>0.61</c:v>
                </c:pt>
                <c:pt idx="12" formatCode="0%">
                  <c:v>0.6</c:v>
                </c:pt>
                <c:pt idx="13" formatCode="0%">
                  <c:v>0.59</c:v>
                </c:pt>
                <c:pt idx="14" formatCode="0%">
                  <c:v>0.6</c:v>
                </c:pt>
                <c:pt idx="15" formatCode="0%">
                  <c:v>0.59</c:v>
                </c:pt>
                <c:pt idx="16" formatCode="0%">
                  <c:v>0.59</c:v>
                </c:pt>
                <c:pt idx="17" formatCode="0%">
                  <c:v>0.59</c:v>
                </c:pt>
                <c:pt idx="18" formatCode="0%">
                  <c:v>0.57</c:v>
                </c:pt>
                <c:pt idx="19" formatCode="0%">
                  <c:v>0.57</c:v>
                </c:pt>
                <c:pt idx="20" formatCode="0%">
                  <c:v>0.53</c:v>
                </c:pt>
                <c:pt idx="21" formatCode="0%">
                  <c:v>0.52</c:v>
                </c:pt>
                <c:pt idx="22" formatCode="0%">
                  <c:v>0.49</c:v>
                </c:pt>
                <c:pt idx="23" formatCode="0%">
                  <c:v>0.47</c:v>
                </c:pt>
                <c:pt idx="24" formatCode="0%">
                  <c:v>0.46</c:v>
                </c:pt>
                <c:pt idx="25" formatCode="0%">
                  <c:v>0.33</c:v>
                </c:pt>
                <c:pt idx="26" formatCode="0%">
                  <c:v>0.32</c:v>
                </c:pt>
              </c:numCache>
            </c:numRef>
          </c:val>
          <c:extLst xmlns:c16r2="http://schemas.microsoft.com/office/drawing/2015/06/chart">
            <c:ext xmlns:c16="http://schemas.microsoft.com/office/drawing/2014/chart" uri="{C3380CC4-5D6E-409C-BE32-E72D297353CC}">
              <c16:uniqueId val="{00000000-253A-40DF-87D6-E103AA7798B5}"/>
            </c:ext>
          </c:extLst>
        </c:ser>
        <c:dLbls>
          <c:showLegendKey val="0"/>
          <c:showVal val="0"/>
          <c:showCatName val="0"/>
          <c:showSerName val="0"/>
          <c:showPercent val="0"/>
          <c:showBubbleSize val="0"/>
        </c:dLbls>
        <c:gapWidth val="50"/>
        <c:overlap val="100"/>
        <c:axId val="1563055456"/>
        <c:axId val="1563124048"/>
      </c:barChart>
      <c:catAx>
        <c:axId val="1563055456"/>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563124048"/>
        <c:crosses val="autoZero"/>
        <c:auto val="1"/>
        <c:lblAlgn val="ctr"/>
        <c:lblOffset val="0"/>
        <c:noMultiLvlLbl val="0"/>
      </c:catAx>
      <c:valAx>
        <c:axId val="1563124048"/>
        <c:scaling>
          <c:orientation val="minMax"/>
          <c:max val="1.0"/>
        </c:scaling>
        <c:delete val="1"/>
        <c:axPos val="t"/>
        <c:numFmt formatCode="0%" sourceLinked="1"/>
        <c:majorTickMark val="none"/>
        <c:minorTickMark val="none"/>
        <c:tickLblPos val="nextTo"/>
        <c:crossAx val="1563055456"/>
        <c:crosses val="autoZero"/>
        <c:crossBetween val="between"/>
      </c:valAx>
      <c:spPr>
        <a:noFill/>
        <a:ln>
          <a:noFill/>
        </a:ln>
        <a:effectLst/>
      </c:spPr>
    </c:plotArea>
    <c:legend>
      <c:legendPos val="b"/>
      <c:layout>
        <c:manualLayout>
          <c:xMode val="edge"/>
          <c:yMode val="edge"/>
          <c:x val="0.141160870516185"/>
          <c:y val="0.932994498569035"/>
          <c:w val="0.617194790229545"/>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North America</c:v>
                </c:pt>
                <c:pt idx="5">
                  <c:v>BRICS</c:v>
                </c:pt>
                <c:pt idx="6">
                  <c:v>Europe</c:v>
                </c:pt>
                <c:pt idx="7">
                  <c:v>APAC</c:v>
                </c:pt>
                <c:pt idx="8">
                  <c:v>G-8 Countries</c:v>
                </c:pt>
              </c:strCache>
            </c:strRef>
          </c:cat>
          <c:val>
            <c:numRef>
              <c:f>Sheet1!$B$2:$B$10</c:f>
              <c:numCache>
                <c:formatCode>General</c:formatCode>
                <c:ptCount val="9"/>
                <c:pt idx="0" formatCode="0%">
                  <c:v>0.13</c:v>
                </c:pt>
                <c:pt idx="2" formatCode="0%">
                  <c:v>0.18</c:v>
                </c:pt>
                <c:pt idx="3" formatCode="0%">
                  <c:v>0.18</c:v>
                </c:pt>
                <c:pt idx="4" formatCode="0%">
                  <c:v>0.12</c:v>
                </c:pt>
                <c:pt idx="5" formatCode="0%">
                  <c:v>0.15</c:v>
                </c:pt>
                <c:pt idx="6" formatCode="0%">
                  <c:v>0.11</c:v>
                </c:pt>
                <c:pt idx="7" formatCode="0%">
                  <c:v>0.11</c:v>
                </c:pt>
                <c:pt idx="8" formatCode="0%">
                  <c:v>0.1</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North America</c:v>
                </c:pt>
                <c:pt idx="5">
                  <c:v>BRICS</c:v>
                </c:pt>
                <c:pt idx="6">
                  <c:v>Europe</c:v>
                </c:pt>
                <c:pt idx="7">
                  <c:v>APAC</c:v>
                </c:pt>
                <c:pt idx="8">
                  <c:v>G-8 Countries</c:v>
                </c:pt>
              </c:strCache>
            </c:strRef>
          </c:cat>
          <c:val>
            <c:numRef>
              <c:f>Sheet1!$C$2:$C$10</c:f>
              <c:numCache>
                <c:formatCode>General</c:formatCode>
                <c:ptCount val="9"/>
                <c:pt idx="0" formatCode="0%">
                  <c:v>0.44</c:v>
                </c:pt>
                <c:pt idx="2" formatCode="0%">
                  <c:v>0.47</c:v>
                </c:pt>
                <c:pt idx="3" formatCode="0%">
                  <c:v>0.41</c:v>
                </c:pt>
                <c:pt idx="4" formatCode="0%">
                  <c:v>0.47</c:v>
                </c:pt>
                <c:pt idx="5" formatCode="0%">
                  <c:v>0.42</c:v>
                </c:pt>
                <c:pt idx="6" formatCode="0%">
                  <c:v>0.44</c:v>
                </c:pt>
                <c:pt idx="7" formatCode="0%">
                  <c:v>0.44</c:v>
                </c:pt>
                <c:pt idx="8" formatCode="0%">
                  <c:v>0.42</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North America</c:v>
                </c:pt>
                <c:pt idx="5">
                  <c:v>BRICS</c:v>
                </c:pt>
                <c:pt idx="6">
                  <c:v>Europe</c:v>
                </c:pt>
                <c:pt idx="7">
                  <c:v>APAC</c:v>
                </c:pt>
                <c:pt idx="8">
                  <c:v>G-8 Countries</c:v>
                </c:pt>
              </c:strCache>
            </c:strRef>
          </c:cat>
          <c:val>
            <c:numRef>
              <c:f>Sheet1!$D$2:$D$10</c:f>
              <c:numCache>
                <c:formatCode>General</c:formatCode>
                <c:ptCount val="9"/>
                <c:pt idx="0" formatCode="0%">
                  <c:v>0.57</c:v>
                </c:pt>
                <c:pt idx="2" formatCode="0%">
                  <c:v>0.65</c:v>
                </c:pt>
                <c:pt idx="3" formatCode="0%">
                  <c:v>0.6</c:v>
                </c:pt>
                <c:pt idx="4" formatCode="0%">
                  <c:v>0.59</c:v>
                </c:pt>
                <c:pt idx="5" formatCode="0%">
                  <c:v>0.58</c:v>
                </c:pt>
                <c:pt idx="6" formatCode="0%">
                  <c:v>0.55</c:v>
                </c:pt>
                <c:pt idx="7" formatCode="0%">
                  <c:v>0.55</c:v>
                </c:pt>
                <c:pt idx="8" formatCode="0%">
                  <c:v>0.52</c:v>
                </c:pt>
              </c:numCache>
            </c:numRef>
          </c:val>
          <c:extLst xmlns:c16r2="http://schemas.microsoft.com/office/drawing/2015/06/chart">
            <c:ext xmlns:c16="http://schemas.microsoft.com/office/drawing/2014/chart" uri="{C3380CC4-5D6E-409C-BE32-E72D297353CC}">
              <c16:uniqueId val="{00000002-B243-448E-B037-6A8261214E27}"/>
            </c:ext>
          </c:extLst>
        </c:ser>
        <c:dLbls>
          <c:showLegendKey val="0"/>
          <c:showVal val="0"/>
          <c:showCatName val="0"/>
          <c:showSerName val="0"/>
          <c:showPercent val="0"/>
          <c:showBubbleSize val="0"/>
        </c:dLbls>
        <c:gapWidth val="50"/>
        <c:overlap val="100"/>
        <c:axId val="1565402928"/>
        <c:axId val="1565371472"/>
      </c:barChart>
      <c:catAx>
        <c:axId val="156540292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5371472"/>
        <c:crosses val="autoZero"/>
        <c:auto val="1"/>
        <c:lblAlgn val="ctr"/>
        <c:lblOffset val="0"/>
        <c:noMultiLvlLbl val="0"/>
      </c:catAx>
      <c:valAx>
        <c:axId val="1565371472"/>
        <c:scaling>
          <c:orientation val="minMax"/>
          <c:max val="1.0"/>
        </c:scaling>
        <c:delete val="1"/>
        <c:axPos val="t"/>
        <c:numFmt formatCode="0%" sourceLinked="1"/>
        <c:majorTickMark val="none"/>
        <c:minorTickMark val="none"/>
        <c:tickLblPos val="nextTo"/>
        <c:crossAx val="1565402928"/>
        <c:crosses val="autoZero"/>
        <c:crossBetween val="between"/>
      </c:valAx>
      <c:spPr>
        <a:noFill/>
        <a:ln>
          <a:noFill/>
        </a:ln>
        <a:effectLst/>
      </c:spPr>
    </c:plotArea>
    <c:legend>
      <c:legendPos val="b"/>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Indonesia</c:v>
                </c:pt>
                <c:pt idx="4">
                  <c:v>Sweden</c:v>
                </c:pt>
                <c:pt idx="5">
                  <c:v>Pakistan</c:v>
                </c:pt>
                <c:pt idx="6">
                  <c:v>Italy</c:v>
                </c:pt>
                <c:pt idx="7">
                  <c:v>Nigeria</c:v>
                </c:pt>
                <c:pt idx="8">
                  <c:v>Mexico</c:v>
                </c:pt>
                <c:pt idx="9">
                  <c:v>Canada</c:v>
                </c:pt>
                <c:pt idx="10">
                  <c:v>South Africa</c:v>
                </c:pt>
                <c:pt idx="11">
                  <c:v>Great Britain</c:v>
                </c:pt>
                <c:pt idx="12">
                  <c:v>Brazil</c:v>
                </c:pt>
                <c:pt idx="13">
                  <c:v>France</c:v>
                </c:pt>
                <c:pt idx="14">
                  <c:v>Australia</c:v>
                </c:pt>
                <c:pt idx="15">
                  <c:v>India</c:v>
                </c:pt>
                <c:pt idx="16">
                  <c:v>Germany</c:v>
                </c:pt>
                <c:pt idx="17">
                  <c:v>Turkey</c:v>
                </c:pt>
                <c:pt idx="18">
                  <c:v>Hong Kong</c:v>
                </c:pt>
                <c:pt idx="19">
                  <c:v>Japan</c:v>
                </c:pt>
                <c:pt idx="20">
                  <c:v>Poland</c:v>
                </c:pt>
                <c:pt idx="21">
                  <c:v>Kenya</c:v>
                </c:pt>
                <c:pt idx="22">
                  <c:v>Egypt</c:v>
                </c:pt>
                <c:pt idx="23">
                  <c:v>Russia</c:v>
                </c:pt>
                <c:pt idx="24">
                  <c:v>Republic of Korea</c:v>
                </c:pt>
                <c:pt idx="25">
                  <c:v>Tunisia</c:v>
                </c:pt>
                <c:pt idx="26">
                  <c:v>China</c:v>
                </c:pt>
              </c:strCache>
            </c:strRef>
          </c:cat>
          <c:val>
            <c:numRef>
              <c:f>Sheet1!$B$2:$B$28</c:f>
              <c:numCache>
                <c:formatCode>General</c:formatCode>
                <c:ptCount val="27"/>
                <c:pt idx="0" formatCode="0%">
                  <c:v>0.25</c:v>
                </c:pt>
                <c:pt idx="2" formatCode="0%">
                  <c:v>0.39</c:v>
                </c:pt>
                <c:pt idx="3" formatCode="0%">
                  <c:v>0.32</c:v>
                </c:pt>
                <c:pt idx="4" formatCode="0%">
                  <c:v>0.28</c:v>
                </c:pt>
                <c:pt idx="5" formatCode="0%">
                  <c:v>0.34</c:v>
                </c:pt>
                <c:pt idx="6" formatCode="0%">
                  <c:v>0.27</c:v>
                </c:pt>
                <c:pt idx="7" formatCode="0%">
                  <c:v>0.25</c:v>
                </c:pt>
                <c:pt idx="8" formatCode="0%">
                  <c:v>0.27</c:v>
                </c:pt>
                <c:pt idx="9" formatCode="0%">
                  <c:v>0.29</c:v>
                </c:pt>
                <c:pt idx="10" formatCode="0%">
                  <c:v>0.3</c:v>
                </c:pt>
                <c:pt idx="11" formatCode="0%">
                  <c:v>0.26</c:v>
                </c:pt>
                <c:pt idx="12" formatCode="0%">
                  <c:v>0.32</c:v>
                </c:pt>
                <c:pt idx="13" formatCode="0%">
                  <c:v>0.28</c:v>
                </c:pt>
                <c:pt idx="14" formatCode="0%">
                  <c:v>0.26</c:v>
                </c:pt>
                <c:pt idx="15" formatCode="0%">
                  <c:v>0.24</c:v>
                </c:pt>
                <c:pt idx="16" formatCode="0%">
                  <c:v>0.28</c:v>
                </c:pt>
                <c:pt idx="17" formatCode="0%">
                  <c:v>0.32</c:v>
                </c:pt>
                <c:pt idx="18" formatCode="0%">
                  <c:v>0.22</c:v>
                </c:pt>
                <c:pt idx="19" formatCode="0%">
                  <c:v>0.22</c:v>
                </c:pt>
                <c:pt idx="20" formatCode="0%">
                  <c:v>0.12</c:v>
                </c:pt>
                <c:pt idx="21" formatCode="0%">
                  <c:v>0.21</c:v>
                </c:pt>
                <c:pt idx="22" formatCode="0%">
                  <c:v>0.22</c:v>
                </c:pt>
                <c:pt idx="23" formatCode="0%">
                  <c:v>0.13</c:v>
                </c:pt>
                <c:pt idx="24" formatCode="0%">
                  <c:v>0.09</c:v>
                </c:pt>
                <c:pt idx="25" formatCode="0%">
                  <c:v>0.22</c:v>
                </c:pt>
                <c:pt idx="26" formatCode="0%">
                  <c:v>0.17</c:v>
                </c:pt>
              </c:numCache>
            </c:numRef>
          </c:val>
          <c:extLst xmlns:c16r2="http://schemas.microsoft.com/office/drawing/2015/06/chart">
            <c:ext xmlns:c16="http://schemas.microsoft.com/office/drawing/2014/chart" uri="{C3380CC4-5D6E-409C-BE32-E72D297353CC}">
              <c16:uniqueId val="{00000000-FC74-4068-90E4-C73E38414B86}"/>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Indonesia</c:v>
                </c:pt>
                <c:pt idx="4">
                  <c:v>Sweden</c:v>
                </c:pt>
                <c:pt idx="5">
                  <c:v>Pakistan</c:v>
                </c:pt>
                <c:pt idx="6">
                  <c:v>Italy</c:v>
                </c:pt>
                <c:pt idx="7">
                  <c:v>Nigeria</c:v>
                </c:pt>
                <c:pt idx="8">
                  <c:v>Mexico</c:v>
                </c:pt>
                <c:pt idx="9">
                  <c:v>Canada</c:v>
                </c:pt>
                <c:pt idx="10">
                  <c:v>South Africa</c:v>
                </c:pt>
                <c:pt idx="11">
                  <c:v>Great Britain</c:v>
                </c:pt>
                <c:pt idx="12">
                  <c:v>Brazil</c:v>
                </c:pt>
                <c:pt idx="13">
                  <c:v>France</c:v>
                </c:pt>
                <c:pt idx="14">
                  <c:v>Australia</c:v>
                </c:pt>
                <c:pt idx="15">
                  <c:v>India</c:v>
                </c:pt>
                <c:pt idx="16">
                  <c:v>Germany</c:v>
                </c:pt>
                <c:pt idx="17">
                  <c:v>Turkey</c:v>
                </c:pt>
                <c:pt idx="18">
                  <c:v>Hong Kong</c:v>
                </c:pt>
                <c:pt idx="19">
                  <c:v>Japan</c:v>
                </c:pt>
                <c:pt idx="20">
                  <c:v>Poland</c:v>
                </c:pt>
                <c:pt idx="21">
                  <c:v>Kenya</c:v>
                </c:pt>
                <c:pt idx="22">
                  <c:v>Egypt</c:v>
                </c:pt>
                <c:pt idx="23">
                  <c:v>Russia</c:v>
                </c:pt>
                <c:pt idx="24">
                  <c:v>Republic of Korea</c:v>
                </c:pt>
                <c:pt idx="25">
                  <c:v>Tunisia</c:v>
                </c:pt>
                <c:pt idx="26">
                  <c:v>China</c:v>
                </c:pt>
              </c:strCache>
            </c:strRef>
          </c:cat>
          <c:val>
            <c:numRef>
              <c:f>Sheet1!$C$2:$C$28</c:f>
              <c:numCache>
                <c:formatCode>General</c:formatCode>
                <c:ptCount val="27"/>
                <c:pt idx="0" formatCode="0%">
                  <c:v>0.33</c:v>
                </c:pt>
                <c:pt idx="2" formatCode="0%">
                  <c:v>0.38</c:v>
                </c:pt>
                <c:pt idx="3" formatCode="0%">
                  <c:v>0.39</c:v>
                </c:pt>
                <c:pt idx="4" formatCode="0%">
                  <c:v>0.43</c:v>
                </c:pt>
                <c:pt idx="5" formatCode="0%">
                  <c:v>0.35</c:v>
                </c:pt>
                <c:pt idx="6" formatCode="0%">
                  <c:v>0.38</c:v>
                </c:pt>
                <c:pt idx="7" formatCode="0%">
                  <c:v>0.39</c:v>
                </c:pt>
                <c:pt idx="8" formatCode="0%">
                  <c:v>0.35</c:v>
                </c:pt>
                <c:pt idx="9" formatCode="0%">
                  <c:v>0.33</c:v>
                </c:pt>
                <c:pt idx="10" formatCode="0%">
                  <c:v>0.32</c:v>
                </c:pt>
                <c:pt idx="11" formatCode="0%">
                  <c:v>0.36</c:v>
                </c:pt>
                <c:pt idx="12" formatCode="0%">
                  <c:v>0.29</c:v>
                </c:pt>
                <c:pt idx="13" formatCode="0%">
                  <c:v>0.33</c:v>
                </c:pt>
                <c:pt idx="14" formatCode="0%">
                  <c:v>0.35</c:v>
                </c:pt>
                <c:pt idx="15" formatCode="0%">
                  <c:v>0.37</c:v>
                </c:pt>
                <c:pt idx="16" formatCode="0%">
                  <c:v>0.32</c:v>
                </c:pt>
                <c:pt idx="17" formatCode="0%">
                  <c:v>0.27</c:v>
                </c:pt>
                <c:pt idx="18" formatCode="0%">
                  <c:v>0.37</c:v>
                </c:pt>
                <c:pt idx="19" formatCode="0%">
                  <c:v>0.36</c:v>
                </c:pt>
                <c:pt idx="20" formatCode="0%">
                  <c:v>0.41</c:v>
                </c:pt>
                <c:pt idx="21" formatCode="0%">
                  <c:v>0.27</c:v>
                </c:pt>
                <c:pt idx="22" formatCode="0%">
                  <c:v>0.25</c:v>
                </c:pt>
                <c:pt idx="23" formatCode="0%">
                  <c:v>0.32</c:v>
                </c:pt>
                <c:pt idx="24" formatCode="0%">
                  <c:v>0.33</c:v>
                </c:pt>
                <c:pt idx="25" formatCode="0%">
                  <c:v>0.18</c:v>
                </c:pt>
                <c:pt idx="26" formatCode="0%">
                  <c:v>0.19</c:v>
                </c:pt>
              </c:numCache>
            </c:numRef>
          </c:val>
          <c:extLst xmlns:c16r2="http://schemas.microsoft.com/office/drawing/2015/06/chart">
            <c:ext xmlns:c16="http://schemas.microsoft.com/office/drawing/2014/chart" uri="{C3380CC4-5D6E-409C-BE32-E72D297353CC}">
              <c16:uniqueId val="{00000001-FC74-4068-90E4-C73E38414B86}"/>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United States</c:v>
                </c:pt>
                <c:pt idx="3">
                  <c:v>Indonesia</c:v>
                </c:pt>
                <c:pt idx="4">
                  <c:v>Sweden</c:v>
                </c:pt>
                <c:pt idx="5">
                  <c:v>Pakistan</c:v>
                </c:pt>
                <c:pt idx="6">
                  <c:v>Italy</c:v>
                </c:pt>
                <c:pt idx="7">
                  <c:v>Nigeria</c:v>
                </c:pt>
                <c:pt idx="8">
                  <c:v>Mexico</c:v>
                </c:pt>
                <c:pt idx="9">
                  <c:v>Canada</c:v>
                </c:pt>
                <c:pt idx="10">
                  <c:v>South Africa</c:v>
                </c:pt>
                <c:pt idx="11">
                  <c:v>Great Britain</c:v>
                </c:pt>
                <c:pt idx="12">
                  <c:v>Brazil</c:v>
                </c:pt>
                <c:pt idx="13">
                  <c:v>France</c:v>
                </c:pt>
                <c:pt idx="14">
                  <c:v>Australia</c:v>
                </c:pt>
                <c:pt idx="15">
                  <c:v>India</c:v>
                </c:pt>
                <c:pt idx="16">
                  <c:v>Germany</c:v>
                </c:pt>
                <c:pt idx="17">
                  <c:v>Turkey</c:v>
                </c:pt>
                <c:pt idx="18">
                  <c:v>Hong Kong</c:v>
                </c:pt>
                <c:pt idx="19">
                  <c:v>Japan</c:v>
                </c:pt>
                <c:pt idx="20">
                  <c:v>Poland</c:v>
                </c:pt>
                <c:pt idx="21">
                  <c:v>Kenya</c:v>
                </c:pt>
                <c:pt idx="22">
                  <c:v>Egypt</c:v>
                </c:pt>
                <c:pt idx="23">
                  <c:v>Russia</c:v>
                </c:pt>
                <c:pt idx="24">
                  <c:v>Republic of Korea</c:v>
                </c:pt>
                <c:pt idx="25">
                  <c:v>Tunisia</c:v>
                </c:pt>
                <c:pt idx="26">
                  <c:v>China</c:v>
                </c:pt>
              </c:strCache>
            </c:strRef>
          </c:cat>
          <c:val>
            <c:numRef>
              <c:f>Sheet1!$D$2:$D$28</c:f>
              <c:numCache>
                <c:formatCode>General</c:formatCode>
                <c:ptCount val="27"/>
                <c:pt idx="0" formatCode="0%">
                  <c:v>0.58</c:v>
                </c:pt>
                <c:pt idx="2" formatCode="0%">
                  <c:v>0.77</c:v>
                </c:pt>
                <c:pt idx="3" formatCode="0%">
                  <c:v>0.71</c:v>
                </c:pt>
                <c:pt idx="4" formatCode="0%">
                  <c:v>0.71</c:v>
                </c:pt>
                <c:pt idx="5" formatCode="0%">
                  <c:v>0.69</c:v>
                </c:pt>
                <c:pt idx="6" formatCode="0%">
                  <c:v>0.65</c:v>
                </c:pt>
                <c:pt idx="7" formatCode="0%">
                  <c:v>0.64</c:v>
                </c:pt>
                <c:pt idx="8" formatCode="0%">
                  <c:v>0.62</c:v>
                </c:pt>
                <c:pt idx="9" formatCode="0%">
                  <c:v>0.62</c:v>
                </c:pt>
                <c:pt idx="10" formatCode="0%">
                  <c:v>0.62</c:v>
                </c:pt>
                <c:pt idx="11" formatCode="0%">
                  <c:v>0.62</c:v>
                </c:pt>
                <c:pt idx="12" formatCode="0%">
                  <c:v>0.61</c:v>
                </c:pt>
                <c:pt idx="13" formatCode="0%">
                  <c:v>0.61</c:v>
                </c:pt>
                <c:pt idx="14" formatCode="0%">
                  <c:v>0.61</c:v>
                </c:pt>
                <c:pt idx="15" formatCode="0%">
                  <c:v>0.61</c:v>
                </c:pt>
                <c:pt idx="16" formatCode="0%">
                  <c:v>0.6</c:v>
                </c:pt>
                <c:pt idx="17" formatCode="0%">
                  <c:v>0.59</c:v>
                </c:pt>
                <c:pt idx="18" formatCode="0%">
                  <c:v>0.59</c:v>
                </c:pt>
                <c:pt idx="19" formatCode="0%">
                  <c:v>0.58</c:v>
                </c:pt>
                <c:pt idx="20" formatCode="0%">
                  <c:v>0.53</c:v>
                </c:pt>
                <c:pt idx="21" formatCode="0%">
                  <c:v>0.48</c:v>
                </c:pt>
                <c:pt idx="22" formatCode="0%">
                  <c:v>0.47</c:v>
                </c:pt>
                <c:pt idx="23" formatCode="0%">
                  <c:v>0.45</c:v>
                </c:pt>
                <c:pt idx="24" formatCode="0%">
                  <c:v>0.42</c:v>
                </c:pt>
                <c:pt idx="25" formatCode="0%">
                  <c:v>0.4</c:v>
                </c:pt>
                <c:pt idx="26" formatCode="0%">
                  <c:v>0.36</c:v>
                </c:pt>
              </c:numCache>
            </c:numRef>
          </c:val>
          <c:extLst xmlns:c16r2="http://schemas.microsoft.com/office/drawing/2015/06/chart">
            <c:ext xmlns:c16="http://schemas.microsoft.com/office/drawing/2014/chart" uri="{C3380CC4-5D6E-409C-BE32-E72D297353CC}">
              <c16:uniqueId val="{00000002-FC74-4068-90E4-C73E38414B86}"/>
            </c:ext>
          </c:extLst>
        </c:ser>
        <c:dLbls>
          <c:showLegendKey val="0"/>
          <c:showVal val="0"/>
          <c:showCatName val="0"/>
          <c:showSerName val="0"/>
          <c:showPercent val="0"/>
          <c:showBubbleSize val="0"/>
        </c:dLbls>
        <c:gapWidth val="50"/>
        <c:overlap val="100"/>
        <c:axId val="1346781664"/>
        <c:axId val="1346761888"/>
      </c:barChart>
      <c:catAx>
        <c:axId val="1346781664"/>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46761888"/>
        <c:crosses val="autoZero"/>
        <c:auto val="1"/>
        <c:lblAlgn val="ctr"/>
        <c:lblOffset val="0"/>
        <c:noMultiLvlLbl val="0"/>
      </c:catAx>
      <c:valAx>
        <c:axId val="1346761888"/>
        <c:scaling>
          <c:orientation val="minMax"/>
          <c:max val="1.0"/>
        </c:scaling>
        <c:delete val="1"/>
        <c:axPos val="t"/>
        <c:numFmt formatCode="0%" sourceLinked="1"/>
        <c:majorTickMark val="none"/>
        <c:minorTickMark val="none"/>
        <c:tickLblPos val="nextTo"/>
        <c:crossAx val="1346781664"/>
        <c:crosses val="autoZero"/>
        <c:crossBetween val="between"/>
      </c:valAx>
      <c:spPr>
        <a:noFill/>
        <a:ln>
          <a:noFill/>
        </a:ln>
        <a:effectLst/>
      </c:spPr>
    </c:plotArea>
    <c:legend>
      <c:legendPos val="b"/>
      <c:layout>
        <c:manualLayout>
          <c:xMode val="edge"/>
          <c:yMode val="edge"/>
          <c:x val="0.129586796442111"/>
          <c:y val="0.937702596497472"/>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Egypt</c:v>
                </c:pt>
                <c:pt idx="3">
                  <c:v>Indonesia</c:v>
                </c:pt>
                <c:pt idx="4">
                  <c:v>Brazil</c:v>
                </c:pt>
                <c:pt idx="5">
                  <c:v>India</c:v>
                </c:pt>
                <c:pt idx="6">
                  <c:v>Mexico</c:v>
                </c:pt>
                <c:pt idx="7">
                  <c:v>France</c:v>
                </c:pt>
                <c:pt idx="8">
                  <c:v>Pakistan</c:v>
                </c:pt>
                <c:pt idx="9">
                  <c:v>Turkey</c:v>
                </c:pt>
                <c:pt idx="10">
                  <c:v>Hong Kong</c:v>
                </c:pt>
                <c:pt idx="11">
                  <c:v>Republic of Korea</c:v>
                </c:pt>
                <c:pt idx="12">
                  <c:v>South Africa</c:v>
                </c:pt>
                <c:pt idx="13">
                  <c:v>Kenya</c:v>
                </c:pt>
                <c:pt idx="14">
                  <c:v>China</c:v>
                </c:pt>
                <c:pt idx="15">
                  <c:v>Italy</c:v>
                </c:pt>
                <c:pt idx="16">
                  <c:v>Australia</c:v>
                </c:pt>
                <c:pt idx="17">
                  <c:v>Canada</c:v>
                </c:pt>
                <c:pt idx="18">
                  <c:v>Nigeria</c:v>
                </c:pt>
                <c:pt idx="19">
                  <c:v>Germany</c:v>
                </c:pt>
                <c:pt idx="20">
                  <c:v>United States</c:v>
                </c:pt>
                <c:pt idx="21">
                  <c:v>Great Britain</c:v>
                </c:pt>
                <c:pt idx="22">
                  <c:v>Russia</c:v>
                </c:pt>
                <c:pt idx="23">
                  <c:v>Tunisia</c:v>
                </c:pt>
                <c:pt idx="24">
                  <c:v>Sweden</c:v>
                </c:pt>
                <c:pt idx="25">
                  <c:v>Japan</c:v>
                </c:pt>
                <c:pt idx="26">
                  <c:v>Poland</c:v>
                </c:pt>
              </c:strCache>
            </c:strRef>
          </c:cat>
          <c:val>
            <c:numRef>
              <c:f>Sheet1!$B$2:$B$28</c:f>
              <c:numCache>
                <c:formatCode>General</c:formatCode>
                <c:ptCount val="27"/>
                <c:pt idx="0" formatCode="0%">
                  <c:v>0.12</c:v>
                </c:pt>
                <c:pt idx="2" formatCode="0%">
                  <c:v>0.22</c:v>
                </c:pt>
                <c:pt idx="3" formatCode="0%">
                  <c:v>0.16</c:v>
                </c:pt>
                <c:pt idx="4" formatCode="0%">
                  <c:v>0.24</c:v>
                </c:pt>
                <c:pt idx="5" formatCode="0%">
                  <c:v>0.14</c:v>
                </c:pt>
                <c:pt idx="6" formatCode="0%">
                  <c:v>0.16</c:v>
                </c:pt>
                <c:pt idx="7" formatCode="0%">
                  <c:v>0.16</c:v>
                </c:pt>
                <c:pt idx="8" formatCode="0%">
                  <c:v>0.16</c:v>
                </c:pt>
                <c:pt idx="9" formatCode="0%">
                  <c:v>0.14</c:v>
                </c:pt>
                <c:pt idx="10" formatCode="0%">
                  <c:v>0.05</c:v>
                </c:pt>
                <c:pt idx="11" formatCode="0%">
                  <c:v>0.08</c:v>
                </c:pt>
                <c:pt idx="12" formatCode="0%">
                  <c:v>0.18</c:v>
                </c:pt>
                <c:pt idx="13" formatCode="0%">
                  <c:v>0.22</c:v>
                </c:pt>
                <c:pt idx="14" formatCode="0%">
                  <c:v>0.1</c:v>
                </c:pt>
                <c:pt idx="15" formatCode="0%">
                  <c:v>0.11</c:v>
                </c:pt>
                <c:pt idx="16" formatCode="0%">
                  <c:v>0.09</c:v>
                </c:pt>
                <c:pt idx="17" formatCode="0%">
                  <c:v>0.11</c:v>
                </c:pt>
                <c:pt idx="18" formatCode="0%">
                  <c:v>0.15</c:v>
                </c:pt>
                <c:pt idx="19" formatCode="0%">
                  <c:v>0.1</c:v>
                </c:pt>
                <c:pt idx="20" formatCode="0%">
                  <c:v>0.09</c:v>
                </c:pt>
                <c:pt idx="21" formatCode="0%">
                  <c:v>0.08</c:v>
                </c:pt>
                <c:pt idx="22" formatCode="0%">
                  <c:v>0.07</c:v>
                </c:pt>
                <c:pt idx="23" formatCode="0%">
                  <c:v>0.06</c:v>
                </c:pt>
                <c:pt idx="24" formatCode="0%">
                  <c:v>0.07</c:v>
                </c:pt>
                <c:pt idx="25" formatCode="0%">
                  <c:v>0.07</c:v>
                </c:pt>
                <c:pt idx="26" formatCode="0%">
                  <c:v>0.05</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Egypt</c:v>
                </c:pt>
                <c:pt idx="3">
                  <c:v>Indonesia</c:v>
                </c:pt>
                <c:pt idx="4">
                  <c:v>Brazil</c:v>
                </c:pt>
                <c:pt idx="5">
                  <c:v>India</c:v>
                </c:pt>
                <c:pt idx="6">
                  <c:v>Mexico</c:v>
                </c:pt>
                <c:pt idx="7">
                  <c:v>France</c:v>
                </c:pt>
                <c:pt idx="8">
                  <c:v>Pakistan</c:v>
                </c:pt>
                <c:pt idx="9">
                  <c:v>Turkey</c:v>
                </c:pt>
                <c:pt idx="10">
                  <c:v>Hong Kong</c:v>
                </c:pt>
                <c:pt idx="11">
                  <c:v>Republic of Korea</c:v>
                </c:pt>
                <c:pt idx="12">
                  <c:v>South Africa</c:v>
                </c:pt>
                <c:pt idx="13">
                  <c:v>Kenya</c:v>
                </c:pt>
                <c:pt idx="14">
                  <c:v>China</c:v>
                </c:pt>
                <c:pt idx="15">
                  <c:v>Italy</c:v>
                </c:pt>
                <c:pt idx="16">
                  <c:v>Australia</c:v>
                </c:pt>
                <c:pt idx="17">
                  <c:v>Canada</c:v>
                </c:pt>
                <c:pt idx="18">
                  <c:v>Nigeria</c:v>
                </c:pt>
                <c:pt idx="19">
                  <c:v>Germany</c:v>
                </c:pt>
                <c:pt idx="20">
                  <c:v>United States</c:v>
                </c:pt>
                <c:pt idx="21">
                  <c:v>Great Britain</c:v>
                </c:pt>
                <c:pt idx="22">
                  <c:v>Russia</c:v>
                </c:pt>
                <c:pt idx="23">
                  <c:v>Tunisia</c:v>
                </c:pt>
                <c:pt idx="24">
                  <c:v>Sweden</c:v>
                </c:pt>
                <c:pt idx="25">
                  <c:v>Japan</c:v>
                </c:pt>
                <c:pt idx="26">
                  <c:v>Poland</c:v>
                </c:pt>
              </c:strCache>
            </c:strRef>
          </c:cat>
          <c:val>
            <c:numRef>
              <c:f>Sheet1!$C$2:$C$28</c:f>
              <c:numCache>
                <c:formatCode>General</c:formatCode>
                <c:ptCount val="27"/>
                <c:pt idx="0" formatCode="0%">
                  <c:v>0.41</c:v>
                </c:pt>
                <c:pt idx="2" formatCode="0%">
                  <c:v>0.46</c:v>
                </c:pt>
                <c:pt idx="3" formatCode="0%">
                  <c:v>0.51</c:v>
                </c:pt>
                <c:pt idx="4" formatCode="0%">
                  <c:v>0.43</c:v>
                </c:pt>
                <c:pt idx="5" formatCode="0%">
                  <c:v>0.5</c:v>
                </c:pt>
                <c:pt idx="6" formatCode="0%">
                  <c:v>0.46</c:v>
                </c:pt>
                <c:pt idx="7" formatCode="0%">
                  <c:v>0.46</c:v>
                </c:pt>
                <c:pt idx="8" formatCode="0%">
                  <c:v>0.44</c:v>
                </c:pt>
                <c:pt idx="9" formatCode="0%">
                  <c:v>0.45</c:v>
                </c:pt>
                <c:pt idx="10" formatCode="0%">
                  <c:v>0.54</c:v>
                </c:pt>
                <c:pt idx="11" formatCode="0%">
                  <c:v>0.5</c:v>
                </c:pt>
                <c:pt idx="12" formatCode="0%">
                  <c:v>0.38</c:v>
                </c:pt>
                <c:pt idx="13" formatCode="0%">
                  <c:v>0.34</c:v>
                </c:pt>
                <c:pt idx="14" formatCode="0%">
                  <c:v>0.45</c:v>
                </c:pt>
                <c:pt idx="15" formatCode="0%">
                  <c:v>0.41</c:v>
                </c:pt>
                <c:pt idx="16" formatCode="0%">
                  <c:v>0.41</c:v>
                </c:pt>
                <c:pt idx="17" formatCode="0%">
                  <c:v>0.39</c:v>
                </c:pt>
                <c:pt idx="18" formatCode="0%">
                  <c:v>0.35</c:v>
                </c:pt>
                <c:pt idx="19" formatCode="0%">
                  <c:v>0.38</c:v>
                </c:pt>
                <c:pt idx="20" formatCode="0%">
                  <c:v>0.39</c:v>
                </c:pt>
                <c:pt idx="21" formatCode="0%">
                  <c:v>0.39</c:v>
                </c:pt>
                <c:pt idx="22" formatCode="0%">
                  <c:v>0.35</c:v>
                </c:pt>
                <c:pt idx="23" formatCode="0%">
                  <c:v>0.36</c:v>
                </c:pt>
                <c:pt idx="24" formatCode="0%">
                  <c:v>0.32</c:v>
                </c:pt>
                <c:pt idx="25" formatCode="0%">
                  <c:v>0.29</c:v>
                </c:pt>
                <c:pt idx="26" formatCode="0%">
                  <c:v>0.3</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Egypt</c:v>
                </c:pt>
                <c:pt idx="3">
                  <c:v>Indonesia</c:v>
                </c:pt>
                <c:pt idx="4">
                  <c:v>Brazil</c:v>
                </c:pt>
                <c:pt idx="5">
                  <c:v>India</c:v>
                </c:pt>
                <c:pt idx="6">
                  <c:v>Mexico</c:v>
                </c:pt>
                <c:pt idx="7">
                  <c:v>France</c:v>
                </c:pt>
                <c:pt idx="8">
                  <c:v>Pakistan</c:v>
                </c:pt>
                <c:pt idx="9">
                  <c:v>Turkey</c:v>
                </c:pt>
                <c:pt idx="10">
                  <c:v>Hong Kong</c:v>
                </c:pt>
                <c:pt idx="11">
                  <c:v>Republic of Korea</c:v>
                </c:pt>
                <c:pt idx="12">
                  <c:v>South Africa</c:v>
                </c:pt>
                <c:pt idx="13">
                  <c:v>Kenya</c:v>
                </c:pt>
                <c:pt idx="14">
                  <c:v>China</c:v>
                </c:pt>
                <c:pt idx="15">
                  <c:v>Italy</c:v>
                </c:pt>
                <c:pt idx="16">
                  <c:v>Australia</c:v>
                </c:pt>
                <c:pt idx="17">
                  <c:v>Canada</c:v>
                </c:pt>
                <c:pt idx="18">
                  <c:v>Nigeria</c:v>
                </c:pt>
                <c:pt idx="19">
                  <c:v>Germany</c:v>
                </c:pt>
                <c:pt idx="20">
                  <c:v>United States</c:v>
                </c:pt>
                <c:pt idx="21">
                  <c:v>Great Britain</c:v>
                </c:pt>
                <c:pt idx="22">
                  <c:v>Russia</c:v>
                </c:pt>
                <c:pt idx="23">
                  <c:v>Tunisia</c:v>
                </c:pt>
                <c:pt idx="24">
                  <c:v>Sweden</c:v>
                </c:pt>
                <c:pt idx="25">
                  <c:v>Japan</c:v>
                </c:pt>
                <c:pt idx="26">
                  <c:v>Poland</c:v>
                </c:pt>
              </c:strCache>
            </c:strRef>
          </c:cat>
          <c:val>
            <c:numRef>
              <c:f>Sheet1!$D$2:$D$28</c:f>
              <c:numCache>
                <c:formatCode>General</c:formatCode>
                <c:ptCount val="27"/>
                <c:pt idx="0" formatCode="0%">
                  <c:v>0.53</c:v>
                </c:pt>
                <c:pt idx="2" formatCode="0%">
                  <c:v>0.67</c:v>
                </c:pt>
                <c:pt idx="3" formatCode="0%">
                  <c:v>0.67</c:v>
                </c:pt>
                <c:pt idx="4" formatCode="0%">
                  <c:v>0.67</c:v>
                </c:pt>
                <c:pt idx="5" formatCode="0%">
                  <c:v>0.64</c:v>
                </c:pt>
                <c:pt idx="6" formatCode="0%">
                  <c:v>0.62</c:v>
                </c:pt>
                <c:pt idx="7" formatCode="0%">
                  <c:v>0.62</c:v>
                </c:pt>
                <c:pt idx="8" formatCode="0%">
                  <c:v>0.6</c:v>
                </c:pt>
                <c:pt idx="9" formatCode="0%">
                  <c:v>0.59</c:v>
                </c:pt>
                <c:pt idx="10" formatCode="0%">
                  <c:v>0.59</c:v>
                </c:pt>
                <c:pt idx="11" formatCode="0%">
                  <c:v>0.58</c:v>
                </c:pt>
                <c:pt idx="12" formatCode="0%">
                  <c:v>0.56</c:v>
                </c:pt>
                <c:pt idx="13" formatCode="0%">
                  <c:v>0.56</c:v>
                </c:pt>
                <c:pt idx="14" formatCode="0%">
                  <c:v>0.55</c:v>
                </c:pt>
                <c:pt idx="15" formatCode="0%">
                  <c:v>0.52</c:v>
                </c:pt>
                <c:pt idx="16" formatCode="0%">
                  <c:v>0.49</c:v>
                </c:pt>
                <c:pt idx="17" formatCode="0%">
                  <c:v>0.49</c:v>
                </c:pt>
                <c:pt idx="18" formatCode="0%">
                  <c:v>0.5</c:v>
                </c:pt>
                <c:pt idx="19" formatCode="0%">
                  <c:v>0.48</c:v>
                </c:pt>
                <c:pt idx="20" formatCode="0%">
                  <c:v>0.48</c:v>
                </c:pt>
                <c:pt idx="21" formatCode="0%">
                  <c:v>0.46</c:v>
                </c:pt>
                <c:pt idx="22" formatCode="0%">
                  <c:v>0.42</c:v>
                </c:pt>
                <c:pt idx="23" formatCode="0%">
                  <c:v>0.42</c:v>
                </c:pt>
                <c:pt idx="24" formatCode="0%">
                  <c:v>0.4</c:v>
                </c:pt>
                <c:pt idx="25" formatCode="0%">
                  <c:v>0.35</c:v>
                </c:pt>
                <c:pt idx="26" formatCode="0%">
                  <c:v>0.36</c:v>
                </c:pt>
              </c:numCache>
            </c:numRef>
          </c:val>
          <c:extLst xmlns:c16r2="http://schemas.microsoft.com/office/drawing/2015/06/chart">
            <c:ext xmlns:c16="http://schemas.microsoft.com/office/drawing/2014/chart" uri="{C3380CC4-5D6E-409C-BE32-E72D297353CC}">
              <c16:uniqueId val="{00000000-253A-40DF-87D6-E103AA7798B5}"/>
            </c:ext>
          </c:extLst>
        </c:ser>
        <c:dLbls>
          <c:showLegendKey val="0"/>
          <c:showVal val="0"/>
          <c:showCatName val="0"/>
          <c:showSerName val="0"/>
          <c:showPercent val="0"/>
          <c:showBubbleSize val="0"/>
        </c:dLbls>
        <c:gapWidth val="50"/>
        <c:overlap val="100"/>
        <c:axId val="1562880336"/>
        <c:axId val="1347686096"/>
      </c:barChart>
      <c:catAx>
        <c:axId val="1562880336"/>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47686096"/>
        <c:crosses val="autoZero"/>
        <c:auto val="1"/>
        <c:lblAlgn val="ctr"/>
        <c:lblOffset val="0"/>
        <c:noMultiLvlLbl val="0"/>
      </c:catAx>
      <c:valAx>
        <c:axId val="1347686096"/>
        <c:scaling>
          <c:orientation val="minMax"/>
          <c:max val="1.0"/>
        </c:scaling>
        <c:delete val="1"/>
        <c:axPos val="t"/>
        <c:numFmt formatCode="0%" sourceLinked="1"/>
        <c:majorTickMark val="none"/>
        <c:minorTickMark val="none"/>
        <c:tickLblPos val="nextTo"/>
        <c:crossAx val="1562880336"/>
        <c:crosses val="autoZero"/>
        <c:crossBetween val="between"/>
      </c:valAx>
      <c:spPr>
        <a:noFill/>
        <a:ln>
          <a:noFill/>
        </a:ln>
        <a:effectLst/>
      </c:spPr>
    </c:plotArea>
    <c:legend>
      <c:legendPos val="b"/>
      <c:layout>
        <c:manualLayout>
          <c:xMode val="edge"/>
          <c:yMode val="edge"/>
          <c:x val="0.141160870516185"/>
          <c:y val="0.932994498569035"/>
          <c:w val="0.617194790229545"/>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APAC</c:v>
                </c:pt>
                <c:pt idx="6">
                  <c:v>North America</c:v>
                </c:pt>
                <c:pt idx="7">
                  <c:v>G-8 Countries</c:v>
                </c:pt>
                <c:pt idx="8">
                  <c:v>Europe</c:v>
                </c:pt>
              </c:strCache>
            </c:strRef>
          </c:cat>
          <c:val>
            <c:numRef>
              <c:f>Sheet1!$B$2:$B$10</c:f>
              <c:numCache>
                <c:formatCode>General</c:formatCode>
                <c:ptCount val="9"/>
                <c:pt idx="0" formatCode="0%">
                  <c:v>0.12</c:v>
                </c:pt>
                <c:pt idx="2" formatCode="0%">
                  <c:v>0.2</c:v>
                </c:pt>
                <c:pt idx="3" formatCode="0%">
                  <c:v>0.18</c:v>
                </c:pt>
                <c:pt idx="4" formatCode="0%">
                  <c:v>0.15</c:v>
                </c:pt>
                <c:pt idx="5" formatCode="0%">
                  <c:v>0.09</c:v>
                </c:pt>
                <c:pt idx="6" formatCode="0%">
                  <c:v>0.1</c:v>
                </c:pt>
                <c:pt idx="7" formatCode="0%">
                  <c:v>0.1</c:v>
                </c:pt>
                <c:pt idx="8" formatCode="0%">
                  <c:v>0.1</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APAC</c:v>
                </c:pt>
                <c:pt idx="6">
                  <c:v>North America</c:v>
                </c:pt>
                <c:pt idx="7">
                  <c:v>G-8 Countries</c:v>
                </c:pt>
                <c:pt idx="8">
                  <c:v>Europe</c:v>
                </c:pt>
              </c:strCache>
            </c:strRef>
          </c:cat>
          <c:val>
            <c:numRef>
              <c:f>Sheet1!$C$2:$C$10</c:f>
              <c:numCache>
                <c:formatCode>General</c:formatCode>
                <c:ptCount val="9"/>
                <c:pt idx="0" formatCode="0%">
                  <c:v>0.41</c:v>
                </c:pt>
                <c:pt idx="2" formatCode="0%">
                  <c:v>0.44</c:v>
                </c:pt>
                <c:pt idx="3" formatCode="0%">
                  <c:v>0.4</c:v>
                </c:pt>
                <c:pt idx="4" formatCode="0%">
                  <c:v>0.41</c:v>
                </c:pt>
                <c:pt idx="5" formatCode="0%">
                  <c:v>0.44</c:v>
                </c:pt>
                <c:pt idx="6" formatCode="0%">
                  <c:v>0.39</c:v>
                </c:pt>
                <c:pt idx="7" formatCode="0%">
                  <c:v>0.38</c:v>
                </c:pt>
                <c:pt idx="8" formatCode="0%">
                  <c:v>0.38</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Middle East/Africa</c:v>
                </c:pt>
                <c:pt idx="4">
                  <c:v>BRICS</c:v>
                </c:pt>
                <c:pt idx="5">
                  <c:v>APAC</c:v>
                </c:pt>
                <c:pt idx="6">
                  <c:v>North America</c:v>
                </c:pt>
                <c:pt idx="7">
                  <c:v>G-8 Countries</c:v>
                </c:pt>
                <c:pt idx="8">
                  <c:v>Europe</c:v>
                </c:pt>
              </c:strCache>
            </c:strRef>
          </c:cat>
          <c:val>
            <c:numRef>
              <c:f>Sheet1!$D$2:$D$10</c:f>
              <c:numCache>
                <c:formatCode>General</c:formatCode>
                <c:ptCount val="9"/>
                <c:pt idx="0" formatCode="0%">
                  <c:v>0.53</c:v>
                </c:pt>
                <c:pt idx="2" formatCode="0%">
                  <c:v>0.64</c:v>
                </c:pt>
                <c:pt idx="3" formatCode="0%">
                  <c:v>0.58</c:v>
                </c:pt>
                <c:pt idx="4" formatCode="0%">
                  <c:v>0.56</c:v>
                </c:pt>
                <c:pt idx="5" formatCode="0%">
                  <c:v>0.53</c:v>
                </c:pt>
                <c:pt idx="6" formatCode="0%">
                  <c:v>0.49</c:v>
                </c:pt>
                <c:pt idx="7" formatCode="0%">
                  <c:v>0.48</c:v>
                </c:pt>
                <c:pt idx="8" formatCode="0%">
                  <c:v>0.47</c:v>
                </c:pt>
              </c:numCache>
            </c:numRef>
          </c:val>
          <c:extLst xmlns:c16r2="http://schemas.microsoft.com/office/drawing/2015/06/chart">
            <c:ext xmlns:c16="http://schemas.microsoft.com/office/drawing/2014/chart" uri="{C3380CC4-5D6E-409C-BE32-E72D297353CC}">
              <c16:uniqueId val="{00000002-B243-448E-B037-6A8261214E27}"/>
            </c:ext>
          </c:extLst>
        </c:ser>
        <c:dLbls>
          <c:showLegendKey val="0"/>
          <c:showVal val="0"/>
          <c:showCatName val="0"/>
          <c:showSerName val="0"/>
          <c:showPercent val="0"/>
          <c:showBubbleSize val="0"/>
        </c:dLbls>
        <c:gapWidth val="50"/>
        <c:overlap val="100"/>
        <c:axId val="1347738384"/>
        <c:axId val="1607085984"/>
      </c:barChart>
      <c:catAx>
        <c:axId val="134773838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7085984"/>
        <c:crosses val="autoZero"/>
        <c:auto val="1"/>
        <c:lblAlgn val="ctr"/>
        <c:lblOffset val="0"/>
        <c:noMultiLvlLbl val="0"/>
      </c:catAx>
      <c:valAx>
        <c:axId val="1607085984"/>
        <c:scaling>
          <c:orientation val="minMax"/>
          <c:max val="1.0"/>
        </c:scaling>
        <c:delete val="1"/>
        <c:axPos val="t"/>
        <c:numFmt formatCode="0%" sourceLinked="1"/>
        <c:majorTickMark val="none"/>
        <c:minorTickMark val="none"/>
        <c:tickLblPos val="nextTo"/>
        <c:crossAx val="1347738384"/>
        <c:crosses val="autoZero"/>
        <c:crossBetween val="between"/>
      </c:valAx>
      <c:spPr>
        <a:noFill/>
        <a:ln>
          <a:noFill/>
        </a:ln>
        <a:effectLst/>
      </c:spPr>
    </c:plotArea>
    <c:legend>
      <c:legendPos val="b"/>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South Africa</c:v>
                </c:pt>
                <c:pt idx="3">
                  <c:v>United States</c:v>
                </c:pt>
                <c:pt idx="4">
                  <c:v>Great Britain</c:v>
                </c:pt>
                <c:pt idx="5">
                  <c:v>Poland</c:v>
                </c:pt>
                <c:pt idx="6">
                  <c:v>Australia</c:v>
                </c:pt>
                <c:pt idx="7">
                  <c:v>Canada</c:v>
                </c:pt>
                <c:pt idx="8">
                  <c:v>Germany</c:v>
                </c:pt>
                <c:pt idx="9">
                  <c:v>Russia</c:v>
                </c:pt>
                <c:pt idx="10">
                  <c:v>Sweden</c:v>
                </c:pt>
                <c:pt idx="11">
                  <c:v>France</c:v>
                </c:pt>
                <c:pt idx="12">
                  <c:v>Indonesia</c:v>
                </c:pt>
                <c:pt idx="13">
                  <c:v>Mexico</c:v>
                </c:pt>
                <c:pt idx="14">
                  <c:v>Turkey</c:v>
                </c:pt>
                <c:pt idx="15">
                  <c:v>Brazil</c:v>
                </c:pt>
                <c:pt idx="16">
                  <c:v>Republic of Korea</c:v>
                </c:pt>
                <c:pt idx="17">
                  <c:v>India</c:v>
                </c:pt>
                <c:pt idx="18">
                  <c:v>Hong Kong</c:v>
                </c:pt>
                <c:pt idx="19">
                  <c:v>Egypt</c:v>
                </c:pt>
                <c:pt idx="20">
                  <c:v>Italy</c:v>
                </c:pt>
                <c:pt idx="21">
                  <c:v>Nigeria</c:v>
                </c:pt>
                <c:pt idx="22">
                  <c:v>Japan</c:v>
                </c:pt>
                <c:pt idx="23">
                  <c:v>China</c:v>
                </c:pt>
                <c:pt idx="24">
                  <c:v>Kenya</c:v>
                </c:pt>
                <c:pt idx="25">
                  <c:v>Pakistan</c:v>
                </c:pt>
                <c:pt idx="26">
                  <c:v>Tunisia</c:v>
                </c:pt>
              </c:strCache>
            </c:strRef>
          </c:cat>
          <c:val>
            <c:numRef>
              <c:f>Sheet1!$B$2:$B$28</c:f>
              <c:numCache>
                <c:formatCode>General</c:formatCode>
                <c:ptCount val="27"/>
                <c:pt idx="0" formatCode="0%">
                  <c:v>0.46</c:v>
                </c:pt>
                <c:pt idx="2" formatCode="0%">
                  <c:v>0.71</c:v>
                </c:pt>
                <c:pt idx="3" formatCode="0%">
                  <c:v>0.55</c:v>
                </c:pt>
                <c:pt idx="4" formatCode="0%">
                  <c:v>0.49</c:v>
                </c:pt>
                <c:pt idx="5" formatCode="0%">
                  <c:v>0.53</c:v>
                </c:pt>
                <c:pt idx="6" formatCode="0%">
                  <c:v>0.45</c:v>
                </c:pt>
                <c:pt idx="7" formatCode="0%">
                  <c:v>0.5</c:v>
                </c:pt>
                <c:pt idx="8" formatCode="0%">
                  <c:v>0.48</c:v>
                </c:pt>
                <c:pt idx="9" formatCode="0%">
                  <c:v>0.51</c:v>
                </c:pt>
                <c:pt idx="10" formatCode="0%">
                  <c:v>0.47</c:v>
                </c:pt>
                <c:pt idx="11" formatCode="0%">
                  <c:v>0.43</c:v>
                </c:pt>
                <c:pt idx="12" formatCode="0%">
                  <c:v>0.43</c:v>
                </c:pt>
                <c:pt idx="13" formatCode="0%">
                  <c:v>0.61</c:v>
                </c:pt>
                <c:pt idx="14" formatCode="0%">
                  <c:v>0.53</c:v>
                </c:pt>
                <c:pt idx="15" formatCode="0%">
                  <c:v>0.53</c:v>
                </c:pt>
                <c:pt idx="16" formatCode="0%">
                  <c:v>0.41</c:v>
                </c:pt>
                <c:pt idx="17" formatCode="0%">
                  <c:v>0.44</c:v>
                </c:pt>
                <c:pt idx="18" formatCode="0%">
                  <c:v>0.34</c:v>
                </c:pt>
                <c:pt idx="19" formatCode="0%">
                  <c:v>0.5</c:v>
                </c:pt>
                <c:pt idx="20" formatCode="0%">
                  <c:v>0.32</c:v>
                </c:pt>
                <c:pt idx="21" formatCode="0%">
                  <c:v>0.54</c:v>
                </c:pt>
                <c:pt idx="22" formatCode="0%">
                  <c:v>0.37</c:v>
                </c:pt>
                <c:pt idx="23" formatCode="0%">
                  <c:v>0.3</c:v>
                </c:pt>
                <c:pt idx="24" formatCode="0%">
                  <c:v>0.46</c:v>
                </c:pt>
                <c:pt idx="25" formatCode="0%">
                  <c:v>0.26</c:v>
                </c:pt>
                <c:pt idx="26" formatCode="0%">
                  <c:v>0.22</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South Africa</c:v>
                </c:pt>
                <c:pt idx="3">
                  <c:v>United States</c:v>
                </c:pt>
                <c:pt idx="4">
                  <c:v>Great Britain</c:v>
                </c:pt>
                <c:pt idx="5">
                  <c:v>Poland</c:v>
                </c:pt>
                <c:pt idx="6">
                  <c:v>Australia</c:v>
                </c:pt>
                <c:pt idx="7">
                  <c:v>Canada</c:v>
                </c:pt>
                <c:pt idx="8">
                  <c:v>Germany</c:v>
                </c:pt>
                <c:pt idx="9">
                  <c:v>Russia</c:v>
                </c:pt>
                <c:pt idx="10">
                  <c:v>Sweden</c:v>
                </c:pt>
                <c:pt idx="11">
                  <c:v>France</c:v>
                </c:pt>
                <c:pt idx="12">
                  <c:v>Indonesia</c:v>
                </c:pt>
                <c:pt idx="13">
                  <c:v>Mexico</c:v>
                </c:pt>
                <c:pt idx="14">
                  <c:v>Turkey</c:v>
                </c:pt>
                <c:pt idx="15">
                  <c:v>Brazil</c:v>
                </c:pt>
                <c:pt idx="16">
                  <c:v>Republic of Korea</c:v>
                </c:pt>
                <c:pt idx="17">
                  <c:v>India</c:v>
                </c:pt>
                <c:pt idx="18">
                  <c:v>Hong Kong</c:v>
                </c:pt>
                <c:pt idx="19">
                  <c:v>Egypt</c:v>
                </c:pt>
                <c:pt idx="20">
                  <c:v>Italy</c:v>
                </c:pt>
                <c:pt idx="21">
                  <c:v>Nigeria</c:v>
                </c:pt>
                <c:pt idx="22">
                  <c:v>Japan</c:v>
                </c:pt>
                <c:pt idx="23">
                  <c:v>China</c:v>
                </c:pt>
                <c:pt idx="24">
                  <c:v>Kenya</c:v>
                </c:pt>
                <c:pt idx="25">
                  <c:v>Pakistan</c:v>
                </c:pt>
                <c:pt idx="26">
                  <c:v>Tunisia</c:v>
                </c:pt>
              </c:strCache>
            </c:strRef>
          </c:cat>
          <c:val>
            <c:numRef>
              <c:f>Sheet1!$C$2:$C$28</c:f>
              <c:numCache>
                <c:formatCode>General</c:formatCode>
                <c:ptCount val="27"/>
                <c:pt idx="0" formatCode="0%">
                  <c:v>0.34</c:v>
                </c:pt>
                <c:pt idx="2" formatCode="0%">
                  <c:v>0.2</c:v>
                </c:pt>
                <c:pt idx="3" formatCode="0%">
                  <c:v>0.34</c:v>
                </c:pt>
                <c:pt idx="4" formatCode="0%">
                  <c:v>0.39</c:v>
                </c:pt>
                <c:pt idx="5" formatCode="0%">
                  <c:v>0.35</c:v>
                </c:pt>
                <c:pt idx="6" formatCode="0%">
                  <c:v>0.42</c:v>
                </c:pt>
                <c:pt idx="7" formatCode="0%">
                  <c:v>0.35</c:v>
                </c:pt>
                <c:pt idx="8" formatCode="0%">
                  <c:v>0.37</c:v>
                </c:pt>
                <c:pt idx="9" formatCode="0%">
                  <c:v>0.33</c:v>
                </c:pt>
                <c:pt idx="10" formatCode="0%">
                  <c:v>0.36</c:v>
                </c:pt>
                <c:pt idx="11" formatCode="0%">
                  <c:v>0.38</c:v>
                </c:pt>
                <c:pt idx="12" formatCode="0%">
                  <c:v>0.38</c:v>
                </c:pt>
                <c:pt idx="13" formatCode="0%">
                  <c:v>0.19</c:v>
                </c:pt>
                <c:pt idx="14" formatCode="0%">
                  <c:v>0.27</c:v>
                </c:pt>
                <c:pt idx="15" formatCode="0%">
                  <c:v>0.27</c:v>
                </c:pt>
                <c:pt idx="16" formatCode="0%">
                  <c:v>0.38</c:v>
                </c:pt>
                <c:pt idx="17" formatCode="0%">
                  <c:v>0.35</c:v>
                </c:pt>
                <c:pt idx="18" formatCode="0%">
                  <c:v>0.45</c:v>
                </c:pt>
                <c:pt idx="19" formatCode="0%">
                  <c:v>0.28</c:v>
                </c:pt>
                <c:pt idx="20" formatCode="0%">
                  <c:v>0.44</c:v>
                </c:pt>
                <c:pt idx="21" formatCode="0%">
                  <c:v>0.22</c:v>
                </c:pt>
                <c:pt idx="22" formatCode="0%">
                  <c:v>0.36</c:v>
                </c:pt>
                <c:pt idx="23" formatCode="0%">
                  <c:v>0.41</c:v>
                </c:pt>
                <c:pt idx="24" formatCode="0%">
                  <c:v>0.21</c:v>
                </c:pt>
                <c:pt idx="25" formatCode="0%">
                  <c:v>0.41</c:v>
                </c:pt>
                <c:pt idx="26" formatCode="0%">
                  <c:v>0.37</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South Africa</c:v>
                </c:pt>
                <c:pt idx="3">
                  <c:v>United States</c:v>
                </c:pt>
                <c:pt idx="4">
                  <c:v>Great Britain</c:v>
                </c:pt>
                <c:pt idx="5">
                  <c:v>Poland</c:v>
                </c:pt>
                <c:pt idx="6">
                  <c:v>Australia</c:v>
                </c:pt>
                <c:pt idx="7">
                  <c:v>Canada</c:v>
                </c:pt>
                <c:pt idx="8">
                  <c:v>Germany</c:v>
                </c:pt>
                <c:pt idx="9">
                  <c:v>Russia</c:v>
                </c:pt>
                <c:pt idx="10">
                  <c:v>Sweden</c:v>
                </c:pt>
                <c:pt idx="11">
                  <c:v>France</c:v>
                </c:pt>
                <c:pt idx="12">
                  <c:v>Indonesia</c:v>
                </c:pt>
                <c:pt idx="13">
                  <c:v>Mexico</c:v>
                </c:pt>
                <c:pt idx="14">
                  <c:v>Turkey</c:v>
                </c:pt>
                <c:pt idx="15">
                  <c:v>Brazil</c:v>
                </c:pt>
                <c:pt idx="16">
                  <c:v>Republic of Korea</c:v>
                </c:pt>
                <c:pt idx="17">
                  <c:v>India</c:v>
                </c:pt>
                <c:pt idx="18">
                  <c:v>Hong Kong</c:v>
                </c:pt>
                <c:pt idx="19">
                  <c:v>Egypt</c:v>
                </c:pt>
                <c:pt idx="20">
                  <c:v>Italy</c:v>
                </c:pt>
                <c:pt idx="21">
                  <c:v>Nigeria</c:v>
                </c:pt>
                <c:pt idx="22">
                  <c:v>Japan</c:v>
                </c:pt>
                <c:pt idx="23">
                  <c:v>China</c:v>
                </c:pt>
                <c:pt idx="24">
                  <c:v>Kenya</c:v>
                </c:pt>
                <c:pt idx="25">
                  <c:v>Pakistan</c:v>
                </c:pt>
                <c:pt idx="26">
                  <c:v>Tunisia</c:v>
                </c:pt>
              </c:strCache>
            </c:strRef>
          </c:cat>
          <c:val>
            <c:numRef>
              <c:f>Sheet1!$D$2:$D$28</c:f>
              <c:numCache>
                <c:formatCode>General</c:formatCode>
                <c:ptCount val="27"/>
                <c:pt idx="0" formatCode="0%">
                  <c:v>0.8</c:v>
                </c:pt>
                <c:pt idx="2" formatCode="0%">
                  <c:v>0.91</c:v>
                </c:pt>
                <c:pt idx="3" formatCode="0%">
                  <c:v>0.89</c:v>
                </c:pt>
                <c:pt idx="4" formatCode="0%">
                  <c:v>0.89</c:v>
                </c:pt>
                <c:pt idx="5" formatCode="0%">
                  <c:v>0.88</c:v>
                </c:pt>
                <c:pt idx="6" formatCode="0%">
                  <c:v>0.87</c:v>
                </c:pt>
                <c:pt idx="7" formatCode="0%">
                  <c:v>0.85</c:v>
                </c:pt>
                <c:pt idx="8" formatCode="0%">
                  <c:v>0.85</c:v>
                </c:pt>
                <c:pt idx="9" formatCode="0%">
                  <c:v>0.84</c:v>
                </c:pt>
                <c:pt idx="10" formatCode="0%">
                  <c:v>0.84</c:v>
                </c:pt>
                <c:pt idx="11" formatCode="0%">
                  <c:v>0.81</c:v>
                </c:pt>
                <c:pt idx="12" formatCode="0%">
                  <c:v>0.81</c:v>
                </c:pt>
                <c:pt idx="13" formatCode="0%">
                  <c:v>0.8</c:v>
                </c:pt>
                <c:pt idx="14" formatCode="0%">
                  <c:v>0.8</c:v>
                </c:pt>
                <c:pt idx="15" formatCode="0%">
                  <c:v>0.8</c:v>
                </c:pt>
                <c:pt idx="16" formatCode="0%">
                  <c:v>0.79</c:v>
                </c:pt>
                <c:pt idx="17" formatCode="0%">
                  <c:v>0.79</c:v>
                </c:pt>
                <c:pt idx="18" formatCode="0%">
                  <c:v>0.79</c:v>
                </c:pt>
                <c:pt idx="19" formatCode="0%">
                  <c:v>0.78</c:v>
                </c:pt>
                <c:pt idx="20" formatCode="0%">
                  <c:v>0.76</c:v>
                </c:pt>
                <c:pt idx="21" formatCode="0%">
                  <c:v>0.76</c:v>
                </c:pt>
                <c:pt idx="22" formatCode="0%">
                  <c:v>0.73</c:v>
                </c:pt>
                <c:pt idx="23" formatCode="0%">
                  <c:v>0.71</c:v>
                </c:pt>
                <c:pt idx="24" formatCode="0%">
                  <c:v>0.67</c:v>
                </c:pt>
                <c:pt idx="25" formatCode="0%">
                  <c:v>0.67</c:v>
                </c:pt>
                <c:pt idx="26" formatCode="0%">
                  <c:v>0.59</c:v>
                </c:pt>
              </c:numCache>
            </c:numRef>
          </c:val>
          <c:extLst xmlns:c16r2="http://schemas.microsoft.com/office/drawing/2015/06/chart">
            <c:ext xmlns:c16="http://schemas.microsoft.com/office/drawing/2014/chart" uri="{C3380CC4-5D6E-409C-BE32-E72D297353CC}">
              <c16:uniqueId val="{00000000-253A-40DF-87D6-E103AA7798B5}"/>
            </c:ext>
          </c:extLst>
        </c:ser>
        <c:dLbls>
          <c:showLegendKey val="0"/>
          <c:showVal val="0"/>
          <c:showCatName val="0"/>
          <c:showSerName val="0"/>
          <c:showPercent val="0"/>
          <c:showBubbleSize val="0"/>
        </c:dLbls>
        <c:gapWidth val="50"/>
        <c:overlap val="100"/>
        <c:axId val="1543029840"/>
        <c:axId val="1543032400"/>
      </c:barChart>
      <c:catAx>
        <c:axId val="1543029840"/>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543032400"/>
        <c:crosses val="autoZero"/>
        <c:auto val="1"/>
        <c:lblAlgn val="ctr"/>
        <c:lblOffset val="0"/>
        <c:noMultiLvlLbl val="0"/>
      </c:catAx>
      <c:valAx>
        <c:axId val="1543032400"/>
        <c:scaling>
          <c:orientation val="minMax"/>
          <c:max val="1.0"/>
        </c:scaling>
        <c:delete val="1"/>
        <c:axPos val="t"/>
        <c:numFmt formatCode="0%" sourceLinked="1"/>
        <c:majorTickMark val="none"/>
        <c:minorTickMark val="none"/>
        <c:tickLblPos val="nextTo"/>
        <c:crossAx val="1543029840"/>
        <c:crosses val="autoZero"/>
        <c:crossBetween val="between"/>
      </c:valAx>
      <c:spPr>
        <a:noFill/>
        <a:ln>
          <a:noFill/>
        </a:ln>
        <a:effectLst/>
      </c:spPr>
    </c:plotArea>
    <c:legend>
      <c:legendPos val="b"/>
      <c:layout>
        <c:manualLayout>
          <c:xMode val="edge"/>
          <c:yMode val="edge"/>
          <c:x val="0.141160870516185"/>
          <c:y val="0.932994498569035"/>
          <c:w val="0.617194790229545"/>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Europe</c:v>
                </c:pt>
                <c:pt idx="4">
                  <c:v>G-8 Countries</c:v>
                </c:pt>
                <c:pt idx="5">
                  <c:v>BRICS</c:v>
                </c:pt>
                <c:pt idx="6">
                  <c:v>LATAM</c:v>
                </c:pt>
                <c:pt idx="7">
                  <c:v>APAC</c:v>
                </c:pt>
                <c:pt idx="8">
                  <c:v>Middle East/Africa</c:v>
                </c:pt>
              </c:strCache>
            </c:strRef>
          </c:cat>
          <c:val>
            <c:numRef>
              <c:f>Sheet1!$B$2:$B$10</c:f>
              <c:numCache>
                <c:formatCode>General</c:formatCode>
                <c:ptCount val="9"/>
                <c:pt idx="0" formatCode="0%">
                  <c:v>0.46</c:v>
                </c:pt>
                <c:pt idx="2" formatCode="0%">
                  <c:v>0.53</c:v>
                </c:pt>
                <c:pt idx="3" formatCode="0%">
                  <c:v>0.45</c:v>
                </c:pt>
                <c:pt idx="4" formatCode="0%">
                  <c:v>0.46</c:v>
                </c:pt>
                <c:pt idx="5" formatCode="0%">
                  <c:v>0.5</c:v>
                </c:pt>
                <c:pt idx="6" formatCode="0%">
                  <c:v>0.57</c:v>
                </c:pt>
                <c:pt idx="7" formatCode="0%">
                  <c:v>0.4</c:v>
                </c:pt>
                <c:pt idx="8" formatCode="0%">
                  <c:v>0.52</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Europe</c:v>
                </c:pt>
                <c:pt idx="4">
                  <c:v>G-8 Countries</c:v>
                </c:pt>
                <c:pt idx="5">
                  <c:v>BRICS</c:v>
                </c:pt>
                <c:pt idx="6">
                  <c:v>LATAM</c:v>
                </c:pt>
                <c:pt idx="7">
                  <c:v>APAC</c:v>
                </c:pt>
                <c:pt idx="8">
                  <c:v>Middle East/Africa</c:v>
                </c:pt>
              </c:strCache>
            </c:strRef>
          </c:cat>
          <c:val>
            <c:numRef>
              <c:f>Sheet1!$C$2:$C$10</c:f>
              <c:numCache>
                <c:formatCode>General</c:formatCode>
                <c:ptCount val="9"/>
                <c:pt idx="0" formatCode="0%">
                  <c:v>0.34</c:v>
                </c:pt>
                <c:pt idx="2" formatCode="0%">
                  <c:v>0.35</c:v>
                </c:pt>
                <c:pt idx="3" formatCode="0%">
                  <c:v>0.38</c:v>
                </c:pt>
                <c:pt idx="4" formatCode="0%">
                  <c:v>0.37</c:v>
                </c:pt>
                <c:pt idx="5" formatCode="0%">
                  <c:v>0.31</c:v>
                </c:pt>
                <c:pt idx="6" formatCode="0%">
                  <c:v>0.23</c:v>
                </c:pt>
                <c:pt idx="7" formatCode="0%">
                  <c:v>0.39</c:v>
                </c:pt>
                <c:pt idx="8" formatCode="0%">
                  <c:v>0.26</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Europe</c:v>
                </c:pt>
                <c:pt idx="4">
                  <c:v>G-8 Countries</c:v>
                </c:pt>
                <c:pt idx="5">
                  <c:v>BRICS</c:v>
                </c:pt>
                <c:pt idx="6">
                  <c:v>LATAM</c:v>
                </c:pt>
                <c:pt idx="7">
                  <c:v>APAC</c:v>
                </c:pt>
                <c:pt idx="8">
                  <c:v>Middle East/Africa</c:v>
                </c:pt>
              </c:strCache>
            </c:strRef>
          </c:cat>
          <c:val>
            <c:numRef>
              <c:f>Sheet1!$D$2:$D$10</c:f>
              <c:numCache>
                <c:formatCode>General</c:formatCode>
                <c:ptCount val="9"/>
                <c:pt idx="0" formatCode="0%">
                  <c:v>0.8</c:v>
                </c:pt>
                <c:pt idx="2" formatCode="0%">
                  <c:v>0.87</c:v>
                </c:pt>
                <c:pt idx="3" formatCode="0%">
                  <c:v>0.84</c:v>
                </c:pt>
                <c:pt idx="4" formatCode="0%">
                  <c:v>0.83</c:v>
                </c:pt>
                <c:pt idx="5" formatCode="0%">
                  <c:v>0.81</c:v>
                </c:pt>
                <c:pt idx="6" formatCode="0%">
                  <c:v>0.8</c:v>
                </c:pt>
                <c:pt idx="7" formatCode="0%">
                  <c:v>0.79</c:v>
                </c:pt>
                <c:pt idx="8" formatCode="0%">
                  <c:v>0.78</c:v>
                </c:pt>
              </c:numCache>
            </c:numRef>
          </c:val>
          <c:extLst xmlns:c16r2="http://schemas.microsoft.com/office/drawing/2015/06/chart">
            <c:ext xmlns:c16="http://schemas.microsoft.com/office/drawing/2014/chart" uri="{C3380CC4-5D6E-409C-BE32-E72D297353CC}">
              <c16:uniqueId val="{00000002-B243-448E-B037-6A8261214E27}"/>
            </c:ext>
          </c:extLst>
        </c:ser>
        <c:dLbls>
          <c:showLegendKey val="0"/>
          <c:showVal val="0"/>
          <c:showCatName val="0"/>
          <c:showSerName val="0"/>
          <c:showPercent val="0"/>
          <c:showBubbleSize val="0"/>
        </c:dLbls>
        <c:gapWidth val="50"/>
        <c:overlap val="100"/>
        <c:axId val="1347459776"/>
        <c:axId val="1607162672"/>
      </c:barChart>
      <c:catAx>
        <c:axId val="134745977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7162672"/>
        <c:crosses val="autoZero"/>
        <c:auto val="1"/>
        <c:lblAlgn val="ctr"/>
        <c:lblOffset val="0"/>
        <c:noMultiLvlLbl val="0"/>
      </c:catAx>
      <c:valAx>
        <c:axId val="1607162672"/>
        <c:scaling>
          <c:orientation val="minMax"/>
          <c:max val="1.0"/>
        </c:scaling>
        <c:delete val="1"/>
        <c:axPos val="t"/>
        <c:numFmt formatCode="0%" sourceLinked="1"/>
        <c:majorTickMark val="none"/>
        <c:minorTickMark val="none"/>
        <c:tickLblPos val="nextTo"/>
        <c:crossAx val="1347459776"/>
        <c:crosses val="autoZero"/>
        <c:crossBetween val="between"/>
      </c:valAx>
      <c:spPr>
        <a:noFill/>
        <a:ln>
          <a:noFill/>
        </a:ln>
        <a:effectLst/>
      </c:spPr>
    </c:plotArea>
    <c:legend>
      <c:legendPos val="b"/>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solidFill>
                <a:schemeClr val="bg1"/>
              </a:solidFill>
            </a:ln>
            <a:effectLst/>
          </c:spPr>
          <c:invertIfNegative val="0"/>
          <c:dPt>
            <c:idx val="1"/>
            <c:invertIfNegative val="0"/>
            <c:bubble3D val="0"/>
            <c:extLst xmlns:c16r2="http://schemas.microsoft.com/office/drawing/2015/06/chart">
              <c:ext xmlns:c16="http://schemas.microsoft.com/office/drawing/2014/chart" uri="{C3380CC4-5D6E-409C-BE32-E72D297353CC}">
                <c16:uniqueId val="{00000001-C953-4A9B-B0B9-21837C2EB666}"/>
              </c:ext>
            </c:extLst>
          </c:dPt>
          <c:dPt>
            <c:idx val="2"/>
            <c:invertIfNegative val="0"/>
            <c:bubble3D val="0"/>
            <c:extLst xmlns:c16r2="http://schemas.microsoft.com/office/drawing/2015/06/chart">
              <c:ext xmlns:c16="http://schemas.microsoft.com/office/drawing/2014/chart" uri="{C3380CC4-5D6E-409C-BE32-E72D297353CC}">
                <c16:uniqueId val="{00000003-C953-4A9B-B0B9-21837C2EB666}"/>
              </c:ext>
            </c:extLst>
          </c:dPt>
          <c:dPt>
            <c:idx val="3"/>
            <c:invertIfNegative val="0"/>
            <c:bubble3D val="0"/>
            <c:extLst xmlns:c16r2="http://schemas.microsoft.com/office/drawing/2015/06/chart">
              <c:ext xmlns:c16="http://schemas.microsoft.com/office/drawing/2014/chart" uri="{C3380CC4-5D6E-409C-BE32-E72D297353CC}">
                <c16:uniqueId val="{00000005-C953-4A9B-B0B9-21837C2EB666}"/>
              </c:ext>
            </c:extLst>
          </c:dPt>
          <c:dPt>
            <c:idx val="4"/>
            <c:invertIfNegative val="0"/>
            <c:bubble3D val="0"/>
            <c:extLst xmlns:c16r2="http://schemas.microsoft.com/office/drawing/2015/06/chart">
              <c:ext xmlns:c16="http://schemas.microsoft.com/office/drawing/2014/chart" uri="{C3380CC4-5D6E-409C-BE32-E72D297353CC}">
                <c16:uniqueId val="{00000007-C953-4A9B-B0B9-21837C2EB666}"/>
              </c:ext>
            </c:extLst>
          </c:dPt>
          <c:dPt>
            <c:idx val="8"/>
            <c:invertIfNegative val="0"/>
            <c:bubble3D val="0"/>
            <c:spPr>
              <a:solidFill>
                <a:srgbClr val="C8C9C7"/>
              </a:solidFill>
              <a:ln>
                <a:solidFill>
                  <a:schemeClr val="bg1"/>
                </a:solidFill>
              </a:ln>
              <a:effectLst/>
            </c:spPr>
            <c:extLst xmlns:c16r2="http://schemas.microsoft.com/office/drawing/2015/06/chart">
              <c:ext xmlns:c16="http://schemas.microsoft.com/office/drawing/2014/chart" uri="{C3380CC4-5D6E-409C-BE32-E72D297353CC}">
                <c16:uniqueId val="{00000000-5F46-4457-A05D-AF836ACAB73B}"/>
              </c:ext>
            </c:extLst>
          </c:dPt>
          <c:dPt>
            <c:idx val="9"/>
            <c:invertIfNegative val="0"/>
            <c:bubble3D val="0"/>
            <c:spPr>
              <a:solidFill>
                <a:srgbClr val="888B8D"/>
              </a:solidFill>
              <a:ln>
                <a:solidFill>
                  <a:schemeClr val="bg1"/>
                </a:solidFill>
              </a:ln>
              <a:effectLst/>
            </c:spPr>
            <c:extLst xmlns:c16r2="http://schemas.microsoft.com/office/drawing/2015/06/chart">
              <c:ext xmlns:c16="http://schemas.microsoft.com/office/drawing/2014/chart" uri="{C3380CC4-5D6E-409C-BE32-E72D297353CC}">
                <c16:uniqueId val="{00000001-5F46-4457-A05D-AF836ACAB73B}"/>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The Internet is not secure</c:v>
                </c:pt>
                <c:pt idx="1">
                  <c:v>The Internet is too uncontrolled</c:v>
                </c:pt>
                <c:pt idx="2">
                  <c:v>The Internet is not reliable</c:v>
                </c:pt>
                <c:pt idx="3">
                  <c:v>The Internet is controlled by corporate elites</c:v>
                </c:pt>
                <c:pt idx="4">
                  <c:v>The Internet does not allow me to communicate privately</c:v>
                </c:pt>
                <c:pt idx="5">
                  <c:v>The Internet is controlled by my government</c:v>
                </c:pt>
                <c:pt idx="6">
                  <c:v>The Internet is controlled by foreign governments</c:v>
                </c:pt>
                <c:pt idx="7">
                  <c:v>The Internet does not allow me to access the content I want</c:v>
                </c:pt>
                <c:pt idx="8">
                  <c:v>Other</c:v>
                </c:pt>
                <c:pt idx="9">
                  <c:v>None of the above</c:v>
                </c:pt>
              </c:strCache>
            </c:strRef>
          </c:cat>
          <c:val>
            <c:numRef>
              <c:f>Sheet1!$B$2:$B$11</c:f>
              <c:numCache>
                <c:formatCode>0%</c:formatCode>
                <c:ptCount val="10"/>
                <c:pt idx="0">
                  <c:v>0.48</c:v>
                </c:pt>
                <c:pt idx="1">
                  <c:v>0.32</c:v>
                </c:pt>
                <c:pt idx="2">
                  <c:v>0.25</c:v>
                </c:pt>
                <c:pt idx="3">
                  <c:v>0.23</c:v>
                </c:pt>
                <c:pt idx="4">
                  <c:v>0.21</c:v>
                </c:pt>
                <c:pt idx="5">
                  <c:v>0.21</c:v>
                </c:pt>
                <c:pt idx="6">
                  <c:v>0.2</c:v>
                </c:pt>
                <c:pt idx="7">
                  <c:v>0.1</c:v>
                </c:pt>
                <c:pt idx="8">
                  <c:v>0.05</c:v>
                </c:pt>
                <c:pt idx="9">
                  <c:v>0.14</c:v>
                </c:pt>
              </c:numCache>
            </c:numRef>
          </c:val>
          <c:extLst xmlns:c16r2="http://schemas.microsoft.com/office/drawing/2015/06/chart">
            <c:ext xmlns:c16="http://schemas.microsoft.com/office/drawing/2014/chart" uri="{C3380CC4-5D6E-409C-BE32-E72D297353CC}">
              <c16:uniqueId val="{00000008-C953-4A9B-B0B9-21837C2EB666}"/>
            </c:ext>
          </c:extLst>
        </c:ser>
        <c:dLbls>
          <c:showLegendKey val="0"/>
          <c:showVal val="0"/>
          <c:showCatName val="0"/>
          <c:showSerName val="0"/>
          <c:showPercent val="0"/>
          <c:showBubbleSize val="0"/>
        </c:dLbls>
        <c:gapWidth val="59"/>
        <c:axId val="1697303456"/>
        <c:axId val="1697311072"/>
      </c:barChart>
      <c:catAx>
        <c:axId val="169730345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97311072"/>
        <c:crosses val="autoZero"/>
        <c:auto val="1"/>
        <c:lblAlgn val="ctr"/>
        <c:lblOffset val="0"/>
        <c:noMultiLvlLbl val="0"/>
      </c:catAx>
      <c:valAx>
        <c:axId val="1697311072"/>
        <c:scaling>
          <c:orientation val="minMax"/>
          <c:max val="1.0"/>
        </c:scaling>
        <c:delete val="1"/>
        <c:axPos val="t"/>
        <c:numFmt formatCode="0%" sourceLinked="1"/>
        <c:majorTickMark val="none"/>
        <c:minorTickMark val="none"/>
        <c:tickLblPos val="nextTo"/>
        <c:crossAx val="1697303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solidFill>
                <a:schemeClr val="bg1"/>
              </a:solidFill>
            </a:ln>
            <a:effectLst/>
          </c:spPr>
          <c:invertIfNegative val="0"/>
          <c:dPt>
            <c:idx val="1"/>
            <c:invertIfNegative val="0"/>
            <c:bubble3D val="0"/>
            <c:extLst xmlns:c16r2="http://schemas.microsoft.com/office/drawing/2015/06/chart">
              <c:ext xmlns:c16="http://schemas.microsoft.com/office/drawing/2014/chart" uri="{C3380CC4-5D6E-409C-BE32-E72D297353CC}">
                <c16:uniqueId val="{00000001-BF7D-43CF-8C08-7FD9F3995764}"/>
              </c:ext>
            </c:extLst>
          </c:dPt>
          <c:dPt>
            <c:idx val="2"/>
            <c:invertIfNegative val="0"/>
            <c:bubble3D val="0"/>
            <c:extLst xmlns:c16r2="http://schemas.microsoft.com/office/drawing/2015/06/chart">
              <c:ext xmlns:c16="http://schemas.microsoft.com/office/drawing/2014/chart" uri="{C3380CC4-5D6E-409C-BE32-E72D297353CC}">
                <c16:uniqueId val="{00000003-BF7D-43CF-8C08-7FD9F3995764}"/>
              </c:ext>
            </c:extLst>
          </c:dPt>
          <c:dPt>
            <c:idx val="3"/>
            <c:invertIfNegative val="0"/>
            <c:bubble3D val="0"/>
            <c:extLst xmlns:c16r2="http://schemas.microsoft.com/office/drawing/2015/06/chart">
              <c:ext xmlns:c16="http://schemas.microsoft.com/office/drawing/2014/chart" uri="{C3380CC4-5D6E-409C-BE32-E72D297353CC}">
                <c16:uniqueId val="{00000005-BF7D-43CF-8C08-7FD9F3995764}"/>
              </c:ext>
            </c:extLst>
          </c:dPt>
          <c:dPt>
            <c:idx val="4"/>
            <c:invertIfNegative val="0"/>
            <c:bubble3D val="0"/>
            <c:extLst xmlns:c16r2="http://schemas.microsoft.com/office/drawing/2015/06/chart">
              <c:ext xmlns:c16="http://schemas.microsoft.com/office/drawing/2014/chart" uri="{C3380CC4-5D6E-409C-BE32-E72D297353CC}">
                <c16:uniqueId val="{00000007-BF7D-43CF-8C08-7FD9F3995764}"/>
              </c:ext>
            </c:extLst>
          </c:dPt>
          <c:dPt>
            <c:idx val="12"/>
            <c:invertIfNegative val="0"/>
            <c:bubble3D val="0"/>
            <c:spPr>
              <a:solidFill>
                <a:srgbClr val="C8C9C7"/>
              </a:solidFill>
              <a:ln>
                <a:solidFill>
                  <a:schemeClr val="bg1"/>
                </a:solidFill>
              </a:ln>
              <a:effectLst/>
            </c:spPr>
            <c:extLst xmlns:c16r2="http://schemas.microsoft.com/office/drawing/2015/06/chart">
              <c:ext xmlns:c16="http://schemas.microsoft.com/office/drawing/2014/chart" uri="{C3380CC4-5D6E-409C-BE32-E72D297353CC}">
                <c16:uniqueId val="{00000009-A567-4CA7-A7D0-9B8B569E4BEA}"/>
              </c:ext>
            </c:extLst>
          </c:dPt>
          <c:dPt>
            <c:idx val="13"/>
            <c:invertIfNegative val="0"/>
            <c:bubble3D val="0"/>
            <c:spPr>
              <a:solidFill>
                <a:srgbClr val="888B8D"/>
              </a:solidFill>
              <a:ln>
                <a:solidFill>
                  <a:schemeClr val="bg1"/>
                </a:solidFill>
              </a:ln>
              <a:effectLst/>
            </c:spPr>
            <c:extLst xmlns:c16r2="http://schemas.microsoft.com/office/drawing/2015/06/chart">
              <c:ext xmlns:c16="http://schemas.microsoft.com/office/drawing/2014/chart" uri="{C3380CC4-5D6E-409C-BE32-E72D297353CC}">
                <c16:uniqueId val="{00000008-A567-4CA7-A7D0-9B8B569E4BEA}"/>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Disclose less personal information online</c:v>
                </c:pt>
                <c:pt idx="1">
                  <c:v>Take greater care to secure your device</c:v>
                </c:pt>
                <c:pt idx="2">
                  <c:v>Use the Internet more selectively</c:v>
                </c:pt>
                <c:pt idx="3">
                  <c:v>Self-censor what you say online</c:v>
                </c:pt>
                <c:pt idx="4">
                  <c:v>Limit the type of online applications you use</c:v>
                </c:pt>
                <c:pt idx="5">
                  <c:v>Limit the number of online applications you use</c:v>
                </c:pt>
                <c:pt idx="6">
                  <c:v>Use more encryption</c:v>
                </c:pt>
                <c:pt idx="7">
                  <c:v>Limit how much you use online applications</c:v>
                </c:pt>
                <c:pt idx="8">
                  <c:v>Make fewer online purchases</c:v>
                </c:pt>
                <c:pt idx="9">
                  <c:v>Use technological tools (e.g. VPN or Tor)</c:v>
                </c:pt>
                <c:pt idx="10">
                  <c:v>Use more false personal information online</c:v>
                </c:pt>
                <c:pt idx="11">
                  <c:v>Use the Internet less often</c:v>
                </c:pt>
                <c:pt idx="12">
                  <c:v>Other</c:v>
                </c:pt>
                <c:pt idx="13">
                  <c:v>None of the above</c:v>
                </c:pt>
              </c:strCache>
            </c:strRef>
          </c:cat>
          <c:val>
            <c:numRef>
              <c:f>Sheet1!$B$2:$B$15</c:f>
              <c:numCache>
                <c:formatCode>0%</c:formatCode>
                <c:ptCount val="14"/>
                <c:pt idx="0">
                  <c:v>0.43</c:v>
                </c:pt>
                <c:pt idx="1">
                  <c:v>0.38</c:v>
                </c:pt>
                <c:pt idx="2">
                  <c:v>0.35</c:v>
                </c:pt>
                <c:pt idx="3">
                  <c:v>0.24</c:v>
                </c:pt>
                <c:pt idx="4">
                  <c:v>0.22</c:v>
                </c:pt>
                <c:pt idx="5">
                  <c:v>0.2</c:v>
                </c:pt>
                <c:pt idx="6">
                  <c:v>0.19</c:v>
                </c:pt>
                <c:pt idx="7">
                  <c:v>0.17</c:v>
                </c:pt>
                <c:pt idx="8">
                  <c:v>0.15</c:v>
                </c:pt>
                <c:pt idx="9">
                  <c:v>0.13</c:v>
                </c:pt>
                <c:pt idx="10">
                  <c:v>0.12</c:v>
                </c:pt>
                <c:pt idx="11">
                  <c:v>0.09</c:v>
                </c:pt>
                <c:pt idx="12">
                  <c:v>0.02</c:v>
                </c:pt>
                <c:pt idx="13">
                  <c:v>0.18</c:v>
                </c:pt>
              </c:numCache>
            </c:numRef>
          </c:val>
          <c:extLst xmlns:c16r2="http://schemas.microsoft.com/office/drawing/2015/06/chart">
            <c:ext xmlns:c16="http://schemas.microsoft.com/office/drawing/2014/chart" uri="{C3380CC4-5D6E-409C-BE32-E72D297353CC}">
              <c16:uniqueId val="{00000008-BF7D-43CF-8C08-7FD9F3995764}"/>
            </c:ext>
          </c:extLst>
        </c:ser>
        <c:dLbls>
          <c:showLegendKey val="0"/>
          <c:showVal val="0"/>
          <c:showCatName val="0"/>
          <c:showSerName val="0"/>
          <c:showPercent val="0"/>
          <c:showBubbleSize val="0"/>
        </c:dLbls>
        <c:gapWidth val="50"/>
        <c:axId val="1563253728"/>
        <c:axId val="1606640640"/>
      </c:barChart>
      <c:catAx>
        <c:axId val="156325372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6640640"/>
        <c:crosses val="autoZero"/>
        <c:auto val="1"/>
        <c:lblAlgn val="ctr"/>
        <c:lblOffset val="0"/>
        <c:noMultiLvlLbl val="0"/>
      </c:catAx>
      <c:valAx>
        <c:axId val="1606640640"/>
        <c:scaling>
          <c:orientation val="minMax"/>
          <c:max val="1.0"/>
        </c:scaling>
        <c:delete val="1"/>
        <c:axPos val="t"/>
        <c:numFmt formatCode="0%" sourceLinked="1"/>
        <c:majorTickMark val="none"/>
        <c:minorTickMark val="none"/>
        <c:tickLblPos val="nextTo"/>
        <c:crossAx val="15632537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1-3 Choices</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China</c:v>
                </c:pt>
                <c:pt idx="3">
                  <c:v>Mexico</c:v>
                </c:pt>
                <c:pt idx="4">
                  <c:v>Turkey</c:v>
                </c:pt>
                <c:pt idx="5">
                  <c:v>Kenya</c:v>
                </c:pt>
                <c:pt idx="6">
                  <c:v>Tunisia</c:v>
                </c:pt>
                <c:pt idx="7">
                  <c:v>Indonesia</c:v>
                </c:pt>
                <c:pt idx="8">
                  <c:v>Nigeria</c:v>
                </c:pt>
                <c:pt idx="9">
                  <c:v>Republic of Korea</c:v>
                </c:pt>
                <c:pt idx="10">
                  <c:v>Germany</c:v>
                </c:pt>
                <c:pt idx="11">
                  <c:v>Brazil</c:v>
                </c:pt>
                <c:pt idx="12">
                  <c:v>Pakistan</c:v>
                </c:pt>
                <c:pt idx="13">
                  <c:v>Hong Kong</c:v>
                </c:pt>
                <c:pt idx="14">
                  <c:v>Japan</c:v>
                </c:pt>
                <c:pt idx="15">
                  <c:v>United States</c:v>
                </c:pt>
                <c:pt idx="16">
                  <c:v>Russia</c:v>
                </c:pt>
                <c:pt idx="17">
                  <c:v>France</c:v>
                </c:pt>
                <c:pt idx="18">
                  <c:v>Canada</c:v>
                </c:pt>
                <c:pt idx="19">
                  <c:v>Poland</c:v>
                </c:pt>
                <c:pt idx="20">
                  <c:v>Italy</c:v>
                </c:pt>
                <c:pt idx="21">
                  <c:v>India</c:v>
                </c:pt>
                <c:pt idx="22">
                  <c:v>Egypt</c:v>
                </c:pt>
                <c:pt idx="23">
                  <c:v>Sweden</c:v>
                </c:pt>
                <c:pt idx="24">
                  <c:v>South Africa</c:v>
                </c:pt>
                <c:pt idx="25">
                  <c:v>Great Britain</c:v>
                </c:pt>
                <c:pt idx="26">
                  <c:v>Australia</c:v>
                </c:pt>
              </c:strCache>
            </c:strRef>
          </c:cat>
          <c:val>
            <c:numRef>
              <c:f>Sheet1!$B$2:$B$28</c:f>
              <c:numCache>
                <c:formatCode>General</c:formatCode>
                <c:ptCount val="27"/>
                <c:pt idx="0" formatCode="0%">
                  <c:v>0.77</c:v>
                </c:pt>
                <c:pt idx="2" formatCode="0%">
                  <c:v>0.91</c:v>
                </c:pt>
                <c:pt idx="3" formatCode="0%">
                  <c:v>0.88</c:v>
                </c:pt>
                <c:pt idx="4" formatCode="0%">
                  <c:v>0.88</c:v>
                </c:pt>
                <c:pt idx="5" formatCode="0%">
                  <c:v>0.88</c:v>
                </c:pt>
                <c:pt idx="6" formatCode="0%">
                  <c:v>0.88</c:v>
                </c:pt>
                <c:pt idx="7" formatCode="0%">
                  <c:v>0.87</c:v>
                </c:pt>
                <c:pt idx="8" formatCode="0%">
                  <c:v>0.86</c:v>
                </c:pt>
                <c:pt idx="9" formatCode="0%">
                  <c:v>0.86</c:v>
                </c:pt>
                <c:pt idx="10" formatCode="0%">
                  <c:v>0.85</c:v>
                </c:pt>
                <c:pt idx="11" formatCode="0%">
                  <c:v>0.85</c:v>
                </c:pt>
                <c:pt idx="12" formatCode="0%">
                  <c:v>0.85</c:v>
                </c:pt>
                <c:pt idx="13" formatCode="0%">
                  <c:v>0.85</c:v>
                </c:pt>
                <c:pt idx="14" formatCode="0%">
                  <c:v>0.84</c:v>
                </c:pt>
                <c:pt idx="15" formatCode="0%">
                  <c:v>0.84</c:v>
                </c:pt>
                <c:pt idx="16" formatCode="0%">
                  <c:v>0.81</c:v>
                </c:pt>
                <c:pt idx="17" formatCode="0%">
                  <c:v>0.8</c:v>
                </c:pt>
                <c:pt idx="18" formatCode="0%">
                  <c:v>0.76</c:v>
                </c:pt>
                <c:pt idx="19" formatCode="0%">
                  <c:v>0.74</c:v>
                </c:pt>
                <c:pt idx="20" formatCode="0%">
                  <c:v>0.73</c:v>
                </c:pt>
                <c:pt idx="21" formatCode="0%">
                  <c:v>0.7</c:v>
                </c:pt>
                <c:pt idx="22" formatCode="0%">
                  <c:v>0.69</c:v>
                </c:pt>
                <c:pt idx="23" formatCode="0%">
                  <c:v>0.57</c:v>
                </c:pt>
                <c:pt idx="24" formatCode="0%">
                  <c:v>0.55</c:v>
                </c:pt>
                <c:pt idx="25" formatCode="0%">
                  <c:v>0.53</c:v>
                </c:pt>
                <c:pt idx="26" formatCode="0%">
                  <c:v>0.49</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4-7 Choices</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China</c:v>
                </c:pt>
                <c:pt idx="3">
                  <c:v>Mexico</c:v>
                </c:pt>
                <c:pt idx="4">
                  <c:v>Turkey</c:v>
                </c:pt>
                <c:pt idx="5">
                  <c:v>Kenya</c:v>
                </c:pt>
                <c:pt idx="6">
                  <c:v>Tunisia</c:v>
                </c:pt>
                <c:pt idx="7">
                  <c:v>Indonesia</c:v>
                </c:pt>
                <c:pt idx="8">
                  <c:v>Nigeria</c:v>
                </c:pt>
                <c:pt idx="9">
                  <c:v>Republic of Korea</c:v>
                </c:pt>
                <c:pt idx="10">
                  <c:v>Germany</c:v>
                </c:pt>
                <c:pt idx="11">
                  <c:v>Brazil</c:v>
                </c:pt>
                <c:pt idx="12">
                  <c:v>Pakistan</c:v>
                </c:pt>
                <c:pt idx="13">
                  <c:v>Hong Kong</c:v>
                </c:pt>
                <c:pt idx="14">
                  <c:v>Japan</c:v>
                </c:pt>
                <c:pt idx="15">
                  <c:v>United States</c:v>
                </c:pt>
                <c:pt idx="16">
                  <c:v>Russia</c:v>
                </c:pt>
                <c:pt idx="17">
                  <c:v>France</c:v>
                </c:pt>
                <c:pt idx="18">
                  <c:v>Canada</c:v>
                </c:pt>
                <c:pt idx="19">
                  <c:v>Poland</c:v>
                </c:pt>
                <c:pt idx="20">
                  <c:v>Italy</c:v>
                </c:pt>
                <c:pt idx="21">
                  <c:v>India</c:v>
                </c:pt>
                <c:pt idx="22">
                  <c:v>Egypt</c:v>
                </c:pt>
                <c:pt idx="23">
                  <c:v>Sweden</c:v>
                </c:pt>
                <c:pt idx="24">
                  <c:v>South Africa</c:v>
                </c:pt>
                <c:pt idx="25">
                  <c:v>Great Britain</c:v>
                </c:pt>
                <c:pt idx="26">
                  <c:v>Australia</c:v>
                </c:pt>
              </c:strCache>
            </c:strRef>
          </c:cat>
          <c:val>
            <c:numRef>
              <c:f>Sheet1!$C$2:$C$28</c:f>
              <c:numCache>
                <c:formatCode>General</c:formatCode>
                <c:ptCount val="27"/>
                <c:pt idx="0" formatCode="0%">
                  <c:v>0.17</c:v>
                </c:pt>
                <c:pt idx="2" formatCode="0%">
                  <c:v>0.1</c:v>
                </c:pt>
                <c:pt idx="3" formatCode="0%">
                  <c:v>0.11</c:v>
                </c:pt>
                <c:pt idx="4" formatCode="0%">
                  <c:v>0.1</c:v>
                </c:pt>
                <c:pt idx="5" formatCode="0%">
                  <c:v>0.08</c:v>
                </c:pt>
                <c:pt idx="6" formatCode="0%">
                  <c:v>0.11</c:v>
                </c:pt>
                <c:pt idx="7" formatCode="0%">
                  <c:v>0.11</c:v>
                </c:pt>
                <c:pt idx="8" formatCode="0%">
                  <c:v>0.11</c:v>
                </c:pt>
                <c:pt idx="9" formatCode="0%">
                  <c:v>0.13</c:v>
                </c:pt>
                <c:pt idx="10" formatCode="0%">
                  <c:v>0.11</c:v>
                </c:pt>
                <c:pt idx="11" formatCode="0%">
                  <c:v>0.13</c:v>
                </c:pt>
                <c:pt idx="12" formatCode="0%">
                  <c:v>0.13</c:v>
                </c:pt>
                <c:pt idx="13" formatCode="0%">
                  <c:v>0.14</c:v>
                </c:pt>
                <c:pt idx="14" formatCode="0%">
                  <c:v>0.09</c:v>
                </c:pt>
                <c:pt idx="15" formatCode="0%">
                  <c:v>0.15</c:v>
                </c:pt>
                <c:pt idx="16" formatCode="0%">
                  <c:v>0.18</c:v>
                </c:pt>
                <c:pt idx="17" formatCode="0%">
                  <c:v>0.19</c:v>
                </c:pt>
                <c:pt idx="18" formatCode="0%">
                  <c:v>0.2</c:v>
                </c:pt>
                <c:pt idx="19" formatCode="0%">
                  <c:v>0.23</c:v>
                </c:pt>
                <c:pt idx="20" formatCode="0%">
                  <c:v>0.23</c:v>
                </c:pt>
                <c:pt idx="21" formatCode="0%">
                  <c:v>0.25</c:v>
                </c:pt>
                <c:pt idx="22" formatCode="0%">
                  <c:v>0.3</c:v>
                </c:pt>
                <c:pt idx="23" formatCode="0%">
                  <c:v>0.3</c:v>
                </c:pt>
                <c:pt idx="24" formatCode="0%">
                  <c:v>0.32</c:v>
                </c:pt>
                <c:pt idx="25" formatCode="0%">
                  <c:v>0.28</c:v>
                </c:pt>
                <c:pt idx="26" formatCode="0%">
                  <c:v>0.3</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8-10 Choices</c:v>
                </c:pt>
              </c:strCache>
            </c:strRef>
          </c:tx>
          <c:spPr>
            <a:solidFill>
              <a:schemeClr val="accent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China</c:v>
                </c:pt>
                <c:pt idx="3">
                  <c:v>Mexico</c:v>
                </c:pt>
                <c:pt idx="4">
                  <c:v>Turkey</c:v>
                </c:pt>
                <c:pt idx="5">
                  <c:v>Kenya</c:v>
                </c:pt>
                <c:pt idx="6">
                  <c:v>Tunisia</c:v>
                </c:pt>
                <c:pt idx="7">
                  <c:v>Indonesia</c:v>
                </c:pt>
                <c:pt idx="8">
                  <c:v>Nigeria</c:v>
                </c:pt>
                <c:pt idx="9">
                  <c:v>Republic of Korea</c:v>
                </c:pt>
                <c:pt idx="10">
                  <c:v>Germany</c:v>
                </c:pt>
                <c:pt idx="11">
                  <c:v>Brazil</c:v>
                </c:pt>
                <c:pt idx="12">
                  <c:v>Pakistan</c:v>
                </c:pt>
                <c:pt idx="13">
                  <c:v>Hong Kong</c:v>
                </c:pt>
                <c:pt idx="14">
                  <c:v>Japan</c:v>
                </c:pt>
                <c:pt idx="15">
                  <c:v>United States</c:v>
                </c:pt>
                <c:pt idx="16">
                  <c:v>Russia</c:v>
                </c:pt>
                <c:pt idx="17">
                  <c:v>France</c:v>
                </c:pt>
                <c:pt idx="18">
                  <c:v>Canada</c:v>
                </c:pt>
                <c:pt idx="19">
                  <c:v>Poland</c:v>
                </c:pt>
                <c:pt idx="20">
                  <c:v>Italy</c:v>
                </c:pt>
                <c:pt idx="21">
                  <c:v>India</c:v>
                </c:pt>
                <c:pt idx="22">
                  <c:v>Egypt</c:v>
                </c:pt>
                <c:pt idx="23">
                  <c:v>Sweden</c:v>
                </c:pt>
                <c:pt idx="24">
                  <c:v>South Africa</c:v>
                </c:pt>
                <c:pt idx="25">
                  <c:v>Great Britain</c:v>
                </c:pt>
                <c:pt idx="26">
                  <c:v>Australia</c:v>
                </c:pt>
              </c:strCache>
            </c:strRef>
          </c:cat>
          <c:val>
            <c:numRef>
              <c:f>Sheet1!$D$2:$D$28</c:f>
              <c:numCache>
                <c:formatCode>General</c:formatCode>
                <c:ptCount val="27"/>
                <c:pt idx="0" formatCode="0%">
                  <c:v>0.05</c:v>
                </c:pt>
                <c:pt idx="5" formatCode="0%">
                  <c:v>0.03</c:v>
                </c:pt>
                <c:pt idx="6" formatCode="0%">
                  <c:v>0.02</c:v>
                </c:pt>
                <c:pt idx="7" formatCode="0%">
                  <c:v>0.01</c:v>
                </c:pt>
                <c:pt idx="8" formatCode="0%">
                  <c:v>0.02</c:v>
                </c:pt>
                <c:pt idx="10" formatCode="0%">
                  <c:v>0.03</c:v>
                </c:pt>
                <c:pt idx="11" formatCode="0%">
                  <c:v>0.02</c:v>
                </c:pt>
                <c:pt idx="12" formatCode="0%">
                  <c:v>0.02</c:v>
                </c:pt>
                <c:pt idx="13" formatCode="0%">
                  <c:v>0.01</c:v>
                </c:pt>
                <c:pt idx="14" formatCode="0%">
                  <c:v>0.06</c:v>
                </c:pt>
                <c:pt idx="15" formatCode="0%">
                  <c:v>0.02</c:v>
                </c:pt>
                <c:pt idx="16" formatCode="0%">
                  <c:v>0.02</c:v>
                </c:pt>
                <c:pt idx="17" formatCode="0%">
                  <c:v>0.02</c:v>
                </c:pt>
                <c:pt idx="18" formatCode="0%">
                  <c:v>0.04</c:v>
                </c:pt>
                <c:pt idx="19" formatCode="0%">
                  <c:v>0.04</c:v>
                </c:pt>
                <c:pt idx="20" formatCode="0%">
                  <c:v>0.05</c:v>
                </c:pt>
                <c:pt idx="21" formatCode="0%">
                  <c:v>0.04</c:v>
                </c:pt>
                <c:pt idx="22" formatCode="0%">
                  <c:v>0.02</c:v>
                </c:pt>
                <c:pt idx="23" formatCode="0%">
                  <c:v>0.12</c:v>
                </c:pt>
                <c:pt idx="24" formatCode="0%">
                  <c:v>0.12</c:v>
                </c:pt>
                <c:pt idx="25" formatCode="0%">
                  <c:v>0.18</c:v>
                </c:pt>
                <c:pt idx="26" formatCode="0%">
                  <c:v>0.22</c:v>
                </c:pt>
              </c:numCache>
            </c:numRef>
          </c:val>
          <c:extLst xmlns:c16r2="http://schemas.microsoft.com/office/drawing/2015/06/chart">
            <c:ext xmlns:c16="http://schemas.microsoft.com/office/drawing/2014/chart" uri="{C3380CC4-5D6E-409C-BE32-E72D297353CC}">
              <c16:uniqueId val="{00000002-2AFF-4DCB-88C6-8449346C2A2C}"/>
            </c:ext>
          </c:extLst>
        </c:ser>
        <c:dLbls>
          <c:showLegendKey val="0"/>
          <c:showVal val="0"/>
          <c:showCatName val="0"/>
          <c:showSerName val="0"/>
          <c:showPercent val="0"/>
          <c:showBubbleSize val="0"/>
        </c:dLbls>
        <c:gapWidth val="50"/>
        <c:overlap val="100"/>
        <c:axId val="1603793568"/>
        <c:axId val="1603593152"/>
      </c:barChart>
      <c:catAx>
        <c:axId val="1603793568"/>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603593152"/>
        <c:crosses val="autoZero"/>
        <c:auto val="1"/>
        <c:lblAlgn val="ctr"/>
        <c:lblOffset val="0"/>
        <c:noMultiLvlLbl val="0"/>
      </c:catAx>
      <c:valAx>
        <c:axId val="1603593152"/>
        <c:scaling>
          <c:orientation val="minMax"/>
          <c:max val="1.0"/>
        </c:scaling>
        <c:delete val="1"/>
        <c:axPos val="t"/>
        <c:numFmt formatCode="0%" sourceLinked="1"/>
        <c:majorTickMark val="none"/>
        <c:minorTickMark val="none"/>
        <c:tickLblPos val="nextTo"/>
        <c:crossAx val="1603793568"/>
        <c:crosses val="autoZero"/>
        <c:crossBetween val="between"/>
      </c:valAx>
      <c:spPr>
        <a:noFill/>
        <a:ln>
          <a:noFill/>
        </a:ln>
        <a:effectLst/>
      </c:spPr>
    </c:plotArea>
    <c:legend>
      <c:legendPos val="b"/>
      <c:layout>
        <c:manualLayout>
          <c:xMode val="edge"/>
          <c:yMode val="edge"/>
          <c:x val="0.156749134939603"/>
          <c:y val="0.932994498569035"/>
          <c:w val="0.821253127882739"/>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1-3 Choices</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BRICS</c:v>
                </c:pt>
                <c:pt idx="4">
                  <c:v>North America</c:v>
                </c:pt>
                <c:pt idx="5">
                  <c:v>APAC</c:v>
                </c:pt>
                <c:pt idx="6">
                  <c:v>Middle East/Africa</c:v>
                </c:pt>
                <c:pt idx="7">
                  <c:v>G-8 Countries</c:v>
                </c:pt>
                <c:pt idx="8">
                  <c:v>Europe</c:v>
                </c:pt>
              </c:strCache>
            </c:strRef>
          </c:cat>
          <c:val>
            <c:numRef>
              <c:f>Sheet1!$B$2:$B$10</c:f>
              <c:numCache>
                <c:formatCode>General</c:formatCode>
                <c:ptCount val="9"/>
                <c:pt idx="0" formatCode="0%">
                  <c:v>0.77</c:v>
                </c:pt>
                <c:pt idx="2" formatCode="0%">
                  <c:v>0.86</c:v>
                </c:pt>
                <c:pt idx="3" formatCode="0%">
                  <c:v>0.76</c:v>
                </c:pt>
                <c:pt idx="4" formatCode="0%">
                  <c:v>0.8</c:v>
                </c:pt>
                <c:pt idx="5" formatCode="0%">
                  <c:v>0.79</c:v>
                </c:pt>
                <c:pt idx="6" formatCode="0%">
                  <c:v>0.78</c:v>
                </c:pt>
                <c:pt idx="7" formatCode="0%">
                  <c:v>0.77</c:v>
                </c:pt>
                <c:pt idx="8" formatCode="0%">
                  <c:v>0.7</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4-7 Choices</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BRICS</c:v>
                </c:pt>
                <c:pt idx="4">
                  <c:v>North America</c:v>
                </c:pt>
                <c:pt idx="5">
                  <c:v>APAC</c:v>
                </c:pt>
                <c:pt idx="6">
                  <c:v>Middle East/Africa</c:v>
                </c:pt>
                <c:pt idx="7">
                  <c:v>G-8 Countries</c:v>
                </c:pt>
                <c:pt idx="8">
                  <c:v>Europe</c:v>
                </c:pt>
              </c:strCache>
            </c:strRef>
          </c:cat>
          <c:val>
            <c:numRef>
              <c:f>Sheet1!$C$2:$C$10</c:f>
              <c:numCache>
                <c:formatCode>General</c:formatCode>
                <c:ptCount val="9"/>
                <c:pt idx="0" formatCode="0%">
                  <c:v>0.17</c:v>
                </c:pt>
                <c:pt idx="2" formatCode="0%">
                  <c:v>0.12</c:v>
                </c:pt>
                <c:pt idx="3" formatCode="0%">
                  <c:v>0.2</c:v>
                </c:pt>
                <c:pt idx="4" formatCode="0%">
                  <c:v>0.17</c:v>
                </c:pt>
                <c:pt idx="5" formatCode="0%">
                  <c:v>0.17</c:v>
                </c:pt>
                <c:pt idx="6" formatCode="0%">
                  <c:v>0.19</c:v>
                </c:pt>
                <c:pt idx="7" formatCode="0%">
                  <c:v>0.19</c:v>
                </c:pt>
                <c:pt idx="8" formatCode="0%">
                  <c:v>0.22</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8-10 Choices</c:v>
                </c:pt>
              </c:strCache>
            </c:strRef>
          </c:tx>
          <c:spPr>
            <a:solidFill>
              <a:schemeClr val="accent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LATAM</c:v>
                </c:pt>
                <c:pt idx="3">
                  <c:v>BRICS</c:v>
                </c:pt>
                <c:pt idx="4">
                  <c:v>North America</c:v>
                </c:pt>
                <c:pt idx="5">
                  <c:v>APAC</c:v>
                </c:pt>
                <c:pt idx="6">
                  <c:v>Middle East/Africa</c:v>
                </c:pt>
                <c:pt idx="7">
                  <c:v>G-8 Countries</c:v>
                </c:pt>
                <c:pt idx="8">
                  <c:v>Europe</c:v>
                </c:pt>
              </c:strCache>
            </c:strRef>
          </c:cat>
          <c:val>
            <c:numRef>
              <c:f>Sheet1!$D$2:$D$10</c:f>
              <c:numCache>
                <c:formatCode>General</c:formatCode>
                <c:ptCount val="9"/>
                <c:pt idx="0" formatCode="0%">
                  <c:v>0.05</c:v>
                </c:pt>
                <c:pt idx="2" formatCode="0%">
                  <c:v>0.02</c:v>
                </c:pt>
                <c:pt idx="3" formatCode="0%">
                  <c:v>0.04</c:v>
                </c:pt>
                <c:pt idx="4" formatCode="0%">
                  <c:v>0.02</c:v>
                </c:pt>
                <c:pt idx="5" formatCode="0%">
                  <c:v>0.05</c:v>
                </c:pt>
                <c:pt idx="6" formatCode="0%">
                  <c:v>0.05</c:v>
                </c:pt>
                <c:pt idx="7" formatCode="0%">
                  <c:v>0.05</c:v>
                </c:pt>
                <c:pt idx="8" formatCode="0%">
                  <c:v>0.07</c:v>
                </c:pt>
              </c:numCache>
            </c:numRef>
          </c:val>
          <c:extLst xmlns:c16r2="http://schemas.microsoft.com/office/drawing/2015/06/chart">
            <c:ext xmlns:c16="http://schemas.microsoft.com/office/drawing/2014/chart" uri="{C3380CC4-5D6E-409C-BE32-E72D297353CC}">
              <c16:uniqueId val="{00000002-B243-448E-B037-6A8261214E27}"/>
            </c:ext>
          </c:extLst>
        </c:ser>
        <c:dLbls>
          <c:showLegendKey val="0"/>
          <c:showVal val="0"/>
          <c:showCatName val="0"/>
          <c:showSerName val="0"/>
          <c:showPercent val="0"/>
          <c:showBubbleSize val="0"/>
        </c:dLbls>
        <c:gapWidth val="50"/>
        <c:overlap val="100"/>
        <c:axId val="1541687392"/>
        <c:axId val="1541821792"/>
      </c:barChart>
      <c:catAx>
        <c:axId val="15416873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41821792"/>
        <c:crosses val="autoZero"/>
        <c:auto val="1"/>
        <c:lblAlgn val="ctr"/>
        <c:lblOffset val="0"/>
        <c:noMultiLvlLbl val="0"/>
      </c:catAx>
      <c:valAx>
        <c:axId val="1541821792"/>
        <c:scaling>
          <c:orientation val="minMax"/>
          <c:max val="1.0"/>
        </c:scaling>
        <c:delete val="1"/>
        <c:axPos val="t"/>
        <c:numFmt formatCode="0%" sourceLinked="1"/>
        <c:majorTickMark val="none"/>
        <c:minorTickMark val="none"/>
        <c:tickLblPos val="nextTo"/>
        <c:crossAx val="1541687392"/>
        <c:crosses val="autoZero"/>
        <c:crossBetween val="between"/>
      </c:valAx>
      <c:spPr>
        <a:noFill/>
        <a:ln>
          <a:noFill/>
        </a:ln>
        <a:effectLst/>
      </c:spPr>
    </c:plotArea>
    <c:legend>
      <c:legendPos val="b"/>
      <c:layout>
        <c:manualLayout>
          <c:xMode val="edge"/>
          <c:yMode val="edge"/>
          <c:x val="0.172744943340416"/>
          <c:y val="0.908019513865115"/>
          <c:w val="0.803160282048077"/>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5787115152273"/>
          <c:y val="0.0332125603864734"/>
          <c:w val="0.504212884847727"/>
          <c:h val="0.853671687778158"/>
        </c:manualLayout>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I trust that my Internet service provider would not block my Internet usage</c:v>
                </c:pt>
                <c:pt idx="1">
                  <c:v>I trust that my Internet service provider would not give preferential treatment to one person or content provider over another</c:v>
                </c:pt>
                <c:pt idx="2">
                  <c:v>I trust that my Internet service provider would not filter my Internet usage</c:v>
                </c:pt>
                <c:pt idx="3">
                  <c:v>I trust that my Internet service provider would not deliberately slow my Internet speed</c:v>
                </c:pt>
              </c:strCache>
            </c:strRef>
          </c:cat>
          <c:val>
            <c:numRef>
              <c:f>Sheet1!$B$2:$B$5</c:f>
              <c:numCache>
                <c:formatCode>0%</c:formatCode>
                <c:ptCount val="4"/>
                <c:pt idx="0">
                  <c:v>0.25</c:v>
                </c:pt>
                <c:pt idx="1">
                  <c:v>0.23</c:v>
                </c:pt>
                <c:pt idx="2">
                  <c:v>0.21</c:v>
                </c:pt>
                <c:pt idx="3">
                  <c:v>0.22</c:v>
                </c:pt>
              </c:numCache>
            </c:numRef>
          </c:val>
          <c:extLst xmlns:c16r2="http://schemas.microsoft.com/office/drawing/2015/06/chart">
            <c:ext xmlns:c16="http://schemas.microsoft.com/office/drawing/2014/chart" uri="{C3380CC4-5D6E-409C-BE32-E72D297353CC}">
              <c16:uniqueId val="{00000000-A118-47CC-9A63-64ADA8CC15A1}"/>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I trust that my Internet service provider would not block my Internet usage</c:v>
                </c:pt>
                <c:pt idx="1">
                  <c:v>I trust that my Internet service provider would not give preferential treatment to one person or content provider over another</c:v>
                </c:pt>
                <c:pt idx="2">
                  <c:v>I trust that my Internet service provider would not filter my Internet usage</c:v>
                </c:pt>
                <c:pt idx="3">
                  <c:v>I trust that my Internet service provider would not deliberately slow my Internet speed</c:v>
                </c:pt>
              </c:strCache>
            </c:strRef>
          </c:cat>
          <c:val>
            <c:numRef>
              <c:f>Sheet1!$C$2:$C$5</c:f>
              <c:numCache>
                <c:formatCode>0%</c:formatCode>
                <c:ptCount val="4"/>
                <c:pt idx="0">
                  <c:v>0.46</c:v>
                </c:pt>
                <c:pt idx="1">
                  <c:v>0.47</c:v>
                </c:pt>
                <c:pt idx="2">
                  <c:v>0.46</c:v>
                </c:pt>
                <c:pt idx="3">
                  <c:v>0.44</c:v>
                </c:pt>
              </c:numCache>
            </c:numRef>
          </c:val>
          <c:extLst xmlns:c16r2="http://schemas.microsoft.com/office/drawing/2015/06/chart">
            <c:ext xmlns:c16="http://schemas.microsoft.com/office/drawing/2014/chart" uri="{C3380CC4-5D6E-409C-BE32-E72D297353CC}">
              <c16:uniqueId val="{00000001-A118-47CC-9A63-64ADA8CC15A1}"/>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I trust that my Internet service provider would not block my Internet usage</c:v>
                </c:pt>
                <c:pt idx="1">
                  <c:v>I trust that my Internet service provider would not give preferential treatment to one person or content provider over another</c:v>
                </c:pt>
                <c:pt idx="2">
                  <c:v>I trust that my Internet service provider would not filter my Internet usage</c:v>
                </c:pt>
                <c:pt idx="3">
                  <c:v>I trust that my Internet service provider would not deliberately slow my Internet speed</c:v>
                </c:pt>
              </c:strCache>
            </c:strRef>
          </c:cat>
          <c:val>
            <c:numRef>
              <c:f>Sheet1!$D$2:$D$5</c:f>
              <c:numCache>
                <c:formatCode>0%</c:formatCode>
                <c:ptCount val="4"/>
                <c:pt idx="0">
                  <c:v>0.72</c:v>
                </c:pt>
                <c:pt idx="1">
                  <c:v>0.7</c:v>
                </c:pt>
                <c:pt idx="2">
                  <c:v>0.68</c:v>
                </c:pt>
                <c:pt idx="3">
                  <c:v>0.66</c:v>
                </c:pt>
              </c:numCache>
            </c:numRef>
          </c:val>
          <c:extLst xmlns:c16r2="http://schemas.microsoft.com/office/drawing/2015/06/chart">
            <c:ext xmlns:c16="http://schemas.microsoft.com/office/drawing/2014/chart" uri="{C3380CC4-5D6E-409C-BE32-E72D297353CC}">
              <c16:uniqueId val="{00000002-A118-47CC-9A63-64ADA8CC15A1}"/>
            </c:ext>
          </c:extLst>
        </c:ser>
        <c:dLbls>
          <c:showLegendKey val="0"/>
          <c:showVal val="0"/>
          <c:showCatName val="0"/>
          <c:showSerName val="0"/>
          <c:showPercent val="0"/>
          <c:showBubbleSize val="0"/>
        </c:dLbls>
        <c:gapWidth val="50"/>
        <c:overlap val="100"/>
        <c:axId val="1566898656"/>
        <c:axId val="1566908304"/>
      </c:barChart>
      <c:catAx>
        <c:axId val="156689865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6908304"/>
        <c:crosses val="autoZero"/>
        <c:auto val="1"/>
        <c:lblAlgn val="ctr"/>
        <c:lblOffset val="0"/>
        <c:noMultiLvlLbl val="0"/>
      </c:catAx>
      <c:valAx>
        <c:axId val="1566908304"/>
        <c:scaling>
          <c:orientation val="minMax"/>
          <c:max val="1.0"/>
        </c:scaling>
        <c:delete val="1"/>
        <c:axPos val="t"/>
        <c:numFmt formatCode="0%" sourceLinked="1"/>
        <c:majorTickMark val="none"/>
        <c:minorTickMark val="none"/>
        <c:tickLblPos val="nextTo"/>
        <c:crossAx val="1566898656"/>
        <c:crosses val="autoZero"/>
        <c:crossBetween val="between"/>
      </c:valAx>
      <c:spPr>
        <a:noFill/>
        <a:ln>
          <a:noFill/>
        </a:ln>
        <a:effectLst/>
      </c:spPr>
    </c:plotArea>
    <c:legend>
      <c:legendPos val="b"/>
      <c:legendEntry>
        <c:idx val="0"/>
        <c:delete val="1"/>
      </c:legendEntry>
      <c:layout>
        <c:manualLayout>
          <c:xMode val="edge"/>
          <c:yMode val="edge"/>
          <c:x val="0.152903673499146"/>
          <c:y val="0.908019513865115"/>
          <c:w val="0.733611683956172"/>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solidFill>
                <a:schemeClr val="bg1"/>
              </a:solidFill>
            </a:ln>
            <a:effectLst/>
          </c:spPr>
          <c:invertIfNegative val="0"/>
          <c:dPt>
            <c:idx val="1"/>
            <c:invertIfNegative val="0"/>
            <c:bubble3D val="0"/>
            <c:spPr>
              <a:solidFill>
                <a:schemeClr val="tx2">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01-A699-491E-98B6-BC50312FA352}"/>
              </c:ext>
            </c:extLst>
          </c:dPt>
          <c:dPt>
            <c:idx val="2"/>
            <c:invertIfNegative val="0"/>
            <c:bubble3D val="0"/>
            <c:spPr>
              <a:solidFill>
                <a:schemeClr val="accent2"/>
              </a:solidFill>
              <a:ln>
                <a:solidFill>
                  <a:schemeClr val="bg1"/>
                </a:solidFill>
              </a:ln>
              <a:effectLst/>
            </c:spPr>
            <c:extLst xmlns:c16r2="http://schemas.microsoft.com/office/drawing/2015/06/chart">
              <c:ext xmlns:c16="http://schemas.microsoft.com/office/drawing/2014/chart" uri="{C3380CC4-5D6E-409C-BE32-E72D297353CC}">
                <c16:uniqueId val="{00000003-A699-491E-98B6-BC50312FA352}"/>
              </c:ext>
            </c:extLst>
          </c:dPt>
          <c:dPt>
            <c:idx val="3"/>
            <c:invertIfNegative val="0"/>
            <c:bubble3D val="0"/>
            <c:spPr>
              <a:solidFill>
                <a:schemeClr val="accent1"/>
              </a:solidFill>
              <a:ln>
                <a:solidFill>
                  <a:schemeClr val="bg1"/>
                </a:solidFill>
              </a:ln>
              <a:effectLst/>
            </c:spPr>
            <c:extLst xmlns:c16r2="http://schemas.microsoft.com/office/drawing/2015/06/chart">
              <c:ext xmlns:c16="http://schemas.microsoft.com/office/drawing/2014/chart" uri="{C3380CC4-5D6E-409C-BE32-E72D297353CC}">
                <c16:uniqueId val="{00000005-A699-491E-98B6-BC50312FA352}"/>
              </c:ext>
            </c:extLst>
          </c:dPt>
          <c:dPt>
            <c:idx val="4"/>
            <c:invertIfNegative val="0"/>
            <c:bubble3D val="0"/>
            <c:spPr>
              <a:solidFill>
                <a:schemeClr val="bg2"/>
              </a:solidFill>
              <a:ln>
                <a:solidFill>
                  <a:schemeClr val="bg1"/>
                </a:solidFill>
              </a:ln>
              <a:effectLst/>
            </c:spPr>
            <c:extLst xmlns:c16r2="http://schemas.microsoft.com/office/drawing/2015/06/chart">
              <c:ext xmlns:c16="http://schemas.microsoft.com/office/drawing/2014/chart" uri="{C3380CC4-5D6E-409C-BE32-E72D297353CC}">
                <c16:uniqueId val="{00000007-A699-491E-98B6-BC50312FA352}"/>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Strongly agree</c:v>
                </c:pt>
                <c:pt idx="1">
                  <c:v>Somewhat agree</c:v>
                </c:pt>
                <c:pt idx="2">
                  <c:v>Somewhat disagree </c:v>
                </c:pt>
                <c:pt idx="3">
                  <c:v>Strongly disagree</c:v>
                </c:pt>
              </c:strCache>
            </c:strRef>
          </c:cat>
          <c:val>
            <c:numRef>
              <c:f>Sheet1!$B$2:$B$5</c:f>
              <c:numCache>
                <c:formatCode>0%</c:formatCode>
                <c:ptCount val="4"/>
                <c:pt idx="0">
                  <c:v>0.25</c:v>
                </c:pt>
                <c:pt idx="1">
                  <c:v>0.46</c:v>
                </c:pt>
                <c:pt idx="2">
                  <c:v>0.21</c:v>
                </c:pt>
                <c:pt idx="3">
                  <c:v>0.07</c:v>
                </c:pt>
              </c:numCache>
            </c:numRef>
          </c:val>
          <c:extLst xmlns:c16r2="http://schemas.microsoft.com/office/drawing/2015/06/chart">
            <c:ext xmlns:c16="http://schemas.microsoft.com/office/drawing/2014/chart" uri="{C3380CC4-5D6E-409C-BE32-E72D297353CC}">
              <c16:uniqueId val="{00000008-A699-491E-98B6-BC50312FA352}"/>
            </c:ext>
          </c:extLst>
        </c:ser>
        <c:dLbls>
          <c:showLegendKey val="0"/>
          <c:showVal val="0"/>
          <c:showCatName val="0"/>
          <c:showSerName val="0"/>
          <c:showPercent val="0"/>
          <c:showBubbleSize val="0"/>
        </c:dLbls>
        <c:gapWidth val="50"/>
        <c:axId val="1541900704"/>
        <c:axId val="1541903024"/>
      </c:barChart>
      <c:catAx>
        <c:axId val="154190070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41903024"/>
        <c:crosses val="autoZero"/>
        <c:auto val="1"/>
        <c:lblAlgn val="ctr"/>
        <c:lblOffset val="0"/>
        <c:noMultiLvlLbl val="0"/>
      </c:catAx>
      <c:valAx>
        <c:axId val="1541903024"/>
        <c:scaling>
          <c:orientation val="minMax"/>
          <c:max val="1.0"/>
        </c:scaling>
        <c:delete val="1"/>
        <c:axPos val="t"/>
        <c:numFmt formatCode="0%" sourceLinked="1"/>
        <c:majorTickMark val="none"/>
        <c:minorTickMark val="none"/>
        <c:tickLblPos val="nextTo"/>
        <c:crossAx val="1541900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Europe</c:v>
                </c:pt>
                <c:pt idx="5">
                  <c:v>G-8 Countries</c:v>
                </c:pt>
                <c:pt idx="6">
                  <c:v>Middle East/Africa</c:v>
                </c:pt>
                <c:pt idx="7">
                  <c:v>APAC</c:v>
                </c:pt>
                <c:pt idx="8">
                  <c:v>BRICS</c:v>
                </c:pt>
              </c:strCache>
            </c:strRef>
          </c:cat>
          <c:val>
            <c:numRef>
              <c:f>Sheet1!$B$2:$B$10</c:f>
              <c:numCache>
                <c:formatCode>General</c:formatCode>
                <c:ptCount val="9"/>
                <c:pt idx="0" formatCode="0%">
                  <c:v>0.25</c:v>
                </c:pt>
                <c:pt idx="2" formatCode="0%">
                  <c:v>0.34</c:v>
                </c:pt>
                <c:pt idx="3" formatCode="0%">
                  <c:v>0.3</c:v>
                </c:pt>
                <c:pt idx="4" formatCode="0%">
                  <c:v>0.25</c:v>
                </c:pt>
                <c:pt idx="5" formatCode="0%">
                  <c:v>0.27</c:v>
                </c:pt>
                <c:pt idx="6" formatCode="0%">
                  <c:v>0.26</c:v>
                </c:pt>
                <c:pt idx="7" formatCode="0%">
                  <c:v>0.21</c:v>
                </c:pt>
                <c:pt idx="8" formatCode="0%">
                  <c:v>0.24</c:v>
                </c:pt>
              </c:numCache>
            </c:numRef>
          </c:val>
          <c:extLst xmlns:c16r2="http://schemas.microsoft.com/office/drawing/2015/06/chart">
            <c:ext xmlns:c16="http://schemas.microsoft.com/office/drawing/2014/chart" uri="{C3380CC4-5D6E-409C-BE32-E72D297353CC}">
              <c16:uniqueId val="{00000000-B071-48B1-98F0-0420DC6FA45B}"/>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Europe</c:v>
                </c:pt>
                <c:pt idx="5">
                  <c:v>G-8 Countries</c:v>
                </c:pt>
                <c:pt idx="6">
                  <c:v>Middle East/Africa</c:v>
                </c:pt>
                <c:pt idx="7">
                  <c:v>APAC</c:v>
                </c:pt>
                <c:pt idx="8">
                  <c:v>BRICS</c:v>
                </c:pt>
              </c:strCache>
            </c:strRef>
          </c:cat>
          <c:val>
            <c:numRef>
              <c:f>Sheet1!$C$2:$C$10</c:f>
              <c:numCache>
                <c:formatCode>General</c:formatCode>
                <c:ptCount val="9"/>
                <c:pt idx="0" formatCode="0%">
                  <c:v>0.33</c:v>
                </c:pt>
                <c:pt idx="2" formatCode="0%">
                  <c:v>0.36</c:v>
                </c:pt>
                <c:pt idx="3" formatCode="0%">
                  <c:v>0.32</c:v>
                </c:pt>
                <c:pt idx="4" formatCode="0%">
                  <c:v>0.37</c:v>
                </c:pt>
                <c:pt idx="5" formatCode="0%">
                  <c:v>0.35</c:v>
                </c:pt>
                <c:pt idx="6" formatCode="0%">
                  <c:v>0.3</c:v>
                </c:pt>
                <c:pt idx="7" formatCode="0%">
                  <c:v>0.34</c:v>
                </c:pt>
                <c:pt idx="8" formatCode="0%">
                  <c:v>0.3</c:v>
                </c:pt>
              </c:numCache>
            </c:numRef>
          </c:val>
          <c:extLst xmlns:c16r2="http://schemas.microsoft.com/office/drawing/2015/06/chart">
            <c:ext xmlns:c16="http://schemas.microsoft.com/office/drawing/2014/chart" uri="{C3380CC4-5D6E-409C-BE32-E72D297353CC}">
              <c16:uniqueId val="{00000001-B071-48B1-98F0-0420DC6FA45B}"/>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LATAM</c:v>
                </c:pt>
                <c:pt idx="4">
                  <c:v>Europe</c:v>
                </c:pt>
                <c:pt idx="5">
                  <c:v>G-8 Countries</c:v>
                </c:pt>
                <c:pt idx="6">
                  <c:v>Middle East/Africa</c:v>
                </c:pt>
                <c:pt idx="7">
                  <c:v>APAC</c:v>
                </c:pt>
                <c:pt idx="8">
                  <c:v>BRICS</c:v>
                </c:pt>
              </c:strCache>
            </c:strRef>
          </c:cat>
          <c:val>
            <c:numRef>
              <c:f>Sheet1!$D$2:$D$10</c:f>
              <c:numCache>
                <c:formatCode>General</c:formatCode>
                <c:ptCount val="9"/>
                <c:pt idx="0" formatCode="0%">
                  <c:v>0.58</c:v>
                </c:pt>
                <c:pt idx="2" formatCode="0%">
                  <c:v>0.7</c:v>
                </c:pt>
                <c:pt idx="3" formatCode="0%">
                  <c:v>0.62</c:v>
                </c:pt>
                <c:pt idx="4" formatCode="0%">
                  <c:v>0.62</c:v>
                </c:pt>
                <c:pt idx="5" formatCode="0%">
                  <c:v>0.62</c:v>
                </c:pt>
                <c:pt idx="6" formatCode="0%">
                  <c:v>0.57</c:v>
                </c:pt>
                <c:pt idx="7" formatCode="0%">
                  <c:v>0.55</c:v>
                </c:pt>
                <c:pt idx="8" formatCode="0%">
                  <c:v>0.55</c:v>
                </c:pt>
              </c:numCache>
            </c:numRef>
          </c:val>
          <c:extLst xmlns:c16r2="http://schemas.microsoft.com/office/drawing/2015/06/chart">
            <c:ext xmlns:c16="http://schemas.microsoft.com/office/drawing/2014/chart" uri="{C3380CC4-5D6E-409C-BE32-E72D297353CC}">
              <c16:uniqueId val="{00000002-B071-48B1-98F0-0420DC6FA45B}"/>
            </c:ext>
          </c:extLst>
        </c:ser>
        <c:dLbls>
          <c:showLegendKey val="0"/>
          <c:showVal val="0"/>
          <c:showCatName val="0"/>
          <c:showSerName val="0"/>
          <c:showPercent val="0"/>
          <c:showBubbleSize val="0"/>
        </c:dLbls>
        <c:gapWidth val="50"/>
        <c:overlap val="100"/>
        <c:axId val="1605824000"/>
        <c:axId val="1605816496"/>
      </c:barChart>
      <c:catAx>
        <c:axId val="160582400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5816496"/>
        <c:crosses val="autoZero"/>
        <c:auto val="1"/>
        <c:lblAlgn val="ctr"/>
        <c:lblOffset val="0"/>
        <c:noMultiLvlLbl val="0"/>
      </c:catAx>
      <c:valAx>
        <c:axId val="1605816496"/>
        <c:scaling>
          <c:orientation val="minMax"/>
          <c:max val="1.0"/>
        </c:scaling>
        <c:delete val="1"/>
        <c:axPos val="t"/>
        <c:numFmt formatCode="0%" sourceLinked="1"/>
        <c:majorTickMark val="none"/>
        <c:minorTickMark val="none"/>
        <c:tickLblPos val="nextTo"/>
        <c:crossAx val="1605824000"/>
        <c:crosses val="autoZero"/>
        <c:crossBetween val="between"/>
      </c:valAx>
      <c:spPr>
        <a:noFill/>
        <a:ln>
          <a:noFill/>
        </a:ln>
        <a:effectLst/>
      </c:spPr>
    </c:plotArea>
    <c:legend>
      <c:legendPos val="b"/>
      <c:layout>
        <c:manualLayout>
          <c:xMode val="edge"/>
          <c:yMode val="edge"/>
          <c:x val="0.152903673499146"/>
          <c:y val="0.908019513865115"/>
          <c:w val="0.723954557763613"/>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Germany</c:v>
                </c:pt>
                <c:pt idx="7">
                  <c:v>Mexico</c:v>
                </c:pt>
                <c:pt idx="8">
                  <c:v>Sweden</c:v>
                </c:pt>
                <c:pt idx="9">
                  <c:v>Kenya</c:v>
                </c:pt>
                <c:pt idx="10">
                  <c:v>Canada</c:v>
                </c:pt>
                <c:pt idx="11">
                  <c:v>Hong Kong</c:v>
                </c:pt>
                <c:pt idx="12">
                  <c:v>Indonesia</c:v>
                </c:pt>
                <c:pt idx="13">
                  <c:v>Australia</c:v>
                </c:pt>
                <c:pt idx="14">
                  <c:v>South Africa</c:v>
                </c:pt>
                <c:pt idx="15">
                  <c:v>Egypt</c:v>
                </c:pt>
                <c:pt idx="16">
                  <c:v>Great Britain</c:v>
                </c:pt>
                <c:pt idx="17">
                  <c:v>China</c:v>
                </c:pt>
                <c:pt idx="18">
                  <c:v>Italy</c:v>
                </c:pt>
                <c:pt idx="19">
                  <c:v>Russia</c:v>
                </c:pt>
                <c:pt idx="20">
                  <c:v>Turkey</c:v>
                </c:pt>
                <c:pt idx="21">
                  <c:v>Republic of Korea</c:v>
                </c:pt>
                <c:pt idx="22">
                  <c:v>Japan</c:v>
                </c:pt>
                <c:pt idx="23">
                  <c:v>United States</c:v>
                </c:pt>
                <c:pt idx="24">
                  <c:v>Brazil</c:v>
                </c:pt>
                <c:pt idx="25">
                  <c:v>France</c:v>
                </c:pt>
                <c:pt idx="26">
                  <c:v>Tunisia</c:v>
                </c:pt>
              </c:strCache>
            </c:strRef>
          </c:cat>
          <c:val>
            <c:numRef>
              <c:f>Sheet1!$B$2:$B$28</c:f>
              <c:numCache>
                <c:formatCode>General</c:formatCode>
                <c:ptCount val="27"/>
                <c:pt idx="0" formatCode="0%">
                  <c:v>0.25</c:v>
                </c:pt>
                <c:pt idx="2" formatCode="0%">
                  <c:v>0.51</c:v>
                </c:pt>
                <c:pt idx="3" formatCode="0%">
                  <c:v>0.29</c:v>
                </c:pt>
                <c:pt idx="4" formatCode="0%">
                  <c:v>0.35</c:v>
                </c:pt>
                <c:pt idx="5" formatCode="0%">
                  <c:v>0.36</c:v>
                </c:pt>
                <c:pt idx="6" formatCode="0%">
                  <c:v>0.38</c:v>
                </c:pt>
                <c:pt idx="7" formatCode="0%">
                  <c:v>0.4</c:v>
                </c:pt>
                <c:pt idx="8" formatCode="0%">
                  <c:v>0.33</c:v>
                </c:pt>
                <c:pt idx="9" formatCode="0%">
                  <c:v>0.49</c:v>
                </c:pt>
                <c:pt idx="10" formatCode="0%">
                  <c:v>0.28</c:v>
                </c:pt>
                <c:pt idx="11" formatCode="0%">
                  <c:v>0.09</c:v>
                </c:pt>
                <c:pt idx="12" formatCode="0%">
                  <c:v>0.23</c:v>
                </c:pt>
                <c:pt idx="13" formatCode="0%">
                  <c:v>0.2</c:v>
                </c:pt>
                <c:pt idx="14" formatCode="0%">
                  <c:v>0.31</c:v>
                </c:pt>
                <c:pt idx="15" formatCode="0%">
                  <c:v>0.28</c:v>
                </c:pt>
                <c:pt idx="16" formatCode="0%">
                  <c:v>0.2</c:v>
                </c:pt>
                <c:pt idx="17" formatCode="0%">
                  <c:v>0.17</c:v>
                </c:pt>
                <c:pt idx="18" formatCode="0%">
                  <c:v>0.19</c:v>
                </c:pt>
                <c:pt idx="19" formatCode="0%">
                  <c:v>0.21</c:v>
                </c:pt>
                <c:pt idx="20" formatCode="0%">
                  <c:v>0.25</c:v>
                </c:pt>
                <c:pt idx="21" formatCode="0%">
                  <c:v>0.12</c:v>
                </c:pt>
                <c:pt idx="22" formatCode="0%">
                  <c:v>0.09</c:v>
                </c:pt>
                <c:pt idx="23" formatCode="0%">
                  <c:v>0.22</c:v>
                </c:pt>
                <c:pt idx="24" formatCode="0%">
                  <c:v>0.23</c:v>
                </c:pt>
                <c:pt idx="25" formatCode="0%">
                  <c:v>0.15</c:v>
                </c:pt>
                <c:pt idx="26" formatCode="0%">
                  <c:v>0.11</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Germany</c:v>
                </c:pt>
                <c:pt idx="7">
                  <c:v>Mexico</c:v>
                </c:pt>
                <c:pt idx="8">
                  <c:v>Sweden</c:v>
                </c:pt>
                <c:pt idx="9">
                  <c:v>Kenya</c:v>
                </c:pt>
                <c:pt idx="10">
                  <c:v>Canada</c:v>
                </c:pt>
                <c:pt idx="11">
                  <c:v>Hong Kong</c:v>
                </c:pt>
                <c:pt idx="12">
                  <c:v>Indonesia</c:v>
                </c:pt>
                <c:pt idx="13">
                  <c:v>Australia</c:v>
                </c:pt>
                <c:pt idx="14">
                  <c:v>South Africa</c:v>
                </c:pt>
                <c:pt idx="15">
                  <c:v>Egypt</c:v>
                </c:pt>
                <c:pt idx="16">
                  <c:v>Great Britain</c:v>
                </c:pt>
                <c:pt idx="17">
                  <c:v>China</c:v>
                </c:pt>
                <c:pt idx="18">
                  <c:v>Italy</c:v>
                </c:pt>
                <c:pt idx="19">
                  <c:v>Russia</c:v>
                </c:pt>
                <c:pt idx="20">
                  <c:v>Turkey</c:v>
                </c:pt>
                <c:pt idx="21">
                  <c:v>Republic of Korea</c:v>
                </c:pt>
                <c:pt idx="22">
                  <c:v>Japan</c:v>
                </c:pt>
                <c:pt idx="23">
                  <c:v>United States</c:v>
                </c:pt>
                <c:pt idx="24">
                  <c:v>Brazil</c:v>
                </c:pt>
                <c:pt idx="25">
                  <c:v>France</c:v>
                </c:pt>
                <c:pt idx="26">
                  <c:v>Tunisia</c:v>
                </c:pt>
              </c:strCache>
            </c:strRef>
          </c:cat>
          <c:val>
            <c:numRef>
              <c:f>Sheet1!$C$2:$C$28</c:f>
              <c:numCache>
                <c:formatCode>General</c:formatCode>
                <c:ptCount val="27"/>
                <c:pt idx="0" formatCode="0%">
                  <c:v>0.46</c:v>
                </c:pt>
                <c:pt idx="2" formatCode="0%">
                  <c:v>0.39</c:v>
                </c:pt>
                <c:pt idx="3" formatCode="0%">
                  <c:v>0.55</c:v>
                </c:pt>
                <c:pt idx="4" formatCode="0%">
                  <c:v>0.49</c:v>
                </c:pt>
                <c:pt idx="5" formatCode="0%">
                  <c:v>0.47</c:v>
                </c:pt>
                <c:pt idx="6" formatCode="0%">
                  <c:v>0.44</c:v>
                </c:pt>
                <c:pt idx="7" formatCode="0%">
                  <c:v>0.4</c:v>
                </c:pt>
                <c:pt idx="8" formatCode="0%">
                  <c:v>0.47</c:v>
                </c:pt>
                <c:pt idx="9" formatCode="0%">
                  <c:v>0.29</c:v>
                </c:pt>
                <c:pt idx="10" formatCode="0%">
                  <c:v>0.49</c:v>
                </c:pt>
                <c:pt idx="11" formatCode="0%">
                  <c:v>0.64</c:v>
                </c:pt>
                <c:pt idx="12" formatCode="0%">
                  <c:v>0.5</c:v>
                </c:pt>
                <c:pt idx="13" formatCode="0%">
                  <c:v>0.52</c:v>
                </c:pt>
                <c:pt idx="14" formatCode="0%">
                  <c:v>0.4</c:v>
                </c:pt>
                <c:pt idx="15" formatCode="0%">
                  <c:v>0.42</c:v>
                </c:pt>
                <c:pt idx="16" formatCode="0%">
                  <c:v>0.5</c:v>
                </c:pt>
                <c:pt idx="17" formatCode="0%">
                  <c:v>0.52</c:v>
                </c:pt>
                <c:pt idx="18" formatCode="0%">
                  <c:v>0.5</c:v>
                </c:pt>
                <c:pt idx="19" formatCode="0%">
                  <c:v>0.45</c:v>
                </c:pt>
                <c:pt idx="20" formatCode="0%">
                  <c:v>0.4</c:v>
                </c:pt>
                <c:pt idx="21" formatCode="0%">
                  <c:v>0.52</c:v>
                </c:pt>
                <c:pt idx="22" formatCode="0%">
                  <c:v>0.54</c:v>
                </c:pt>
                <c:pt idx="23" formatCode="0%">
                  <c:v>0.4</c:v>
                </c:pt>
                <c:pt idx="24" formatCode="0%">
                  <c:v>0.37</c:v>
                </c:pt>
                <c:pt idx="25" formatCode="0%">
                  <c:v>0.44</c:v>
                </c:pt>
                <c:pt idx="26" formatCode="0%">
                  <c:v>0.45</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Germany</c:v>
                </c:pt>
                <c:pt idx="7">
                  <c:v>Mexico</c:v>
                </c:pt>
                <c:pt idx="8">
                  <c:v>Sweden</c:v>
                </c:pt>
                <c:pt idx="9">
                  <c:v>Kenya</c:v>
                </c:pt>
                <c:pt idx="10">
                  <c:v>Canada</c:v>
                </c:pt>
                <c:pt idx="11">
                  <c:v>Hong Kong</c:v>
                </c:pt>
                <c:pt idx="12">
                  <c:v>Indonesia</c:v>
                </c:pt>
                <c:pt idx="13">
                  <c:v>Australia</c:v>
                </c:pt>
                <c:pt idx="14">
                  <c:v>South Africa</c:v>
                </c:pt>
                <c:pt idx="15">
                  <c:v>Egypt</c:v>
                </c:pt>
                <c:pt idx="16">
                  <c:v>Great Britain</c:v>
                </c:pt>
                <c:pt idx="17">
                  <c:v>China</c:v>
                </c:pt>
                <c:pt idx="18">
                  <c:v>Italy</c:v>
                </c:pt>
                <c:pt idx="19">
                  <c:v>Russia</c:v>
                </c:pt>
                <c:pt idx="20">
                  <c:v>Turkey</c:v>
                </c:pt>
                <c:pt idx="21">
                  <c:v>Republic of Korea</c:v>
                </c:pt>
                <c:pt idx="22">
                  <c:v>Japan</c:v>
                </c:pt>
                <c:pt idx="23">
                  <c:v>United States</c:v>
                </c:pt>
                <c:pt idx="24">
                  <c:v>Brazil</c:v>
                </c:pt>
                <c:pt idx="25">
                  <c:v>France</c:v>
                </c:pt>
                <c:pt idx="26">
                  <c:v>Tunisia</c:v>
                </c:pt>
              </c:strCache>
            </c:strRef>
          </c:cat>
          <c:val>
            <c:numRef>
              <c:f>Sheet1!$D$2:$D$28</c:f>
              <c:numCache>
                <c:formatCode>General</c:formatCode>
                <c:ptCount val="27"/>
                <c:pt idx="0" formatCode="0%">
                  <c:v>0.72</c:v>
                </c:pt>
                <c:pt idx="2" formatCode="0%">
                  <c:v>0.9</c:v>
                </c:pt>
                <c:pt idx="3" formatCode="0%">
                  <c:v>0.84</c:v>
                </c:pt>
                <c:pt idx="4" formatCode="0%">
                  <c:v>0.84</c:v>
                </c:pt>
                <c:pt idx="5" formatCode="0%">
                  <c:v>0.83</c:v>
                </c:pt>
                <c:pt idx="6" formatCode="0%">
                  <c:v>0.82</c:v>
                </c:pt>
                <c:pt idx="7" formatCode="0%">
                  <c:v>0.8</c:v>
                </c:pt>
                <c:pt idx="8" formatCode="0%">
                  <c:v>0.79</c:v>
                </c:pt>
                <c:pt idx="9" formatCode="0%">
                  <c:v>0.78</c:v>
                </c:pt>
                <c:pt idx="10" formatCode="0%">
                  <c:v>0.77</c:v>
                </c:pt>
                <c:pt idx="11" formatCode="0%">
                  <c:v>0.73</c:v>
                </c:pt>
                <c:pt idx="12" formatCode="0%">
                  <c:v>0.72</c:v>
                </c:pt>
                <c:pt idx="13" formatCode="0%">
                  <c:v>0.72</c:v>
                </c:pt>
                <c:pt idx="14" formatCode="0%">
                  <c:v>0.71</c:v>
                </c:pt>
                <c:pt idx="15" formatCode="0%">
                  <c:v>0.7</c:v>
                </c:pt>
                <c:pt idx="16" formatCode="0%">
                  <c:v>0.69</c:v>
                </c:pt>
                <c:pt idx="17" formatCode="0%">
                  <c:v>0.69</c:v>
                </c:pt>
                <c:pt idx="18" formatCode="0%">
                  <c:v>0.69</c:v>
                </c:pt>
                <c:pt idx="19" formatCode="0%">
                  <c:v>0.66</c:v>
                </c:pt>
                <c:pt idx="20" formatCode="0%">
                  <c:v>0.65</c:v>
                </c:pt>
                <c:pt idx="21" formatCode="0%">
                  <c:v>0.64</c:v>
                </c:pt>
                <c:pt idx="22" formatCode="0%">
                  <c:v>0.62</c:v>
                </c:pt>
                <c:pt idx="23" formatCode="0%">
                  <c:v>0.62</c:v>
                </c:pt>
                <c:pt idx="24" formatCode="0%">
                  <c:v>0.61</c:v>
                </c:pt>
                <c:pt idx="25" formatCode="0%">
                  <c:v>0.59</c:v>
                </c:pt>
                <c:pt idx="26" formatCode="0%">
                  <c:v>0.55</c:v>
                </c:pt>
              </c:numCache>
            </c:numRef>
          </c:val>
          <c:extLst xmlns:c16r2="http://schemas.microsoft.com/office/drawing/2015/06/chart">
            <c:ext xmlns:c16="http://schemas.microsoft.com/office/drawing/2014/chart" uri="{C3380CC4-5D6E-409C-BE32-E72D297353CC}">
              <c16:uniqueId val="{00000002-2AFF-4DCB-88C6-8449346C2A2C}"/>
            </c:ext>
          </c:extLst>
        </c:ser>
        <c:ser>
          <c:idx val="3"/>
          <c:order val="3"/>
          <c:tx>
            <c:strRef>
              <c:f>Sheet1!#REF!</c:f>
              <c:strCache>
                <c:ptCount val="1"/>
                <c:pt idx="0">
                  <c:v>#REF!</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Germany</c:v>
                </c:pt>
                <c:pt idx="7">
                  <c:v>Mexico</c:v>
                </c:pt>
                <c:pt idx="8">
                  <c:v>Sweden</c:v>
                </c:pt>
                <c:pt idx="9">
                  <c:v>Kenya</c:v>
                </c:pt>
                <c:pt idx="10">
                  <c:v>Canada</c:v>
                </c:pt>
                <c:pt idx="11">
                  <c:v>Hong Kong</c:v>
                </c:pt>
                <c:pt idx="12">
                  <c:v>Indonesia</c:v>
                </c:pt>
                <c:pt idx="13">
                  <c:v>Australia</c:v>
                </c:pt>
                <c:pt idx="14">
                  <c:v>South Africa</c:v>
                </c:pt>
                <c:pt idx="15">
                  <c:v>Egypt</c:v>
                </c:pt>
                <c:pt idx="16">
                  <c:v>Great Britain</c:v>
                </c:pt>
                <c:pt idx="17">
                  <c:v>China</c:v>
                </c:pt>
                <c:pt idx="18">
                  <c:v>Italy</c:v>
                </c:pt>
                <c:pt idx="19">
                  <c:v>Russia</c:v>
                </c:pt>
                <c:pt idx="20">
                  <c:v>Turkey</c:v>
                </c:pt>
                <c:pt idx="21">
                  <c:v>Republic of Korea</c:v>
                </c:pt>
                <c:pt idx="22">
                  <c:v>Japan</c:v>
                </c:pt>
                <c:pt idx="23">
                  <c:v>United States</c:v>
                </c:pt>
                <c:pt idx="24">
                  <c:v>Brazil</c:v>
                </c:pt>
                <c:pt idx="25">
                  <c:v>France</c:v>
                </c:pt>
                <c:pt idx="26">
                  <c:v>Tunisia</c:v>
                </c:pt>
              </c:strCache>
            </c:strRef>
          </c:cat>
          <c:val>
            <c:numRef>
              <c:f>Sheet1!#REF!</c:f>
              <c:numCache>
                <c:formatCode>General</c:formatCode>
                <c:ptCount val="1"/>
                <c:pt idx="0">
                  <c:v>1.0</c:v>
                </c:pt>
              </c:numCache>
            </c:numRef>
          </c:val>
          <c:extLst xmlns:c16r2="http://schemas.microsoft.com/office/drawing/2015/06/chart">
            <c:ext xmlns:c16="http://schemas.microsoft.com/office/drawing/2014/chart" uri="{C3380CC4-5D6E-409C-BE32-E72D297353CC}">
              <c16:uniqueId val="{00000003-2AFF-4DCB-88C6-8449346C2A2C}"/>
            </c:ext>
          </c:extLst>
        </c:ser>
        <c:dLbls>
          <c:showLegendKey val="0"/>
          <c:showVal val="0"/>
          <c:showCatName val="0"/>
          <c:showSerName val="0"/>
          <c:showPercent val="0"/>
          <c:showBubbleSize val="0"/>
        </c:dLbls>
        <c:gapWidth val="50"/>
        <c:overlap val="100"/>
        <c:axId val="1542180656"/>
        <c:axId val="1542223904"/>
      </c:barChart>
      <c:catAx>
        <c:axId val="1542180656"/>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542223904"/>
        <c:crosses val="autoZero"/>
        <c:auto val="1"/>
        <c:lblAlgn val="ctr"/>
        <c:lblOffset val="0"/>
        <c:noMultiLvlLbl val="0"/>
      </c:catAx>
      <c:valAx>
        <c:axId val="1542223904"/>
        <c:scaling>
          <c:orientation val="minMax"/>
          <c:max val="1.0"/>
        </c:scaling>
        <c:delete val="1"/>
        <c:axPos val="t"/>
        <c:numFmt formatCode="0%" sourceLinked="1"/>
        <c:majorTickMark val="none"/>
        <c:minorTickMark val="none"/>
        <c:tickLblPos val="nextTo"/>
        <c:crossAx val="1542180656"/>
        <c:crosses val="autoZero"/>
        <c:crossBetween val="between"/>
      </c:valAx>
      <c:spPr>
        <a:noFill/>
        <a:ln>
          <a:noFill/>
        </a:ln>
        <a:effectLst/>
      </c:spPr>
    </c:plotArea>
    <c:legend>
      <c:legendPos val="b"/>
      <c:legendEntry>
        <c:idx val="3"/>
        <c:delete val="1"/>
      </c:legendEntry>
      <c:layout>
        <c:manualLayout>
          <c:xMode val="edge"/>
          <c:yMode val="edge"/>
          <c:x val="0.141160870516185"/>
          <c:y val="0.932994498569035"/>
          <c:w val="0.813816161374677"/>
          <c:h val="0.067005501430965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Europe</c:v>
                </c:pt>
                <c:pt idx="4">
                  <c:v>LATAM</c:v>
                </c:pt>
                <c:pt idx="5">
                  <c:v>North America</c:v>
                </c:pt>
                <c:pt idx="6">
                  <c:v>APAC</c:v>
                </c:pt>
                <c:pt idx="7">
                  <c:v>BRICS</c:v>
                </c:pt>
                <c:pt idx="8">
                  <c:v>G-8 Countries</c:v>
                </c:pt>
              </c:strCache>
            </c:strRef>
          </c:cat>
          <c:val>
            <c:numRef>
              <c:f>Sheet1!$B$2:$B$10</c:f>
              <c:numCache>
                <c:formatCode>General</c:formatCode>
                <c:ptCount val="9"/>
                <c:pt idx="0" formatCode="0%">
                  <c:v>0.25</c:v>
                </c:pt>
                <c:pt idx="2" formatCode="0%">
                  <c:v>0.36</c:v>
                </c:pt>
                <c:pt idx="3" formatCode="0%">
                  <c:v>0.26</c:v>
                </c:pt>
                <c:pt idx="4" formatCode="0%">
                  <c:v>0.32</c:v>
                </c:pt>
                <c:pt idx="5" formatCode="0%">
                  <c:v>0.25</c:v>
                </c:pt>
                <c:pt idx="6" formatCode="0%">
                  <c:v>0.18</c:v>
                </c:pt>
                <c:pt idx="7" formatCode="0%">
                  <c:v>0.26</c:v>
                </c:pt>
                <c:pt idx="8" formatCode="0%">
                  <c:v>0.21</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Europe</c:v>
                </c:pt>
                <c:pt idx="4">
                  <c:v>LATAM</c:v>
                </c:pt>
                <c:pt idx="5">
                  <c:v>North America</c:v>
                </c:pt>
                <c:pt idx="6">
                  <c:v>APAC</c:v>
                </c:pt>
                <c:pt idx="7">
                  <c:v>BRICS</c:v>
                </c:pt>
                <c:pt idx="8">
                  <c:v>G-8 Countries</c:v>
                </c:pt>
              </c:strCache>
            </c:strRef>
          </c:cat>
          <c:val>
            <c:numRef>
              <c:f>Sheet1!$C$2:$C$10</c:f>
              <c:numCache>
                <c:formatCode>General</c:formatCode>
                <c:ptCount val="9"/>
                <c:pt idx="0" formatCode="0%">
                  <c:v>0.46</c:v>
                </c:pt>
                <c:pt idx="2" formatCode="0%">
                  <c:v>0.4</c:v>
                </c:pt>
                <c:pt idx="3" formatCode="0%">
                  <c:v>0.48</c:v>
                </c:pt>
                <c:pt idx="4" formatCode="0%">
                  <c:v>0.39</c:v>
                </c:pt>
                <c:pt idx="5" formatCode="0%">
                  <c:v>0.45</c:v>
                </c:pt>
                <c:pt idx="6" formatCode="0%">
                  <c:v>0.52</c:v>
                </c:pt>
                <c:pt idx="7" formatCode="0%">
                  <c:v>0.44</c:v>
                </c:pt>
                <c:pt idx="8" formatCode="0%">
                  <c:v>0.47</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Europe</c:v>
                </c:pt>
                <c:pt idx="4">
                  <c:v>LATAM</c:v>
                </c:pt>
                <c:pt idx="5">
                  <c:v>North America</c:v>
                </c:pt>
                <c:pt idx="6">
                  <c:v>APAC</c:v>
                </c:pt>
                <c:pt idx="7">
                  <c:v>BRICS</c:v>
                </c:pt>
                <c:pt idx="8">
                  <c:v>G-8 Countries</c:v>
                </c:pt>
              </c:strCache>
            </c:strRef>
          </c:cat>
          <c:val>
            <c:numRef>
              <c:f>Sheet1!$D$2:$D$10</c:f>
              <c:numCache>
                <c:formatCode>General</c:formatCode>
                <c:ptCount val="9"/>
                <c:pt idx="0" formatCode="0%">
                  <c:v>0.72</c:v>
                </c:pt>
                <c:pt idx="2" formatCode="0%">
                  <c:v>0.75</c:v>
                </c:pt>
                <c:pt idx="3" formatCode="0%">
                  <c:v>0.74</c:v>
                </c:pt>
                <c:pt idx="4" formatCode="0%">
                  <c:v>0.7</c:v>
                </c:pt>
                <c:pt idx="5" formatCode="0%">
                  <c:v>0.7</c:v>
                </c:pt>
                <c:pt idx="6" formatCode="0%">
                  <c:v>0.7</c:v>
                </c:pt>
                <c:pt idx="7" formatCode="0%">
                  <c:v>0.7</c:v>
                </c:pt>
                <c:pt idx="8" formatCode="0%">
                  <c:v>0.68</c:v>
                </c:pt>
              </c:numCache>
            </c:numRef>
          </c:val>
          <c:extLst xmlns:c16r2="http://schemas.microsoft.com/office/drawing/2015/06/chart">
            <c:ext xmlns:c16="http://schemas.microsoft.com/office/drawing/2014/chart" uri="{C3380CC4-5D6E-409C-BE32-E72D297353CC}">
              <c16:uniqueId val="{00000002-B243-448E-B037-6A8261214E27}"/>
            </c:ext>
          </c:extLst>
        </c:ser>
        <c:ser>
          <c:idx val="3"/>
          <c:order val="3"/>
          <c:tx>
            <c:strRef>
              <c:f>Sheet1!#REF!</c:f>
              <c:strCache>
                <c:ptCount val="1"/>
                <c:pt idx="0">
                  <c:v>#REF!</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Europe</c:v>
                </c:pt>
                <c:pt idx="4">
                  <c:v>LATAM</c:v>
                </c:pt>
                <c:pt idx="5">
                  <c:v>North America</c:v>
                </c:pt>
                <c:pt idx="6">
                  <c:v>APAC</c:v>
                </c:pt>
                <c:pt idx="7">
                  <c:v>BRICS</c:v>
                </c:pt>
                <c:pt idx="8">
                  <c:v>G-8 Countries</c:v>
                </c:pt>
              </c:strCache>
            </c:strRef>
          </c:cat>
          <c:val>
            <c:numRef>
              <c:f>Sheet1!#REF!</c:f>
              <c:numCache>
                <c:formatCode>General</c:formatCode>
                <c:ptCount val="1"/>
                <c:pt idx="0">
                  <c:v>1.0</c:v>
                </c:pt>
              </c:numCache>
            </c:numRef>
          </c:val>
          <c:extLst xmlns:c16r2="http://schemas.microsoft.com/office/drawing/2015/06/chart">
            <c:ext xmlns:c16="http://schemas.microsoft.com/office/drawing/2014/chart" uri="{C3380CC4-5D6E-409C-BE32-E72D297353CC}">
              <c16:uniqueId val="{00000003-B243-448E-B037-6A8261214E27}"/>
            </c:ext>
          </c:extLst>
        </c:ser>
        <c:dLbls>
          <c:showLegendKey val="0"/>
          <c:showVal val="0"/>
          <c:showCatName val="0"/>
          <c:showSerName val="0"/>
          <c:showPercent val="0"/>
          <c:showBubbleSize val="0"/>
        </c:dLbls>
        <c:gapWidth val="50"/>
        <c:overlap val="100"/>
        <c:axId val="1645807600"/>
        <c:axId val="1645809376"/>
      </c:barChart>
      <c:catAx>
        <c:axId val="164580760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45809376"/>
        <c:crosses val="autoZero"/>
        <c:auto val="1"/>
        <c:lblAlgn val="ctr"/>
        <c:lblOffset val="0"/>
        <c:noMultiLvlLbl val="0"/>
      </c:catAx>
      <c:valAx>
        <c:axId val="1645809376"/>
        <c:scaling>
          <c:orientation val="minMax"/>
          <c:max val="1.0"/>
        </c:scaling>
        <c:delete val="1"/>
        <c:axPos val="t"/>
        <c:numFmt formatCode="0%" sourceLinked="1"/>
        <c:majorTickMark val="none"/>
        <c:minorTickMark val="none"/>
        <c:tickLblPos val="nextTo"/>
        <c:crossAx val="1645807600"/>
        <c:crosses val="autoZero"/>
        <c:crossBetween val="between"/>
      </c:valAx>
      <c:spPr>
        <a:noFill/>
        <a:ln>
          <a:noFill/>
        </a:ln>
        <a:effectLst/>
      </c:spPr>
    </c:plotArea>
    <c:legend>
      <c:legendPos val="b"/>
      <c:legendEntry>
        <c:idx val="3"/>
        <c:delete val="1"/>
      </c:legendEntry>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solidFill>
                <a:schemeClr val="bg1"/>
              </a:solidFill>
            </a:ln>
            <a:effectLst/>
          </c:spPr>
          <c:invertIfNegative val="0"/>
          <c:dPt>
            <c:idx val="1"/>
            <c:invertIfNegative val="0"/>
            <c:bubble3D val="0"/>
            <c:spPr>
              <a:solidFill>
                <a:schemeClr val="tx2">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01-A699-491E-98B6-BC50312FA352}"/>
              </c:ext>
            </c:extLst>
          </c:dPt>
          <c:dPt>
            <c:idx val="2"/>
            <c:invertIfNegative val="0"/>
            <c:bubble3D val="0"/>
            <c:spPr>
              <a:solidFill>
                <a:schemeClr val="accent2"/>
              </a:solidFill>
              <a:ln>
                <a:solidFill>
                  <a:schemeClr val="bg1"/>
                </a:solidFill>
              </a:ln>
              <a:effectLst/>
            </c:spPr>
            <c:extLst xmlns:c16r2="http://schemas.microsoft.com/office/drawing/2015/06/chart">
              <c:ext xmlns:c16="http://schemas.microsoft.com/office/drawing/2014/chart" uri="{C3380CC4-5D6E-409C-BE32-E72D297353CC}">
                <c16:uniqueId val="{00000003-A699-491E-98B6-BC50312FA352}"/>
              </c:ext>
            </c:extLst>
          </c:dPt>
          <c:dPt>
            <c:idx val="3"/>
            <c:invertIfNegative val="0"/>
            <c:bubble3D val="0"/>
            <c:spPr>
              <a:solidFill>
                <a:schemeClr val="accent1"/>
              </a:solidFill>
              <a:ln>
                <a:solidFill>
                  <a:schemeClr val="bg1"/>
                </a:solidFill>
              </a:ln>
              <a:effectLst/>
            </c:spPr>
            <c:extLst xmlns:c16r2="http://schemas.microsoft.com/office/drawing/2015/06/chart">
              <c:ext xmlns:c16="http://schemas.microsoft.com/office/drawing/2014/chart" uri="{C3380CC4-5D6E-409C-BE32-E72D297353CC}">
                <c16:uniqueId val="{00000005-A699-491E-98B6-BC50312FA352}"/>
              </c:ext>
            </c:extLst>
          </c:dPt>
          <c:dPt>
            <c:idx val="4"/>
            <c:invertIfNegative val="0"/>
            <c:bubble3D val="0"/>
            <c:spPr>
              <a:solidFill>
                <a:schemeClr val="bg2"/>
              </a:solidFill>
              <a:ln>
                <a:solidFill>
                  <a:schemeClr val="bg1"/>
                </a:solidFill>
              </a:ln>
              <a:effectLst/>
            </c:spPr>
            <c:extLst xmlns:c16r2="http://schemas.microsoft.com/office/drawing/2015/06/chart">
              <c:ext xmlns:c16="http://schemas.microsoft.com/office/drawing/2014/chart" uri="{C3380CC4-5D6E-409C-BE32-E72D297353CC}">
                <c16:uniqueId val="{00000007-A699-491E-98B6-BC50312FA352}"/>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Strongly agree</c:v>
                </c:pt>
                <c:pt idx="1">
                  <c:v>Somewhat agree</c:v>
                </c:pt>
                <c:pt idx="2">
                  <c:v>Somewhat disagree </c:v>
                </c:pt>
                <c:pt idx="3">
                  <c:v>Strongly disagree</c:v>
                </c:pt>
              </c:strCache>
            </c:strRef>
          </c:cat>
          <c:val>
            <c:numRef>
              <c:f>Sheet1!$B$2:$B$5</c:f>
              <c:numCache>
                <c:formatCode>0%</c:formatCode>
                <c:ptCount val="4"/>
                <c:pt idx="0">
                  <c:v>0.21</c:v>
                </c:pt>
                <c:pt idx="1">
                  <c:v>0.46</c:v>
                </c:pt>
                <c:pt idx="2">
                  <c:v>0.24</c:v>
                </c:pt>
                <c:pt idx="3">
                  <c:v>0.08</c:v>
                </c:pt>
              </c:numCache>
            </c:numRef>
          </c:val>
          <c:extLst xmlns:c16r2="http://schemas.microsoft.com/office/drawing/2015/06/chart">
            <c:ext xmlns:c16="http://schemas.microsoft.com/office/drawing/2014/chart" uri="{C3380CC4-5D6E-409C-BE32-E72D297353CC}">
              <c16:uniqueId val="{00000008-A699-491E-98B6-BC50312FA352}"/>
            </c:ext>
          </c:extLst>
        </c:ser>
        <c:dLbls>
          <c:showLegendKey val="0"/>
          <c:showVal val="0"/>
          <c:showCatName val="0"/>
          <c:showSerName val="0"/>
          <c:showPercent val="0"/>
          <c:showBubbleSize val="0"/>
        </c:dLbls>
        <c:gapWidth val="50"/>
        <c:axId val="1566189040"/>
        <c:axId val="1566178752"/>
      </c:barChart>
      <c:catAx>
        <c:axId val="15661890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6178752"/>
        <c:crosses val="autoZero"/>
        <c:auto val="1"/>
        <c:lblAlgn val="ctr"/>
        <c:lblOffset val="0"/>
        <c:noMultiLvlLbl val="0"/>
      </c:catAx>
      <c:valAx>
        <c:axId val="1566178752"/>
        <c:scaling>
          <c:orientation val="minMax"/>
          <c:max val="1.0"/>
        </c:scaling>
        <c:delete val="1"/>
        <c:axPos val="t"/>
        <c:numFmt formatCode="0%" sourceLinked="1"/>
        <c:majorTickMark val="none"/>
        <c:minorTickMark val="none"/>
        <c:tickLblPos val="nextTo"/>
        <c:crossAx val="15661890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Pakistan</c:v>
                </c:pt>
                <c:pt idx="4">
                  <c:v>India</c:v>
                </c:pt>
                <c:pt idx="5">
                  <c:v>Poland</c:v>
                </c:pt>
                <c:pt idx="6">
                  <c:v>Mexico</c:v>
                </c:pt>
                <c:pt idx="7">
                  <c:v>Germany</c:v>
                </c:pt>
                <c:pt idx="8">
                  <c:v>Kenya</c:v>
                </c:pt>
                <c:pt idx="9">
                  <c:v>Sweden</c:v>
                </c:pt>
                <c:pt idx="10">
                  <c:v>Canada</c:v>
                </c:pt>
                <c:pt idx="11">
                  <c:v>South Africa</c:v>
                </c:pt>
                <c:pt idx="12">
                  <c:v>Australia</c:v>
                </c:pt>
                <c:pt idx="13">
                  <c:v>Russia</c:v>
                </c:pt>
                <c:pt idx="14">
                  <c:v>China</c:v>
                </c:pt>
                <c:pt idx="15">
                  <c:v>Egypt</c:v>
                </c:pt>
                <c:pt idx="16">
                  <c:v>Great Britain</c:v>
                </c:pt>
                <c:pt idx="17">
                  <c:v>Hong Kong</c:v>
                </c:pt>
                <c:pt idx="18">
                  <c:v>Brazil</c:v>
                </c:pt>
                <c:pt idx="19">
                  <c:v>Italy</c:v>
                </c:pt>
                <c:pt idx="20">
                  <c:v>United States</c:v>
                </c:pt>
                <c:pt idx="21">
                  <c:v>Indonesia</c:v>
                </c:pt>
                <c:pt idx="22">
                  <c:v>Turkey</c:v>
                </c:pt>
                <c:pt idx="23">
                  <c:v>Japan</c:v>
                </c:pt>
                <c:pt idx="24">
                  <c:v>Republic of Korea</c:v>
                </c:pt>
                <c:pt idx="25">
                  <c:v>France</c:v>
                </c:pt>
                <c:pt idx="26">
                  <c:v>Tunisia</c:v>
                </c:pt>
              </c:strCache>
            </c:strRef>
          </c:cat>
          <c:val>
            <c:numRef>
              <c:f>Sheet1!$B$2:$B$28</c:f>
              <c:numCache>
                <c:formatCode>General</c:formatCode>
                <c:ptCount val="27"/>
                <c:pt idx="0" formatCode="0%">
                  <c:v>0.21</c:v>
                </c:pt>
                <c:pt idx="2" formatCode="0%">
                  <c:v>0.41</c:v>
                </c:pt>
                <c:pt idx="3" formatCode="0%">
                  <c:v>0.31</c:v>
                </c:pt>
                <c:pt idx="4" formatCode="0%">
                  <c:v>0.33</c:v>
                </c:pt>
                <c:pt idx="5" formatCode="0%">
                  <c:v>0.24</c:v>
                </c:pt>
                <c:pt idx="6" formatCode="0%">
                  <c:v>0.35</c:v>
                </c:pt>
                <c:pt idx="7" formatCode="0%">
                  <c:v>0.32</c:v>
                </c:pt>
                <c:pt idx="8" formatCode="0%">
                  <c:v>0.46</c:v>
                </c:pt>
                <c:pt idx="9" formatCode="0%">
                  <c:v>0.3</c:v>
                </c:pt>
                <c:pt idx="10" formatCode="0%">
                  <c:v>0.25</c:v>
                </c:pt>
                <c:pt idx="11" formatCode="0%">
                  <c:v>0.27</c:v>
                </c:pt>
                <c:pt idx="12" formatCode="0%">
                  <c:v>0.16</c:v>
                </c:pt>
                <c:pt idx="13" formatCode="0%">
                  <c:v>0.19</c:v>
                </c:pt>
                <c:pt idx="14" formatCode="0%">
                  <c:v>0.13</c:v>
                </c:pt>
                <c:pt idx="15" formatCode="0%">
                  <c:v>0.22</c:v>
                </c:pt>
                <c:pt idx="16" formatCode="0%">
                  <c:v>0.16</c:v>
                </c:pt>
                <c:pt idx="17" formatCode="0%">
                  <c:v>0.07</c:v>
                </c:pt>
                <c:pt idx="18" formatCode="0%">
                  <c:v>0.24</c:v>
                </c:pt>
                <c:pt idx="19" formatCode="0%">
                  <c:v>0.13</c:v>
                </c:pt>
                <c:pt idx="20" formatCode="0%">
                  <c:v>0.19</c:v>
                </c:pt>
                <c:pt idx="21" formatCode="0%">
                  <c:v>0.16</c:v>
                </c:pt>
                <c:pt idx="22" formatCode="0%">
                  <c:v>0.2</c:v>
                </c:pt>
                <c:pt idx="23" formatCode="0%">
                  <c:v>0.07</c:v>
                </c:pt>
                <c:pt idx="24" formatCode="0%">
                  <c:v>0.06</c:v>
                </c:pt>
                <c:pt idx="25" formatCode="0%">
                  <c:v>0.11</c:v>
                </c:pt>
                <c:pt idx="26" formatCode="0%">
                  <c:v>0.08</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Pakistan</c:v>
                </c:pt>
                <c:pt idx="4">
                  <c:v>India</c:v>
                </c:pt>
                <c:pt idx="5">
                  <c:v>Poland</c:v>
                </c:pt>
                <c:pt idx="6">
                  <c:v>Mexico</c:v>
                </c:pt>
                <c:pt idx="7">
                  <c:v>Germany</c:v>
                </c:pt>
                <c:pt idx="8">
                  <c:v>Kenya</c:v>
                </c:pt>
                <c:pt idx="9">
                  <c:v>Sweden</c:v>
                </c:pt>
                <c:pt idx="10">
                  <c:v>Canada</c:v>
                </c:pt>
                <c:pt idx="11">
                  <c:v>South Africa</c:v>
                </c:pt>
                <c:pt idx="12">
                  <c:v>Australia</c:v>
                </c:pt>
                <c:pt idx="13">
                  <c:v>Russia</c:v>
                </c:pt>
                <c:pt idx="14">
                  <c:v>China</c:v>
                </c:pt>
                <c:pt idx="15">
                  <c:v>Egypt</c:v>
                </c:pt>
                <c:pt idx="16">
                  <c:v>Great Britain</c:v>
                </c:pt>
                <c:pt idx="17">
                  <c:v>Hong Kong</c:v>
                </c:pt>
                <c:pt idx="18">
                  <c:v>Brazil</c:v>
                </c:pt>
                <c:pt idx="19">
                  <c:v>Italy</c:v>
                </c:pt>
                <c:pt idx="20">
                  <c:v>United States</c:v>
                </c:pt>
                <c:pt idx="21">
                  <c:v>Indonesia</c:v>
                </c:pt>
                <c:pt idx="22">
                  <c:v>Turkey</c:v>
                </c:pt>
                <c:pt idx="23">
                  <c:v>Japan</c:v>
                </c:pt>
                <c:pt idx="24">
                  <c:v>Republic of Korea</c:v>
                </c:pt>
                <c:pt idx="25">
                  <c:v>France</c:v>
                </c:pt>
                <c:pt idx="26">
                  <c:v>Tunisia</c:v>
                </c:pt>
              </c:strCache>
            </c:strRef>
          </c:cat>
          <c:val>
            <c:numRef>
              <c:f>Sheet1!$C$2:$C$28</c:f>
              <c:numCache>
                <c:formatCode>General</c:formatCode>
                <c:ptCount val="27"/>
                <c:pt idx="0" formatCode="0%">
                  <c:v>0.46</c:v>
                </c:pt>
                <c:pt idx="2" formatCode="0%">
                  <c:v>0.49</c:v>
                </c:pt>
                <c:pt idx="3" formatCode="0%">
                  <c:v>0.51</c:v>
                </c:pt>
                <c:pt idx="4" formatCode="0%">
                  <c:v>0.48</c:v>
                </c:pt>
                <c:pt idx="5" formatCode="0%">
                  <c:v>0.56</c:v>
                </c:pt>
                <c:pt idx="6" formatCode="0%">
                  <c:v>0.43</c:v>
                </c:pt>
                <c:pt idx="7" formatCode="0%">
                  <c:v>0.46</c:v>
                </c:pt>
                <c:pt idx="8" formatCode="0%">
                  <c:v>0.31</c:v>
                </c:pt>
                <c:pt idx="9" formatCode="0%">
                  <c:v>0.47</c:v>
                </c:pt>
                <c:pt idx="10" formatCode="0%">
                  <c:v>0.49</c:v>
                </c:pt>
                <c:pt idx="11" formatCode="0%">
                  <c:v>0.44</c:v>
                </c:pt>
                <c:pt idx="12" formatCode="0%">
                  <c:v>0.52</c:v>
                </c:pt>
                <c:pt idx="13" formatCode="0%">
                  <c:v>0.48</c:v>
                </c:pt>
                <c:pt idx="14" formatCode="0%">
                  <c:v>0.53</c:v>
                </c:pt>
                <c:pt idx="15" formatCode="0%">
                  <c:v>0.43</c:v>
                </c:pt>
                <c:pt idx="16" formatCode="0%">
                  <c:v>0.49</c:v>
                </c:pt>
                <c:pt idx="17" formatCode="0%">
                  <c:v>0.58</c:v>
                </c:pt>
                <c:pt idx="18" formatCode="0%">
                  <c:v>0.41</c:v>
                </c:pt>
                <c:pt idx="19" formatCode="0%">
                  <c:v>0.49</c:v>
                </c:pt>
                <c:pt idx="20" formatCode="0%">
                  <c:v>0.41</c:v>
                </c:pt>
                <c:pt idx="21" formatCode="0%">
                  <c:v>0.44</c:v>
                </c:pt>
                <c:pt idx="22" formatCode="0%">
                  <c:v>0.39</c:v>
                </c:pt>
                <c:pt idx="23" formatCode="0%">
                  <c:v>0.5</c:v>
                </c:pt>
                <c:pt idx="24" formatCode="0%">
                  <c:v>0.47</c:v>
                </c:pt>
                <c:pt idx="25" formatCode="0%">
                  <c:v>0.4</c:v>
                </c:pt>
                <c:pt idx="26" formatCode="0%">
                  <c:v>0.42</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Pakistan</c:v>
                </c:pt>
                <c:pt idx="4">
                  <c:v>India</c:v>
                </c:pt>
                <c:pt idx="5">
                  <c:v>Poland</c:v>
                </c:pt>
                <c:pt idx="6">
                  <c:v>Mexico</c:v>
                </c:pt>
                <c:pt idx="7">
                  <c:v>Germany</c:v>
                </c:pt>
                <c:pt idx="8">
                  <c:v>Kenya</c:v>
                </c:pt>
                <c:pt idx="9">
                  <c:v>Sweden</c:v>
                </c:pt>
                <c:pt idx="10">
                  <c:v>Canada</c:v>
                </c:pt>
                <c:pt idx="11">
                  <c:v>South Africa</c:v>
                </c:pt>
                <c:pt idx="12">
                  <c:v>Australia</c:v>
                </c:pt>
                <c:pt idx="13">
                  <c:v>Russia</c:v>
                </c:pt>
                <c:pt idx="14">
                  <c:v>China</c:v>
                </c:pt>
                <c:pt idx="15">
                  <c:v>Egypt</c:v>
                </c:pt>
                <c:pt idx="16">
                  <c:v>Great Britain</c:v>
                </c:pt>
                <c:pt idx="17">
                  <c:v>Hong Kong</c:v>
                </c:pt>
                <c:pt idx="18">
                  <c:v>Brazil</c:v>
                </c:pt>
                <c:pt idx="19">
                  <c:v>Italy</c:v>
                </c:pt>
                <c:pt idx="20">
                  <c:v>United States</c:v>
                </c:pt>
                <c:pt idx="21">
                  <c:v>Indonesia</c:v>
                </c:pt>
                <c:pt idx="22">
                  <c:v>Turkey</c:v>
                </c:pt>
                <c:pt idx="23">
                  <c:v>Japan</c:v>
                </c:pt>
                <c:pt idx="24">
                  <c:v>Republic of Korea</c:v>
                </c:pt>
                <c:pt idx="25">
                  <c:v>France</c:v>
                </c:pt>
                <c:pt idx="26">
                  <c:v>Tunisia</c:v>
                </c:pt>
              </c:strCache>
            </c:strRef>
          </c:cat>
          <c:val>
            <c:numRef>
              <c:f>Sheet1!$D$2:$D$28</c:f>
              <c:numCache>
                <c:formatCode>General</c:formatCode>
                <c:ptCount val="27"/>
                <c:pt idx="0" formatCode="0%">
                  <c:v>0.68</c:v>
                </c:pt>
                <c:pt idx="2" formatCode="0%">
                  <c:v>0.9</c:v>
                </c:pt>
                <c:pt idx="3" formatCode="0%">
                  <c:v>0.83</c:v>
                </c:pt>
                <c:pt idx="4" formatCode="0%">
                  <c:v>0.81</c:v>
                </c:pt>
                <c:pt idx="5" formatCode="0%">
                  <c:v>0.81</c:v>
                </c:pt>
                <c:pt idx="6" formatCode="0%">
                  <c:v>0.78</c:v>
                </c:pt>
                <c:pt idx="7" formatCode="0%">
                  <c:v>0.78</c:v>
                </c:pt>
                <c:pt idx="8" formatCode="0%">
                  <c:v>0.77</c:v>
                </c:pt>
                <c:pt idx="9" formatCode="0%">
                  <c:v>0.77</c:v>
                </c:pt>
                <c:pt idx="10" formatCode="0%">
                  <c:v>0.74</c:v>
                </c:pt>
                <c:pt idx="11" formatCode="0%">
                  <c:v>0.71</c:v>
                </c:pt>
                <c:pt idx="12" formatCode="0%">
                  <c:v>0.68</c:v>
                </c:pt>
                <c:pt idx="13" formatCode="0%">
                  <c:v>0.67</c:v>
                </c:pt>
                <c:pt idx="14" formatCode="0%">
                  <c:v>0.66</c:v>
                </c:pt>
                <c:pt idx="15" formatCode="0%">
                  <c:v>0.65</c:v>
                </c:pt>
                <c:pt idx="16" formatCode="0%">
                  <c:v>0.65</c:v>
                </c:pt>
                <c:pt idx="17" formatCode="0%">
                  <c:v>0.65</c:v>
                </c:pt>
                <c:pt idx="18" formatCode="0%">
                  <c:v>0.64</c:v>
                </c:pt>
                <c:pt idx="19" formatCode="0%">
                  <c:v>0.62</c:v>
                </c:pt>
                <c:pt idx="20" formatCode="0%">
                  <c:v>0.6</c:v>
                </c:pt>
                <c:pt idx="21" formatCode="0%">
                  <c:v>0.6</c:v>
                </c:pt>
                <c:pt idx="22" formatCode="0%">
                  <c:v>0.59</c:v>
                </c:pt>
                <c:pt idx="23" formatCode="0%">
                  <c:v>0.57</c:v>
                </c:pt>
                <c:pt idx="24" formatCode="0%">
                  <c:v>0.53</c:v>
                </c:pt>
                <c:pt idx="25" formatCode="0%">
                  <c:v>0.51</c:v>
                </c:pt>
                <c:pt idx="26" formatCode="0%">
                  <c:v>0.51</c:v>
                </c:pt>
              </c:numCache>
            </c:numRef>
          </c:val>
          <c:extLst xmlns:c16r2="http://schemas.microsoft.com/office/drawing/2015/06/chart">
            <c:ext xmlns:c16="http://schemas.microsoft.com/office/drawing/2014/chart" uri="{C3380CC4-5D6E-409C-BE32-E72D297353CC}">
              <c16:uniqueId val="{00000002-2AFF-4DCB-88C6-8449346C2A2C}"/>
            </c:ext>
          </c:extLst>
        </c:ser>
        <c:ser>
          <c:idx val="3"/>
          <c:order val="3"/>
          <c:tx>
            <c:strRef>
              <c:f>Sheet1!#REF!</c:f>
              <c:strCache>
                <c:ptCount val="1"/>
                <c:pt idx="0">
                  <c:v>#REF!</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Pakistan</c:v>
                </c:pt>
                <c:pt idx="4">
                  <c:v>India</c:v>
                </c:pt>
                <c:pt idx="5">
                  <c:v>Poland</c:v>
                </c:pt>
                <c:pt idx="6">
                  <c:v>Mexico</c:v>
                </c:pt>
                <c:pt idx="7">
                  <c:v>Germany</c:v>
                </c:pt>
                <c:pt idx="8">
                  <c:v>Kenya</c:v>
                </c:pt>
                <c:pt idx="9">
                  <c:v>Sweden</c:v>
                </c:pt>
                <c:pt idx="10">
                  <c:v>Canada</c:v>
                </c:pt>
                <c:pt idx="11">
                  <c:v>South Africa</c:v>
                </c:pt>
                <c:pt idx="12">
                  <c:v>Australia</c:v>
                </c:pt>
                <c:pt idx="13">
                  <c:v>Russia</c:v>
                </c:pt>
                <c:pt idx="14">
                  <c:v>China</c:v>
                </c:pt>
                <c:pt idx="15">
                  <c:v>Egypt</c:v>
                </c:pt>
                <c:pt idx="16">
                  <c:v>Great Britain</c:v>
                </c:pt>
                <c:pt idx="17">
                  <c:v>Hong Kong</c:v>
                </c:pt>
                <c:pt idx="18">
                  <c:v>Brazil</c:v>
                </c:pt>
                <c:pt idx="19">
                  <c:v>Italy</c:v>
                </c:pt>
                <c:pt idx="20">
                  <c:v>United States</c:v>
                </c:pt>
                <c:pt idx="21">
                  <c:v>Indonesia</c:v>
                </c:pt>
                <c:pt idx="22">
                  <c:v>Turkey</c:v>
                </c:pt>
                <c:pt idx="23">
                  <c:v>Japan</c:v>
                </c:pt>
                <c:pt idx="24">
                  <c:v>Republic of Korea</c:v>
                </c:pt>
                <c:pt idx="25">
                  <c:v>France</c:v>
                </c:pt>
                <c:pt idx="26">
                  <c:v>Tunisia</c:v>
                </c:pt>
              </c:strCache>
            </c:strRef>
          </c:cat>
          <c:val>
            <c:numRef>
              <c:f>Sheet1!#REF!</c:f>
              <c:numCache>
                <c:formatCode>General</c:formatCode>
                <c:ptCount val="1"/>
                <c:pt idx="0">
                  <c:v>1.0</c:v>
                </c:pt>
              </c:numCache>
            </c:numRef>
          </c:val>
          <c:extLst xmlns:c16r2="http://schemas.microsoft.com/office/drawing/2015/06/chart">
            <c:ext xmlns:c16="http://schemas.microsoft.com/office/drawing/2014/chart" uri="{C3380CC4-5D6E-409C-BE32-E72D297353CC}">
              <c16:uniqueId val="{00000003-2AFF-4DCB-88C6-8449346C2A2C}"/>
            </c:ext>
          </c:extLst>
        </c:ser>
        <c:dLbls>
          <c:showLegendKey val="0"/>
          <c:showVal val="0"/>
          <c:showCatName val="0"/>
          <c:showSerName val="0"/>
          <c:showPercent val="0"/>
          <c:showBubbleSize val="0"/>
        </c:dLbls>
        <c:gapWidth val="50"/>
        <c:overlap val="100"/>
        <c:axId val="1543150160"/>
        <c:axId val="1489082304"/>
      </c:barChart>
      <c:catAx>
        <c:axId val="1543150160"/>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489082304"/>
        <c:crosses val="autoZero"/>
        <c:auto val="1"/>
        <c:lblAlgn val="ctr"/>
        <c:lblOffset val="0"/>
        <c:noMultiLvlLbl val="0"/>
      </c:catAx>
      <c:valAx>
        <c:axId val="1489082304"/>
        <c:scaling>
          <c:orientation val="minMax"/>
          <c:max val="1.0"/>
        </c:scaling>
        <c:delete val="1"/>
        <c:axPos val="t"/>
        <c:numFmt formatCode="0%" sourceLinked="1"/>
        <c:majorTickMark val="none"/>
        <c:minorTickMark val="none"/>
        <c:tickLblPos val="nextTo"/>
        <c:crossAx val="1543150160"/>
        <c:crosses val="autoZero"/>
        <c:crossBetween val="between"/>
      </c:valAx>
      <c:spPr>
        <a:noFill/>
        <a:ln>
          <a:noFill/>
        </a:ln>
        <a:effectLst/>
      </c:spPr>
    </c:plotArea>
    <c:legend>
      <c:legendPos val="b"/>
      <c:legendEntry>
        <c:idx val="3"/>
        <c:delete val="1"/>
      </c:legendEntry>
      <c:layout>
        <c:manualLayout>
          <c:xMode val="edge"/>
          <c:yMode val="edge"/>
          <c:x val="0.141160870516185"/>
          <c:y val="0.932994498569035"/>
          <c:w val="0.813816161374677"/>
          <c:h val="0.067005501430965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Europe</c:v>
                </c:pt>
                <c:pt idx="6">
                  <c:v>North America</c:v>
                </c:pt>
                <c:pt idx="7">
                  <c:v>APAC</c:v>
                </c:pt>
                <c:pt idx="8">
                  <c:v>G-8 Countries</c:v>
                </c:pt>
              </c:strCache>
            </c:strRef>
          </c:cat>
          <c:val>
            <c:numRef>
              <c:f>Sheet1!$B$2:$B$10</c:f>
              <c:numCache>
                <c:formatCode>General</c:formatCode>
                <c:ptCount val="9"/>
                <c:pt idx="0" formatCode="0%">
                  <c:v>0.21</c:v>
                </c:pt>
                <c:pt idx="2" formatCode="0%">
                  <c:v>0.31</c:v>
                </c:pt>
                <c:pt idx="3" formatCode="0%">
                  <c:v>0.29</c:v>
                </c:pt>
                <c:pt idx="4" formatCode="0%">
                  <c:v>0.23</c:v>
                </c:pt>
                <c:pt idx="5" formatCode="0%">
                  <c:v>0.21</c:v>
                </c:pt>
                <c:pt idx="6" formatCode="0%">
                  <c:v>0.22</c:v>
                </c:pt>
                <c:pt idx="7" formatCode="0%">
                  <c:v>0.15</c:v>
                </c:pt>
                <c:pt idx="8" formatCode="0%">
                  <c:v>0.18</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Europe</c:v>
                </c:pt>
                <c:pt idx="6">
                  <c:v>North America</c:v>
                </c:pt>
                <c:pt idx="7">
                  <c:v>APAC</c:v>
                </c:pt>
                <c:pt idx="8">
                  <c:v>G-8 Countries</c:v>
                </c:pt>
              </c:strCache>
            </c:strRef>
          </c:cat>
          <c:val>
            <c:numRef>
              <c:f>Sheet1!$C$2:$C$10</c:f>
              <c:numCache>
                <c:formatCode>General</c:formatCode>
                <c:ptCount val="9"/>
                <c:pt idx="0" formatCode="0%">
                  <c:v>0.46</c:v>
                </c:pt>
                <c:pt idx="2" formatCode="0%">
                  <c:v>0.42</c:v>
                </c:pt>
                <c:pt idx="3" formatCode="0%">
                  <c:v>0.42</c:v>
                </c:pt>
                <c:pt idx="4" formatCode="0%">
                  <c:v>0.47</c:v>
                </c:pt>
                <c:pt idx="5" formatCode="0%">
                  <c:v>0.48</c:v>
                </c:pt>
                <c:pt idx="6" formatCode="0%">
                  <c:v>0.45</c:v>
                </c:pt>
                <c:pt idx="7" formatCode="0%">
                  <c:v>0.5</c:v>
                </c:pt>
                <c:pt idx="8" formatCode="0%">
                  <c:v>0.47</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Europe</c:v>
                </c:pt>
                <c:pt idx="6">
                  <c:v>North America</c:v>
                </c:pt>
                <c:pt idx="7">
                  <c:v>APAC</c:v>
                </c:pt>
                <c:pt idx="8">
                  <c:v>G-8 Countries</c:v>
                </c:pt>
              </c:strCache>
            </c:strRef>
          </c:cat>
          <c:val>
            <c:numRef>
              <c:f>Sheet1!$D$2:$D$10</c:f>
              <c:numCache>
                <c:formatCode>General</c:formatCode>
                <c:ptCount val="9"/>
                <c:pt idx="0" formatCode="0%">
                  <c:v>0.68</c:v>
                </c:pt>
                <c:pt idx="2" formatCode="0%">
                  <c:v>0.73</c:v>
                </c:pt>
                <c:pt idx="3" formatCode="0%">
                  <c:v>0.71</c:v>
                </c:pt>
                <c:pt idx="4" formatCode="0%">
                  <c:v>0.7</c:v>
                </c:pt>
                <c:pt idx="5" formatCode="0%">
                  <c:v>0.69</c:v>
                </c:pt>
                <c:pt idx="6" formatCode="0%">
                  <c:v>0.67</c:v>
                </c:pt>
                <c:pt idx="7" formatCode="0%">
                  <c:v>0.65</c:v>
                </c:pt>
                <c:pt idx="8" formatCode="0%">
                  <c:v>0.64</c:v>
                </c:pt>
              </c:numCache>
            </c:numRef>
          </c:val>
          <c:extLst xmlns:c16r2="http://schemas.microsoft.com/office/drawing/2015/06/chart">
            <c:ext xmlns:c16="http://schemas.microsoft.com/office/drawing/2014/chart" uri="{C3380CC4-5D6E-409C-BE32-E72D297353CC}">
              <c16:uniqueId val="{00000002-B243-448E-B037-6A8261214E27}"/>
            </c:ext>
          </c:extLst>
        </c:ser>
        <c:ser>
          <c:idx val="3"/>
          <c:order val="3"/>
          <c:tx>
            <c:strRef>
              <c:f>Sheet1!#REF!</c:f>
              <c:strCache>
                <c:ptCount val="1"/>
                <c:pt idx="0">
                  <c:v>#REF!</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LATAM</c:v>
                </c:pt>
                <c:pt idx="4">
                  <c:v>BRICS</c:v>
                </c:pt>
                <c:pt idx="5">
                  <c:v>Europe</c:v>
                </c:pt>
                <c:pt idx="6">
                  <c:v>North America</c:v>
                </c:pt>
                <c:pt idx="7">
                  <c:v>APAC</c:v>
                </c:pt>
                <c:pt idx="8">
                  <c:v>G-8 Countries</c:v>
                </c:pt>
              </c:strCache>
            </c:strRef>
          </c:cat>
          <c:val>
            <c:numRef>
              <c:f>Sheet1!#REF!</c:f>
              <c:numCache>
                <c:formatCode>General</c:formatCode>
                <c:ptCount val="1"/>
                <c:pt idx="0">
                  <c:v>1.0</c:v>
                </c:pt>
              </c:numCache>
            </c:numRef>
          </c:val>
          <c:extLst xmlns:c16r2="http://schemas.microsoft.com/office/drawing/2015/06/chart">
            <c:ext xmlns:c16="http://schemas.microsoft.com/office/drawing/2014/chart" uri="{C3380CC4-5D6E-409C-BE32-E72D297353CC}">
              <c16:uniqueId val="{00000003-B243-448E-B037-6A8261214E27}"/>
            </c:ext>
          </c:extLst>
        </c:ser>
        <c:dLbls>
          <c:showLegendKey val="0"/>
          <c:showVal val="0"/>
          <c:showCatName val="0"/>
          <c:showSerName val="0"/>
          <c:showPercent val="0"/>
          <c:showBubbleSize val="0"/>
        </c:dLbls>
        <c:gapWidth val="50"/>
        <c:overlap val="100"/>
        <c:axId val="1697625424"/>
        <c:axId val="1645735184"/>
      </c:barChart>
      <c:catAx>
        <c:axId val="169762542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45735184"/>
        <c:crosses val="autoZero"/>
        <c:auto val="1"/>
        <c:lblAlgn val="ctr"/>
        <c:lblOffset val="0"/>
        <c:noMultiLvlLbl val="0"/>
      </c:catAx>
      <c:valAx>
        <c:axId val="1645735184"/>
        <c:scaling>
          <c:orientation val="minMax"/>
          <c:max val="1.0"/>
        </c:scaling>
        <c:delete val="1"/>
        <c:axPos val="t"/>
        <c:numFmt formatCode="0%" sourceLinked="1"/>
        <c:majorTickMark val="none"/>
        <c:minorTickMark val="none"/>
        <c:tickLblPos val="nextTo"/>
        <c:crossAx val="1697625424"/>
        <c:crosses val="autoZero"/>
        <c:crossBetween val="between"/>
      </c:valAx>
      <c:spPr>
        <a:noFill/>
        <a:ln>
          <a:noFill/>
        </a:ln>
        <a:effectLst/>
      </c:spPr>
    </c:plotArea>
    <c:legend>
      <c:legendPos val="b"/>
      <c:legendEntry>
        <c:idx val="3"/>
        <c:delete val="1"/>
      </c:legendEntry>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solidFill>
                <a:schemeClr val="bg1"/>
              </a:solidFill>
            </a:ln>
            <a:effectLst/>
          </c:spPr>
          <c:invertIfNegative val="0"/>
          <c:dPt>
            <c:idx val="1"/>
            <c:invertIfNegative val="0"/>
            <c:bubble3D val="0"/>
            <c:spPr>
              <a:solidFill>
                <a:schemeClr val="tx2">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01-A699-491E-98B6-BC50312FA352}"/>
              </c:ext>
            </c:extLst>
          </c:dPt>
          <c:dPt>
            <c:idx val="2"/>
            <c:invertIfNegative val="0"/>
            <c:bubble3D val="0"/>
            <c:spPr>
              <a:solidFill>
                <a:schemeClr val="accent2"/>
              </a:solidFill>
              <a:ln>
                <a:solidFill>
                  <a:schemeClr val="bg1"/>
                </a:solidFill>
              </a:ln>
              <a:effectLst/>
            </c:spPr>
            <c:extLst xmlns:c16r2="http://schemas.microsoft.com/office/drawing/2015/06/chart">
              <c:ext xmlns:c16="http://schemas.microsoft.com/office/drawing/2014/chart" uri="{C3380CC4-5D6E-409C-BE32-E72D297353CC}">
                <c16:uniqueId val="{00000003-A699-491E-98B6-BC50312FA352}"/>
              </c:ext>
            </c:extLst>
          </c:dPt>
          <c:dPt>
            <c:idx val="3"/>
            <c:invertIfNegative val="0"/>
            <c:bubble3D val="0"/>
            <c:spPr>
              <a:solidFill>
                <a:schemeClr val="accent1"/>
              </a:solidFill>
              <a:ln>
                <a:solidFill>
                  <a:schemeClr val="bg1"/>
                </a:solidFill>
              </a:ln>
              <a:effectLst/>
            </c:spPr>
            <c:extLst xmlns:c16r2="http://schemas.microsoft.com/office/drawing/2015/06/chart">
              <c:ext xmlns:c16="http://schemas.microsoft.com/office/drawing/2014/chart" uri="{C3380CC4-5D6E-409C-BE32-E72D297353CC}">
                <c16:uniqueId val="{00000005-A699-491E-98B6-BC50312FA352}"/>
              </c:ext>
            </c:extLst>
          </c:dPt>
          <c:dPt>
            <c:idx val="4"/>
            <c:invertIfNegative val="0"/>
            <c:bubble3D val="0"/>
            <c:spPr>
              <a:solidFill>
                <a:schemeClr val="bg2"/>
              </a:solidFill>
              <a:ln>
                <a:solidFill>
                  <a:schemeClr val="bg1"/>
                </a:solidFill>
              </a:ln>
              <a:effectLst/>
            </c:spPr>
            <c:extLst xmlns:c16r2="http://schemas.microsoft.com/office/drawing/2015/06/chart">
              <c:ext xmlns:c16="http://schemas.microsoft.com/office/drawing/2014/chart" uri="{C3380CC4-5D6E-409C-BE32-E72D297353CC}">
                <c16:uniqueId val="{00000007-A699-491E-98B6-BC50312FA352}"/>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Strongly agree</c:v>
                </c:pt>
                <c:pt idx="1">
                  <c:v>Somewhat agree</c:v>
                </c:pt>
                <c:pt idx="2">
                  <c:v>Somewhat disagree </c:v>
                </c:pt>
                <c:pt idx="3">
                  <c:v>Strongly disagree</c:v>
                </c:pt>
              </c:strCache>
            </c:strRef>
          </c:cat>
          <c:val>
            <c:numRef>
              <c:f>Sheet1!$B$2:$B$5</c:f>
              <c:numCache>
                <c:formatCode>0%</c:formatCode>
                <c:ptCount val="4"/>
                <c:pt idx="0">
                  <c:v>0.22</c:v>
                </c:pt>
                <c:pt idx="1">
                  <c:v>0.44</c:v>
                </c:pt>
                <c:pt idx="2">
                  <c:v>0.24</c:v>
                </c:pt>
                <c:pt idx="3">
                  <c:v>0.1</c:v>
                </c:pt>
              </c:numCache>
            </c:numRef>
          </c:val>
          <c:extLst xmlns:c16r2="http://schemas.microsoft.com/office/drawing/2015/06/chart">
            <c:ext xmlns:c16="http://schemas.microsoft.com/office/drawing/2014/chart" uri="{C3380CC4-5D6E-409C-BE32-E72D297353CC}">
              <c16:uniqueId val="{00000008-A699-491E-98B6-BC50312FA352}"/>
            </c:ext>
          </c:extLst>
        </c:ser>
        <c:dLbls>
          <c:showLegendKey val="0"/>
          <c:showVal val="0"/>
          <c:showCatName val="0"/>
          <c:showSerName val="0"/>
          <c:showPercent val="0"/>
          <c:showBubbleSize val="0"/>
        </c:dLbls>
        <c:gapWidth val="50"/>
        <c:axId val="1606723968"/>
        <c:axId val="1606567168"/>
      </c:barChart>
      <c:catAx>
        <c:axId val="160672396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06567168"/>
        <c:crosses val="autoZero"/>
        <c:auto val="1"/>
        <c:lblAlgn val="ctr"/>
        <c:lblOffset val="0"/>
        <c:noMultiLvlLbl val="0"/>
      </c:catAx>
      <c:valAx>
        <c:axId val="1606567168"/>
        <c:scaling>
          <c:orientation val="minMax"/>
          <c:max val="1.0"/>
        </c:scaling>
        <c:delete val="1"/>
        <c:axPos val="t"/>
        <c:numFmt formatCode="0%" sourceLinked="1"/>
        <c:majorTickMark val="none"/>
        <c:minorTickMark val="none"/>
        <c:tickLblPos val="nextTo"/>
        <c:crossAx val="1606723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Kenya</c:v>
                </c:pt>
                <c:pt idx="7">
                  <c:v>Germany</c:v>
                </c:pt>
                <c:pt idx="8">
                  <c:v>Sweden</c:v>
                </c:pt>
                <c:pt idx="9">
                  <c:v>Mexico</c:v>
                </c:pt>
                <c:pt idx="10">
                  <c:v>China</c:v>
                </c:pt>
                <c:pt idx="11">
                  <c:v>Canada</c:v>
                </c:pt>
                <c:pt idx="12">
                  <c:v>Indonesia</c:v>
                </c:pt>
                <c:pt idx="13">
                  <c:v>Australia</c:v>
                </c:pt>
                <c:pt idx="14">
                  <c:v>South Africa</c:v>
                </c:pt>
                <c:pt idx="15">
                  <c:v>Russia</c:v>
                </c:pt>
                <c:pt idx="16">
                  <c:v>Italy</c:v>
                </c:pt>
                <c:pt idx="17">
                  <c:v>Hong Kong</c:v>
                </c:pt>
                <c:pt idx="18">
                  <c:v>Great Britain</c:v>
                </c:pt>
                <c:pt idx="19">
                  <c:v>Republic of Korea</c:v>
                </c:pt>
                <c:pt idx="20">
                  <c:v>Japan</c:v>
                </c:pt>
                <c:pt idx="21">
                  <c:v>Turkey</c:v>
                </c:pt>
                <c:pt idx="22">
                  <c:v>Egypt</c:v>
                </c:pt>
                <c:pt idx="23">
                  <c:v>United States</c:v>
                </c:pt>
                <c:pt idx="24">
                  <c:v>Brazil</c:v>
                </c:pt>
                <c:pt idx="25">
                  <c:v>France</c:v>
                </c:pt>
                <c:pt idx="26">
                  <c:v>Tunisia</c:v>
                </c:pt>
              </c:strCache>
            </c:strRef>
          </c:cat>
          <c:val>
            <c:numRef>
              <c:f>Sheet1!$B$2:$B$28</c:f>
              <c:numCache>
                <c:formatCode>General</c:formatCode>
                <c:ptCount val="27"/>
                <c:pt idx="0" formatCode="0%">
                  <c:v>0.22</c:v>
                </c:pt>
                <c:pt idx="2" formatCode="0%">
                  <c:v>0.45</c:v>
                </c:pt>
                <c:pt idx="3" formatCode="0%">
                  <c:v>0.28</c:v>
                </c:pt>
                <c:pt idx="4" formatCode="0%">
                  <c:v>0.32</c:v>
                </c:pt>
                <c:pt idx="5" formatCode="0%">
                  <c:v>0.32</c:v>
                </c:pt>
                <c:pt idx="6" formatCode="0%">
                  <c:v>0.42</c:v>
                </c:pt>
                <c:pt idx="7" formatCode="0%">
                  <c:v>0.35</c:v>
                </c:pt>
                <c:pt idx="8" formatCode="0%">
                  <c:v>0.3</c:v>
                </c:pt>
                <c:pt idx="9" formatCode="0%">
                  <c:v>0.33</c:v>
                </c:pt>
                <c:pt idx="10" formatCode="0%">
                  <c:v>0.17</c:v>
                </c:pt>
                <c:pt idx="11" formatCode="0%">
                  <c:v>0.24</c:v>
                </c:pt>
                <c:pt idx="12" formatCode="0%">
                  <c:v>0.21</c:v>
                </c:pt>
                <c:pt idx="13" formatCode="0%">
                  <c:v>0.17</c:v>
                </c:pt>
                <c:pt idx="14" formatCode="0%">
                  <c:v>0.28</c:v>
                </c:pt>
                <c:pt idx="15" formatCode="0%">
                  <c:v>0.19</c:v>
                </c:pt>
                <c:pt idx="16" formatCode="0%">
                  <c:v>0.14</c:v>
                </c:pt>
                <c:pt idx="17" formatCode="0%">
                  <c:v>0.06</c:v>
                </c:pt>
                <c:pt idx="18" formatCode="0%">
                  <c:v>0.16</c:v>
                </c:pt>
                <c:pt idx="19" formatCode="0%">
                  <c:v>0.1</c:v>
                </c:pt>
                <c:pt idx="20" formatCode="0%">
                  <c:v>0.09</c:v>
                </c:pt>
                <c:pt idx="21" formatCode="0%">
                  <c:v>0.27</c:v>
                </c:pt>
                <c:pt idx="22" formatCode="0%">
                  <c:v>0.18</c:v>
                </c:pt>
                <c:pt idx="23" formatCode="0%">
                  <c:v>0.21</c:v>
                </c:pt>
                <c:pt idx="24" formatCode="0%">
                  <c:v>0.22</c:v>
                </c:pt>
                <c:pt idx="25" formatCode="0%">
                  <c:v>0.11</c:v>
                </c:pt>
                <c:pt idx="26" formatCode="0%">
                  <c:v>0.08</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Kenya</c:v>
                </c:pt>
                <c:pt idx="7">
                  <c:v>Germany</c:v>
                </c:pt>
                <c:pt idx="8">
                  <c:v>Sweden</c:v>
                </c:pt>
                <c:pt idx="9">
                  <c:v>Mexico</c:v>
                </c:pt>
                <c:pt idx="10">
                  <c:v>China</c:v>
                </c:pt>
                <c:pt idx="11">
                  <c:v>Canada</c:v>
                </c:pt>
                <c:pt idx="12">
                  <c:v>Indonesia</c:v>
                </c:pt>
                <c:pt idx="13">
                  <c:v>Australia</c:v>
                </c:pt>
                <c:pt idx="14">
                  <c:v>South Africa</c:v>
                </c:pt>
                <c:pt idx="15">
                  <c:v>Russia</c:v>
                </c:pt>
                <c:pt idx="16">
                  <c:v>Italy</c:v>
                </c:pt>
                <c:pt idx="17">
                  <c:v>Hong Kong</c:v>
                </c:pt>
                <c:pt idx="18">
                  <c:v>Great Britain</c:v>
                </c:pt>
                <c:pt idx="19">
                  <c:v>Republic of Korea</c:v>
                </c:pt>
                <c:pt idx="20">
                  <c:v>Japan</c:v>
                </c:pt>
                <c:pt idx="21">
                  <c:v>Turkey</c:v>
                </c:pt>
                <c:pt idx="22">
                  <c:v>Egypt</c:v>
                </c:pt>
                <c:pt idx="23">
                  <c:v>United States</c:v>
                </c:pt>
                <c:pt idx="24">
                  <c:v>Brazil</c:v>
                </c:pt>
                <c:pt idx="25">
                  <c:v>France</c:v>
                </c:pt>
                <c:pt idx="26">
                  <c:v>Tunisia</c:v>
                </c:pt>
              </c:strCache>
            </c:strRef>
          </c:cat>
          <c:val>
            <c:numRef>
              <c:f>Sheet1!$C$2:$C$28</c:f>
              <c:numCache>
                <c:formatCode>General</c:formatCode>
                <c:ptCount val="27"/>
                <c:pt idx="0" formatCode="0%">
                  <c:v>0.44</c:v>
                </c:pt>
                <c:pt idx="2" formatCode="0%">
                  <c:v>0.4</c:v>
                </c:pt>
                <c:pt idx="3" formatCode="0%">
                  <c:v>0.55</c:v>
                </c:pt>
                <c:pt idx="4" formatCode="0%">
                  <c:v>0.5</c:v>
                </c:pt>
                <c:pt idx="5" formatCode="0%">
                  <c:v>0.49</c:v>
                </c:pt>
                <c:pt idx="6" formatCode="0%">
                  <c:v>0.35</c:v>
                </c:pt>
                <c:pt idx="7" formatCode="0%">
                  <c:v>0.42</c:v>
                </c:pt>
                <c:pt idx="8" formatCode="0%">
                  <c:v>0.46</c:v>
                </c:pt>
                <c:pt idx="9" formatCode="0%">
                  <c:v>0.42</c:v>
                </c:pt>
                <c:pt idx="10" formatCode="0%">
                  <c:v>0.56</c:v>
                </c:pt>
                <c:pt idx="11" formatCode="0%">
                  <c:v>0.47</c:v>
                </c:pt>
                <c:pt idx="12" formatCode="0%">
                  <c:v>0.5</c:v>
                </c:pt>
                <c:pt idx="13" formatCode="0%">
                  <c:v>0.48</c:v>
                </c:pt>
                <c:pt idx="14" formatCode="0%">
                  <c:v>0.35</c:v>
                </c:pt>
                <c:pt idx="15" formatCode="0%">
                  <c:v>0.42</c:v>
                </c:pt>
                <c:pt idx="16" formatCode="0%">
                  <c:v>0.47</c:v>
                </c:pt>
                <c:pt idx="17" formatCode="0%">
                  <c:v>0.54</c:v>
                </c:pt>
                <c:pt idx="18" formatCode="0%">
                  <c:v>0.44</c:v>
                </c:pt>
                <c:pt idx="19" formatCode="0%">
                  <c:v>0.5</c:v>
                </c:pt>
                <c:pt idx="20" formatCode="0%">
                  <c:v>0.51</c:v>
                </c:pt>
                <c:pt idx="21" formatCode="0%">
                  <c:v>0.32</c:v>
                </c:pt>
                <c:pt idx="22" formatCode="0%">
                  <c:v>0.4</c:v>
                </c:pt>
                <c:pt idx="23" formatCode="0%">
                  <c:v>0.37</c:v>
                </c:pt>
                <c:pt idx="24" formatCode="0%">
                  <c:v>0.34</c:v>
                </c:pt>
                <c:pt idx="25" formatCode="0%">
                  <c:v>0.4</c:v>
                </c:pt>
                <c:pt idx="26" formatCode="0%">
                  <c:v>0.36</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Kenya</c:v>
                </c:pt>
                <c:pt idx="7">
                  <c:v>Germany</c:v>
                </c:pt>
                <c:pt idx="8">
                  <c:v>Sweden</c:v>
                </c:pt>
                <c:pt idx="9">
                  <c:v>Mexico</c:v>
                </c:pt>
                <c:pt idx="10">
                  <c:v>China</c:v>
                </c:pt>
                <c:pt idx="11">
                  <c:v>Canada</c:v>
                </c:pt>
                <c:pt idx="12">
                  <c:v>Indonesia</c:v>
                </c:pt>
                <c:pt idx="13">
                  <c:v>Australia</c:v>
                </c:pt>
                <c:pt idx="14">
                  <c:v>South Africa</c:v>
                </c:pt>
                <c:pt idx="15">
                  <c:v>Russia</c:v>
                </c:pt>
                <c:pt idx="16">
                  <c:v>Italy</c:v>
                </c:pt>
                <c:pt idx="17">
                  <c:v>Hong Kong</c:v>
                </c:pt>
                <c:pt idx="18">
                  <c:v>Great Britain</c:v>
                </c:pt>
                <c:pt idx="19">
                  <c:v>Republic of Korea</c:v>
                </c:pt>
                <c:pt idx="20">
                  <c:v>Japan</c:v>
                </c:pt>
                <c:pt idx="21">
                  <c:v>Turkey</c:v>
                </c:pt>
                <c:pt idx="22">
                  <c:v>Egypt</c:v>
                </c:pt>
                <c:pt idx="23">
                  <c:v>United States</c:v>
                </c:pt>
                <c:pt idx="24">
                  <c:v>Brazil</c:v>
                </c:pt>
                <c:pt idx="25">
                  <c:v>France</c:v>
                </c:pt>
                <c:pt idx="26">
                  <c:v>Tunisia</c:v>
                </c:pt>
              </c:strCache>
            </c:strRef>
          </c:cat>
          <c:val>
            <c:numRef>
              <c:f>Sheet1!$D$2:$D$28</c:f>
              <c:numCache>
                <c:formatCode>General</c:formatCode>
                <c:ptCount val="27"/>
                <c:pt idx="0" formatCode="0%">
                  <c:v>0.66</c:v>
                </c:pt>
                <c:pt idx="2" formatCode="0%">
                  <c:v>0.85</c:v>
                </c:pt>
                <c:pt idx="3" formatCode="0%">
                  <c:v>0.83</c:v>
                </c:pt>
                <c:pt idx="4" formatCode="0%">
                  <c:v>0.82</c:v>
                </c:pt>
                <c:pt idx="5" formatCode="0%">
                  <c:v>0.81</c:v>
                </c:pt>
                <c:pt idx="6" formatCode="0%">
                  <c:v>0.77</c:v>
                </c:pt>
                <c:pt idx="7" formatCode="0%">
                  <c:v>0.77</c:v>
                </c:pt>
                <c:pt idx="8" formatCode="0%">
                  <c:v>0.75</c:v>
                </c:pt>
                <c:pt idx="9" formatCode="0%">
                  <c:v>0.75</c:v>
                </c:pt>
                <c:pt idx="10" formatCode="0%">
                  <c:v>0.73</c:v>
                </c:pt>
                <c:pt idx="11" formatCode="0%">
                  <c:v>0.7</c:v>
                </c:pt>
                <c:pt idx="12" formatCode="0%">
                  <c:v>0.7</c:v>
                </c:pt>
                <c:pt idx="13" formatCode="0%">
                  <c:v>0.65</c:v>
                </c:pt>
                <c:pt idx="14" formatCode="0%">
                  <c:v>0.63</c:v>
                </c:pt>
                <c:pt idx="15" formatCode="0%">
                  <c:v>0.61</c:v>
                </c:pt>
                <c:pt idx="16" formatCode="0%">
                  <c:v>0.6</c:v>
                </c:pt>
                <c:pt idx="17" formatCode="0%">
                  <c:v>0.6</c:v>
                </c:pt>
                <c:pt idx="18" formatCode="0%">
                  <c:v>0.6</c:v>
                </c:pt>
                <c:pt idx="19" formatCode="0%">
                  <c:v>0.6</c:v>
                </c:pt>
                <c:pt idx="20" formatCode="0%">
                  <c:v>0.6</c:v>
                </c:pt>
                <c:pt idx="21" formatCode="0%">
                  <c:v>0.59</c:v>
                </c:pt>
                <c:pt idx="22" formatCode="0%">
                  <c:v>0.58</c:v>
                </c:pt>
                <c:pt idx="23" formatCode="0%">
                  <c:v>0.58</c:v>
                </c:pt>
                <c:pt idx="24" formatCode="0%">
                  <c:v>0.56</c:v>
                </c:pt>
                <c:pt idx="25" formatCode="0%">
                  <c:v>0.51</c:v>
                </c:pt>
                <c:pt idx="26" formatCode="0%">
                  <c:v>0.44</c:v>
                </c:pt>
              </c:numCache>
            </c:numRef>
          </c:val>
          <c:extLst xmlns:c16r2="http://schemas.microsoft.com/office/drawing/2015/06/chart">
            <c:ext xmlns:c16="http://schemas.microsoft.com/office/drawing/2014/chart" uri="{C3380CC4-5D6E-409C-BE32-E72D297353CC}">
              <c16:uniqueId val="{00000002-2AFF-4DCB-88C6-8449346C2A2C}"/>
            </c:ext>
          </c:extLst>
        </c:ser>
        <c:ser>
          <c:idx val="3"/>
          <c:order val="3"/>
          <c:tx>
            <c:strRef>
              <c:f>Sheet1!#REF!</c:f>
              <c:strCache>
                <c:ptCount val="1"/>
                <c:pt idx="0">
                  <c:v>#REF!</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Kenya</c:v>
                </c:pt>
                <c:pt idx="7">
                  <c:v>Germany</c:v>
                </c:pt>
                <c:pt idx="8">
                  <c:v>Sweden</c:v>
                </c:pt>
                <c:pt idx="9">
                  <c:v>Mexico</c:v>
                </c:pt>
                <c:pt idx="10">
                  <c:v>China</c:v>
                </c:pt>
                <c:pt idx="11">
                  <c:v>Canada</c:v>
                </c:pt>
                <c:pt idx="12">
                  <c:v>Indonesia</c:v>
                </c:pt>
                <c:pt idx="13">
                  <c:v>Australia</c:v>
                </c:pt>
                <c:pt idx="14">
                  <c:v>South Africa</c:v>
                </c:pt>
                <c:pt idx="15">
                  <c:v>Russia</c:v>
                </c:pt>
                <c:pt idx="16">
                  <c:v>Italy</c:v>
                </c:pt>
                <c:pt idx="17">
                  <c:v>Hong Kong</c:v>
                </c:pt>
                <c:pt idx="18">
                  <c:v>Great Britain</c:v>
                </c:pt>
                <c:pt idx="19">
                  <c:v>Republic of Korea</c:v>
                </c:pt>
                <c:pt idx="20">
                  <c:v>Japan</c:v>
                </c:pt>
                <c:pt idx="21">
                  <c:v>Turkey</c:v>
                </c:pt>
                <c:pt idx="22">
                  <c:v>Egypt</c:v>
                </c:pt>
                <c:pt idx="23">
                  <c:v>United States</c:v>
                </c:pt>
                <c:pt idx="24">
                  <c:v>Brazil</c:v>
                </c:pt>
                <c:pt idx="25">
                  <c:v>France</c:v>
                </c:pt>
                <c:pt idx="26">
                  <c:v>Tunisia</c:v>
                </c:pt>
              </c:strCache>
            </c:strRef>
          </c:cat>
          <c:val>
            <c:numRef>
              <c:f>Sheet1!#REF!</c:f>
              <c:numCache>
                <c:formatCode>General</c:formatCode>
                <c:ptCount val="1"/>
                <c:pt idx="0">
                  <c:v>1.0</c:v>
                </c:pt>
              </c:numCache>
            </c:numRef>
          </c:val>
          <c:extLst xmlns:c16r2="http://schemas.microsoft.com/office/drawing/2015/06/chart">
            <c:ext xmlns:c16="http://schemas.microsoft.com/office/drawing/2014/chart" uri="{C3380CC4-5D6E-409C-BE32-E72D297353CC}">
              <c16:uniqueId val="{00000003-2AFF-4DCB-88C6-8449346C2A2C}"/>
            </c:ext>
          </c:extLst>
        </c:ser>
        <c:dLbls>
          <c:showLegendKey val="0"/>
          <c:showVal val="0"/>
          <c:showCatName val="0"/>
          <c:showSerName val="0"/>
          <c:showPercent val="0"/>
          <c:showBubbleSize val="0"/>
        </c:dLbls>
        <c:gapWidth val="50"/>
        <c:overlap val="100"/>
        <c:axId val="1696805952"/>
        <c:axId val="1382674128"/>
      </c:barChart>
      <c:catAx>
        <c:axId val="1696805952"/>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82674128"/>
        <c:crosses val="autoZero"/>
        <c:auto val="1"/>
        <c:lblAlgn val="ctr"/>
        <c:lblOffset val="0"/>
        <c:noMultiLvlLbl val="0"/>
      </c:catAx>
      <c:valAx>
        <c:axId val="1382674128"/>
        <c:scaling>
          <c:orientation val="minMax"/>
          <c:max val="1.0"/>
        </c:scaling>
        <c:delete val="1"/>
        <c:axPos val="t"/>
        <c:numFmt formatCode="0%" sourceLinked="1"/>
        <c:majorTickMark val="none"/>
        <c:minorTickMark val="none"/>
        <c:tickLblPos val="nextTo"/>
        <c:crossAx val="1696805952"/>
        <c:crosses val="autoZero"/>
        <c:crossBetween val="between"/>
      </c:valAx>
      <c:spPr>
        <a:noFill/>
        <a:ln>
          <a:noFill/>
        </a:ln>
        <a:effectLst/>
      </c:spPr>
    </c:plotArea>
    <c:legend>
      <c:legendPos val="b"/>
      <c:legendEntry>
        <c:idx val="3"/>
        <c:delete val="1"/>
      </c:legendEntry>
      <c:layout>
        <c:manualLayout>
          <c:xMode val="edge"/>
          <c:yMode val="edge"/>
          <c:x val="0.141160870516185"/>
          <c:y val="0.932994498569035"/>
          <c:w val="0.813816161374677"/>
          <c:h val="0.067005501430965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Europe</c:v>
                </c:pt>
                <c:pt idx="4">
                  <c:v>BRICS</c:v>
                </c:pt>
                <c:pt idx="5">
                  <c:v>LATAM</c:v>
                </c:pt>
                <c:pt idx="6">
                  <c:v>APAC</c:v>
                </c:pt>
                <c:pt idx="7">
                  <c:v>North America</c:v>
                </c:pt>
                <c:pt idx="8">
                  <c:v>G-8 Countries</c:v>
                </c:pt>
              </c:strCache>
            </c:strRef>
          </c:cat>
          <c:val>
            <c:numRef>
              <c:f>Sheet1!$B$2:$B$10</c:f>
              <c:numCache>
                <c:formatCode>General</c:formatCode>
                <c:ptCount val="9"/>
                <c:pt idx="0" formatCode="0%">
                  <c:v>0.22</c:v>
                </c:pt>
                <c:pt idx="2" formatCode="0%">
                  <c:v>0.31</c:v>
                </c:pt>
                <c:pt idx="3" formatCode="0%">
                  <c:v>0.22</c:v>
                </c:pt>
                <c:pt idx="4" formatCode="0%">
                  <c:v>0.24</c:v>
                </c:pt>
                <c:pt idx="5" formatCode="0%">
                  <c:v>0.28</c:v>
                </c:pt>
                <c:pt idx="6" formatCode="0%">
                  <c:v>0.16</c:v>
                </c:pt>
                <c:pt idx="7" formatCode="0%">
                  <c:v>0.22</c:v>
                </c:pt>
                <c:pt idx="8" formatCode="0%">
                  <c:v>0.19</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Europe</c:v>
                </c:pt>
                <c:pt idx="4">
                  <c:v>BRICS</c:v>
                </c:pt>
                <c:pt idx="5">
                  <c:v>LATAM</c:v>
                </c:pt>
                <c:pt idx="6">
                  <c:v>APAC</c:v>
                </c:pt>
                <c:pt idx="7">
                  <c:v>North America</c:v>
                </c:pt>
                <c:pt idx="8">
                  <c:v>G-8 Countries</c:v>
                </c:pt>
              </c:strCache>
            </c:strRef>
          </c:cat>
          <c:val>
            <c:numRef>
              <c:f>Sheet1!$C$2:$C$10</c:f>
              <c:numCache>
                <c:formatCode>General</c:formatCode>
                <c:ptCount val="9"/>
                <c:pt idx="0" formatCode="0%">
                  <c:v>0.44</c:v>
                </c:pt>
                <c:pt idx="2" formatCode="0%">
                  <c:v>0.38</c:v>
                </c:pt>
                <c:pt idx="3" formatCode="0%">
                  <c:v>0.46</c:v>
                </c:pt>
                <c:pt idx="4" formatCode="0%">
                  <c:v>0.43</c:v>
                </c:pt>
                <c:pt idx="5" formatCode="0%">
                  <c:v>0.38</c:v>
                </c:pt>
                <c:pt idx="6" formatCode="0%">
                  <c:v>0.5</c:v>
                </c:pt>
                <c:pt idx="7" formatCode="0%">
                  <c:v>0.42</c:v>
                </c:pt>
                <c:pt idx="8" formatCode="0%">
                  <c:v>0.44</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Europe</c:v>
                </c:pt>
                <c:pt idx="4">
                  <c:v>BRICS</c:v>
                </c:pt>
                <c:pt idx="5">
                  <c:v>LATAM</c:v>
                </c:pt>
                <c:pt idx="6">
                  <c:v>APAC</c:v>
                </c:pt>
                <c:pt idx="7">
                  <c:v>North America</c:v>
                </c:pt>
                <c:pt idx="8">
                  <c:v>G-8 Countries</c:v>
                </c:pt>
              </c:strCache>
            </c:strRef>
          </c:cat>
          <c:val>
            <c:numRef>
              <c:f>Sheet1!$D$2:$D$10</c:f>
              <c:numCache>
                <c:formatCode>General</c:formatCode>
                <c:ptCount val="9"/>
                <c:pt idx="0" formatCode="0%">
                  <c:v>0.66</c:v>
                </c:pt>
                <c:pt idx="2" formatCode="0%">
                  <c:v>0.69</c:v>
                </c:pt>
                <c:pt idx="3" formatCode="0%">
                  <c:v>0.68</c:v>
                </c:pt>
                <c:pt idx="4" formatCode="0%">
                  <c:v>0.67</c:v>
                </c:pt>
                <c:pt idx="5" formatCode="0%">
                  <c:v>0.66</c:v>
                </c:pt>
                <c:pt idx="6" formatCode="0%">
                  <c:v>0.66</c:v>
                </c:pt>
                <c:pt idx="7" formatCode="0%">
                  <c:v>0.64</c:v>
                </c:pt>
                <c:pt idx="8" formatCode="0%">
                  <c:v>0.62</c:v>
                </c:pt>
              </c:numCache>
            </c:numRef>
          </c:val>
          <c:extLst xmlns:c16r2="http://schemas.microsoft.com/office/drawing/2015/06/chart">
            <c:ext xmlns:c16="http://schemas.microsoft.com/office/drawing/2014/chart" uri="{C3380CC4-5D6E-409C-BE32-E72D297353CC}">
              <c16:uniqueId val="{00000002-B243-448E-B037-6A8261214E27}"/>
            </c:ext>
          </c:extLst>
        </c:ser>
        <c:ser>
          <c:idx val="3"/>
          <c:order val="3"/>
          <c:tx>
            <c:strRef>
              <c:f>Sheet1!#REF!</c:f>
              <c:strCache>
                <c:ptCount val="1"/>
                <c:pt idx="0">
                  <c:v>#REF!</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Europe</c:v>
                </c:pt>
                <c:pt idx="4">
                  <c:v>BRICS</c:v>
                </c:pt>
                <c:pt idx="5">
                  <c:v>LATAM</c:v>
                </c:pt>
                <c:pt idx="6">
                  <c:v>APAC</c:v>
                </c:pt>
                <c:pt idx="7">
                  <c:v>North America</c:v>
                </c:pt>
                <c:pt idx="8">
                  <c:v>G-8 Countries</c:v>
                </c:pt>
              </c:strCache>
            </c:strRef>
          </c:cat>
          <c:val>
            <c:numRef>
              <c:f>Sheet1!#REF!</c:f>
              <c:numCache>
                <c:formatCode>General</c:formatCode>
                <c:ptCount val="1"/>
                <c:pt idx="0">
                  <c:v>1.0</c:v>
                </c:pt>
              </c:numCache>
            </c:numRef>
          </c:val>
          <c:extLst xmlns:c16r2="http://schemas.microsoft.com/office/drawing/2015/06/chart">
            <c:ext xmlns:c16="http://schemas.microsoft.com/office/drawing/2014/chart" uri="{C3380CC4-5D6E-409C-BE32-E72D297353CC}">
              <c16:uniqueId val="{00000003-B243-448E-B037-6A8261214E27}"/>
            </c:ext>
          </c:extLst>
        </c:ser>
        <c:dLbls>
          <c:showLegendKey val="0"/>
          <c:showVal val="0"/>
          <c:showCatName val="0"/>
          <c:showSerName val="0"/>
          <c:showPercent val="0"/>
          <c:showBubbleSize val="0"/>
        </c:dLbls>
        <c:gapWidth val="50"/>
        <c:overlap val="100"/>
        <c:axId val="1382187216"/>
        <c:axId val="1382909648"/>
      </c:barChart>
      <c:catAx>
        <c:axId val="138218721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82909648"/>
        <c:crosses val="autoZero"/>
        <c:auto val="1"/>
        <c:lblAlgn val="ctr"/>
        <c:lblOffset val="0"/>
        <c:noMultiLvlLbl val="0"/>
      </c:catAx>
      <c:valAx>
        <c:axId val="1382909648"/>
        <c:scaling>
          <c:orientation val="minMax"/>
          <c:max val="1.0"/>
        </c:scaling>
        <c:delete val="1"/>
        <c:axPos val="t"/>
        <c:numFmt formatCode="0%" sourceLinked="1"/>
        <c:majorTickMark val="none"/>
        <c:minorTickMark val="none"/>
        <c:tickLblPos val="nextTo"/>
        <c:crossAx val="1382187216"/>
        <c:crosses val="autoZero"/>
        <c:crossBetween val="between"/>
      </c:valAx>
      <c:spPr>
        <a:noFill/>
        <a:ln>
          <a:noFill/>
        </a:ln>
        <a:effectLst/>
      </c:spPr>
    </c:plotArea>
    <c:legend>
      <c:legendPos val="b"/>
      <c:legendEntry>
        <c:idx val="3"/>
        <c:delete val="1"/>
      </c:legendEntry>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solidFill>
                <a:schemeClr val="bg1"/>
              </a:solidFill>
            </a:ln>
            <a:effectLst/>
          </c:spPr>
          <c:invertIfNegative val="0"/>
          <c:dPt>
            <c:idx val="1"/>
            <c:invertIfNegative val="0"/>
            <c:bubble3D val="0"/>
            <c:spPr>
              <a:solidFill>
                <a:schemeClr val="tx2">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01-A699-491E-98B6-BC50312FA352}"/>
              </c:ext>
            </c:extLst>
          </c:dPt>
          <c:dPt>
            <c:idx val="2"/>
            <c:invertIfNegative val="0"/>
            <c:bubble3D val="0"/>
            <c:spPr>
              <a:solidFill>
                <a:schemeClr val="accent2"/>
              </a:solidFill>
              <a:ln>
                <a:solidFill>
                  <a:schemeClr val="bg1"/>
                </a:solidFill>
              </a:ln>
              <a:effectLst/>
            </c:spPr>
            <c:extLst xmlns:c16r2="http://schemas.microsoft.com/office/drawing/2015/06/chart">
              <c:ext xmlns:c16="http://schemas.microsoft.com/office/drawing/2014/chart" uri="{C3380CC4-5D6E-409C-BE32-E72D297353CC}">
                <c16:uniqueId val="{00000003-A699-491E-98B6-BC50312FA352}"/>
              </c:ext>
            </c:extLst>
          </c:dPt>
          <c:dPt>
            <c:idx val="3"/>
            <c:invertIfNegative val="0"/>
            <c:bubble3D val="0"/>
            <c:spPr>
              <a:solidFill>
                <a:schemeClr val="accent1"/>
              </a:solidFill>
              <a:ln>
                <a:solidFill>
                  <a:schemeClr val="bg1"/>
                </a:solidFill>
              </a:ln>
              <a:effectLst/>
            </c:spPr>
            <c:extLst xmlns:c16r2="http://schemas.microsoft.com/office/drawing/2015/06/chart">
              <c:ext xmlns:c16="http://schemas.microsoft.com/office/drawing/2014/chart" uri="{C3380CC4-5D6E-409C-BE32-E72D297353CC}">
                <c16:uniqueId val="{00000005-A699-491E-98B6-BC50312FA352}"/>
              </c:ext>
            </c:extLst>
          </c:dPt>
          <c:dPt>
            <c:idx val="4"/>
            <c:invertIfNegative val="0"/>
            <c:bubble3D val="0"/>
            <c:spPr>
              <a:solidFill>
                <a:schemeClr val="bg2"/>
              </a:solidFill>
              <a:ln>
                <a:solidFill>
                  <a:schemeClr val="bg1"/>
                </a:solidFill>
              </a:ln>
              <a:effectLst/>
            </c:spPr>
            <c:extLst xmlns:c16r2="http://schemas.microsoft.com/office/drawing/2015/06/chart">
              <c:ext xmlns:c16="http://schemas.microsoft.com/office/drawing/2014/chart" uri="{C3380CC4-5D6E-409C-BE32-E72D297353CC}">
                <c16:uniqueId val="{00000007-A699-491E-98B6-BC50312FA352}"/>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Strongly agree</c:v>
                </c:pt>
                <c:pt idx="1">
                  <c:v>Somewhat agree</c:v>
                </c:pt>
                <c:pt idx="2">
                  <c:v>Somewhat disagree </c:v>
                </c:pt>
                <c:pt idx="3">
                  <c:v>Strongly disagree</c:v>
                </c:pt>
              </c:strCache>
            </c:strRef>
          </c:cat>
          <c:val>
            <c:numRef>
              <c:f>Sheet1!$B$2:$B$5</c:f>
              <c:numCache>
                <c:formatCode>0%</c:formatCode>
                <c:ptCount val="4"/>
                <c:pt idx="0">
                  <c:v>0.23</c:v>
                </c:pt>
                <c:pt idx="1">
                  <c:v>0.47</c:v>
                </c:pt>
                <c:pt idx="2">
                  <c:v>0.23</c:v>
                </c:pt>
                <c:pt idx="3">
                  <c:v>0.07</c:v>
                </c:pt>
              </c:numCache>
            </c:numRef>
          </c:val>
          <c:extLst xmlns:c16r2="http://schemas.microsoft.com/office/drawing/2015/06/chart">
            <c:ext xmlns:c16="http://schemas.microsoft.com/office/drawing/2014/chart" uri="{C3380CC4-5D6E-409C-BE32-E72D297353CC}">
              <c16:uniqueId val="{00000008-A699-491E-98B6-BC50312FA352}"/>
            </c:ext>
          </c:extLst>
        </c:ser>
        <c:dLbls>
          <c:showLegendKey val="0"/>
          <c:showVal val="0"/>
          <c:showCatName val="0"/>
          <c:showSerName val="0"/>
          <c:showPercent val="0"/>
          <c:showBubbleSize val="0"/>
        </c:dLbls>
        <c:gapWidth val="50"/>
        <c:axId val="1565354416"/>
        <c:axId val="1565356192"/>
      </c:barChart>
      <c:catAx>
        <c:axId val="156535441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5356192"/>
        <c:crosses val="autoZero"/>
        <c:auto val="1"/>
        <c:lblAlgn val="ctr"/>
        <c:lblOffset val="0"/>
        <c:noMultiLvlLbl val="0"/>
      </c:catAx>
      <c:valAx>
        <c:axId val="1565356192"/>
        <c:scaling>
          <c:orientation val="minMax"/>
          <c:max val="1.0"/>
        </c:scaling>
        <c:delete val="1"/>
        <c:axPos val="t"/>
        <c:numFmt formatCode="0%" sourceLinked="1"/>
        <c:majorTickMark val="none"/>
        <c:minorTickMark val="none"/>
        <c:tickLblPos val="nextTo"/>
        <c:crossAx val="15653544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Mexico</c:v>
                </c:pt>
                <c:pt idx="7">
                  <c:v>Germany</c:v>
                </c:pt>
                <c:pt idx="8">
                  <c:v>Kenya</c:v>
                </c:pt>
                <c:pt idx="9">
                  <c:v>Sweden</c:v>
                </c:pt>
                <c:pt idx="10">
                  <c:v>Russia</c:v>
                </c:pt>
                <c:pt idx="11">
                  <c:v>South Africa</c:v>
                </c:pt>
                <c:pt idx="12">
                  <c:v>Indonesia</c:v>
                </c:pt>
                <c:pt idx="13">
                  <c:v>Canada</c:v>
                </c:pt>
                <c:pt idx="14">
                  <c:v>China</c:v>
                </c:pt>
                <c:pt idx="15">
                  <c:v>Australia</c:v>
                </c:pt>
                <c:pt idx="16">
                  <c:v>Turkey</c:v>
                </c:pt>
                <c:pt idx="17">
                  <c:v>Egypt</c:v>
                </c:pt>
                <c:pt idx="18">
                  <c:v>Brazil</c:v>
                </c:pt>
                <c:pt idx="19">
                  <c:v>Hong Kong</c:v>
                </c:pt>
                <c:pt idx="20">
                  <c:v>Great Britain</c:v>
                </c:pt>
                <c:pt idx="21">
                  <c:v>Italy</c:v>
                </c:pt>
                <c:pt idx="22">
                  <c:v>United States</c:v>
                </c:pt>
                <c:pt idx="23">
                  <c:v>Republic of Korea</c:v>
                </c:pt>
                <c:pt idx="24">
                  <c:v>Japan</c:v>
                </c:pt>
                <c:pt idx="25">
                  <c:v>France</c:v>
                </c:pt>
                <c:pt idx="26">
                  <c:v>Tunisia</c:v>
                </c:pt>
              </c:strCache>
            </c:strRef>
          </c:cat>
          <c:val>
            <c:numRef>
              <c:f>Sheet1!$B$2:$B$28</c:f>
              <c:numCache>
                <c:formatCode>General</c:formatCode>
                <c:ptCount val="27"/>
                <c:pt idx="0" formatCode="0%">
                  <c:v>0.23</c:v>
                </c:pt>
                <c:pt idx="2" formatCode="0%">
                  <c:v>0.42</c:v>
                </c:pt>
                <c:pt idx="3" formatCode="0%">
                  <c:v>0.23</c:v>
                </c:pt>
                <c:pt idx="4" formatCode="0%">
                  <c:v>0.32</c:v>
                </c:pt>
                <c:pt idx="5" formatCode="0%">
                  <c:v>0.34</c:v>
                </c:pt>
                <c:pt idx="6" formatCode="0%">
                  <c:v>0.31</c:v>
                </c:pt>
                <c:pt idx="7" formatCode="0%">
                  <c:v>0.29</c:v>
                </c:pt>
                <c:pt idx="8" formatCode="0%">
                  <c:v>0.44</c:v>
                </c:pt>
                <c:pt idx="9" formatCode="0%">
                  <c:v>0.31</c:v>
                </c:pt>
                <c:pt idx="10" formatCode="0%">
                  <c:v>0.24</c:v>
                </c:pt>
                <c:pt idx="11" formatCode="0%">
                  <c:v>0.3</c:v>
                </c:pt>
                <c:pt idx="12" formatCode="0%">
                  <c:v>0.21</c:v>
                </c:pt>
                <c:pt idx="13" formatCode="0%">
                  <c:v>0.23</c:v>
                </c:pt>
                <c:pt idx="14" formatCode="0%">
                  <c:v>0.17</c:v>
                </c:pt>
                <c:pt idx="15" formatCode="0%">
                  <c:v>0.19</c:v>
                </c:pt>
                <c:pt idx="16" formatCode="0%">
                  <c:v>0.28</c:v>
                </c:pt>
                <c:pt idx="17" formatCode="0%">
                  <c:v>0.23</c:v>
                </c:pt>
                <c:pt idx="18" formatCode="0%">
                  <c:v>0.24</c:v>
                </c:pt>
                <c:pt idx="19" formatCode="0%">
                  <c:v>0.07</c:v>
                </c:pt>
                <c:pt idx="20" formatCode="0%">
                  <c:v>0.16</c:v>
                </c:pt>
                <c:pt idx="21" formatCode="0%">
                  <c:v>0.13</c:v>
                </c:pt>
                <c:pt idx="22" formatCode="0%">
                  <c:v>0.2</c:v>
                </c:pt>
                <c:pt idx="23" formatCode="0%">
                  <c:v>0.09</c:v>
                </c:pt>
                <c:pt idx="24" formatCode="0%">
                  <c:v>0.08</c:v>
                </c:pt>
                <c:pt idx="25" formatCode="0%">
                  <c:v>0.15</c:v>
                </c:pt>
                <c:pt idx="26" formatCode="0%">
                  <c:v>0.11</c:v>
                </c:pt>
              </c:numCache>
            </c:numRef>
          </c:val>
          <c:extLst xmlns:c16r2="http://schemas.microsoft.com/office/drawing/2015/06/chart">
            <c:ext xmlns:c16="http://schemas.microsoft.com/office/drawing/2014/chart" uri="{C3380CC4-5D6E-409C-BE32-E72D297353CC}">
              <c16:uniqueId val="{00000000-2AFF-4DCB-88C6-8449346C2A2C}"/>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Mexico</c:v>
                </c:pt>
                <c:pt idx="7">
                  <c:v>Germany</c:v>
                </c:pt>
                <c:pt idx="8">
                  <c:v>Kenya</c:v>
                </c:pt>
                <c:pt idx="9">
                  <c:v>Sweden</c:v>
                </c:pt>
                <c:pt idx="10">
                  <c:v>Russia</c:v>
                </c:pt>
                <c:pt idx="11">
                  <c:v>South Africa</c:v>
                </c:pt>
                <c:pt idx="12">
                  <c:v>Indonesia</c:v>
                </c:pt>
                <c:pt idx="13">
                  <c:v>Canada</c:v>
                </c:pt>
                <c:pt idx="14">
                  <c:v>China</c:v>
                </c:pt>
                <c:pt idx="15">
                  <c:v>Australia</c:v>
                </c:pt>
                <c:pt idx="16">
                  <c:v>Turkey</c:v>
                </c:pt>
                <c:pt idx="17">
                  <c:v>Egypt</c:v>
                </c:pt>
                <c:pt idx="18">
                  <c:v>Brazil</c:v>
                </c:pt>
                <c:pt idx="19">
                  <c:v>Hong Kong</c:v>
                </c:pt>
                <c:pt idx="20">
                  <c:v>Great Britain</c:v>
                </c:pt>
                <c:pt idx="21">
                  <c:v>Italy</c:v>
                </c:pt>
                <c:pt idx="22">
                  <c:v>United States</c:v>
                </c:pt>
                <c:pt idx="23">
                  <c:v>Republic of Korea</c:v>
                </c:pt>
                <c:pt idx="24">
                  <c:v>Japan</c:v>
                </c:pt>
                <c:pt idx="25">
                  <c:v>France</c:v>
                </c:pt>
                <c:pt idx="26">
                  <c:v>Tunisia</c:v>
                </c:pt>
              </c:strCache>
            </c:strRef>
          </c:cat>
          <c:val>
            <c:numRef>
              <c:f>Sheet1!$C$2:$C$28</c:f>
              <c:numCache>
                <c:formatCode>General</c:formatCode>
                <c:ptCount val="27"/>
                <c:pt idx="0" formatCode="0%">
                  <c:v>0.47</c:v>
                </c:pt>
                <c:pt idx="2" formatCode="0%">
                  <c:v>0.44</c:v>
                </c:pt>
                <c:pt idx="3" formatCode="0%">
                  <c:v>0.6</c:v>
                </c:pt>
                <c:pt idx="4" formatCode="0%">
                  <c:v>0.5</c:v>
                </c:pt>
                <c:pt idx="5" formatCode="0%">
                  <c:v>0.47</c:v>
                </c:pt>
                <c:pt idx="6" formatCode="0%">
                  <c:v>0.48</c:v>
                </c:pt>
                <c:pt idx="7" formatCode="0%">
                  <c:v>0.49</c:v>
                </c:pt>
                <c:pt idx="8" formatCode="0%">
                  <c:v>0.33</c:v>
                </c:pt>
                <c:pt idx="9" formatCode="0%">
                  <c:v>0.46</c:v>
                </c:pt>
                <c:pt idx="10" formatCode="0%">
                  <c:v>0.51</c:v>
                </c:pt>
                <c:pt idx="11" formatCode="0%">
                  <c:v>0.43</c:v>
                </c:pt>
                <c:pt idx="12" formatCode="0%">
                  <c:v>0.52</c:v>
                </c:pt>
                <c:pt idx="13" formatCode="0%">
                  <c:v>0.49</c:v>
                </c:pt>
                <c:pt idx="14" formatCode="0%">
                  <c:v>0.53</c:v>
                </c:pt>
                <c:pt idx="15" formatCode="0%">
                  <c:v>0.51</c:v>
                </c:pt>
                <c:pt idx="16" formatCode="0%">
                  <c:v>0.39</c:v>
                </c:pt>
                <c:pt idx="17" formatCode="0%">
                  <c:v>0.44</c:v>
                </c:pt>
                <c:pt idx="18" formatCode="0%">
                  <c:v>0.4</c:v>
                </c:pt>
                <c:pt idx="19" formatCode="0%">
                  <c:v>0.57</c:v>
                </c:pt>
                <c:pt idx="20" formatCode="0%">
                  <c:v>0.47</c:v>
                </c:pt>
                <c:pt idx="21" formatCode="0%">
                  <c:v>0.5</c:v>
                </c:pt>
                <c:pt idx="22" formatCode="0%">
                  <c:v>0.4</c:v>
                </c:pt>
                <c:pt idx="23" formatCode="0%">
                  <c:v>0.51</c:v>
                </c:pt>
                <c:pt idx="24" formatCode="0%">
                  <c:v>0.49</c:v>
                </c:pt>
                <c:pt idx="25" formatCode="0%">
                  <c:v>0.4</c:v>
                </c:pt>
                <c:pt idx="26" formatCode="0%">
                  <c:v>0.43</c:v>
                </c:pt>
              </c:numCache>
            </c:numRef>
          </c:val>
          <c:extLst xmlns:c16r2="http://schemas.microsoft.com/office/drawing/2015/06/chart">
            <c:ext xmlns:c16="http://schemas.microsoft.com/office/drawing/2014/chart" uri="{C3380CC4-5D6E-409C-BE32-E72D297353CC}">
              <c16:uniqueId val="{00000001-2AFF-4DCB-88C6-8449346C2A2C}"/>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Mexico</c:v>
                </c:pt>
                <c:pt idx="7">
                  <c:v>Germany</c:v>
                </c:pt>
                <c:pt idx="8">
                  <c:v>Kenya</c:v>
                </c:pt>
                <c:pt idx="9">
                  <c:v>Sweden</c:v>
                </c:pt>
                <c:pt idx="10">
                  <c:v>Russia</c:v>
                </c:pt>
                <c:pt idx="11">
                  <c:v>South Africa</c:v>
                </c:pt>
                <c:pt idx="12">
                  <c:v>Indonesia</c:v>
                </c:pt>
                <c:pt idx="13">
                  <c:v>Canada</c:v>
                </c:pt>
                <c:pt idx="14">
                  <c:v>China</c:v>
                </c:pt>
                <c:pt idx="15">
                  <c:v>Australia</c:v>
                </c:pt>
                <c:pt idx="16">
                  <c:v>Turkey</c:v>
                </c:pt>
                <c:pt idx="17">
                  <c:v>Egypt</c:v>
                </c:pt>
                <c:pt idx="18">
                  <c:v>Brazil</c:v>
                </c:pt>
                <c:pt idx="19">
                  <c:v>Hong Kong</c:v>
                </c:pt>
                <c:pt idx="20">
                  <c:v>Great Britain</c:v>
                </c:pt>
                <c:pt idx="21">
                  <c:v>Italy</c:v>
                </c:pt>
                <c:pt idx="22">
                  <c:v>United States</c:v>
                </c:pt>
                <c:pt idx="23">
                  <c:v>Republic of Korea</c:v>
                </c:pt>
                <c:pt idx="24">
                  <c:v>Japan</c:v>
                </c:pt>
                <c:pt idx="25">
                  <c:v>France</c:v>
                </c:pt>
                <c:pt idx="26">
                  <c:v>Tunisia</c:v>
                </c:pt>
              </c:strCache>
            </c:strRef>
          </c:cat>
          <c:val>
            <c:numRef>
              <c:f>Sheet1!$D$2:$D$28</c:f>
              <c:numCache>
                <c:formatCode>General</c:formatCode>
                <c:ptCount val="27"/>
                <c:pt idx="0" formatCode="0%">
                  <c:v>0.7</c:v>
                </c:pt>
                <c:pt idx="2" formatCode="0%">
                  <c:v>0.86</c:v>
                </c:pt>
                <c:pt idx="3" formatCode="0%">
                  <c:v>0.83</c:v>
                </c:pt>
                <c:pt idx="4" formatCode="0%">
                  <c:v>0.82</c:v>
                </c:pt>
                <c:pt idx="5" formatCode="0%">
                  <c:v>0.81</c:v>
                </c:pt>
                <c:pt idx="6" formatCode="0%">
                  <c:v>0.79</c:v>
                </c:pt>
                <c:pt idx="7" formatCode="0%">
                  <c:v>0.78</c:v>
                </c:pt>
                <c:pt idx="8" formatCode="0%">
                  <c:v>0.77</c:v>
                </c:pt>
                <c:pt idx="9" formatCode="0%">
                  <c:v>0.77</c:v>
                </c:pt>
                <c:pt idx="10" formatCode="0%">
                  <c:v>0.75</c:v>
                </c:pt>
                <c:pt idx="11" formatCode="0%">
                  <c:v>0.73</c:v>
                </c:pt>
                <c:pt idx="12" formatCode="0%">
                  <c:v>0.73</c:v>
                </c:pt>
                <c:pt idx="13" formatCode="0%">
                  <c:v>0.73</c:v>
                </c:pt>
                <c:pt idx="14" formatCode="0%">
                  <c:v>0.71</c:v>
                </c:pt>
                <c:pt idx="15" formatCode="0%">
                  <c:v>0.69</c:v>
                </c:pt>
                <c:pt idx="16" formatCode="0%">
                  <c:v>0.67</c:v>
                </c:pt>
                <c:pt idx="17" formatCode="0%">
                  <c:v>0.67</c:v>
                </c:pt>
                <c:pt idx="18" formatCode="0%">
                  <c:v>0.64</c:v>
                </c:pt>
                <c:pt idx="19" formatCode="0%">
                  <c:v>0.64</c:v>
                </c:pt>
                <c:pt idx="20" formatCode="0%">
                  <c:v>0.63</c:v>
                </c:pt>
                <c:pt idx="21" formatCode="0%">
                  <c:v>0.63</c:v>
                </c:pt>
                <c:pt idx="22" formatCode="0%">
                  <c:v>0.6</c:v>
                </c:pt>
                <c:pt idx="23" formatCode="0%">
                  <c:v>0.6</c:v>
                </c:pt>
                <c:pt idx="24" formatCode="0%">
                  <c:v>0.57</c:v>
                </c:pt>
                <c:pt idx="25" formatCode="0%">
                  <c:v>0.55</c:v>
                </c:pt>
                <c:pt idx="26" formatCode="0%">
                  <c:v>0.54</c:v>
                </c:pt>
              </c:numCache>
            </c:numRef>
          </c:val>
          <c:extLst xmlns:c16r2="http://schemas.microsoft.com/office/drawing/2015/06/chart">
            <c:ext xmlns:c16="http://schemas.microsoft.com/office/drawing/2014/chart" uri="{C3380CC4-5D6E-409C-BE32-E72D297353CC}">
              <c16:uniqueId val="{00000002-2AFF-4DCB-88C6-8449346C2A2C}"/>
            </c:ext>
          </c:extLst>
        </c:ser>
        <c:ser>
          <c:idx val="3"/>
          <c:order val="3"/>
          <c:tx>
            <c:strRef>
              <c:f>Sheet1!#REF!</c:f>
              <c:strCache>
                <c:ptCount val="1"/>
                <c:pt idx="0">
                  <c:v>#REF!</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Nigeria</c:v>
                </c:pt>
                <c:pt idx="3">
                  <c:v>Poland</c:v>
                </c:pt>
                <c:pt idx="4">
                  <c:v>Pakistan</c:v>
                </c:pt>
                <c:pt idx="5">
                  <c:v>India</c:v>
                </c:pt>
                <c:pt idx="6">
                  <c:v>Mexico</c:v>
                </c:pt>
                <c:pt idx="7">
                  <c:v>Germany</c:v>
                </c:pt>
                <c:pt idx="8">
                  <c:v>Kenya</c:v>
                </c:pt>
                <c:pt idx="9">
                  <c:v>Sweden</c:v>
                </c:pt>
                <c:pt idx="10">
                  <c:v>Russia</c:v>
                </c:pt>
                <c:pt idx="11">
                  <c:v>South Africa</c:v>
                </c:pt>
                <c:pt idx="12">
                  <c:v>Indonesia</c:v>
                </c:pt>
                <c:pt idx="13">
                  <c:v>Canada</c:v>
                </c:pt>
                <c:pt idx="14">
                  <c:v>China</c:v>
                </c:pt>
                <c:pt idx="15">
                  <c:v>Australia</c:v>
                </c:pt>
                <c:pt idx="16">
                  <c:v>Turkey</c:v>
                </c:pt>
                <c:pt idx="17">
                  <c:v>Egypt</c:v>
                </c:pt>
                <c:pt idx="18">
                  <c:v>Brazil</c:v>
                </c:pt>
                <c:pt idx="19">
                  <c:v>Hong Kong</c:v>
                </c:pt>
                <c:pt idx="20">
                  <c:v>Great Britain</c:v>
                </c:pt>
                <c:pt idx="21">
                  <c:v>Italy</c:v>
                </c:pt>
                <c:pt idx="22">
                  <c:v>United States</c:v>
                </c:pt>
                <c:pt idx="23">
                  <c:v>Republic of Korea</c:v>
                </c:pt>
                <c:pt idx="24">
                  <c:v>Japan</c:v>
                </c:pt>
                <c:pt idx="25">
                  <c:v>France</c:v>
                </c:pt>
                <c:pt idx="26">
                  <c:v>Tunisia</c:v>
                </c:pt>
              </c:strCache>
            </c:strRef>
          </c:cat>
          <c:val>
            <c:numRef>
              <c:f>Sheet1!#REF!</c:f>
              <c:numCache>
                <c:formatCode>General</c:formatCode>
                <c:ptCount val="1"/>
                <c:pt idx="0">
                  <c:v>1.0</c:v>
                </c:pt>
              </c:numCache>
            </c:numRef>
          </c:val>
          <c:extLst xmlns:c16r2="http://schemas.microsoft.com/office/drawing/2015/06/chart">
            <c:ext xmlns:c16="http://schemas.microsoft.com/office/drawing/2014/chart" uri="{C3380CC4-5D6E-409C-BE32-E72D297353CC}">
              <c16:uniqueId val="{00000003-2AFF-4DCB-88C6-8449346C2A2C}"/>
            </c:ext>
          </c:extLst>
        </c:ser>
        <c:dLbls>
          <c:showLegendKey val="0"/>
          <c:showVal val="0"/>
          <c:showCatName val="0"/>
          <c:showSerName val="0"/>
          <c:showPercent val="0"/>
          <c:showBubbleSize val="0"/>
        </c:dLbls>
        <c:gapWidth val="50"/>
        <c:overlap val="100"/>
        <c:axId val="1564986032"/>
        <c:axId val="1564987808"/>
      </c:barChart>
      <c:catAx>
        <c:axId val="1564986032"/>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564987808"/>
        <c:crosses val="autoZero"/>
        <c:auto val="1"/>
        <c:lblAlgn val="ctr"/>
        <c:lblOffset val="0"/>
        <c:noMultiLvlLbl val="0"/>
      </c:catAx>
      <c:valAx>
        <c:axId val="1564987808"/>
        <c:scaling>
          <c:orientation val="minMax"/>
          <c:max val="1.0"/>
        </c:scaling>
        <c:delete val="1"/>
        <c:axPos val="t"/>
        <c:numFmt formatCode="0%" sourceLinked="1"/>
        <c:majorTickMark val="none"/>
        <c:minorTickMark val="none"/>
        <c:tickLblPos val="nextTo"/>
        <c:crossAx val="1564986032"/>
        <c:crosses val="autoZero"/>
        <c:crossBetween val="between"/>
      </c:valAx>
      <c:spPr>
        <a:noFill/>
        <a:ln>
          <a:noFill/>
        </a:ln>
        <a:effectLst/>
      </c:spPr>
    </c:plotArea>
    <c:legend>
      <c:legendPos val="b"/>
      <c:legendEntry>
        <c:idx val="3"/>
        <c:delete val="1"/>
      </c:legendEntry>
      <c:layout>
        <c:manualLayout>
          <c:xMode val="edge"/>
          <c:yMode val="edge"/>
          <c:x val="0.141160870516185"/>
          <c:y val="0.932994498569035"/>
          <c:w val="0.813816161374677"/>
          <c:h val="0.067005501430965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South Africa</c:v>
                </c:pt>
                <c:pt idx="3">
                  <c:v>India</c:v>
                </c:pt>
                <c:pt idx="4">
                  <c:v>United States</c:v>
                </c:pt>
                <c:pt idx="5">
                  <c:v>France</c:v>
                </c:pt>
                <c:pt idx="6">
                  <c:v>Republic of Korea</c:v>
                </c:pt>
                <c:pt idx="7">
                  <c:v>Italy</c:v>
                </c:pt>
                <c:pt idx="8">
                  <c:v>Indonesia</c:v>
                </c:pt>
                <c:pt idx="9">
                  <c:v>Mexico</c:v>
                </c:pt>
                <c:pt idx="10">
                  <c:v>Brazil</c:v>
                </c:pt>
                <c:pt idx="11">
                  <c:v>Great Britain</c:v>
                </c:pt>
                <c:pt idx="12">
                  <c:v>China</c:v>
                </c:pt>
                <c:pt idx="13">
                  <c:v>Nigeria</c:v>
                </c:pt>
                <c:pt idx="14">
                  <c:v>Canada</c:v>
                </c:pt>
                <c:pt idx="15">
                  <c:v>Turkey</c:v>
                </c:pt>
                <c:pt idx="16">
                  <c:v>Egypt</c:v>
                </c:pt>
                <c:pt idx="17">
                  <c:v>Hong Kong</c:v>
                </c:pt>
                <c:pt idx="18">
                  <c:v>Sweden</c:v>
                </c:pt>
                <c:pt idx="19">
                  <c:v>Pakistan</c:v>
                </c:pt>
                <c:pt idx="20">
                  <c:v>Australia</c:v>
                </c:pt>
                <c:pt idx="21">
                  <c:v>Japan</c:v>
                </c:pt>
                <c:pt idx="22">
                  <c:v>Germany</c:v>
                </c:pt>
                <c:pt idx="23">
                  <c:v>Kenya</c:v>
                </c:pt>
                <c:pt idx="24">
                  <c:v>Poland</c:v>
                </c:pt>
                <c:pt idx="25">
                  <c:v>Russia</c:v>
                </c:pt>
                <c:pt idx="26">
                  <c:v>Tunisia</c:v>
                </c:pt>
              </c:strCache>
            </c:strRef>
          </c:cat>
          <c:val>
            <c:numRef>
              <c:f>Sheet1!$B$2:$B$28</c:f>
              <c:numCache>
                <c:formatCode>General</c:formatCode>
                <c:ptCount val="27"/>
                <c:pt idx="0" formatCode="0%">
                  <c:v>0.34</c:v>
                </c:pt>
                <c:pt idx="2" formatCode="0%">
                  <c:v>0.48</c:v>
                </c:pt>
                <c:pt idx="3" formatCode="0%">
                  <c:v>0.46</c:v>
                </c:pt>
                <c:pt idx="4" formatCode="0%">
                  <c:v>0.4</c:v>
                </c:pt>
                <c:pt idx="5" formatCode="0%">
                  <c:v>0.38</c:v>
                </c:pt>
                <c:pt idx="6" formatCode="0%">
                  <c:v>0.29</c:v>
                </c:pt>
                <c:pt idx="7" formatCode="0%">
                  <c:v>0.3</c:v>
                </c:pt>
                <c:pt idx="8" formatCode="0%">
                  <c:v>0.3</c:v>
                </c:pt>
                <c:pt idx="9" formatCode="0%">
                  <c:v>0.26</c:v>
                </c:pt>
                <c:pt idx="10" formatCode="0%">
                  <c:v>0.42</c:v>
                </c:pt>
                <c:pt idx="11" formatCode="0%">
                  <c:v>0.35</c:v>
                </c:pt>
                <c:pt idx="12" formatCode="0%">
                  <c:v>0.31</c:v>
                </c:pt>
                <c:pt idx="13" formatCode="0%">
                  <c:v>0.31</c:v>
                </c:pt>
                <c:pt idx="14" formatCode="0%">
                  <c:v>0.34</c:v>
                </c:pt>
                <c:pt idx="15" formatCode="0%">
                  <c:v>0.37</c:v>
                </c:pt>
                <c:pt idx="16" formatCode="0%">
                  <c:v>0.38</c:v>
                </c:pt>
                <c:pt idx="17" formatCode="0%">
                  <c:v>0.31</c:v>
                </c:pt>
                <c:pt idx="18" formatCode="0%">
                  <c:v>0.28</c:v>
                </c:pt>
                <c:pt idx="19" formatCode="0%">
                  <c:v>0.3</c:v>
                </c:pt>
                <c:pt idx="20" formatCode="0%">
                  <c:v>0.31</c:v>
                </c:pt>
                <c:pt idx="21" formatCode="0%">
                  <c:v>0.25</c:v>
                </c:pt>
                <c:pt idx="22" formatCode="0%">
                  <c:v>0.28</c:v>
                </c:pt>
                <c:pt idx="23" formatCode="0%">
                  <c:v>0.37</c:v>
                </c:pt>
                <c:pt idx="24" formatCode="0%">
                  <c:v>0.19</c:v>
                </c:pt>
                <c:pt idx="25" formatCode="0%">
                  <c:v>0.17</c:v>
                </c:pt>
                <c:pt idx="26" formatCode="0%">
                  <c:v>0.35</c:v>
                </c:pt>
              </c:numCache>
            </c:numRef>
          </c:val>
          <c:extLst xmlns:c16r2="http://schemas.microsoft.com/office/drawing/2015/06/chart">
            <c:ext xmlns:c16="http://schemas.microsoft.com/office/drawing/2014/chart" uri="{C3380CC4-5D6E-409C-BE32-E72D297353CC}">
              <c16:uniqueId val="{00000000-0CD9-4E6C-B93A-77EB5C41FC67}"/>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South Africa</c:v>
                </c:pt>
                <c:pt idx="3">
                  <c:v>India</c:v>
                </c:pt>
                <c:pt idx="4">
                  <c:v>United States</c:v>
                </c:pt>
                <c:pt idx="5">
                  <c:v>France</c:v>
                </c:pt>
                <c:pt idx="6">
                  <c:v>Republic of Korea</c:v>
                </c:pt>
                <c:pt idx="7">
                  <c:v>Italy</c:v>
                </c:pt>
                <c:pt idx="8">
                  <c:v>Indonesia</c:v>
                </c:pt>
                <c:pt idx="9">
                  <c:v>Mexico</c:v>
                </c:pt>
                <c:pt idx="10">
                  <c:v>Brazil</c:v>
                </c:pt>
                <c:pt idx="11">
                  <c:v>Great Britain</c:v>
                </c:pt>
                <c:pt idx="12">
                  <c:v>China</c:v>
                </c:pt>
                <c:pt idx="13">
                  <c:v>Nigeria</c:v>
                </c:pt>
                <c:pt idx="14">
                  <c:v>Canada</c:v>
                </c:pt>
                <c:pt idx="15">
                  <c:v>Turkey</c:v>
                </c:pt>
                <c:pt idx="16">
                  <c:v>Egypt</c:v>
                </c:pt>
                <c:pt idx="17">
                  <c:v>Hong Kong</c:v>
                </c:pt>
                <c:pt idx="18">
                  <c:v>Sweden</c:v>
                </c:pt>
                <c:pt idx="19">
                  <c:v>Pakistan</c:v>
                </c:pt>
                <c:pt idx="20">
                  <c:v>Australia</c:v>
                </c:pt>
                <c:pt idx="21">
                  <c:v>Japan</c:v>
                </c:pt>
                <c:pt idx="22">
                  <c:v>Germany</c:v>
                </c:pt>
                <c:pt idx="23">
                  <c:v>Kenya</c:v>
                </c:pt>
                <c:pt idx="24">
                  <c:v>Poland</c:v>
                </c:pt>
                <c:pt idx="25">
                  <c:v>Russia</c:v>
                </c:pt>
                <c:pt idx="26">
                  <c:v>Tunisia</c:v>
                </c:pt>
              </c:strCache>
            </c:strRef>
          </c:cat>
          <c:val>
            <c:numRef>
              <c:f>Sheet1!$C$2:$C$28</c:f>
              <c:numCache>
                <c:formatCode>General</c:formatCode>
                <c:ptCount val="27"/>
                <c:pt idx="0" formatCode="0%">
                  <c:v>0.4</c:v>
                </c:pt>
                <c:pt idx="2" formatCode="0%">
                  <c:v>0.36</c:v>
                </c:pt>
                <c:pt idx="3" formatCode="0%">
                  <c:v>0.37</c:v>
                </c:pt>
                <c:pt idx="4" formatCode="0%">
                  <c:v>0.43</c:v>
                </c:pt>
                <c:pt idx="5" formatCode="0%">
                  <c:v>0.4</c:v>
                </c:pt>
                <c:pt idx="6" formatCode="0%">
                  <c:v>0.49</c:v>
                </c:pt>
                <c:pt idx="7" formatCode="0%">
                  <c:v>0.48</c:v>
                </c:pt>
                <c:pt idx="8" formatCode="0%">
                  <c:v>0.47</c:v>
                </c:pt>
                <c:pt idx="9" formatCode="0%">
                  <c:v>0.5</c:v>
                </c:pt>
                <c:pt idx="10" formatCode="0%">
                  <c:v>0.34</c:v>
                </c:pt>
                <c:pt idx="11" formatCode="0%">
                  <c:v>0.4</c:v>
                </c:pt>
                <c:pt idx="12" formatCode="0%">
                  <c:v>0.45</c:v>
                </c:pt>
                <c:pt idx="13" formatCode="0%">
                  <c:v>0.44</c:v>
                </c:pt>
                <c:pt idx="14" formatCode="0%">
                  <c:v>0.42</c:v>
                </c:pt>
                <c:pt idx="15" formatCode="0%">
                  <c:v>0.37</c:v>
                </c:pt>
                <c:pt idx="16" formatCode="0%">
                  <c:v>0.34</c:v>
                </c:pt>
                <c:pt idx="17" formatCode="0%">
                  <c:v>0.41</c:v>
                </c:pt>
                <c:pt idx="18" formatCode="0%">
                  <c:v>0.44</c:v>
                </c:pt>
                <c:pt idx="19" formatCode="0%">
                  <c:v>0.42</c:v>
                </c:pt>
                <c:pt idx="20" formatCode="0%">
                  <c:v>0.4</c:v>
                </c:pt>
                <c:pt idx="21" formatCode="0%">
                  <c:v>0.42</c:v>
                </c:pt>
                <c:pt idx="22" formatCode="0%">
                  <c:v>0.4</c:v>
                </c:pt>
                <c:pt idx="23" formatCode="0%">
                  <c:v>0.28</c:v>
                </c:pt>
                <c:pt idx="24" formatCode="0%">
                  <c:v>0.45</c:v>
                </c:pt>
                <c:pt idx="25" formatCode="0%">
                  <c:v>0.44</c:v>
                </c:pt>
                <c:pt idx="26" formatCode="0%">
                  <c:v>0.24</c:v>
                </c:pt>
              </c:numCache>
            </c:numRef>
          </c:val>
          <c:extLst xmlns:c16r2="http://schemas.microsoft.com/office/drawing/2015/06/chart">
            <c:ext xmlns:c16="http://schemas.microsoft.com/office/drawing/2014/chart" uri="{C3380CC4-5D6E-409C-BE32-E72D297353CC}">
              <c16:uniqueId val="{00000001-0CD9-4E6C-B93A-77EB5C41FC67}"/>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Total</c:v>
                </c:pt>
                <c:pt idx="2">
                  <c:v>South Africa</c:v>
                </c:pt>
                <c:pt idx="3">
                  <c:v>India</c:v>
                </c:pt>
                <c:pt idx="4">
                  <c:v>United States</c:v>
                </c:pt>
                <c:pt idx="5">
                  <c:v>France</c:v>
                </c:pt>
                <c:pt idx="6">
                  <c:v>Republic of Korea</c:v>
                </c:pt>
                <c:pt idx="7">
                  <c:v>Italy</c:v>
                </c:pt>
                <c:pt idx="8">
                  <c:v>Indonesia</c:v>
                </c:pt>
                <c:pt idx="9">
                  <c:v>Mexico</c:v>
                </c:pt>
                <c:pt idx="10">
                  <c:v>Brazil</c:v>
                </c:pt>
                <c:pt idx="11">
                  <c:v>Great Britain</c:v>
                </c:pt>
                <c:pt idx="12">
                  <c:v>China</c:v>
                </c:pt>
                <c:pt idx="13">
                  <c:v>Nigeria</c:v>
                </c:pt>
                <c:pt idx="14">
                  <c:v>Canada</c:v>
                </c:pt>
                <c:pt idx="15">
                  <c:v>Turkey</c:v>
                </c:pt>
                <c:pt idx="16">
                  <c:v>Egypt</c:v>
                </c:pt>
                <c:pt idx="17">
                  <c:v>Hong Kong</c:v>
                </c:pt>
                <c:pt idx="18">
                  <c:v>Sweden</c:v>
                </c:pt>
                <c:pt idx="19">
                  <c:v>Pakistan</c:v>
                </c:pt>
                <c:pt idx="20">
                  <c:v>Australia</c:v>
                </c:pt>
                <c:pt idx="21">
                  <c:v>Japan</c:v>
                </c:pt>
                <c:pt idx="22">
                  <c:v>Germany</c:v>
                </c:pt>
                <c:pt idx="23">
                  <c:v>Kenya</c:v>
                </c:pt>
                <c:pt idx="24">
                  <c:v>Poland</c:v>
                </c:pt>
                <c:pt idx="25">
                  <c:v>Russia</c:v>
                </c:pt>
                <c:pt idx="26">
                  <c:v>Tunisia</c:v>
                </c:pt>
              </c:strCache>
            </c:strRef>
          </c:cat>
          <c:val>
            <c:numRef>
              <c:f>Sheet1!$D$2:$D$28</c:f>
              <c:numCache>
                <c:formatCode>General</c:formatCode>
                <c:ptCount val="27"/>
                <c:pt idx="0" formatCode="0%">
                  <c:v>0.74</c:v>
                </c:pt>
                <c:pt idx="2" formatCode="0%">
                  <c:v>0.84</c:v>
                </c:pt>
                <c:pt idx="3" formatCode="0%">
                  <c:v>0.83</c:v>
                </c:pt>
                <c:pt idx="4" formatCode="0%">
                  <c:v>0.83</c:v>
                </c:pt>
                <c:pt idx="5" formatCode="0%">
                  <c:v>0.78</c:v>
                </c:pt>
                <c:pt idx="6" formatCode="0%">
                  <c:v>0.78</c:v>
                </c:pt>
                <c:pt idx="7" formatCode="0%">
                  <c:v>0.78</c:v>
                </c:pt>
                <c:pt idx="8" formatCode="0%">
                  <c:v>0.77</c:v>
                </c:pt>
                <c:pt idx="9" formatCode="0%">
                  <c:v>0.77</c:v>
                </c:pt>
                <c:pt idx="10" formatCode="0%">
                  <c:v>0.76</c:v>
                </c:pt>
                <c:pt idx="11" formatCode="0%">
                  <c:v>0.76</c:v>
                </c:pt>
                <c:pt idx="12" formatCode="0%">
                  <c:v>0.76</c:v>
                </c:pt>
                <c:pt idx="13" formatCode="0%">
                  <c:v>0.75</c:v>
                </c:pt>
                <c:pt idx="14" formatCode="0%">
                  <c:v>0.75</c:v>
                </c:pt>
                <c:pt idx="15" formatCode="0%">
                  <c:v>0.74</c:v>
                </c:pt>
                <c:pt idx="16" formatCode="0%">
                  <c:v>0.73</c:v>
                </c:pt>
                <c:pt idx="17" formatCode="0%">
                  <c:v>0.72</c:v>
                </c:pt>
                <c:pt idx="18" formatCode="0%">
                  <c:v>0.72</c:v>
                </c:pt>
                <c:pt idx="19" formatCode="0%">
                  <c:v>0.72</c:v>
                </c:pt>
                <c:pt idx="20" formatCode="0%">
                  <c:v>0.71</c:v>
                </c:pt>
                <c:pt idx="21" formatCode="0%">
                  <c:v>0.67</c:v>
                </c:pt>
                <c:pt idx="22" formatCode="0%">
                  <c:v>0.67</c:v>
                </c:pt>
                <c:pt idx="23" formatCode="0%">
                  <c:v>0.64</c:v>
                </c:pt>
                <c:pt idx="24" formatCode="0%">
                  <c:v>0.64</c:v>
                </c:pt>
                <c:pt idx="25" formatCode="0%">
                  <c:v>0.61</c:v>
                </c:pt>
                <c:pt idx="26" formatCode="0%">
                  <c:v>0.59</c:v>
                </c:pt>
              </c:numCache>
            </c:numRef>
          </c:val>
          <c:extLst xmlns:c16r2="http://schemas.microsoft.com/office/drawing/2015/06/chart">
            <c:ext xmlns:c16="http://schemas.microsoft.com/office/drawing/2014/chart" uri="{C3380CC4-5D6E-409C-BE32-E72D297353CC}">
              <c16:uniqueId val="{00000002-0CD9-4E6C-B93A-77EB5C41FC67}"/>
            </c:ext>
          </c:extLst>
        </c:ser>
        <c:dLbls>
          <c:showLegendKey val="0"/>
          <c:showVal val="0"/>
          <c:showCatName val="0"/>
          <c:showSerName val="0"/>
          <c:showPercent val="0"/>
          <c:showBubbleSize val="0"/>
        </c:dLbls>
        <c:gapWidth val="40"/>
        <c:overlap val="100"/>
        <c:axId val="1346634448"/>
        <c:axId val="1346611088"/>
      </c:barChart>
      <c:catAx>
        <c:axId val="1346634448"/>
        <c:scaling>
          <c:orientation val="maxMin"/>
        </c:scaling>
        <c:delete val="0"/>
        <c:axPos val="l"/>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46611088"/>
        <c:crosses val="autoZero"/>
        <c:auto val="1"/>
        <c:lblAlgn val="ctr"/>
        <c:lblOffset val="0"/>
        <c:noMultiLvlLbl val="0"/>
      </c:catAx>
      <c:valAx>
        <c:axId val="1346611088"/>
        <c:scaling>
          <c:orientation val="minMax"/>
          <c:max val="1.0"/>
        </c:scaling>
        <c:delete val="1"/>
        <c:axPos val="t"/>
        <c:numFmt formatCode="0%" sourceLinked="1"/>
        <c:majorTickMark val="none"/>
        <c:minorTickMark val="none"/>
        <c:tickLblPos val="nextTo"/>
        <c:crossAx val="1346634448"/>
        <c:crosses val="autoZero"/>
        <c:crossBetween val="between"/>
      </c:valAx>
      <c:spPr>
        <a:noFill/>
        <a:ln>
          <a:noFill/>
        </a:ln>
        <a:effectLst/>
      </c:spPr>
    </c:plotArea>
    <c:legend>
      <c:legendPos val="b"/>
      <c:layout>
        <c:manualLayout>
          <c:xMode val="edge"/>
          <c:yMode val="edge"/>
          <c:x val="0.129586796442111"/>
          <c:y val="0.937702596497472"/>
          <c:w val="0.724292015581386"/>
          <c:h val="0.048173109717217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Strongly agree</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BRICS</c:v>
                </c:pt>
                <c:pt idx="4">
                  <c:v>LATAM</c:v>
                </c:pt>
                <c:pt idx="5">
                  <c:v>Europe</c:v>
                </c:pt>
                <c:pt idx="6">
                  <c:v>APAC</c:v>
                </c:pt>
                <c:pt idx="7">
                  <c:v>North America</c:v>
                </c:pt>
                <c:pt idx="8">
                  <c:v>G-8 Countries</c:v>
                </c:pt>
              </c:strCache>
            </c:strRef>
          </c:cat>
          <c:val>
            <c:numRef>
              <c:f>Sheet1!$B$2:$B$10</c:f>
              <c:numCache>
                <c:formatCode>General</c:formatCode>
                <c:ptCount val="9"/>
                <c:pt idx="0" formatCode="0%">
                  <c:v>0.23</c:v>
                </c:pt>
                <c:pt idx="2" formatCode="0%">
                  <c:v>0.33</c:v>
                </c:pt>
                <c:pt idx="3" formatCode="0%">
                  <c:v>0.26</c:v>
                </c:pt>
                <c:pt idx="4" formatCode="0%">
                  <c:v>0.27</c:v>
                </c:pt>
                <c:pt idx="5" formatCode="0%">
                  <c:v>0.21</c:v>
                </c:pt>
                <c:pt idx="6" formatCode="0%">
                  <c:v>0.17</c:v>
                </c:pt>
                <c:pt idx="7" formatCode="0%">
                  <c:v>0.22</c:v>
                </c:pt>
                <c:pt idx="8" formatCode="0%">
                  <c:v>0.19</c:v>
                </c:pt>
              </c:numCache>
            </c:numRef>
          </c:val>
          <c:extLst xmlns:c16r2="http://schemas.microsoft.com/office/drawing/2015/06/chart">
            <c:ext xmlns:c16="http://schemas.microsoft.com/office/drawing/2014/chart" uri="{C3380CC4-5D6E-409C-BE32-E72D297353CC}">
              <c16:uniqueId val="{00000000-B243-448E-B037-6A8261214E27}"/>
            </c:ext>
          </c:extLst>
        </c:ser>
        <c:ser>
          <c:idx val="1"/>
          <c:order val="1"/>
          <c:tx>
            <c:strRef>
              <c:f>Sheet1!$C$1</c:f>
              <c:strCache>
                <c:ptCount val="1"/>
                <c:pt idx="0">
                  <c:v>Somewhat agree</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BRICS</c:v>
                </c:pt>
                <c:pt idx="4">
                  <c:v>LATAM</c:v>
                </c:pt>
                <c:pt idx="5">
                  <c:v>Europe</c:v>
                </c:pt>
                <c:pt idx="6">
                  <c:v>APAC</c:v>
                </c:pt>
                <c:pt idx="7">
                  <c:v>North America</c:v>
                </c:pt>
                <c:pt idx="8">
                  <c:v>G-8 Countries</c:v>
                </c:pt>
              </c:strCache>
            </c:strRef>
          </c:cat>
          <c:val>
            <c:numRef>
              <c:f>Sheet1!$C$2:$C$10</c:f>
              <c:numCache>
                <c:formatCode>General</c:formatCode>
                <c:ptCount val="9"/>
                <c:pt idx="0" formatCode="0%">
                  <c:v>0.47</c:v>
                </c:pt>
                <c:pt idx="2" formatCode="0%">
                  <c:v>0.42</c:v>
                </c:pt>
                <c:pt idx="3" formatCode="0%">
                  <c:v>0.47</c:v>
                </c:pt>
                <c:pt idx="4" formatCode="0%">
                  <c:v>0.44</c:v>
                </c:pt>
                <c:pt idx="5" formatCode="0%">
                  <c:v>0.49</c:v>
                </c:pt>
                <c:pt idx="6" formatCode="0%">
                  <c:v>0.51</c:v>
                </c:pt>
                <c:pt idx="7" formatCode="0%">
                  <c:v>0.45</c:v>
                </c:pt>
                <c:pt idx="8" formatCode="0%">
                  <c:v>0.47</c:v>
                </c:pt>
              </c:numCache>
            </c:numRef>
          </c:val>
          <c:extLst xmlns:c16r2="http://schemas.microsoft.com/office/drawing/2015/06/chart">
            <c:ext xmlns:c16="http://schemas.microsoft.com/office/drawing/2014/chart" uri="{C3380CC4-5D6E-409C-BE32-E72D297353CC}">
              <c16:uniqueId val="{00000001-B243-448E-B037-6A8261214E27}"/>
            </c:ext>
          </c:extLst>
        </c:ser>
        <c:ser>
          <c:idx val="2"/>
          <c:order val="2"/>
          <c:tx>
            <c:strRef>
              <c:f>Sheet1!$D$1</c:f>
              <c:strCache>
                <c:ptCount val="1"/>
                <c:pt idx="0">
                  <c:v>Strongly/somewhat agree</c:v>
                </c:pt>
              </c:strCache>
            </c:strRef>
          </c:tx>
          <c:spPr>
            <a:no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58585B"/>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BRICS</c:v>
                </c:pt>
                <c:pt idx="4">
                  <c:v>LATAM</c:v>
                </c:pt>
                <c:pt idx="5">
                  <c:v>Europe</c:v>
                </c:pt>
                <c:pt idx="6">
                  <c:v>APAC</c:v>
                </c:pt>
                <c:pt idx="7">
                  <c:v>North America</c:v>
                </c:pt>
                <c:pt idx="8">
                  <c:v>G-8 Countries</c:v>
                </c:pt>
              </c:strCache>
            </c:strRef>
          </c:cat>
          <c:val>
            <c:numRef>
              <c:f>Sheet1!$D$2:$D$10</c:f>
              <c:numCache>
                <c:formatCode>General</c:formatCode>
                <c:ptCount val="9"/>
                <c:pt idx="0" formatCode="0%">
                  <c:v>0.7</c:v>
                </c:pt>
                <c:pt idx="2" formatCode="0%">
                  <c:v>0.74</c:v>
                </c:pt>
                <c:pt idx="3" formatCode="0%">
                  <c:v>0.73</c:v>
                </c:pt>
                <c:pt idx="4" formatCode="0%">
                  <c:v>0.71</c:v>
                </c:pt>
                <c:pt idx="5" formatCode="0%">
                  <c:v>0.7</c:v>
                </c:pt>
                <c:pt idx="6" formatCode="0%">
                  <c:v>0.69</c:v>
                </c:pt>
                <c:pt idx="7" formatCode="0%">
                  <c:v>0.66</c:v>
                </c:pt>
                <c:pt idx="8" formatCode="0%">
                  <c:v>0.66</c:v>
                </c:pt>
              </c:numCache>
            </c:numRef>
          </c:val>
          <c:extLst xmlns:c16r2="http://schemas.microsoft.com/office/drawing/2015/06/chart">
            <c:ext xmlns:c16="http://schemas.microsoft.com/office/drawing/2014/chart" uri="{C3380CC4-5D6E-409C-BE32-E72D297353CC}">
              <c16:uniqueId val="{00000002-B243-448E-B037-6A8261214E27}"/>
            </c:ext>
          </c:extLst>
        </c:ser>
        <c:ser>
          <c:idx val="3"/>
          <c:order val="3"/>
          <c:tx>
            <c:strRef>
              <c:f>Sheet1!#REF!</c:f>
              <c:strCache>
                <c:ptCount val="1"/>
                <c:pt idx="0">
                  <c:v>#REF!</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Middle East/Africa</c:v>
                </c:pt>
                <c:pt idx="3">
                  <c:v>BRICS</c:v>
                </c:pt>
                <c:pt idx="4">
                  <c:v>LATAM</c:v>
                </c:pt>
                <c:pt idx="5">
                  <c:v>Europe</c:v>
                </c:pt>
                <c:pt idx="6">
                  <c:v>APAC</c:v>
                </c:pt>
                <c:pt idx="7">
                  <c:v>North America</c:v>
                </c:pt>
                <c:pt idx="8">
                  <c:v>G-8 Countries</c:v>
                </c:pt>
              </c:strCache>
            </c:strRef>
          </c:cat>
          <c:val>
            <c:numRef>
              <c:f>Sheet1!#REF!</c:f>
              <c:numCache>
                <c:formatCode>General</c:formatCode>
                <c:ptCount val="1"/>
                <c:pt idx="0">
                  <c:v>1.0</c:v>
                </c:pt>
              </c:numCache>
            </c:numRef>
          </c:val>
          <c:extLst xmlns:c16r2="http://schemas.microsoft.com/office/drawing/2015/06/chart">
            <c:ext xmlns:c16="http://schemas.microsoft.com/office/drawing/2014/chart" uri="{C3380CC4-5D6E-409C-BE32-E72D297353CC}">
              <c16:uniqueId val="{00000003-B243-448E-B037-6A8261214E27}"/>
            </c:ext>
          </c:extLst>
        </c:ser>
        <c:dLbls>
          <c:showLegendKey val="0"/>
          <c:showVal val="0"/>
          <c:showCatName val="0"/>
          <c:showSerName val="0"/>
          <c:showPercent val="0"/>
          <c:showBubbleSize val="0"/>
        </c:dLbls>
        <c:gapWidth val="50"/>
        <c:overlap val="100"/>
        <c:axId val="1565412416"/>
        <c:axId val="1565414736"/>
      </c:barChart>
      <c:catAx>
        <c:axId val="156541241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5414736"/>
        <c:crosses val="autoZero"/>
        <c:auto val="1"/>
        <c:lblAlgn val="ctr"/>
        <c:lblOffset val="0"/>
        <c:noMultiLvlLbl val="0"/>
      </c:catAx>
      <c:valAx>
        <c:axId val="1565414736"/>
        <c:scaling>
          <c:orientation val="minMax"/>
          <c:max val="1.0"/>
        </c:scaling>
        <c:delete val="1"/>
        <c:axPos val="t"/>
        <c:numFmt formatCode="0%" sourceLinked="1"/>
        <c:majorTickMark val="none"/>
        <c:minorTickMark val="none"/>
        <c:tickLblPos val="nextTo"/>
        <c:crossAx val="1565412416"/>
        <c:crosses val="autoZero"/>
        <c:crossBetween val="between"/>
      </c:valAx>
      <c:spPr>
        <a:noFill/>
        <a:ln>
          <a:noFill/>
        </a:ln>
        <a:effectLst/>
      </c:spPr>
    </c:plotArea>
    <c:legend>
      <c:legendPos val="b"/>
      <c:legendEntry>
        <c:idx val="3"/>
        <c:delete val="1"/>
      </c:legendEntry>
      <c:layout>
        <c:manualLayout>
          <c:xMode val="edge"/>
          <c:yMode val="edge"/>
          <c:x val="0.152903673499146"/>
          <c:y val="0.908019513865115"/>
          <c:w val="0.794788932633421"/>
          <c:h val="0.09198048613488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A great deal</c:v>
                </c:pt>
              </c:strCache>
            </c:strRef>
          </c:tx>
          <c:spPr>
            <a:solidFill>
              <a:schemeClr val="tx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BRICS</c:v>
                </c:pt>
                <c:pt idx="4">
                  <c:v>LATAM</c:v>
                </c:pt>
                <c:pt idx="5">
                  <c:v>APAC</c:v>
                </c:pt>
                <c:pt idx="6">
                  <c:v>Middle East/Africa</c:v>
                </c:pt>
                <c:pt idx="7">
                  <c:v>G-8 Countries</c:v>
                </c:pt>
                <c:pt idx="8">
                  <c:v>Europe</c:v>
                </c:pt>
              </c:strCache>
            </c:strRef>
          </c:cat>
          <c:val>
            <c:numRef>
              <c:f>Sheet1!$B$2:$B$10</c:f>
              <c:numCache>
                <c:formatCode>General</c:formatCode>
                <c:ptCount val="9"/>
                <c:pt idx="0" formatCode="0%">
                  <c:v>0.34</c:v>
                </c:pt>
                <c:pt idx="2" formatCode="0%">
                  <c:v>0.37</c:v>
                </c:pt>
                <c:pt idx="3" formatCode="0%">
                  <c:v>0.39</c:v>
                </c:pt>
                <c:pt idx="4" formatCode="0%">
                  <c:v>0.34</c:v>
                </c:pt>
                <c:pt idx="5" formatCode="0%">
                  <c:v>0.31</c:v>
                </c:pt>
                <c:pt idx="6" formatCode="0%">
                  <c:v>0.38</c:v>
                </c:pt>
                <c:pt idx="7" formatCode="0%">
                  <c:v>0.31</c:v>
                </c:pt>
                <c:pt idx="8" formatCode="0%">
                  <c:v>0.3</c:v>
                </c:pt>
              </c:numCache>
            </c:numRef>
          </c:val>
          <c:extLst xmlns:c16r2="http://schemas.microsoft.com/office/drawing/2015/06/chart">
            <c:ext xmlns:c16="http://schemas.microsoft.com/office/drawing/2014/chart" uri="{C3380CC4-5D6E-409C-BE32-E72D297353CC}">
              <c16:uniqueId val="{00000000-BD1B-47E6-BD6B-CAB860CF9409}"/>
            </c:ext>
          </c:extLst>
        </c:ser>
        <c:ser>
          <c:idx val="1"/>
          <c:order val="1"/>
          <c:tx>
            <c:strRef>
              <c:f>Sheet1!$C$1</c:f>
              <c:strCache>
                <c:ptCount val="1"/>
                <c:pt idx="0">
                  <c:v>Somewhat</c:v>
                </c:pt>
              </c:strCache>
            </c:strRef>
          </c:tx>
          <c:spPr>
            <a:solidFill>
              <a:schemeClr val="tx2">
                <a:lumMod val="60000"/>
                <a:lumOff val="40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BRICS</c:v>
                </c:pt>
                <c:pt idx="4">
                  <c:v>LATAM</c:v>
                </c:pt>
                <c:pt idx="5">
                  <c:v>APAC</c:v>
                </c:pt>
                <c:pt idx="6">
                  <c:v>Middle East/Africa</c:v>
                </c:pt>
                <c:pt idx="7">
                  <c:v>G-8 Countries</c:v>
                </c:pt>
                <c:pt idx="8">
                  <c:v>Europe</c:v>
                </c:pt>
              </c:strCache>
            </c:strRef>
          </c:cat>
          <c:val>
            <c:numRef>
              <c:f>Sheet1!$C$2:$C$10</c:f>
              <c:numCache>
                <c:formatCode>General</c:formatCode>
                <c:ptCount val="9"/>
                <c:pt idx="0" formatCode="0%">
                  <c:v>0.4</c:v>
                </c:pt>
                <c:pt idx="2" formatCode="0%">
                  <c:v>0.42</c:v>
                </c:pt>
                <c:pt idx="3" formatCode="0%">
                  <c:v>0.38</c:v>
                </c:pt>
                <c:pt idx="4" formatCode="0%">
                  <c:v>0.42</c:v>
                </c:pt>
                <c:pt idx="5" formatCode="0%">
                  <c:v>0.43</c:v>
                </c:pt>
                <c:pt idx="6" formatCode="0%">
                  <c:v>0.36</c:v>
                </c:pt>
                <c:pt idx="7" formatCode="0%">
                  <c:v>0.42</c:v>
                </c:pt>
                <c:pt idx="8" formatCode="0%">
                  <c:v>0.43</c:v>
                </c:pt>
              </c:numCache>
            </c:numRef>
          </c:val>
          <c:extLst xmlns:c16r2="http://schemas.microsoft.com/office/drawing/2015/06/chart">
            <c:ext xmlns:c16="http://schemas.microsoft.com/office/drawing/2014/chart" uri="{C3380CC4-5D6E-409C-BE32-E72D297353CC}">
              <c16:uniqueId val="{00000001-BD1B-47E6-BD6B-CAB860CF9409}"/>
            </c:ext>
          </c:extLst>
        </c:ser>
        <c:ser>
          <c:idx val="2"/>
          <c:order val="2"/>
          <c:tx>
            <c:strRef>
              <c:f>Sheet1!$D$1</c:f>
              <c:strCache>
                <c:ptCount val="1"/>
                <c:pt idx="0">
                  <c:v>A great deal/Somewhat</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North America</c:v>
                </c:pt>
                <c:pt idx="3">
                  <c:v>BRICS</c:v>
                </c:pt>
                <c:pt idx="4">
                  <c:v>LATAM</c:v>
                </c:pt>
                <c:pt idx="5">
                  <c:v>APAC</c:v>
                </c:pt>
                <c:pt idx="6">
                  <c:v>Middle East/Africa</c:v>
                </c:pt>
                <c:pt idx="7">
                  <c:v>G-8 Countries</c:v>
                </c:pt>
                <c:pt idx="8">
                  <c:v>Europe</c:v>
                </c:pt>
              </c:strCache>
            </c:strRef>
          </c:cat>
          <c:val>
            <c:numRef>
              <c:f>Sheet1!$D$2:$D$10</c:f>
              <c:numCache>
                <c:formatCode>General</c:formatCode>
                <c:ptCount val="9"/>
                <c:pt idx="0" formatCode="0%">
                  <c:v>0.74</c:v>
                </c:pt>
                <c:pt idx="2" formatCode="0%">
                  <c:v>0.79</c:v>
                </c:pt>
                <c:pt idx="3" formatCode="0%">
                  <c:v>0.78</c:v>
                </c:pt>
                <c:pt idx="4" formatCode="0%">
                  <c:v>0.76</c:v>
                </c:pt>
                <c:pt idx="5" formatCode="0%">
                  <c:v>0.74</c:v>
                </c:pt>
                <c:pt idx="6" formatCode="0%">
                  <c:v>0.74</c:v>
                </c:pt>
                <c:pt idx="7" formatCode="0%">
                  <c:v>0.74</c:v>
                </c:pt>
                <c:pt idx="8" formatCode="0%">
                  <c:v>0.73</c:v>
                </c:pt>
              </c:numCache>
            </c:numRef>
          </c:val>
          <c:extLst xmlns:c16r2="http://schemas.microsoft.com/office/drawing/2015/06/chart">
            <c:ext xmlns:c16="http://schemas.microsoft.com/office/drawing/2014/chart" uri="{C3380CC4-5D6E-409C-BE32-E72D297353CC}">
              <c16:uniqueId val="{00000002-BD1B-47E6-BD6B-CAB860CF9409}"/>
            </c:ext>
          </c:extLst>
        </c:ser>
        <c:dLbls>
          <c:showLegendKey val="0"/>
          <c:showVal val="0"/>
          <c:showCatName val="0"/>
          <c:showSerName val="0"/>
          <c:showPercent val="0"/>
          <c:showBubbleSize val="0"/>
        </c:dLbls>
        <c:gapWidth val="50"/>
        <c:overlap val="100"/>
        <c:axId val="1346596240"/>
        <c:axId val="1346589744"/>
      </c:barChart>
      <c:catAx>
        <c:axId val="13465962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46589744"/>
        <c:crosses val="autoZero"/>
        <c:auto val="1"/>
        <c:lblAlgn val="ctr"/>
        <c:lblOffset val="0"/>
        <c:noMultiLvlLbl val="0"/>
      </c:catAx>
      <c:valAx>
        <c:axId val="1346589744"/>
        <c:scaling>
          <c:orientation val="minMax"/>
          <c:max val="1.0"/>
        </c:scaling>
        <c:delete val="1"/>
        <c:axPos val="t"/>
        <c:numFmt formatCode="0%" sourceLinked="1"/>
        <c:majorTickMark val="none"/>
        <c:minorTickMark val="none"/>
        <c:tickLblPos val="nextTo"/>
        <c:crossAx val="1346596240"/>
        <c:crosses val="autoZero"/>
        <c:crossBetween val="between"/>
      </c:valAx>
      <c:spPr>
        <a:noFill/>
        <a:ln>
          <a:noFill/>
        </a:ln>
        <a:effectLst/>
      </c:spPr>
    </c:plotArea>
    <c:legend>
      <c:legendPos val="b"/>
      <c:layout>
        <c:manualLayout>
          <c:xMode val="edge"/>
          <c:yMode val="edge"/>
          <c:x val="0.152903673499146"/>
          <c:y val="0.908019513865115"/>
          <c:w val="0.723954557763613"/>
          <c:h val="0.06178724941990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713968D4-5DC1-4AF6-9C57-BE650341DD4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FA889B73-8820-472C-84BC-FD590B33D92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244A3D-0D81-4BA8-83B3-40A1D64CC6D5}" type="datetimeFigureOut">
              <a:rPr lang="en-US" smtClean="0"/>
              <a:t>5/15/18</a:t>
            </a:fld>
            <a:endParaRPr lang="en-US"/>
          </a:p>
        </p:txBody>
      </p:sp>
      <p:sp>
        <p:nvSpPr>
          <p:cNvPr id="4" name="Footer Placeholder 3">
            <a:extLst>
              <a:ext uri="{FF2B5EF4-FFF2-40B4-BE49-F238E27FC236}">
                <a16:creationId xmlns="" xmlns:a16="http://schemas.microsoft.com/office/drawing/2014/main" id="{B2AFCC5A-56D9-4423-A503-E4CF9972C7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2CF57C26-EBAD-4C43-9195-8578DEFC8EC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B906ACE-C7BA-42A3-ABCB-1EFE1032C626}" type="slidenum">
              <a:rPr lang="en-US" smtClean="0"/>
              <a:t>‹#›</a:t>
            </a:fld>
            <a:endParaRPr lang="en-US"/>
          </a:p>
        </p:txBody>
      </p:sp>
    </p:spTree>
    <p:extLst>
      <p:ext uri="{BB962C8B-B14F-4D97-AF65-F5344CB8AC3E}">
        <p14:creationId xmlns:p14="http://schemas.microsoft.com/office/powerpoint/2010/main" val="4059568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A0D111-F715-43E2-9A4D-6212AC7294E9}" type="datetimeFigureOut">
              <a:rPr lang="en-GB" smtClean="0"/>
              <a:t>15/05/2018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6E3524-17C8-4066-B47A-939E47622A9E}" type="slidenum">
              <a:rPr lang="en-GB" smtClean="0"/>
              <a:t>‹#›</a:t>
            </a:fld>
            <a:endParaRPr lang="en-GB"/>
          </a:p>
        </p:txBody>
      </p:sp>
    </p:spTree>
    <p:extLst>
      <p:ext uri="{BB962C8B-B14F-4D97-AF65-F5344CB8AC3E}">
        <p14:creationId xmlns:p14="http://schemas.microsoft.com/office/powerpoint/2010/main" val="1425119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6E3524-17C8-4066-B47A-939E47622A9E}" type="slidenum">
              <a:rPr lang="en-GB" smtClean="0"/>
              <a:t>1</a:t>
            </a:fld>
            <a:endParaRPr lang="en-GB"/>
          </a:p>
        </p:txBody>
      </p:sp>
    </p:spTree>
    <p:extLst>
      <p:ext uri="{BB962C8B-B14F-4D97-AF65-F5344CB8AC3E}">
        <p14:creationId xmlns:p14="http://schemas.microsoft.com/office/powerpoint/2010/main" val="1749033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28DE85F-A49F-4D4C-8D78-799212E249B2}" type="slidenum">
              <a:rPr lang="en-GB" smtClean="0"/>
              <a:t>92</a:t>
            </a:fld>
            <a:endParaRPr lang="en-GB"/>
          </a:p>
        </p:txBody>
      </p:sp>
    </p:spTree>
    <p:extLst>
      <p:ext uri="{BB962C8B-B14F-4D97-AF65-F5344CB8AC3E}">
        <p14:creationId xmlns:p14="http://schemas.microsoft.com/office/powerpoint/2010/main" val="3757658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28DE85F-A49F-4D4C-8D78-799212E249B2}" type="slidenum">
              <a:rPr lang="en-GB" smtClean="0"/>
              <a:t>93</a:t>
            </a:fld>
            <a:endParaRPr lang="en-GB"/>
          </a:p>
        </p:txBody>
      </p:sp>
    </p:spTree>
    <p:extLst>
      <p:ext uri="{BB962C8B-B14F-4D97-AF65-F5344CB8AC3E}">
        <p14:creationId xmlns:p14="http://schemas.microsoft.com/office/powerpoint/2010/main" val="291050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s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0" y="857959"/>
            <a:ext cx="8646971" cy="457048"/>
          </a:xfrm>
        </p:spPr>
        <p:txBody>
          <a:bodyPr/>
          <a:lstStyle>
            <a:lvl1pPr>
              <a:defRPr baseline="0"/>
            </a:lvl1pPr>
          </a:lstStyle>
          <a:p>
            <a:r>
              <a:rPr lang="en-US" dirty="0"/>
              <a:t>Click to add emphasis part of title</a:t>
            </a:r>
          </a:p>
        </p:txBody>
      </p:sp>
      <p:sp>
        <p:nvSpPr>
          <p:cNvPr id="8" name="Text Placeholder 7"/>
          <p:cNvSpPr>
            <a:spLocks noGrp="1"/>
          </p:cNvSpPr>
          <p:nvPr>
            <p:ph type="body" sz="quarter" idx="13" hasCustomPrompt="1"/>
          </p:nvPr>
        </p:nvSpPr>
        <p:spPr>
          <a:xfrm>
            <a:off x="234000" y="331099"/>
            <a:ext cx="6718167" cy="590215"/>
          </a:xfrm>
        </p:spPr>
        <p:txBody>
          <a:bodyPr anchor="b">
            <a:noAutofit/>
          </a:bodyPr>
          <a:lstStyle>
            <a:lvl1pPr marL="0" indent="0">
              <a:buNone/>
              <a:defRPr sz="1900" b="0" baseline="0">
                <a:solidFill>
                  <a:schemeClr val="bg2"/>
                </a:solidFill>
              </a:defRPr>
            </a:lvl1pPr>
          </a:lstStyle>
          <a:p>
            <a:pPr lvl="0"/>
            <a:r>
              <a:rPr lang="en-US" dirty="0"/>
              <a:t>CLICK TO ADD TAG LINE OR BEGINNING OF TITLE</a:t>
            </a:r>
            <a:endParaRPr lang="en-GB" dirty="0"/>
          </a:p>
        </p:txBody>
      </p:sp>
      <p:sp>
        <p:nvSpPr>
          <p:cNvPr id="7" name="Text Placeholder 6"/>
          <p:cNvSpPr>
            <a:spLocks noGrp="1"/>
          </p:cNvSpPr>
          <p:nvPr>
            <p:ph type="body" sz="quarter" idx="16" hasCustomPrompt="1"/>
          </p:nvPr>
        </p:nvSpPr>
        <p:spPr>
          <a:xfrm>
            <a:off x="224599" y="5620955"/>
            <a:ext cx="6718075" cy="424383"/>
          </a:xfrm>
        </p:spPr>
        <p:txBody>
          <a:bodyPr anchor="b">
            <a:normAutofit/>
          </a:bodyPr>
          <a:lstStyle>
            <a:lvl1pPr algn="l">
              <a:lnSpc>
                <a:spcPct val="95000"/>
              </a:lnSpc>
              <a:spcBef>
                <a:spcPts val="204"/>
              </a:spcBef>
              <a:defRPr sz="1000" cap="none" baseline="0">
                <a:solidFill>
                  <a:schemeClr val="bg2">
                    <a:lumMod val="50000"/>
                  </a:schemeClr>
                </a:solidFill>
              </a:defRPr>
            </a:lvl1pPr>
          </a:lstStyle>
          <a:p>
            <a:pPr lvl="0"/>
            <a:r>
              <a:rPr lang="en-US" dirty="0"/>
              <a:t>Question and Base</a:t>
            </a:r>
            <a:endParaRPr lang="en-GB" dirty="0"/>
          </a:p>
        </p:txBody>
      </p:sp>
    </p:spTree>
    <p:extLst>
      <p:ext uri="{BB962C8B-B14F-4D97-AF65-F5344CB8AC3E}">
        <p14:creationId xmlns:p14="http://schemas.microsoft.com/office/powerpoint/2010/main" val="3411065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ain Title - 1/3 Image">
    <p:spTree>
      <p:nvGrpSpPr>
        <p:cNvPr id="1" name=""/>
        <p:cNvGrpSpPr/>
        <p:nvPr/>
      </p:nvGrpSpPr>
      <p:grpSpPr>
        <a:xfrm>
          <a:off x="0" y="0"/>
          <a:ext cx="0" cy="0"/>
          <a:chOff x="0" y="0"/>
          <a:chExt cx="0" cy="0"/>
        </a:xfrm>
      </p:grpSpPr>
      <p:sp>
        <p:nvSpPr>
          <p:cNvPr id="18" name="Picture Placeholder 17"/>
          <p:cNvSpPr>
            <a:spLocks noGrp="1"/>
          </p:cNvSpPr>
          <p:nvPr>
            <p:ph type="pic" sz="quarter" idx="14"/>
          </p:nvPr>
        </p:nvSpPr>
        <p:spPr>
          <a:xfrm>
            <a:off x="0" y="0"/>
            <a:ext cx="4000162" cy="6858000"/>
          </a:xfrm>
        </p:spPr>
        <p:txBody>
          <a:bodyPr/>
          <a:lstStyle/>
          <a:p>
            <a:r>
              <a:rPr lang="en-US"/>
              <a:t>Click icon to add picture</a:t>
            </a:r>
            <a:endParaRPr lang="en-GB"/>
          </a:p>
        </p:txBody>
      </p:sp>
      <p:sp>
        <p:nvSpPr>
          <p:cNvPr id="2" name="Title 1"/>
          <p:cNvSpPr>
            <a:spLocks noGrp="1"/>
          </p:cNvSpPr>
          <p:nvPr>
            <p:ph type="ctrTitle" hasCustomPrompt="1"/>
          </p:nvPr>
        </p:nvSpPr>
        <p:spPr>
          <a:xfrm>
            <a:off x="4442950" y="2952519"/>
            <a:ext cx="4450225" cy="512448"/>
          </a:xfrm>
        </p:spPr>
        <p:txBody>
          <a:bodyPr anchor="ctr"/>
          <a:lstStyle>
            <a:lvl1pPr>
              <a:defRPr sz="3700" baseline="0"/>
            </a:lvl1pPr>
          </a:lstStyle>
          <a:p>
            <a:r>
              <a:rPr lang="en-US" dirty="0"/>
              <a:t>Impact word(s)</a:t>
            </a:r>
          </a:p>
        </p:txBody>
      </p:sp>
      <p:sp>
        <p:nvSpPr>
          <p:cNvPr id="3" name="Subtitle 2"/>
          <p:cNvSpPr>
            <a:spLocks noGrp="1"/>
          </p:cNvSpPr>
          <p:nvPr>
            <p:ph type="subTitle" idx="1" hasCustomPrompt="1"/>
          </p:nvPr>
        </p:nvSpPr>
        <p:spPr>
          <a:xfrm>
            <a:off x="4442950" y="3819109"/>
            <a:ext cx="4450225" cy="1050051"/>
          </a:xfrm>
        </p:spPr>
        <p:txBody>
          <a:bodyPr/>
          <a:lstStyle>
            <a:lvl1pPr marL="0" indent="0" algn="l">
              <a:buNone/>
              <a:defRPr baseline="0">
                <a:solidFill>
                  <a:schemeClr val="tx1"/>
                </a:solidFill>
              </a:defRPr>
            </a:lvl1pPr>
            <a:lvl2pPr marL="3240" indent="0" algn="l">
              <a:spcBef>
                <a:spcPts val="0"/>
              </a:spcBef>
              <a:buNone/>
              <a:tabLst/>
              <a:defRPr baseline="0">
                <a:solidFill>
                  <a:schemeClr val="tx1"/>
                </a:solidFill>
              </a:defRPr>
            </a:lvl2pPr>
            <a:lvl3pPr marL="924282" indent="0" algn="ctr">
              <a:buNone/>
              <a:defRPr>
                <a:solidFill>
                  <a:schemeClr val="tx1">
                    <a:tint val="75000"/>
                  </a:schemeClr>
                </a:solidFill>
              </a:defRPr>
            </a:lvl3pPr>
            <a:lvl4pPr marL="1386422" indent="0" algn="ctr">
              <a:buNone/>
              <a:defRPr>
                <a:solidFill>
                  <a:schemeClr val="tx1">
                    <a:tint val="75000"/>
                  </a:schemeClr>
                </a:solidFill>
              </a:defRPr>
            </a:lvl4pPr>
            <a:lvl5pPr marL="1848564" indent="0" algn="ctr">
              <a:buNone/>
              <a:defRPr>
                <a:solidFill>
                  <a:schemeClr val="tx1">
                    <a:tint val="75000"/>
                  </a:schemeClr>
                </a:solidFill>
              </a:defRPr>
            </a:lvl5pPr>
            <a:lvl6pPr marL="2310704" indent="0" algn="ctr">
              <a:buNone/>
              <a:defRPr>
                <a:solidFill>
                  <a:schemeClr val="tx1">
                    <a:tint val="75000"/>
                  </a:schemeClr>
                </a:solidFill>
              </a:defRPr>
            </a:lvl6pPr>
            <a:lvl7pPr marL="2772846" indent="0" algn="ctr">
              <a:buNone/>
              <a:defRPr>
                <a:solidFill>
                  <a:schemeClr val="tx1">
                    <a:tint val="75000"/>
                  </a:schemeClr>
                </a:solidFill>
              </a:defRPr>
            </a:lvl7pPr>
            <a:lvl8pPr marL="3234986" indent="0" algn="ctr">
              <a:buNone/>
              <a:defRPr>
                <a:solidFill>
                  <a:schemeClr val="tx1">
                    <a:tint val="75000"/>
                  </a:schemeClr>
                </a:solidFill>
              </a:defRPr>
            </a:lvl8pPr>
            <a:lvl9pPr marL="3697126" indent="0" algn="ctr">
              <a:buNone/>
              <a:defRPr>
                <a:solidFill>
                  <a:schemeClr val="tx1">
                    <a:tint val="75000"/>
                  </a:schemeClr>
                </a:solidFill>
              </a:defRPr>
            </a:lvl9pPr>
          </a:lstStyle>
          <a:p>
            <a:r>
              <a:rPr lang="en-US" dirty="0"/>
              <a:t>Presenter Name</a:t>
            </a:r>
          </a:p>
          <a:p>
            <a:pPr lvl="1"/>
            <a:r>
              <a:rPr lang="en-US" dirty="0"/>
              <a:t>Job title, date, or other relevant presenter info</a:t>
            </a:r>
          </a:p>
        </p:txBody>
      </p:sp>
      <p:sp>
        <p:nvSpPr>
          <p:cNvPr id="5" name="Footer Placeholder 4"/>
          <p:cNvSpPr>
            <a:spLocks noGrp="1"/>
          </p:cNvSpPr>
          <p:nvPr>
            <p:ph type="ftr" sz="quarter" idx="11"/>
          </p:nvPr>
        </p:nvSpPr>
        <p:spPr>
          <a:xfrm>
            <a:off x="4442949" y="5375268"/>
            <a:ext cx="4444025" cy="346923"/>
          </a:xfrm>
          <a:prstGeom prst="rect">
            <a:avLst/>
          </a:prstGeom>
        </p:spPr>
        <p:txBody>
          <a:bodyPr lIns="62195" tIns="31098" rIns="62195" bIns="31098"/>
          <a:lstStyle>
            <a:lvl1pPr algn="l">
              <a:defRPr sz="800">
                <a:solidFill>
                  <a:schemeClr val="bg2"/>
                </a:solidFill>
              </a:defRPr>
            </a:lvl1pPr>
          </a:lstStyle>
          <a:p>
            <a:r>
              <a:rPr lang="en-GB" dirty="0"/>
              <a:t>© 2015 Ipsos.  All rights reserved. Contains Ipsos' Confidential and Proprietary information  and may not be disclosed or reproduced without the prior written consent of Ipsos.</a:t>
            </a:r>
            <a:endParaRPr lang="en-US" dirty="0"/>
          </a:p>
        </p:txBody>
      </p:sp>
      <p:sp>
        <p:nvSpPr>
          <p:cNvPr id="20" name="Text Placeholder 19"/>
          <p:cNvSpPr>
            <a:spLocks noGrp="1"/>
          </p:cNvSpPr>
          <p:nvPr>
            <p:ph type="body" sz="quarter" idx="13" hasCustomPrompt="1"/>
          </p:nvPr>
        </p:nvSpPr>
        <p:spPr>
          <a:xfrm>
            <a:off x="4442950" y="1412775"/>
            <a:ext cx="4450225" cy="1289247"/>
          </a:xfrm>
        </p:spPr>
        <p:txBody>
          <a:bodyPr anchor="b">
            <a:normAutofit/>
          </a:bodyPr>
          <a:lstStyle>
            <a:lvl1pPr>
              <a:defRPr sz="2200" b="0" cap="none" baseline="0">
                <a:solidFill>
                  <a:schemeClr val="tx1"/>
                </a:solidFill>
              </a:defRPr>
            </a:lvl1pPr>
          </a:lstStyle>
          <a:p>
            <a:pPr lvl="0"/>
            <a:r>
              <a:rPr lang="en-US" dirty="0"/>
              <a:t>Full presentation title</a:t>
            </a:r>
            <a:endParaRPr lang="en-GB" dirty="0"/>
          </a:p>
        </p:txBody>
      </p:sp>
      <p:sp>
        <p:nvSpPr>
          <p:cNvPr id="7" name="Picture Placeholder 6"/>
          <p:cNvSpPr>
            <a:spLocks noGrp="1"/>
          </p:cNvSpPr>
          <p:nvPr>
            <p:ph type="pic" sz="quarter" idx="15" hasCustomPrompt="1"/>
          </p:nvPr>
        </p:nvSpPr>
        <p:spPr>
          <a:xfrm>
            <a:off x="7745982" y="620688"/>
            <a:ext cx="1147193" cy="504056"/>
          </a:xfrm>
          <a:solidFill>
            <a:schemeClr val="bg1"/>
          </a:solidFill>
        </p:spPr>
        <p:txBody>
          <a:bodyPr/>
          <a:lstStyle>
            <a:lvl1pPr algn="ctr">
              <a:defRPr sz="1400"/>
            </a:lvl1pPr>
          </a:lstStyle>
          <a:p>
            <a:r>
              <a:rPr lang="en-GB" dirty="0"/>
              <a:t>Client Logo</a:t>
            </a:r>
            <a:br>
              <a:rPr lang="en-GB" dirty="0"/>
            </a:br>
            <a:r>
              <a:rPr lang="en-GB" dirty="0"/>
              <a:t>(delete if unused)</a:t>
            </a:r>
          </a:p>
        </p:txBody>
      </p:sp>
    </p:spTree>
    <p:extLst>
      <p:ext uri="{BB962C8B-B14F-4D97-AF65-F5344CB8AC3E}">
        <p14:creationId xmlns:p14="http://schemas.microsoft.com/office/powerpoint/2010/main" val="2939111812"/>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 Box Image">
    <p:spTree>
      <p:nvGrpSpPr>
        <p:cNvPr id="1" name=""/>
        <p:cNvGrpSpPr/>
        <p:nvPr/>
      </p:nvGrpSpPr>
      <p:grpSpPr>
        <a:xfrm>
          <a:off x="0" y="0"/>
          <a:ext cx="0" cy="0"/>
          <a:chOff x="0" y="0"/>
          <a:chExt cx="0" cy="0"/>
        </a:xfrm>
      </p:grpSpPr>
      <p:sp>
        <p:nvSpPr>
          <p:cNvPr id="18" name="Picture Placeholder 17"/>
          <p:cNvSpPr>
            <a:spLocks noGrp="1"/>
          </p:cNvSpPr>
          <p:nvPr>
            <p:ph type="pic" sz="quarter" idx="14"/>
          </p:nvPr>
        </p:nvSpPr>
        <p:spPr>
          <a:xfrm>
            <a:off x="0" y="0"/>
            <a:ext cx="4571460" cy="6858000"/>
          </a:xfrm>
        </p:spPr>
        <p:txBody>
          <a:bodyPr/>
          <a:lstStyle/>
          <a:p>
            <a:r>
              <a:rPr lang="en-US"/>
              <a:t>Click icon to add picture</a:t>
            </a:r>
            <a:endParaRPr lang="en-GB"/>
          </a:p>
        </p:txBody>
      </p:sp>
      <p:sp>
        <p:nvSpPr>
          <p:cNvPr id="3" name="Subtitle 2"/>
          <p:cNvSpPr>
            <a:spLocks noGrp="1"/>
          </p:cNvSpPr>
          <p:nvPr>
            <p:ph type="subTitle" idx="1" hasCustomPrompt="1"/>
          </p:nvPr>
        </p:nvSpPr>
        <p:spPr>
          <a:xfrm>
            <a:off x="4786374" y="1497133"/>
            <a:ext cx="4100599" cy="3656447"/>
          </a:xfrm>
        </p:spPr>
        <p:txBody>
          <a:bodyPr anchor="ctr">
            <a:normAutofit/>
          </a:bodyPr>
          <a:lstStyle>
            <a:lvl1pPr marL="0" indent="0" algn="l">
              <a:buNone/>
              <a:defRPr sz="2700" b="1" baseline="0">
                <a:solidFill>
                  <a:schemeClr val="tx1"/>
                </a:solidFill>
              </a:defRPr>
            </a:lvl1pPr>
            <a:lvl2pPr marL="3240" indent="0" algn="l">
              <a:spcBef>
                <a:spcPts val="0"/>
              </a:spcBef>
              <a:buNone/>
              <a:tabLst/>
              <a:defRPr sz="2200" baseline="0">
                <a:solidFill>
                  <a:schemeClr val="bg2"/>
                </a:solidFill>
              </a:defRPr>
            </a:lvl2pPr>
            <a:lvl3pPr marL="924282" indent="0" algn="ctr">
              <a:buNone/>
              <a:defRPr>
                <a:solidFill>
                  <a:schemeClr val="tx1">
                    <a:tint val="75000"/>
                  </a:schemeClr>
                </a:solidFill>
              </a:defRPr>
            </a:lvl3pPr>
            <a:lvl4pPr marL="1386422" indent="0" algn="ctr">
              <a:buNone/>
              <a:defRPr>
                <a:solidFill>
                  <a:schemeClr val="tx1">
                    <a:tint val="75000"/>
                  </a:schemeClr>
                </a:solidFill>
              </a:defRPr>
            </a:lvl4pPr>
            <a:lvl5pPr marL="1848564" indent="0" algn="ctr">
              <a:buNone/>
              <a:defRPr>
                <a:solidFill>
                  <a:schemeClr val="tx1">
                    <a:tint val="75000"/>
                  </a:schemeClr>
                </a:solidFill>
              </a:defRPr>
            </a:lvl5pPr>
            <a:lvl6pPr marL="2310704" indent="0" algn="ctr">
              <a:buNone/>
              <a:defRPr>
                <a:solidFill>
                  <a:schemeClr val="tx1">
                    <a:tint val="75000"/>
                  </a:schemeClr>
                </a:solidFill>
              </a:defRPr>
            </a:lvl6pPr>
            <a:lvl7pPr marL="2772846" indent="0" algn="ctr">
              <a:buNone/>
              <a:defRPr>
                <a:solidFill>
                  <a:schemeClr val="tx1">
                    <a:tint val="75000"/>
                  </a:schemeClr>
                </a:solidFill>
              </a:defRPr>
            </a:lvl7pPr>
            <a:lvl8pPr marL="3234986" indent="0" algn="ctr">
              <a:buNone/>
              <a:defRPr>
                <a:solidFill>
                  <a:schemeClr val="tx1">
                    <a:tint val="75000"/>
                  </a:schemeClr>
                </a:solidFill>
              </a:defRPr>
            </a:lvl8pPr>
            <a:lvl9pPr marL="3697126" indent="0" algn="ctr">
              <a:buNone/>
              <a:defRPr>
                <a:solidFill>
                  <a:schemeClr val="tx1">
                    <a:tint val="75000"/>
                  </a:schemeClr>
                </a:solidFill>
              </a:defRPr>
            </a:lvl9pPr>
          </a:lstStyle>
          <a:p>
            <a:r>
              <a:rPr lang="en-US" dirty="0"/>
              <a:t>Slide Title</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endParaRPr lang="en-US" dirty="0"/>
          </a:p>
        </p:txBody>
      </p:sp>
    </p:spTree>
    <p:extLst>
      <p:ext uri="{BB962C8B-B14F-4D97-AF65-F5344CB8AC3E}">
        <p14:creationId xmlns:p14="http://schemas.microsoft.com/office/powerpoint/2010/main" val="14047816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2_Triangles and Blobs">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0" y="-11952"/>
            <a:ext cx="4419600" cy="6895352"/>
          </a:xfrm>
          <a:custGeom>
            <a:avLst/>
            <a:gdLst>
              <a:gd name="connsiteX0" fmla="*/ 0 w 4419600"/>
              <a:gd name="connsiteY0" fmla="*/ 0 h 5162550"/>
              <a:gd name="connsiteX1" fmla="*/ 4419600 w 4419600"/>
              <a:gd name="connsiteY1" fmla="*/ 0 h 5162550"/>
              <a:gd name="connsiteX2" fmla="*/ 4419600 w 4419600"/>
              <a:gd name="connsiteY2" fmla="*/ 5162550 h 5162550"/>
              <a:gd name="connsiteX3" fmla="*/ 0 w 4419600"/>
              <a:gd name="connsiteY3" fmla="*/ 5162550 h 5162550"/>
              <a:gd name="connsiteX4" fmla="*/ 0 w 4419600"/>
              <a:gd name="connsiteY4" fmla="*/ 0 h 5162550"/>
              <a:gd name="connsiteX0" fmla="*/ 0 w 4419600"/>
              <a:gd name="connsiteY0" fmla="*/ 0 h 5162550"/>
              <a:gd name="connsiteX1" fmla="*/ 2743200 w 4419600"/>
              <a:gd name="connsiteY1" fmla="*/ 8965 h 5162550"/>
              <a:gd name="connsiteX2" fmla="*/ 4419600 w 4419600"/>
              <a:gd name="connsiteY2" fmla="*/ 5162550 h 5162550"/>
              <a:gd name="connsiteX3" fmla="*/ 0 w 4419600"/>
              <a:gd name="connsiteY3" fmla="*/ 5162550 h 5162550"/>
              <a:gd name="connsiteX4" fmla="*/ 0 w 4419600"/>
              <a:gd name="connsiteY4" fmla="*/ 0 h 5162550"/>
              <a:gd name="connsiteX0" fmla="*/ 0 w 4419600"/>
              <a:gd name="connsiteY0" fmla="*/ 8964 h 5171514"/>
              <a:gd name="connsiteX1" fmla="*/ 2743200 w 4419600"/>
              <a:gd name="connsiteY1" fmla="*/ 0 h 5171514"/>
              <a:gd name="connsiteX2" fmla="*/ 4419600 w 4419600"/>
              <a:gd name="connsiteY2" fmla="*/ 5171514 h 5171514"/>
              <a:gd name="connsiteX3" fmla="*/ 0 w 4419600"/>
              <a:gd name="connsiteY3" fmla="*/ 5171514 h 5171514"/>
              <a:gd name="connsiteX4" fmla="*/ 0 w 4419600"/>
              <a:gd name="connsiteY4" fmla="*/ 8964 h 5171514"/>
              <a:gd name="connsiteX0" fmla="*/ 0 w 4419600"/>
              <a:gd name="connsiteY0" fmla="*/ 8964 h 5171514"/>
              <a:gd name="connsiteX1" fmla="*/ 2734235 w 4419600"/>
              <a:gd name="connsiteY1" fmla="*/ 0 h 5171514"/>
              <a:gd name="connsiteX2" fmla="*/ 4419600 w 4419600"/>
              <a:gd name="connsiteY2" fmla="*/ 5171514 h 5171514"/>
              <a:gd name="connsiteX3" fmla="*/ 0 w 4419600"/>
              <a:gd name="connsiteY3" fmla="*/ 5171514 h 5171514"/>
              <a:gd name="connsiteX4" fmla="*/ 0 w 4419600"/>
              <a:gd name="connsiteY4" fmla="*/ 8964 h 5171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0" h="5171514">
                <a:moveTo>
                  <a:pt x="0" y="8964"/>
                </a:moveTo>
                <a:lnTo>
                  <a:pt x="2734235" y="0"/>
                </a:lnTo>
                <a:lnTo>
                  <a:pt x="4419600" y="5171514"/>
                </a:lnTo>
                <a:lnTo>
                  <a:pt x="0" y="5171514"/>
                </a:lnTo>
                <a:lnTo>
                  <a:pt x="0" y="8964"/>
                </a:lnTo>
                <a:close/>
              </a:path>
            </a:pathLst>
          </a:custGeom>
        </p:spPr>
        <p:txBody>
          <a:bodyPr/>
          <a:lstStyle/>
          <a:p>
            <a:r>
              <a:rPr lang="en-US"/>
              <a:t>Click icon to add picture</a:t>
            </a:r>
            <a:endParaRPr lang="en-GB"/>
          </a:p>
        </p:txBody>
      </p:sp>
      <p:sp>
        <p:nvSpPr>
          <p:cNvPr id="3" name="Subtitle 2"/>
          <p:cNvSpPr>
            <a:spLocks noGrp="1"/>
          </p:cNvSpPr>
          <p:nvPr>
            <p:ph type="subTitle" idx="1" hasCustomPrompt="1"/>
          </p:nvPr>
        </p:nvSpPr>
        <p:spPr>
          <a:xfrm>
            <a:off x="4786374" y="1497133"/>
            <a:ext cx="4100599" cy="3656447"/>
          </a:xfrm>
        </p:spPr>
        <p:txBody>
          <a:bodyPr anchor="ctr">
            <a:normAutofit/>
          </a:bodyPr>
          <a:lstStyle>
            <a:lvl1pPr marL="0" indent="0" algn="l">
              <a:buNone/>
              <a:defRPr sz="2700" b="1" baseline="0">
                <a:solidFill>
                  <a:schemeClr val="tx1"/>
                </a:solidFill>
              </a:defRPr>
            </a:lvl1pPr>
            <a:lvl2pPr marL="3240" indent="0" algn="l">
              <a:spcBef>
                <a:spcPts val="0"/>
              </a:spcBef>
              <a:buNone/>
              <a:tabLst/>
              <a:defRPr sz="2200" baseline="0">
                <a:solidFill>
                  <a:schemeClr val="bg2"/>
                </a:solidFill>
              </a:defRPr>
            </a:lvl2pPr>
            <a:lvl3pPr marL="924282" indent="0" algn="ctr">
              <a:buNone/>
              <a:defRPr>
                <a:solidFill>
                  <a:schemeClr val="tx1">
                    <a:tint val="75000"/>
                  </a:schemeClr>
                </a:solidFill>
              </a:defRPr>
            </a:lvl3pPr>
            <a:lvl4pPr marL="1386422" indent="0" algn="ctr">
              <a:buNone/>
              <a:defRPr>
                <a:solidFill>
                  <a:schemeClr val="tx1">
                    <a:tint val="75000"/>
                  </a:schemeClr>
                </a:solidFill>
              </a:defRPr>
            </a:lvl4pPr>
            <a:lvl5pPr marL="1848564" indent="0" algn="ctr">
              <a:buNone/>
              <a:defRPr>
                <a:solidFill>
                  <a:schemeClr val="tx1">
                    <a:tint val="75000"/>
                  </a:schemeClr>
                </a:solidFill>
              </a:defRPr>
            </a:lvl5pPr>
            <a:lvl6pPr marL="2310704" indent="0" algn="ctr">
              <a:buNone/>
              <a:defRPr>
                <a:solidFill>
                  <a:schemeClr val="tx1">
                    <a:tint val="75000"/>
                  </a:schemeClr>
                </a:solidFill>
              </a:defRPr>
            </a:lvl6pPr>
            <a:lvl7pPr marL="2772846" indent="0" algn="ctr">
              <a:buNone/>
              <a:defRPr>
                <a:solidFill>
                  <a:schemeClr val="tx1">
                    <a:tint val="75000"/>
                  </a:schemeClr>
                </a:solidFill>
              </a:defRPr>
            </a:lvl7pPr>
            <a:lvl8pPr marL="3234986" indent="0" algn="ctr">
              <a:buNone/>
              <a:defRPr>
                <a:solidFill>
                  <a:schemeClr val="tx1">
                    <a:tint val="75000"/>
                  </a:schemeClr>
                </a:solidFill>
              </a:defRPr>
            </a:lvl8pPr>
            <a:lvl9pPr marL="3697126" indent="0" algn="ctr">
              <a:buNone/>
              <a:defRPr>
                <a:solidFill>
                  <a:schemeClr val="tx1">
                    <a:tint val="75000"/>
                  </a:schemeClr>
                </a:solidFill>
              </a:defRPr>
            </a:lvl9pPr>
          </a:lstStyle>
          <a:p>
            <a:r>
              <a:rPr lang="en-US" dirty="0"/>
              <a:t>Slide Title</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endParaRPr lang="en-US" dirty="0"/>
          </a:p>
        </p:txBody>
      </p:sp>
    </p:spTree>
    <p:extLst>
      <p:ext uri="{BB962C8B-B14F-4D97-AF65-F5344CB8AC3E}">
        <p14:creationId xmlns:p14="http://schemas.microsoft.com/office/powerpoint/2010/main" val="17602117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1_Triangles and Blobs">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786374" y="1497133"/>
            <a:ext cx="4100599" cy="3656447"/>
          </a:xfrm>
        </p:spPr>
        <p:txBody>
          <a:bodyPr anchor="ctr">
            <a:normAutofit/>
          </a:bodyPr>
          <a:lstStyle>
            <a:lvl1pPr marL="0" indent="0" algn="l">
              <a:buNone/>
              <a:defRPr sz="2700" b="1" baseline="0">
                <a:solidFill>
                  <a:schemeClr val="tx1"/>
                </a:solidFill>
              </a:defRPr>
            </a:lvl1pPr>
            <a:lvl2pPr marL="3240" indent="0" algn="l">
              <a:spcBef>
                <a:spcPts val="0"/>
              </a:spcBef>
              <a:buNone/>
              <a:tabLst/>
              <a:defRPr sz="2200" baseline="0">
                <a:solidFill>
                  <a:schemeClr val="bg2"/>
                </a:solidFill>
              </a:defRPr>
            </a:lvl2pPr>
            <a:lvl3pPr marL="924282" indent="0" algn="ctr">
              <a:buNone/>
              <a:defRPr>
                <a:solidFill>
                  <a:schemeClr val="tx1">
                    <a:tint val="75000"/>
                  </a:schemeClr>
                </a:solidFill>
              </a:defRPr>
            </a:lvl3pPr>
            <a:lvl4pPr marL="1386422" indent="0" algn="ctr">
              <a:buNone/>
              <a:defRPr>
                <a:solidFill>
                  <a:schemeClr val="tx1">
                    <a:tint val="75000"/>
                  </a:schemeClr>
                </a:solidFill>
              </a:defRPr>
            </a:lvl4pPr>
            <a:lvl5pPr marL="1848564" indent="0" algn="ctr">
              <a:buNone/>
              <a:defRPr>
                <a:solidFill>
                  <a:schemeClr val="tx1">
                    <a:tint val="75000"/>
                  </a:schemeClr>
                </a:solidFill>
              </a:defRPr>
            </a:lvl5pPr>
            <a:lvl6pPr marL="2310704" indent="0" algn="ctr">
              <a:buNone/>
              <a:defRPr>
                <a:solidFill>
                  <a:schemeClr val="tx1">
                    <a:tint val="75000"/>
                  </a:schemeClr>
                </a:solidFill>
              </a:defRPr>
            </a:lvl6pPr>
            <a:lvl7pPr marL="2772846" indent="0" algn="ctr">
              <a:buNone/>
              <a:defRPr>
                <a:solidFill>
                  <a:schemeClr val="tx1">
                    <a:tint val="75000"/>
                  </a:schemeClr>
                </a:solidFill>
              </a:defRPr>
            </a:lvl7pPr>
            <a:lvl8pPr marL="3234986" indent="0" algn="ctr">
              <a:buNone/>
              <a:defRPr>
                <a:solidFill>
                  <a:schemeClr val="tx1">
                    <a:tint val="75000"/>
                  </a:schemeClr>
                </a:solidFill>
              </a:defRPr>
            </a:lvl8pPr>
            <a:lvl9pPr marL="3697126" indent="0" algn="ctr">
              <a:buNone/>
              <a:defRPr>
                <a:solidFill>
                  <a:schemeClr val="tx1">
                    <a:tint val="75000"/>
                  </a:schemeClr>
                </a:solidFill>
              </a:defRPr>
            </a:lvl9pPr>
          </a:lstStyle>
          <a:p>
            <a:r>
              <a:rPr lang="en-US" dirty="0"/>
              <a:t>Slide Title</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endParaRPr lang="en-US" dirty="0"/>
          </a:p>
        </p:txBody>
      </p:sp>
      <p:sp>
        <p:nvSpPr>
          <p:cNvPr id="6" name="Picture Placeholder 5"/>
          <p:cNvSpPr>
            <a:spLocks noGrp="1"/>
          </p:cNvSpPr>
          <p:nvPr>
            <p:ph type="pic" sz="quarter" idx="15"/>
          </p:nvPr>
        </p:nvSpPr>
        <p:spPr>
          <a:xfrm>
            <a:off x="0" y="-11953"/>
            <a:ext cx="4392706" cy="6869953"/>
          </a:xfrm>
          <a:custGeom>
            <a:avLst/>
            <a:gdLst>
              <a:gd name="connsiteX0" fmla="*/ 0 w 4392706"/>
              <a:gd name="connsiteY0" fmla="*/ 0 h 5143500"/>
              <a:gd name="connsiteX1" fmla="*/ 4392706 w 4392706"/>
              <a:gd name="connsiteY1" fmla="*/ 0 h 5143500"/>
              <a:gd name="connsiteX2" fmla="*/ 4392706 w 4392706"/>
              <a:gd name="connsiteY2" fmla="*/ 5143500 h 5143500"/>
              <a:gd name="connsiteX3" fmla="*/ 0 w 4392706"/>
              <a:gd name="connsiteY3" fmla="*/ 5143500 h 5143500"/>
              <a:gd name="connsiteX4" fmla="*/ 0 w 4392706"/>
              <a:gd name="connsiteY4" fmla="*/ 0 h 5143500"/>
              <a:gd name="connsiteX0" fmla="*/ 0 w 4392706"/>
              <a:gd name="connsiteY0" fmla="*/ 8965 h 5152465"/>
              <a:gd name="connsiteX1" fmla="*/ 2707341 w 4392706"/>
              <a:gd name="connsiteY1" fmla="*/ 0 h 5152465"/>
              <a:gd name="connsiteX2" fmla="*/ 4392706 w 4392706"/>
              <a:gd name="connsiteY2" fmla="*/ 5152465 h 5152465"/>
              <a:gd name="connsiteX3" fmla="*/ 0 w 4392706"/>
              <a:gd name="connsiteY3" fmla="*/ 5152465 h 5152465"/>
              <a:gd name="connsiteX4" fmla="*/ 0 w 4392706"/>
              <a:gd name="connsiteY4" fmla="*/ 8965 h 5152465"/>
              <a:gd name="connsiteX0" fmla="*/ 0 w 4392706"/>
              <a:gd name="connsiteY0" fmla="*/ 8965 h 5152465"/>
              <a:gd name="connsiteX1" fmla="*/ 2707341 w 4392706"/>
              <a:gd name="connsiteY1" fmla="*/ 0 h 5152465"/>
              <a:gd name="connsiteX2" fmla="*/ 4392706 w 4392706"/>
              <a:gd name="connsiteY2" fmla="*/ 5152465 h 5152465"/>
              <a:gd name="connsiteX3" fmla="*/ 0 w 4392706"/>
              <a:gd name="connsiteY3" fmla="*/ 5152465 h 5152465"/>
              <a:gd name="connsiteX4" fmla="*/ 0 w 4392706"/>
              <a:gd name="connsiteY4" fmla="*/ 8965 h 5152465"/>
              <a:gd name="connsiteX0" fmla="*/ 0 w 4392706"/>
              <a:gd name="connsiteY0" fmla="*/ 8965 h 5152465"/>
              <a:gd name="connsiteX1" fmla="*/ 2716306 w 4392706"/>
              <a:gd name="connsiteY1" fmla="*/ 0 h 5152465"/>
              <a:gd name="connsiteX2" fmla="*/ 4392706 w 4392706"/>
              <a:gd name="connsiteY2" fmla="*/ 5152465 h 5152465"/>
              <a:gd name="connsiteX3" fmla="*/ 0 w 4392706"/>
              <a:gd name="connsiteY3" fmla="*/ 5152465 h 5152465"/>
              <a:gd name="connsiteX4" fmla="*/ 0 w 4392706"/>
              <a:gd name="connsiteY4" fmla="*/ 8965 h 5152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706" h="5152465">
                <a:moveTo>
                  <a:pt x="0" y="8965"/>
                </a:moveTo>
                <a:lnTo>
                  <a:pt x="2716306" y="0"/>
                </a:lnTo>
                <a:lnTo>
                  <a:pt x="4392706" y="5152465"/>
                </a:lnTo>
                <a:lnTo>
                  <a:pt x="0" y="5152465"/>
                </a:lnTo>
                <a:lnTo>
                  <a:pt x="0" y="8965"/>
                </a:lnTo>
                <a:close/>
              </a:path>
            </a:pathLst>
          </a:custGeom>
        </p:spPr>
        <p:txBody>
          <a:bodyPr/>
          <a:lstStyle/>
          <a:p>
            <a:r>
              <a:rPr lang="en-US"/>
              <a:t>Click icon to add picture</a:t>
            </a:r>
            <a:endParaRPr lang="en-GB"/>
          </a:p>
        </p:txBody>
      </p:sp>
    </p:spTree>
    <p:extLst>
      <p:ext uri="{BB962C8B-B14F-4D97-AF65-F5344CB8AC3E}">
        <p14:creationId xmlns:p14="http://schemas.microsoft.com/office/powerpoint/2010/main" val="1082178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 wide image">
    <p:spTree>
      <p:nvGrpSpPr>
        <p:cNvPr id="1" name=""/>
        <p:cNvGrpSpPr/>
        <p:nvPr/>
      </p:nvGrpSpPr>
      <p:grpSpPr>
        <a:xfrm>
          <a:off x="0" y="0"/>
          <a:ext cx="0" cy="0"/>
          <a:chOff x="0" y="0"/>
          <a:chExt cx="0" cy="0"/>
        </a:xfrm>
      </p:grpSpPr>
      <p:sp>
        <p:nvSpPr>
          <p:cNvPr id="18" name="Picture Placeholder 17"/>
          <p:cNvSpPr>
            <a:spLocks noGrp="1"/>
          </p:cNvSpPr>
          <p:nvPr>
            <p:ph type="pic" sz="quarter" idx="14"/>
          </p:nvPr>
        </p:nvSpPr>
        <p:spPr>
          <a:xfrm>
            <a:off x="0" y="0"/>
            <a:ext cx="6438166" cy="6858000"/>
          </a:xfrm>
        </p:spPr>
        <p:txBody>
          <a:bodyPr/>
          <a:lstStyle/>
          <a:p>
            <a:r>
              <a:rPr lang="en-US"/>
              <a:t>Click icon to add picture</a:t>
            </a:r>
            <a:endParaRPr lang="en-GB"/>
          </a:p>
        </p:txBody>
      </p:sp>
      <p:sp>
        <p:nvSpPr>
          <p:cNvPr id="17" name="Rectangle 16"/>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2" name="Title 1"/>
          <p:cNvSpPr>
            <a:spLocks noGrp="1"/>
          </p:cNvSpPr>
          <p:nvPr>
            <p:ph type="ctrTitle" hasCustomPrompt="1"/>
          </p:nvPr>
        </p:nvSpPr>
        <p:spPr>
          <a:xfrm>
            <a:off x="6741099" y="2973164"/>
            <a:ext cx="2145875" cy="747897"/>
          </a:xfrm>
        </p:spPr>
        <p:txBody>
          <a:bodyPr anchor="ctr"/>
          <a:lstStyle>
            <a:lvl1pPr>
              <a:defRPr sz="2700" cap="all" baseline="0"/>
            </a:lvl1pPr>
          </a:lstStyle>
          <a:p>
            <a:r>
              <a:rPr lang="en-GB" dirty="0"/>
              <a:t>Title </a:t>
            </a:r>
            <a:r>
              <a:rPr lang="en-GB" dirty="0" err="1"/>
              <a:t>title</a:t>
            </a:r>
            <a:r>
              <a:rPr lang="en-GB" dirty="0"/>
              <a:t> </a:t>
            </a:r>
            <a:r>
              <a:rPr lang="en-GB" dirty="0" err="1"/>
              <a:t>title</a:t>
            </a:r>
            <a:r>
              <a:rPr lang="en-GB" dirty="0"/>
              <a:t> </a:t>
            </a:r>
            <a:r>
              <a:rPr lang="en-GB" dirty="0" err="1"/>
              <a:t>title</a:t>
            </a:r>
            <a:endParaRPr lang="en-US" dirty="0"/>
          </a:p>
        </p:txBody>
      </p:sp>
      <p:sp>
        <p:nvSpPr>
          <p:cNvPr id="7" name="Rectangle 6"/>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8" name="Rectangle 7"/>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9" name="TextBox 8"/>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10" name="Rectangle 9"/>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11" name="TextBox 10"/>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12" name="Rectangle 11"/>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13" name="TextBox 12"/>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14" name="Rectangle 13"/>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15" name="TextBox 14"/>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16" name="Rectangle 15"/>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19" name="TextBox 18"/>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20" name="Rectangle 19"/>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21" name="TextBox 20"/>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22" name="Rectangle 21"/>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23" name="TextBox 22"/>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24" name="Rectangle 23"/>
          <p:cNvSpPr/>
          <p:nvPr userDrawn="1"/>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25" name="TextBox 24"/>
          <p:cNvSpPr txBox="1"/>
          <p:nvPr userDrawn="1"/>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Tree>
    <p:extLst>
      <p:ext uri="{BB962C8B-B14F-4D97-AF65-F5344CB8AC3E}">
        <p14:creationId xmlns:p14="http://schemas.microsoft.com/office/powerpoint/2010/main" val="2457595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1 -Wide image">
    <p:spTree>
      <p:nvGrpSpPr>
        <p:cNvPr id="1" name=""/>
        <p:cNvGrpSpPr/>
        <p:nvPr/>
      </p:nvGrpSpPr>
      <p:grpSpPr>
        <a:xfrm>
          <a:off x="0" y="0"/>
          <a:ext cx="0" cy="0"/>
          <a:chOff x="0" y="0"/>
          <a:chExt cx="0" cy="0"/>
        </a:xfrm>
      </p:grpSpPr>
      <p:sp>
        <p:nvSpPr>
          <p:cNvPr id="17" name="Rectangle 16"/>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2" name="Title 1"/>
          <p:cNvSpPr>
            <a:spLocks noGrp="1"/>
          </p:cNvSpPr>
          <p:nvPr>
            <p:ph type="ctrTitle" hasCustomPrompt="1"/>
          </p:nvPr>
        </p:nvSpPr>
        <p:spPr>
          <a:xfrm>
            <a:off x="6741099" y="2973164"/>
            <a:ext cx="2145875" cy="747897"/>
          </a:xfrm>
        </p:spPr>
        <p:txBody>
          <a:bodyPr anchor="ctr"/>
          <a:lstStyle>
            <a:lvl1pPr>
              <a:defRPr sz="2700" cap="all" baseline="0"/>
            </a:lvl1pPr>
          </a:lstStyle>
          <a:p>
            <a:r>
              <a:rPr lang="en-GB" dirty="0"/>
              <a:t>Title </a:t>
            </a:r>
            <a:r>
              <a:rPr lang="en-GB" dirty="0" err="1"/>
              <a:t>title</a:t>
            </a:r>
            <a:r>
              <a:rPr lang="en-GB" dirty="0"/>
              <a:t> </a:t>
            </a:r>
            <a:r>
              <a:rPr lang="en-GB" dirty="0" err="1"/>
              <a:t>title</a:t>
            </a:r>
            <a:r>
              <a:rPr lang="en-GB" dirty="0"/>
              <a:t> </a:t>
            </a:r>
            <a:r>
              <a:rPr lang="en-GB" dirty="0" err="1"/>
              <a:t>title</a:t>
            </a:r>
            <a:endParaRPr lang="en-US" dirty="0"/>
          </a:p>
        </p:txBody>
      </p:sp>
      <p:sp>
        <p:nvSpPr>
          <p:cNvPr id="7" name="Rectangle 6"/>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8" name="Rectangle 7"/>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9" name="TextBox 8"/>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10" name="Rectangle 9"/>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11" name="TextBox 10"/>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12" name="Rectangle 11"/>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13" name="TextBox 12"/>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14" name="Rectangle 13"/>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15" name="TextBox 14"/>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16" name="Rectangle 15"/>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19" name="TextBox 18"/>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20" name="Rectangle 19"/>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21" name="TextBox 20"/>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22" name="Rectangle 21"/>
          <p:cNvSpPr/>
          <p:nvPr/>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23" name="TextBox 22"/>
          <p:cNvSpPr txBox="1"/>
          <p:nvPr/>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24" name="Rectangle 23"/>
          <p:cNvSpPr/>
          <p:nvPr userDrawn="1"/>
        </p:nvSpPr>
        <p:spPr bwMode="white">
          <a:xfrm>
            <a:off x="0" y="6238998"/>
            <a:ext cx="1867882"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GB"/>
          </a:p>
        </p:txBody>
      </p:sp>
      <p:sp>
        <p:nvSpPr>
          <p:cNvPr id="25" name="TextBox 24"/>
          <p:cNvSpPr txBox="1"/>
          <p:nvPr userDrawn="1"/>
        </p:nvSpPr>
        <p:spPr>
          <a:xfrm>
            <a:off x="247314" y="6212274"/>
            <a:ext cx="560381" cy="329039"/>
          </a:xfrm>
          <a:prstGeom prst="rect">
            <a:avLst/>
          </a:prstGeom>
        </p:spPr>
        <p:txBody>
          <a:bodyPr vert="horz" wrap="square" lIns="0" tIns="0" rIns="0" bIns="0" rtlCol="0" anchor="b">
            <a:noAutofit/>
          </a:bodyPr>
          <a:lstStyle/>
          <a:p>
            <a:pPr marL="3240">
              <a:spcBef>
                <a:spcPts val="816"/>
              </a:spcBef>
            </a:pPr>
            <a:fld id="{5575D932-8F50-448D-A3FF-976A850649DE}" type="slidenum">
              <a:rPr lang="en-GB" sz="700" smtClean="0">
                <a:solidFill>
                  <a:schemeClr val="bg2"/>
                </a:solidFill>
              </a:rPr>
              <a:pPr marL="3240">
                <a:spcBef>
                  <a:spcPts val="816"/>
                </a:spcBef>
              </a:pPr>
              <a:t>‹#›</a:t>
            </a:fld>
            <a:endParaRPr lang="en-GB" sz="700" dirty="0">
              <a:solidFill>
                <a:schemeClr val="bg2"/>
              </a:solidFill>
            </a:endParaRPr>
          </a:p>
        </p:txBody>
      </p:sp>
      <p:sp>
        <p:nvSpPr>
          <p:cNvPr id="4" name="Picture Placeholder 3"/>
          <p:cNvSpPr>
            <a:spLocks noGrp="1"/>
          </p:cNvSpPr>
          <p:nvPr>
            <p:ph type="pic" sz="quarter" idx="10"/>
          </p:nvPr>
        </p:nvSpPr>
        <p:spPr>
          <a:xfrm>
            <a:off x="0" y="-9526"/>
            <a:ext cx="5930713" cy="6867525"/>
          </a:xfrm>
          <a:custGeom>
            <a:avLst/>
            <a:gdLst>
              <a:gd name="connsiteX0" fmla="*/ 0 w 6438900"/>
              <a:gd name="connsiteY0" fmla="*/ 0 h 5143500"/>
              <a:gd name="connsiteX1" fmla="*/ 6438900 w 6438900"/>
              <a:gd name="connsiteY1" fmla="*/ 0 h 5143500"/>
              <a:gd name="connsiteX2" fmla="*/ 6438900 w 6438900"/>
              <a:gd name="connsiteY2" fmla="*/ 5143500 h 5143500"/>
              <a:gd name="connsiteX3" fmla="*/ 0 w 6438900"/>
              <a:gd name="connsiteY3" fmla="*/ 5143500 h 5143500"/>
              <a:gd name="connsiteX4" fmla="*/ 0 w 6438900"/>
              <a:gd name="connsiteY4" fmla="*/ 0 h 5143500"/>
              <a:gd name="connsiteX0" fmla="*/ 0 w 6438900"/>
              <a:gd name="connsiteY0" fmla="*/ 0 h 5143500"/>
              <a:gd name="connsiteX1" fmla="*/ 4654924 w 6438900"/>
              <a:gd name="connsiteY1" fmla="*/ 0 h 5143500"/>
              <a:gd name="connsiteX2" fmla="*/ 6438900 w 6438900"/>
              <a:gd name="connsiteY2" fmla="*/ 5143500 h 5143500"/>
              <a:gd name="connsiteX3" fmla="*/ 0 w 6438900"/>
              <a:gd name="connsiteY3" fmla="*/ 5143500 h 5143500"/>
              <a:gd name="connsiteX4" fmla="*/ 0 w 6438900"/>
              <a:gd name="connsiteY4" fmla="*/ 0 h 5143500"/>
              <a:gd name="connsiteX0" fmla="*/ 0 w 6340288"/>
              <a:gd name="connsiteY0" fmla="*/ 0 h 5143500"/>
              <a:gd name="connsiteX1" fmla="*/ 4654924 w 6340288"/>
              <a:gd name="connsiteY1" fmla="*/ 0 h 5143500"/>
              <a:gd name="connsiteX2" fmla="*/ 6340288 w 6340288"/>
              <a:gd name="connsiteY2" fmla="*/ 5143500 h 5143500"/>
              <a:gd name="connsiteX3" fmla="*/ 0 w 6340288"/>
              <a:gd name="connsiteY3" fmla="*/ 5143500 h 5143500"/>
              <a:gd name="connsiteX4" fmla="*/ 0 w 6340288"/>
              <a:gd name="connsiteY4" fmla="*/ 0 h 5143500"/>
              <a:gd name="connsiteX0" fmla="*/ 0 w 6616513"/>
              <a:gd name="connsiteY0" fmla="*/ 0 h 5143500"/>
              <a:gd name="connsiteX1" fmla="*/ 4654924 w 6616513"/>
              <a:gd name="connsiteY1" fmla="*/ 0 h 5143500"/>
              <a:gd name="connsiteX2" fmla="*/ 6616513 w 6616513"/>
              <a:gd name="connsiteY2" fmla="*/ 5143500 h 5143500"/>
              <a:gd name="connsiteX3" fmla="*/ 0 w 6616513"/>
              <a:gd name="connsiteY3" fmla="*/ 5143500 h 5143500"/>
              <a:gd name="connsiteX4" fmla="*/ 0 w 6616513"/>
              <a:gd name="connsiteY4" fmla="*/ 0 h 5143500"/>
              <a:gd name="connsiteX0" fmla="*/ 0 w 6616513"/>
              <a:gd name="connsiteY0" fmla="*/ 7144 h 5150644"/>
              <a:gd name="connsiteX1" fmla="*/ 3578599 w 6616513"/>
              <a:gd name="connsiteY1" fmla="*/ 0 h 5150644"/>
              <a:gd name="connsiteX2" fmla="*/ 6616513 w 6616513"/>
              <a:gd name="connsiteY2" fmla="*/ 5150644 h 5150644"/>
              <a:gd name="connsiteX3" fmla="*/ 0 w 6616513"/>
              <a:gd name="connsiteY3" fmla="*/ 5150644 h 5150644"/>
              <a:gd name="connsiteX4" fmla="*/ 0 w 6616513"/>
              <a:gd name="connsiteY4" fmla="*/ 7144 h 5150644"/>
              <a:gd name="connsiteX0" fmla="*/ 0 w 5930713"/>
              <a:gd name="connsiteY0" fmla="*/ 7144 h 5150644"/>
              <a:gd name="connsiteX1" fmla="*/ 3578599 w 5930713"/>
              <a:gd name="connsiteY1" fmla="*/ 0 h 5150644"/>
              <a:gd name="connsiteX2" fmla="*/ 5930713 w 5930713"/>
              <a:gd name="connsiteY2" fmla="*/ 5150644 h 5150644"/>
              <a:gd name="connsiteX3" fmla="*/ 0 w 5930713"/>
              <a:gd name="connsiteY3" fmla="*/ 5150644 h 5150644"/>
              <a:gd name="connsiteX4" fmla="*/ 0 w 5930713"/>
              <a:gd name="connsiteY4" fmla="*/ 7144 h 515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713" h="5150644">
                <a:moveTo>
                  <a:pt x="0" y="7144"/>
                </a:moveTo>
                <a:lnTo>
                  <a:pt x="3578599" y="0"/>
                </a:lnTo>
                <a:lnTo>
                  <a:pt x="5930713" y="5150644"/>
                </a:lnTo>
                <a:lnTo>
                  <a:pt x="0" y="5150644"/>
                </a:lnTo>
                <a:lnTo>
                  <a:pt x="0" y="7144"/>
                </a:lnTo>
                <a:close/>
              </a:path>
            </a:pathLst>
          </a:custGeom>
        </p:spPr>
        <p:txBody>
          <a:bodyPr/>
          <a:lstStyle/>
          <a:p>
            <a:r>
              <a:rPr lang="en-US"/>
              <a:t>Click icon to add picture</a:t>
            </a:r>
            <a:endParaRPr lang="en-GB"/>
          </a:p>
        </p:txBody>
      </p:sp>
    </p:spTree>
    <p:extLst>
      <p:ext uri="{BB962C8B-B14F-4D97-AF65-F5344CB8AC3E}">
        <p14:creationId xmlns:p14="http://schemas.microsoft.com/office/powerpoint/2010/main" val="4177050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 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34000" y="2212783"/>
            <a:ext cx="3569511" cy="1024896"/>
          </a:xfrm>
        </p:spPr>
        <p:txBody>
          <a:bodyPr anchor="ctr"/>
          <a:lstStyle>
            <a:lvl1pPr>
              <a:defRPr sz="3700" baseline="0"/>
            </a:lvl1pPr>
          </a:lstStyle>
          <a:p>
            <a:r>
              <a:rPr lang="en-US" dirty="0"/>
              <a:t>Subject</a:t>
            </a:r>
            <a:br>
              <a:rPr lang="en-US" dirty="0"/>
            </a:br>
            <a:r>
              <a:rPr lang="en-US" dirty="0"/>
              <a:t>Title</a:t>
            </a:r>
          </a:p>
        </p:txBody>
      </p:sp>
      <p:sp>
        <p:nvSpPr>
          <p:cNvPr id="3" name="Subtitle 2"/>
          <p:cNvSpPr>
            <a:spLocks noGrp="1"/>
          </p:cNvSpPr>
          <p:nvPr>
            <p:ph type="subTitle" idx="1" hasCustomPrompt="1"/>
          </p:nvPr>
        </p:nvSpPr>
        <p:spPr>
          <a:xfrm>
            <a:off x="234000" y="3632698"/>
            <a:ext cx="3569511" cy="2422039"/>
          </a:xfrm>
        </p:spPr>
        <p:txBody>
          <a:bodyPr/>
          <a:lstStyle>
            <a:lvl1pPr marL="0" indent="0" algn="l">
              <a:buNone/>
              <a:defRPr baseline="0">
                <a:solidFill>
                  <a:schemeClr val="bg2"/>
                </a:solidFill>
              </a:defRPr>
            </a:lvl1pPr>
            <a:lvl2pPr marL="3240" indent="0" algn="l">
              <a:spcBef>
                <a:spcPts val="816"/>
              </a:spcBef>
              <a:buNone/>
              <a:tabLst/>
              <a:defRPr baseline="0">
                <a:solidFill>
                  <a:schemeClr val="tx1"/>
                </a:solidFill>
              </a:defRPr>
            </a:lvl2pPr>
            <a:lvl3pPr marL="924282" indent="0" algn="ctr">
              <a:buNone/>
              <a:defRPr>
                <a:solidFill>
                  <a:schemeClr val="tx1">
                    <a:tint val="75000"/>
                  </a:schemeClr>
                </a:solidFill>
              </a:defRPr>
            </a:lvl3pPr>
            <a:lvl4pPr marL="1386422" indent="0" algn="ctr">
              <a:buNone/>
              <a:defRPr>
                <a:solidFill>
                  <a:schemeClr val="tx1">
                    <a:tint val="75000"/>
                  </a:schemeClr>
                </a:solidFill>
              </a:defRPr>
            </a:lvl4pPr>
            <a:lvl5pPr marL="1848564" indent="0" algn="ctr">
              <a:buNone/>
              <a:defRPr>
                <a:solidFill>
                  <a:schemeClr val="tx1">
                    <a:tint val="75000"/>
                  </a:schemeClr>
                </a:solidFill>
              </a:defRPr>
            </a:lvl5pPr>
            <a:lvl6pPr marL="2310704" indent="0" algn="ctr">
              <a:buNone/>
              <a:defRPr>
                <a:solidFill>
                  <a:schemeClr val="tx1">
                    <a:tint val="75000"/>
                  </a:schemeClr>
                </a:solidFill>
              </a:defRPr>
            </a:lvl6pPr>
            <a:lvl7pPr marL="2772846" indent="0" algn="ctr">
              <a:buNone/>
              <a:defRPr>
                <a:solidFill>
                  <a:schemeClr val="tx1">
                    <a:tint val="75000"/>
                  </a:schemeClr>
                </a:solidFill>
              </a:defRPr>
            </a:lvl7pPr>
            <a:lvl8pPr marL="3234986" indent="0" algn="ctr">
              <a:buNone/>
              <a:defRPr>
                <a:solidFill>
                  <a:schemeClr val="tx1">
                    <a:tint val="75000"/>
                  </a:schemeClr>
                </a:solidFill>
              </a:defRPr>
            </a:lvl8pPr>
            <a:lvl9pPr marL="3697126" indent="0" algn="ctr">
              <a:buNone/>
              <a:defRPr>
                <a:solidFill>
                  <a:schemeClr val="tx1">
                    <a:tint val="75000"/>
                  </a:schemeClr>
                </a:solidFill>
              </a:defRPr>
            </a:lvl9pPr>
          </a:lstStyle>
          <a:p>
            <a:r>
              <a:rPr lang="en-US" dirty="0"/>
              <a:t>MORE COMPLETE TITLE</a:t>
            </a:r>
          </a:p>
          <a:p>
            <a:pPr lvl="1"/>
            <a:r>
              <a:rPr lang="en-US" dirty="0"/>
              <a:t>Body text: Lorem ipsum dolor sit amet, consectetuer adipiscing elit. Maecenas porttitor congue massa. </a:t>
            </a:r>
            <a:r>
              <a:rPr lang="en-US" dirty="0" err="1"/>
              <a:t>Fusce</a:t>
            </a:r>
            <a:r>
              <a:rPr lang="en-US" dirty="0"/>
              <a:t> </a:t>
            </a:r>
            <a:r>
              <a:rPr lang="en-US" dirty="0" err="1"/>
              <a:t>posuere</a:t>
            </a:r>
            <a:r>
              <a:rPr lang="en-US" dirty="0"/>
              <a:t>.</a:t>
            </a:r>
          </a:p>
          <a:p>
            <a:pPr lvl="1"/>
            <a:r>
              <a:rPr lang="en-US" dirty="0"/>
              <a:t>Pellentesque habitant morbi tristique senectus et netus et malesuada fames ac turpis egestas. Proin pharetra nonummy pede. Mauris et </a:t>
            </a:r>
            <a:r>
              <a:rPr lang="en-US" dirty="0" err="1"/>
              <a:t>orci</a:t>
            </a:r>
            <a:r>
              <a:rPr lang="en-US" dirty="0"/>
              <a:t>.</a:t>
            </a:r>
          </a:p>
        </p:txBody>
      </p:sp>
      <p:sp>
        <p:nvSpPr>
          <p:cNvPr id="20" name="Text Placeholder 19"/>
          <p:cNvSpPr>
            <a:spLocks noGrp="1"/>
          </p:cNvSpPr>
          <p:nvPr>
            <p:ph type="body" sz="quarter" idx="13" hasCustomPrompt="1"/>
          </p:nvPr>
        </p:nvSpPr>
        <p:spPr>
          <a:xfrm>
            <a:off x="234000" y="331098"/>
            <a:ext cx="3569510" cy="1563900"/>
          </a:xfrm>
        </p:spPr>
        <p:txBody>
          <a:bodyPr anchor="b">
            <a:normAutofit/>
          </a:bodyPr>
          <a:lstStyle>
            <a:lvl1pPr>
              <a:defRPr sz="2200" b="0" cap="none" baseline="0">
                <a:solidFill>
                  <a:schemeClr val="bg2"/>
                </a:solidFill>
              </a:defRPr>
            </a:lvl1pPr>
          </a:lstStyle>
          <a:p>
            <a:pPr lvl="0"/>
            <a:r>
              <a:rPr lang="en-US" dirty="0"/>
              <a:t>Related phrase</a:t>
            </a:r>
            <a:endParaRPr lang="en-GB" dirty="0"/>
          </a:p>
        </p:txBody>
      </p:sp>
      <p:sp>
        <p:nvSpPr>
          <p:cNvPr id="10" name="Oval 9"/>
          <p:cNvSpPr/>
          <p:nvPr userDrawn="1"/>
        </p:nvSpPr>
        <p:spPr>
          <a:xfrm>
            <a:off x="7166089" y="1851845"/>
            <a:ext cx="1081211" cy="10809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ZA" dirty="0">
              <a:solidFill>
                <a:srgbClr val="FFFFFF"/>
              </a:solidFill>
            </a:endParaRPr>
          </a:p>
        </p:txBody>
      </p:sp>
      <p:sp>
        <p:nvSpPr>
          <p:cNvPr id="11" name="Oval 10"/>
          <p:cNvSpPr/>
          <p:nvPr userDrawn="1"/>
        </p:nvSpPr>
        <p:spPr>
          <a:xfrm>
            <a:off x="5385163" y="3916630"/>
            <a:ext cx="1384960" cy="13845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ZA" dirty="0">
              <a:solidFill>
                <a:srgbClr val="FFFFFF"/>
              </a:solidFill>
            </a:endParaRPr>
          </a:p>
        </p:txBody>
      </p:sp>
      <p:sp>
        <p:nvSpPr>
          <p:cNvPr id="12" name="Oval 11"/>
          <p:cNvSpPr/>
          <p:nvPr userDrawn="1"/>
        </p:nvSpPr>
        <p:spPr>
          <a:xfrm>
            <a:off x="5246169" y="4027472"/>
            <a:ext cx="381308" cy="38120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ZA" dirty="0">
              <a:solidFill>
                <a:srgbClr val="FFFFFF"/>
              </a:solidFill>
            </a:endParaRPr>
          </a:p>
        </p:txBody>
      </p:sp>
      <p:sp>
        <p:nvSpPr>
          <p:cNvPr id="13" name="Oval 12"/>
          <p:cNvSpPr/>
          <p:nvPr userDrawn="1"/>
        </p:nvSpPr>
        <p:spPr>
          <a:xfrm>
            <a:off x="8163709" y="1768279"/>
            <a:ext cx="167181" cy="1671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2195" tIns="31098" rIns="62195" bIns="31098" rtlCol="0" anchor="ctr"/>
          <a:lstStyle/>
          <a:p>
            <a:pPr algn="ctr"/>
            <a:endParaRPr lang="en-ZA" dirty="0">
              <a:solidFill>
                <a:srgbClr val="FFFFFF"/>
              </a:solidFill>
            </a:endParaRPr>
          </a:p>
        </p:txBody>
      </p:sp>
      <p:sp>
        <p:nvSpPr>
          <p:cNvPr id="14" name="Picture Placeholder 6"/>
          <p:cNvSpPr>
            <a:spLocks noGrp="1"/>
          </p:cNvSpPr>
          <p:nvPr>
            <p:ph type="pic" sz="quarter" idx="14"/>
          </p:nvPr>
        </p:nvSpPr>
        <p:spPr>
          <a:xfrm>
            <a:off x="5142217" y="1739047"/>
            <a:ext cx="2979602" cy="2978781"/>
          </a:xfrm>
          <a:prstGeom prst="ellipse">
            <a:avLst/>
          </a:prstGeom>
          <a:ln w="38100">
            <a:solidFill>
              <a:schemeClr val="accent3"/>
            </a:solidFill>
          </a:ln>
        </p:spPr>
        <p:txBody>
          <a:bodyPr/>
          <a:lstStyle/>
          <a:p>
            <a:r>
              <a:rPr lang="en-US"/>
              <a:t>Click icon to add picture</a:t>
            </a:r>
            <a:endParaRPr lang="en-GB"/>
          </a:p>
        </p:txBody>
      </p:sp>
    </p:spTree>
    <p:extLst>
      <p:ext uri="{BB962C8B-B14F-4D97-AF65-F5344CB8AC3E}">
        <p14:creationId xmlns:p14="http://schemas.microsoft.com/office/powerpoint/2010/main" val="830144330"/>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Imag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emphasis part of title</a:t>
            </a:r>
          </a:p>
        </p:txBody>
      </p:sp>
      <p:sp>
        <p:nvSpPr>
          <p:cNvPr id="8" name="Text Placeholder 7"/>
          <p:cNvSpPr>
            <a:spLocks noGrp="1"/>
          </p:cNvSpPr>
          <p:nvPr>
            <p:ph type="body" sz="quarter" idx="13" hasCustomPrompt="1"/>
          </p:nvPr>
        </p:nvSpPr>
        <p:spPr>
          <a:xfrm>
            <a:off x="232378" y="331099"/>
            <a:ext cx="6725791" cy="590215"/>
          </a:xfrm>
        </p:spPr>
        <p:txBody>
          <a:bodyPr anchor="b">
            <a:normAutofit/>
          </a:bodyPr>
          <a:lstStyle>
            <a:lvl1pPr marL="0" indent="0">
              <a:buNone/>
              <a:defRPr sz="1900" b="0">
                <a:solidFill>
                  <a:schemeClr val="bg2"/>
                </a:solidFill>
              </a:defRPr>
            </a:lvl1pPr>
          </a:lstStyle>
          <a:p>
            <a:pPr lvl="0"/>
            <a:r>
              <a:rPr lang="en-US" dirty="0"/>
              <a:t>CLICK TO ADD TAG LINE OR BEGINNING OF TITLE</a:t>
            </a:r>
            <a:endParaRPr lang="en-GB" dirty="0"/>
          </a:p>
        </p:txBody>
      </p:sp>
      <p:sp>
        <p:nvSpPr>
          <p:cNvPr id="11" name="Text Placeholder 10"/>
          <p:cNvSpPr>
            <a:spLocks noGrp="1"/>
          </p:cNvSpPr>
          <p:nvPr>
            <p:ph type="body" sz="quarter" idx="14"/>
          </p:nvPr>
        </p:nvSpPr>
        <p:spPr>
          <a:xfrm>
            <a:off x="242688" y="4648362"/>
            <a:ext cx="3843754" cy="876140"/>
          </a:xfrm>
        </p:spPr>
        <p:txBody>
          <a:bodyPr/>
          <a:lstStyle>
            <a:lvl1pPr>
              <a:defRPr lang="en-US" sz="1200" kern="1200" cap="none" baseline="0" dirty="0" smtClean="0">
                <a:solidFill>
                  <a:schemeClr val="tx1"/>
                </a:solidFill>
                <a:latin typeface="+mn-lt"/>
                <a:ea typeface="+mn-ea"/>
                <a:cs typeface="+mn-cs"/>
              </a:defRPr>
            </a:lvl1pPr>
            <a:lvl2pPr marL="197599" indent="-137132">
              <a:buFont typeface="Arial" panose="020B0604020202020204" pitchFamily="34" charset="0"/>
              <a:buChar char="•"/>
              <a:defRPr>
                <a:solidFill>
                  <a:schemeClr val="tx1"/>
                </a:solidFill>
              </a:defRPr>
            </a:lvl2pPr>
          </a:lstStyle>
          <a:p>
            <a:pPr lvl="0"/>
            <a:r>
              <a:rPr lang="en-US"/>
              <a:t>Click to edit Master text styles</a:t>
            </a:r>
          </a:p>
          <a:p>
            <a:pPr lvl="1"/>
            <a:r>
              <a:rPr lang="en-US"/>
              <a:t>Second level</a:t>
            </a:r>
          </a:p>
        </p:txBody>
      </p:sp>
      <p:sp>
        <p:nvSpPr>
          <p:cNvPr id="9" name="Text Placeholder 10"/>
          <p:cNvSpPr>
            <a:spLocks noGrp="1"/>
          </p:cNvSpPr>
          <p:nvPr>
            <p:ph type="body" sz="quarter" idx="15"/>
          </p:nvPr>
        </p:nvSpPr>
        <p:spPr>
          <a:xfrm>
            <a:off x="5043071" y="4648362"/>
            <a:ext cx="3843754" cy="876140"/>
          </a:xfrm>
        </p:spPr>
        <p:txBody>
          <a:bodyPr/>
          <a:lstStyle>
            <a:lvl1pPr>
              <a:defRPr lang="en-US" sz="1200" kern="1200" cap="none" baseline="0" dirty="0" smtClean="0">
                <a:solidFill>
                  <a:schemeClr val="tx1"/>
                </a:solidFill>
                <a:latin typeface="+mn-lt"/>
                <a:ea typeface="+mn-ea"/>
                <a:cs typeface="+mn-cs"/>
              </a:defRPr>
            </a:lvl1pPr>
            <a:lvl2pPr marL="197599" indent="-137132">
              <a:buFont typeface="Arial" panose="020B0604020202020204" pitchFamily="34" charset="0"/>
              <a:buChar char="•"/>
              <a:defRPr>
                <a:solidFill>
                  <a:schemeClr val="tx1"/>
                </a:solidFill>
              </a:defRPr>
            </a:lvl2pPr>
          </a:lstStyle>
          <a:p>
            <a:pPr lvl="0"/>
            <a:r>
              <a:rPr lang="en-US"/>
              <a:t>Click to edit Master text styles</a:t>
            </a:r>
          </a:p>
          <a:p>
            <a:pPr lvl="1"/>
            <a:r>
              <a:rPr lang="en-US"/>
              <a:t>Second level</a:t>
            </a:r>
          </a:p>
        </p:txBody>
      </p:sp>
      <p:sp>
        <p:nvSpPr>
          <p:cNvPr id="7" name="Picture Placeholder 6"/>
          <p:cNvSpPr>
            <a:spLocks noGrp="1"/>
          </p:cNvSpPr>
          <p:nvPr>
            <p:ph type="pic" sz="quarter" idx="16"/>
          </p:nvPr>
        </p:nvSpPr>
        <p:spPr>
          <a:xfrm>
            <a:off x="242688" y="2441472"/>
            <a:ext cx="3843754" cy="2067189"/>
          </a:xfrm>
        </p:spPr>
        <p:txBody>
          <a:bodyPr>
            <a:normAutofit/>
          </a:bodyPr>
          <a:lstStyle>
            <a:lvl1pPr>
              <a:defRPr sz="1100">
                <a:solidFill>
                  <a:schemeClr val="bg2"/>
                </a:solidFill>
              </a:defRPr>
            </a:lvl1pPr>
          </a:lstStyle>
          <a:p>
            <a:r>
              <a:rPr lang="en-US"/>
              <a:t>Click icon to add picture</a:t>
            </a:r>
            <a:endParaRPr lang="en-GB"/>
          </a:p>
        </p:txBody>
      </p:sp>
      <p:sp>
        <p:nvSpPr>
          <p:cNvPr id="12" name="Picture Placeholder 6"/>
          <p:cNvSpPr>
            <a:spLocks noGrp="1"/>
          </p:cNvSpPr>
          <p:nvPr>
            <p:ph type="pic" sz="quarter" idx="17"/>
          </p:nvPr>
        </p:nvSpPr>
        <p:spPr>
          <a:xfrm>
            <a:off x="5043071" y="2441472"/>
            <a:ext cx="3843754" cy="2067189"/>
          </a:xfrm>
        </p:spPr>
        <p:txBody>
          <a:bodyPr>
            <a:normAutofit/>
          </a:bodyPr>
          <a:lstStyle>
            <a:lvl1pPr>
              <a:defRPr sz="1100">
                <a:solidFill>
                  <a:schemeClr val="bg2"/>
                </a:solidFill>
              </a:defRPr>
            </a:lvl1pPr>
          </a:lstStyle>
          <a:p>
            <a:r>
              <a:rPr lang="en-US"/>
              <a:t>Click icon to add picture</a:t>
            </a:r>
            <a:endParaRPr lang="en-GB" dirty="0"/>
          </a:p>
        </p:txBody>
      </p:sp>
      <p:sp>
        <p:nvSpPr>
          <p:cNvPr id="13" name="Text Placeholder 10"/>
          <p:cNvSpPr>
            <a:spLocks noGrp="1"/>
          </p:cNvSpPr>
          <p:nvPr>
            <p:ph type="body" sz="quarter" idx="18"/>
          </p:nvPr>
        </p:nvSpPr>
        <p:spPr>
          <a:xfrm>
            <a:off x="242688" y="1851259"/>
            <a:ext cx="3843754" cy="590215"/>
          </a:xfrm>
          <a:solidFill>
            <a:schemeClr val="tx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4" name="Text Placeholder 10"/>
          <p:cNvSpPr>
            <a:spLocks noGrp="1"/>
          </p:cNvSpPr>
          <p:nvPr>
            <p:ph type="body" sz="quarter" idx="19"/>
          </p:nvPr>
        </p:nvSpPr>
        <p:spPr>
          <a:xfrm>
            <a:off x="5043071" y="1851259"/>
            <a:ext cx="3843754" cy="590215"/>
          </a:xfrm>
          <a:solidFill>
            <a:schemeClr val="accent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Tree>
    <p:extLst>
      <p:ext uri="{BB962C8B-B14F-4D97-AF65-F5344CB8AC3E}">
        <p14:creationId xmlns:p14="http://schemas.microsoft.com/office/powerpoint/2010/main" val="2945671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Column Imag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3" y="857959"/>
            <a:ext cx="8654595" cy="457048"/>
          </a:xfrm>
        </p:spPr>
        <p:txBody>
          <a:bodyPr/>
          <a:lstStyle/>
          <a:p>
            <a:r>
              <a:rPr lang="en-US" dirty="0"/>
              <a:t>Click to add emphasis part of title</a:t>
            </a:r>
          </a:p>
        </p:txBody>
      </p:sp>
      <p:sp>
        <p:nvSpPr>
          <p:cNvPr id="8" name="Text Placeholder 7"/>
          <p:cNvSpPr>
            <a:spLocks noGrp="1"/>
          </p:cNvSpPr>
          <p:nvPr>
            <p:ph type="body" sz="quarter" idx="13" hasCustomPrompt="1"/>
          </p:nvPr>
        </p:nvSpPr>
        <p:spPr>
          <a:xfrm>
            <a:off x="234000" y="331099"/>
            <a:ext cx="6695158" cy="590215"/>
          </a:xfrm>
        </p:spPr>
        <p:txBody>
          <a:bodyPr anchor="b">
            <a:normAutofit/>
          </a:bodyPr>
          <a:lstStyle>
            <a:lvl1pPr marL="0" indent="0">
              <a:buNone/>
              <a:defRPr sz="1900" b="0">
                <a:solidFill>
                  <a:schemeClr val="bg2"/>
                </a:solidFill>
              </a:defRPr>
            </a:lvl1pPr>
          </a:lstStyle>
          <a:p>
            <a:pPr lvl="0"/>
            <a:r>
              <a:rPr lang="en-US" dirty="0"/>
              <a:t>CLICK TO ADD TAG LINE OR BEGINNING OF TITLE</a:t>
            </a:r>
            <a:endParaRPr lang="en-GB" dirty="0"/>
          </a:p>
        </p:txBody>
      </p:sp>
      <p:sp>
        <p:nvSpPr>
          <p:cNvPr id="11" name="Text Placeholder 10"/>
          <p:cNvSpPr>
            <a:spLocks noGrp="1"/>
          </p:cNvSpPr>
          <p:nvPr>
            <p:ph type="body" sz="quarter" idx="14"/>
          </p:nvPr>
        </p:nvSpPr>
        <p:spPr>
          <a:xfrm>
            <a:off x="244533" y="4641740"/>
            <a:ext cx="2561614" cy="1047349"/>
          </a:xfrm>
        </p:spPr>
        <p:txBody>
          <a:bodyPr/>
          <a:lstStyle>
            <a:lvl1pPr>
              <a:defRPr lang="en-US" sz="1200" kern="1200" cap="none" baseline="0" dirty="0" smtClean="0">
                <a:solidFill>
                  <a:schemeClr val="tx1"/>
                </a:solidFill>
                <a:latin typeface="+mn-lt"/>
                <a:ea typeface="+mn-ea"/>
                <a:cs typeface="+mn-cs"/>
              </a:defRPr>
            </a:lvl1pPr>
            <a:lvl2pPr marL="197599" indent="-137132">
              <a:buFont typeface="Arial" panose="020B0604020202020204" pitchFamily="34" charset="0"/>
              <a:buChar char="•"/>
              <a:defRPr>
                <a:solidFill>
                  <a:schemeClr val="tx1"/>
                </a:solidFill>
              </a:defRPr>
            </a:lvl2pPr>
          </a:lstStyle>
          <a:p>
            <a:pPr lvl="0"/>
            <a:r>
              <a:rPr lang="en-US"/>
              <a:t>Click to edit Master text styles</a:t>
            </a:r>
          </a:p>
          <a:p>
            <a:pPr lvl="1"/>
            <a:r>
              <a:rPr lang="en-US"/>
              <a:t>Second level</a:t>
            </a:r>
          </a:p>
        </p:txBody>
      </p:sp>
      <p:sp>
        <p:nvSpPr>
          <p:cNvPr id="9" name="Text Placeholder 10"/>
          <p:cNvSpPr>
            <a:spLocks noGrp="1"/>
          </p:cNvSpPr>
          <p:nvPr>
            <p:ph type="body" sz="quarter" idx="15"/>
          </p:nvPr>
        </p:nvSpPr>
        <p:spPr>
          <a:xfrm>
            <a:off x="3300205" y="4641740"/>
            <a:ext cx="2561614" cy="1047349"/>
          </a:xfrm>
        </p:spPr>
        <p:txBody>
          <a:bodyPr/>
          <a:lstStyle>
            <a:lvl1pPr>
              <a:defRPr lang="en-US" sz="1200" kern="1200" cap="none" baseline="0" dirty="0" smtClean="0">
                <a:solidFill>
                  <a:schemeClr val="tx1"/>
                </a:solidFill>
                <a:latin typeface="+mn-lt"/>
                <a:ea typeface="+mn-ea"/>
                <a:cs typeface="+mn-cs"/>
              </a:defRPr>
            </a:lvl1pPr>
            <a:lvl2pPr marL="197599" indent="-137132">
              <a:buFont typeface="Arial" panose="020B0604020202020204" pitchFamily="34" charset="0"/>
              <a:buChar char="•"/>
              <a:defRPr>
                <a:solidFill>
                  <a:schemeClr val="tx1"/>
                </a:solidFill>
              </a:defRPr>
            </a:lvl2pPr>
          </a:lstStyle>
          <a:p>
            <a:pPr lvl="0"/>
            <a:r>
              <a:rPr lang="en-US"/>
              <a:t>Click to edit Master text styles</a:t>
            </a:r>
          </a:p>
          <a:p>
            <a:pPr lvl="1"/>
            <a:r>
              <a:rPr lang="en-US"/>
              <a:t>Second level</a:t>
            </a:r>
          </a:p>
        </p:txBody>
      </p:sp>
      <p:sp>
        <p:nvSpPr>
          <p:cNvPr id="7" name="Picture Placeholder 6"/>
          <p:cNvSpPr>
            <a:spLocks noGrp="1"/>
          </p:cNvSpPr>
          <p:nvPr>
            <p:ph type="pic" sz="quarter" idx="16"/>
          </p:nvPr>
        </p:nvSpPr>
        <p:spPr>
          <a:xfrm>
            <a:off x="244533" y="2441472"/>
            <a:ext cx="2561614" cy="2067189"/>
          </a:xfrm>
        </p:spPr>
        <p:txBody>
          <a:bodyPr>
            <a:normAutofit/>
          </a:bodyPr>
          <a:lstStyle>
            <a:lvl1pPr>
              <a:defRPr sz="1100">
                <a:solidFill>
                  <a:schemeClr val="bg2"/>
                </a:solidFill>
              </a:defRPr>
            </a:lvl1pPr>
          </a:lstStyle>
          <a:p>
            <a:r>
              <a:rPr lang="en-US"/>
              <a:t>Click icon to add picture</a:t>
            </a:r>
            <a:endParaRPr lang="en-GB"/>
          </a:p>
        </p:txBody>
      </p:sp>
      <p:sp>
        <p:nvSpPr>
          <p:cNvPr id="12" name="Picture Placeholder 6"/>
          <p:cNvSpPr>
            <a:spLocks noGrp="1"/>
          </p:cNvSpPr>
          <p:nvPr>
            <p:ph type="pic" sz="quarter" idx="17"/>
          </p:nvPr>
        </p:nvSpPr>
        <p:spPr>
          <a:xfrm>
            <a:off x="3300205" y="2441472"/>
            <a:ext cx="2561614" cy="2067189"/>
          </a:xfrm>
        </p:spPr>
        <p:txBody>
          <a:bodyPr>
            <a:normAutofit/>
          </a:bodyPr>
          <a:lstStyle>
            <a:lvl1pPr>
              <a:defRPr sz="1100">
                <a:solidFill>
                  <a:schemeClr val="bg2"/>
                </a:solidFill>
              </a:defRPr>
            </a:lvl1pPr>
          </a:lstStyle>
          <a:p>
            <a:r>
              <a:rPr lang="en-US"/>
              <a:t>Click icon to add picture</a:t>
            </a:r>
            <a:endParaRPr lang="en-GB"/>
          </a:p>
        </p:txBody>
      </p:sp>
      <p:sp>
        <p:nvSpPr>
          <p:cNvPr id="13" name="Text Placeholder 10"/>
          <p:cNvSpPr>
            <a:spLocks noGrp="1"/>
          </p:cNvSpPr>
          <p:nvPr>
            <p:ph type="body" sz="quarter" idx="18"/>
          </p:nvPr>
        </p:nvSpPr>
        <p:spPr>
          <a:xfrm>
            <a:off x="244533" y="1851259"/>
            <a:ext cx="2561614" cy="590215"/>
          </a:xfrm>
          <a:solidFill>
            <a:schemeClr val="tx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4" name="Text Placeholder 10"/>
          <p:cNvSpPr>
            <a:spLocks noGrp="1"/>
          </p:cNvSpPr>
          <p:nvPr>
            <p:ph type="body" sz="quarter" idx="19"/>
          </p:nvPr>
        </p:nvSpPr>
        <p:spPr>
          <a:xfrm>
            <a:off x="3300205" y="1851259"/>
            <a:ext cx="2561614" cy="590215"/>
          </a:xfrm>
          <a:solidFill>
            <a:schemeClr val="accent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5" name="Text Placeholder 10"/>
          <p:cNvSpPr>
            <a:spLocks noGrp="1"/>
          </p:cNvSpPr>
          <p:nvPr>
            <p:ph type="body" sz="quarter" idx="20"/>
          </p:nvPr>
        </p:nvSpPr>
        <p:spPr>
          <a:xfrm>
            <a:off x="6301029" y="4641740"/>
            <a:ext cx="2561614" cy="1047349"/>
          </a:xfrm>
        </p:spPr>
        <p:txBody>
          <a:bodyPr/>
          <a:lstStyle>
            <a:lvl1pPr>
              <a:defRPr lang="en-US" sz="1200" kern="1200" cap="none" baseline="0" dirty="0" smtClean="0">
                <a:solidFill>
                  <a:schemeClr val="tx1"/>
                </a:solidFill>
                <a:latin typeface="+mn-lt"/>
                <a:ea typeface="+mn-ea"/>
                <a:cs typeface="+mn-cs"/>
              </a:defRPr>
            </a:lvl1pPr>
            <a:lvl2pPr marL="197599" indent="-137132">
              <a:buFont typeface="Arial" panose="020B0604020202020204" pitchFamily="34" charset="0"/>
              <a:buChar char="•"/>
              <a:defRPr>
                <a:solidFill>
                  <a:schemeClr val="tx1"/>
                </a:solidFill>
              </a:defRPr>
            </a:lvl2pPr>
          </a:lstStyle>
          <a:p>
            <a:pPr lvl="0"/>
            <a:r>
              <a:rPr lang="en-US"/>
              <a:t>Click to edit Master text styles</a:t>
            </a:r>
          </a:p>
          <a:p>
            <a:pPr lvl="1"/>
            <a:r>
              <a:rPr lang="en-US"/>
              <a:t>Second level</a:t>
            </a:r>
          </a:p>
        </p:txBody>
      </p:sp>
      <p:sp>
        <p:nvSpPr>
          <p:cNvPr id="16" name="Picture Placeholder 6"/>
          <p:cNvSpPr>
            <a:spLocks noGrp="1"/>
          </p:cNvSpPr>
          <p:nvPr>
            <p:ph type="pic" sz="quarter" idx="21"/>
          </p:nvPr>
        </p:nvSpPr>
        <p:spPr>
          <a:xfrm>
            <a:off x="6301029" y="2441472"/>
            <a:ext cx="2561614" cy="2067189"/>
          </a:xfrm>
        </p:spPr>
        <p:txBody>
          <a:bodyPr>
            <a:normAutofit/>
          </a:bodyPr>
          <a:lstStyle>
            <a:lvl1pPr>
              <a:defRPr sz="1100">
                <a:solidFill>
                  <a:schemeClr val="bg2"/>
                </a:solidFill>
              </a:defRPr>
            </a:lvl1pPr>
          </a:lstStyle>
          <a:p>
            <a:r>
              <a:rPr lang="en-US"/>
              <a:t>Click icon to add picture</a:t>
            </a:r>
            <a:endParaRPr lang="en-GB"/>
          </a:p>
        </p:txBody>
      </p:sp>
      <p:sp>
        <p:nvSpPr>
          <p:cNvPr id="17" name="Text Placeholder 10"/>
          <p:cNvSpPr>
            <a:spLocks noGrp="1"/>
          </p:cNvSpPr>
          <p:nvPr>
            <p:ph type="body" sz="quarter" idx="22"/>
          </p:nvPr>
        </p:nvSpPr>
        <p:spPr>
          <a:xfrm>
            <a:off x="6301029" y="1851259"/>
            <a:ext cx="2561614" cy="590215"/>
          </a:xfrm>
          <a:solidFill>
            <a:schemeClr val="accent6"/>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Tree>
    <p:extLst>
      <p:ext uri="{BB962C8B-B14F-4D97-AF65-F5344CB8AC3E}">
        <p14:creationId xmlns:p14="http://schemas.microsoft.com/office/powerpoint/2010/main" val="2193644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Column Imag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0" y="857959"/>
            <a:ext cx="6723160" cy="457048"/>
          </a:xfrm>
        </p:spPr>
        <p:txBody>
          <a:bodyPr/>
          <a:lstStyle/>
          <a:p>
            <a:r>
              <a:rPr lang="en-US" dirty="0"/>
              <a:t>Click to add emphasis part of title</a:t>
            </a:r>
          </a:p>
        </p:txBody>
      </p:sp>
      <p:sp>
        <p:nvSpPr>
          <p:cNvPr id="8" name="Text Placeholder 7"/>
          <p:cNvSpPr>
            <a:spLocks noGrp="1"/>
          </p:cNvSpPr>
          <p:nvPr>
            <p:ph type="body" sz="quarter" idx="13" hasCustomPrompt="1"/>
          </p:nvPr>
        </p:nvSpPr>
        <p:spPr>
          <a:xfrm>
            <a:off x="234000" y="331099"/>
            <a:ext cx="6615283" cy="590215"/>
          </a:xfrm>
        </p:spPr>
        <p:txBody>
          <a:bodyPr anchor="b">
            <a:normAutofit/>
          </a:bodyPr>
          <a:lstStyle>
            <a:lvl1pPr marL="0" indent="0">
              <a:buNone/>
              <a:defRPr sz="1900" b="0">
                <a:solidFill>
                  <a:schemeClr val="bg2"/>
                </a:solidFill>
              </a:defRPr>
            </a:lvl1pPr>
          </a:lstStyle>
          <a:p>
            <a:pPr lvl="0"/>
            <a:r>
              <a:rPr lang="en-US" dirty="0"/>
              <a:t>CLICK TO ADD TAG LINE OR BEGINNING OF TITLE</a:t>
            </a:r>
            <a:endParaRPr lang="en-GB" dirty="0"/>
          </a:p>
        </p:txBody>
      </p:sp>
      <p:sp>
        <p:nvSpPr>
          <p:cNvPr id="11" name="Text Placeholder 10"/>
          <p:cNvSpPr>
            <a:spLocks noGrp="1"/>
          </p:cNvSpPr>
          <p:nvPr>
            <p:ph type="body" sz="quarter" idx="14"/>
          </p:nvPr>
        </p:nvSpPr>
        <p:spPr>
          <a:xfrm>
            <a:off x="235007" y="4365104"/>
            <a:ext cx="1948830" cy="1120925"/>
          </a:xfrm>
        </p:spPr>
        <p:txBody>
          <a:bodyPr/>
          <a:lstStyle>
            <a:lvl1pPr>
              <a:defRPr lang="en-US" sz="1200" kern="1200" cap="none" baseline="0" dirty="0" smtClean="0">
                <a:solidFill>
                  <a:schemeClr val="tx1"/>
                </a:solidFill>
                <a:latin typeface="+mn-lt"/>
                <a:ea typeface="+mn-ea"/>
                <a:cs typeface="+mn-cs"/>
              </a:defRPr>
            </a:lvl1pPr>
            <a:lvl2pPr marL="197599" indent="-137132">
              <a:buFont typeface="Arial" panose="020B0604020202020204" pitchFamily="34" charset="0"/>
              <a:buChar char="•"/>
              <a:defRPr/>
            </a:lvl2pPr>
          </a:lstStyle>
          <a:p>
            <a:pPr lvl="0"/>
            <a:r>
              <a:rPr lang="en-US"/>
              <a:t>Click to edit Master text styles</a:t>
            </a:r>
          </a:p>
          <a:p>
            <a:pPr lvl="1"/>
            <a:r>
              <a:rPr lang="en-US"/>
              <a:t>Second level</a:t>
            </a:r>
          </a:p>
        </p:txBody>
      </p:sp>
      <p:sp>
        <p:nvSpPr>
          <p:cNvPr id="9" name="Text Placeholder 10"/>
          <p:cNvSpPr>
            <a:spLocks noGrp="1"/>
          </p:cNvSpPr>
          <p:nvPr>
            <p:ph type="body" sz="quarter" idx="15"/>
          </p:nvPr>
        </p:nvSpPr>
        <p:spPr>
          <a:xfrm>
            <a:off x="2469336" y="4365104"/>
            <a:ext cx="1948830" cy="1120925"/>
          </a:xfrm>
        </p:spPr>
        <p:txBody>
          <a:bodyPr/>
          <a:lstStyle>
            <a:lvl1pPr>
              <a:defRPr lang="en-US" sz="1200" kern="1200" cap="none" baseline="0" dirty="0" smtClean="0">
                <a:solidFill>
                  <a:schemeClr val="tx1"/>
                </a:solidFill>
                <a:latin typeface="+mn-lt"/>
                <a:ea typeface="+mn-ea"/>
                <a:cs typeface="+mn-cs"/>
              </a:defRPr>
            </a:lvl1pPr>
            <a:lvl2pPr marL="197599" indent="-137132">
              <a:buFont typeface="Arial" panose="020B0604020202020204" pitchFamily="34" charset="0"/>
              <a:buChar char="•"/>
              <a:defRPr/>
            </a:lvl2pPr>
          </a:lstStyle>
          <a:p>
            <a:pPr lvl="0"/>
            <a:r>
              <a:rPr lang="en-US"/>
              <a:t>Click to edit Master text styles</a:t>
            </a:r>
          </a:p>
          <a:p>
            <a:pPr lvl="1"/>
            <a:r>
              <a:rPr lang="en-US"/>
              <a:t>Second level</a:t>
            </a:r>
          </a:p>
        </p:txBody>
      </p:sp>
      <p:sp>
        <p:nvSpPr>
          <p:cNvPr id="7" name="Picture Placeholder 6"/>
          <p:cNvSpPr>
            <a:spLocks noGrp="1"/>
          </p:cNvSpPr>
          <p:nvPr>
            <p:ph type="pic" sz="quarter" idx="16"/>
          </p:nvPr>
        </p:nvSpPr>
        <p:spPr>
          <a:xfrm>
            <a:off x="235007" y="2441473"/>
            <a:ext cx="1948830" cy="1851624"/>
          </a:xfrm>
        </p:spPr>
        <p:txBody>
          <a:bodyPr lIns="72000" tIns="72000" rIns="72000" bIns="72000">
            <a:normAutofit/>
          </a:bodyPr>
          <a:lstStyle>
            <a:lvl1pPr>
              <a:defRPr sz="1100">
                <a:solidFill>
                  <a:schemeClr val="bg2"/>
                </a:solidFill>
              </a:defRPr>
            </a:lvl1pPr>
          </a:lstStyle>
          <a:p>
            <a:r>
              <a:rPr lang="en-US"/>
              <a:t>Click icon to add picture</a:t>
            </a:r>
            <a:endParaRPr lang="en-GB" dirty="0"/>
          </a:p>
        </p:txBody>
      </p:sp>
      <p:sp>
        <p:nvSpPr>
          <p:cNvPr id="13" name="Text Placeholder 10"/>
          <p:cNvSpPr>
            <a:spLocks noGrp="1"/>
          </p:cNvSpPr>
          <p:nvPr>
            <p:ph type="body" sz="quarter" idx="18"/>
          </p:nvPr>
        </p:nvSpPr>
        <p:spPr>
          <a:xfrm>
            <a:off x="235007" y="1851257"/>
            <a:ext cx="1948830" cy="590213"/>
          </a:xfrm>
          <a:solidFill>
            <a:schemeClr val="tx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4" name="Text Placeholder 10"/>
          <p:cNvSpPr>
            <a:spLocks noGrp="1"/>
          </p:cNvSpPr>
          <p:nvPr>
            <p:ph type="body" sz="quarter" idx="19"/>
          </p:nvPr>
        </p:nvSpPr>
        <p:spPr>
          <a:xfrm>
            <a:off x="2469336" y="1851257"/>
            <a:ext cx="1948830" cy="590213"/>
          </a:xfrm>
          <a:solidFill>
            <a:schemeClr val="accent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2" name="Picture Placeholder 6"/>
          <p:cNvSpPr>
            <a:spLocks noGrp="1"/>
          </p:cNvSpPr>
          <p:nvPr>
            <p:ph type="pic" sz="quarter" idx="17"/>
          </p:nvPr>
        </p:nvSpPr>
        <p:spPr>
          <a:xfrm>
            <a:off x="2469336" y="2441473"/>
            <a:ext cx="1948830" cy="1851624"/>
          </a:xfrm>
        </p:spPr>
        <p:txBody>
          <a:bodyPr lIns="72000" tIns="72000" rIns="72000" bIns="72000">
            <a:normAutofit/>
          </a:bodyPr>
          <a:lstStyle>
            <a:lvl1pPr>
              <a:defRPr sz="1100">
                <a:solidFill>
                  <a:schemeClr val="bg2"/>
                </a:solidFill>
              </a:defRPr>
            </a:lvl1pPr>
          </a:lstStyle>
          <a:p>
            <a:r>
              <a:rPr lang="en-US"/>
              <a:t>Click icon to add picture</a:t>
            </a:r>
            <a:endParaRPr lang="en-GB" dirty="0"/>
          </a:p>
        </p:txBody>
      </p:sp>
      <p:sp>
        <p:nvSpPr>
          <p:cNvPr id="15" name="Text Placeholder 10"/>
          <p:cNvSpPr>
            <a:spLocks noGrp="1"/>
          </p:cNvSpPr>
          <p:nvPr>
            <p:ph type="body" sz="quarter" idx="20"/>
          </p:nvPr>
        </p:nvSpPr>
        <p:spPr>
          <a:xfrm>
            <a:off x="4703665" y="4365104"/>
            <a:ext cx="1948830" cy="1120925"/>
          </a:xfrm>
        </p:spPr>
        <p:txBody>
          <a:bodyPr/>
          <a:lstStyle>
            <a:lvl1pPr>
              <a:defRPr lang="en-US" sz="1200" kern="1200" cap="none" baseline="0" dirty="0" smtClean="0">
                <a:solidFill>
                  <a:schemeClr val="tx1"/>
                </a:solidFill>
                <a:latin typeface="+mn-lt"/>
                <a:ea typeface="+mn-ea"/>
                <a:cs typeface="+mn-cs"/>
              </a:defRPr>
            </a:lvl1pPr>
            <a:lvl2pPr marL="197599" indent="-137132">
              <a:buFont typeface="Arial" panose="020B0604020202020204" pitchFamily="34" charset="0"/>
              <a:buChar char="•"/>
              <a:defRPr/>
            </a:lvl2pPr>
          </a:lstStyle>
          <a:p>
            <a:pPr lvl="0"/>
            <a:r>
              <a:rPr lang="en-US"/>
              <a:t>Click to edit Master text styles</a:t>
            </a:r>
          </a:p>
          <a:p>
            <a:pPr lvl="1"/>
            <a:r>
              <a:rPr lang="en-US"/>
              <a:t>Second level</a:t>
            </a:r>
          </a:p>
        </p:txBody>
      </p:sp>
      <p:sp>
        <p:nvSpPr>
          <p:cNvPr id="17" name="Text Placeholder 10"/>
          <p:cNvSpPr>
            <a:spLocks noGrp="1"/>
          </p:cNvSpPr>
          <p:nvPr>
            <p:ph type="body" sz="quarter" idx="22"/>
          </p:nvPr>
        </p:nvSpPr>
        <p:spPr>
          <a:xfrm>
            <a:off x="4703665" y="1851257"/>
            <a:ext cx="1948830" cy="590213"/>
          </a:xfrm>
          <a:solidFill>
            <a:schemeClr val="accent6"/>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6" name="Picture Placeholder 6"/>
          <p:cNvSpPr>
            <a:spLocks noGrp="1"/>
          </p:cNvSpPr>
          <p:nvPr>
            <p:ph type="pic" sz="quarter" idx="21"/>
          </p:nvPr>
        </p:nvSpPr>
        <p:spPr>
          <a:xfrm>
            <a:off x="4703665" y="2441473"/>
            <a:ext cx="1948830" cy="1851624"/>
          </a:xfrm>
        </p:spPr>
        <p:txBody>
          <a:bodyPr lIns="72000" tIns="72000" rIns="72000" bIns="72000">
            <a:normAutofit/>
          </a:bodyPr>
          <a:lstStyle>
            <a:lvl1pPr>
              <a:defRPr sz="1100">
                <a:solidFill>
                  <a:schemeClr val="bg2"/>
                </a:solidFill>
              </a:defRPr>
            </a:lvl1pPr>
          </a:lstStyle>
          <a:p>
            <a:r>
              <a:rPr lang="en-US"/>
              <a:t>Click icon to add picture</a:t>
            </a:r>
            <a:endParaRPr lang="en-GB"/>
          </a:p>
        </p:txBody>
      </p:sp>
      <p:sp>
        <p:nvSpPr>
          <p:cNvPr id="18" name="Text Placeholder 10"/>
          <p:cNvSpPr>
            <a:spLocks noGrp="1"/>
          </p:cNvSpPr>
          <p:nvPr>
            <p:ph type="body" sz="quarter" idx="23"/>
          </p:nvPr>
        </p:nvSpPr>
        <p:spPr>
          <a:xfrm>
            <a:off x="6937995" y="4365104"/>
            <a:ext cx="1948830" cy="1120925"/>
          </a:xfrm>
        </p:spPr>
        <p:txBody>
          <a:bodyPr/>
          <a:lstStyle>
            <a:lvl1pPr>
              <a:defRPr lang="en-US" sz="1200" kern="1200" cap="none" baseline="0" dirty="0" smtClean="0">
                <a:solidFill>
                  <a:schemeClr val="tx1"/>
                </a:solidFill>
                <a:latin typeface="+mn-lt"/>
                <a:ea typeface="+mn-ea"/>
                <a:cs typeface="+mn-cs"/>
              </a:defRPr>
            </a:lvl1pPr>
            <a:lvl2pPr marL="197599" indent="-137132">
              <a:buFont typeface="Arial" panose="020B0604020202020204" pitchFamily="34" charset="0"/>
              <a:buChar char="•"/>
              <a:defRPr/>
            </a:lvl2pPr>
          </a:lstStyle>
          <a:p>
            <a:pPr lvl="0"/>
            <a:r>
              <a:rPr lang="en-US"/>
              <a:t>Click to edit Master text styles</a:t>
            </a:r>
          </a:p>
          <a:p>
            <a:pPr lvl="1"/>
            <a:r>
              <a:rPr lang="en-US"/>
              <a:t>Second level</a:t>
            </a:r>
          </a:p>
        </p:txBody>
      </p:sp>
      <p:sp>
        <p:nvSpPr>
          <p:cNvPr id="20" name="Text Placeholder 10"/>
          <p:cNvSpPr>
            <a:spLocks noGrp="1"/>
          </p:cNvSpPr>
          <p:nvPr>
            <p:ph type="body" sz="quarter" idx="25"/>
          </p:nvPr>
        </p:nvSpPr>
        <p:spPr>
          <a:xfrm>
            <a:off x="6937995" y="1851257"/>
            <a:ext cx="1948830" cy="590213"/>
          </a:xfrm>
          <a:solidFill>
            <a:schemeClr val="accent3"/>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9" name="Picture Placeholder 6"/>
          <p:cNvSpPr>
            <a:spLocks noGrp="1"/>
          </p:cNvSpPr>
          <p:nvPr>
            <p:ph type="pic" sz="quarter" idx="24"/>
          </p:nvPr>
        </p:nvSpPr>
        <p:spPr>
          <a:xfrm>
            <a:off x="6937995" y="2441473"/>
            <a:ext cx="1948830" cy="1851624"/>
          </a:xfrm>
        </p:spPr>
        <p:txBody>
          <a:bodyPr lIns="72000" tIns="72000" rIns="72000" bIns="72000">
            <a:normAutofit/>
          </a:bodyPr>
          <a:lstStyle>
            <a:lvl1pPr>
              <a:defRPr sz="1100">
                <a:solidFill>
                  <a:schemeClr val="bg2"/>
                </a:solidFill>
              </a:defRPr>
            </a:lvl1pPr>
          </a:lstStyle>
          <a:p>
            <a:r>
              <a:rPr lang="en-US"/>
              <a:t>Click icon to add picture</a:t>
            </a:r>
            <a:endParaRPr lang="en-GB"/>
          </a:p>
        </p:txBody>
      </p:sp>
    </p:spTree>
    <p:extLst>
      <p:ext uri="{BB962C8B-B14F-4D97-AF65-F5344CB8AC3E}">
        <p14:creationId xmlns:p14="http://schemas.microsoft.com/office/powerpoint/2010/main" val="1893932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s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0" y="457200"/>
            <a:ext cx="8646971" cy="457048"/>
          </a:xfrm>
        </p:spPr>
        <p:txBody>
          <a:bodyPr/>
          <a:lstStyle>
            <a:lvl1pPr>
              <a:defRPr baseline="0"/>
            </a:lvl1pPr>
          </a:lstStyle>
          <a:p>
            <a:r>
              <a:rPr lang="en-US" dirty="0"/>
              <a:t>Click to add emphasis part of title</a:t>
            </a:r>
          </a:p>
        </p:txBody>
      </p:sp>
      <p:sp>
        <p:nvSpPr>
          <p:cNvPr id="7" name="Text Placeholder 6"/>
          <p:cNvSpPr>
            <a:spLocks noGrp="1"/>
          </p:cNvSpPr>
          <p:nvPr>
            <p:ph type="body" sz="quarter" idx="16" hasCustomPrompt="1"/>
          </p:nvPr>
        </p:nvSpPr>
        <p:spPr>
          <a:xfrm>
            <a:off x="209558" y="6248400"/>
            <a:ext cx="6718075" cy="424383"/>
          </a:xfrm>
        </p:spPr>
        <p:txBody>
          <a:bodyPr anchor="b">
            <a:normAutofit/>
          </a:bodyPr>
          <a:lstStyle>
            <a:lvl1pPr algn="l">
              <a:lnSpc>
                <a:spcPct val="95000"/>
              </a:lnSpc>
              <a:spcBef>
                <a:spcPts val="204"/>
              </a:spcBef>
              <a:defRPr sz="1000" cap="none" baseline="0">
                <a:solidFill>
                  <a:schemeClr val="bg2">
                    <a:lumMod val="50000"/>
                  </a:schemeClr>
                </a:solidFill>
              </a:defRPr>
            </a:lvl1pPr>
          </a:lstStyle>
          <a:p>
            <a:pPr lvl="0"/>
            <a:r>
              <a:rPr lang="en-US" dirty="0"/>
              <a:t>Question and Base</a:t>
            </a:r>
            <a:endParaRPr lang="en-GB" dirty="0"/>
          </a:p>
        </p:txBody>
      </p:sp>
    </p:spTree>
    <p:extLst>
      <p:ext uri="{BB962C8B-B14F-4D97-AF65-F5344CB8AC3E}">
        <p14:creationId xmlns:p14="http://schemas.microsoft.com/office/powerpoint/2010/main" val="4155314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2 Column Imag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3" y="857959"/>
            <a:ext cx="8654595" cy="457048"/>
          </a:xfrm>
        </p:spPr>
        <p:txBody>
          <a:bodyPr/>
          <a:lstStyle/>
          <a:p>
            <a:r>
              <a:rPr lang="en-US" dirty="0"/>
              <a:t>Click to add emphasis part of title</a:t>
            </a:r>
          </a:p>
        </p:txBody>
      </p:sp>
      <p:sp>
        <p:nvSpPr>
          <p:cNvPr id="8" name="Text Placeholder 7"/>
          <p:cNvSpPr>
            <a:spLocks noGrp="1"/>
          </p:cNvSpPr>
          <p:nvPr>
            <p:ph type="body" sz="quarter" idx="13" hasCustomPrompt="1"/>
          </p:nvPr>
        </p:nvSpPr>
        <p:spPr>
          <a:xfrm>
            <a:off x="234000" y="331099"/>
            <a:ext cx="6710517" cy="590215"/>
          </a:xfrm>
        </p:spPr>
        <p:txBody>
          <a:bodyPr anchor="b">
            <a:normAutofit/>
          </a:bodyPr>
          <a:lstStyle>
            <a:lvl1pPr marL="0" indent="0">
              <a:buNone/>
              <a:defRPr sz="1900" b="0">
                <a:solidFill>
                  <a:schemeClr val="bg2"/>
                </a:solidFill>
              </a:defRPr>
            </a:lvl1pPr>
          </a:lstStyle>
          <a:p>
            <a:pPr lvl="0"/>
            <a:r>
              <a:rPr lang="en-US" dirty="0"/>
              <a:t>CLICK TO ADD TAG LINE OR BEGINNING OF TITLE</a:t>
            </a:r>
            <a:endParaRPr lang="en-GB" dirty="0"/>
          </a:p>
        </p:txBody>
      </p:sp>
      <p:sp>
        <p:nvSpPr>
          <p:cNvPr id="13" name="Text Placeholder 10"/>
          <p:cNvSpPr>
            <a:spLocks noGrp="1"/>
          </p:cNvSpPr>
          <p:nvPr>
            <p:ph type="body" sz="quarter" idx="18"/>
          </p:nvPr>
        </p:nvSpPr>
        <p:spPr>
          <a:xfrm>
            <a:off x="242687" y="1851259"/>
            <a:ext cx="3864347" cy="590215"/>
          </a:xfrm>
          <a:solidFill>
            <a:schemeClr val="tx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4" name="Text Placeholder 10"/>
          <p:cNvSpPr>
            <a:spLocks noGrp="1"/>
          </p:cNvSpPr>
          <p:nvPr>
            <p:ph type="body" sz="quarter" idx="19"/>
          </p:nvPr>
        </p:nvSpPr>
        <p:spPr>
          <a:xfrm>
            <a:off x="5012927" y="1851259"/>
            <a:ext cx="3873898" cy="590215"/>
          </a:xfrm>
          <a:solidFill>
            <a:schemeClr val="accent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0" name="Text Placeholder 9"/>
          <p:cNvSpPr>
            <a:spLocks noGrp="1"/>
          </p:cNvSpPr>
          <p:nvPr>
            <p:ph type="body" sz="quarter" idx="20"/>
          </p:nvPr>
        </p:nvSpPr>
        <p:spPr>
          <a:xfrm>
            <a:off x="242687" y="2668923"/>
            <a:ext cx="3864347" cy="2706348"/>
          </a:xfrm>
        </p:spPr>
        <p:txBody>
          <a:bodyPr lIns="73459" rIns="24486"/>
          <a:lstStyle>
            <a:lvl1pPr>
              <a:defRPr sz="1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9"/>
          <p:cNvSpPr>
            <a:spLocks noGrp="1"/>
          </p:cNvSpPr>
          <p:nvPr>
            <p:ph type="body" sz="quarter" idx="21"/>
          </p:nvPr>
        </p:nvSpPr>
        <p:spPr>
          <a:xfrm>
            <a:off x="5012927" y="2668923"/>
            <a:ext cx="3873898" cy="2706348"/>
          </a:xfrm>
        </p:spPr>
        <p:txBody>
          <a:bodyPr lIns="73459" rIns="24486"/>
          <a:lstStyle>
            <a:lvl1pPr>
              <a:defRPr sz="1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6"/>
          <p:cNvSpPr>
            <a:spLocks noGrp="1"/>
          </p:cNvSpPr>
          <p:nvPr>
            <p:ph type="body" sz="quarter" idx="16" hasCustomPrompt="1"/>
          </p:nvPr>
        </p:nvSpPr>
        <p:spPr>
          <a:xfrm>
            <a:off x="232378" y="5620955"/>
            <a:ext cx="6725791" cy="424383"/>
          </a:xfrm>
        </p:spPr>
        <p:txBody>
          <a:bodyPr anchor="b">
            <a:normAutofit/>
          </a:bodyPr>
          <a:lstStyle>
            <a:lvl1pPr algn="l">
              <a:lnSpc>
                <a:spcPct val="95000"/>
              </a:lnSpc>
              <a:spcBef>
                <a:spcPts val="204"/>
              </a:spcBef>
              <a:defRPr sz="1000" cap="none" baseline="0">
                <a:solidFill>
                  <a:schemeClr val="tx1"/>
                </a:solidFill>
              </a:defRPr>
            </a:lvl1pPr>
          </a:lstStyle>
          <a:p>
            <a:pPr lvl="0"/>
            <a:r>
              <a:rPr lang="en-US" dirty="0"/>
              <a:t>Question and Base</a:t>
            </a:r>
            <a:endParaRPr lang="en-GB" dirty="0"/>
          </a:p>
        </p:txBody>
      </p:sp>
    </p:spTree>
    <p:extLst>
      <p:ext uri="{BB962C8B-B14F-4D97-AF65-F5344CB8AC3E}">
        <p14:creationId xmlns:p14="http://schemas.microsoft.com/office/powerpoint/2010/main" val="30023568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3 Column Imag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3" y="857959"/>
            <a:ext cx="8654595" cy="457048"/>
          </a:xfrm>
        </p:spPr>
        <p:txBody>
          <a:bodyPr/>
          <a:lstStyle/>
          <a:p>
            <a:r>
              <a:rPr lang="en-US" dirty="0"/>
              <a:t>Click to add emphasis part of title</a:t>
            </a:r>
          </a:p>
        </p:txBody>
      </p:sp>
      <p:sp>
        <p:nvSpPr>
          <p:cNvPr id="8" name="Text Placeholder 7"/>
          <p:cNvSpPr>
            <a:spLocks noGrp="1"/>
          </p:cNvSpPr>
          <p:nvPr>
            <p:ph type="body" sz="quarter" idx="13" hasCustomPrompt="1"/>
          </p:nvPr>
        </p:nvSpPr>
        <p:spPr>
          <a:xfrm>
            <a:off x="234000" y="331099"/>
            <a:ext cx="6710517" cy="590215"/>
          </a:xfrm>
        </p:spPr>
        <p:txBody>
          <a:bodyPr anchor="b">
            <a:normAutofit/>
          </a:bodyPr>
          <a:lstStyle>
            <a:lvl1pPr marL="0" indent="0">
              <a:buNone/>
              <a:defRPr sz="1900" b="0">
                <a:solidFill>
                  <a:schemeClr val="bg2"/>
                </a:solidFill>
              </a:defRPr>
            </a:lvl1pPr>
          </a:lstStyle>
          <a:p>
            <a:pPr lvl="0"/>
            <a:r>
              <a:rPr lang="en-US" dirty="0"/>
              <a:t>CLICK TO ADD TAG LINE OR BEGINNING OF TITLE</a:t>
            </a:r>
            <a:endParaRPr lang="en-GB" dirty="0"/>
          </a:p>
        </p:txBody>
      </p:sp>
      <p:sp>
        <p:nvSpPr>
          <p:cNvPr id="13" name="Text Placeholder 10"/>
          <p:cNvSpPr>
            <a:spLocks noGrp="1"/>
          </p:cNvSpPr>
          <p:nvPr>
            <p:ph type="body" sz="quarter" idx="18"/>
          </p:nvPr>
        </p:nvSpPr>
        <p:spPr>
          <a:xfrm>
            <a:off x="242687" y="1851261"/>
            <a:ext cx="2654085" cy="590215"/>
          </a:xfrm>
          <a:solidFill>
            <a:schemeClr val="tx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4" name="Text Placeholder 10"/>
          <p:cNvSpPr>
            <a:spLocks noGrp="1"/>
          </p:cNvSpPr>
          <p:nvPr>
            <p:ph type="body" sz="quarter" idx="19"/>
          </p:nvPr>
        </p:nvSpPr>
        <p:spPr>
          <a:xfrm>
            <a:off x="3255266" y="1851259"/>
            <a:ext cx="2654085" cy="590215"/>
          </a:xfrm>
          <a:solidFill>
            <a:schemeClr val="accent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7" name="Text Placeholder 10"/>
          <p:cNvSpPr>
            <a:spLocks noGrp="1"/>
          </p:cNvSpPr>
          <p:nvPr>
            <p:ph type="body" sz="quarter" idx="22"/>
          </p:nvPr>
        </p:nvSpPr>
        <p:spPr>
          <a:xfrm>
            <a:off x="6232737" y="1851261"/>
            <a:ext cx="2654085" cy="590215"/>
          </a:xfrm>
          <a:solidFill>
            <a:schemeClr val="accent6"/>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8" name="Text Placeholder 9"/>
          <p:cNvSpPr>
            <a:spLocks noGrp="1"/>
          </p:cNvSpPr>
          <p:nvPr>
            <p:ph type="body" sz="quarter" idx="23"/>
          </p:nvPr>
        </p:nvSpPr>
        <p:spPr>
          <a:xfrm>
            <a:off x="250368" y="2668923"/>
            <a:ext cx="2654086" cy="2706348"/>
          </a:xfrm>
        </p:spPr>
        <p:txBody>
          <a:bodyPr lIns="73459" rIns="24486"/>
          <a:lstStyle>
            <a:lvl1pPr>
              <a:defRPr sz="1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9"/>
          <p:cNvSpPr>
            <a:spLocks noGrp="1"/>
          </p:cNvSpPr>
          <p:nvPr>
            <p:ph type="body" sz="quarter" idx="21"/>
          </p:nvPr>
        </p:nvSpPr>
        <p:spPr>
          <a:xfrm>
            <a:off x="3255266" y="2668923"/>
            <a:ext cx="2654086" cy="2706348"/>
          </a:xfrm>
        </p:spPr>
        <p:txBody>
          <a:bodyPr lIns="73459" rIns="24486"/>
          <a:lstStyle>
            <a:lvl1pPr>
              <a:defRPr sz="1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Text Placeholder 9"/>
          <p:cNvSpPr>
            <a:spLocks noGrp="1"/>
          </p:cNvSpPr>
          <p:nvPr>
            <p:ph type="body" sz="quarter" idx="24"/>
          </p:nvPr>
        </p:nvSpPr>
        <p:spPr>
          <a:xfrm>
            <a:off x="6232739" y="2668923"/>
            <a:ext cx="2654086" cy="2706348"/>
          </a:xfrm>
        </p:spPr>
        <p:txBody>
          <a:bodyPr lIns="73459" rIns="24486"/>
          <a:lstStyle>
            <a:lvl1pPr>
              <a:defRPr sz="1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6"/>
          <p:cNvSpPr>
            <a:spLocks noGrp="1"/>
          </p:cNvSpPr>
          <p:nvPr>
            <p:ph type="body" sz="quarter" idx="16" hasCustomPrompt="1"/>
          </p:nvPr>
        </p:nvSpPr>
        <p:spPr>
          <a:xfrm>
            <a:off x="232377" y="5620955"/>
            <a:ext cx="7880266" cy="424383"/>
          </a:xfrm>
        </p:spPr>
        <p:txBody>
          <a:bodyPr anchor="b">
            <a:normAutofit/>
          </a:bodyPr>
          <a:lstStyle>
            <a:lvl1pPr algn="l">
              <a:lnSpc>
                <a:spcPct val="95000"/>
              </a:lnSpc>
              <a:spcBef>
                <a:spcPts val="204"/>
              </a:spcBef>
              <a:defRPr sz="1000" cap="none" baseline="0">
                <a:solidFill>
                  <a:schemeClr val="tx1"/>
                </a:solidFill>
              </a:defRPr>
            </a:lvl1pPr>
          </a:lstStyle>
          <a:p>
            <a:pPr lvl="0"/>
            <a:r>
              <a:rPr lang="en-US" dirty="0"/>
              <a:t>Question and Base</a:t>
            </a:r>
            <a:endParaRPr lang="en-GB" dirty="0"/>
          </a:p>
        </p:txBody>
      </p:sp>
    </p:spTree>
    <p:extLst>
      <p:ext uri="{BB962C8B-B14F-4D97-AF65-F5344CB8AC3E}">
        <p14:creationId xmlns:p14="http://schemas.microsoft.com/office/powerpoint/2010/main" val="897665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4 Column Imag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0" y="857959"/>
            <a:ext cx="7870391" cy="457048"/>
          </a:xfrm>
        </p:spPr>
        <p:txBody>
          <a:bodyPr/>
          <a:lstStyle/>
          <a:p>
            <a:r>
              <a:rPr lang="en-US" dirty="0"/>
              <a:t>Click to add emphasis part of title</a:t>
            </a:r>
          </a:p>
        </p:txBody>
      </p:sp>
      <p:sp>
        <p:nvSpPr>
          <p:cNvPr id="8" name="Text Placeholder 7"/>
          <p:cNvSpPr>
            <a:spLocks noGrp="1"/>
          </p:cNvSpPr>
          <p:nvPr>
            <p:ph type="body" sz="quarter" idx="13" hasCustomPrompt="1"/>
          </p:nvPr>
        </p:nvSpPr>
        <p:spPr>
          <a:xfrm>
            <a:off x="234000" y="331099"/>
            <a:ext cx="6710517" cy="590215"/>
          </a:xfrm>
        </p:spPr>
        <p:txBody>
          <a:bodyPr anchor="b">
            <a:normAutofit/>
          </a:bodyPr>
          <a:lstStyle>
            <a:lvl1pPr marL="0" indent="0">
              <a:buNone/>
              <a:defRPr sz="1900" b="0">
                <a:solidFill>
                  <a:schemeClr val="bg2"/>
                </a:solidFill>
              </a:defRPr>
            </a:lvl1pPr>
          </a:lstStyle>
          <a:p>
            <a:pPr lvl="0"/>
            <a:r>
              <a:rPr lang="en-US" dirty="0"/>
              <a:t>CLICK TO ADD TAG LINE OR BEGINNING OF TITLE</a:t>
            </a:r>
            <a:endParaRPr lang="en-GB" dirty="0"/>
          </a:p>
        </p:txBody>
      </p:sp>
      <p:sp>
        <p:nvSpPr>
          <p:cNvPr id="13" name="Text Placeholder 10"/>
          <p:cNvSpPr>
            <a:spLocks noGrp="1"/>
          </p:cNvSpPr>
          <p:nvPr>
            <p:ph type="body" sz="quarter" idx="18"/>
          </p:nvPr>
        </p:nvSpPr>
        <p:spPr>
          <a:xfrm>
            <a:off x="240527" y="1851259"/>
            <a:ext cx="1912119" cy="590215"/>
          </a:xfrm>
          <a:solidFill>
            <a:schemeClr val="tx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4" name="Text Placeholder 10"/>
          <p:cNvSpPr>
            <a:spLocks noGrp="1"/>
          </p:cNvSpPr>
          <p:nvPr>
            <p:ph type="body" sz="quarter" idx="19"/>
          </p:nvPr>
        </p:nvSpPr>
        <p:spPr>
          <a:xfrm>
            <a:off x="2477195" y="1851259"/>
            <a:ext cx="1912119" cy="590215"/>
          </a:xfrm>
          <a:solidFill>
            <a:schemeClr val="accent2"/>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17" name="Text Placeholder 10"/>
          <p:cNvSpPr>
            <a:spLocks noGrp="1"/>
          </p:cNvSpPr>
          <p:nvPr>
            <p:ph type="body" sz="quarter" idx="22"/>
          </p:nvPr>
        </p:nvSpPr>
        <p:spPr>
          <a:xfrm>
            <a:off x="4713860" y="1851259"/>
            <a:ext cx="1912119" cy="590215"/>
          </a:xfrm>
          <a:solidFill>
            <a:schemeClr val="accent6"/>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20" name="Text Placeholder 10"/>
          <p:cNvSpPr>
            <a:spLocks noGrp="1"/>
          </p:cNvSpPr>
          <p:nvPr>
            <p:ph type="body" sz="quarter" idx="25"/>
          </p:nvPr>
        </p:nvSpPr>
        <p:spPr>
          <a:xfrm>
            <a:off x="6950526" y="1851259"/>
            <a:ext cx="1912119" cy="590215"/>
          </a:xfrm>
          <a:solidFill>
            <a:schemeClr val="accent3"/>
          </a:solidFill>
        </p:spPr>
        <p:txBody>
          <a:bodyPr lIns="73459" rIns="24486" anchor="ctr">
            <a:normAutofit/>
          </a:bodyPr>
          <a:lstStyle>
            <a:lvl1pPr>
              <a:lnSpc>
                <a:spcPct val="80000"/>
              </a:lnSpc>
              <a:spcBef>
                <a:spcPts val="816"/>
              </a:spcBef>
              <a:defRPr lang="en-US" sz="1600" kern="1200" cap="all" baseline="0" dirty="0" smtClean="0">
                <a:solidFill>
                  <a:schemeClr val="bg1"/>
                </a:solidFill>
                <a:latin typeface="+mn-lt"/>
                <a:ea typeface="+mn-ea"/>
                <a:cs typeface="+mn-cs"/>
              </a:defRPr>
            </a:lvl1pPr>
            <a:lvl2pPr marL="197599" indent="-137132">
              <a:buFont typeface="Arial" panose="020B0604020202020204" pitchFamily="34" charset="0"/>
              <a:buChar char="•"/>
              <a:defRPr>
                <a:solidFill>
                  <a:schemeClr val="bg1"/>
                </a:solidFill>
              </a:defRPr>
            </a:lvl2pPr>
          </a:lstStyle>
          <a:p>
            <a:pPr lvl="0"/>
            <a:r>
              <a:rPr lang="en-US"/>
              <a:t>Click to edit Master text styles</a:t>
            </a:r>
          </a:p>
        </p:txBody>
      </p:sp>
      <p:sp>
        <p:nvSpPr>
          <p:cNvPr id="21" name="Text Placeholder 9"/>
          <p:cNvSpPr>
            <a:spLocks noGrp="1"/>
          </p:cNvSpPr>
          <p:nvPr>
            <p:ph type="body" sz="quarter" idx="20"/>
          </p:nvPr>
        </p:nvSpPr>
        <p:spPr>
          <a:xfrm>
            <a:off x="240527" y="2668923"/>
            <a:ext cx="1912119" cy="2706348"/>
          </a:xfrm>
        </p:spPr>
        <p:txBody>
          <a:bodyPr lIns="73459" rIns="24486"/>
          <a:lstStyle>
            <a:lvl1pPr>
              <a:defRPr sz="1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9"/>
          <p:cNvSpPr>
            <a:spLocks noGrp="1"/>
          </p:cNvSpPr>
          <p:nvPr>
            <p:ph type="body" sz="quarter" idx="21"/>
          </p:nvPr>
        </p:nvSpPr>
        <p:spPr>
          <a:xfrm>
            <a:off x="2477195" y="2668923"/>
            <a:ext cx="1912119" cy="2706348"/>
          </a:xfrm>
        </p:spPr>
        <p:txBody>
          <a:bodyPr lIns="73459" rIns="24486"/>
          <a:lstStyle>
            <a:lvl1pPr>
              <a:defRPr sz="1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Text Placeholder 9"/>
          <p:cNvSpPr>
            <a:spLocks noGrp="1"/>
          </p:cNvSpPr>
          <p:nvPr>
            <p:ph type="body" sz="quarter" idx="26"/>
          </p:nvPr>
        </p:nvSpPr>
        <p:spPr>
          <a:xfrm>
            <a:off x="4713860" y="2668923"/>
            <a:ext cx="1912119" cy="2706348"/>
          </a:xfrm>
        </p:spPr>
        <p:txBody>
          <a:bodyPr lIns="73459" rIns="24486"/>
          <a:lstStyle>
            <a:lvl1pPr>
              <a:defRPr sz="1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4" name="Text Placeholder 9"/>
          <p:cNvSpPr>
            <a:spLocks noGrp="1"/>
          </p:cNvSpPr>
          <p:nvPr>
            <p:ph type="body" sz="quarter" idx="27"/>
          </p:nvPr>
        </p:nvSpPr>
        <p:spPr>
          <a:xfrm>
            <a:off x="6950526" y="2668923"/>
            <a:ext cx="1912119" cy="2706348"/>
          </a:xfrm>
        </p:spPr>
        <p:txBody>
          <a:bodyPr lIns="73459" rIns="24486"/>
          <a:lstStyle>
            <a:lvl1pPr>
              <a:defRPr sz="1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6"/>
          <p:cNvSpPr>
            <a:spLocks noGrp="1"/>
          </p:cNvSpPr>
          <p:nvPr>
            <p:ph type="body" sz="quarter" idx="16" hasCustomPrompt="1"/>
          </p:nvPr>
        </p:nvSpPr>
        <p:spPr>
          <a:xfrm>
            <a:off x="240527" y="5620955"/>
            <a:ext cx="6717639" cy="424383"/>
          </a:xfrm>
        </p:spPr>
        <p:txBody>
          <a:bodyPr anchor="b">
            <a:normAutofit/>
          </a:bodyPr>
          <a:lstStyle>
            <a:lvl1pPr algn="l">
              <a:lnSpc>
                <a:spcPct val="95000"/>
              </a:lnSpc>
              <a:spcBef>
                <a:spcPts val="204"/>
              </a:spcBef>
              <a:defRPr sz="1000" cap="none" baseline="0">
                <a:solidFill>
                  <a:schemeClr val="tx1"/>
                </a:solidFill>
              </a:defRPr>
            </a:lvl1pPr>
          </a:lstStyle>
          <a:p>
            <a:pPr lvl="0"/>
            <a:r>
              <a:rPr lang="en-US" dirty="0"/>
              <a:t>Question and Base</a:t>
            </a:r>
            <a:endParaRPr lang="en-GB" dirty="0"/>
          </a:p>
        </p:txBody>
      </p:sp>
    </p:spTree>
    <p:extLst>
      <p:ext uri="{BB962C8B-B14F-4D97-AF65-F5344CB8AC3E}">
        <p14:creationId xmlns:p14="http://schemas.microsoft.com/office/powerpoint/2010/main" val="19065342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obile 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Click to add emphasis part of title</a:t>
            </a:r>
          </a:p>
        </p:txBody>
      </p:sp>
      <p:sp>
        <p:nvSpPr>
          <p:cNvPr id="8" name="Text Placeholder 7"/>
          <p:cNvSpPr>
            <a:spLocks noGrp="1"/>
          </p:cNvSpPr>
          <p:nvPr>
            <p:ph type="body" sz="quarter" idx="13" hasCustomPrompt="1"/>
          </p:nvPr>
        </p:nvSpPr>
        <p:spPr>
          <a:xfrm>
            <a:off x="232378" y="331099"/>
            <a:ext cx="6725791" cy="590215"/>
          </a:xfrm>
        </p:spPr>
        <p:txBody>
          <a:bodyPr anchor="b">
            <a:normAutofit/>
          </a:bodyPr>
          <a:lstStyle>
            <a:lvl1pPr marL="0" indent="0">
              <a:buNone/>
              <a:defRPr sz="1900" b="0" baseline="0">
                <a:solidFill>
                  <a:schemeClr val="bg2"/>
                </a:solidFill>
              </a:defRPr>
            </a:lvl1pPr>
          </a:lstStyle>
          <a:p>
            <a:pPr lvl="0"/>
            <a:r>
              <a:rPr lang="en-US" dirty="0"/>
              <a:t>CLICK TO ADD TAG LINE OR BEGINNING OF TITLE</a:t>
            </a:r>
            <a:endParaRPr lang="en-GB" dirty="0"/>
          </a:p>
        </p:txBody>
      </p:sp>
      <p:sp>
        <p:nvSpPr>
          <p:cNvPr id="7" name="Picture Placeholder 6"/>
          <p:cNvSpPr>
            <a:spLocks noGrp="1"/>
          </p:cNvSpPr>
          <p:nvPr>
            <p:ph type="pic" sz="quarter" idx="16"/>
          </p:nvPr>
        </p:nvSpPr>
        <p:spPr>
          <a:xfrm rot="420000">
            <a:off x="6509782" y="2159746"/>
            <a:ext cx="1515340" cy="2783637"/>
          </a:xfrm>
        </p:spPr>
        <p:txBody>
          <a:bodyPr/>
          <a:lstStyle/>
          <a:p>
            <a:r>
              <a:rPr lang="en-US"/>
              <a:t>Click icon to add picture</a:t>
            </a:r>
            <a:endParaRPr lang="en-GB" dirty="0"/>
          </a:p>
        </p:txBody>
      </p:sp>
    </p:spTree>
    <p:extLst>
      <p:ext uri="{BB962C8B-B14F-4D97-AF65-F5344CB8AC3E}">
        <p14:creationId xmlns:p14="http://schemas.microsoft.com/office/powerpoint/2010/main" val="22682985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Picture Section Header">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2" y="0"/>
            <a:ext cx="9143999" cy="6858000"/>
          </a:xfrm>
          <a:effectLst/>
        </p:spPr>
        <p:txBody>
          <a:bodyPr/>
          <a:lstStyle>
            <a:lvl1pPr>
              <a:defRPr baseline="0"/>
            </a:lvl1pPr>
          </a:lstStyle>
          <a:p>
            <a:r>
              <a:rPr lang="en-GB" dirty="0"/>
              <a:t/>
            </a:r>
            <a:br>
              <a:rPr lang="en-GB" dirty="0"/>
            </a:br>
            <a:r>
              <a:rPr lang="en-GB" dirty="0"/>
              <a:t>     Copy Desired Image, Select this placeholder, Paste &amp; Then “Send to back”</a:t>
            </a:r>
          </a:p>
        </p:txBody>
      </p:sp>
      <p:sp>
        <p:nvSpPr>
          <p:cNvPr id="2" name="Title 1"/>
          <p:cNvSpPr>
            <a:spLocks noGrp="1"/>
          </p:cNvSpPr>
          <p:nvPr>
            <p:ph type="title" hasCustomPrompt="1"/>
          </p:nvPr>
        </p:nvSpPr>
        <p:spPr>
          <a:xfrm>
            <a:off x="564094" y="3305917"/>
            <a:ext cx="7093160" cy="960263"/>
          </a:xfrm>
          <a:effectLst>
            <a:outerShdw blurRad="825500" algn="ctr" rotWithShape="0">
              <a:prstClr val="black">
                <a:alpha val="20000"/>
              </a:prstClr>
            </a:outerShdw>
          </a:effectLst>
        </p:spPr>
        <p:txBody>
          <a:bodyPr anchor="t"/>
          <a:lstStyle>
            <a:lvl1pPr>
              <a:lnSpc>
                <a:spcPct val="80000"/>
              </a:lnSpc>
              <a:spcBef>
                <a:spcPts val="816"/>
              </a:spcBef>
              <a:defRPr sz="7800" cap="all" baseline="0">
                <a:solidFill>
                  <a:schemeClr val="bg1"/>
                </a:solidFill>
              </a:defRPr>
            </a:lvl1pPr>
          </a:lstStyle>
          <a:p>
            <a:r>
              <a:rPr lang="en-US" dirty="0"/>
              <a:t>DOLOR SIT</a:t>
            </a:r>
            <a:endParaRPr lang="en-GB" dirty="0"/>
          </a:p>
        </p:txBody>
      </p:sp>
      <p:sp>
        <p:nvSpPr>
          <p:cNvPr id="7" name="Text Placeholder 6"/>
          <p:cNvSpPr>
            <a:spLocks noGrp="1"/>
          </p:cNvSpPr>
          <p:nvPr>
            <p:ph type="body" sz="quarter" idx="13" hasCustomPrompt="1"/>
          </p:nvPr>
        </p:nvSpPr>
        <p:spPr>
          <a:xfrm>
            <a:off x="628273" y="2476736"/>
            <a:ext cx="6033722" cy="829179"/>
          </a:xfrm>
        </p:spPr>
        <p:txBody>
          <a:bodyPr anchor="b">
            <a:normAutofit/>
          </a:bodyPr>
          <a:lstStyle>
            <a:lvl1pPr>
              <a:spcBef>
                <a:spcPts val="1224"/>
              </a:spcBef>
              <a:defRPr sz="2700" b="0" cap="none" baseline="0">
                <a:solidFill>
                  <a:schemeClr val="bg1"/>
                </a:solidFill>
                <a:effectLst>
                  <a:outerShdw blurRad="228600" algn="ctr" rotWithShape="0">
                    <a:prstClr val="black">
                      <a:alpha val="40000"/>
                    </a:prstClr>
                  </a:outerShdw>
                </a:effectLst>
              </a:defRPr>
            </a:lvl1pPr>
          </a:lstStyle>
          <a:p>
            <a:pPr lvl="0"/>
            <a:r>
              <a:rPr lang="en-US" dirty="0"/>
              <a:t>Lorem Ipsum</a:t>
            </a:r>
            <a:endParaRPr lang="en-GB" dirty="0"/>
          </a:p>
        </p:txBody>
      </p:sp>
      <p:sp>
        <p:nvSpPr>
          <p:cNvPr id="4" name="Footer Placeholder 3"/>
          <p:cNvSpPr>
            <a:spLocks noGrp="1"/>
          </p:cNvSpPr>
          <p:nvPr>
            <p:ph type="ftr" sz="quarter" idx="16"/>
          </p:nvPr>
        </p:nvSpPr>
        <p:spPr>
          <a:xfrm>
            <a:off x="614374" y="6200608"/>
            <a:ext cx="4951963" cy="346923"/>
          </a:xfrm>
          <a:prstGeom prst="rect">
            <a:avLst/>
          </a:prstGeom>
        </p:spPr>
        <p:txBody>
          <a:bodyPr vert="horz" lIns="0" tIns="0" rIns="0" bIns="0" rtlCol="0" anchor="b"/>
          <a:lstStyle>
            <a:lvl1pPr>
              <a:defRPr lang="en-GB" sz="800" smtClean="0">
                <a:solidFill>
                  <a:schemeClr val="bg1"/>
                </a:solidFill>
              </a:defRPr>
            </a:lvl1pPr>
          </a:lstStyle>
          <a:p>
            <a:pPr>
              <a:lnSpc>
                <a:spcPct val="85000"/>
              </a:lnSpc>
              <a:spcBef>
                <a:spcPts val="204"/>
              </a:spcBef>
            </a:pPr>
            <a:r>
              <a:rPr lang="en-GB"/>
              <a:t>© 2015 Ipsos. </a:t>
            </a:r>
            <a:endParaRPr lang="en-GB" dirty="0"/>
          </a:p>
        </p:txBody>
      </p:sp>
      <p:sp>
        <p:nvSpPr>
          <p:cNvPr id="5" name="Slide Number Placeholder 4"/>
          <p:cNvSpPr>
            <a:spLocks noGrp="1"/>
          </p:cNvSpPr>
          <p:nvPr>
            <p:ph type="sldNum" sz="quarter" idx="17"/>
          </p:nvPr>
        </p:nvSpPr>
        <p:spPr>
          <a:xfrm>
            <a:off x="247314" y="6200608"/>
            <a:ext cx="382425" cy="346923"/>
          </a:xfrm>
          <a:prstGeom prst="rect">
            <a:avLst/>
          </a:prstGeom>
        </p:spPr>
        <p:txBody>
          <a:bodyPr vert="horz" lIns="0" tIns="0" rIns="0" bIns="0" rtlCol="0" anchor="b"/>
          <a:lstStyle>
            <a:lvl1pPr>
              <a:defRPr lang="en-US" sz="800" smtClean="0">
                <a:solidFill>
                  <a:schemeClr val="bg1"/>
                </a:solidFill>
              </a:defRPr>
            </a:lvl1pPr>
          </a:lstStyle>
          <a:p>
            <a:pPr>
              <a:lnSpc>
                <a:spcPct val="85000"/>
              </a:lnSpc>
              <a:spcBef>
                <a:spcPts val="204"/>
              </a:spcBef>
            </a:pPr>
            <a:fld id="{7F034911-0302-4AAB-AEF0-815419E29289}" type="slidenum">
              <a:rPr lang="en-GB" smtClean="0"/>
              <a:pPr>
                <a:lnSpc>
                  <a:spcPct val="85000"/>
                </a:lnSpc>
                <a:spcBef>
                  <a:spcPts val="204"/>
                </a:spcBef>
              </a:pPr>
              <a:t>‹#›</a:t>
            </a:fld>
            <a:endParaRPr lang="en-GB" dirty="0"/>
          </a:p>
        </p:txBody>
      </p:sp>
    </p:spTree>
    <p:extLst>
      <p:ext uri="{BB962C8B-B14F-4D97-AF65-F5344CB8AC3E}">
        <p14:creationId xmlns:p14="http://schemas.microsoft.com/office/powerpoint/2010/main" val="31245336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Mobile Up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Click to add emphasis part of title</a:t>
            </a:r>
          </a:p>
        </p:txBody>
      </p:sp>
      <p:sp>
        <p:nvSpPr>
          <p:cNvPr id="8" name="Text Placeholder 7"/>
          <p:cNvSpPr>
            <a:spLocks noGrp="1"/>
          </p:cNvSpPr>
          <p:nvPr>
            <p:ph type="body" sz="quarter" idx="13" hasCustomPrompt="1"/>
          </p:nvPr>
        </p:nvSpPr>
        <p:spPr>
          <a:xfrm>
            <a:off x="232378" y="331099"/>
            <a:ext cx="6725791" cy="590215"/>
          </a:xfrm>
        </p:spPr>
        <p:txBody>
          <a:bodyPr anchor="b">
            <a:normAutofit/>
          </a:bodyPr>
          <a:lstStyle>
            <a:lvl1pPr marL="0" indent="0">
              <a:buNone/>
              <a:defRPr sz="1900" b="0" baseline="0">
                <a:solidFill>
                  <a:schemeClr val="bg2"/>
                </a:solidFill>
              </a:defRPr>
            </a:lvl1pPr>
          </a:lstStyle>
          <a:p>
            <a:pPr lvl="0"/>
            <a:r>
              <a:rPr lang="en-US" dirty="0"/>
              <a:t>CLICK TO ADD TAG LINE OR BEGINNING OF TITLE</a:t>
            </a:r>
            <a:endParaRPr lang="en-GB" dirty="0"/>
          </a:p>
        </p:txBody>
      </p:sp>
      <p:sp>
        <p:nvSpPr>
          <p:cNvPr id="7" name="Picture Placeholder 6"/>
          <p:cNvSpPr>
            <a:spLocks noGrp="1"/>
          </p:cNvSpPr>
          <p:nvPr>
            <p:ph type="pic" sz="quarter" idx="16"/>
          </p:nvPr>
        </p:nvSpPr>
        <p:spPr>
          <a:xfrm>
            <a:off x="6468331" y="2276392"/>
            <a:ext cx="1841804" cy="3227173"/>
          </a:xfrm>
        </p:spPr>
        <p:txBody>
          <a:bodyPr/>
          <a:lstStyle/>
          <a:p>
            <a:r>
              <a:rPr lang="en-US"/>
              <a:t>Click icon to add picture</a:t>
            </a:r>
            <a:endParaRPr lang="en-GB" dirty="0"/>
          </a:p>
        </p:txBody>
      </p:sp>
      <p:sp>
        <p:nvSpPr>
          <p:cNvPr id="9" name="Text Placeholder 6"/>
          <p:cNvSpPr>
            <a:spLocks noGrp="1"/>
          </p:cNvSpPr>
          <p:nvPr>
            <p:ph type="body" sz="quarter" idx="17" hasCustomPrompt="1"/>
          </p:nvPr>
        </p:nvSpPr>
        <p:spPr>
          <a:xfrm>
            <a:off x="631889" y="5626410"/>
            <a:ext cx="6326278" cy="424383"/>
          </a:xfrm>
        </p:spPr>
        <p:txBody>
          <a:bodyPr anchor="b">
            <a:normAutofit/>
          </a:bodyPr>
          <a:lstStyle>
            <a:lvl1pPr algn="l">
              <a:lnSpc>
                <a:spcPct val="95000"/>
              </a:lnSpc>
              <a:spcBef>
                <a:spcPts val="204"/>
              </a:spcBef>
              <a:defRPr sz="1000" cap="none" baseline="0">
                <a:solidFill>
                  <a:schemeClr val="bg2"/>
                </a:solidFill>
              </a:defRPr>
            </a:lvl1pPr>
          </a:lstStyle>
          <a:p>
            <a:pPr lvl="0"/>
            <a:r>
              <a:rPr lang="en-US" dirty="0"/>
              <a:t>Question and Base</a:t>
            </a:r>
            <a:endParaRPr lang="en-GB" dirty="0"/>
          </a:p>
        </p:txBody>
      </p:sp>
    </p:spTree>
    <p:extLst>
      <p:ext uri="{BB962C8B-B14F-4D97-AF65-F5344CB8AC3E}">
        <p14:creationId xmlns:p14="http://schemas.microsoft.com/office/powerpoint/2010/main" val="5079991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Title Slide - Box Image [Green]">
    <p:bg>
      <p:bgPr>
        <a:solidFill>
          <a:schemeClr val="accent6"/>
        </a:solidFill>
        <a:effectLst/>
      </p:bgPr>
    </p:bg>
    <p:spTree>
      <p:nvGrpSpPr>
        <p:cNvPr id="1" name=""/>
        <p:cNvGrpSpPr/>
        <p:nvPr/>
      </p:nvGrpSpPr>
      <p:grpSpPr>
        <a:xfrm>
          <a:off x="0" y="0"/>
          <a:ext cx="0" cy="0"/>
          <a:chOff x="0" y="0"/>
          <a:chExt cx="0" cy="0"/>
        </a:xfrm>
      </p:grpSpPr>
      <p:sp>
        <p:nvSpPr>
          <p:cNvPr id="12" name="Picture Placeholder 5"/>
          <p:cNvSpPr>
            <a:spLocks noGrp="1"/>
          </p:cNvSpPr>
          <p:nvPr>
            <p:ph type="pic" sz="quarter" idx="18"/>
          </p:nvPr>
        </p:nvSpPr>
        <p:spPr>
          <a:xfrm>
            <a:off x="-8389" y="-19050"/>
            <a:ext cx="4879268" cy="6885440"/>
          </a:xfrm>
          <a:custGeom>
            <a:avLst/>
            <a:gdLst>
              <a:gd name="connsiteX0" fmla="*/ 0 w 4392706"/>
              <a:gd name="connsiteY0" fmla="*/ 0 h 5143500"/>
              <a:gd name="connsiteX1" fmla="*/ 4392706 w 4392706"/>
              <a:gd name="connsiteY1" fmla="*/ 0 h 5143500"/>
              <a:gd name="connsiteX2" fmla="*/ 4392706 w 4392706"/>
              <a:gd name="connsiteY2" fmla="*/ 5143500 h 5143500"/>
              <a:gd name="connsiteX3" fmla="*/ 0 w 4392706"/>
              <a:gd name="connsiteY3" fmla="*/ 5143500 h 5143500"/>
              <a:gd name="connsiteX4" fmla="*/ 0 w 4392706"/>
              <a:gd name="connsiteY4" fmla="*/ 0 h 5143500"/>
              <a:gd name="connsiteX0" fmla="*/ 0 w 4392706"/>
              <a:gd name="connsiteY0" fmla="*/ 8965 h 5152465"/>
              <a:gd name="connsiteX1" fmla="*/ 2707341 w 4392706"/>
              <a:gd name="connsiteY1" fmla="*/ 0 h 5152465"/>
              <a:gd name="connsiteX2" fmla="*/ 4392706 w 4392706"/>
              <a:gd name="connsiteY2" fmla="*/ 5152465 h 5152465"/>
              <a:gd name="connsiteX3" fmla="*/ 0 w 4392706"/>
              <a:gd name="connsiteY3" fmla="*/ 5152465 h 5152465"/>
              <a:gd name="connsiteX4" fmla="*/ 0 w 4392706"/>
              <a:gd name="connsiteY4" fmla="*/ 8965 h 5152465"/>
              <a:gd name="connsiteX0" fmla="*/ 0 w 4392706"/>
              <a:gd name="connsiteY0" fmla="*/ 8965 h 5152465"/>
              <a:gd name="connsiteX1" fmla="*/ 2707341 w 4392706"/>
              <a:gd name="connsiteY1" fmla="*/ 0 h 5152465"/>
              <a:gd name="connsiteX2" fmla="*/ 4392706 w 4392706"/>
              <a:gd name="connsiteY2" fmla="*/ 5152465 h 5152465"/>
              <a:gd name="connsiteX3" fmla="*/ 0 w 4392706"/>
              <a:gd name="connsiteY3" fmla="*/ 5152465 h 5152465"/>
              <a:gd name="connsiteX4" fmla="*/ 0 w 4392706"/>
              <a:gd name="connsiteY4" fmla="*/ 8965 h 5152465"/>
              <a:gd name="connsiteX0" fmla="*/ 0 w 4392706"/>
              <a:gd name="connsiteY0" fmla="*/ 8965 h 5152465"/>
              <a:gd name="connsiteX1" fmla="*/ 2716306 w 4392706"/>
              <a:gd name="connsiteY1" fmla="*/ 0 h 5152465"/>
              <a:gd name="connsiteX2" fmla="*/ 4392706 w 4392706"/>
              <a:gd name="connsiteY2" fmla="*/ 5152465 h 5152465"/>
              <a:gd name="connsiteX3" fmla="*/ 0 w 4392706"/>
              <a:gd name="connsiteY3" fmla="*/ 5152465 h 5152465"/>
              <a:gd name="connsiteX4" fmla="*/ 0 w 4392706"/>
              <a:gd name="connsiteY4" fmla="*/ 8965 h 5152465"/>
              <a:gd name="connsiteX0" fmla="*/ 0 w 4879268"/>
              <a:gd name="connsiteY0" fmla="*/ 8965 h 5158757"/>
              <a:gd name="connsiteX1" fmla="*/ 2716306 w 4879268"/>
              <a:gd name="connsiteY1" fmla="*/ 0 h 5158757"/>
              <a:gd name="connsiteX2" fmla="*/ 4879268 w 4879268"/>
              <a:gd name="connsiteY2" fmla="*/ 5158757 h 5158757"/>
              <a:gd name="connsiteX3" fmla="*/ 0 w 4879268"/>
              <a:gd name="connsiteY3" fmla="*/ 5152465 h 5158757"/>
              <a:gd name="connsiteX4" fmla="*/ 0 w 4879268"/>
              <a:gd name="connsiteY4" fmla="*/ 8965 h 5158757"/>
              <a:gd name="connsiteX0" fmla="*/ 0 w 4879268"/>
              <a:gd name="connsiteY0" fmla="*/ 2673 h 5152465"/>
              <a:gd name="connsiteX1" fmla="*/ 2716306 w 4879268"/>
              <a:gd name="connsiteY1" fmla="*/ 0 h 5152465"/>
              <a:gd name="connsiteX2" fmla="*/ 4879268 w 4879268"/>
              <a:gd name="connsiteY2" fmla="*/ 5152465 h 5152465"/>
              <a:gd name="connsiteX3" fmla="*/ 0 w 4879268"/>
              <a:gd name="connsiteY3" fmla="*/ 5146173 h 5152465"/>
              <a:gd name="connsiteX4" fmla="*/ 0 w 4879268"/>
              <a:gd name="connsiteY4" fmla="*/ 2673 h 5152465"/>
              <a:gd name="connsiteX0" fmla="*/ 0 w 4879268"/>
              <a:gd name="connsiteY0" fmla="*/ 8965 h 5152465"/>
              <a:gd name="connsiteX1" fmla="*/ 2716306 w 4879268"/>
              <a:gd name="connsiteY1" fmla="*/ 0 h 5152465"/>
              <a:gd name="connsiteX2" fmla="*/ 4879268 w 4879268"/>
              <a:gd name="connsiteY2" fmla="*/ 5152465 h 5152465"/>
              <a:gd name="connsiteX3" fmla="*/ 0 w 4879268"/>
              <a:gd name="connsiteY3" fmla="*/ 5146173 h 5152465"/>
              <a:gd name="connsiteX4" fmla="*/ 0 w 4879268"/>
              <a:gd name="connsiteY4" fmla="*/ 8965 h 5152465"/>
              <a:gd name="connsiteX0" fmla="*/ 0 w 4879268"/>
              <a:gd name="connsiteY0" fmla="*/ 15257 h 5152465"/>
              <a:gd name="connsiteX1" fmla="*/ 2716306 w 4879268"/>
              <a:gd name="connsiteY1" fmla="*/ 0 h 5152465"/>
              <a:gd name="connsiteX2" fmla="*/ 4879268 w 4879268"/>
              <a:gd name="connsiteY2" fmla="*/ 5152465 h 5152465"/>
              <a:gd name="connsiteX3" fmla="*/ 0 w 4879268"/>
              <a:gd name="connsiteY3" fmla="*/ 5146173 h 5152465"/>
              <a:gd name="connsiteX4" fmla="*/ 0 w 4879268"/>
              <a:gd name="connsiteY4" fmla="*/ 15257 h 5152465"/>
              <a:gd name="connsiteX0" fmla="*/ 0 w 4879268"/>
              <a:gd name="connsiteY0" fmla="*/ 15257 h 5152465"/>
              <a:gd name="connsiteX1" fmla="*/ 2716306 w 4879268"/>
              <a:gd name="connsiteY1" fmla="*/ 0 h 5152465"/>
              <a:gd name="connsiteX2" fmla="*/ 4879268 w 4879268"/>
              <a:gd name="connsiteY2" fmla="*/ 5152465 h 5152465"/>
              <a:gd name="connsiteX3" fmla="*/ 0 w 4879268"/>
              <a:gd name="connsiteY3" fmla="*/ 5146173 h 5152465"/>
              <a:gd name="connsiteX4" fmla="*/ 0 w 4879268"/>
              <a:gd name="connsiteY4" fmla="*/ 15257 h 5152465"/>
              <a:gd name="connsiteX0" fmla="*/ 8389 w 4879268"/>
              <a:gd name="connsiteY0" fmla="*/ 8966 h 5152465"/>
              <a:gd name="connsiteX1" fmla="*/ 2716306 w 4879268"/>
              <a:gd name="connsiteY1" fmla="*/ 0 h 5152465"/>
              <a:gd name="connsiteX2" fmla="*/ 4879268 w 4879268"/>
              <a:gd name="connsiteY2" fmla="*/ 5152465 h 5152465"/>
              <a:gd name="connsiteX3" fmla="*/ 0 w 4879268"/>
              <a:gd name="connsiteY3" fmla="*/ 5146173 h 5152465"/>
              <a:gd name="connsiteX4" fmla="*/ 8389 w 4879268"/>
              <a:gd name="connsiteY4" fmla="*/ 8966 h 5152465"/>
              <a:gd name="connsiteX0" fmla="*/ 8389 w 4879268"/>
              <a:gd name="connsiteY0" fmla="*/ 0 h 5152725"/>
              <a:gd name="connsiteX1" fmla="*/ 2716306 w 4879268"/>
              <a:gd name="connsiteY1" fmla="*/ 260 h 5152725"/>
              <a:gd name="connsiteX2" fmla="*/ 4879268 w 4879268"/>
              <a:gd name="connsiteY2" fmla="*/ 5152725 h 5152725"/>
              <a:gd name="connsiteX3" fmla="*/ 0 w 4879268"/>
              <a:gd name="connsiteY3" fmla="*/ 5146433 h 5152725"/>
              <a:gd name="connsiteX4" fmla="*/ 8389 w 4879268"/>
              <a:gd name="connsiteY4" fmla="*/ 0 h 5152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9268" h="5152725">
                <a:moveTo>
                  <a:pt x="8389" y="0"/>
                </a:moveTo>
                <a:lnTo>
                  <a:pt x="2716306" y="260"/>
                </a:lnTo>
                <a:lnTo>
                  <a:pt x="4879268" y="5152725"/>
                </a:lnTo>
                <a:lnTo>
                  <a:pt x="0" y="5146433"/>
                </a:lnTo>
                <a:cubicBezTo>
                  <a:pt x="2796" y="3434031"/>
                  <a:pt x="5593" y="1712402"/>
                  <a:pt x="8389" y="0"/>
                </a:cubicBezTo>
                <a:close/>
              </a:path>
            </a:pathLst>
          </a:custGeom>
        </p:spPr>
        <p:txBody>
          <a:bodyPr/>
          <a:lstStyle/>
          <a:p>
            <a:r>
              <a:rPr lang="en-US"/>
              <a:t>Click icon to add picture</a:t>
            </a:r>
            <a:endParaRPr lang="en-GB"/>
          </a:p>
        </p:txBody>
      </p:sp>
      <p:sp>
        <p:nvSpPr>
          <p:cNvPr id="3" name="Subtitle 2"/>
          <p:cNvSpPr>
            <a:spLocks noGrp="1"/>
          </p:cNvSpPr>
          <p:nvPr>
            <p:ph type="subTitle" idx="1" hasCustomPrompt="1"/>
          </p:nvPr>
        </p:nvSpPr>
        <p:spPr>
          <a:xfrm>
            <a:off x="4652769" y="1851261"/>
            <a:ext cx="4216925" cy="2997135"/>
          </a:xfrm>
        </p:spPr>
        <p:txBody>
          <a:bodyPr anchor="ctr">
            <a:normAutofit/>
          </a:bodyPr>
          <a:lstStyle>
            <a:lvl1pPr marL="0" indent="0" algn="l">
              <a:buNone/>
              <a:defRPr sz="2700" baseline="0">
                <a:solidFill>
                  <a:schemeClr val="bg1"/>
                </a:solidFill>
              </a:defRPr>
            </a:lvl1pPr>
            <a:lvl2pPr marL="3240" indent="0" algn="l">
              <a:lnSpc>
                <a:spcPct val="90000"/>
              </a:lnSpc>
              <a:spcBef>
                <a:spcPts val="408"/>
              </a:spcBef>
              <a:buNone/>
              <a:tabLst/>
              <a:defRPr sz="2200" baseline="0">
                <a:solidFill>
                  <a:schemeClr val="bg1">
                    <a:alpha val="70000"/>
                  </a:schemeClr>
                </a:solidFill>
              </a:defRPr>
            </a:lvl2pPr>
            <a:lvl3pPr marL="924282" indent="0" algn="ctr">
              <a:buNone/>
              <a:defRPr>
                <a:solidFill>
                  <a:schemeClr val="tx1">
                    <a:tint val="75000"/>
                  </a:schemeClr>
                </a:solidFill>
              </a:defRPr>
            </a:lvl3pPr>
            <a:lvl4pPr marL="1386422" indent="0" algn="ctr">
              <a:buNone/>
              <a:defRPr>
                <a:solidFill>
                  <a:schemeClr val="tx1">
                    <a:tint val="75000"/>
                  </a:schemeClr>
                </a:solidFill>
              </a:defRPr>
            </a:lvl4pPr>
            <a:lvl5pPr marL="1848564" indent="0" algn="ctr">
              <a:buNone/>
              <a:defRPr>
                <a:solidFill>
                  <a:schemeClr val="tx1">
                    <a:tint val="75000"/>
                  </a:schemeClr>
                </a:solidFill>
              </a:defRPr>
            </a:lvl5pPr>
            <a:lvl6pPr marL="2310704" indent="0" algn="ctr">
              <a:buNone/>
              <a:defRPr>
                <a:solidFill>
                  <a:schemeClr val="tx1">
                    <a:tint val="75000"/>
                  </a:schemeClr>
                </a:solidFill>
              </a:defRPr>
            </a:lvl6pPr>
            <a:lvl7pPr marL="2772846" indent="0" algn="ctr">
              <a:buNone/>
              <a:defRPr>
                <a:solidFill>
                  <a:schemeClr val="tx1">
                    <a:tint val="75000"/>
                  </a:schemeClr>
                </a:solidFill>
              </a:defRPr>
            </a:lvl7pPr>
            <a:lvl8pPr marL="3234986" indent="0" algn="ctr">
              <a:buNone/>
              <a:defRPr>
                <a:solidFill>
                  <a:schemeClr val="tx1">
                    <a:tint val="75000"/>
                  </a:schemeClr>
                </a:solidFill>
              </a:defRPr>
            </a:lvl8pPr>
            <a:lvl9pPr marL="3697126" indent="0" algn="ctr">
              <a:buNone/>
              <a:defRPr>
                <a:solidFill>
                  <a:schemeClr val="tx1">
                    <a:tint val="75000"/>
                  </a:schemeClr>
                </a:solidFill>
              </a:defRPr>
            </a:lvl9pPr>
          </a:lstStyle>
          <a:p>
            <a:r>
              <a:rPr lang="en-US" dirty="0"/>
              <a:t>Slide Title</a:t>
            </a:r>
          </a:p>
          <a:p>
            <a:pPr lvl="1"/>
            <a:r>
              <a:rPr lang="en-US" dirty="0"/>
              <a:t>Lorem ipsum dolor sit amet, consectetuer adipiscing elit. Maecenas porttitor congue </a:t>
            </a:r>
            <a:r>
              <a:rPr lang="en-US" dirty="0" err="1"/>
              <a:t>massa</a:t>
            </a:r>
            <a:r>
              <a:rPr lang="en-US" dirty="0"/>
              <a:t>.</a:t>
            </a:r>
          </a:p>
        </p:txBody>
      </p:sp>
      <p:pic>
        <p:nvPicPr>
          <p:cNvPr id="13"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48337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Title Slide - wide image [Green]">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679002" y="2928371"/>
            <a:ext cx="2190693" cy="747897"/>
          </a:xfrm>
        </p:spPr>
        <p:txBody>
          <a:bodyPr anchor="ctr"/>
          <a:lstStyle>
            <a:lvl1pPr>
              <a:defRPr sz="2700" baseline="0">
                <a:solidFill>
                  <a:schemeClr val="bg1"/>
                </a:solidFill>
              </a:defRPr>
            </a:lvl1pPr>
          </a:lstStyle>
          <a:p>
            <a:r>
              <a:rPr lang="en-US" dirty="0"/>
              <a:t>TITLE </a:t>
            </a:r>
            <a:r>
              <a:rPr lang="en-US" dirty="0" err="1"/>
              <a:t>TITLE</a:t>
            </a:r>
            <a:r>
              <a:rPr lang="en-US" dirty="0"/>
              <a:t> </a:t>
            </a:r>
            <a:r>
              <a:rPr lang="en-US" dirty="0" err="1"/>
              <a:t>TITLE</a:t>
            </a:r>
            <a:r>
              <a:rPr lang="en-US" dirty="0"/>
              <a:t> </a:t>
            </a:r>
            <a:r>
              <a:rPr lang="en-US" dirty="0" err="1"/>
              <a:t>TITLE</a:t>
            </a:r>
            <a:endParaRPr lang="en-US" dirty="0"/>
          </a:p>
        </p:txBody>
      </p:sp>
      <p:sp>
        <p:nvSpPr>
          <p:cNvPr id="17" name="Picture Placeholder 3"/>
          <p:cNvSpPr>
            <a:spLocks noGrp="1"/>
          </p:cNvSpPr>
          <p:nvPr>
            <p:ph type="pic" sz="quarter" idx="10"/>
          </p:nvPr>
        </p:nvSpPr>
        <p:spPr>
          <a:xfrm>
            <a:off x="0" y="-9526"/>
            <a:ext cx="5930713" cy="6867525"/>
          </a:xfrm>
          <a:custGeom>
            <a:avLst/>
            <a:gdLst>
              <a:gd name="connsiteX0" fmla="*/ 0 w 6438900"/>
              <a:gd name="connsiteY0" fmla="*/ 0 h 5143500"/>
              <a:gd name="connsiteX1" fmla="*/ 6438900 w 6438900"/>
              <a:gd name="connsiteY1" fmla="*/ 0 h 5143500"/>
              <a:gd name="connsiteX2" fmla="*/ 6438900 w 6438900"/>
              <a:gd name="connsiteY2" fmla="*/ 5143500 h 5143500"/>
              <a:gd name="connsiteX3" fmla="*/ 0 w 6438900"/>
              <a:gd name="connsiteY3" fmla="*/ 5143500 h 5143500"/>
              <a:gd name="connsiteX4" fmla="*/ 0 w 6438900"/>
              <a:gd name="connsiteY4" fmla="*/ 0 h 5143500"/>
              <a:gd name="connsiteX0" fmla="*/ 0 w 6438900"/>
              <a:gd name="connsiteY0" fmla="*/ 0 h 5143500"/>
              <a:gd name="connsiteX1" fmla="*/ 4654924 w 6438900"/>
              <a:gd name="connsiteY1" fmla="*/ 0 h 5143500"/>
              <a:gd name="connsiteX2" fmla="*/ 6438900 w 6438900"/>
              <a:gd name="connsiteY2" fmla="*/ 5143500 h 5143500"/>
              <a:gd name="connsiteX3" fmla="*/ 0 w 6438900"/>
              <a:gd name="connsiteY3" fmla="*/ 5143500 h 5143500"/>
              <a:gd name="connsiteX4" fmla="*/ 0 w 6438900"/>
              <a:gd name="connsiteY4" fmla="*/ 0 h 5143500"/>
              <a:gd name="connsiteX0" fmla="*/ 0 w 6340288"/>
              <a:gd name="connsiteY0" fmla="*/ 0 h 5143500"/>
              <a:gd name="connsiteX1" fmla="*/ 4654924 w 6340288"/>
              <a:gd name="connsiteY1" fmla="*/ 0 h 5143500"/>
              <a:gd name="connsiteX2" fmla="*/ 6340288 w 6340288"/>
              <a:gd name="connsiteY2" fmla="*/ 5143500 h 5143500"/>
              <a:gd name="connsiteX3" fmla="*/ 0 w 6340288"/>
              <a:gd name="connsiteY3" fmla="*/ 5143500 h 5143500"/>
              <a:gd name="connsiteX4" fmla="*/ 0 w 6340288"/>
              <a:gd name="connsiteY4" fmla="*/ 0 h 5143500"/>
              <a:gd name="connsiteX0" fmla="*/ 0 w 6616513"/>
              <a:gd name="connsiteY0" fmla="*/ 0 h 5143500"/>
              <a:gd name="connsiteX1" fmla="*/ 4654924 w 6616513"/>
              <a:gd name="connsiteY1" fmla="*/ 0 h 5143500"/>
              <a:gd name="connsiteX2" fmla="*/ 6616513 w 6616513"/>
              <a:gd name="connsiteY2" fmla="*/ 5143500 h 5143500"/>
              <a:gd name="connsiteX3" fmla="*/ 0 w 6616513"/>
              <a:gd name="connsiteY3" fmla="*/ 5143500 h 5143500"/>
              <a:gd name="connsiteX4" fmla="*/ 0 w 6616513"/>
              <a:gd name="connsiteY4" fmla="*/ 0 h 5143500"/>
              <a:gd name="connsiteX0" fmla="*/ 0 w 6616513"/>
              <a:gd name="connsiteY0" fmla="*/ 7144 h 5150644"/>
              <a:gd name="connsiteX1" fmla="*/ 3578599 w 6616513"/>
              <a:gd name="connsiteY1" fmla="*/ 0 h 5150644"/>
              <a:gd name="connsiteX2" fmla="*/ 6616513 w 6616513"/>
              <a:gd name="connsiteY2" fmla="*/ 5150644 h 5150644"/>
              <a:gd name="connsiteX3" fmla="*/ 0 w 6616513"/>
              <a:gd name="connsiteY3" fmla="*/ 5150644 h 5150644"/>
              <a:gd name="connsiteX4" fmla="*/ 0 w 6616513"/>
              <a:gd name="connsiteY4" fmla="*/ 7144 h 5150644"/>
              <a:gd name="connsiteX0" fmla="*/ 0 w 5930713"/>
              <a:gd name="connsiteY0" fmla="*/ 7144 h 5150644"/>
              <a:gd name="connsiteX1" fmla="*/ 3578599 w 5930713"/>
              <a:gd name="connsiteY1" fmla="*/ 0 h 5150644"/>
              <a:gd name="connsiteX2" fmla="*/ 5930713 w 5930713"/>
              <a:gd name="connsiteY2" fmla="*/ 5150644 h 5150644"/>
              <a:gd name="connsiteX3" fmla="*/ 0 w 5930713"/>
              <a:gd name="connsiteY3" fmla="*/ 5150644 h 5150644"/>
              <a:gd name="connsiteX4" fmla="*/ 0 w 5930713"/>
              <a:gd name="connsiteY4" fmla="*/ 7144 h 515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713" h="5150644">
                <a:moveTo>
                  <a:pt x="0" y="7144"/>
                </a:moveTo>
                <a:lnTo>
                  <a:pt x="3578599" y="0"/>
                </a:lnTo>
                <a:lnTo>
                  <a:pt x="5930713" y="5150644"/>
                </a:lnTo>
                <a:lnTo>
                  <a:pt x="0" y="5150644"/>
                </a:lnTo>
                <a:lnTo>
                  <a:pt x="0" y="7144"/>
                </a:lnTo>
                <a:close/>
              </a:path>
            </a:pathLst>
          </a:custGeom>
        </p:spPr>
        <p:txBody>
          <a:bodyPr/>
          <a:lstStyle/>
          <a:p>
            <a:r>
              <a:rPr lang="en-US"/>
              <a:t>Click icon to add picture</a:t>
            </a:r>
            <a:endParaRPr lang="en-GB"/>
          </a:p>
        </p:txBody>
      </p:sp>
      <p:pic>
        <p:nvPicPr>
          <p:cNvPr id="11"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22895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Title Slide - Box Image [Red]">
    <p:bg>
      <p:bgPr>
        <a:solidFill>
          <a:schemeClr val="accent1"/>
        </a:solidFill>
        <a:effectLst/>
      </p:bgPr>
    </p:bg>
    <p:spTree>
      <p:nvGrpSpPr>
        <p:cNvPr id="1" name=""/>
        <p:cNvGrpSpPr/>
        <p:nvPr/>
      </p:nvGrpSpPr>
      <p:grpSpPr>
        <a:xfrm>
          <a:off x="0" y="0"/>
          <a:ext cx="0" cy="0"/>
          <a:chOff x="0" y="0"/>
          <a:chExt cx="0" cy="0"/>
        </a:xfrm>
      </p:grpSpPr>
      <p:sp>
        <p:nvSpPr>
          <p:cNvPr id="19" name="Picture Placeholder 5"/>
          <p:cNvSpPr>
            <a:spLocks noGrp="1"/>
          </p:cNvSpPr>
          <p:nvPr>
            <p:ph type="pic" sz="quarter" idx="18"/>
          </p:nvPr>
        </p:nvSpPr>
        <p:spPr>
          <a:xfrm>
            <a:off x="-8389" y="-19050"/>
            <a:ext cx="4879268" cy="6885440"/>
          </a:xfrm>
          <a:custGeom>
            <a:avLst/>
            <a:gdLst>
              <a:gd name="connsiteX0" fmla="*/ 0 w 4392706"/>
              <a:gd name="connsiteY0" fmla="*/ 0 h 5143500"/>
              <a:gd name="connsiteX1" fmla="*/ 4392706 w 4392706"/>
              <a:gd name="connsiteY1" fmla="*/ 0 h 5143500"/>
              <a:gd name="connsiteX2" fmla="*/ 4392706 w 4392706"/>
              <a:gd name="connsiteY2" fmla="*/ 5143500 h 5143500"/>
              <a:gd name="connsiteX3" fmla="*/ 0 w 4392706"/>
              <a:gd name="connsiteY3" fmla="*/ 5143500 h 5143500"/>
              <a:gd name="connsiteX4" fmla="*/ 0 w 4392706"/>
              <a:gd name="connsiteY4" fmla="*/ 0 h 5143500"/>
              <a:gd name="connsiteX0" fmla="*/ 0 w 4392706"/>
              <a:gd name="connsiteY0" fmla="*/ 8965 h 5152465"/>
              <a:gd name="connsiteX1" fmla="*/ 2707341 w 4392706"/>
              <a:gd name="connsiteY1" fmla="*/ 0 h 5152465"/>
              <a:gd name="connsiteX2" fmla="*/ 4392706 w 4392706"/>
              <a:gd name="connsiteY2" fmla="*/ 5152465 h 5152465"/>
              <a:gd name="connsiteX3" fmla="*/ 0 w 4392706"/>
              <a:gd name="connsiteY3" fmla="*/ 5152465 h 5152465"/>
              <a:gd name="connsiteX4" fmla="*/ 0 w 4392706"/>
              <a:gd name="connsiteY4" fmla="*/ 8965 h 5152465"/>
              <a:gd name="connsiteX0" fmla="*/ 0 w 4392706"/>
              <a:gd name="connsiteY0" fmla="*/ 8965 h 5152465"/>
              <a:gd name="connsiteX1" fmla="*/ 2707341 w 4392706"/>
              <a:gd name="connsiteY1" fmla="*/ 0 h 5152465"/>
              <a:gd name="connsiteX2" fmla="*/ 4392706 w 4392706"/>
              <a:gd name="connsiteY2" fmla="*/ 5152465 h 5152465"/>
              <a:gd name="connsiteX3" fmla="*/ 0 w 4392706"/>
              <a:gd name="connsiteY3" fmla="*/ 5152465 h 5152465"/>
              <a:gd name="connsiteX4" fmla="*/ 0 w 4392706"/>
              <a:gd name="connsiteY4" fmla="*/ 8965 h 5152465"/>
              <a:gd name="connsiteX0" fmla="*/ 0 w 4392706"/>
              <a:gd name="connsiteY0" fmla="*/ 8965 h 5152465"/>
              <a:gd name="connsiteX1" fmla="*/ 2716306 w 4392706"/>
              <a:gd name="connsiteY1" fmla="*/ 0 h 5152465"/>
              <a:gd name="connsiteX2" fmla="*/ 4392706 w 4392706"/>
              <a:gd name="connsiteY2" fmla="*/ 5152465 h 5152465"/>
              <a:gd name="connsiteX3" fmla="*/ 0 w 4392706"/>
              <a:gd name="connsiteY3" fmla="*/ 5152465 h 5152465"/>
              <a:gd name="connsiteX4" fmla="*/ 0 w 4392706"/>
              <a:gd name="connsiteY4" fmla="*/ 8965 h 5152465"/>
              <a:gd name="connsiteX0" fmla="*/ 0 w 4879268"/>
              <a:gd name="connsiteY0" fmla="*/ 8965 h 5158757"/>
              <a:gd name="connsiteX1" fmla="*/ 2716306 w 4879268"/>
              <a:gd name="connsiteY1" fmla="*/ 0 h 5158757"/>
              <a:gd name="connsiteX2" fmla="*/ 4879268 w 4879268"/>
              <a:gd name="connsiteY2" fmla="*/ 5158757 h 5158757"/>
              <a:gd name="connsiteX3" fmla="*/ 0 w 4879268"/>
              <a:gd name="connsiteY3" fmla="*/ 5152465 h 5158757"/>
              <a:gd name="connsiteX4" fmla="*/ 0 w 4879268"/>
              <a:gd name="connsiteY4" fmla="*/ 8965 h 5158757"/>
              <a:gd name="connsiteX0" fmla="*/ 0 w 4879268"/>
              <a:gd name="connsiteY0" fmla="*/ 2673 h 5152465"/>
              <a:gd name="connsiteX1" fmla="*/ 2716306 w 4879268"/>
              <a:gd name="connsiteY1" fmla="*/ 0 h 5152465"/>
              <a:gd name="connsiteX2" fmla="*/ 4879268 w 4879268"/>
              <a:gd name="connsiteY2" fmla="*/ 5152465 h 5152465"/>
              <a:gd name="connsiteX3" fmla="*/ 0 w 4879268"/>
              <a:gd name="connsiteY3" fmla="*/ 5146173 h 5152465"/>
              <a:gd name="connsiteX4" fmla="*/ 0 w 4879268"/>
              <a:gd name="connsiteY4" fmla="*/ 2673 h 5152465"/>
              <a:gd name="connsiteX0" fmla="*/ 0 w 4879268"/>
              <a:gd name="connsiteY0" fmla="*/ 8965 h 5152465"/>
              <a:gd name="connsiteX1" fmla="*/ 2716306 w 4879268"/>
              <a:gd name="connsiteY1" fmla="*/ 0 h 5152465"/>
              <a:gd name="connsiteX2" fmla="*/ 4879268 w 4879268"/>
              <a:gd name="connsiteY2" fmla="*/ 5152465 h 5152465"/>
              <a:gd name="connsiteX3" fmla="*/ 0 w 4879268"/>
              <a:gd name="connsiteY3" fmla="*/ 5146173 h 5152465"/>
              <a:gd name="connsiteX4" fmla="*/ 0 w 4879268"/>
              <a:gd name="connsiteY4" fmla="*/ 8965 h 5152465"/>
              <a:gd name="connsiteX0" fmla="*/ 0 w 4879268"/>
              <a:gd name="connsiteY0" fmla="*/ 15257 h 5152465"/>
              <a:gd name="connsiteX1" fmla="*/ 2716306 w 4879268"/>
              <a:gd name="connsiteY1" fmla="*/ 0 h 5152465"/>
              <a:gd name="connsiteX2" fmla="*/ 4879268 w 4879268"/>
              <a:gd name="connsiteY2" fmla="*/ 5152465 h 5152465"/>
              <a:gd name="connsiteX3" fmla="*/ 0 w 4879268"/>
              <a:gd name="connsiteY3" fmla="*/ 5146173 h 5152465"/>
              <a:gd name="connsiteX4" fmla="*/ 0 w 4879268"/>
              <a:gd name="connsiteY4" fmla="*/ 15257 h 5152465"/>
              <a:gd name="connsiteX0" fmla="*/ 0 w 4879268"/>
              <a:gd name="connsiteY0" fmla="*/ 15257 h 5152465"/>
              <a:gd name="connsiteX1" fmla="*/ 2716306 w 4879268"/>
              <a:gd name="connsiteY1" fmla="*/ 0 h 5152465"/>
              <a:gd name="connsiteX2" fmla="*/ 4879268 w 4879268"/>
              <a:gd name="connsiteY2" fmla="*/ 5152465 h 5152465"/>
              <a:gd name="connsiteX3" fmla="*/ 0 w 4879268"/>
              <a:gd name="connsiteY3" fmla="*/ 5146173 h 5152465"/>
              <a:gd name="connsiteX4" fmla="*/ 0 w 4879268"/>
              <a:gd name="connsiteY4" fmla="*/ 15257 h 5152465"/>
              <a:gd name="connsiteX0" fmla="*/ 8389 w 4879268"/>
              <a:gd name="connsiteY0" fmla="*/ 8966 h 5152465"/>
              <a:gd name="connsiteX1" fmla="*/ 2716306 w 4879268"/>
              <a:gd name="connsiteY1" fmla="*/ 0 h 5152465"/>
              <a:gd name="connsiteX2" fmla="*/ 4879268 w 4879268"/>
              <a:gd name="connsiteY2" fmla="*/ 5152465 h 5152465"/>
              <a:gd name="connsiteX3" fmla="*/ 0 w 4879268"/>
              <a:gd name="connsiteY3" fmla="*/ 5146173 h 5152465"/>
              <a:gd name="connsiteX4" fmla="*/ 8389 w 4879268"/>
              <a:gd name="connsiteY4" fmla="*/ 8966 h 5152465"/>
              <a:gd name="connsiteX0" fmla="*/ 8389 w 4879268"/>
              <a:gd name="connsiteY0" fmla="*/ 0 h 5152725"/>
              <a:gd name="connsiteX1" fmla="*/ 2716306 w 4879268"/>
              <a:gd name="connsiteY1" fmla="*/ 260 h 5152725"/>
              <a:gd name="connsiteX2" fmla="*/ 4879268 w 4879268"/>
              <a:gd name="connsiteY2" fmla="*/ 5152725 h 5152725"/>
              <a:gd name="connsiteX3" fmla="*/ 0 w 4879268"/>
              <a:gd name="connsiteY3" fmla="*/ 5146433 h 5152725"/>
              <a:gd name="connsiteX4" fmla="*/ 8389 w 4879268"/>
              <a:gd name="connsiteY4" fmla="*/ 0 h 5152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9268" h="5152725">
                <a:moveTo>
                  <a:pt x="8389" y="0"/>
                </a:moveTo>
                <a:lnTo>
                  <a:pt x="2716306" y="260"/>
                </a:lnTo>
                <a:lnTo>
                  <a:pt x="4879268" y="5152725"/>
                </a:lnTo>
                <a:lnTo>
                  <a:pt x="0" y="5146433"/>
                </a:lnTo>
                <a:cubicBezTo>
                  <a:pt x="2796" y="3434031"/>
                  <a:pt x="5593" y="1712402"/>
                  <a:pt x="8389" y="0"/>
                </a:cubicBezTo>
                <a:close/>
              </a:path>
            </a:pathLst>
          </a:custGeom>
        </p:spPr>
        <p:txBody>
          <a:bodyPr/>
          <a:lstStyle/>
          <a:p>
            <a:r>
              <a:rPr lang="en-US"/>
              <a:t>Click icon to add picture</a:t>
            </a:r>
            <a:endParaRPr lang="en-GB"/>
          </a:p>
        </p:txBody>
      </p:sp>
      <p:sp>
        <p:nvSpPr>
          <p:cNvPr id="3" name="Subtitle 2"/>
          <p:cNvSpPr>
            <a:spLocks noGrp="1"/>
          </p:cNvSpPr>
          <p:nvPr>
            <p:ph type="subTitle" idx="1" hasCustomPrompt="1"/>
          </p:nvPr>
        </p:nvSpPr>
        <p:spPr>
          <a:xfrm>
            <a:off x="4670049" y="1851261"/>
            <a:ext cx="4216925" cy="2997135"/>
          </a:xfrm>
        </p:spPr>
        <p:txBody>
          <a:bodyPr anchor="ctr">
            <a:normAutofit/>
          </a:bodyPr>
          <a:lstStyle>
            <a:lvl1pPr marL="0" indent="0" algn="l">
              <a:buNone/>
              <a:defRPr sz="2700" b="1" baseline="0">
                <a:solidFill>
                  <a:schemeClr val="bg1"/>
                </a:solidFill>
              </a:defRPr>
            </a:lvl1pPr>
            <a:lvl2pPr marL="3240" indent="0" algn="l">
              <a:lnSpc>
                <a:spcPct val="90000"/>
              </a:lnSpc>
              <a:spcBef>
                <a:spcPts val="408"/>
              </a:spcBef>
              <a:buNone/>
              <a:tabLst/>
              <a:defRPr sz="2200" baseline="0">
                <a:solidFill>
                  <a:schemeClr val="bg1">
                    <a:alpha val="70000"/>
                  </a:schemeClr>
                </a:solidFill>
              </a:defRPr>
            </a:lvl2pPr>
            <a:lvl3pPr marL="924282" indent="0" algn="ctr">
              <a:buNone/>
              <a:defRPr>
                <a:solidFill>
                  <a:schemeClr val="tx1">
                    <a:tint val="75000"/>
                  </a:schemeClr>
                </a:solidFill>
              </a:defRPr>
            </a:lvl3pPr>
            <a:lvl4pPr marL="1386422" indent="0" algn="ctr">
              <a:buNone/>
              <a:defRPr>
                <a:solidFill>
                  <a:schemeClr val="tx1">
                    <a:tint val="75000"/>
                  </a:schemeClr>
                </a:solidFill>
              </a:defRPr>
            </a:lvl4pPr>
            <a:lvl5pPr marL="1848564" indent="0" algn="ctr">
              <a:buNone/>
              <a:defRPr>
                <a:solidFill>
                  <a:schemeClr val="tx1">
                    <a:tint val="75000"/>
                  </a:schemeClr>
                </a:solidFill>
              </a:defRPr>
            </a:lvl5pPr>
            <a:lvl6pPr marL="2310704" indent="0" algn="ctr">
              <a:buNone/>
              <a:defRPr>
                <a:solidFill>
                  <a:schemeClr val="tx1">
                    <a:tint val="75000"/>
                  </a:schemeClr>
                </a:solidFill>
              </a:defRPr>
            </a:lvl6pPr>
            <a:lvl7pPr marL="2772846" indent="0" algn="ctr">
              <a:buNone/>
              <a:defRPr>
                <a:solidFill>
                  <a:schemeClr val="tx1">
                    <a:tint val="75000"/>
                  </a:schemeClr>
                </a:solidFill>
              </a:defRPr>
            </a:lvl7pPr>
            <a:lvl8pPr marL="3234986" indent="0" algn="ctr">
              <a:buNone/>
              <a:defRPr>
                <a:solidFill>
                  <a:schemeClr val="tx1">
                    <a:tint val="75000"/>
                  </a:schemeClr>
                </a:solidFill>
              </a:defRPr>
            </a:lvl8pPr>
            <a:lvl9pPr marL="3697126" indent="0" algn="ctr">
              <a:buNone/>
              <a:defRPr>
                <a:solidFill>
                  <a:schemeClr val="tx1">
                    <a:tint val="75000"/>
                  </a:schemeClr>
                </a:solidFill>
              </a:defRPr>
            </a:lvl9pPr>
          </a:lstStyle>
          <a:p>
            <a:r>
              <a:rPr lang="en-US" dirty="0"/>
              <a:t>Slide Title</a:t>
            </a:r>
          </a:p>
          <a:p>
            <a:pPr lvl="1"/>
            <a:r>
              <a:rPr lang="en-US" dirty="0"/>
              <a:t>Lorem ipsum dolor sit amet, consectetuer adipiscing elit. Maecenas porttitor congue </a:t>
            </a:r>
            <a:r>
              <a:rPr lang="en-US" dirty="0" err="1"/>
              <a:t>massa</a:t>
            </a:r>
            <a:r>
              <a:rPr lang="en-US" dirty="0"/>
              <a:t>.</a:t>
            </a:r>
          </a:p>
        </p:txBody>
      </p:sp>
      <p:pic>
        <p:nvPicPr>
          <p:cNvPr id="13"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52110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Slide - wide image [Red]">
    <p:bg>
      <p:bgPr>
        <a:solidFill>
          <a:schemeClr val="accent1"/>
        </a:solidFill>
        <a:effectLst/>
      </p:bgPr>
    </p:bg>
    <p:spTree>
      <p:nvGrpSpPr>
        <p:cNvPr id="1" name=""/>
        <p:cNvGrpSpPr/>
        <p:nvPr/>
      </p:nvGrpSpPr>
      <p:grpSpPr>
        <a:xfrm>
          <a:off x="0" y="0"/>
          <a:ext cx="0" cy="0"/>
          <a:chOff x="0" y="0"/>
          <a:chExt cx="0" cy="0"/>
        </a:xfrm>
      </p:grpSpPr>
      <p:sp>
        <p:nvSpPr>
          <p:cNvPr id="20" name="Picture Placeholder 3"/>
          <p:cNvSpPr>
            <a:spLocks noGrp="1"/>
          </p:cNvSpPr>
          <p:nvPr>
            <p:ph type="pic" sz="quarter" idx="10"/>
          </p:nvPr>
        </p:nvSpPr>
        <p:spPr>
          <a:xfrm>
            <a:off x="0" y="-11951"/>
            <a:ext cx="6313395" cy="6905811"/>
          </a:xfrm>
          <a:custGeom>
            <a:avLst/>
            <a:gdLst>
              <a:gd name="connsiteX0" fmla="*/ 0 w 6438900"/>
              <a:gd name="connsiteY0" fmla="*/ 0 h 5143500"/>
              <a:gd name="connsiteX1" fmla="*/ 6438900 w 6438900"/>
              <a:gd name="connsiteY1" fmla="*/ 0 h 5143500"/>
              <a:gd name="connsiteX2" fmla="*/ 6438900 w 6438900"/>
              <a:gd name="connsiteY2" fmla="*/ 5143500 h 5143500"/>
              <a:gd name="connsiteX3" fmla="*/ 0 w 6438900"/>
              <a:gd name="connsiteY3" fmla="*/ 5143500 h 5143500"/>
              <a:gd name="connsiteX4" fmla="*/ 0 w 6438900"/>
              <a:gd name="connsiteY4" fmla="*/ 0 h 5143500"/>
              <a:gd name="connsiteX0" fmla="*/ 0 w 6438900"/>
              <a:gd name="connsiteY0" fmla="*/ 0 h 5143500"/>
              <a:gd name="connsiteX1" fmla="*/ 4654924 w 6438900"/>
              <a:gd name="connsiteY1" fmla="*/ 0 h 5143500"/>
              <a:gd name="connsiteX2" fmla="*/ 6438900 w 6438900"/>
              <a:gd name="connsiteY2" fmla="*/ 5143500 h 5143500"/>
              <a:gd name="connsiteX3" fmla="*/ 0 w 6438900"/>
              <a:gd name="connsiteY3" fmla="*/ 5143500 h 5143500"/>
              <a:gd name="connsiteX4" fmla="*/ 0 w 6438900"/>
              <a:gd name="connsiteY4" fmla="*/ 0 h 5143500"/>
              <a:gd name="connsiteX0" fmla="*/ 0 w 6340288"/>
              <a:gd name="connsiteY0" fmla="*/ 0 h 5143500"/>
              <a:gd name="connsiteX1" fmla="*/ 4654924 w 6340288"/>
              <a:gd name="connsiteY1" fmla="*/ 0 h 5143500"/>
              <a:gd name="connsiteX2" fmla="*/ 6340288 w 6340288"/>
              <a:gd name="connsiteY2" fmla="*/ 5143500 h 5143500"/>
              <a:gd name="connsiteX3" fmla="*/ 0 w 6340288"/>
              <a:gd name="connsiteY3" fmla="*/ 5143500 h 5143500"/>
              <a:gd name="connsiteX4" fmla="*/ 0 w 6340288"/>
              <a:gd name="connsiteY4" fmla="*/ 0 h 5143500"/>
              <a:gd name="connsiteX0" fmla="*/ 0 w 6205818"/>
              <a:gd name="connsiteY0" fmla="*/ 0 h 5143500"/>
              <a:gd name="connsiteX1" fmla="*/ 4654924 w 6205818"/>
              <a:gd name="connsiteY1" fmla="*/ 0 h 5143500"/>
              <a:gd name="connsiteX2" fmla="*/ 6205818 w 6205818"/>
              <a:gd name="connsiteY2" fmla="*/ 5134535 h 5143500"/>
              <a:gd name="connsiteX3" fmla="*/ 0 w 6205818"/>
              <a:gd name="connsiteY3" fmla="*/ 5143500 h 5143500"/>
              <a:gd name="connsiteX4" fmla="*/ 0 w 6205818"/>
              <a:gd name="connsiteY4" fmla="*/ 0 h 5143500"/>
              <a:gd name="connsiteX0" fmla="*/ 0 w 6205818"/>
              <a:gd name="connsiteY0" fmla="*/ 0 h 5143500"/>
              <a:gd name="connsiteX1" fmla="*/ 4493559 w 6205818"/>
              <a:gd name="connsiteY1" fmla="*/ 17930 h 5143500"/>
              <a:gd name="connsiteX2" fmla="*/ 6205818 w 6205818"/>
              <a:gd name="connsiteY2" fmla="*/ 5134535 h 5143500"/>
              <a:gd name="connsiteX3" fmla="*/ 0 w 6205818"/>
              <a:gd name="connsiteY3" fmla="*/ 5143500 h 5143500"/>
              <a:gd name="connsiteX4" fmla="*/ 0 w 6205818"/>
              <a:gd name="connsiteY4" fmla="*/ 0 h 5143500"/>
              <a:gd name="connsiteX0" fmla="*/ 0 w 6205818"/>
              <a:gd name="connsiteY0" fmla="*/ 0 h 5143500"/>
              <a:gd name="connsiteX1" fmla="*/ 4502524 w 6205818"/>
              <a:gd name="connsiteY1" fmla="*/ 26895 h 5143500"/>
              <a:gd name="connsiteX2" fmla="*/ 6205818 w 6205818"/>
              <a:gd name="connsiteY2" fmla="*/ 5134535 h 5143500"/>
              <a:gd name="connsiteX3" fmla="*/ 0 w 6205818"/>
              <a:gd name="connsiteY3" fmla="*/ 5143500 h 5143500"/>
              <a:gd name="connsiteX4" fmla="*/ 0 w 6205818"/>
              <a:gd name="connsiteY4" fmla="*/ 0 h 5143500"/>
              <a:gd name="connsiteX0" fmla="*/ 0 w 6205818"/>
              <a:gd name="connsiteY0" fmla="*/ 0 h 5143500"/>
              <a:gd name="connsiteX1" fmla="*/ 4502524 w 6205818"/>
              <a:gd name="connsiteY1" fmla="*/ 1 h 5143500"/>
              <a:gd name="connsiteX2" fmla="*/ 6205818 w 6205818"/>
              <a:gd name="connsiteY2" fmla="*/ 5134535 h 5143500"/>
              <a:gd name="connsiteX3" fmla="*/ 0 w 6205818"/>
              <a:gd name="connsiteY3" fmla="*/ 5143500 h 5143500"/>
              <a:gd name="connsiteX4" fmla="*/ 0 w 6205818"/>
              <a:gd name="connsiteY4" fmla="*/ 0 h 5143500"/>
              <a:gd name="connsiteX0" fmla="*/ 0 w 6223748"/>
              <a:gd name="connsiteY0" fmla="*/ 0 h 5143500"/>
              <a:gd name="connsiteX1" fmla="*/ 4502524 w 6223748"/>
              <a:gd name="connsiteY1" fmla="*/ 1 h 5143500"/>
              <a:gd name="connsiteX2" fmla="*/ 6223748 w 6223748"/>
              <a:gd name="connsiteY2" fmla="*/ 5143499 h 5143500"/>
              <a:gd name="connsiteX3" fmla="*/ 0 w 6223748"/>
              <a:gd name="connsiteY3" fmla="*/ 5143500 h 5143500"/>
              <a:gd name="connsiteX4" fmla="*/ 0 w 6223748"/>
              <a:gd name="connsiteY4" fmla="*/ 0 h 5143500"/>
              <a:gd name="connsiteX0" fmla="*/ 0 w 6223748"/>
              <a:gd name="connsiteY0" fmla="*/ 8964 h 5152464"/>
              <a:gd name="connsiteX1" fmla="*/ 4529418 w 6223748"/>
              <a:gd name="connsiteY1" fmla="*/ 0 h 5152464"/>
              <a:gd name="connsiteX2" fmla="*/ 6223748 w 6223748"/>
              <a:gd name="connsiteY2" fmla="*/ 5152463 h 5152464"/>
              <a:gd name="connsiteX3" fmla="*/ 0 w 6223748"/>
              <a:gd name="connsiteY3" fmla="*/ 5152464 h 5152464"/>
              <a:gd name="connsiteX4" fmla="*/ 0 w 6223748"/>
              <a:gd name="connsiteY4" fmla="*/ 8964 h 5152464"/>
              <a:gd name="connsiteX0" fmla="*/ 0 w 6313395"/>
              <a:gd name="connsiteY0" fmla="*/ 8964 h 5179357"/>
              <a:gd name="connsiteX1" fmla="*/ 4529418 w 6313395"/>
              <a:gd name="connsiteY1" fmla="*/ 0 h 5179357"/>
              <a:gd name="connsiteX2" fmla="*/ 6313395 w 6313395"/>
              <a:gd name="connsiteY2" fmla="*/ 5179357 h 5179357"/>
              <a:gd name="connsiteX3" fmla="*/ 0 w 6313395"/>
              <a:gd name="connsiteY3" fmla="*/ 5152464 h 5179357"/>
              <a:gd name="connsiteX4" fmla="*/ 0 w 6313395"/>
              <a:gd name="connsiteY4" fmla="*/ 8964 h 5179357"/>
              <a:gd name="connsiteX0" fmla="*/ 0 w 6313395"/>
              <a:gd name="connsiteY0" fmla="*/ 8964 h 5179358"/>
              <a:gd name="connsiteX1" fmla="*/ 4529418 w 6313395"/>
              <a:gd name="connsiteY1" fmla="*/ 0 h 5179358"/>
              <a:gd name="connsiteX2" fmla="*/ 6313395 w 6313395"/>
              <a:gd name="connsiteY2" fmla="*/ 5179357 h 5179358"/>
              <a:gd name="connsiteX3" fmla="*/ 8965 w 6313395"/>
              <a:gd name="connsiteY3" fmla="*/ 5179358 h 5179358"/>
              <a:gd name="connsiteX4" fmla="*/ 0 w 6313395"/>
              <a:gd name="connsiteY4" fmla="*/ 8964 h 5179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3395" h="5179358">
                <a:moveTo>
                  <a:pt x="0" y="8964"/>
                </a:moveTo>
                <a:lnTo>
                  <a:pt x="4529418" y="0"/>
                </a:lnTo>
                <a:lnTo>
                  <a:pt x="6313395" y="5179357"/>
                </a:lnTo>
                <a:lnTo>
                  <a:pt x="8965" y="5179358"/>
                </a:lnTo>
                <a:cubicBezTo>
                  <a:pt x="5977" y="3455893"/>
                  <a:pt x="2988" y="1732429"/>
                  <a:pt x="0" y="8964"/>
                </a:cubicBezTo>
                <a:close/>
              </a:path>
            </a:pathLst>
          </a:custGeom>
        </p:spPr>
        <p:txBody>
          <a:bodyPr/>
          <a:lstStyle/>
          <a:p>
            <a:r>
              <a:rPr lang="en-US"/>
              <a:t>Click icon to add picture</a:t>
            </a:r>
            <a:endParaRPr lang="en-GB"/>
          </a:p>
        </p:txBody>
      </p:sp>
      <p:sp>
        <p:nvSpPr>
          <p:cNvPr id="2" name="Title 1"/>
          <p:cNvSpPr>
            <a:spLocks noGrp="1"/>
          </p:cNvSpPr>
          <p:nvPr>
            <p:ph type="ctrTitle" hasCustomPrompt="1"/>
          </p:nvPr>
        </p:nvSpPr>
        <p:spPr>
          <a:xfrm>
            <a:off x="6889050" y="2859126"/>
            <a:ext cx="1982834" cy="886397"/>
          </a:xfrm>
        </p:spPr>
        <p:txBody>
          <a:bodyPr anchor="ctr"/>
          <a:lstStyle>
            <a:lvl1pPr>
              <a:defRPr sz="3200" baseline="0">
                <a:solidFill>
                  <a:schemeClr val="bg1"/>
                </a:solidFill>
              </a:defRPr>
            </a:lvl1pPr>
          </a:lstStyle>
          <a:p>
            <a:r>
              <a:rPr lang="en-US" dirty="0"/>
              <a:t>Title </a:t>
            </a:r>
            <a:r>
              <a:rPr lang="en-US" dirty="0" err="1"/>
              <a:t>title</a:t>
            </a:r>
            <a:r>
              <a:rPr lang="en-US" dirty="0"/>
              <a:t> </a:t>
            </a:r>
            <a:r>
              <a:rPr lang="en-US" dirty="0" err="1"/>
              <a:t>title</a:t>
            </a:r>
            <a:r>
              <a:rPr lang="en-US" dirty="0"/>
              <a:t> </a:t>
            </a:r>
            <a:r>
              <a:rPr lang="en-US" dirty="0" err="1"/>
              <a:t>title</a:t>
            </a:r>
            <a:endParaRPr lang="en-US" dirty="0"/>
          </a:p>
        </p:txBody>
      </p:sp>
      <p:pic>
        <p:nvPicPr>
          <p:cNvPr id="11"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3247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s Only">
    <p:spTree>
      <p:nvGrpSpPr>
        <p:cNvPr id="1" name=""/>
        <p:cNvGrpSpPr/>
        <p:nvPr/>
      </p:nvGrpSpPr>
      <p:grpSpPr>
        <a:xfrm>
          <a:off x="0" y="0"/>
          <a:ext cx="0" cy="0"/>
          <a:chOff x="0" y="0"/>
          <a:chExt cx="0" cy="0"/>
        </a:xfrm>
      </p:grpSpPr>
      <p:sp>
        <p:nvSpPr>
          <p:cNvPr id="7" name="Text Placeholder 6"/>
          <p:cNvSpPr>
            <a:spLocks noGrp="1"/>
          </p:cNvSpPr>
          <p:nvPr>
            <p:ph type="body" sz="quarter" idx="16" hasCustomPrompt="1"/>
          </p:nvPr>
        </p:nvSpPr>
        <p:spPr>
          <a:xfrm>
            <a:off x="209558" y="6526589"/>
            <a:ext cx="7258042" cy="146194"/>
          </a:xfrm>
        </p:spPr>
        <p:txBody>
          <a:bodyPr wrap="square" anchor="b">
            <a:spAutoFit/>
          </a:bodyPr>
          <a:lstStyle>
            <a:lvl1pPr algn="l">
              <a:lnSpc>
                <a:spcPct val="95000"/>
              </a:lnSpc>
              <a:spcBef>
                <a:spcPts val="204"/>
              </a:spcBef>
              <a:defRPr sz="1000" cap="none" baseline="0">
                <a:solidFill>
                  <a:schemeClr val="bg2">
                    <a:lumMod val="50000"/>
                  </a:schemeClr>
                </a:solidFill>
              </a:defRPr>
            </a:lvl1pPr>
          </a:lstStyle>
          <a:p>
            <a:pPr lvl="0"/>
            <a:r>
              <a:rPr lang="en-US" dirty="0"/>
              <a:t>Question and Base</a:t>
            </a:r>
            <a:endParaRPr lang="en-GB" dirty="0"/>
          </a:p>
        </p:txBody>
      </p:sp>
      <p:sp>
        <p:nvSpPr>
          <p:cNvPr id="2" name="Title 1"/>
          <p:cNvSpPr>
            <a:spLocks noGrp="1"/>
          </p:cNvSpPr>
          <p:nvPr>
            <p:ph type="title" hasCustomPrompt="1"/>
          </p:nvPr>
        </p:nvSpPr>
        <p:spPr>
          <a:xfrm>
            <a:off x="234000" y="228600"/>
            <a:ext cx="8646971" cy="276999"/>
          </a:xfrm>
        </p:spPr>
        <p:txBody>
          <a:bodyPr/>
          <a:lstStyle>
            <a:lvl1pPr>
              <a:defRPr sz="2000" baseline="0"/>
            </a:lvl1pPr>
          </a:lstStyle>
          <a:p>
            <a:r>
              <a:rPr lang="en-US" dirty="0"/>
              <a:t>Click to add emphasis part of title</a:t>
            </a:r>
          </a:p>
        </p:txBody>
      </p:sp>
    </p:spTree>
    <p:extLst>
      <p:ext uri="{BB962C8B-B14F-4D97-AF65-F5344CB8AC3E}">
        <p14:creationId xmlns:p14="http://schemas.microsoft.com/office/powerpoint/2010/main" val="27005489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Title Slide - wide image [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89050" y="2859126"/>
            <a:ext cx="1982834" cy="886397"/>
          </a:xfrm>
        </p:spPr>
        <p:txBody>
          <a:bodyPr anchor="ctr"/>
          <a:lstStyle>
            <a:lvl1pPr>
              <a:defRPr sz="3200" baseline="0">
                <a:solidFill>
                  <a:schemeClr val="bg1"/>
                </a:solidFill>
              </a:defRPr>
            </a:lvl1pPr>
          </a:lstStyle>
          <a:p>
            <a:r>
              <a:rPr lang="en-US" dirty="0"/>
              <a:t>Title </a:t>
            </a:r>
            <a:r>
              <a:rPr lang="en-US" dirty="0" err="1"/>
              <a:t>title</a:t>
            </a:r>
            <a:r>
              <a:rPr lang="en-US" dirty="0"/>
              <a:t> </a:t>
            </a:r>
            <a:r>
              <a:rPr lang="en-US" dirty="0" err="1"/>
              <a:t>title</a:t>
            </a:r>
            <a:r>
              <a:rPr lang="en-US" dirty="0"/>
              <a:t> </a:t>
            </a:r>
            <a:r>
              <a:rPr lang="en-US" dirty="0" err="1"/>
              <a:t>title</a:t>
            </a:r>
            <a:endParaRPr lang="en-US" dirty="0"/>
          </a:p>
        </p:txBody>
      </p:sp>
      <p:sp>
        <p:nvSpPr>
          <p:cNvPr id="10" name="Picture Placeholder 3"/>
          <p:cNvSpPr>
            <a:spLocks noGrp="1"/>
          </p:cNvSpPr>
          <p:nvPr>
            <p:ph type="pic" sz="quarter" idx="10"/>
          </p:nvPr>
        </p:nvSpPr>
        <p:spPr>
          <a:xfrm>
            <a:off x="0" y="-9526"/>
            <a:ext cx="5930713" cy="6867525"/>
          </a:xfrm>
          <a:custGeom>
            <a:avLst/>
            <a:gdLst>
              <a:gd name="connsiteX0" fmla="*/ 0 w 6438900"/>
              <a:gd name="connsiteY0" fmla="*/ 0 h 5143500"/>
              <a:gd name="connsiteX1" fmla="*/ 6438900 w 6438900"/>
              <a:gd name="connsiteY1" fmla="*/ 0 h 5143500"/>
              <a:gd name="connsiteX2" fmla="*/ 6438900 w 6438900"/>
              <a:gd name="connsiteY2" fmla="*/ 5143500 h 5143500"/>
              <a:gd name="connsiteX3" fmla="*/ 0 w 6438900"/>
              <a:gd name="connsiteY3" fmla="*/ 5143500 h 5143500"/>
              <a:gd name="connsiteX4" fmla="*/ 0 w 6438900"/>
              <a:gd name="connsiteY4" fmla="*/ 0 h 5143500"/>
              <a:gd name="connsiteX0" fmla="*/ 0 w 6438900"/>
              <a:gd name="connsiteY0" fmla="*/ 0 h 5143500"/>
              <a:gd name="connsiteX1" fmla="*/ 4654924 w 6438900"/>
              <a:gd name="connsiteY1" fmla="*/ 0 h 5143500"/>
              <a:gd name="connsiteX2" fmla="*/ 6438900 w 6438900"/>
              <a:gd name="connsiteY2" fmla="*/ 5143500 h 5143500"/>
              <a:gd name="connsiteX3" fmla="*/ 0 w 6438900"/>
              <a:gd name="connsiteY3" fmla="*/ 5143500 h 5143500"/>
              <a:gd name="connsiteX4" fmla="*/ 0 w 6438900"/>
              <a:gd name="connsiteY4" fmla="*/ 0 h 5143500"/>
              <a:gd name="connsiteX0" fmla="*/ 0 w 6340288"/>
              <a:gd name="connsiteY0" fmla="*/ 0 h 5143500"/>
              <a:gd name="connsiteX1" fmla="*/ 4654924 w 6340288"/>
              <a:gd name="connsiteY1" fmla="*/ 0 h 5143500"/>
              <a:gd name="connsiteX2" fmla="*/ 6340288 w 6340288"/>
              <a:gd name="connsiteY2" fmla="*/ 5143500 h 5143500"/>
              <a:gd name="connsiteX3" fmla="*/ 0 w 6340288"/>
              <a:gd name="connsiteY3" fmla="*/ 5143500 h 5143500"/>
              <a:gd name="connsiteX4" fmla="*/ 0 w 6340288"/>
              <a:gd name="connsiteY4" fmla="*/ 0 h 5143500"/>
              <a:gd name="connsiteX0" fmla="*/ 0 w 6616513"/>
              <a:gd name="connsiteY0" fmla="*/ 0 h 5143500"/>
              <a:gd name="connsiteX1" fmla="*/ 4654924 w 6616513"/>
              <a:gd name="connsiteY1" fmla="*/ 0 h 5143500"/>
              <a:gd name="connsiteX2" fmla="*/ 6616513 w 6616513"/>
              <a:gd name="connsiteY2" fmla="*/ 5143500 h 5143500"/>
              <a:gd name="connsiteX3" fmla="*/ 0 w 6616513"/>
              <a:gd name="connsiteY3" fmla="*/ 5143500 h 5143500"/>
              <a:gd name="connsiteX4" fmla="*/ 0 w 6616513"/>
              <a:gd name="connsiteY4" fmla="*/ 0 h 5143500"/>
              <a:gd name="connsiteX0" fmla="*/ 0 w 6616513"/>
              <a:gd name="connsiteY0" fmla="*/ 7144 h 5150644"/>
              <a:gd name="connsiteX1" fmla="*/ 3578599 w 6616513"/>
              <a:gd name="connsiteY1" fmla="*/ 0 h 5150644"/>
              <a:gd name="connsiteX2" fmla="*/ 6616513 w 6616513"/>
              <a:gd name="connsiteY2" fmla="*/ 5150644 h 5150644"/>
              <a:gd name="connsiteX3" fmla="*/ 0 w 6616513"/>
              <a:gd name="connsiteY3" fmla="*/ 5150644 h 5150644"/>
              <a:gd name="connsiteX4" fmla="*/ 0 w 6616513"/>
              <a:gd name="connsiteY4" fmla="*/ 7144 h 5150644"/>
              <a:gd name="connsiteX0" fmla="*/ 0 w 5930713"/>
              <a:gd name="connsiteY0" fmla="*/ 7144 h 5150644"/>
              <a:gd name="connsiteX1" fmla="*/ 3578599 w 5930713"/>
              <a:gd name="connsiteY1" fmla="*/ 0 h 5150644"/>
              <a:gd name="connsiteX2" fmla="*/ 5930713 w 5930713"/>
              <a:gd name="connsiteY2" fmla="*/ 5150644 h 5150644"/>
              <a:gd name="connsiteX3" fmla="*/ 0 w 5930713"/>
              <a:gd name="connsiteY3" fmla="*/ 5150644 h 5150644"/>
              <a:gd name="connsiteX4" fmla="*/ 0 w 5930713"/>
              <a:gd name="connsiteY4" fmla="*/ 7144 h 515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713" h="5150644">
                <a:moveTo>
                  <a:pt x="0" y="7144"/>
                </a:moveTo>
                <a:lnTo>
                  <a:pt x="3578599" y="0"/>
                </a:lnTo>
                <a:lnTo>
                  <a:pt x="5930713" y="5150644"/>
                </a:lnTo>
                <a:lnTo>
                  <a:pt x="0" y="5150644"/>
                </a:lnTo>
                <a:lnTo>
                  <a:pt x="0" y="7144"/>
                </a:lnTo>
                <a:close/>
              </a:path>
            </a:pathLst>
          </a:custGeom>
        </p:spPr>
        <p:txBody>
          <a:bodyPr/>
          <a:lstStyle/>
          <a:p>
            <a:r>
              <a:rPr lang="en-US"/>
              <a:t>Click icon to add picture</a:t>
            </a:r>
            <a:endParaRPr lang="en-GB"/>
          </a:p>
        </p:txBody>
      </p:sp>
      <p:pic>
        <p:nvPicPr>
          <p:cNvPr id="14"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55779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 Section Header">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2833" y="3306922"/>
            <a:ext cx="7093160" cy="960263"/>
          </a:xfrm>
        </p:spPr>
        <p:txBody>
          <a:bodyPr lIns="0" anchor="t"/>
          <a:lstStyle>
            <a:lvl1pPr>
              <a:lnSpc>
                <a:spcPct val="80000"/>
              </a:lnSpc>
              <a:spcBef>
                <a:spcPts val="816"/>
              </a:spcBef>
              <a:defRPr sz="7800" cap="all" baseline="0">
                <a:solidFill>
                  <a:schemeClr val="bg1"/>
                </a:solidFill>
              </a:defRPr>
            </a:lvl1pPr>
          </a:lstStyle>
          <a:p>
            <a:r>
              <a:rPr lang="en-US" dirty="0"/>
              <a:t>DOLOR SIT</a:t>
            </a:r>
            <a:endParaRPr lang="en-GB" dirty="0"/>
          </a:p>
        </p:txBody>
      </p:sp>
      <p:sp>
        <p:nvSpPr>
          <p:cNvPr id="7" name="Text Placeholder 6"/>
          <p:cNvSpPr>
            <a:spLocks noGrp="1"/>
          </p:cNvSpPr>
          <p:nvPr>
            <p:ph type="body" sz="quarter" idx="13" hasCustomPrompt="1"/>
          </p:nvPr>
        </p:nvSpPr>
        <p:spPr>
          <a:xfrm>
            <a:off x="221814" y="2477744"/>
            <a:ext cx="6033722" cy="829179"/>
          </a:xfrm>
        </p:spPr>
        <p:txBody>
          <a:bodyPr anchor="b">
            <a:normAutofit/>
          </a:bodyPr>
          <a:lstStyle>
            <a:lvl1pPr>
              <a:spcBef>
                <a:spcPts val="1224"/>
              </a:spcBef>
              <a:defRPr sz="2700" b="0" cap="none" baseline="0">
                <a:solidFill>
                  <a:schemeClr val="bg1"/>
                </a:solidFill>
              </a:defRPr>
            </a:lvl1pPr>
          </a:lstStyle>
          <a:p>
            <a:pPr lvl="0"/>
            <a:r>
              <a:rPr lang="en-US" dirty="0"/>
              <a:t>Lorem Ipsum</a:t>
            </a:r>
            <a:endParaRPr lang="en-GB" dirty="0"/>
          </a:p>
        </p:txBody>
      </p:sp>
      <p:pic>
        <p:nvPicPr>
          <p:cNvPr id="13"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91318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 Section Header">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2833" y="2667000"/>
            <a:ext cx="7093160" cy="812530"/>
          </a:xfrm>
        </p:spPr>
        <p:txBody>
          <a:bodyPr lIns="0" anchor="t"/>
          <a:lstStyle>
            <a:lvl1pPr>
              <a:lnSpc>
                <a:spcPct val="80000"/>
              </a:lnSpc>
              <a:spcBef>
                <a:spcPts val="816"/>
              </a:spcBef>
              <a:defRPr sz="6600" cap="all" baseline="0">
                <a:solidFill>
                  <a:schemeClr val="bg1"/>
                </a:solidFill>
              </a:defRPr>
            </a:lvl1pPr>
          </a:lstStyle>
          <a:p>
            <a:r>
              <a:rPr lang="en-US" dirty="0"/>
              <a:t>DOLOR SIT</a:t>
            </a:r>
            <a:endParaRPr lang="en-GB" dirty="0"/>
          </a:p>
        </p:txBody>
      </p:sp>
      <p:pic>
        <p:nvPicPr>
          <p:cNvPr id="13"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userDrawn="1"/>
        </p:nvSpPr>
        <p:spPr>
          <a:xfrm>
            <a:off x="8704362" y="6400800"/>
            <a:ext cx="307188" cy="317340"/>
          </a:xfrm>
          <a:prstGeom prst="rect">
            <a:avLst/>
          </a:prstGeom>
        </p:spPr>
        <p:txBody>
          <a:bodyPr vert="horz" wrap="none" lIns="0" tIns="0" rIns="0" bIns="0" rtlCol="0" anchor="b">
            <a:normAutofit/>
          </a:bodyPr>
          <a:lstStyle/>
          <a:p>
            <a:pPr marL="0" algn="l" defTabSz="924282" rtl="0" eaLnBrk="1" latinLnBrk="0" hangingPunct="1">
              <a:lnSpc>
                <a:spcPct val="85000"/>
              </a:lnSpc>
              <a:spcBef>
                <a:spcPts val="204"/>
              </a:spcBef>
            </a:pPr>
            <a:fld id="{01990C03-C3A3-48FE-AF6D-3AE397C89625}" type="slidenum">
              <a:rPr lang="en-GB" sz="800" kern="1200" smtClean="0">
                <a:solidFill>
                  <a:schemeClr val="bg1"/>
                </a:solidFill>
                <a:latin typeface="+mn-lt"/>
                <a:ea typeface="+mn-ea"/>
                <a:cs typeface="+mn-cs"/>
              </a:rPr>
              <a:pPr marL="0" algn="l" defTabSz="924282" rtl="0" eaLnBrk="1" latinLnBrk="0" hangingPunct="1">
                <a:lnSpc>
                  <a:spcPct val="85000"/>
                </a:lnSpc>
                <a:spcBef>
                  <a:spcPts val="204"/>
                </a:spcBef>
              </a:pPr>
              <a:t>‹#›</a:t>
            </a:fld>
            <a:endParaRPr lang="en-GB" sz="800" kern="1200" dirty="0">
              <a:solidFill>
                <a:schemeClr val="bg1"/>
              </a:solidFill>
              <a:latin typeface="+mn-lt"/>
              <a:ea typeface="+mn-ea"/>
              <a:cs typeface="+mn-cs"/>
            </a:endParaRPr>
          </a:p>
        </p:txBody>
      </p:sp>
      <p:pic>
        <p:nvPicPr>
          <p:cNvPr id="5" name="Picture 4" descr="IPSOS_GAMECHANGERS_blue.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78888" t="-9671" b="-1"/>
          <a:stretch/>
        </p:blipFill>
        <p:spPr>
          <a:xfrm>
            <a:off x="8140829" y="6400800"/>
            <a:ext cx="377327" cy="355982"/>
          </a:xfrm>
          <a:prstGeom prst="rect">
            <a:avLst/>
          </a:prstGeom>
        </p:spPr>
      </p:pic>
      <p:sp>
        <p:nvSpPr>
          <p:cNvPr id="6" name="TextBox 5"/>
          <p:cNvSpPr txBox="1"/>
          <p:nvPr userDrawn="1"/>
        </p:nvSpPr>
        <p:spPr>
          <a:xfrm>
            <a:off x="367002" y="6341236"/>
            <a:ext cx="691172" cy="225209"/>
          </a:xfrm>
          <a:prstGeom prst="rect">
            <a:avLst/>
          </a:prstGeom>
        </p:spPr>
        <p:txBody>
          <a:bodyPr vert="horz" wrap="none" lIns="0" tIns="0" rIns="0" bIns="0" rtlCol="0" anchor="b">
            <a:normAutofit/>
          </a:bodyPr>
          <a:lstStyle/>
          <a:p>
            <a:pPr marL="0" marR="0" indent="0" algn="l" defTabSz="924282" rtl="0" eaLnBrk="1" fontAlgn="auto" latinLnBrk="0" hangingPunct="1">
              <a:lnSpc>
                <a:spcPct val="85000"/>
              </a:lnSpc>
              <a:spcBef>
                <a:spcPts val="204"/>
              </a:spcBef>
              <a:spcAft>
                <a:spcPts val="0"/>
              </a:spcAft>
              <a:buClrTx/>
              <a:buSzTx/>
              <a:buFontTx/>
              <a:buNone/>
              <a:tabLst/>
              <a:defRPr/>
            </a:pPr>
            <a:r>
              <a:rPr lang="en-GB" sz="800" kern="1200" dirty="0">
                <a:solidFill>
                  <a:schemeClr val="bg1"/>
                </a:solidFill>
                <a:latin typeface="+mn-lt"/>
                <a:ea typeface="+mn-ea"/>
                <a:cs typeface="+mn-cs"/>
              </a:rPr>
              <a:t>© 2018 Ipsos.</a:t>
            </a:r>
            <a:endParaRPr lang="en-GB" sz="1200" dirty="0">
              <a:solidFill>
                <a:schemeClr val="bg1"/>
              </a:solidFill>
            </a:endParaRPr>
          </a:p>
        </p:txBody>
      </p:sp>
    </p:spTree>
    <p:extLst>
      <p:ext uri="{BB962C8B-B14F-4D97-AF65-F5344CB8AC3E}">
        <p14:creationId xmlns:p14="http://schemas.microsoft.com/office/powerpoint/2010/main" val="23159137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Fill1_Title Only">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bg1"/>
                </a:solidFill>
              </a:defRPr>
            </a:lvl1pPr>
          </a:lstStyle>
          <a:p>
            <a:r>
              <a:rPr lang="en-US" dirty="0"/>
              <a:t>Click to add emphasis part of title</a:t>
            </a:r>
          </a:p>
        </p:txBody>
      </p:sp>
      <p:sp>
        <p:nvSpPr>
          <p:cNvPr id="8" name="Text Placeholder 7"/>
          <p:cNvSpPr>
            <a:spLocks noGrp="1"/>
          </p:cNvSpPr>
          <p:nvPr>
            <p:ph type="body" sz="quarter" idx="13" hasCustomPrompt="1"/>
          </p:nvPr>
        </p:nvSpPr>
        <p:spPr>
          <a:xfrm>
            <a:off x="232376" y="331099"/>
            <a:ext cx="6733351" cy="590215"/>
          </a:xfrm>
        </p:spPr>
        <p:txBody>
          <a:bodyPr anchor="b">
            <a:normAutofit/>
          </a:bodyPr>
          <a:lstStyle>
            <a:lvl1pPr marL="0" indent="0">
              <a:buNone/>
              <a:defRPr sz="1900" b="0" baseline="0">
                <a:solidFill>
                  <a:schemeClr val="bg1"/>
                </a:solidFill>
              </a:defRPr>
            </a:lvl1pPr>
          </a:lstStyle>
          <a:p>
            <a:pPr lvl="0"/>
            <a:r>
              <a:rPr lang="en-US" dirty="0"/>
              <a:t>CLICK TO ADD TAG LINE OR BEGINNING OF TITLE</a:t>
            </a:r>
            <a:endParaRPr lang="en-GB" dirty="0"/>
          </a:p>
        </p:txBody>
      </p:sp>
      <p:pic>
        <p:nvPicPr>
          <p:cNvPr id="14"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50094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Fill1_Text Options">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en-US" dirty="0"/>
              <a:t>Click to add emphasis part of title</a:t>
            </a:r>
          </a:p>
        </p:txBody>
      </p:sp>
      <p:sp>
        <p:nvSpPr>
          <p:cNvPr id="8" name="Text Placeholder 7"/>
          <p:cNvSpPr>
            <a:spLocks noGrp="1"/>
          </p:cNvSpPr>
          <p:nvPr>
            <p:ph type="body" sz="quarter" idx="13" hasCustomPrompt="1"/>
          </p:nvPr>
        </p:nvSpPr>
        <p:spPr>
          <a:xfrm>
            <a:off x="232377" y="331099"/>
            <a:ext cx="6733349" cy="590215"/>
          </a:xfrm>
        </p:spPr>
        <p:txBody>
          <a:bodyPr anchor="b">
            <a:normAutofit/>
          </a:bodyPr>
          <a:lstStyle>
            <a:lvl1pPr marL="0" indent="0">
              <a:buNone/>
              <a:defRPr sz="1900" b="0">
                <a:solidFill>
                  <a:schemeClr val="bg1"/>
                </a:solidFill>
              </a:defRPr>
            </a:lvl1pPr>
          </a:lstStyle>
          <a:p>
            <a:pPr lvl="0"/>
            <a:r>
              <a:rPr lang="en-US" dirty="0"/>
              <a:t>CLICK TO ADD TAG LINE OR BEGINNING OF TITLE</a:t>
            </a:r>
            <a:endParaRPr lang="en-GB" dirty="0"/>
          </a:p>
        </p:txBody>
      </p:sp>
      <p:sp>
        <p:nvSpPr>
          <p:cNvPr id="11" name="Text Placeholder 10"/>
          <p:cNvSpPr>
            <a:spLocks noGrp="1"/>
          </p:cNvSpPr>
          <p:nvPr>
            <p:ph type="body" sz="quarter" idx="14"/>
          </p:nvPr>
        </p:nvSpPr>
        <p:spPr>
          <a:xfrm>
            <a:off x="232377" y="1851261"/>
            <a:ext cx="7885666" cy="352400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7"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83139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Fill1_Bullets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en-US" dirty="0"/>
              <a:t>Click to add emphasis part of title</a:t>
            </a:r>
          </a:p>
        </p:txBody>
      </p:sp>
      <p:sp>
        <p:nvSpPr>
          <p:cNvPr id="8" name="Text Placeholder 7"/>
          <p:cNvSpPr>
            <a:spLocks noGrp="1"/>
          </p:cNvSpPr>
          <p:nvPr>
            <p:ph type="body" sz="quarter" idx="13" hasCustomPrompt="1"/>
          </p:nvPr>
        </p:nvSpPr>
        <p:spPr>
          <a:xfrm>
            <a:off x="232377" y="331099"/>
            <a:ext cx="6733349" cy="590215"/>
          </a:xfrm>
        </p:spPr>
        <p:txBody>
          <a:bodyPr anchor="b">
            <a:normAutofit/>
          </a:bodyPr>
          <a:lstStyle>
            <a:lvl1pPr marL="0" indent="0">
              <a:buNone/>
              <a:defRPr sz="1900" b="0">
                <a:solidFill>
                  <a:schemeClr val="bg1"/>
                </a:solidFill>
              </a:defRPr>
            </a:lvl1pPr>
          </a:lstStyle>
          <a:p>
            <a:pPr lvl="0"/>
            <a:r>
              <a:rPr lang="en-US" dirty="0"/>
              <a:t>CLICK TO ADD TAG LINE OR BEGINNING OF TITLE</a:t>
            </a:r>
            <a:endParaRPr lang="en-GB" dirty="0"/>
          </a:p>
        </p:txBody>
      </p:sp>
      <p:sp>
        <p:nvSpPr>
          <p:cNvPr id="11" name="Text Placeholder 10"/>
          <p:cNvSpPr>
            <a:spLocks noGrp="1"/>
          </p:cNvSpPr>
          <p:nvPr>
            <p:ph type="body" sz="quarter" idx="14"/>
          </p:nvPr>
        </p:nvSpPr>
        <p:spPr>
          <a:xfrm>
            <a:off x="232377" y="1851261"/>
            <a:ext cx="7885666" cy="352400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7"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77032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Fill2_Title Only">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bg1"/>
                </a:solidFill>
              </a:defRPr>
            </a:lvl1pPr>
          </a:lstStyle>
          <a:p>
            <a:r>
              <a:rPr lang="en-US" dirty="0"/>
              <a:t>Click to add emphasis part of title</a:t>
            </a:r>
          </a:p>
        </p:txBody>
      </p:sp>
      <p:sp>
        <p:nvSpPr>
          <p:cNvPr id="8" name="Text Placeholder 7"/>
          <p:cNvSpPr>
            <a:spLocks noGrp="1"/>
          </p:cNvSpPr>
          <p:nvPr>
            <p:ph type="body" sz="quarter" idx="13" hasCustomPrompt="1"/>
          </p:nvPr>
        </p:nvSpPr>
        <p:spPr>
          <a:xfrm>
            <a:off x="232376" y="331099"/>
            <a:ext cx="6733351" cy="590215"/>
          </a:xfrm>
        </p:spPr>
        <p:txBody>
          <a:bodyPr anchor="b">
            <a:normAutofit/>
          </a:bodyPr>
          <a:lstStyle>
            <a:lvl1pPr marL="0" indent="0">
              <a:buNone/>
              <a:defRPr sz="1900" b="0" baseline="0">
                <a:solidFill>
                  <a:schemeClr val="bg1"/>
                </a:solidFill>
              </a:defRPr>
            </a:lvl1pPr>
          </a:lstStyle>
          <a:p>
            <a:pPr lvl="0"/>
            <a:r>
              <a:rPr lang="en-US" dirty="0"/>
              <a:t>CLICK TO ADD TAG LINE OR BEGINNING OF TITLE</a:t>
            </a:r>
            <a:endParaRPr lang="en-GB" dirty="0"/>
          </a:p>
        </p:txBody>
      </p:sp>
      <p:pic>
        <p:nvPicPr>
          <p:cNvPr id="14"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35675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Fill2_Text Options">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3" y="857959"/>
            <a:ext cx="8654595" cy="457048"/>
          </a:xfrm>
        </p:spPr>
        <p:txBody>
          <a:bodyPr/>
          <a:lstStyle>
            <a:lvl1pPr>
              <a:defRPr>
                <a:solidFill>
                  <a:schemeClr val="bg1"/>
                </a:solidFill>
              </a:defRPr>
            </a:lvl1pPr>
          </a:lstStyle>
          <a:p>
            <a:r>
              <a:rPr lang="en-US" dirty="0"/>
              <a:t>Click to add emphasis part of title</a:t>
            </a:r>
          </a:p>
        </p:txBody>
      </p:sp>
      <p:sp>
        <p:nvSpPr>
          <p:cNvPr id="8" name="Text Placeholder 7"/>
          <p:cNvSpPr>
            <a:spLocks noGrp="1"/>
          </p:cNvSpPr>
          <p:nvPr>
            <p:ph type="body" sz="quarter" idx="13" hasCustomPrompt="1"/>
          </p:nvPr>
        </p:nvSpPr>
        <p:spPr>
          <a:xfrm>
            <a:off x="234000" y="331099"/>
            <a:ext cx="6725791" cy="590215"/>
          </a:xfrm>
        </p:spPr>
        <p:txBody>
          <a:bodyPr anchor="b">
            <a:normAutofit/>
          </a:bodyPr>
          <a:lstStyle>
            <a:lvl1pPr marL="0" indent="0">
              <a:buNone/>
              <a:defRPr sz="1900" b="0">
                <a:solidFill>
                  <a:schemeClr val="bg1"/>
                </a:solidFill>
              </a:defRPr>
            </a:lvl1pPr>
          </a:lstStyle>
          <a:p>
            <a:pPr lvl="0"/>
            <a:r>
              <a:rPr lang="en-US" dirty="0"/>
              <a:t>CLICK TO ADD TAG LINE OR BEGINNING OF TITLE</a:t>
            </a:r>
            <a:endParaRPr lang="en-GB" dirty="0"/>
          </a:p>
        </p:txBody>
      </p:sp>
      <p:sp>
        <p:nvSpPr>
          <p:cNvPr id="11" name="Text Placeholder 10"/>
          <p:cNvSpPr>
            <a:spLocks noGrp="1"/>
          </p:cNvSpPr>
          <p:nvPr>
            <p:ph type="body" sz="quarter" idx="14"/>
          </p:nvPr>
        </p:nvSpPr>
        <p:spPr>
          <a:xfrm>
            <a:off x="234000" y="1851257"/>
            <a:ext cx="7870391" cy="352401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7"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58074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Fill2_Bullets Only">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3" y="857959"/>
            <a:ext cx="8654595" cy="457048"/>
          </a:xfrm>
        </p:spPr>
        <p:txBody>
          <a:bodyPr/>
          <a:lstStyle>
            <a:lvl1pPr>
              <a:defRPr>
                <a:solidFill>
                  <a:schemeClr val="bg1"/>
                </a:solidFill>
              </a:defRPr>
            </a:lvl1pPr>
          </a:lstStyle>
          <a:p>
            <a:r>
              <a:rPr lang="en-US" dirty="0"/>
              <a:t>Click to add emphasis part of title</a:t>
            </a:r>
          </a:p>
        </p:txBody>
      </p:sp>
      <p:sp>
        <p:nvSpPr>
          <p:cNvPr id="8" name="Text Placeholder 7"/>
          <p:cNvSpPr>
            <a:spLocks noGrp="1"/>
          </p:cNvSpPr>
          <p:nvPr>
            <p:ph type="body" sz="quarter" idx="13" hasCustomPrompt="1"/>
          </p:nvPr>
        </p:nvSpPr>
        <p:spPr>
          <a:xfrm>
            <a:off x="234000" y="331099"/>
            <a:ext cx="6725791" cy="590215"/>
          </a:xfrm>
        </p:spPr>
        <p:txBody>
          <a:bodyPr anchor="b">
            <a:normAutofit/>
          </a:bodyPr>
          <a:lstStyle>
            <a:lvl1pPr marL="0" indent="0">
              <a:buNone/>
              <a:defRPr sz="1900" b="0">
                <a:solidFill>
                  <a:schemeClr val="bg1"/>
                </a:solidFill>
              </a:defRPr>
            </a:lvl1pPr>
          </a:lstStyle>
          <a:p>
            <a:pPr lvl="0"/>
            <a:r>
              <a:rPr lang="en-US" dirty="0"/>
              <a:t>CLICK TO ADD TAG LINE OR BEGINNING OF TITLE</a:t>
            </a:r>
            <a:endParaRPr lang="en-GB" dirty="0"/>
          </a:p>
        </p:txBody>
      </p:sp>
      <p:sp>
        <p:nvSpPr>
          <p:cNvPr id="12" name="Text Placeholder 4"/>
          <p:cNvSpPr>
            <a:spLocks noGrp="1"/>
          </p:cNvSpPr>
          <p:nvPr>
            <p:ph type="body" sz="quarter" idx="14" hasCustomPrompt="1"/>
          </p:nvPr>
        </p:nvSpPr>
        <p:spPr>
          <a:xfrm>
            <a:off x="233365" y="1865606"/>
            <a:ext cx="8288337" cy="3519196"/>
          </a:xfrm>
        </p:spPr>
        <p:txBody>
          <a:bodyPr/>
          <a:lstStyle>
            <a:lvl1pPr marL="176213" indent="-176213">
              <a:lnSpc>
                <a:spcPct val="100000"/>
              </a:lnSpc>
              <a:spcBef>
                <a:spcPts val="300"/>
              </a:spcBef>
              <a:spcAft>
                <a:spcPts val="300"/>
              </a:spcAft>
              <a:buFont typeface="Arial" panose="020B0604020202020204" pitchFamily="34" charset="0"/>
              <a:buChar char="•"/>
              <a:defRPr sz="1200" cap="none">
                <a:solidFill>
                  <a:schemeClr val="bg1"/>
                </a:solidFill>
              </a:defRPr>
            </a:lvl1pPr>
            <a:lvl2pPr marL="476250" indent="-166688">
              <a:lnSpc>
                <a:spcPct val="100000"/>
              </a:lnSpc>
              <a:spcBef>
                <a:spcPts val="300"/>
              </a:spcBef>
              <a:spcAft>
                <a:spcPts val="300"/>
              </a:spcAft>
              <a:buFont typeface="Arial" panose="020B0604020202020204" pitchFamily="34" charset="0"/>
              <a:buChar char="–"/>
              <a:tabLst/>
              <a:defRPr sz="1200">
                <a:solidFill>
                  <a:schemeClr val="bg1"/>
                </a:solidFill>
              </a:defRPr>
            </a:lvl2pPr>
            <a:lvl3pPr marL="692150" indent="-177800">
              <a:lnSpc>
                <a:spcPct val="100000"/>
              </a:lnSpc>
              <a:spcBef>
                <a:spcPts val="300"/>
              </a:spcBef>
              <a:spcAft>
                <a:spcPts val="300"/>
              </a:spcAft>
              <a:buSzPct val="85000"/>
              <a:buFont typeface="Arial" panose="020B0604020202020204" pitchFamily="34" charset="0"/>
              <a:buChar char="•"/>
              <a:defRPr sz="1200">
                <a:solidFill>
                  <a:schemeClr val="bg1"/>
                </a:solidFill>
              </a:defRPr>
            </a:lvl3pPr>
            <a:lvl5pPr marL="968375" indent="-174625">
              <a:lnSpc>
                <a:spcPct val="100000"/>
              </a:lnSpc>
              <a:spcBef>
                <a:spcPts val="300"/>
              </a:spcBef>
              <a:spcAft>
                <a:spcPts val="300"/>
              </a:spcAft>
              <a:buSzPct val="85000"/>
              <a:buFont typeface="Arial" panose="020B0604020202020204" pitchFamily="34" charset="0"/>
              <a:buChar char="-"/>
              <a:defRPr sz="1200">
                <a:solidFill>
                  <a:schemeClr val="bg1"/>
                </a:solidFill>
              </a:defRPr>
            </a:lvl5pPr>
          </a:lstStyle>
          <a:p>
            <a:pPr lvl="0"/>
            <a:r>
              <a:rPr lang="en-US" dirty="0"/>
              <a:t>First level bullet</a:t>
            </a:r>
          </a:p>
          <a:p>
            <a:pPr lvl="1"/>
            <a:r>
              <a:rPr lang="en-US" dirty="0"/>
              <a:t>Second level</a:t>
            </a:r>
          </a:p>
          <a:p>
            <a:pPr lvl="2"/>
            <a:r>
              <a:rPr lang="en-US" dirty="0"/>
              <a:t>Third level</a:t>
            </a:r>
          </a:p>
          <a:p>
            <a:pPr lvl="4"/>
            <a:r>
              <a:rPr lang="en-US" dirty="0"/>
              <a:t>Fourth level</a:t>
            </a:r>
            <a:endParaRPr lang="en-GB" dirty="0"/>
          </a:p>
        </p:txBody>
      </p:sp>
      <p:pic>
        <p:nvPicPr>
          <p:cNvPr id="16"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98821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Fill3_Title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black"/>
        <p:txBody>
          <a:bodyPr/>
          <a:lstStyle>
            <a:lvl1pPr>
              <a:defRPr baseline="0">
                <a:solidFill>
                  <a:schemeClr val="bg1"/>
                </a:solidFill>
              </a:defRPr>
            </a:lvl1pPr>
          </a:lstStyle>
          <a:p>
            <a:r>
              <a:rPr lang="en-US" dirty="0"/>
              <a:t>Click to add emphasis part of title</a:t>
            </a:r>
          </a:p>
        </p:txBody>
      </p:sp>
      <p:sp>
        <p:nvSpPr>
          <p:cNvPr id="8" name="Text Placeholder 7"/>
          <p:cNvSpPr>
            <a:spLocks noGrp="1"/>
          </p:cNvSpPr>
          <p:nvPr>
            <p:ph type="body" sz="quarter" idx="13" hasCustomPrompt="1"/>
          </p:nvPr>
        </p:nvSpPr>
        <p:spPr bwMode="black">
          <a:xfrm>
            <a:off x="232376" y="331099"/>
            <a:ext cx="6733351" cy="590215"/>
          </a:xfrm>
        </p:spPr>
        <p:txBody>
          <a:bodyPr anchor="b">
            <a:normAutofit/>
          </a:bodyPr>
          <a:lstStyle>
            <a:lvl1pPr marL="0" indent="0">
              <a:buNone/>
              <a:defRPr sz="1900" b="0" baseline="0">
                <a:solidFill>
                  <a:schemeClr val="bg1"/>
                </a:solidFill>
              </a:defRPr>
            </a:lvl1pPr>
          </a:lstStyle>
          <a:p>
            <a:pPr lvl="0"/>
            <a:r>
              <a:rPr lang="en-US" dirty="0"/>
              <a:t>CLICK TO ADD TAG LINE OR BEGINNING OF TITLE</a:t>
            </a:r>
            <a:endParaRPr lang="en-GB" dirty="0"/>
          </a:p>
        </p:txBody>
      </p:sp>
      <p:pic>
        <p:nvPicPr>
          <p:cNvPr id="14"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8701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s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0" y="457200"/>
            <a:ext cx="8646971" cy="387798"/>
          </a:xfrm>
        </p:spPr>
        <p:txBody>
          <a:bodyPr/>
          <a:lstStyle>
            <a:lvl1pPr>
              <a:defRPr sz="2800" baseline="0"/>
            </a:lvl1pPr>
          </a:lstStyle>
          <a:p>
            <a:r>
              <a:rPr lang="en-US" dirty="0"/>
              <a:t>Click to add emphasis part of title</a:t>
            </a:r>
          </a:p>
        </p:txBody>
      </p:sp>
      <p:sp>
        <p:nvSpPr>
          <p:cNvPr id="4" name="Text Placeholder 4"/>
          <p:cNvSpPr>
            <a:spLocks noGrp="1"/>
          </p:cNvSpPr>
          <p:nvPr>
            <p:ph type="body" sz="quarter" idx="14" hasCustomPrompt="1"/>
          </p:nvPr>
        </p:nvSpPr>
        <p:spPr>
          <a:xfrm>
            <a:off x="234000" y="1066800"/>
            <a:ext cx="8288337" cy="3519196"/>
          </a:xfrm>
        </p:spPr>
        <p:txBody>
          <a:bodyPr/>
          <a:lstStyle>
            <a:lvl1pPr marL="176213" indent="-176213">
              <a:lnSpc>
                <a:spcPct val="100000"/>
              </a:lnSpc>
              <a:spcBef>
                <a:spcPts val="300"/>
              </a:spcBef>
              <a:spcAft>
                <a:spcPts val="300"/>
              </a:spcAft>
              <a:buFont typeface="Arial" panose="020B0604020202020204" pitchFamily="34" charset="0"/>
              <a:buChar char="•"/>
              <a:defRPr sz="1200" cap="none"/>
            </a:lvl1pPr>
            <a:lvl2pPr marL="476250" indent="-166688">
              <a:lnSpc>
                <a:spcPct val="100000"/>
              </a:lnSpc>
              <a:spcBef>
                <a:spcPts val="300"/>
              </a:spcBef>
              <a:spcAft>
                <a:spcPts val="300"/>
              </a:spcAft>
              <a:buFont typeface="Arial" panose="020B0604020202020204" pitchFamily="34" charset="0"/>
              <a:buChar char="–"/>
              <a:tabLst/>
              <a:defRPr sz="1200"/>
            </a:lvl2pPr>
            <a:lvl3pPr marL="692150" indent="-177800">
              <a:lnSpc>
                <a:spcPct val="100000"/>
              </a:lnSpc>
              <a:spcBef>
                <a:spcPts val="300"/>
              </a:spcBef>
              <a:spcAft>
                <a:spcPts val="300"/>
              </a:spcAft>
              <a:buSzPct val="85000"/>
              <a:buFont typeface="Arial" panose="020B0604020202020204" pitchFamily="34" charset="0"/>
              <a:buChar char="•"/>
              <a:defRPr sz="1200"/>
            </a:lvl3pPr>
            <a:lvl5pPr marL="968375" indent="-174625">
              <a:lnSpc>
                <a:spcPct val="100000"/>
              </a:lnSpc>
              <a:spcBef>
                <a:spcPts val="300"/>
              </a:spcBef>
              <a:spcAft>
                <a:spcPts val="300"/>
              </a:spcAft>
              <a:buSzPct val="85000"/>
              <a:buFont typeface="Arial" panose="020B0604020202020204" pitchFamily="34" charset="0"/>
              <a:buChar char="-"/>
              <a:defRPr sz="1200"/>
            </a:lvl5pPr>
          </a:lstStyle>
          <a:p>
            <a:pPr lvl="0"/>
            <a:r>
              <a:rPr lang="en-US" dirty="0"/>
              <a:t>First level bullet</a:t>
            </a:r>
          </a:p>
          <a:p>
            <a:pPr lvl="1"/>
            <a:r>
              <a:rPr lang="en-US" dirty="0"/>
              <a:t>Second level</a:t>
            </a:r>
          </a:p>
          <a:p>
            <a:pPr lvl="2"/>
            <a:r>
              <a:rPr lang="en-US" dirty="0"/>
              <a:t>Third level</a:t>
            </a:r>
          </a:p>
          <a:p>
            <a:pPr lvl="4"/>
            <a:r>
              <a:rPr lang="en-US" dirty="0"/>
              <a:t>Fourth level</a:t>
            </a:r>
            <a:endParaRPr lang="en-GB" dirty="0"/>
          </a:p>
        </p:txBody>
      </p:sp>
      <p:sp>
        <p:nvSpPr>
          <p:cNvPr id="5" name="TextBox 4"/>
          <p:cNvSpPr txBox="1"/>
          <p:nvPr userDrawn="1"/>
        </p:nvSpPr>
        <p:spPr>
          <a:xfrm>
            <a:off x="367002" y="6341236"/>
            <a:ext cx="691172" cy="225209"/>
          </a:xfrm>
          <a:prstGeom prst="rect">
            <a:avLst/>
          </a:prstGeom>
        </p:spPr>
        <p:txBody>
          <a:bodyPr vert="horz" wrap="none" lIns="0" tIns="0" rIns="0" bIns="0" rtlCol="0" anchor="b">
            <a:normAutofit/>
          </a:bodyPr>
          <a:lstStyle/>
          <a:p>
            <a:pPr marL="0" marR="0" indent="0" algn="l" defTabSz="924282" rtl="0" eaLnBrk="1" fontAlgn="auto" latinLnBrk="0" hangingPunct="1">
              <a:lnSpc>
                <a:spcPct val="85000"/>
              </a:lnSpc>
              <a:spcBef>
                <a:spcPts val="204"/>
              </a:spcBef>
              <a:spcAft>
                <a:spcPts val="0"/>
              </a:spcAft>
              <a:buClrTx/>
              <a:buSzTx/>
              <a:buFontTx/>
              <a:buNone/>
              <a:tabLst/>
              <a:defRPr/>
            </a:pPr>
            <a:r>
              <a:rPr lang="en-GB" sz="800" kern="1200" dirty="0">
                <a:solidFill>
                  <a:schemeClr val="bg1">
                    <a:lumMod val="50000"/>
                  </a:schemeClr>
                </a:solidFill>
                <a:latin typeface="+mn-lt"/>
                <a:ea typeface="+mn-ea"/>
                <a:cs typeface="+mn-cs"/>
              </a:rPr>
              <a:t>© 2018 Ipsos.</a:t>
            </a:r>
            <a:endParaRPr lang="en-GB" sz="1200" dirty="0">
              <a:solidFill>
                <a:schemeClr val="bg1">
                  <a:lumMod val="50000"/>
                </a:schemeClr>
              </a:solidFill>
            </a:endParaRPr>
          </a:p>
        </p:txBody>
      </p:sp>
    </p:spTree>
    <p:extLst>
      <p:ext uri="{BB962C8B-B14F-4D97-AF65-F5344CB8AC3E}">
        <p14:creationId xmlns:p14="http://schemas.microsoft.com/office/powerpoint/2010/main" val="37608890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Fill3_Text Options">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en-US" dirty="0"/>
              <a:t>Click to add emphasis part of title</a:t>
            </a:r>
          </a:p>
        </p:txBody>
      </p:sp>
      <p:sp>
        <p:nvSpPr>
          <p:cNvPr id="8" name="Text Placeholder 7"/>
          <p:cNvSpPr>
            <a:spLocks noGrp="1"/>
          </p:cNvSpPr>
          <p:nvPr>
            <p:ph type="body" sz="quarter" idx="13" hasCustomPrompt="1"/>
          </p:nvPr>
        </p:nvSpPr>
        <p:spPr>
          <a:xfrm>
            <a:off x="232377" y="331099"/>
            <a:ext cx="6733349" cy="590215"/>
          </a:xfrm>
        </p:spPr>
        <p:txBody>
          <a:bodyPr anchor="b">
            <a:normAutofit/>
          </a:bodyPr>
          <a:lstStyle>
            <a:lvl1pPr marL="0" indent="0">
              <a:buNone/>
              <a:defRPr sz="1900" b="0">
                <a:solidFill>
                  <a:schemeClr val="bg1"/>
                </a:solidFill>
              </a:defRPr>
            </a:lvl1pPr>
          </a:lstStyle>
          <a:p>
            <a:pPr lvl="0"/>
            <a:r>
              <a:rPr lang="en-US" dirty="0"/>
              <a:t>CLICK TO ADD TAG LINE OR BEGINNING OF TITLE</a:t>
            </a:r>
            <a:endParaRPr lang="en-GB" dirty="0"/>
          </a:p>
        </p:txBody>
      </p:sp>
      <p:sp>
        <p:nvSpPr>
          <p:cNvPr id="11" name="Text Placeholder 10"/>
          <p:cNvSpPr>
            <a:spLocks noGrp="1"/>
          </p:cNvSpPr>
          <p:nvPr>
            <p:ph type="body" sz="quarter" idx="14"/>
          </p:nvPr>
        </p:nvSpPr>
        <p:spPr>
          <a:xfrm>
            <a:off x="232377" y="1851261"/>
            <a:ext cx="7885666" cy="352400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7"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66522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ll3_Bullets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en-US" dirty="0"/>
              <a:t>Click to add emphasis part of title</a:t>
            </a:r>
          </a:p>
        </p:txBody>
      </p:sp>
      <p:sp>
        <p:nvSpPr>
          <p:cNvPr id="8" name="Text Placeholder 7"/>
          <p:cNvSpPr>
            <a:spLocks noGrp="1"/>
          </p:cNvSpPr>
          <p:nvPr>
            <p:ph type="body" sz="quarter" idx="13" hasCustomPrompt="1"/>
          </p:nvPr>
        </p:nvSpPr>
        <p:spPr>
          <a:xfrm>
            <a:off x="232377" y="331099"/>
            <a:ext cx="6733349" cy="590215"/>
          </a:xfrm>
        </p:spPr>
        <p:txBody>
          <a:bodyPr anchor="b">
            <a:normAutofit/>
          </a:bodyPr>
          <a:lstStyle>
            <a:lvl1pPr marL="0" indent="0">
              <a:buNone/>
              <a:defRPr sz="1900" b="0">
                <a:solidFill>
                  <a:schemeClr val="bg1"/>
                </a:solidFill>
              </a:defRPr>
            </a:lvl1pPr>
          </a:lstStyle>
          <a:p>
            <a:pPr lvl="0"/>
            <a:r>
              <a:rPr lang="en-US" dirty="0"/>
              <a:t>CLICK TO ADD TAG LINE OR BEGINNING OF TITLE</a:t>
            </a:r>
            <a:endParaRPr lang="en-GB" dirty="0"/>
          </a:p>
        </p:txBody>
      </p:sp>
      <p:sp>
        <p:nvSpPr>
          <p:cNvPr id="12" name="Text Placeholder 4"/>
          <p:cNvSpPr>
            <a:spLocks noGrp="1"/>
          </p:cNvSpPr>
          <p:nvPr>
            <p:ph type="body" sz="quarter" idx="14" hasCustomPrompt="1"/>
          </p:nvPr>
        </p:nvSpPr>
        <p:spPr>
          <a:xfrm>
            <a:off x="233365" y="1865606"/>
            <a:ext cx="8288337" cy="3519196"/>
          </a:xfrm>
        </p:spPr>
        <p:txBody>
          <a:bodyPr/>
          <a:lstStyle>
            <a:lvl1pPr marL="176213" indent="-176213">
              <a:lnSpc>
                <a:spcPct val="100000"/>
              </a:lnSpc>
              <a:spcBef>
                <a:spcPts val="300"/>
              </a:spcBef>
              <a:spcAft>
                <a:spcPts val="300"/>
              </a:spcAft>
              <a:buFont typeface="Arial" panose="020B0604020202020204" pitchFamily="34" charset="0"/>
              <a:buChar char="•"/>
              <a:defRPr sz="1200" cap="none">
                <a:solidFill>
                  <a:schemeClr val="bg1"/>
                </a:solidFill>
              </a:defRPr>
            </a:lvl1pPr>
            <a:lvl2pPr marL="476250" indent="-166688">
              <a:lnSpc>
                <a:spcPct val="100000"/>
              </a:lnSpc>
              <a:spcBef>
                <a:spcPts val="300"/>
              </a:spcBef>
              <a:spcAft>
                <a:spcPts val="300"/>
              </a:spcAft>
              <a:buFont typeface="Arial" panose="020B0604020202020204" pitchFamily="34" charset="0"/>
              <a:buChar char="–"/>
              <a:tabLst/>
              <a:defRPr sz="1200">
                <a:solidFill>
                  <a:schemeClr val="bg1"/>
                </a:solidFill>
              </a:defRPr>
            </a:lvl2pPr>
            <a:lvl3pPr marL="692150" indent="-177800">
              <a:lnSpc>
                <a:spcPct val="100000"/>
              </a:lnSpc>
              <a:spcBef>
                <a:spcPts val="300"/>
              </a:spcBef>
              <a:spcAft>
                <a:spcPts val="300"/>
              </a:spcAft>
              <a:buSzPct val="85000"/>
              <a:buFont typeface="Arial" panose="020B0604020202020204" pitchFamily="34" charset="0"/>
              <a:buChar char="•"/>
              <a:defRPr sz="1200">
                <a:solidFill>
                  <a:schemeClr val="bg1"/>
                </a:solidFill>
              </a:defRPr>
            </a:lvl3pPr>
            <a:lvl5pPr marL="968375" indent="-174625">
              <a:lnSpc>
                <a:spcPct val="100000"/>
              </a:lnSpc>
              <a:spcBef>
                <a:spcPts val="300"/>
              </a:spcBef>
              <a:spcAft>
                <a:spcPts val="300"/>
              </a:spcAft>
              <a:buSzPct val="85000"/>
              <a:buFont typeface="Arial" panose="020B0604020202020204" pitchFamily="34" charset="0"/>
              <a:buChar char="-"/>
              <a:defRPr sz="1200">
                <a:solidFill>
                  <a:schemeClr val="bg1"/>
                </a:solidFill>
              </a:defRPr>
            </a:lvl5pPr>
          </a:lstStyle>
          <a:p>
            <a:pPr lvl="0"/>
            <a:r>
              <a:rPr lang="en-US" dirty="0"/>
              <a:t>First level bullet</a:t>
            </a:r>
          </a:p>
          <a:p>
            <a:pPr lvl="1"/>
            <a:r>
              <a:rPr lang="en-US" dirty="0"/>
              <a:t>Second level</a:t>
            </a:r>
          </a:p>
          <a:p>
            <a:pPr lvl="2"/>
            <a:r>
              <a:rPr lang="en-US" dirty="0"/>
              <a:t>Third level</a:t>
            </a:r>
          </a:p>
          <a:p>
            <a:pPr lvl="4"/>
            <a:r>
              <a:rPr lang="en-US" dirty="0"/>
              <a:t>Fourth level</a:t>
            </a:r>
            <a:endParaRPr lang="en-GB" dirty="0"/>
          </a:p>
        </p:txBody>
      </p:sp>
      <p:pic>
        <p:nvPicPr>
          <p:cNvPr id="16" name="Picture 24"/>
          <p:cNvPicPr>
            <a:picLocks noChangeAspect="1" noChangeArrowheads="1"/>
          </p:cNvPicPr>
          <p:nvPr userDrawn="1"/>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83664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Main Title - 1/3 Im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176001" y="2952519"/>
            <a:ext cx="4699059" cy="512448"/>
          </a:xfrm>
        </p:spPr>
        <p:txBody>
          <a:bodyPr anchor="ctr"/>
          <a:lstStyle>
            <a:lvl1pPr>
              <a:defRPr sz="3700" baseline="0"/>
            </a:lvl1pPr>
          </a:lstStyle>
          <a:p>
            <a:r>
              <a:rPr lang="en-US" dirty="0"/>
              <a:t>Impact word(s)</a:t>
            </a:r>
          </a:p>
        </p:txBody>
      </p:sp>
      <p:sp>
        <p:nvSpPr>
          <p:cNvPr id="14" name="Footer Placeholder 10"/>
          <p:cNvSpPr>
            <a:spLocks noGrp="1"/>
          </p:cNvSpPr>
          <p:nvPr>
            <p:ph type="ftr" sz="quarter" idx="11"/>
          </p:nvPr>
        </p:nvSpPr>
        <p:spPr>
          <a:xfrm>
            <a:off x="4176001" y="5375268"/>
            <a:ext cx="4699059" cy="794629"/>
          </a:xfrm>
          <a:prstGeom prst="rect">
            <a:avLst/>
          </a:prstGeom>
        </p:spPr>
        <p:txBody>
          <a:bodyPr lIns="0" tIns="0" rIns="0" bIns="0"/>
          <a:lstStyle>
            <a:lvl1pPr>
              <a:defRPr sz="1000">
                <a:solidFill>
                  <a:schemeClr val="accent4">
                    <a:lumMod val="75000"/>
                  </a:schemeClr>
                </a:solidFill>
              </a:defRPr>
            </a:lvl1pPr>
          </a:lstStyle>
          <a:p>
            <a:r>
              <a:rPr lang="en-GB" dirty="0"/>
              <a:t>© 2015 Ipsos.  All rights reserved. Contains Ipsos' Confidential and Proprietary information and may not be disclosed or reproduced without the prior written consent of Ipsos.</a:t>
            </a:r>
          </a:p>
        </p:txBody>
      </p:sp>
      <p:sp>
        <p:nvSpPr>
          <p:cNvPr id="21" name="TextBox 20"/>
          <p:cNvSpPr txBox="1"/>
          <p:nvPr userDrawn="1"/>
        </p:nvSpPr>
        <p:spPr>
          <a:xfrm>
            <a:off x="7848600" y="6400800"/>
            <a:ext cx="1219200" cy="393540"/>
          </a:xfrm>
          <a:prstGeom prst="rect">
            <a:avLst/>
          </a:prstGeom>
          <a:solidFill>
            <a:schemeClr val="bg1"/>
          </a:solidFill>
        </p:spPr>
        <p:txBody>
          <a:bodyPr vert="horz" wrap="none" lIns="0" tIns="0" rIns="0" bIns="0" rtlCol="0" anchor="b">
            <a:normAutofit/>
          </a:bodyPr>
          <a:lstStyle/>
          <a:p>
            <a:pPr>
              <a:lnSpc>
                <a:spcPct val="85000"/>
              </a:lnSpc>
              <a:spcBef>
                <a:spcPts val="204"/>
              </a:spcBef>
            </a:pPr>
            <a:fld id="{01990C03-C3A3-48FE-AF6D-3AE397C89625}" type="slidenum">
              <a:rPr lang="en-GB" sz="1000">
                <a:solidFill>
                  <a:schemeClr val="bg1"/>
                </a:solidFill>
              </a:rPr>
              <a:pPr>
                <a:lnSpc>
                  <a:spcPct val="85000"/>
                </a:lnSpc>
                <a:spcBef>
                  <a:spcPts val="204"/>
                </a:spcBef>
              </a:pPr>
              <a:t>‹#›</a:t>
            </a:fld>
            <a:endParaRPr lang="en-GB" sz="1000" dirty="0">
              <a:solidFill>
                <a:schemeClr val="bg1"/>
              </a:solidFill>
            </a:endParaRPr>
          </a:p>
        </p:txBody>
      </p:sp>
    </p:spTree>
    <p:extLst>
      <p:ext uri="{BB962C8B-B14F-4D97-AF65-F5344CB8AC3E}">
        <p14:creationId xmlns:p14="http://schemas.microsoft.com/office/powerpoint/2010/main" val="30797888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Blank Whit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6EFCA73-BCB4-40E7-AFF9-C6F6E2666881}"/>
              </a:ext>
            </a:extLst>
          </p:cNvPr>
          <p:cNvSpPr>
            <a:spLocks noGrp="1"/>
          </p:cNvSpPr>
          <p:nvPr>
            <p:ph type="title" hasCustomPrompt="1"/>
          </p:nvPr>
        </p:nvSpPr>
        <p:spPr>
          <a:xfrm>
            <a:off x="234000" y="228600"/>
            <a:ext cx="8646971" cy="276999"/>
          </a:xfrm>
        </p:spPr>
        <p:txBody>
          <a:bodyPr/>
          <a:lstStyle>
            <a:lvl1pPr>
              <a:defRPr sz="2000" baseline="0"/>
            </a:lvl1pPr>
          </a:lstStyle>
          <a:p>
            <a:r>
              <a:rPr lang="en-US" dirty="0"/>
              <a:t>Click to add emphasis part of title</a:t>
            </a:r>
          </a:p>
        </p:txBody>
      </p:sp>
    </p:spTree>
    <p:extLst>
      <p:ext uri="{BB962C8B-B14F-4D97-AF65-F5344CB8AC3E}">
        <p14:creationId xmlns:p14="http://schemas.microsoft.com/office/powerpoint/2010/main" val="41236844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_Mobile 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dirty="0"/>
              <a:t>Click to add emphasis part of title</a:t>
            </a:r>
          </a:p>
        </p:txBody>
      </p:sp>
      <p:sp>
        <p:nvSpPr>
          <p:cNvPr id="8" name="Text Placeholder 7"/>
          <p:cNvSpPr>
            <a:spLocks noGrp="1"/>
          </p:cNvSpPr>
          <p:nvPr>
            <p:ph type="body" sz="quarter" idx="13" hasCustomPrompt="1"/>
          </p:nvPr>
        </p:nvSpPr>
        <p:spPr>
          <a:xfrm>
            <a:off x="247650" y="331099"/>
            <a:ext cx="7472962" cy="590215"/>
          </a:xfrm>
        </p:spPr>
        <p:txBody>
          <a:bodyPr anchor="b">
            <a:normAutofit/>
          </a:bodyPr>
          <a:lstStyle>
            <a:lvl1pPr marL="0" indent="0">
              <a:buNone/>
              <a:defRPr sz="1900" b="0" baseline="0">
                <a:solidFill>
                  <a:schemeClr val="bg2"/>
                </a:solidFill>
              </a:defRPr>
            </a:lvl1pPr>
          </a:lstStyle>
          <a:p>
            <a:pPr lvl="0"/>
            <a:r>
              <a:rPr lang="en-US" dirty="0"/>
              <a:t>Click to add tag line or beginning of title</a:t>
            </a:r>
            <a:endParaRPr lang="en-GB" dirty="0"/>
          </a:p>
        </p:txBody>
      </p:sp>
      <p:sp>
        <p:nvSpPr>
          <p:cNvPr id="7" name="Picture Placeholder 6"/>
          <p:cNvSpPr>
            <a:spLocks noGrp="1"/>
          </p:cNvSpPr>
          <p:nvPr>
            <p:ph type="pic" sz="quarter" idx="16"/>
          </p:nvPr>
        </p:nvSpPr>
        <p:spPr>
          <a:xfrm rot="420000">
            <a:off x="6504329" y="2177424"/>
            <a:ext cx="1809823" cy="2855108"/>
          </a:xfrm>
        </p:spPr>
        <p:txBody>
          <a:bodyPr/>
          <a:lstStyle/>
          <a:p>
            <a:r>
              <a:rPr lang="en-US"/>
              <a:t>Click icon to add picture</a:t>
            </a:r>
            <a:endParaRPr lang="en-GB" dirty="0"/>
          </a:p>
        </p:txBody>
      </p:sp>
    </p:spTree>
    <p:extLst>
      <p:ext uri="{BB962C8B-B14F-4D97-AF65-F5344CB8AC3E}">
        <p14:creationId xmlns:p14="http://schemas.microsoft.com/office/powerpoint/2010/main" val="8360331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Contacts">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bg1"/>
                </a:solidFill>
              </a:defRPr>
            </a:lvl1pPr>
          </a:lstStyle>
          <a:p>
            <a:r>
              <a:rPr lang="en-US" dirty="0"/>
              <a:t>Click to add emphasis part of title</a:t>
            </a:r>
          </a:p>
        </p:txBody>
      </p:sp>
      <p:sp>
        <p:nvSpPr>
          <p:cNvPr id="21" name="TextBox 20"/>
          <p:cNvSpPr txBox="1"/>
          <p:nvPr userDrawn="1"/>
        </p:nvSpPr>
        <p:spPr>
          <a:xfrm>
            <a:off x="239634" y="6249103"/>
            <a:ext cx="307188" cy="317340"/>
          </a:xfrm>
          <a:prstGeom prst="rect">
            <a:avLst/>
          </a:prstGeom>
        </p:spPr>
        <p:txBody>
          <a:bodyPr vert="horz" wrap="none" lIns="0" tIns="0" rIns="0" bIns="0" rtlCol="0" anchor="b">
            <a:normAutofit/>
          </a:bodyPr>
          <a:lstStyle/>
          <a:p>
            <a:pPr marL="0" algn="l" defTabSz="924282" rtl="0" eaLnBrk="1" latinLnBrk="0" hangingPunct="1">
              <a:lnSpc>
                <a:spcPct val="85000"/>
              </a:lnSpc>
              <a:spcBef>
                <a:spcPts val="204"/>
              </a:spcBef>
            </a:pPr>
            <a:fld id="{01990C03-C3A3-48FE-AF6D-3AE397C89625}" type="slidenum">
              <a:rPr lang="en-GB" sz="800" kern="1200" smtClean="0">
                <a:solidFill>
                  <a:schemeClr val="bg1"/>
                </a:solidFill>
                <a:latin typeface="+mn-lt"/>
                <a:ea typeface="+mn-ea"/>
                <a:cs typeface="+mn-cs"/>
              </a:rPr>
              <a:pPr marL="0" algn="l" defTabSz="924282" rtl="0" eaLnBrk="1" latinLnBrk="0" hangingPunct="1">
                <a:lnSpc>
                  <a:spcPct val="85000"/>
                </a:lnSpc>
                <a:spcBef>
                  <a:spcPts val="204"/>
                </a:spcBef>
              </a:pPr>
              <a:t>‹#›</a:t>
            </a:fld>
            <a:endParaRPr lang="en-GB" sz="800" kern="1200" dirty="0">
              <a:solidFill>
                <a:schemeClr val="bg1"/>
              </a:solidFill>
              <a:latin typeface="+mn-lt"/>
              <a:ea typeface="+mn-ea"/>
              <a:cs typeface="+mn-cs"/>
            </a:endParaRPr>
          </a:p>
        </p:txBody>
      </p:sp>
      <p:sp>
        <p:nvSpPr>
          <p:cNvPr id="22" name="TextBox 21"/>
          <p:cNvSpPr txBox="1"/>
          <p:nvPr userDrawn="1"/>
        </p:nvSpPr>
        <p:spPr>
          <a:xfrm>
            <a:off x="629736" y="6341236"/>
            <a:ext cx="691172" cy="225209"/>
          </a:xfrm>
          <a:prstGeom prst="rect">
            <a:avLst/>
          </a:prstGeom>
        </p:spPr>
        <p:txBody>
          <a:bodyPr vert="horz" wrap="none" lIns="0" tIns="0" rIns="0" bIns="0" rtlCol="0" anchor="b">
            <a:normAutofit/>
          </a:bodyPr>
          <a:lstStyle/>
          <a:p>
            <a:pPr marL="0" marR="0" indent="0" algn="l" defTabSz="924282" rtl="0" eaLnBrk="1" fontAlgn="auto" latinLnBrk="0" hangingPunct="1">
              <a:lnSpc>
                <a:spcPct val="85000"/>
              </a:lnSpc>
              <a:spcBef>
                <a:spcPts val="204"/>
              </a:spcBef>
              <a:spcAft>
                <a:spcPts val="0"/>
              </a:spcAft>
              <a:buClrTx/>
              <a:buSzTx/>
              <a:buFontTx/>
              <a:buNone/>
              <a:tabLst/>
              <a:defRPr/>
            </a:pPr>
            <a:r>
              <a:rPr lang="en-GB" sz="800" kern="1200" dirty="0">
                <a:solidFill>
                  <a:schemeClr val="bg1"/>
                </a:solidFill>
                <a:latin typeface="+mn-lt"/>
                <a:ea typeface="+mn-ea"/>
                <a:cs typeface="+mn-cs"/>
              </a:rPr>
              <a:t>© 2017 Ipsos.</a:t>
            </a:r>
            <a:endParaRPr lang="en-GB" sz="1200" dirty="0">
              <a:solidFill>
                <a:schemeClr val="bg1"/>
              </a:solidFill>
            </a:endParaRPr>
          </a:p>
        </p:txBody>
      </p:sp>
      <p:grpSp>
        <p:nvGrpSpPr>
          <p:cNvPr id="13" name="Group 12"/>
          <p:cNvGrpSpPr/>
          <p:nvPr userDrawn="1"/>
        </p:nvGrpSpPr>
        <p:grpSpPr>
          <a:xfrm>
            <a:off x="6965726" y="6232981"/>
            <a:ext cx="1933546" cy="355982"/>
            <a:chOff x="10239375" y="6688139"/>
            <a:chExt cx="2842245" cy="523426"/>
          </a:xfrm>
        </p:grpSpPr>
        <p:pic>
          <p:nvPicPr>
            <p:cNvPr id="14" name="Picture 13" descr="IPSOS_GAMECHANGERS_blue.png"/>
            <p:cNvPicPr>
              <a:picLocks noChangeAspect="1"/>
            </p:cNvPicPr>
            <p:nvPr/>
          </p:nvPicPr>
          <p:blipFill rotWithShape="1">
            <a:blip r:embed="rId2" cstate="print">
              <a:extLst>
                <a:ext uri="{28A0092B-C50C-407E-A947-70E740481C1C}">
                  <a14:useLocalDpi xmlns:a14="http://schemas.microsoft.com/office/drawing/2010/main" val="0"/>
                </a:ext>
              </a:extLst>
            </a:blip>
            <a:srcRect l="78888" t="-9671" b="-1"/>
            <a:stretch/>
          </p:blipFill>
          <p:spPr>
            <a:xfrm>
              <a:off x="12526963" y="6688139"/>
              <a:ext cx="554657" cy="523426"/>
            </a:xfrm>
            <a:prstGeom prst="rect">
              <a:avLst/>
            </a:prstGeom>
          </p:spPr>
        </p:pic>
        <p:pic>
          <p:nvPicPr>
            <p:cNvPr id="24" name="Picture 23" descr="IPSOS_GAMECHANGERS_blue.png"/>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t="14610" r="22774"/>
            <a:stretch/>
          </p:blipFill>
          <p:spPr>
            <a:xfrm>
              <a:off x="10239375" y="6804025"/>
              <a:ext cx="2028825" cy="407539"/>
            </a:xfrm>
            <a:prstGeom prst="rect">
              <a:avLst/>
            </a:prstGeom>
          </p:spPr>
        </p:pic>
      </p:grpSp>
      <p:pic>
        <p:nvPicPr>
          <p:cNvPr id="15" name="Picture 24"/>
          <p:cNvPicPr>
            <a:picLocks noChangeAspect="1" noChangeArrowheads="1"/>
          </p:cNvPicPr>
          <p:nvPr userDrawn="1"/>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5832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ext Optio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emphasis part of title</a:t>
            </a:r>
          </a:p>
        </p:txBody>
      </p:sp>
      <p:sp>
        <p:nvSpPr>
          <p:cNvPr id="8" name="Text Placeholder 7"/>
          <p:cNvSpPr>
            <a:spLocks noGrp="1"/>
          </p:cNvSpPr>
          <p:nvPr>
            <p:ph type="body" sz="quarter" idx="13" hasCustomPrompt="1"/>
          </p:nvPr>
        </p:nvSpPr>
        <p:spPr>
          <a:xfrm>
            <a:off x="232378" y="331099"/>
            <a:ext cx="6725791" cy="590215"/>
          </a:xfrm>
        </p:spPr>
        <p:txBody>
          <a:bodyPr anchor="b">
            <a:normAutofit/>
          </a:bodyPr>
          <a:lstStyle>
            <a:lvl1pPr marL="0" indent="0">
              <a:buNone/>
              <a:defRPr sz="1900" b="0">
                <a:solidFill>
                  <a:schemeClr val="bg2"/>
                </a:solidFill>
              </a:defRPr>
            </a:lvl1pPr>
          </a:lstStyle>
          <a:p>
            <a:pPr lvl="0"/>
            <a:r>
              <a:rPr lang="en-US" dirty="0"/>
              <a:t>CLICK TO ADD TAG LINE OR BEGINNING OF TITLE</a:t>
            </a:r>
            <a:endParaRPr lang="en-GB" dirty="0"/>
          </a:p>
        </p:txBody>
      </p:sp>
      <p:sp>
        <p:nvSpPr>
          <p:cNvPr id="11" name="Text Placeholder 10"/>
          <p:cNvSpPr>
            <a:spLocks noGrp="1"/>
          </p:cNvSpPr>
          <p:nvPr>
            <p:ph type="body" sz="quarter" idx="14"/>
          </p:nvPr>
        </p:nvSpPr>
        <p:spPr>
          <a:xfrm>
            <a:off x="247650" y="1851257"/>
            <a:ext cx="7870391" cy="35240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18985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s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3" y="857959"/>
            <a:ext cx="8654595" cy="457048"/>
          </a:xfrm>
        </p:spPr>
        <p:txBody>
          <a:bodyPr/>
          <a:lstStyle/>
          <a:p>
            <a:r>
              <a:rPr lang="en-US" dirty="0"/>
              <a:t>Click to add emphasis part of title</a:t>
            </a:r>
          </a:p>
        </p:txBody>
      </p:sp>
      <p:sp>
        <p:nvSpPr>
          <p:cNvPr id="8" name="Text Placeholder 7"/>
          <p:cNvSpPr>
            <a:spLocks noGrp="1"/>
          </p:cNvSpPr>
          <p:nvPr>
            <p:ph type="body" sz="quarter" idx="13" hasCustomPrompt="1"/>
          </p:nvPr>
        </p:nvSpPr>
        <p:spPr>
          <a:xfrm>
            <a:off x="234000" y="331099"/>
            <a:ext cx="6710396" cy="590215"/>
          </a:xfrm>
        </p:spPr>
        <p:txBody>
          <a:bodyPr anchor="b">
            <a:normAutofit/>
          </a:bodyPr>
          <a:lstStyle>
            <a:lvl1pPr marL="0" indent="0">
              <a:buNone/>
              <a:defRPr sz="1900" b="0">
                <a:solidFill>
                  <a:schemeClr val="bg2"/>
                </a:solidFill>
              </a:defRPr>
            </a:lvl1pPr>
          </a:lstStyle>
          <a:p>
            <a:pPr lvl="0"/>
            <a:r>
              <a:rPr lang="en-US" dirty="0"/>
              <a:t>CLICK TO ADD TAG LINE OR BEGINNING OF TITLE</a:t>
            </a:r>
            <a:endParaRPr lang="en-GB" dirty="0"/>
          </a:p>
        </p:txBody>
      </p:sp>
      <p:sp>
        <p:nvSpPr>
          <p:cNvPr id="5" name="Text Placeholder 4"/>
          <p:cNvSpPr>
            <a:spLocks noGrp="1"/>
          </p:cNvSpPr>
          <p:nvPr>
            <p:ph type="body" sz="quarter" idx="14" hasCustomPrompt="1"/>
          </p:nvPr>
        </p:nvSpPr>
        <p:spPr>
          <a:xfrm>
            <a:off x="233365" y="1865606"/>
            <a:ext cx="8288337" cy="3519196"/>
          </a:xfrm>
        </p:spPr>
        <p:txBody>
          <a:bodyPr/>
          <a:lstStyle>
            <a:lvl1pPr marL="176213" indent="-176213">
              <a:lnSpc>
                <a:spcPct val="100000"/>
              </a:lnSpc>
              <a:spcBef>
                <a:spcPts val="300"/>
              </a:spcBef>
              <a:spcAft>
                <a:spcPts val="300"/>
              </a:spcAft>
              <a:buFont typeface="Arial" panose="020B0604020202020204" pitchFamily="34" charset="0"/>
              <a:buChar char="•"/>
              <a:defRPr sz="1200" cap="none"/>
            </a:lvl1pPr>
            <a:lvl2pPr marL="476250" indent="-166688">
              <a:lnSpc>
                <a:spcPct val="100000"/>
              </a:lnSpc>
              <a:spcBef>
                <a:spcPts val="300"/>
              </a:spcBef>
              <a:spcAft>
                <a:spcPts val="300"/>
              </a:spcAft>
              <a:buFont typeface="Arial" panose="020B0604020202020204" pitchFamily="34" charset="0"/>
              <a:buChar char="–"/>
              <a:tabLst/>
              <a:defRPr sz="1200"/>
            </a:lvl2pPr>
            <a:lvl3pPr marL="692150" indent="-177800">
              <a:lnSpc>
                <a:spcPct val="100000"/>
              </a:lnSpc>
              <a:spcBef>
                <a:spcPts val="300"/>
              </a:spcBef>
              <a:spcAft>
                <a:spcPts val="300"/>
              </a:spcAft>
              <a:buSzPct val="85000"/>
              <a:buFont typeface="Arial" panose="020B0604020202020204" pitchFamily="34" charset="0"/>
              <a:buChar char="•"/>
              <a:defRPr sz="1200"/>
            </a:lvl3pPr>
            <a:lvl5pPr marL="968375" indent="-174625">
              <a:lnSpc>
                <a:spcPct val="100000"/>
              </a:lnSpc>
              <a:spcBef>
                <a:spcPts val="300"/>
              </a:spcBef>
              <a:spcAft>
                <a:spcPts val="300"/>
              </a:spcAft>
              <a:buSzPct val="85000"/>
              <a:buFont typeface="Arial" panose="020B0604020202020204" pitchFamily="34" charset="0"/>
              <a:buChar char="-"/>
              <a:defRPr sz="1200"/>
            </a:lvl5pPr>
          </a:lstStyle>
          <a:p>
            <a:pPr lvl="0"/>
            <a:r>
              <a:rPr lang="en-US" dirty="0"/>
              <a:t>First level bullet</a:t>
            </a:r>
          </a:p>
          <a:p>
            <a:pPr lvl="1"/>
            <a:r>
              <a:rPr lang="en-US" dirty="0"/>
              <a:t>Second level</a:t>
            </a:r>
          </a:p>
          <a:p>
            <a:pPr lvl="2"/>
            <a:r>
              <a:rPr lang="en-US" dirty="0"/>
              <a:t>Third level</a:t>
            </a:r>
          </a:p>
          <a:p>
            <a:pPr lvl="4"/>
            <a:r>
              <a:rPr lang="en-US" dirty="0"/>
              <a:t>Fourth level</a:t>
            </a:r>
            <a:endParaRPr lang="en-GB" dirty="0"/>
          </a:p>
        </p:txBody>
      </p:sp>
    </p:spTree>
    <p:extLst>
      <p:ext uri="{BB962C8B-B14F-4D97-AF65-F5344CB8AC3E}">
        <p14:creationId xmlns:p14="http://schemas.microsoft.com/office/powerpoint/2010/main" val="2728743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with Bling">
    <p:spTree>
      <p:nvGrpSpPr>
        <p:cNvPr id="1" name=""/>
        <p:cNvGrpSpPr/>
        <p:nvPr/>
      </p:nvGrpSpPr>
      <p:grpSpPr>
        <a:xfrm>
          <a:off x="0" y="0"/>
          <a:ext cx="0" cy="0"/>
          <a:chOff x="0" y="0"/>
          <a:chExt cx="0" cy="0"/>
        </a:xfrm>
      </p:grpSpPr>
      <p:grpSp>
        <p:nvGrpSpPr>
          <p:cNvPr id="12" name="Group 11"/>
          <p:cNvGrpSpPr/>
          <p:nvPr userDrawn="1"/>
        </p:nvGrpSpPr>
        <p:grpSpPr>
          <a:xfrm>
            <a:off x="8170263" y="4205621"/>
            <a:ext cx="973740" cy="2652379"/>
            <a:chOff x="11870412" y="3781425"/>
            <a:chExt cx="1570949" cy="3781425"/>
          </a:xfrm>
        </p:grpSpPr>
        <p:sp>
          <p:nvSpPr>
            <p:cNvPr id="13" name="Oval 12"/>
            <p:cNvSpPr>
              <a:spLocks/>
            </p:cNvSpPr>
            <p:nvPr/>
          </p:nvSpPr>
          <p:spPr bwMode="auto">
            <a:xfrm rot="3900000" flipH="1">
              <a:off x="12506686" y="4873163"/>
              <a:ext cx="698400" cy="789879"/>
            </a:xfrm>
            <a:prstGeom prst="ellipse">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4" name="Oval 13"/>
            <p:cNvSpPr/>
            <p:nvPr/>
          </p:nvSpPr>
          <p:spPr>
            <a:xfrm>
              <a:off x="12353809" y="4356054"/>
              <a:ext cx="464635" cy="4112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Oval 14"/>
            <p:cNvSpPr/>
            <p:nvPr/>
          </p:nvSpPr>
          <p:spPr>
            <a:xfrm>
              <a:off x="12330947" y="4060981"/>
              <a:ext cx="197470" cy="17283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ight Triangle 15"/>
            <p:cNvSpPr/>
            <p:nvPr/>
          </p:nvSpPr>
          <p:spPr>
            <a:xfrm flipH="1">
              <a:off x="11870412" y="3781425"/>
              <a:ext cx="1570949" cy="378142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Freeform 16"/>
            <p:cNvSpPr>
              <a:spLocks/>
            </p:cNvSpPr>
            <p:nvPr/>
          </p:nvSpPr>
          <p:spPr bwMode="auto">
            <a:xfrm rot="21075523">
              <a:off x="12263453" y="5283312"/>
              <a:ext cx="957422" cy="1142838"/>
            </a:xfrm>
            <a:custGeom>
              <a:avLst/>
              <a:gdLst>
                <a:gd name="T0" fmla="*/ 397 w 568"/>
                <a:gd name="T1" fmla="*/ 0 h 678"/>
                <a:gd name="T2" fmla="*/ 397 w 568"/>
                <a:gd name="T3" fmla="*/ 0 h 678"/>
                <a:gd name="T4" fmla="*/ 428 w 568"/>
                <a:gd name="T5" fmla="*/ 22 h 678"/>
                <a:gd name="T6" fmla="*/ 457 w 568"/>
                <a:gd name="T7" fmla="*/ 46 h 678"/>
                <a:gd name="T8" fmla="*/ 481 w 568"/>
                <a:gd name="T9" fmla="*/ 71 h 678"/>
                <a:gd name="T10" fmla="*/ 503 w 568"/>
                <a:gd name="T11" fmla="*/ 100 h 678"/>
                <a:gd name="T12" fmla="*/ 522 w 568"/>
                <a:gd name="T13" fmla="*/ 131 h 678"/>
                <a:gd name="T14" fmla="*/ 539 w 568"/>
                <a:gd name="T15" fmla="*/ 163 h 678"/>
                <a:gd name="T16" fmla="*/ 551 w 568"/>
                <a:gd name="T17" fmla="*/ 196 h 678"/>
                <a:gd name="T18" fmla="*/ 559 w 568"/>
                <a:gd name="T19" fmla="*/ 230 h 678"/>
                <a:gd name="T20" fmla="*/ 566 w 568"/>
                <a:gd name="T21" fmla="*/ 266 h 678"/>
                <a:gd name="T22" fmla="*/ 568 w 568"/>
                <a:gd name="T23" fmla="*/ 300 h 678"/>
                <a:gd name="T24" fmla="*/ 568 w 568"/>
                <a:gd name="T25" fmla="*/ 335 h 678"/>
                <a:gd name="T26" fmla="*/ 564 w 568"/>
                <a:gd name="T27" fmla="*/ 371 h 678"/>
                <a:gd name="T28" fmla="*/ 556 w 568"/>
                <a:gd name="T29" fmla="*/ 407 h 678"/>
                <a:gd name="T30" fmla="*/ 544 w 568"/>
                <a:gd name="T31" fmla="*/ 441 h 678"/>
                <a:gd name="T32" fmla="*/ 530 w 568"/>
                <a:gd name="T33" fmla="*/ 475 h 678"/>
                <a:gd name="T34" fmla="*/ 511 w 568"/>
                <a:gd name="T35" fmla="*/ 507 h 678"/>
                <a:gd name="T36" fmla="*/ 511 w 568"/>
                <a:gd name="T37" fmla="*/ 507 h 678"/>
                <a:gd name="T38" fmla="*/ 489 w 568"/>
                <a:gd name="T39" fmla="*/ 538 h 678"/>
                <a:gd name="T40" fmla="*/ 466 w 568"/>
                <a:gd name="T41" fmla="*/ 567 h 678"/>
                <a:gd name="T42" fmla="*/ 438 w 568"/>
                <a:gd name="T43" fmla="*/ 591 h 678"/>
                <a:gd name="T44" fmla="*/ 409 w 568"/>
                <a:gd name="T45" fmla="*/ 613 h 678"/>
                <a:gd name="T46" fmla="*/ 380 w 568"/>
                <a:gd name="T47" fmla="*/ 632 h 678"/>
                <a:gd name="T48" fmla="*/ 348 w 568"/>
                <a:gd name="T49" fmla="*/ 647 h 678"/>
                <a:gd name="T50" fmla="*/ 314 w 568"/>
                <a:gd name="T51" fmla="*/ 661 h 678"/>
                <a:gd name="T52" fmla="*/ 280 w 568"/>
                <a:gd name="T53" fmla="*/ 669 h 678"/>
                <a:gd name="T54" fmla="*/ 246 w 568"/>
                <a:gd name="T55" fmla="*/ 676 h 678"/>
                <a:gd name="T56" fmla="*/ 210 w 568"/>
                <a:gd name="T57" fmla="*/ 678 h 678"/>
                <a:gd name="T58" fmla="*/ 174 w 568"/>
                <a:gd name="T59" fmla="*/ 678 h 678"/>
                <a:gd name="T60" fmla="*/ 140 w 568"/>
                <a:gd name="T61" fmla="*/ 673 h 678"/>
                <a:gd name="T62" fmla="*/ 104 w 568"/>
                <a:gd name="T63" fmla="*/ 666 h 678"/>
                <a:gd name="T64" fmla="*/ 70 w 568"/>
                <a:gd name="T65" fmla="*/ 654 h 678"/>
                <a:gd name="T66" fmla="*/ 36 w 568"/>
                <a:gd name="T67" fmla="*/ 640 h 678"/>
                <a:gd name="T68" fmla="*/ 2 w 568"/>
                <a:gd name="T69" fmla="*/ 622 h 678"/>
                <a:gd name="T70" fmla="*/ 2 w 568"/>
                <a:gd name="T71" fmla="*/ 622 h 678"/>
                <a:gd name="T72" fmla="*/ 0 w 568"/>
                <a:gd name="T73" fmla="*/ 620 h 678"/>
                <a:gd name="T74" fmla="*/ 397 w 568"/>
                <a:gd name="T75" fmla="*/ 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8" h="678">
                  <a:moveTo>
                    <a:pt x="397" y="0"/>
                  </a:moveTo>
                  <a:lnTo>
                    <a:pt x="397" y="0"/>
                  </a:lnTo>
                  <a:lnTo>
                    <a:pt x="428" y="22"/>
                  </a:lnTo>
                  <a:lnTo>
                    <a:pt x="457" y="46"/>
                  </a:lnTo>
                  <a:lnTo>
                    <a:pt x="481" y="71"/>
                  </a:lnTo>
                  <a:lnTo>
                    <a:pt x="503" y="100"/>
                  </a:lnTo>
                  <a:lnTo>
                    <a:pt x="522" y="131"/>
                  </a:lnTo>
                  <a:lnTo>
                    <a:pt x="539" y="163"/>
                  </a:lnTo>
                  <a:lnTo>
                    <a:pt x="551" y="196"/>
                  </a:lnTo>
                  <a:lnTo>
                    <a:pt x="559" y="230"/>
                  </a:lnTo>
                  <a:lnTo>
                    <a:pt x="566" y="266"/>
                  </a:lnTo>
                  <a:lnTo>
                    <a:pt x="568" y="300"/>
                  </a:lnTo>
                  <a:lnTo>
                    <a:pt x="568" y="335"/>
                  </a:lnTo>
                  <a:lnTo>
                    <a:pt x="564" y="371"/>
                  </a:lnTo>
                  <a:lnTo>
                    <a:pt x="556" y="407"/>
                  </a:lnTo>
                  <a:lnTo>
                    <a:pt x="544" y="441"/>
                  </a:lnTo>
                  <a:lnTo>
                    <a:pt x="530" y="475"/>
                  </a:lnTo>
                  <a:lnTo>
                    <a:pt x="511" y="507"/>
                  </a:lnTo>
                  <a:lnTo>
                    <a:pt x="511" y="507"/>
                  </a:lnTo>
                  <a:lnTo>
                    <a:pt x="489" y="538"/>
                  </a:lnTo>
                  <a:lnTo>
                    <a:pt x="466" y="567"/>
                  </a:lnTo>
                  <a:lnTo>
                    <a:pt x="438" y="591"/>
                  </a:lnTo>
                  <a:lnTo>
                    <a:pt x="409" y="613"/>
                  </a:lnTo>
                  <a:lnTo>
                    <a:pt x="380" y="632"/>
                  </a:lnTo>
                  <a:lnTo>
                    <a:pt x="348" y="647"/>
                  </a:lnTo>
                  <a:lnTo>
                    <a:pt x="314" y="661"/>
                  </a:lnTo>
                  <a:lnTo>
                    <a:pt x="280" y="669"/>
                  </a:lnTo>
                  <a:lnTo>
                    <a:pt x="246" y="676"/>
                  </a:lnTo>
                  <a:lnTo>
                    <a:pt x="210" y="678"/>
                  </a:lnTo>
                  <a:lnTo>
                    <a:pt x="174" y="678"/>
                  </a:lnTo>
                  <a:lnTo>
                    <a:pt x="140" y="673"/>
                  </a:lnTo>
                  <a:lnTo>
                    <a:pt x="104" y="666"/>
                  </a:lnTo>
                  <a:lnTo>
                    <a:pt x="70" y="654"/>
                  </a:lnTo>
                  <a:lnTo>
                    <a:pt x="36" y="640"/>
                  </a:lnTo>
                  <a:lnTo>
                    <a:pt x="2" y="622"/>
                  </a:lnTo>
                  <a:lnTo>
                    <a:pt x="2" y="622"/>
                  </a:lnTo>
                  <a:lnTo>
                    <a:pt x="0" y="620"/>
                  </a:lnTo>
                  <a:lnTo>
                    <a:pt x="397"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GB" dirty="0"/>
            </a:p>
          </p:txBody>
        </p:sp>
      </p:grpSp>
      <p:sp>
        <p:nvSpPr>
          <p:cNvPr id="2" name="Title 1"/>
          <p:cNvSpPr>
            <a:spLocks noGrp="1"/>
          </p:cNvSpPr>
          <p:nvPr>
            <p:ph type="title" hasCustomPrompt="1"/>
          </p:nvPr>
        </p:nvSpPr>
        <p:spPr>
          <a:xfrm>
            <a:off x="234003" y="857959"/>
            <a:ext cx="8654595" cy="457048"/>
          </a:xfrm>
        </p:spPr>
        <p:txBody>
          <a:bodyPr/>
          <a:lstStyle/>
          <a:p>
            <a:r>
              <a:rPr lang="en-US" dirty="0"/>
              <a:t>Click to add emphasis part of title</a:t>
            </a:r>
            <a:endParaRPr lang="en-GB" dirty="0"/>
          </a:p>
        </p:txBody>
      </p:sp>
      <p:sp>
        <p:nvSpPr>
          <p:cNvPr id="11" name="Text Placeholder 7"/>
          <p:cNvSpPr>
            <a:spLocks noGrp="1"/>
          </p:cNvSpPr>
          <p:nvPr>
            <p:ph type="body" sz="quarter" idx="13" hasCustomPrompt="1"/>
          </p:nvPr>
        </p:nvSpPr>
        <p:spPr>
          <a:xfrm>
            <a:off x="234000" y="331099"/>
            <a:ext cx="7887670" cy="590215"/>
          </a:xfrm>
        </p:spPr>
        <p:txBody>
          <a:bodyPr anchor="b">
            <a:normAutofit/>
          </a:bodyPr>
          <a:lstStyle>
            <a:lvl1pPr marL="0" indent="0">
              <a:buNone/>
              <a:defRPr sz="1900" b="0">
                <a:solidFill>
                  <a:schemeClr val="bg2"/>
                </a:solidFill>
              </a:defRPr>
            </a:lvl1pPr>
          </a:lstStyle>
          <a:p>
            <a:pPr lvl="0"/>
            <a:r>
              <a:rPr lang="en-US" dirty="0"/>
              <a:t>CLICK TO ADD TAG LINE OR BEGINNING OF TITLE</a:t>
            </a:r>
            <a:endParaRPr lang="en-GB" dirty="0"/>
          </a:p>
        </p:txBody>
      </p:sp>
      <p:pic>
        <p:nvPicPr>
          <p:cNvPr id="19" name="Picture 18" descr="IPSOS_GAMECHANGERS_blue.png"/>
          <p:cNvPicPr>
            <a:picLocks noChangeAspect="1"/>
          </p:cNvPicPr>
          <p:nvPr/>
        </p:nvPicPr>
        <p:blipFill rotWithShape="1">
          <a:blip r:embed="rId2" cstate="print">
            <a:extLst>
              <a:ext uri="{28A0092B-C50C-407E-A947-70E740481C1C}">
                <a14:useLocalDpi xmlns:a14="http://schemas.microsoft.com/office/drawing/2010/main" val="0"/>
              </a:ext>
            </a:extLst>
          </a:blip>
          <a:srcRect l="78888" t="-9671" b="-1"/>
          <a:stretch/>
        </p:blipFill>
        <p:spPr>
          <a:xfrm>
            <a:off x="8521953" y="6232981"/>
            <a:ext cx="377327" cy="355982"/>
          </a:xfrm>
          <a:prstGeom prst="rect">
            <a:avLst/>
          </a:prstGeom>
        </p:spPr>
      </p:pic>
    </p:spTree>
    <p:extLst>
      <p:ext uri="{BB962C8B-B14F-4D97-AF65-F5344CB8AC3E}">
        <p14:creationId xmlns:p14="http://schemas.microsoft.com/office/powerpoint/2010/main" val="3137340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mp; Bl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emphasis part of title</a:t>
            </a:r>
          </a:p>
        </p:txBody>
      </p:sp>
      <p:sp>
        <p:nvSpPr>
          <p:cNvPr id="8" name="Text Placeholder 7"/>
          <p:cNvSpPr>
            <a:spLocks noGrp="1"/>
          </p:cNvSpPr>
          <p:nvPr>
            <p:ph type="body" sz="quarter" idx="13" hasCustomPrompt="1"/>
          </p:nvPr>
        </p:nvSpPr>
        <p:spPr>
          <a:xfrm>
            <a:off x="232378" y="331099"/>
            <a:ext cx="6725791" cy="590215"/>
          </a:xfrm>
        </p:spPr>
        <p:txBody>
          <a:bodyPr anchor="b">
            <a:normAutofit/>
          </a:bodyPr>
          <a:lstStyle>
            <a:lvl1pPr marL="0" indent="0">
              <a:buNone/>
              <a:defRPr sz="1900" b="0">
                <a:solidFill>
                  <a:schemeClr val="bg2"/>
                </a:solidFill>
              </a:defRPr>
            </a:lvl1pPr>
          </a:lstStyle>
          <a:p>
            <a:pPr lvl="0"/>
            <a:r>
              <a:rPr lang="en-US" dirty="0"/>
              <a:t>CLICK TO ADD TAG LINE OR BEGINNING OF TITLE</a:t>
            </a:r>
            <a:endParaRPr lang="en-GB" dirty="0"/>
          </a:p>
        </p:txBody>
      </p:sp>
      <p:sp>
        <p:nvSpPr>
          <p:cNvPr id="11" name="Text Placeholder 10"/>
          <p:cNvSpPr>
            <a:spLocks noGrp="1"/>
          </p:cNvSpPr>
          <p:nvPr>
            <p:ph type="body" sz="quarter" idx="14"/>
          </p:nvPr>
        </p:nvSpPr>
        <p:spPr>
          <a:xfrm>
            <a:off x="247650" y="1851257"/>
            <a:ext cx="7870391" cy="35240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12" name="Group 11"/>
          <p:cNvGrpSpPr/>
          <p:nvPr userDrawn="1"/>
        </p:nvGrpSpPr>
        <p:grpSpPr>
          <a:xfrm>
            <a:off x="8170263" y="4205621"/>
            <a:ext cx="973740" cy="2652379"/>
            <a:chOff x="11870412" y="3781425"/>
            <a:chExt cx="1570949" cy="3781425"/>
          </a:xfrm>
        </p:grpSpPr>
        <p:sp>
          <p:nvSpPr>
            <p:cNvPr id="13" name="Oval 12"/>
            <p:cNvSpPr>
              <a:spLocks/>
            </p:cNvSpPr>
            <p:nvPr/>
          </p:nvSpPr>
          <p:spPr bwMode="auto">
            <a:xfrm rot="3900000" flipH="1">
              <a:off x="12506686" y="4873163"/>
              <a:ext cx="698400" cy="789879"/>
            </a:xfrm>
            <a:prstGeom prst="ellipse">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4" name="Oval 13"/>
            <p:cNvSpPr/>
            <p:nvPr/>
          </p:nvSpPr>
          <p:spPr>
            <a:xfrm>
              <a:off x="12353809" y="4356054"/>
              <a:ext cx="464635" cy="4112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Oval 14"/>
            <p:cNvSpPr/>
            <p:nvPr/>
          </p:nvSpPr>
          <p:spPr>
            <a:xfrm>
              <a:off x="12330947" y="4060981"/>
              <a:ext cx="197470" cy="1728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ight Triangle 15"/>
            <p:cNvSpPr/>
            <p:nvPr/>
          </p:nvSpPr>
          <p:spPr>
            <a:xfrm flipH="1">
              <a:off x="11870412" y="3781425"/>
              <a:ext cx="1570949" cy="378142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Freeform 16"/>
            <p:cNvSpPr>
              <a:spLocks/>
            </p:cNvSpPr>
            <p:nvPr/>
          </p:nvSpPr>
          <p:spPr bwMode="auto">
            <a:xfrm rot="21075523">
              <a:off x="12263453" y="5283312"/>
              <a:ext cx="957422" cy="1142838"/>
            </a:xfrm>
            <a:custGeom>
              <a:avLst/>
              <a:gdLst>
                <a:gd name="T0" fmla="*/ 397 w 568"/>
                <a:gd name="T1" fmla="*/ 0 h 678"/>
                <a:gd name="T2" fmla="*/ 397 w 568"/>
                <a:gd name="T3" fmla="*/ 0 h 678"/>
                <a:gd name="T4" fmla="*/ 428 w 568"/>
                <a:gd name="T5" fmla="*/ 22 h 678"/>
                <a:gd name="T6" fmla="*/ 457 w 568"/>
                <a:gd name="T7" fmla="*/ 46 h 678"/>
                <a:gd name="T8" fmla="*/ 481 w 568"/>
                <a:gd name="T9" fmla="*/ 71 h 678"/>
                <a:gd name="T10" fmla="*/ 503 w 568"/>
                <a:gd name="T11" fmla="*/ 100 h 678"/>
                <a:gd name="T12" fmla="*/ 522 w 568"/>
                <a:gd name="T13" fmla="*/ 131 h 678"/>
                <a:gd name="T14" fmla="*/ 539 w 568"/>
                <a:gd name="T15" fmla="*/ 163 h 678"/>
                <a:gd name="T16" fmla="*/ 551 w 568"/>
                <a:gd name="T17" fmla="*/ 196 h 678"/>
                <a:gd name="T18" fmla="*/ 559 w 568"/>
                <a:gd name="T19" fmla="*/ 230 h 678"/>
                <a:gd name="T20" fmla="*/ 566 w 568"/>
                <a:gd name="T21" fmla="*/ 266 h 678"/>
                <a:gd name="T22" fmla="*/ 568 w 568"/>
                <a:gd name="T23" fmla="*/ 300 h 678"/>
                <a:gd name="T24" fmla="*/ 568 w 568"/>
                <a:gd name="T25" fmla="*/ 335 h 678"/>
                <a:gd name="T26" fmla="*/ 564 w 568"/>
                <a:gd name="T27" fmla="*/ 371 h 678"/>
                <a:gd name="T28" fmla="*/ 556 w 568"/>
                <a:gd name="T29" fmla="*/ 407 h 678"/>
                <a:gd name="T30" fmla="*/ 544 w 568"/>
                <a:gd name="T31" fmla="*/ 441 h 678"/>
                <a:gd name="T32" fmla="*/ 530 w 568"/>
                <a:gd name="T33" fmla="*/ 475 h 678"/>
                <a:gd name="T34" fmla="*/ 511 w 568"/>
                <a:gd name="T35" fmla="*/ 507 h 678"/>
                <a:gd name="T36" fmla="*/ 511 w 568"/>
                <a:gd name="T37" fmla="*/ 507 h 678"/>
                <a:gd name="T38" fmla="*/ 489 w 568"/>
                <a:gd name="T39" fmla="*/ 538 h 678"/>
                <a:gd name="T40" fmla="*/ 466 w 568"/>
                <a:gd name="T41" fmla="*/ 567 h 678"/>
                <a:gd name="T42" fmla="*/ 438 w 568"/>
                <a:gd name="T43" fmla="*/ 591 h 678"/>
                <a:gd name="T44" fmla="*/ 409 w 568"/>
                <a:gd name="T45" fmla="*/ 613 h 678"/>
                <a:gd name="T46" fmla="*/ 380 w 568"/>
                <a:gd name="T47" fmla="*/ 632 h 678"/>
                <a:gd name="T48" fmla="*/ 348 w 568"/>
                <a:gd name="T49" fmla="*/ 647 h 678"/>
                <a:gd name="T50" fmla="*/ 314 w 568"/>
                <a:gd name="T51" fmla="*/ 661 h 678"/>
                <a:gd name="T52" fmla="*/ 280 w 568"/>
                <a:gd name="T53" fmla="*/ 669 h 678"/>
                <a:gd name="T54" fmla="*/ 246 w 568"/>
                <a:gd name="T55" fmla="*/ 676 h 678"/>
                <a:gd name="T56" fmla="*/ 210 w 568"/>
                <a:gd name="T57" fmla="*/ 678 h 678"/>
                <a:gd name="T58" fmla="*/ 174 w 568"/>
                <a:gd name="T59" fmla="*/ 678 h 678"/>
                <a:gd name="T60" fmla="*/ 140 w 568"/>
                <a:gd name="T61" fmla="*/ 673 h 678"/>
                <a:gd name="T62" fmla="*/ 104 w 568"/>
                <a:gd name="T63" fmla="*/ 666 h 678"/>
                <a:gd name="T64" fmla="*/ 70 w 568"/>
                <a:gd name="T65" fmla="*/ 654 h 678"/>
                <a:gd name="T66" fmla="*/ 36 w 568"/>
                <a:gd name="T67" fmla="*/ 640 h 678"/>
                <a:gd name="T68" fmla="*/ 2 w 568"/>
                <a:gd name="T69" fmla="*/ 622 h 678"/>
                <a:gd name="T70" fmla="*/ 2 w 568"/>
                <a:gd name="T71" fmla="*/ 622 h 678"/>
                <a:gd name="T72" fmla="*/ 0 w 568"/>
                <a:gd name="T73" fmla="*/ 620 h 678"/>
                <a:gd name="T74" fmla="*/ 397 w 568"/>
                <a:gd name="T75" fmla="*/ 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8" h="678">
                  <a:moveTo>
                    <a:pt x="397" y="0"/>
                  </a:moveTo>
                  <a:lnTo>
                    <a:pt x="397" y="0"/>
                  </a:lnTo>
                  <a:lnTo>
                    <a:pt x="428" y="22"/>
                  </a:lnTo>
                  <a:lnTo>
                    <a:pt x="457" y="46"/>
                  </a:lnTo>
                  <a:lnTo>
                    <a:pt x="481" y="71"/>
                  </a:lnTo>
                  <a:lnTo>
                    <a:pt x="503" y="100"/>
                  </a:lnTo>
                  <a:lnTo>
                    <a:pt x="522" y="131"/>
                  </a:lnTo>
                  <a:lnTo>
                    <a:pt x="539" y="163"/>
                  </a:lnTo>
                  <a:lnTo>
                    <a:pt x="551" y="196"/>
                  </a:lnTo>
                  <a:lnTo>
                    <a:pt x="559" y="230"/>
                  </a:lnTo>
                  <a:lnTo>
                    <a:pt x="566" y="266"/>
                  </a:lnTo>
                  <a:lnTo>
                    <a:pt x="568" y="300"/>
                  </a:lnTo>
                  <a:lnTo>
                    <a:pt x="568" y="335"/>
                  </a:lnTo>
                  <a:lnTo>
                    <a:pt x="564" y="371"/>
                  </a:lnTo>
                  <a:lnTo>
                    <a:pt x="556" y="407"/>
                  </a:lnTo>
                  <a:lnTo>
                    <a:pt x="544" y="441"/>
                  </a:lnTo>
                  <a:lnTo>
                    <a:pt x="530" y="475"/>
                  </a:lnTo>
                  <a:lnTo>
                    <a:pt x="511" y="507"/>
                  </a:lnTo>
                  <a:lnTo>
                    <a:pt x="511" y="507"/>
                  </a:lnTo>
                  <a:lnTo>
                    <a:pt x="489" y="538"/>
                  </a:lnTo>
                  <a:lnTo>
                    <a:pt x="466" y="567"/>
                  </a:lnTo>
                  <a:lnTo>
                    <a:pt x="438" y="591"/>
                  </a:lnTo>
                  <a:lnTo>
                    <a:pt x="409" y="613"/>
                  </a:lnTo>
                  <a:lnTo>
                    <a:pt x="380" y="632"/>
                  </a:lnTo>
                  <a:lnTo>
                    <a:pt x="348" y="647"/>
                  </a:lnTo>
                  <a:lnTo>
                    <a:pt x="314" y="661"/>
                  </a:lnTo>
                  <a:lnTo>
                    <a:pt x="280" y="669"/>
                  </a:lnTo>
                  <a:lnTo>
                    <a:pt x="246" y="676"/>
                  </a:lnTo>
                  <a:lnTo>
                    <a:pt x="210" y="678"/>
                  </a:lnTo>
                  <a:lnTo>
                    <a:pt x="174" y="678"/>
                  </a:lnTo>
                  <a:lnTo>
                    <a:pt x="140" y="673"/>
                  </a:lnTo>
                  <a:lnTo>
                    <a:pt x="104" y="666"/>
                  </a:lnTo>
                  <a:lnTo>
                    <a:pt x="70" y="654"/>
                  </a:lnTo>
                  <a:lnTo>
                    <a:pt x="36" y="640"/>
                  </a:lnTo>
                  <a:lnTo>
                    <a:pt x="2" y="622"/>
                  </a:lnTo>
                  <a:lnTo>
                    <a:pt x="2" y="622"/>
                  </a:lnTo>
                  <a:lnTo>
                    <a:pt x="0" y="620"/>
                  </a:lnTo>
                  <a:lnTo>
                    <a:pt x="397" y="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GB" dirty="0"/>
            </a:p>
          </p:txBody>
        </p:sp>
      </p:grpSp>
      <p:pic>
        <p:nvPicPr>
          <p:cNvPr id="19" name="Picture 18" descr="IPSOS_GAMECHANGERS_blue.png"/>
          <p:cNvPicPr>
            <a:picLocks noChangeAspect="1"/>
          </p:cNvPicPr>
          <p:nvPr/>
        </p:nvPicPr>
        <p:blipFill rotWithShape="1">
          <a:blip r:embed="rId2" cstate="print">
            <a:extLst>
              <a:ext uri="{28A0092B-C50C-407E-A947-70E740481C1C}">
                <a14:useLocalDpi xmlns:a14="http://schemas.microsoft.com/office/drawing/2010/main" val="0"/>
              </a:ext>
            </a:extLst>
          </a:blip>
          <a:srcRect l="78888" t="-9671" b="-1"/>
          <a:stretch/>
        </p:blipFill>
        <p:spPr>
          <a:xfrm>
            <a:off x="8521953" y="6232981"/>
            <a:ext cx="377327" cy="355982"/>
          </a:xfrm>
          <a:prstGeom prst="rect">
            <a:avLst/>
          </a:prstGeom>
        </p:spPr>
      </p:pic>
    </p:spTree>
    <p:extLst>
      <p:ext uri="{BB962C8B-B14F-4D97-AF65-F5344CB8AC3E}">
        <p14:creationId xmlns:p14="http://schemas.microsoft.com/office/powerpoint/2010/main" val="1557845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iographi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4000" y="857959"/>
            <a:ext cx="8646971" cy="457048"/>
          </a:xfrm>
        </p:spPr>
        <p:txBody>
          <a:bodyPr/>
          <a:lstStyle>
            <a:lvl1pPr>
              <a:defRPr baseline="0"/>
            </a:lvl1pPr>
          </a:lstStyle>
          <a:p>
            <a:r>
              <a:rPr lang="en-US" dirty="0"/>
              <a:t>Click to add emphasis part of title</a:t>
            </a:r>
          </a:p>
        </p:txBody>
      </p:sp>
      <p:sp>
        <p:nvSpPr>
          <p:cNvPr id="8" name="Text Placeholder 7"/>
          <p:cNvSpPr>
            <a:spLocks noGrp="1"/>
          </p:cNvSpPr>
          <p:nvPr>
            <p:ph type="body" sz="quarter" idx="13" hasCustomPrompt="1"/>
          </p:nvPr>
        </p:nvSpPr>
        <p:spPr>
          <a:xfrm>
            <a:off x="234000" y="324099"/>
            <a:ext cx="6718167" cy="590215"/>
          </a:xfrm>
        </p:spPr>
        <p:txBody>
          <a:bodyPr anchor="b">
            <a:normAutofit/>
          </a:bodyPr>
          <a:lstStyle>
            <a:lvl1pPr marL="0" indent="0">
              <a:buNone/>
              <a:defRPr sz="1900" b="0" baseline="0">
                <a:solidFill>
                  <a:schemeClr val="bg2"/>
                </a:solidFill>
              </a:defRPr>
            </a:lvl1pPr>
          </a:lstStyle>
          <a:p>
            <a:pPr lvl="0"/>
            <a:r>
              <a:rPr lang="en-US" dirty="0"/>
              <a:t>CLICK TO ADD TAG LINE OR BEGINNING OF TITLE</a:t>
            </a:r>
            <a:endParaRPr lang="en-GB" dirty="0"/>
          </a:p>
        </p:txBody>
      </p:sp>
      <p:sp>
        <p:nvSpPr>
          <p:cNvPr id="5" name="Content Placeholder 2"/>
          <p:cNvSpPr>
            <a:spLocks noGrp="1"/>
          </p:cNvSpPr>
          <p:nvPr>
            <p:ph idx="12" hasCustomPrompt="1"/>
          </p:nvPr>
        </p:nvSpPr>
        <p:spPr>
          <a:xfrm>
            <a:off x="947454" y="1653117"/>
            <a:ext cx="1941711" cy="771705"/>
          </a:xfrm>
          <a:prstGeom prst="rect">
            <a:avLst/>
          </a:prstGeom>
          <a:solidFill>
            <a:schemeClr val="accent6"/>
          </a:solidFill>
        </p:spPr>
        <p:txBody>
          <a:bodyPr lIns="90000" tIns="90000" rIns="90000" bIns="90000" anchor="ctr">
            <a:noAutofit/>
          </a:bodyPr>
          <a:lstStyle>
            <a:lvl1pPr marL="0" indent="0">
              <a:lnSpc>
                <a:spcPct val="100000"/>
              </a:lnSpc>
              <a:spcBef>
                <a:spcPts val="200"/>
              </a:spcBef>
              <a:spcAft>
                <a:spcPts val="0"/>
              </a:spcAft>
              <a:buNone/>
              <a:defRPr sz="1200" cap="none">
                <a:solidFill>
                  <a:schemeClr val="bg1"/>
                </a:solidFill>
              </a:defRPr>
            </a:lvl1pPr>
            <a:lvl2pPr marL="533400" indent="-285750">
              <a:defRPr>
                <a:solidFill>
                  <a:schemeClr val="bg1"/>
                </a:solidFill>
              </a:defRPr>
            </a:lvl2pPr>
            <a:lvl3pPr marL="898525" indent="-228600">
              <a:defRPr>
                <a:solidFill>
                  <a:schemeClr val="bg1"/>
                </a:solidFill>
              </a:defRPr>
            </a:lvl3pPr>
            <a:lvl4pPr marL="1257300" indent="-228600">
              <a:defRPr>
                <a:solidFill>
                  <a:schemeClr val="bg1"/>
                </a:solidFill>
              </a:defRPr>
            </a:lvl4pPr>
            <a:lvl5pPr marL="1612900" indent="-228600">
              <a:defRPr/>
            </a:lvl5pPr>
          </a:lstStyle>
          <a:p>
            <a:pPr lvl="0"/>
            <a:r>
              <a:rPr lang="en-US" dirty="0"/>
              <a:t>Click to edit master text styles</a:t>
            </a:r>
          </a:p>
        </p:txBody>
      </p:sp>
      <p:sp>
        <p:nvSpPr>
          <p:cNvPr id="10" name="Picture Placeholder 8"/>
          <p:cNvSpPr>
            <a:spLocks noGrp="1"/>
          </p:cNvSpPr>
          <p:nvPr>
            <p:ph type="pic" sz="quarter" idx="15" hasCustomPrompt="1"/>
          </p:nvPr>
        </p:nvSpPr>
        <p:spPr>
          <a:xfrm>
            <a:off x="262929" y="1653117"/>
            <a:ext cx="684522" cy="771705"/>
          </a:xfrm>
          <a:solidFill>
            <a:schemeClr val="bg1">
              <a:lumMod val="85000"/>
            </a:schemeClr>
          </a:solidFill>
        </p:spPr>
        <p:txBody>
          <a:bodyPr>
            <a:normAutofit/>
          </a:bodyPr>
          <a:lstStyle>
            <a:lvl1pPr marL="0" indent="0">
              <a:buNone/>
              <a:defRPr sz="1050" baseline="0"/>
            </a:lvl1pPr>
          </a:lstStyle>
          <a:p>
            <a:r>
              <a:rPr lang="en-GB" dirty="0"/>
              <a:t>Insert picture from file</a:t>
            </a:r>
          </a:p>
        </p:txBody>
      </p:sp>
      <p:sp>
        <p:nvSpPr>
          <p:cNvPr id="11" name="Picture Placeholder 8"/>
          <p:cNvSpPr>
            <a:spLocks noGrp="1"/>
          </p:cNvSpPr>
          <p:nvPr>
            <p:ph type="pic" sz="quarter" idx="18" hasCustomPrompt="1"/>
          </p:nvPr>
        </p:nvSpPr>
        <p:spPr>
          <a:xfrm>
            <a:off x="3196468" y="1653117"/>
            <a:ext cx="684522" cy="771705"/>
          </a:xfrm>
          <a:solidFill>
            <a:schemeClr val="bg1">
              <a:lumMod val="85000"/>
            </a:schemeClr>
          </a:solidFill>
        </p:spPr>
        <p:txBody>
          <a:bodyPr>
            <a:normAutofit/>
          </a:bodyPr>
          <a:lstStyle>
            <a:lvl1pPr marL="0" indent="0">
              <a:buNone/>
              <a:defRPr sz="1050" baseline="0"/>
            </a:lvl1pPr>
          </a:lstStyle>
          <a:p>
            <a:r>
              <a:rPr lang="en-GB" dirty="0"/>
              <a:t>Insert picture from file</a:t>
            </a:r>
          </a:p>
        </p:txBody>
      </p:sp>
      <p:sp>
        <p:nvSpPr>
          <p:cNvPr id="12" name="Picture Placeholder 8"/>
          <p:cNvSpPr>
            <a:spLocks noGrp="1"/>
          </p:cNvSpPr>
          <p:nvPr>
            <p:ph type="pic" sz="quarter" idx="19" hasCustomPrompt="1"/>
          </p:nvPr>
        </p:nvSpPr>
        <p:spPr>
          <a:xfrm>
            <a:off x="6147915" y="1653117"/>
            <a:ext cx="684522" cy="771705"/>
          </a:xfrm>
          <a:solidFill>
            <a:schemeClr val="bg1">
              <a:lumMod val="85000"/>
            </a:schemeClr>
          </a:solidFill>
        </p:spPr>
        <p:txBody>
          <a:bodyPr>
            <a:normAutofit/>
          </a:bodyPr>
          <a:lstStyle>
            <a:lvl1pPr marL="0" indent="0">
              <a:buNone/>
              <a:defRPr sz="1050" baseline="0"/>
            </a:lvl1pPr>
          </a:lstStyle>
          <a:p>
            <a:r>
              <a:rPr lang="en-GB" dirty="0"/>
              <a:t>Insert picture from file</a:t>
            </a:r>
          </a:p>
        </p:txBody>
      </p:sp>
      <p:sp>
        <p:nvSpPr>
          <p:cNvPr id="4" name="Text Placeholder 3"/>
          <p:cNvSpPr>
            <a:spLocks noGrp="1"/>
          </p:cNvSpPr>
          <p:nvPr>
            <p:ph type="body" sz="quarter" idx="20" hasCustomPrompt="1"/>
          </p:nvPr>
        </p:nvSpPr>
        <p:spPr>
          <a:xfrm>
            <a:off x="263525" y="2557381"/>
            <a:ext cx="2625725" cy="1263651"/>
          </a:xfrm>
        </p:spPr>
        <p:txBody>
          <a:bodyPr>
            <a:noAutofit/>
          </a:bodyPr>
          <a:lstStyle>
            <a:lvl3pPr>
              <a:defRPr baseline="0"/>
            </a:lvl3pPr>
            <a:lvl4pPr>
              <a:defRPr baseline="0"/>
            </a:lvl4pPr>
            <a:lvl5pPr>
              <a:defRPr/>
            </a:lvl5pPr>
          </a:lstStyle>
          <a:p>
            <a:pPr lvl="2"/>
            <a:r>
              <a:rPr lang="en-US" dirty="0"/>
              <a:t>1st Level</a:t>
            </a:r>
          </a:p>
          <a:p>
            <a:pPr lvl="3"/>
            <a:r>
              <a:rPr lang="en-US" dirty="0"/>
              <a:t>2nd Level</a:t>
            </a:r>
          </a:p>
          <a:p>
            <a:pPr lvl="4"/>
            <a:r>
              <a:rPr lang="en-US" dirty="0"/>
              <a:t>3rd Level</a:t>
            </a:r>
            <a:endParaRPr lang="en-GB" dirty="0"/>
          </a:p>
        </p:txBody>
      </p:sp>
      <p:sp>
        <p:nvSpPr>
          <p:cNvPr id="13" name="Text Placeholder 3"/>
          <p:cNvSpPr>
            <a:spLocks noGrp="1"/>
          </p:cNvSpPr>
          <p:nvPr>
            <p:ph type="body" sz="quarter" idx="21" hasCustomPrompt="1"/>
          </p:nvPr>
        </p:nvSpPr>
        <p:spPr>
          <a:xfrm>
            <a:off x="3196471" y="2557381"/>
            <a:ext cx="2625725" cy="1263651"/>
          </a:xfrm>
        </p:spPr>
        <p:txBody>
          <a:bodyPr>
            <a:noAutofit/>
          </a:bodyPr>
          <a:lstStyle>
            <a:lvl3pPr>
              <a:defRPr baseline="0"/>
            </a:lvl3pPr>
            <a:lvl4pPr>
              <a:defRPr baseline="0"/>
            </a:lvl4pPr>
            <a:lvl5pPr>
              <a:defRPr/>
            </a:lvl5pPr>
          </a:lstStyle>
          <a:p>
            <a:pPr lvl="2"/>
            <a:r>
              <a:rPr lang="en-US" dirty="0"/>
              <a:t>1st Level</a:t>
            </a:r>
          </a:p>
          <a:p>
            <a:pPr lvl="3"/>
            <a:r>
              <a:rPr lang="en-US" dirty="0"/>
              <a:t>2nd Level</a:t>
            </a:r>
          </a:p>
          <a:p>
            <a:pPr lvl="4"/>
            <a:r>
              <a:rPr lang="en-US" dirty="0"/>
              <a:t>3rd Level</a:t>
            </a:r>
            <a:endParaRPr lang="en-GB" dirty="0"/>
          </a:p>
        </p:txBody>
      </p:sp>
      <p:sp>
        <p:nvSpPr>
          <p:cNvPr id="14" name="Text Placeholder 3"/>
          <p:cNvSpPr>
            <a:spLocks noGrp="1"/>
          </p:cNvSpPr>
          <p:nvPr>
            <p:ph type="body" sz="quarter" idx="22" hasCustomPrompt="1"/>
          </p:nvPr>
        </p:nvSpPr>
        <p:spPr>
          <a:xfrm>
            <a:off x="6143704" y="2557381"/>
            <a:ext cx="2625725" cy="1263651"/>
          </a:xfrm>
        </p:spPr>
        <p:txBody>
          <a:bodyPr>
            <a:noAutofit/>
          </a:bodyPr>
          <a:lstStyle>
            <a:lvl3pPr>
              <a:defRPr baseline="0"/>
            </a:lvl3pPr>
            <a:lvl4pPr>
              <a:defRPr baseline="0"/>
            </a:lvl4pPr>
            <a:lvl5pPr>
              <a:defRPr/>
            </a:lvl5pPr>
          </a:lstStyle>
          <a:p>
            <a:pPr lvl="2"/>
            <a:r>
              <a:rPr lang="en-US" dirty="0"/>
              <a:t>1st Level</a:t>
            </a:r>
          </a:p>
          <a:p>
            <a:pPr lvl="3"/>
            <a:r>
              <a:rPr lang="en-US" dirty="0"/>
              <a:t>2nd Level</a:t>
            </a:r>
          </a:p>
          <a:p>
            <a:pPr lvl="4"/>
            <a:r>
              <a:rPr lang="en-US" dirty="0"/>
              <a:t>3rd Level</a:t>
            </a:r>
            <a:endParaRPr lang="en-GB" dirty="0"/>
          </a:p>
        </p:txBody>
      </p:sp>
      <p:sp>
        <p:nvSpPr>
          <p:cNvPr id="24" name="Content Placeholder 2"/>
          <p:cNvSpPr>
            <a:spLocks noGrp="1"/>
          </p:cNvSpPr>
          <p:nvPr>
            <p:ph idx="23" hasCustomPrompt="1"/>
          </p:nvPr>
        </p:nvSpPr>
        <p:spPr>
          <a:xfrm>
            <a:off x="3880993" y="1653117"/>
            <a:ext cx="1941711" cy="771705"/>
          </a:xfrm>
          <a:prstGeom prst="rect">
            <a:avLst/>
          </a:prstGeom>
          <a:solidFill>
            <a:schemeClr val="accent6"/>
          </a:solidFill>
        </p:spPr>
        <p:txBody>
          <a:bodyPr lIns="90000" tIns="90000" rIns="90000" bIns="90000" anchor="ctr">
            <a:noAutofit/>
          </a:bodyPr>
          <a:lstStyle>
            <a:lvl1pPr marL="0" indent="0">
              <a:lnSpc>
                <a:spcPct val="100000"/>
              </a:lnSpc>
              <a:spcBef>
                <a:spcPts val="200"/>
              </a:spcBef>
              <a:spcAft>
                <a:spcPts val="0"/>
              </a:spcAft>
              <a:buNone/>
              <a:defRPr sz="1200" cap="none">
                <a:solidFill>
                  <a:schemeClr val="bg1"/>
                </a:solidFill>
              </a:defRPr>
            </a:lvl1pPr>
            <a:lvl2pPr marL="533400" indent="-285750">
              <a:defRPr>
                <a:solidFill>
                  <a:schemeClr val="bg1"/>
                </a:solidFill>
              </a:defRPr>
            </a:lvl2pPr>
            <a:lvl3pPr marL="898525" indent="-228600">
              <a:defRPr>
                <a:solidFill>
                  <a:schemeClr val="bg1"/>
                </a:solidFill>
              </a:defRPr>
            </a:lvl3pPr>
            <a:lvl4pPr marL="1257300" indent="-228600">
              <a:defRPr>
                <a:solidFill>
                  <a:schemeClr val="bg1"/>
                </a:solidFill>
              </a:defRPr>
            </a:lvl4pPr>
            <a:lvl5pPr marL="1612900" indent="-228600">
              <a:defRPr/>
            </a:lvl5pPr>
          </a:lstStyle>
          <a:p>
            <a:pPr lvl="0"/>
            <a:r>
              <a:rPr lang="en-US" dirty="0"/>
              <a:t>Click to edit master text styles</a:t>
            </a:r>
          </a:p>
        </p:txBody>
      </p:sp>
      <p:sp>
        <p:nvSpPr>
          <p:cNvPr id="25" name="Content Placeholder 2"/>
          <p:cNvSpPr>
            <a:spLocks noGrp="1"/>
          </p:cNvSpPr>
          <p:nvPr>
            <p:ph idx="24" hasCustomPrompt="1"/>
          </p:nvPr>
        </p:nvSpPr>
        <p:spPr>
          <a:xfrm>
            <a:off x="6832437" y="1653117"/>
            <a:ext cx="1941711" cy="771705"/>
          </a:xfrm>
          <a:prstGeom prst="rect">
            <a:avLst/>
          </a:prstGeom>
          <a:solidFill>
            <a:schemeClr val="accent6"/>
          </a:solidFill>
        </p:spPr>
        <p:txBody>
          <a:bodyPr lIns="90000" tIns="90000" rIns="90000" bIns="90000" anchor="ctr">
            <a:noAutofit/>
          </a:bodyPr>
          <a:lstStyle>
            <a:lvl1pPr marL="0" indent="0">
              <a:lnSpc>
                <a:spcPct val="100000"/>
              </a:lnSpc>
              <a:spcBef>
                <a:spcPts val="200"/>
              </a:spcBef>
              <a:spcAft>
                <a:spcPts val="0"/>
              </a:spcAft>
              <a:buNone/>
              <a:defRPr sz="1200" cap="none">
                <a:solidFill>
                  <a:schemeClr val="bg1"/>
                </a:solidFill>
              </a:defRPr>
            </a:lvl1pPr>
            <a:lvl2pPr marL="533400" indent="-285750">
              <a:defRPr>
                <a:solidFill>
                  <a:schemeClr val="bg1"/>
                </a:solidFill>
              </a:defRPr>
            </a:lvl2pPr>
            <a:lvl3pPr marL="898525" indent="-228600">
              <a:defRPr>
                <a:solidFill>
                  <a:schemeClr val="bg1"/>
                </a:solidFill>
              </a:defRPr>
            </a:lvl3pPr>
            <a:lvl4pPr marL="1257300" indent="-228600">
              <a:defRPr>
                <a:solidFill>
                  <a:schemeClr val="bg1"/>
                </a:solidFill>
              </a:defRPr>
            </a:lvl4pPr>
            <a:lvl5pPr marL="1612900" indent="-228600">
              <a:defRPr/>
            </a:lvl5pPr>
          </a:lstStyle>
          <a:p>
            <a:pPr lvl="0"/>
            <a:r>
              <a:rPr lang="en-US" dirty="0"/>
              <a:t>Click to edit master text styles</a:t>
            </a:r>
          </a:p>
        </p:txBody>
      </p:sp>
    </p:spTree>
    <p:extLst>
      <p:ext uri="{BB962C8B-B14F-4D97-AF65-F5344CB8AC3E}">
        <p14:creationId xmlns:p14="http://schemas.microsoft.com/office/powerpoint/2010/main" val="224992262"/>
      </p:ext>
    </p:extLst>
  </p:cSld>
  <p:clrMapOvr>
    <a:masterClrMapping/>
  </p:clrMapOvr>
</p:sldLayout>
</file>

<file path=ppt/slideMasters/_rels/slideMaster1.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image" Target="../media/image1.png"/><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2377" y="857958"/>
            <a:ext cx="8654595" cy="457048"/>
          </a:xfrm>
          <a:prstGeom prst="rect">
            <a:avLst/>
          </a:prstGeom>
        </p:spPr>
        <p:txBody>
          <a:bodyPr vert="horz" wrap="square" lIns="0" tIns="0" rIns="0" bIns="0" rtlCol="0" anchor="t">
            <a:spAutoFit/>
          </a:bodyPr>
          <a:lstStyle/>
          <a:p>
            <a:r>
              <a:rPr lang="en-US" dirty="0"/>
              <a:t>Click to add emphasis part of title</a:t>
            </a:r>
          </a:p>
        </p:txBody>
      </p:sp>
      <p:sp>
        <p:nvSpPr>
          <p:cNvPr id="3" name="Text Placeholder 2"/>
          <p:cNvSpPr>
            <a:spLocks noGrp="1"/>
          </p:cNvSpPr>
          <p:nvPr>
            <p:ph type="body" idx="1"/>
          </p:nvPr>
        </p:nvSpPr>
        <p:spPr>
          <a:xfrm>
            <a:off x="247651" y="1851257"/>
            <a:ext cx="8651621" cy="352401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descr="IPSOS_GAMECHANGERS_blue.png"/>
          <p:cNvPicPr>
            <a:picLocks noChangeAspect="1"/>
          </p:cNvPicPr>
          <p:nvPr/>
        </p:nvPicPr>
        <p:blipFill rotWithShape="1">
          <a:blip r:embed="rId47" cstate="print">
            <a:extLst>
              <a:ext uri="{28A0092B-C50C-407E-A947-70E740481C1C}">
                <a14:useLocalDpi xmlns:a14="http://schemas.microsoft.com/office/drawing/2010/main" val="0"/>
              </a:ext>
            </a:extLst>
          </a:blip>
          <a:srcRect l="78888" t="-9671" b="-1"/>
          <a:stretch/>
        </p:blipFill>
        <p:spPr>
          <a:xfrm>
            <a:off x="8140829" y="6400800"/>
            <a:ext cx="377327" cy="355982"/>
          </a:xfrm>
          <a:prstGeom prst="rect">
            <a:avLst/>
          </a:prstGeom>
        </p:spPr>
      </p:pic>
      <p:sp>
        <p:nvSpPr>
          <p:cNvPr id="8" name="TextBox 7"/>
          <p:cNvSpPr txBox="1"/>
          <p:nvPr userDrawn="1"/>
        </p:nvSpPr>
        <p:spPr>
          <a:xfrm>
            <a:off x="8704362" y="6400800"/>
            <a:ext cx="307188" cy="317340"/>
          </a:xfrm>
          <a:prstGeom prst="rect">
            <a:avLst/>
          </a:prstGeom>
        </p:spPr>
        <p:txBody>
          <a:bodyPr vert="horz" wrap="none" lIns="0" tIns="0" rIns="0" bIns="0" rtlCol="0" anchor="b">
            <a:normAutofit/>
          </a:bodyPr>
          <a:lstStyle/>
          <a:p>
            <a:pPr marL="0" algn="l" defTabSz="924282" rtl="0" eaLnBrk="1" latinLnBrk="0" hangingPunct="1">
              <a:lnSpc>
                <a:spcPct val="85000"/>
              </a:lnSpc>
              <a:spcBef>
                <a:spcPts val="204"/>
              </a:spcBef>
            </a:pPr>
            <a:fld id="{01990C03-C3A3-48FE-AF6D-3AE397C89625}" type="slidenum">
              <a:rPr lang="en-GB" sz="800" kern="1200" smtClean="0">
                <a:solidFill>
                  <a:schemeClr val="bg2"/>
                </a:solidFill>
                <a:latin typeface="+mn-lt"/>
                <a:ea typeface="+mn-ea"/>
                <a:cs typeface="+mn-cs"/>
              </a:rPr>
              <a:pPr marL="0" algn="l" defTabSz="924282" rtl="0" eaLnBrk="1" latinLnBrk="0" hangingPunct="1">
                <a:lnSpc>
                  <a:spcPct val="85000"/>
                </a:lnSpc>
                <a:spcBef>
                  <a:spcPts val="204"/>
                </a:spcBef>
              </a:pPr>
              <a:t>‹#›</a:t>
            </a:fld>
            <a:endParaRPr lang="en-GB" sz="800" kern="1200" dirty="0">
              <a:solidFill>
                <a:schemeClr val="bg2"/>
              </a:solidFill>
              <a:latin typeface="+mn-lt"/>
              <a:ea typeface="+mn-ea"/>
              <a:cs typeface="+mn-cs"/>
            </a:endParaRPr>
          </a:p>
        </p:txBody>
      </p:sp>
    </p:spTree>
    <p:extLst>
      <p:ext uri="{BB962C8B-B14F-4D97-AF65-F5344CB8AC3E}">
        <p14:creationId xmlns:p14="http://schemas.microsoft.com/office/powerpoint/2010/main" val="779159334"/>
      </p:ext>
    </p:extLst>
  </p:cSld>
  <p:clrMap bg1="lt1" tx1="dk1" bg2="lt2" tx2="dk2" accent1="accent1" accent2="accent2" accent3="accent3" accent4="accent4" accent5="accent5" accent6="accent6" hlink="hlink" folHlink="folHlink"/>
  <p:sldLayoutIdLst>
    <p:sldLayoutId id="2147483661" r:id="rId1"/>
    <p:sldLayoutId id="2147483702" r:id="rId2"/>
    <p:sldLayoutId id="2147483705" r:id="rId3"/>
    <p:sldLayoutId id="2147483703"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83" r:id="rId26"/>
    <p:sldLayoutId id="2147483684" r:id="rId27"/>
    <p:sldLayoutId id="2147483685" r:id="rId28"/>
    <p:sldLayoutId id="2147483686" r:id="rId29"/>
    <p:sldLayoutId id="2147483687" r:id="rId30"/>
    <p:sldLayoutId id="2147483688" r:id="rId31"/>
    <p:sldLayoutId id="2147483704" r:id="rId32"/>
    <p:sldLayoutId id="2147483689" r:id="rId33"/>
    <p:sldLayoutId id="2147483690" r:id="rId34"/>
    <p:sldLayoutId id="2147483691" r:id="rId35"/>
    <p:sldLayoutId id="2147483692" r:id="rId36"/>
    <p:sldLayoutId id="2147483693" r:id="rId37"/>
    <p:sldLayoutId id="2147483694" r:id="rId38"/>
    <p:sldLayoutId id="2147483695" r:id="rId39"/>
    <p:sldLayoutId id="2147483696" r:id="rId40"/>
    <p:sldLayoutId id="2147483697" r:id="rId41"/>
    <p:sldLayoutId id="2147483698" r:id="rId42"/>
    <p:sldLayoutId id="2147483699" r:id="rId43"/>
    <p:sldLayoutId id="2147483700" r:id="rId44"/>
    <p:sldLayoutId id="2147483701" r:id="rId45"/>
  </p:sldLayoutIdLst>
  <p:hf hdr="0"/>
  <p:txStyles>
    <p:titleStyle>
      <a:lvl1pPr algn="l" defTabSz="924282" rtl="0" eaLnBrk="1" latinLnBrk="0" hangingPunct="1">
        <a:lnSpc>
          <a:spcPct val="90000"/>
        </a:lnSpc>
        <a:spcBef>
          <a:spcPts val="408"/>
        </a:spcBef>
        <a:buNone/>
        <a:tabLst/>
        <a:defRPr sz="3300" b="1" kern="1200">
          <a:solidFill>
            <a:schemeClr val="tx1"/>
          </a:solidFill>
          <a:latin typeface="+mj-lt"/>
          <a:ea typeface="+mj-ea"/>
          <a:cs typeface="+mj-cs"/>
        </a:defRPr>
      </a:lvl1pPr>
    </p:titleStyle>
    <p:bodyStyle>
      <a:lvl1pPr marL="0" indent="0" algn="l" defTabSz="924282" rtl="0" eaLnBrk="1" latinLnBrk="0" hangingPunct="1">
        <a:lnSpc>
          <a:spcPct val="100000"/>
        </a:lnSpc>
        <a:spcBef>
          <a:spcPts val="300"/>
        </a:spcBef>
        <a:spcAft>
          <a:spcPts val="300"/>
        </a:spcAft>
        <a:buFont typeface="Arial" panose="020B0604020202020204" pitchFamily="34" charset="0"/>
        <a:buNone/>
        <a:defRPr sz="1600" kern="1200" cap="all" baseline="0">
          <a:solidFill>
            <a:schemeClr val="tx1"/>
          </a:solidFill>
          <a:latin typeface="+mn-lt"/>
          <a:ea typeface="+mn-ea"/>
          <a:cs typeface="+mn-cs"/>
        </a:defRPr>
      </a:lvl1pPr>
      <a:lvl2pPr marL="3240" indent="0" algn="l" defTabSz="924282" rtl="0" eaLnBrk="1" latinLnBrk="0" hangingPunct="1">
        <a:lnSpc>
          <a:spcPct val="100000"/>
        </a:lnSpc>
        <a:spcBef>
          <a:spcPts val="300"/>
        </a:spcBef>
        <a:spcAft>
          <a:spcPts val="300"/>
        </a:spcAft>
        <a:buFont typeface="Arial" panose="020B0604020202020204" pitchFamily="34" charset="0"/>
        <a:buNone/>
        <a:defRPr sz="1200" kern="1200">
          <a:solidFill>
            <a:schemeClr val="tx1"/>
          </a:solidFill>
          <a:latin typeface="+mn-lt"/>
          <a:ea typeface="+mn-ea"/>
          <a:cs typeface="+mn-cs"/>
        </a:defRPr>
      </a:lvl2pPr>
      <a:lvl3pPr marL="186802" indent="-186802" algn="l" defTabSz="924282" rtl="0" eaLnBrk="1" latinLnBrk="0" hangingPunct="1">
        <a:lnSpc>
          <a:spcPct val="100000"/>
        </a:lnSpc>
        <a:spcBef>
          <a:spcPts val="300"/>
        </a:spcBef>
        <a:spcAft>
          <a:spcPts val="300"/>
        </a:spcAft>
        <a:buFont typeface="Arial" panose="020B0604020202020204" pitchFamily="34" charset="0"/>
        <a:buChar char="•"/>
        <a:defRPr sz="1200" kern="1200">
          <a:solidFill>
            <a:schemeClr val="tx1"/>
          </a:solidFill>
          <a:latin typeface="+mn-lt"/>
          <a:ea typeface="+mn-ea"/>
          <a:cs typeface="+mn-cs"/>
        </a:defRPr>
      </a:lvl3pPr>
      <a:lvl4pPr marL="431911" indent="-191121" algn="l" defTabSz="924282" rtl="0" eaLnBrk="1" latinLnBrk="0" hangingPunct="1">
        <a:lnSpc>
          <a:spcPct val="100000"/>
        </a:lnSpc>
        <a:spcBef>
          <a:spcPts val="300"/>
        </a:spcBef>
        <a:spcAft>
          <a:spcPts val="300"/>
        </a:spcAft>
        <a:buFont typeface="Arial" panose="020B0604020202020204" pitchFamily="34" charset="0"/>
        <a:buChar char="–"/>
        <a:defRPr sz="1200" kern="1200">
          <a:solidFill>
            <a:schemeClr val="tx1"/>
          </a:solidFill>
          <a:latin typeface="+mn-lt"/>
          <a:ea typeface="+mn-ea"/>
          <a:cs typeface="+mn-cs"/>
        </a:defRPr>
      </a:lvl4pPr>
      <a:lvl5pPr marL="606834" indent="-176004" algn="l" defTabSz="924282" rtl="0" eaLnBrk="1" latinLnBrk="0" hangingPunct="1">
        <a:lnSpc>
          <a:spcPct val="100000"/>
        </a:lnSpc>
        <a:spcBef>
          <a:spcPts val="300"/>
        </a:spcBef>
        <a:spcAft>
          <a:spcPts val="300"/>
        </a:spcAft>
        <a:buSzPct val="85000"/>
        <a:buFont typeface="Arial" panose="020B0604020202020204" pitchFamily="34" charset="0"/>
        <a:buChar char="•"/>
        <a:defRPr sz="1200" kern="1200">
          <a:solidFill>
            <a:schemeClr val="tx1"/>
          </a:solidFill>
          <a:latin typeface="+mn-lt"/>
          <a:ea typeface="+mn-ea"/>
          <a:cs typeface="+mn-cs"/>
        </a:defRPr>
      </a:lvl5pPr>
      <a:lvl6pPr marL="2541775" indent="-231070" algn="l" defTabSz="92428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3003916" indent="-231070" algn="l" defTabSz="92428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66056" indent="-231070" algn="l" defTabSz="92428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928198" indent="-231070" algn="l" defTabSz="92428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24282" rtl="0" eaLnBrk="1" latinLnBrk="0" hangingPunct="1">
        <a:defRPr sz="1800" kern="1200">
          <a:solidFill>
            <a:schemeClr val="tx1"/>
          </a:solidFill>
          <a:latin typeface="+mn-lt"/>
          <a:ea typeface="+mn-ea"/>
          <a:cs typeface="+mn-cs"/>
        </a:defRPr>
      </a:lvl1pPr>
      <a:lvl2pPr marL="462140" algn="l" defTabSz="924282" rtl="0" eaLnBrk="1" latinLnBrk="0" hangingPunct="1">
        <a:defRPr sz="1800" kern="1200">
          <a:solidFill>
            <a:schemeClr val="tx1"/>
          </a:solidFill>
          <a:latin typeface="+mn-lt"/>
          <a:ea typeface="+mn-ea"/>
          <a:cs typeface="+mn-cs"/>
        </a:defRPr>
      </a:lvl2pPr>
      <a:lvl3pPr marL="924282" algn="l" defTabSz="924282" rtl="0" eaLnBrk="1" latinLnBrk="0" hangingPunct="1">
        <a:defRPr sz="1800" kern="1200">
          <a:solidFill>
            <a:schemeClr val="tx1"/>
          </a:solidFill>
          <a:latin typeface="+mn-lt"/>
          <a:ea typeface="+mn-ea"/>
          <a:cs typeface="+mn-cs"/>
        </a:defRPr>
      </a:lvl3pPr>
      <a:lvl4pPr marL="1386422" algn="l" defTabSz="924282" rtl="0" eaLnBrk="1" latinLnBrk="0" hangingPunct="1">
        <a:defRPr sz="1800" kern="1200">
          <a:solidFill>
            <a:schemeClr val="tx1"/>
          </a:solidFill>
          <a:latin typeface="+mn-lt"/>
          <a:ea typeface="+mn-ea"/>
          <a:cs typeface="+mn-cs"/>
        </a:defRPr>
      </a:lvl4pPr>
      <a:lvl5pPr marL="1848564" algn="l" defTabSz="924282" rtl="0" eaLnBrk="1" latinLnBrk="0" hangingPunct="1">
        <a:defRPr sz="1800" kern="1200">
          <a:solidFill>
            <a:schemeClr val="tx1"/>
          </a:solidFill>
          <a:latin typeface="+mn-lt"/>
          <a:ea typeface="+mn-ea"/>
          <a:cs typeface="+mn-cs"/>
        </a:defRPr>
      </a:lvl5pPr>
      <a:lvl6pPr marL="2310704" algn="l" defTabSz="924282" rtl="0" eaLnBrk="1" latinLnBrk="0" hangingPunct="1">
        <a:defRPr sz="1800" kern="1200">
          <a:solidFill>
            <a:schemeClr val="tx1"/>
          </a:solidFill>
          <a:latin typeface="+mn-lt"/>
          <a:ea typeface="+mn-ea"/>
          <a:cs typeface="+mn-cs"/>
        </a:defRPr>
      </a:lvl6pPr>
      <a:lvl7pPr marL="2772846" algn="l" defTabSz="924282" rtl="0" eaLnBrk="1" latinLnBrk="0" hangingPunct="1">
        <a:defRPr sz="1800" kern="1200">
          <a:solidFill>
            <a:schemeClr val="tx1"/>
          </a:solidFill>
          <a:latin typeface="+mn-lt"/>
          <a:ea typeface="+mn-ea"/>
          <a:cs typeface="+mn-cs"/>
        </a:defRPr>
      </a:lvl7pPr>
      <a:lvl8pPr marL="3234986" algn="l" defTabSz="924282" rtl="0" eaLnBrk="1" latinLnBrk="0" hangingPunct="1">
        <a:defRPr sz="1800" kern="1200">
          <a:solidFill>
            <a:schemeClr val="tx1"/>
          </a:solidFill>
          <a:latin typeface="+mn-lt"/>
          <a:ea typeface="+mn-ea"/>
          <a:cs typeface="+mn-cs"/>
        </a:defRPr>
      </a:lvl8pPr>
      <a:lvl9pPr marL="3697126" algn="l" defTabSz="92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image" Target="../media/image4.tiff"/><Relationship Id="rId7" Type="http://schemas.openxmlformats.org/officeDocument/2006/relationships/image" Target="../media/image5.jpeg"/><Relationship Id="rId8" Type="http://schemas.openxmlformats.org/officeDocument/2006/relationships/image" Target="../media/image6.png"/><Relationship Id="rId1" Type="http://schemas.openxmlformats.org/officeDocument/2006/relationships/slideLayout" Target="../slideLayouts/slideLayout4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7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8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220266" y="663749"/>
            <a:ext cx="2626660" cy="2202141"/>
          </a:xfrm>
        </p:spPr>
        <p:txBody>
          <a:bodyPr/>
          <a:lstStyle/>
          <a:p>
            <a:r>
              <a:rPr lang="en-CA" sz="2400" b="0" dirty="0"/>
              <a:t>CIGI-IPSOS</a:t>
            </a:r>
            <a:br>
              <a:rPr lang="en-CA" sz="2400" b="0" dirty="0"/>
            </a:br>
            <a:r>
              <a:rPr lang="en-CA" sz="2400" b="0" dirty="0"/>
              <a:t>GLOBAL SURVEY ON</a:t>
            </a:r>
            <a:r>
              <a:rPr lang="en-CA" sz="2400" dirty="0"/>
              <a:t/>
            </a:r>
            <a:br>
              <a:rPr lang="en-CA" sz="2400" dirty="0"/>
            </a:br>
            <a:r>
              <a:rPr lang="en-CA" dirty="0">
                <a:solidFill>
                  <a:srgbClr val="070F32"/>
                </a:solidFill>
              </a:rPr>
              <a:t>INTERNET SECURITY and TRUST</a:t>
            </a:r>
            <a:endParaRPr lang="en-GB" dirty="0">
              <a:solidFill>
                <a:srgbClr val="070F32"/>
              </a:solidFill>
            </a:endParaRPr>
          </a:p>
        </p:txBody>
      </p:sp>
      <p:sp>
        <p:nvSpPr>
          <p:cNvPr id="22" name="Subtitle 21"/>
          <p:cNvSpPr>
            <a:spLocks noGrp="1"/>
          </p:cNvSpPr>
          <p:nvPr>
            <p:ph type="subTitle" idx="4294967295"/>
          </p:nvPr>
        </p:nvSpPr>
        <p:spPr>
          <a:xfrm>
            <a:off x="4176001" y="3819109"/>
            <a:ext cx="4699059" cy="1776400"/>
          </a:xfrm>
        </p:spPr>
        <p:txBody>
          <a:bodyPr/>
          <a:lstStyle/>
          <a:p>
            <a:r>
              <a:rPr lang="en-GB" dirty="0"/>
              <a:t>January 2017</a:t>
            </a:r>
          </a:p>
        </p:txBody>
      </p:sp>
      <p:sp>
        <p:nvSpPr>
          <p:cNvPr id="31" name="Footer Placeholder 10"/>
          <p:cNvSpPr>
            <a:spLocks noGrp="1"/>
          </p:cNvSpPr>
          <p:nvPr>
            <p:ph type="ftr" sz="quarter" idx="11"/>
          </p:nvPr>
        </p:nvSpPr>
        <p:spPr>
          <a:xfrm>
            <a:off x="6182166" y="5689607"/>
            <a:ext cx="2702860" cy="794629"/>
          </a:xfrm>
        </p:spPr>
        <p:txBody>
          <a:bodyPr/>
          <a:lstStyle>
            <a:lvl1pPr>
              <a:defRPr sz="1000">
                <a:solidFill>
                  <a:schemeClr val="accent4">
                    <a:lumMod val="75000"/>
                  </a:schemeClr>
                </a:solidFill>
              </a:defRPr>
            </a:lvl1pPr>
          </a:lstStyle>
          <a:p>
            <a:r>
              <a:rPr lang="en-GB" dirty="0"/>
              <a:t>© 2018 Ipsos.  All rights reserved. Contains Ipsos' Confidential and Proprietary information and may not be disclosed or reproduced without the prior written consent of Ipsos.</a:t>
            </a:r>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5938382" cy="6858000"/>
          </a:xfrm>
          <a:prstGeom prst="rect">
            <a:avLst/>
          </a:prstGeom>
        </p:spPr>
      </p:pic>
      <p:pic>
        <p:nvPicPr>
          <p:cNvPr id="20" name="Picture 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8020" y="213178"/>
            <a:ext cx="1888872" cy="21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6224624" y="2860936"/>
            <a:ext cx="2514600" cy="830997"/>
          </a:xfrm>
          <a:prstGeom prst="rect">
            <a:avLst/>
          </a:prstGeom>
        </p:spPr>
        <p:txBody>
          <a:bodyPr vert="horz" wrap="square" lIns="0" tIns="0" rIns="0" bIns="0" rtlCol="0">
            <a:spAutoFit/>
          </a:bodyPr>
          <a:lstStyle/>
          <a:p>
            <a:pPr marL="4763"/>
            <a:r>
              <a:rPr lang="en-US" dirty="0"/>
              <a:t>2018 Poll</a:t>
            </a:r>
          </a:p>
          <a:p>
            <a:pPr marL="4763"/>
            <a:r>
              <a:rPr lang="en-US" dirty="0"/>
              <a:t>Part 1: </a:t>
            </a:r>
            <a:r>
              <a:rPr lang="en-US" b="1" dirty="0"/>
              <a:t>Privacy, Security, Access and Trust</a:t>
            </a:r>
          </a:p>
        </p:txBody>
      </p:sp>
      <p:pic>
        <p:nvPicPr>
          <p:cNvPr id="13" name="Picture 12" descr="IPSOS_GAMECHANGERS_blue.png"/>
          <p:cNvPicPr>
            <a:picLocks noChangeAspect="1"/>
          </p:cNvPicPr>
          <p:nvPr/>
        </p:nvPicPr>
        <p:blipFill rotWithShape="1">
          <a:blip r:embed="rId5" cstate="print">
            <a:extLst>
              <a:ext uri="{28A0092B-C50C-407E-A947-70E740481C1C}">
                <a14:useLocalDpi xmlns:a14="http://schemas.microsoft.com/office/drawing/2010/main" val="0"/>
              </a:ext>
            </a:extLst>
          </a:blip>
          <a:srcRect l="78888" t="-9671" b="-1"/>
          <a:stretch/>
        </p:blipFill>
        <p:spPr>
          <a:xfrm>
            <a:off x="6456646" y="4877532"/>
            <a:ext cx="484614" cy="457200"/>
          </a:xfrm>
          <a:prstGeom prst="rect">
            <a:avLst/>
          </a:prstGeom>
        </p:spPr>
      </p:pic>
      <p:pic>
        <p:nvPicPr>
          <p:cNvPr id="14" name="Picture 13">
            <a:extLst>
              <a:ext uri="{FF2B5EF4-FFF2-40B4-BE49-F238E27FC236}">
                <a16:creationId xmlns:a16="http://schemas.microsoft.com/office/drawing/2014/main" xmlns="" id="{3C965B8A-D8FD-45F7-A221-17D26D355C0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59524" y="4935979"/>
            <a:ext cx="1196259" cy="398753"/>
          </a:xfrm>
          <a:prstGeom prst="rect">
            <a:avLst/>
          </a:prstGeom>
        </p:spPr>
      </p:pic>
      <p:pic>
        <p:nvPicPr>
          <p:cNvPr id="15" name="Picture 14">
            <a:extLst>
              <a:ext uri="{FF2B5EF4-FFF2-40B4-BE49-F238E27FC236}">
                <a16:creationId xmlns:a16="http://schemas.microsoft.com/office/drawing/2014/main" xmlns="" id="{EB69E94D-EF38-47BA-8D1C-01E847E4624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49756" y="3901392"/>
            <a:ext cx="538696" cy="661190"/>
          </a:xfrm>
          <a:prstGeom prst="rect">
            <a:avLst/>
          </a:prstGeom>
        </p:spPr>
      </p:pic>
      <p:pic>
        <p:nvPicPr>
          <p:cNvPr id="18" name="Picture 17">
            <a:extLst>
              <a:ext uri="{FF2B5EF4-FFF2-40B4-BE49-F238E27FC236}">
                <a16:creationId xmlns:a16="http://schemas.microsoft.com/office/drawing/2014/main" xmlns="" id="{9CEC7A9D-69F5-440C-8CCD-B2480A76873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72200" y="4021836"/>
            <a:ext cx="1434475" cy="420303"/>
          </a:xfrm>
          <a:prstGeom prst="rect">
            <a:avLst/>
          </a:prstGeom>
        </p:spPr>
      </p:pic>
    </p:spTree>
    <p:extLst>
      <p:ext uri="{BB962C8B-B14F-4D97-AF65-F5344CB8AC3E}">
        <p14:creationId xmlns:p14="http://schemas.microsoft.com/office/powerpoint/2010/main" val="1420983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[Foreign governments] Base: Much/ Somewhat More Concerned About Online Privacy 2016 (n=13,867); 2017 (n=12,956)</a:t>
            </a:r>
          </a:p>
        </p:txBody>
      </p:sp>
      <p:sp>
        <p:nvSpPr>
          <p:cNvPr id="3" name="Title 2"/>
          <p:cNvSpPr>
            <a:spLocks noGrp="1"/>
          </p:cNvSpPr>
          <p:nvPr>
            <p:ph type="title"/>
          </p:nvPr>
        </p:nvSpPr>
        <p:spPr>
          <a:xfrm>
            <a:off x="234000" y="228600"/>
            <a:ext cx="8646971" cy="830997"/>
          </a:xfrm>
        </p:spPr>
        <p:txBody>
          <a:bodyPr/>
          <a:lstStyle/>
          <a:p>
            <a:pPr algn="just"/>
            <a:r>
              <a:rPr lang="en-US" dirty="0"/>
              <a:t>Residents of LATAM are significantly less likely (-8 points) to point to foreign governments as a source of their increasing concern about online privacy compared to a year ago. </a:t>
            </a:r>
          </a:p>
        </p:txBody>
      </p:sp>
      <p:graphicFrame>
        <p:nvGraphicFramePr>
          <p:cNvPr id="10" name="Chart 9"/>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9" name="Table 8">
            <a:extLst>
              <a:ext uri="{FF2B5EF4-FFF2-40B4-BE49-F238E27FC236}">
                <a16:creationId xmlns="" xmlns:a16="http://schemas.microsoft.com/office/drawing/2014/main" id="{F046B550-3F7B-47FF-BECB-9C506FCE2D8B}"/>
              </a:ext>
            </a:extLst>
          </p:cNvPr>
          <p:cNvGraphicFramePr>
            <a:graphicFrameLocks noGrp="1"/>
          </p:cNvGraphicFramePr>
          <p:nvPr>
            <p:extLst/>
          </p:nvPr>
        </p:nvGraphicFramePr>
        <p:xfrm>
          <a:off x="7772400" y="914400"/>
          <a:ext cx="1066800" cy="4727055"/>
        </p:xfrm>
        <a:graphic>
          <a:graphicData uri="http://schemas.openxmlformats.org/drawingml/2006/table">
            <a:tbl>
              <a:tblPr>
                <a:tableStyleId>{5C22544A-7EE6-4342-B048-85BDC9FD1C3A}</a:tableStyleId>
              </a:tblPr>
              <a:tblGrid>
                <a:gridCol w="533400">
                  <a:extLst>
                    <a:ext uri="{9D8B030D-6E8A-4147-A177-3AD203B41FA5}">
                      <a16:colId xmlns="" xmlns:a16="http://schemas.microsoft.com/office/drawing/2014/main" val="2687950427"/>
                    </a:ext>
                  </a:extLst>
                </a:gridCol>
                <a:gridCol w="533400">
                  <a:extLst>
                    <a:ext uri="{9D8B030D-6E8A-4147-A177-3AD203B41FA5}">
                      <a16:colId xmlns="" xmlns:a16="http://schemas.microsoft.com/office/drawing/2014/main" val="3533605299"/>
                    </a:ext>
                  </a:extLst>
                </a:gridCol>
              </a:tblGrid>
              <a:tr h="371752">
                <a:tc gridSpan="2">
                  <a:txBody>
                    <a:bodyPr/>
                    <a:lstStyle/>
                    <a:p>
                      <a:pPr algn="ctr" fontAlgn="t"/>
                      <a:r>
                        <a:rPr lang="en-US" sz="1200" b="1" i="0" u="none" strike="noStrike" dirty="0">
                          <a:solidFill>
                            <a:srgbClr val="000000"/>
                          </a:solidFill>
                          <a:effectLst/>
                          <a:latin typeface="+mn-lt"/>
                        </a:rPr>
                        <a:t>A Great</a:t>
                      </a:r>
                      <a:r>
                        <a:rPr lang="en-US" sz="1200" b="1" i="0" u="none" strike="noStrike" baseline="0" dirty="0">
                          <a:solidFill>
                            <a:srgbClr val="000000"/>
                          </a:solidFill>
                          <a:effectLst/>
                          <a:latin typeface="+mn-lt"/>
                        </a:rPr>
                        <a:t> Deal / Somewhat</a:t>
                      </a:r>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t"/>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2258">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US" sz="1200" b="1" u="sng" strike="noStrike" dirty="0">
                          <a:effectLst/>
                          <a:latin typeface="+mn-lt"/>
                        </a:rPr>
                        <a:t>2016</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9762">
                <a:tc>
                  <a:txBody>
                    <a:bodyPr/>
                    <a:lstStyle/>
                    <a:p>
                      <a:pPr algn="ctr" fontAlgn="b"/>
                      <a:r>
                        <a:rPr lang="en-CA" sz="1200" b="0" i="0" u="none" strike="noStrike" dirty="0">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CA" sz="1200" b="0" i="0" u="none" strike="noStrike" dirty="0">
                          <a:solidFill>
                            <a:schemeClr val="tx1"/>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745">
                <a:tc>
                  <a:txBody>
                    <a:bodyPr/>
                    <a:lstStyle/>
                    <a:p>
                      <a:pPr algn="ctr" fontAlgn="b"/>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endParaRPr lang="en-CA" sz="1200" b="0"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222223"/>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9745">
                <a:tc>
                  <a:txBody>
                    <a:bodyPr/>
                    <a:lstStyle/>
                    <a:p>
                      <a:pPr algn="ctr" rtl="0" fontAlgn="b"/>
                      <a:r>
                        <a:rPr lang="en-IN" sz="1200" b="0" i="0" u="none" strike="noStrike">
                          <a:solidFill>
                            <a:srgbClr val="000000"/>
                          </a:solidFill>
                          <a:effectLst/>
                          <a:latin typeface="Calibri" panose="020F0502020204030204" pitchFamily="34" charset="0"/>
                        </a:rPr>
                        <a:t>70%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222223"/>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745">
                <a:tc>
                  <a:txBody>
                    <a:bodyPr/>
                    <a:lstStyle/>
                    <a:p>
                      <a:pPr algn="ctr" rtl="0" fontAlgn="b"/>
                      <a:r>
                        <a:rPr lang="en-IN" sz="12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222223"/>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745">
                <a:tc>
                  <a:txBody>
                    <a:bodyPr/>
                    <a:lstStyle/>
                    <a:p>
                      <a:pPr algn="ctr" rtl="0" fontAlgn="b"/>
                      <a:r>
                        <a:rPr lang="en-IN" sz="1200" b="0" i="0" u="none" strike="noStrike">
                          <a:solidFill>
                            <a:srgbClr val="000000"/>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222223"/>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9745">
                <a:tc>
                  <a:txBody>
                    <a:bodyPr/>
                    <a:lstStyle/>
                    <a:p>
                      <a:pPr algn="ctr" rtl="0" fontAlgn="b"/>
                      <a:r>
                        <a:rPr lang="en-IN" sz="1200" b="0" i="0" u="none" strike="noStrike">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222223"/>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745">
                <a:tc>
                  <a:txBody>
                    <a:bodyPr/>
                    <a:lstStyle/>
                    <a:p>
                      <a:pPr algn="ctr" rtl="0" fontAlgn="b"/>
                      <a:r>
                        <a:rPr lang="en-IN" sz="1200" b="0" i="0" u="none" strike="noStrike">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222223"/>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99745">
                <a:tc>
                  <a:txBody>
                    <a:bodyPr/>
                    <a:lstStyle/>
                    <a:p>
                      <a:pPr algn="ctr" rtl="0" fontAlgn="b"/>
                      <a:r>
                        <a:rPr lang="en-IN" sz="12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222223"/>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r h="365323">
                <a:tc>
                  <a:txBody>
                    <a:bodyPr/>
                    <a:lstStyle/>
                    <a:p>
                      <a:pPr algn="ctr" fontAlgn="t"/>
                      <a:endParaRPr lang="en-US" sz="1200" b="0"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endParaRPr lang="en-US" sz="1200" b="0"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47027772"/>
                  </a:ext>
                </a:extLst>
              </a:tr>
            </a:tbl>
          </a:graphicData>
        </a:graphic>
      </p:graphicFrame>
    </p:spTree>
    <p:extLst>
      <p:ext uri="{BB962C8B-B14F-4D97-AF65-F5344CB8AC3E}">
        <p14:creationId xmlns:p14="http://schemas.microsoft.com/office/powerpoint/2010/main" val="4038536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[Internet companies] Base: Much/ Somewhat More Concerned About Online Privacy 2016 (n=13,867); 2017 (n=12,956); 2018 (n=12,956)</a:t>
            </a:r>
          </a:p>
        </p:txBody>
      </p:sp>
      <p:sp>
        <p:nvSpPr>
          <p:cNvPr id="3" name="Title 2"/>
          <p:cNvSpPr>
            <a:spLocks noGrp="1"/>
          </p:cNvSpPr>
          <p:nvPr>
            <p:ph type="title"/>
          </p:nvPr>
        </p:nvSpPr>
        <p:spPr>
          <a:xfrm>
            <a:off x="234000" y="228600"/>
            <a:ext cx="8646971" cy="830997"/>
          </a:xfrm>
        </p:spPr>
        <p:txBody>
          <a:bodyPr/>
          <a:lstStyle/>
          <a:p>
            <a:pPr algn="just"/>
            <a:r>
              <a:rPr lang="en-US" dirty="0"/>
              <a:t>Internet companies are a relatively stable source of concern, with the greatest year-over-year changes occurring in Tunisia (-12 points), Nigeria (-10), Japan (-8), China (+7), and Kenya (-7).   </a:t>
            </a:r>
          </a:p>
        </p:txBody>
      </p:sp>
      <p:cxnSp>
        <p:nvCxnSpPr>
          <p:cNvPr id="8" name="Straight Connector 7"/>
          <p:cNvCxnSpPr/>
          <p:nvPr/>
        </p:nvCxnSpPr>
        <p:spPr>
          <a:xfrm>
            <a:off x="448117" y="13716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9" name="Table 8">
            <a:extLst>
              <a:ext uri="{FF2B5EF4-FFF2-40B4-BE49-F238E27FC236}">
                <a16:creationId xmlns="" xmlns:a16="http://schemas.microsoft.com/office/drawing/2014/main" id="{2518BA56-F7E5-4B79-ABEF-28C32A8172CF}"/>
              </a:ext>
            </a:extLst>
          </p:cNvPr>
          <p:cNvGraphicFramePr>
            <a:graphicFrameLocks noGrp="1"/>
          </p:cNvGraphicFramePr>
          <p:nvPr>
            <p:extLst/>
          </p:nvPr>
        </p:nvGraphicFramePr>
        <p:xfrm>
          <a:off x="7392717" y="775553"/>
          <a:ext cx="1556688" cy="365760"/>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900316581"/>
                    </a:ext>
                  </a:extLst>
                </a:gridCol>
                <a:gridCol w="778344">
                  <a:extLst>
                    <a:ext uri="{9D8B030D-6E8A-4147-A177-3AD203B41FA5}">
                      <a16:colId xmlns="" xmlns:a16="http://schemas.microsoft.com/office/drawing/2014/main" val="1586784707"/>
                    </a:ext>
                  </a:extLst>
                </a:gridCol>
              </a:tblGrid>
              <a:tr h="165660">
                <a:tc gridSpan="2">
                  <a:txBody>
                    <a:bodyPr/>
                    <a:lstStyle/>
                    <a:p>
                      <a:pPr algn="ctr" fontAlgn="b"/>
                      <a:r>
                        <a:rPr lang="en-US" sz="1200" b="1" i="0" u="none" strike="noStrike" dirty="0">
                          <a:solidFill>
                            <a:srgbClr val="000000"/>
                          </a:solidFill>
                          <a:effectLst/>
                          <a:latin typeface="+mn-lt"/>
                        </a:rPr>
                        <a:t>A Great Deal/Somewhat</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b"/>
                      <a:endParaRPr lang="en-US" sz="1200" b="1" i="0" u="none"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65660">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200" b="1" u="sng" strike="noStrike" dirty="0">
                          <a:effectLst/>
                          <a:latin typeface="+mn-lt"/>
                        </a:rPr>
                        <a:t>2016</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11" name="Table 10">
            <a:extLst>
              <a:ext uri="{FF2B5EF4-FFF2-40B4-BE49-F238E27FC236}">
                <a16:creationId xmlns="" xmlns:a16="http://schemas.microsoft.com/office/drawing/2014/main" id="{C9673B48-5C29-47B7-ACC4-B268579C732A}"/>
              </a:ext>
            </a:extLst>
          </p:cNvPr>
          <p:cNvGraphicFramePr>
            <a:graphicFrameLocks noGrp="1"/>
          </p:cNvGraphicFramePr>
          <p:nvPr>
            <p:extLst>
              <p:ext uri="{D42A27DB-BD31-4B8C-83A1-F6EECF244321}">
                <p14:modId xmlns:p14="http://schemas.microsoft.com/office/powerpoint/2010/main" val="518533044"/>
              </p:ext>
            </p:extLst>
          </p:nvPr>
        </p:nvGraphicFramePr>
        <p:xfrm>
          <a:off x="7391400" y="1427352"/>
          <a:ext cx="1556688" cy="4429125"/>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gridCol w="778344">
                  <a:extLst>
                    <a:ext uri="{9D8B030D-6E8A-4147-A177-3AD203B41FA5}">
                      <a16:colId xmlns="" xmlns:a16="http://schemas.microsoft.com/office/drawing/2014/main" val="308931989"/>
                    </a:ext>
                  </a:extLst>
                </a:gridCol>
              </a:tblGrid>
              <a:tr h="175477">
                <a:tc>
                  <a:txBody>
                    <a:bodyPr/>
                    <a:lstStyle/>
                    <a:p>
                      <a:pPr algn="ctr" rtl="0" fontAlgn="ctr"/>
                      <a:r>
                        <a:rPr lang="en-IN" sz="1100" b="0" i="0" u="none" strike="noStrike" dirty="0">
                          <a:solidFill>
                            <a:srgbClr val="222223"/>
                          </a:solidFill>
                          <a:effectLst/>
                          <a:latin typeface="Calibri" panose="020F0502020204030204" pitchFamily="34" charset="0"/>
                        </a:rPr>
                        <a:t>83%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dirty="0">
                          <a:solidFill>
                            <a:srgbClr val="222223"/>
                          </a:solidFill>
                          <a:effectLst/>
                          <a:latin typeface="Calibri" panose="020F0502020204030204" pitchFamily="34" charset="0"/>
                        </a:rPr>
                        <a:t>77%</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dirty="0">
                          <a:solidFill>
                            <a:srgbClr val="222223"/>
                          </a:solidFill>
                          <a:effectLst/>
                          <a:latin typeface="Calibri" panose="020F0502020204030204" pitchFamily="34" charset="0"/>
                        </a:rPr>
                        <a:t>79%</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76%</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76%</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77%</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75477">
                <a:tc>
                  <a:txBody>
                    <a:bodyPr/>
                    <a:lstStyle/>
                    <a:p>
                      <a:pPr algn="ctr" rtl="0" fontAlgn="ctr"/>
                      <a:r>
                        <a:rPr lang="en-IN" sz="1100" b="0" i="0" u="none" strike="noStrike">
                          <a:solidFill>
                            <a:srgbClr val="222223"/>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dirty="0">
                          <a:solidFill>
                            <a:srgbClr val="222223"/>
                          </a:solidFill>
                          <a:effectLst/>
                          <a:latin typeface="Calibri" panose="020F0502020204030204" pitchFamily="34" charset="0"/>
                        </a:rPr>
                        <a:t>72%</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77%</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75477">
                <a:tc>
                  <a:txBody>
                    <a:bodyPr/>
                    <a:lstStyle/>
                    <a:p>
                      <a:pPr algn="ctr" rtl="0" fontAlgn="ctr"/>
                      <a:r>
                        <a:rPr lang="en-IN" sz="1100" b="0" i="0" u="none" strike="noStrike">
                          <a:solidFill>
                            <a:srgbClr val="222223"/>
                          </a:solidFill>
                          <a:effectLst/>
                          <a:latin typeface="Calibri" panose="020F0502020204030204" pitchFamily="34" charset="0"/>
                        </a:rPr>
                        <a:t>71%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72%</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75477">
                <a:tc>
                  <a:txBody>
                    <a:bodyPr/>
                    <a:lstStyle/>
                    <a:p>
                      <a:pPr algn="ctr" rtl="0" fontAlgn="ctr"/>
                      <a:r>
                        <a:rPr lang="en-IN" sz="1100" b="0" i="0" u="none" strike="noStrike">
                          <a:solidFill>
                            <a:srgbClr val="222223"/>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72%</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67%</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75477">
                <a:tc>
                  <a:txBody>
                    <a:bodyPr/>
                    <a:lstStyle/>
                    <a:p>
                      <a:pPr algn="ctr" rtl="0" fontAlgn="ctr"/>
                      <a:r>
                        <a:rPr lang="en-IN" sz="1100" b="0" i="0" u="none" strike="noStrike">
                          <a:solidFill>
                            <a:srgbClr val="222223"/>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72%</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75477">
                <a:tc>
                  <a:txBody>
                    <a:bodyPr/>
                    <a:lstStyle/>
                    <a:p>
                      <a:pPr algn="ctr" rtl="0" fontAlgn="ctr"/>
                      <a:r>
                        <a:rPr lang="en-IN" sz="1100" b="0" i="0" u="none" strike="noStrike">
                          <a:solidFill>
                            <a:srgbClr val="222223"/>
                          </a:solidFill>
                          <a:effectLst/>
                          <a:latin typeface="Calibri" panose="020F0502020204030204" pitchFamily="34" charset="0"/>
                        </a:rPr>
                        <a:t>70%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75%</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63%</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63%</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78%</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71%</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78%</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60%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76%</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222223"/>
                          </a:solidFill>
                          <a:effectLst/>
                          <a:latin typeface="Calibri" panose="020F0502020204030204" pitchFamily="34" charset="0"/>
                        </a:rPr>
                        <a:t>67%</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75477">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dirty="0">
                          <a:solidFill>
                            <a:srgbClr val="222223"/>
                          </a:solidFill>
                          <a:effectLst/>
                          <a:latin typeface="Calibri" panose="020F0502020204030204" pitchFamily="34" charset="0"/>
                        </a:rPr>
                        <a:t>45%</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12" name="TextBox 11">
            <a:extLst>
              <a:ext uri="{FF2B5EF4-FFF2-40B4-BE49-F238E27FC236}">
                <a16:creationId xmlns="" xmlns:a16="http://schemas.microsoft.com/office/drawing/2014/main" id="{F7FC167D-BA17-431A-829E-F655AE659B7E}"/>
              </a:ext>
            </a:extLst>
          </p:cNvPr>
          <p:cNvSpPr txBox="1"/>
          <p:nvPr/>
        </p:nvSpPr>
        <p:spPr>
          <a:xfrm>
            <a:off x="8229600" y="1146572"/>
            <a:ext cx="642076" cy="169277"/>
          </a:xfrm>
          <a:prstGeom prst="rect">
            <a:avLst/>
          </a:prstGeom>
        </p:spPr>
        <p:txBody>
          <a:bodyPr vert="horz" wrap="square" lIns="0" tIns="0" rIns="0" bIns="0" rtlCol="0">
            <a:spAutoFit/>
          </a:bodyPr>
          <a:lstStyle/>
          <a:p>
            <a:pPr marL="4763" algn="ctr"/>
            <a:r>
              <a:rPr lang="en-US" sz="1100" dirty="0"/>
              <a:t>72%</a:t>
            </a:r>
          </a:p>
        </p:txBody>
      </p:sp>
      <p:sp>
        <p:nvSpPr>
          <p:cNvPr id="13" name="TextBox 12">
            <a:extLst>
              <a:ext uri="{FF2B5EF4-FFF2-40B4-BE49-F238E27FC236}">
                <a16:creationId xmlns="" xmlns:a16="http://schemas.microsoft.com/office/drawing/2014/main" id="{0D4A3EF0-D0DB-40F3-B9D9-0FDDCA26E3C4}"/>
              </a:ext>
            </a:extLst>
          </p:cNvPr>
          <p:cNvSpPr txBox="1"/>
          <p:nvPr/>
        </p:nvSpPr>
        <p:spPr>
          <a:xfrm>
            <a:off x="7467600" y="1146572"/>
            <a:ext cx="642076" cy="169277"/>
          </a:xfrm>
          <a:prstGeom prst="rect">
            <a:avLst/>
          </a:prstGeom>
        </p:spPr>
        <p:txBody>
          <a:bodyPr vert="horz" wrap="square" lIns="0" tIns="0" rIns="0" bIns="0" rtlCol="0">
            <a:spAutoFit/>
          </a:bodyPr>
          <a:lstStyle/>
          <a:p>
            <a:pPr marL="4763" algn="ctr"/>
            <a:r>
              <a:rPr lang="en-US" sz="1100" dirty="0"/>
              <a:t>74%</a:t>
            </a:r>
          </a:p>
        </p:txBody>
      </p:sp>
      <p:graphicFrame>
        <p:nvGraphicFramePr>
          <p:cNvPr id="14" name="Chart 13">
            <a:extLst>
              <a:ext uri="{FF2B5EF4-FFF2-40B4-BE49-F238E27FC236}">
                <a16:creationId xmlns="" xmlns:a16="http://schemas.microsoft.com/office/drawing/2014/main" id="{63A6EB5C-B0B6-4286-8F35-543D00593285}"/>
              </a:ext>
            </a:extLst>
          </p:cNvPr>
          <p:cNvGraphicFramePr/>
          <p:nvPr>
            <p:extLst>
              <p:ext uri="{D42A27DB-BD31-4B8C-83A1-F6EECF244321}">
                <p14:modId xmlns:p14="http://schemas.microsoft.com/office/powerpoint/2010/main" val="1743968170"/>
              </p:ext>
            </p:extLst>
          </p:nvPr>
        </p:nvGraphicFramePr>
        <p:xfrm>
          <a:off x="287564" y="990600"/>
          <a:ext cx="7680960" cy="53187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52235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[Internet companies] Base: Much/ Somewhat More Concerned About Online Privacy 2016 (n=13,867); 2017 (n=12,956); 2018 (n=12,956)</a:t>
            </a:r>
          </a:p>
        </p:txBody>
      </p:sp>
      <p:sp>
        <p:nvSpPr>
          <p:cNvPr id="3" name="Title 2"/>
          <p:cNvSpPr>
            <a:spLocks noGrp="1"/>
          </p:cNvSpPr>
          <p:nvPr>
            <p:ph type="title"/>
          </p:nvPr>
        </p:nvSpPr>
        <p:spPr>
          <a:xfrm>
            <a:off x="234000" y="228600"/>
            <a:ext cx="8646971" cy="830997"/>
          </a:xfrm>
        </p:spPr>
        <p:txBody>
          <a:bodyPr/>
          <a:lstStyle/>
          <a:p>
            <a:pPr algn="just"/>
            <a:r>
              <a:rPr lang="en-US" dirty="0"/>
              <a:t>Internet companies are a relatively stable source of concern, although significantly more North Americans (+5 points) say these companies are a source of concern. </a:t>
            </a:r>
          </a:p>
        </p:txBody>
      </p:sp>
      <p:graphicFrame>
        <p:nvGraphicFramePr>
          <p:cNvPr id="8" name="Chart 7"/>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9" name="Table 8">
            <a:extLst>
              <a:ext uri="{FF2B5EF4-FFF2-40B4-BE49-F238E27FC236}">
                <a16:creationId xmlns="" xmlns:a16="http://schemas.microsoft.com/office/drawing/2014/main" id="{CDA04CEB-6C5A-4222-B477-0DC8E5BC128F}"/>
              </a:ext>
            </a:extLst>
          </p:cNvPr>
          <p:cNvGraphicFramePr>
            <a:graphicFrameLocks noGrp="1"/>
          </p:cNvGraphicFramePr>
          <p:nvPr>
            <p:extLst/>
          </p:nvPr>
        </p:nvGraphicFramePr>
        <p:xfrm>
          <a:off x="7772400" y="914400"/>
          <a:ext cx="1066800" cy="4418380"/>
        </p:xfrm>
        <a:graphic>
          <a:graphicData uri="http://schemas.openxmlformats.org/drawingml/2006/table">
            <a:tbl>
              <a:tblPr>
                <a:tableStyleId>{5C22544A-7EE6-4342-B048-85BDC9FD1C3A}</a:tableStyleId>
              </a:tblPr>
              <a:tblGrid>
                <a:gridCol w="533400">
                  <a:extLst>
                    <a:ext uri="{9D8B030D-6E8A-4147-A177-3AD203B41FA5}">
                      <a16:colId xmlns="" xmlns:a16="http://schemas.microsoft.com/office/drawing/2014/main" val="2687950427"/>
                    </a:ext>
                  </a:extLst>
                </a:gridCol>
                <a:gridCol w="533400">
                  <a:extLst>
                    <a:ext uri="{9D8B030D-6E8A-4147-A177-3AD203B41FA5}">
                      <a16:colId xmlns="" xmlns:a16="http://schemas.microsoft.com/office/drawing/2014/main" val="3533605299"/>
                    </a:ext>
                  </a:extLst>
                </a:gridCol>
              </a:tblGrid>
              <a:tr h="371752">
                <a:tc gridSpan="2">
                  <a:txBody>
                    <a:bodyPr/>
                    <a:lstStyle/>
                    <a:p>
                      <a:pPr algn="ctr" fontAlgn="t"/>
                      <a:r>
                        <a:rPr lang="en-US" sz="1200" b="1" i="0" u="none" strike="noStrike" dirty="0">
                          <a:solidFill>
                            <a:srgbClr val="000000"/>
                          </a:solidFill>
                          <a:effectLst/>
                          <a:latin typeface="+mn-lt"/>
                        </a:rPr>
                        <a:t>A Great</a:t>
                      </a:r>
                      <a:r>
                        <a:rPr lang="en-US" sz="1200" b="1" i="0" u="none" strike="noStrike" baseline="0" dirty="0">
                          <a:solidFill>
                            <a:srgbClr val="000000"/>
                          </a:solidFill>
                          <a:effectLst/>
                          <a:latin typeface="+mn-lt"/>
                        </a:rPr>
                        <a:t> Deal / Somewhat</a:t>
                      </a:r>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t"/>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2258">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US" sz="1200" b="1" u="sng" strike="noStrike" dirty="0">
                          <a:effectLst/>
                          <a:latin typeface="+mn-lt"/>
                        </a:rPr>
                        <a:t>2016</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9762">
                <a:tc>
                  <a:txBody>
                    <a:bodyPr/>
                    <a:lstStyle/>
                    <a:p>
                      <a:pPr algn="ctr" fontAlgn="b"/>
                      <a:r>
                        <a:rPr lang="en-CA" sz="1200" b="0" i="0" u="none" strike="noStrike" kern="1200" dirty="0">
                          <a:solidFill>
                            <a:srgbClr val="222223"/>
                          </a:solidFill>
                          <a:effectLst/>
                          <a:latin typeface="Calibri" panose="020F0502020204030204" pitchFamily="34" charset="0"/>
                          <a:ea typeface="+mn-ea"/>
                          <a:cs typeface="+mn-cs"/>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CA" sz="1200" b="0" i="0" u="none" strike="noStrike" kern="1200" dirty="0">
                          <a:solidFill>
                            <a:srgbClr val="222223"/>
                          </a:solidFill>
                          <a:effectLst/>
                          <a:latin typeface="Calibri" panose="020F0502020204030204" pitchFamily="34" charset="0"/>
                          <a:ea typeface="+mn-ea"/>
                          <a:cs typeface="+mn-cs"/>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745">
                <a:tc>
                  <a:txBody>
                    <a:bodyPr/>
                    <a:lstStyle/>
                    <a:p>
                      <a:pPr algn="ctr"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222223"/>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50167293"/>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222223"/>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456393">
                <a:tc>
                  <a:txBody>
                    <a:bodyPr/>
                    <a:lstStyle/>
                    <a:p>
                      <a:pPr algn="ctr" rtl="0" fontAlgn="b"/>
                      <a:r>
                        <a:rPr lang="en-IN" sz="1200" b="0" i="0" u="none" strike="noStrike" dirty="0">
                          <a:solidFill>
                            <a:srgbClr val="000000"/>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222223"/>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76%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222223"/>
                          </a:solidFill>
                          <a:effectLst/>
                          <a:latin typeface="Calibri" panose="020F0502020204030204" pitchFamily="34" charset="0"/>
                        </a:rPr>
                        <a:t>76%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222223"/>
                          </a:solidFill>
                          <a:effectLst/>
                          <a:latin typeface="Calibri" panose="020F0502020204030204" pitchFamily="34" charset="0"/>
                        </a:rPr>
                        <a:t>70%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222223"/>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70%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222223"/>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81911933"/>
                  </a:ext>
                </a:extLst>
              </a:tr>
            </a:tbl>
          </a:graphicData>
        </a:graphic>
      </p:graphicFrame>
    </p:spTree>
    <p:extLst>
      <p:ext uri="{BB962C8B-B14F-4D97-AF65-F5344CB8AC3E}">
        <p14:creationId xmlns:p14="http://schemas.microsoft.com/office/powerpoint/2010/main" val="85173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[Cyber Criminals] Base: Much/ Somewhat More Concerned About Online Privacy 2016 (n=13,867); 2017 (n=12,956); 2018 (n=1,2956)</a:t>
            </a:r>
          </a:p>
        </p:txBody>
      </p:sp>
      <p:sp>
        <p:nvSpPr>
          <p:cNvPr id="2" name="Title 1"/>
          <p:cNvSpPr>
            <a:spLocks noGrp="1"/>
          </p:cNvSpPr>
          <p:nvPr>
            <p:ph type="title"/>
          </p:nvPr>
        </p:nvSpPr>
        <p:spPr>
          <a:xfrm>
            <a:off x="234000" y="228600"/>
            <a:ext cx="8646971" cy="830997"/>
          </a:xfrm>
        </p:spPr>
        <p:txBody>
          <a:bodyPr/>
          <a:lstStyle/>
          <a:p>
            <a:pPr algn="just"/>
            <a:r>
              <a:rPr lang="en-US" dirty="0"/>
              <a:t>Similarly, cyber criminals are a relatively stable (and leading) source of concern, with the most significant shifts in opinion occurring in Tunisia (-15 points), Kenya (-10), China (+7), and India (+7). </a:t>
            </a:r>
          </a:p>
        </p:txBody>
      </p:sp>
      <p:graphicFrame>
        <p:nvGraphicFramePr>
          <p:cNvPr id="7" name="Chart 6"/>
          <p:cNvGraphicFramePr/>
          <p:nvPr>
            <p:extLst/>
          </p:nvPr>
        </p:nvGraphicFramePr>
        <p:xfrm>
          <a:off x="287564" y="990600"/>
          <a:ext cx="7474011" cy="5318760"/>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a:off x="381000" y="13716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9" name="Table 8">
            <a:extLst>
              <a:ext uri="{FF2B5EF4-FFF2-40B4-BE49-F238E27FC236}">
                <a16:creationId xmlns="" xmlns:a16="http://schemas.microsoft.com/office/drawing/2014/main" id="{D2F4C550-BD92-4549-AAD0-BD1047A8F650}"/>
              </a:ext>
            </a:extLst>
          </p:cNvPr>
          <p:cNvGraphicFramePr>
            <a:graphicFrameLocks noGrp="1"/>
          </p:cNvGraphicFramePr>
          <p:nvPr>
            <p:extLst/>
          </p:nvPr>
        </p:nvGraphicFramePr>
        <p:xfrm>
          <a:off x="7377847" y="772203"/>
          <a:ext cx="1556688" cy="365760"/>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900316581"/>
                    </a:ext>
                  </a:extLst>
                </a:gridCol>
                <a:gridCol w="778344">
                  <a:extLst>
                    <a:ext uri="{9D8B030D-6E8A-4147-A177-3AD203B41FA5}">
                      <a16:colId xmlns="" xmlns:a16="http://schemas.microsoft.com/office/drawing/2014/main" val="1586784707"/>
                    </a:ext>
                  </a:extLst>
                </a:gridCol>
              </a:tblGrid>
              <a:tr h="165660">
                <a:tc gridSpan="2">
                  <a:txBody>
                    <a:bodyPr/>
                    <a:lstStyle/>
                    <a:p>
                      <a:pPr algn="ctr" fontAlgn="b"/>
                      <a:r>
                        <a:rPr lang="en-US" sz="1200" b="1" i="0" u="none" strike="noStrike" dirty="0">
                          <a:solidFill>
                            <a:srgbClr val="000000"/>
                          </a:solidFill>
                          <a:effectLst/>
                          <a:latin typeface="+mn-lt"/>
                        </a:rPr>
                        <a:t>A Great Deal/Somewhat</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b"/>
                      <a:endParaRPr lang="en-US" sz="1200" b="1" i="0" u="none"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65660">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200" b="1" u="sng" strike="noStrike" dirty="0">
                          <a:effectLst/>
                          <a:latin typeface="+mn-lt"/>
                        </a:rPr>
                        <a:t>2016</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11" name="Table 10">
            <a:extLst>
              <a:ext uri="{FF2B5EF4-FFF2-40B4-BE49-F238E27FC236}">
                <a16:creationId xmlns="" xmlns:a16="http://schemas.microsoft.com/office/drawing/2014/main" id="{06345827-0EA0-4C6E-AF56-DB54241A1B88}"/>
              </a:ext>
            </a:extLst>
          </p:cNvPr>
          <p:cNvGraphicFramePr>
            <a:graphicFrameLocks noGrp="1"/>
          </p:cNvGraphicFramePr>
          <p:nvPr>
            <p:extLst>
              <p:ext uri="{D42A27DB-BD31-4B8C-83A1-F6EECF244321}">
                <p14:modId xmlns:p14="http://schemas.microsoft.com/office/powerpoint/2010/main" val="1869737805"/>
              </p:ext>
            </p:extLst>
          </p:nvPr>
        </p:nvGraphicFramePr>
        <p:xfrm>
          <a:off x="7391400" y="1427352"/>
          <a:ext cx="1556688" cy="4429125"/>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gridCol w="778344">
                  <a:extLst>
                    <a:ext uri="{9D8B030D-6E8A-4147-A177-3AD203B41FA5}">
                      <a16:colId xmlns="" xmlns:a16="http://schemas.microsoft.com/office/drawing/2014/main" val="308931989"/>
                    </a:ext>
                  </a:extLst>
                </a:gridCol>
              </a:tblGrid>
              <a:tr h="175477">
                <a:tc>
                  <a:txBody>
                    <a:bodyPr/>
                    <a:lstStyle/>
                    <a:p>
                      <a:pPr algn="ctr" rtl="0" fontAlgn="ctr"/>
                      <a:r>
                        <a:rPr lang="en-IN" sz="1100" b="0" i="0" u="none" strike="noStrike" dirty="0">
                          <a:solidFill>
                            <a:srgbClr val="222223"/>
                          </a:solidFill>
                          <a:effectLst/>
                          <a:latin typeface="Calibri" panose="020F0502020204030204" pitchFamily="34" charset="0"/>
                        </a:rPr>
                        <a:t>96%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94%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91%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88%</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90%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91%</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91%</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dirty="0">
                          <a:solidFill>
                            <a:srgbClr val="000000"/>
                          </a:solidFill>
                          <a:effectLst/>
                          <a:latin typeface="Calibri" panose="020F0502020204030204" pitchFamily="34" charset="0"/>
                        </a:rPr>
                        <a:t>89%</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86%</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86%</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85%</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79%</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81%</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82%</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85%</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73%</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81%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79%</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64%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74%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78%</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81%</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75477">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84%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60%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70%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dirty="0">
                          <a:solidFill>
                            <a:srgbClr val="000000"/>
                          </a:solidFill>
                          <a:effectLst/>
                          <a:latin typeface="Calibri" panose="020F0502020204030204" pitchFamily="34" charset="0"/>
                        </a:rPr>
                        <a:t>81%</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12" name="TextBox 11">
            <a:extLst>
              <a:ext uri="{FF2B5EF4-FFF2-40B4-BE49-F238E27FC236}">
                <a16:creationId xmlns="" xmlns:a16="http://schemas.microsoft.com/office/drawing/2014/main" id="{C86D46E0-C9C0-4348-A8A3-5A6E164C196F}"/>
              </a:ext>
            </a:extLst>
          </p:cNvPr>
          <p:cNvSpPr txBox="1"/>
          <p:nvPr/>
        </p:nvSpPr>
        <p:spPr>
          <a:xfrm>
            <a:off x="8186530" y="1128813"/>
            <a:ext cx="642076" cy="169277"/>
          </a:xfrm>
          <a:prstGeom prst="rect">
            <a:avLst/>
          </a:prstGeom>
        </p:spPr>
        <p:txBody>
          <a:bodyPr vert="horz" wrap="square" lIns="0" tIns="0" rIns="0" bIns="0" rtlCol="0">
            <a:spAutoFit/>
          </a:bodyPr>
          <a:lstStyle/>
          <a:p>
            <a:pPr marL="4763" algn="ctr"/>
            <a:r>
              <a:rPr lang="en-US" sz="1100" dirty="0"/>
              <a:t>79%</a:t>
            </a:r>
          </a:p>
        </p:txBody>
      </p:sp>
      <p:sp>
        <p:nvSpPr>
          <p:cNvPr id="13" name="TextBox 12">
            <a:extLst>
              <a:ext uri="{FF2B5EF4-FFF2-40B4-BE49-F238E27FC236}">
                <a16:creationId xmlns="" xmlns:a16="http://schemas.microsoft.com/office/drawing/2014/main" id="{CC71639F-3F1F-4476-9704-7E6854C688CC}"/>
              </a:ext>
            </a:extLst>
          </p:cNvPr>
          <p:cNvSpPr txBox="1"/>
          <p:nvPr/>
        </p:nvSpPr>
        <p:spPr>
          <a:xfrm>
            <a:off x="7424530" y="1128813"/>
            <a:ext cx="642076" cy="169277"/>
          </a:xfrm>
          <a:prstGeom prst="rect">
            <a:avLst/>
          </a:prstGeom>
        </p:spPr>
        <p:txBody>
          <a:bodyPr vert="horz" wrap="square" lIns="0" tIns="0" rIns="0" bIns="0" rtlCol="0">
            <a:spAutoFit/>
          </a:bodyPr>
          <a:lstStyle/>
          <a:p>
            <a:pPr marL="4763" algn="ctr"/>
            <a:r>
              <a:rPr lang="en-US" sz="1100" dirty="0"/>
              <a:t>82%</a:t>
            </a:r>
          </a:p>
        </p:txBody>
      </p:sp>
    </p:spTree>
    <p:extLst>
      <p:ext uri="{BB962C8B-B14F-4D97-AF65-F5344CB8AC3E}">
        <p14:creationId xmlns:p14="http://schemas.microsoft.com/office/powerpoint/2010/main" val="3639731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[Cyber Criminals] Base: Much/ Somewhat More Concerned About Online Privacy 2016 (n=13,867); 2017 (n=12,956)</a:t>
            </a:r>
          </a:p>
        </p:txBody>
      </p:sp>
      <p:sp>
        <p:nvSpPr>
          <p:cNvPr id="3" name="Title 2"/>
          <p:cNvSpPr>
            <a:spLocks noGrp="1"/>
          </p:cNvSpPr>
          <p:nvPr>
            <p:ph type="title"/>
          </p:nvPr>
        </p:nvSpPr>
        <p:spPr>
          <a:xfrm>
            <a:off x="234000" y="228600"/>
            <a:ext cx="8646971" cy="553998"/>
          </a:xfrm>
        </p:spPr>
        <p:txBody>
          <a:bodyPr/>
          <a:lstStyle/>
          <a:p>
            <a:pPr algn="just"/>
            <a:r>
              <a:rPr lang="en-US" dirty="0"/>
              <a:t>Across all economies, cyber criminals are a relatively stable (and strong) source of concern. </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9" name="Table 8">
            <a:extLst>
              <a:ext uri="{FF2B5EF4-FFF2-40B4-BE49-F238E27FC236}">
                <a16:creationId xmlns="" xmlns:a16="http://schemas.microsoft.com/office/drawing/2014/main" id="{9F65E002-6183-414F-AF72-80015A296F30}"/>
              </a:ext>
            </a:extLst>
          </p:cNvPr>
          <p:cNvGraphicFramePr>
            <a:graphicFrameLocks noGrp="1"/>
          </p:cNvGraphicFramePr>
          <p:nvPr>
            <p:extLst>
              <p:ext uri="{D42A27DB-BD31-4B8C-83A1-F6EECF244321}">
                <p14:modId xmlns:p14="http://schemas.microsoft.com/office/powerpoint/2010/main" val="362442345"/>
              </p:ext>
            </p:extLst>
          </p:nvPr>
        </p:nvGraphicFramePr>
        <p:xfrm>
          <a:off x="7772400" y="990600"/>
          <a:ext cx="1066800" cy="4361732"/>
        </p:xfrm>
        <a:graphic>
          <a:graphicData uri="http://schemas.openxmlformats.org/drawingml/2006/table">
            <a:tbl>
              <a:tblPr>
                <a:tableStyleId>{5C22544A-7EE6-4342-B048-85BDC9FD1C3A}</a:tableStyleId>
              </a:tblPr>
              <a:tblGrid>
                <a:gridCol w="533400">
                  <a:extLst>
                    <a:ext uri="{9D8B030D-6E8A-4147-A177-3AD203B41FA5}">
                      <a16:colId xmlns="" xmlns:a16="http://schemas.microsoft.com/office/drawing/2014/main" val="2687950427"/>
                    </a:ext>
                  </a:extLst>
                </a:gridCol>
                <a:gridCol w="533400">
                  <a:extLst>
                    <a:ext uri="{9D8B030D-6E8A-4147-A177-3AD203B41FA5}">
                      <a16:colId xmlns="" xmlns:a16="http://schemas.microsoft.com/office/drawing/2014/main" val="3533605299"/>
                    </a:ext>
                  </a:extLst>
                </a:gridCol>
              </a:tblGrid>
              <a:tr h="371752">
                <a:tc gridSpan="2">
                  <a:txBody>
                    <a:bodyPr/>
                    <a:lstStyle/>
                    <a:p>
                      <a:pPr algn="ctr" fontAlgn="t"/>
                      <a:r>
                        <a:rPr lang="en-US" sz="1200" b="1" i="0" u="none" strike="noStrike" dirty="0">
                          <a:solidFill>
                            <a:srgbClr val="000000"/>
                          </a:solidFill>
                          <a:effectLst/>
                          <a:latin typeface="+mn-lt"/>
                        </a:rPr>
                        <a:t>A Great</a:t>
                      </a:r>
                      <a:r>
                        <a:rPr lang="en-US" sz="1200" b="1" i="0" u="none" strike="noStrike" baseline="0" dirty="0">
                          <a:solidFill>
                            <a:srgbClr val="000000"/>
                          </a:solidFill>
                          <a:effectLst/>
                          <a:latin typeface="+mn-lt"/>
                        </a:rPr>
                        <a:t> Deal / Somewhat</a:t>
                      </a:r>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t"/>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2258">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US" sz="1200" b="1" u="sng" strike="noStrike" dirty="0">
                          <a:effectLst/>
                          <a:latin typeface="+mn-lt"/>
                        </a:rPr>
                        <a:t>2016</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9762">
                <a:tc>
                  <a:txBody>
                    <a:bodyPr/>
                    <a:lstStyle/>
                    <a:p>
                      <a:pPr algn="ctr" fontAlgn="b"/>
                      <a:r>
                        <a:rPr lang="en-CA" sz="1200" b="0" i="0" u="none" strike="noStrike" kern="1200" dirty="0">
                          <a:solidFill>
                            <a:srgbClr val="222223"/>
                          </a:solidFill>
                          <a:effectLst/>
                          <a:latin typeface="Calibri" panose="020F0502020204030204" pitchFamily="34" charset="0"/>
                          <a:ea typeface="+mn-ea"/>
                          <a:cs typeface="+mn-cs"/>
                        </a:rPr>
                        <a:t>82%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CA" sz="1200" b="0" i="0" u="none" strike="noStrike" kern="1200" dirty="0">
                          <a:solidFill>
                            <a:srgbClr val="222223"/>
                          </a:solidFill>
                          <a:effectLst/>
                          <a:latin typeface="Calibri" panose="020F0502020204030204" pitchFamily="34" charset="0"/>
                          <a:ea typeface="+mn-ea"/>
                          <a:cs typeface="+mn-cs"/>
                        </a:rPr>
                        <a:t>79%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745">
                <a:tc>
                  <a:txBody>
                    <a:bodyPr/>
                    <a:lstStyle/>
                    <a:p>
                      <a:pPr algn="ctr"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89%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88%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9745">
                <a:tc>
                  <a:txBody>
                    <a:bodyPr/>
                    <a:lstStyle/>
                    <a:p>
                      <a:pPr algn="ctr" rtl="0" fontAlgn="b"/>
                      <a:r>
                        <a:rPr lang="en-IN" sz="1200" b="0" i="0" u="none" strike="noStrike">
                          <a:solidFill>
                            <a:srgbClr val="000000"/>
                          </a:solidFill>
                          <a:effectLst/>
                          <a:latin typeface="Calibri" panose="020F0502020204030204" pitchFamily="34" charset="0"/>
                        </a:rPr>
                        <a:t>85%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88%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79%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80%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16097534"/>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83%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81%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745">
                <a:tc>
                  <a:txBody>
                    <a:bodyPr/>
                    <a:lstStyle/>
                    <a:p>
                      <a:pPr algn="ctr" rtl="0" fontAlgn="b"/>
                      <a:r>
                        <a:rPr lang="en-IN" sz="1200" b="0" i="0" u="none" strike="noStrike">
                          <a:solidFill>
                            <a:srgbClr val="000000"/>
                          </a:solidFill>
                          <a:effectLst/>
                          <a:latin typeface="Calibri" panose="020F0502020204030204" pitchFamily="34" charset="0"/>
                        </a:rPr>
                        <a:t>82%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82%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9745">
                <a:tc>
                  <a:txBody>
                    <a:bodyPr/>
                    <a:lstStyle/>
                    <a:p>
                      <a:pPr algn="ctr" rtl="0" fontAlgn="b"/>
                      <a:r>
                        <a:rPr lang="en-IN" sz="1200" b="0" i="0" u="none" strike="noStrike">
                          <a:solidFill>
                            <a:srgbClr val="000000"/>
                          </a:solidFill>
                          <a:effectLst/>
                          <a:latin typeface="Calibri" panose="020F0502020204030204" pitchFamily="34" charset="0"/>
                        </a:rPr>
                        <a:t>82%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83%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77%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bl>
          </a:graphicData>
        </a:graphic>
      </p:graphicFrame>
    </p:spTree>
    <p:extLst>
      <p:ext uri="{BB962C8B-B14F-4D97-AF65-F5344CB8AC3E}">
        <p14:creationId xmlns:p14="http://schemas.microsoft.com/office/powerpoint/2010/main" val="14790239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[Employers] Base: Much/ Somewhat More Concerned About Online Privacy 2016 (n=13,867); 2017 (n=12,956); 2018 (n=12,956)</a:t>
            </a:r>
          </a:p>
        </p:txBody>
      </p:sp>
      <p:sp>
        <p:nvSpPr>
          <p:cNvPr id="3" name="Title 2"/>
          <p:cNvSpPr>
            <a:spLocks noGrp="1"/>
          </p:cNvSpPr>
          <p:nvPr>
            <p:ph type="title"/>
          </p:nvPr>
        </p:nvSpPr>
        <p:spPr>
          <a:xfrm>
            <a:off x="234000" y="228600"/>
            <a:ext cx="8646971" cy="830997"/>
          </a:xfrm>
        </p:spPr>
        <p:txBody>
          <a:bodyPr/>
          <a:lstStyle/>
          <a:p>
            <a:pPr algn="just"/>
            <a:r>
              <a:rPr lang="en-US" dirty="0"/>
              <a:t>Overall, employers are a stable source of concern, with the most significant shifts in opinion occurring in Nigeria (-21 points), Kenya (-18), Great Britain (+12), Pakistan (+12), and Japan (-10). </a:t>
            </a:r>
          </a:p>
        </p:txBody>
      </p:sp>
      <p:graphicFrame>
        <p:nvGraphicFramePr>
          <p:cNvPr id="7" name="Chart 6"/>
          <p:cNvGraphicFramePr/>
          <p:nvPr>
            <p:extLst>
              <p:ext uri="{D42A27DB-BD31-4B8C-83A1-F6EECF244321}">
                <p14:modId xmlns:p14="http://schemas.microsoft.com/office/powerpoint/2010/main" val="4072552679"/>
              </p:ext>
            </p:extLst>
          </p:nvPr>
        </p:nvGraphicFramePr>
        <p:xfrm>
          <a:off x="287564" y="929641"/>
          <a:ext cx="7680960" cy="5394959"/>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p:cNvCxnSpPr/>
          <p:nvPr/>
        </p:nvCxnSpPr>
        <p:spPr>
          <a:xfrm>
            <a:off x="371705" y="1412811"/>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B586C0FB-0A24-4990-BB9F-869FB9AA283B}"/>
              </a:ext>
            </a:extLst>
          </p:cNvPr>
          <p:cNvGraphicFramePr>
            <a:graphicFrameLocks noGrp="1"/>
          </p:cNvGraphicFramePr>
          <p:nvPr>
            <p:extLst/>
          </p:nvPr>
        </p:nvGraphicFramePr>
        <p:xfrm>
          <a:off x="7384792" y="761999"/>
          <a:ext cx="1556688" cy="365760"/>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900316581"/>
                    </a:ext>
                  </a:extLst>
                </a:gridCol>
                <a:gridCol w="778344">
                  <a:extLst>
                    <a:ext uri="{9D8B030D-6E8A-4147-A177-3AD203B41FA5}">
                      <a16:colId xmlns="" xmlns:a16="http://schemas.microsoft.com/office/drawing/2014/main" val="1586784707"/>
                    </a:ext>
                  </a:extLst>
                </a:gridCol>
              </a:tblGrid>
              <a:tr h="136342">
                <a:tc gridSpan="2">
                  <a:txBody>
                    <a:bodyPr/>
                    <a:lstStyle/>
                    <a:p>
                      <a:pPr algn="ctr" fontAlgn="b"/>
                      <a:r>
                        <a:rPr lang="en-US" sz="1200" b="1" i="0" u="none" strike="noStrike" dirty="0">
                          <a:solidFill>
                            <a:srgbClr val="000000"/>
                          </a:solidFill>
                          <a:effectLst/>
                          <a:latin typeface="+mn-lt"/>
                        </a:rPr>
                        <a:t>A Great Deal/Somewhat</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b"/>
                      <a:endParaRPr lang="en-US" sz="1200" b="1" i="0" u="none"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36342">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200" b="1" u="sng" strike="noStrike" dirty="0">
                          <a:effectLst/>
                          <a:latin typeface="+mn-lt"/>
                        </a:rPr>
                        <a:t>2016</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11" name="Table 10">
            <a:extLst>
              <a:ext uri="{FF2B5EF4-FFF2-40B4-BE49-F238E27FC236}">
                <a16:creationId xmlns="" xmlns:a16="http://schemas.microsoft.com/office/drawing/2014/main" id="{EA5D8ADF-9719-4BB3-A5BA-7B770E4315CB}"/>
              </a:ext>
            </a:extLst>
          </p:cNvPr>
          <p:cNvGraphicFramePr>
            <a:graphicFrameLocks noGrp="1"/>
          </p:cNvGraphicFramePr>
          <p:nvPr>
            <p:extLst>
              <p:ext uri="{D42A27DB-BD31-4B8C-83A1-F6EECF244321}">
                <p14:modId xmlns:p14="http://schemas.microsoft.com/office/powerpoint/2010/main" val="2789134746"/>
              </p:ext>
            </p:extLst>
          </p:nvPr>
        </p:nvGraphicFramePr>
        <p:xfrm>
          <a:off x="7391400" y="1427352"/>
          <a:ext cx="1556688" cy="4461220"/>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gridCol w="778344">
                  <a:extLst>
                    <a:ext uri="{9D8B030D-6E8A-4147-A177-3AD203B41FA5}">
                      <a16:colId xmlns="" xmlns:a16="http://schemas.microsoft.com/office/drawing/2014/main" val="308931989"/>
                    </a:ext>
                  </a:extLst>
                </a:gridCol>
              </a:tblGrid>
              <a:tr h="175477">
                <a:tc>
                  <a:txBody>
                    <a:bodyPr/>
                    <a:lstStyle/>
                    <a:p>
                      <a:pPr algn="ctr" rtl="0" fontAlgn="ctr"/>
                      <a:r>
                        <a:rPr lang="en-IN" sz="1100" b="0" i="0" u="none" strike="noStrike" dirty="0">
                          <a:solidFill>
                            <a:srgbClr val="222223"/>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dirty="0">
                          <a:solidFill>
                            <a:srgbClr val="000000"/>
                          </a:solidFill>
                          <a:effectLst/>
                          <a:latin typeface="Calibri" panose="020F0502020204030204" pitchFamily="34" charset="0"/>
                        </a:rPr>
                        <a:t>66%</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70%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75477">
                <a:tc>
                  <a:txBody>
                    <a:bodyPr/>
                    <a:lstStyle/>
                    <a:p>
                      <a:pPr algn="ctr" rtl="0" fontAlgn="ctr"/>
                      <a:r>
                        <a:rPr lang="en-IN" sz="1100" b="0" i="0" u="none" strike="noStrike">
                          <a:solidFill>
                            <a:srgbClr val="222223"/>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50%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59%</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50%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43%</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55%</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61%</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75477">
                <a:tc>
                  <a:txBody>
                    <a:bodyPr/>
                    <a:lstStyle/>
                    <a:p>
                      <a:pPr algn="ctr" rtl="0" fontAlgn="ctr"/>
                      <a:r>
                        <a:rPr lang="en-IN" sz="1100" b="0" i="0" u="none" strike="noStrike">
                          <a:solidFill>
                            <a:srgbClr val="222223"/>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44%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48%</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75477">
                <a:tc>
                  <a:txBody>
                    <a:bodyPr/>
                    <a:lstStyle/>
                    <a:p>
                      <a:pPr algn="ctr" rtl="0" fontAlgn="ctr"/>
                      <a:r>
                        <a:rPr lang="en-IN" sz="1100" b="0" i="0" u="none" strike="noStrike">
                          <a:solidFill>
                            <a:srgbClr val="222223"/>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44%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36%</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75477">
                <a:tc>
                  <a:txBody>
                    <a:bodyPr/>
                    <a:lstStyle/>
                    <a:p>
                      <a:pPr algn="ctr" rtl="0" fontAlgn="ctr"/>
                      <a:r>
                        <a:rPr lang="en-IN" sz="1100" b="0" i="0" u="none" strike="noStrike">
                          <a:solidFill>
                            <a:srgbClr val="222223"/>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38%</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75477">
                <a:tc>
                  <a:txBody>
                    <a:bodyPr/>
                    <a:lstStyle/>
                    <a:p>
                      <a:pPr algn="ctr" rtl="0" fontAlgn="ctr"/>
                      <a:r>
                        <a:rPr lang="en-IN" sz="1100" b="0" i="0" u="none" strike="noStrike">
                          <a:solidFill>
                            <a:srgbClr val="222223"/>
                          </a:solidFill>
                          <a:effectLst/>
                          <a:latin typeface="Calibri" panose="020F0502020204030204" pitchFamily="34" charset="0"/>
                        </a:rPr>
                        <a:t>36%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32%</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42%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44%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27%</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69%</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39%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37%</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50%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39%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34%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209260">
                <a:tc>
                  <a:txBody>
                    <a:bodyPr/>
                    <a:lstStyle/>
                    <a:p>
                      <a:pPr algn="ctr" rtl="0" fontAlgn="ctr"/>
                      <a:r>
                        <a:rPr lang="en-IN" sz="1100" b="0" i="0" u="none" strike="noStrike" dirty="0">
                          <a:solidFill>
                            <a:srgbClr val="222223"/>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30%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22%</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21%</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a:solidFill>
                            <a:srgbClr val="000000"/>
                          </a:solidFill>
                          <a:effectLst/>
                          <a:latin typeface="Calibri" panose="020F0502020204030204" pitchFamily="34" charset="0"/>
                        </a:rPr>
                        <a:t>37%</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75477">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18" name="TextBox 17">
            <a:extLst>
              <a:ext uri="{FF2B5EF4-FFF2-40B4-BE49-F238E27FC236}">
                <a16:creationId xmlns="" xmlns:a16="http://schemas.microsoft.com/office/drawing/2014/main" id="{4F270E72-BB99-437A-AB22-77403B0D35A9}"/>
              </a:ext>
            </a:extLst>
          </p:cNvPr>
          <p:cNvSpPr txBox="1"/>
          <p:nvPr/>
        </p:nvSpPr>
        <p:spPr>
          <a:xfrm>
            <a:off x="8232287" y="1144785"/>
            <a:ext cx="642076" cy="169277"/>
          </a:xfrm>
          <a:prstGeom prst="rect">
            <a:avLst/>
          </a:prstGeom>
        </p:spPr>
        <p:txBody>
          <a:bodyPr vert="horz" wrap="square" lIns="0" tIns="0" rIns="0" bIns="0" rtlCol="0">
            <a:spAutoFit/>
          </a:bodyPr>
          <a:lstStyle/>
          <a:p>
            <a:pPr marL="4763" algn="ctr"/>
            <a:r>
              <a:rPr lang="en-US" sz="1100" dirty="0"/>
              <a:t>48%</a:t>
            </a:r>
          </a:p>
        </p:txBody>
      </p:sp>
      <p:sp>
        <p:nvSpPr>
          <p:cNvPr id="19" name="TextBox 18">
            <a:extLst>
              <a:ext uri="{FF2B5EF4-FFF2-40B4-BE49-F238E27FC236}">
                <a16:creationId xmlns="" xmlns:a16="http://schemas.microsoft.com/office/drawing/2014/main" id="{EAE5A19B-B969-466E-8969-537512B5FD2C}"/>
              </a:ext>
            </a:extLst>
          </p:cNvPr>
          <p:cNvSpPr txBox="1"/>
          <p:nvPr/>
        </p:nvSpPr>
        <p:spPr>
          <a:xfrm>
            <a:off x="7460992" y="1160025"/>
            <a:ext cx="642076" cy="169277"/>
          </a:xfrm>
          <a:prstGeom prst="rect">
            <a:avLst/>
          </a:prstGeom>
        </p:spPr>
        <p:txBody>
          <a:bodyPr vert="horz" wrap="square" lIns="0" tIns="0" rIns="0" bIns="0" rtlCol="0">
            <a:spAutoFit/>
          </a:bodyPr>
          <a:lstStyle/>
          <a:p>
            <a:pPr marL="4763" algn="ctr"/>
            <a:r>
              <a:rPr lang="en-US" sz="1100" dirty="0"/>
              <a:t>49%</a:t>
            </a:r>
          </a:p>
        </p:txBody>
      </p:sp>
    </p:spTree>
    <p:extLst>
      <p:ext uri="{BB962C8B-B14F-4D97-AF65-F5344CB8AC3E}">
        <p14:creationId xmlns:p14="http://schemas.microsoft.com/office/powerpoint/2010/main" val="3486398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[Employers] Base: Much/ Somewhat More Concerned About Online Privacy 2016 (n=13,867); 2017 (n=12,956); 2018 (n=12,956)</a:t>
            </a:r>
          </a:p>
        </p:txBody>
      </p:sp>
      <p:sp>
        <p:nvSpPr>
          <p:cNvPr id="3" name="Title 2"/>
          <p:cNvSpPr>
            <a:spLocks noGrp="1"/>
          </p:cNvSpPr>
          <p:nvPr>
            <p:ph type="title"/>
          </p:nvPr>
        </p:nvSpPr>
        <p:spPr>
          <a:xfrm>
            <a:off x="234000" y="228600"/>
            <a:ext cx="8646971" cy="553998"/>
          </a:xfrm>
        </p:spPr>
        <p:txBody>
          <a:bodyPr/>
          <a:lstStyle/>
          <a:p>
            <a:pPr algn="just"/>
            <a:r>
              <a:rPr lang="en-US" dirty="0"/>
              <a:t>Employers are a relatively stable source of concern, with some variation in terms of regional economies including BRICS (-6), APAC (-4), and Europe (+5). </a:t>
            </a:r>
          </a:p>
        </p:txBody>
      </p:sp>
      <p:graphicFrame>
        <p:nvGraphicFramePr>
          <p:cNvPr id="8" name="Chart 7"/>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9" name="Table 8">
            <a:extLst>
              <a:ext uri="{FF2B5EF4-FFF2-40B4-BE49-F238E27FC236}">
                <a16:creationId xmlns="" xmlns:a16="http://schemas.microsoft.com/office/drawing/2014/main" id="{A4D25EB3-445D-48DF-B307-0E6528E643A9}"/>
              </a:ext>
            </a:extLst>
          </p:cNvPr>
          <p:cNvGraphicFramePr>
            <a:graphicFrameLocks noGrp="1"/>
          </p:cNvGraphicFramePr>
          <p:nvPr>
            <p:extLst/>
          </p:nvPr>
        </p:nvGraphicFramePr>
        <p:xfrm>
          <a:off x="7772400" y="914400"/>
          <a:ext cx="1066800" cy="4727055"/>
        </p:xfrm>
        <a:graphic>
          <a:graphicData uri="http://schemas.openxmlformats.org/drawingml/2006/table">
            <a:tbl>
              <a:tblPr>
                <a:tableStyleId>{5C22544A-7EE6-4342-B048-85BDC9FD1C3A}</a:tableStyleId>
              </a:tblPr>
              <a:tblGrid>
                <a:gridCol w="533400">
                  <a:extLst>
                    <a:ext uri="{9D8B030D-6E8A-4147-A177-3AD203B41FA5}">
                      <a16:colId xmlns="" xmlns:a16="http://schemas.microsoft.com/office/drawing/2014/main" val="2687950427"/>
                    </a:ext>
                  </a:extLst>
                </a:gridCol>
                <a:gridCol w="533400">
                  <a:extLst>
                    <a:ext uri="{9D8B030D-6E8A-4147-A177-3AD203B41FA5}">
                      <a16:colId xmlns="" xmlns:a16="http://schemas.microsoft.com/office/drawing/2014/main" val="3533605299"/>
                    </a:ext>
                  </a:extLst>
                </a:gridCol>
              </a:tblGrid>
              <a:tr h="371752">
                <a:tc gridSpan="2">
                  <a:txBody>
                    <a:bodyPr/>
                    <a:lstStyle/>
                    <a:p>
                      <a:pPr algn="ctr" fontAlgn="t"/>
                      <a:r>
                        <a:rPr lang="en-US" sz="1200" b="1" i="0" u="none" strike="noStrike" dirty="0">
                          <a:solidFill>
                            <a:srgbClr val="000000"/>
                          </a:solidFill>
                          <a:effectLst/>
                          <a:latin typeface="+mn-lt"/>
                        </a:rPr>
                        <a:t>A Great</a:t>
                      </a:r>
                      <a:r>
                        <a:rPr lang="en-US" sz="1200" b="1" i="0" u="none" strike="noStrike" baseline="0" dirty="0">
                          <a:solidFill>
                            <a:srgbClr val="000000"/>
                          </a:solidFill>
                          <a:effectLst/>
                          <a:latin typeface="+mn-lt"/>
                        </a:rPr>
                        <a:t> Deal / Somewhat</a:t>
                      </a:r>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t"/>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2258">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US" sz="1200" b="1" u="sng" strike="noStrike" dirty="0">
                          <a:effectLst/>
                          <a:latin typeface="+mn-lt"/>
                        </a:rPr>
                        <a:t>2016</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9762">
                <a:tc>
                  <a:txBody>
                    <a:bodyPr/>
                    <a:lstStyle/>
                    <a:p>
                      <a:pPr algn="ctr" fontAlgn="b"/>
                      <a:r>
                        <a:rPr lang="en-CA" sz="1200" b="0" i="0" u="none" strike="noStrike" kern="1200" dirty="0">
                          <a:solidFill>
                            <a:srgbClr val="222223"/>
                          </a:solidFill>
                          <a:effectLst/>
                          <a:latin typeface="Calibri" panose="020F0502020204030204" pitchFamily="34" charset="0"/>
                          <a:ea typeface="+mn-ea"/>
                          <a:cs typeface="+mn-cs"/>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CA" sz="1200" b="0" i="0" u="none" strike="noStrike" kern="1200" dirty="0">
                          <a:solidFill>
                            <a:srgbClr val="222223"/>
                          </a:solidFill>
                          <a:effectLst/>
                          <a:latin typeface="Calibri" panose="020F0502020204030204" pitchFamily="34" charset="0"/>
                          <a:ea typeface="+mn-ea"/>
                          <a:cs typeface="+mn-cs"/>
                        </a:rPr>
                        <a:t>48%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745">
                <a:tc>
                  <a:txBody>
                    <a:bodyPr/>
                    <a:lstStyle/>
                    <a:p>
                      <a:pPr algn="ctr"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9745">
                <a:tc>
                  <a:txBody>
                    <a:bodyPr/>
                    <a:lstStyle/>
                    <a:p>
                      <a:pPr algn="ctr" rtl="0" fontAlgn="b"/>
                      <a:r>
                        <a:rPr lang="en-IN" sz="12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745">
                <a:tc>
                  <a:txBody>
                    <a:bodyPr/>
                    <a:lstStyle/>
                    <a:p>
                      <a:pPr algn="ctr" rtl="0" fontAlgn="b"/>
                      <a:r>
                        <a:rPr lang="en-IN" sz="12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745">
                <a:tc>
                  <a:txBody>
                    <a:bodyPr/>
                    <a:lstStyle/>
                    <a:p>
                      <a:pPr algn="ctr" rtl="0" fontAlgn="b"/>
                      <a:r>
                        <a:rPr lang="en-IN" sz="1200" b="0" i="0" u="none" strike="noStrike">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9745">
                <a:tc>
                  <a:txBody>
                    <a:bodyPr/>
                    <a:lstStyle/>
                    <a:p>
                      <a:pPr algn="ctr" rtl="0" fontAlgn="b"/>
                      <a:r>
                        <a:rPr lang="en-IN" sz="1200" b="0" i="0" u="none" strike="noStrike">
                          <a:solidFill>
                            <a:srgbClr val="000000"/>
                          </a:solidFill>
                          <a:effectLst/>
                          <a:latin typeface="Calibri" panose="020F0502020204030204" pitchFamily="34" charset="0"/>
                        </a:rPr>
                        <a:t>45%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745">
                <a:tc>
                  <a:txBody>
                    <a:bodyPr/>
                    <a:lstStyle/>
                    <a:p>
                      <a:pPr algn="ctr" rtl="0" fontAlgn="b"/>
                      <a:r>
                        <a:rPr lang="en-IN" sz="12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99745">
                <a:tc>
                  <a:txBody>
                    <a:bodyPr/>
                    <a:lstStyle/>
                    <a:p>
                      <a:pPr algn="ctr" rtl="0" fontAlgn="b"/>
                      <a:r>
                        <a:rPr lang="en-IN" sz="1200" b="0" i="0" u="none" strike="noStrike">
                          <a:solidFill>
                            <a:srgbClr val="000000"/>
                          </a:solidFill>
                          <a:effectLst/>
                          <a:latin typeface="Calibri" panose="020F0502020204030204" pitchFamily="34" charset="0"/>
                        </a:rPr>
                        <a:t>35%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r h="365323">
                <a:tc>
                  <a:txBody>
                    <a:bodyPr/>
                    <a:lstStyle/>
                    <a:p>
                      <a:pPr algn="ctr" fontAlgn="t"/>
                      <a:endParaRPr lang="en-US" sz="1200" b="0" i="0" u="none" strike="noStrike" kern="1200" dirty="0">
                        <a:solidFill>
                          <a:srgbClr val="222223"/>
                        </a:solidFill>
                        <a:effectLst/>
                        <a:latin typeface="Calibri" panose="020F0502020204030204" pitchFamily="34" charset="0"/>
                        <a:ea typeface="+mn-ea"/>
                        <a:cs typeface="+mn-cs"/>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endParaRPr lang="en-US" sz="1200" b="0" i="0" u="none" strike="noStrike" kern="1200" dirty="0">
                        <a:solidFill>
                          <a:srgbClr val="222223"/>
                        </a:solidFill>
                        <a:effectLst/>
                        <a:latin typeface="Calibri" panose="020F0502020204030204" pitchFamily="34" charset="0"/>
                        <a:ea typeface="+mn-ea"/>
                        <a:cs typeface="+mn-cs"/>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47027772"/>
                  </a:ext>
                </a:extLst>
              </a:tr>
            </a:tbl>
          </a:graphicData>
        </a:graphic>
      </p:graphicFrame>
    </p:spTree>
    <p:extLst>
      <p:ext uri="{BB962C8B-B14F-4D97-AF65-F5344CB8AC3E}">
        <p14:creationId xmlns:p14="http://schemas.microsoft.com/office/powerpoint/2010/main" val="33868450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[Other internet users] Base: Much/ Somewhat More Concerned About Online Privacy 2016 (n=13,867); 2017 (n=12,956); 2018 (n=12,956)</a:t>
            </a:r>
          </a:p>
        </p:txBody>
      </p:sp>
      <p:sp>
        <p:nvSpPr>
          <p:cNvPr id="3" name="Title 2"/>
          <p:cNvSpPr>
            <a:spLocks noGrp="1"/>
          </p:cNvSpPr>
          <p:nvPr>
            <p:ph type="title"/>
          </p:nvPr>
        </p:nvSpPr>
        <p:spPr>
          <a:xfrm>
            <a:off x="234000" y="228600"/>
            <a:ext cx="8646971" cy="553998"/>
          </a:xfrm>
        </p:spPr>
        <p:txBody>
          <a:bodyPr/>
          <a:lstStyle/>
          <a:p>
            <a:pPr algn="just"/>
            <a:r>
              <a:rPr lang="en-US" dirty="0"/>
              <a:t>Other internet users are a relatively stable source of concern, with little difference in opinion across most countries, save for Kenya (-13 points) and Tunisia (-10). </a:t>
            </a:r>
          </a:p>
        </p:txBody>
      </p:sp>
      <p:graphicFrame>
        <p:nvGraphicFramePr>
          <p:cNvPr id="7" name="Chart 6"/>
          <p:cNvGraphicFramePr/>
          <p:nvPr>
            <p:extLst>
              <p:ext uri="{D42A27DB-BD31-4B8C-83A1-F6EECF244321}">
                <p14:modId xmlns:p14="http://schemas.microsoft.com/office/powerpoint/2010/main" val="3438818866"/>
              </p:ext>
            </p:extLst>
          </p:nvPr>
        </p:nvGraphicFramePr>
        <p:xfrm>
          <a:off x="287564" y="914400"/>
          <a:ext cx="7680960" cy="5394959"/>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p:cNvCxnSpPr/>
          <p:nvPr/>
        </p:nvCxnSpPr>
        <p:spPr>
          <a:xfrm>
            <a:off x="425395" y="1381006"/>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E5301801-F327-4B31-80D6-8512131BA549}"/>
              </a:ext>
            </a:extLst>
          </p:cNvPr>
          <p:cNvGraphicFramePr>
            <a:graphicFrameLocks noGrp="1"/>
          </p:cNvGraphicFramePr>
          <p:nvPr>
            <p:extLst/>
          </p:nvPr>
        </p:nvGraphicFramePr>
        <p:xfrm>
          <a:off x="7391400" y="757288"/>
          <a:ext cx="1556688" cy="365760"/>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900316581"/>
                    </a:ext>
                  </a:extLst>
                </a:gridCol>
                <a:gridCol w="778344">
                  <a:extLst>
                    <a:ext uri="{9D8B030D-6E8A-4147-A177-3AD203B41FA5}">
                      <a16:colId xmlns="" xmlns:a16="http://schemas.microsoft.com/office/drawing/2014/main" val="1586784707"/>
                    </a:ext>
                  </a:extLst>
                </a:gridCol>
              </a:tblGrid>
              <a:tr h="165660">
                <a:tc gridSpan="2">
                  <a:txBody>
                    <a:bodyPr/>
                    <a:lstStyle/>
                    <a:p>
                      <a:pPr algn="ctr" fontAlgn="b"/>
                      <a:r>
                        <a:rPr lang="en-US" sz="1200" b="1" i="0" u="none" strike="noStrike" dirty="0">
                          <a:solidFill>
                            <a:srgbClr val="000000"/>
                          </a:solidFill>
                          <a:effectLst/>
                          <a:latin typeface="+mn-lt"/>
                        </a:rPr>
                        <a:t>A Great Deal/Somewhat</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b"/>
                      <a:endParaRPr lang="en-US" sz="1200" b="1" i="0" u="none"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65660">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200" b="1" u="sng" strike="noStrike" dirty="0">
                          <a:effectLst/>
                          <a:latin typeface="+mn-lt"/>
                        </a:rPr>
                        <a:t>2016</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11" name="Table 10">
            <a:extLst>
              <a:ext uri="{FF2B5EF4-FFF2-40B4-BE49-F238E27FC236}">
                <a16:creationId xmlns="" xmlns:a16="http://schemas.microsoft.com/office/drawing/2014/main" id="{A31C6EEE-1386-4EC3-A623-7F526FC494ED}"/>
              </a:ext>
            </a:extLst>
          </p:cNvPr>
          <p:cNvGraphicFramePr>
            <a:graphicFrameLocks noGrp="1"/>
          </p:cNvGraphicFramePr>
          <p:nvPr>
            <p:extLst>
              <p:ext uri="{D42A27DB-BD31-4B8C-83A1-F6EECF244321}">
                <p14:modId xmlns:p14="http://schemas.microsoft.com/office/powerpoint/2010/main" val="3431938862"/>
              </p:ext>
            </p:extLst>
          </p:nvPr>
        </p:nvGraphicFramePr>
        <p:xfrm>
          <a:off x="7391400" y="1427352"/>
          <a:ext cx="1556688" cy="4429125"/>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gridCol w="778344">
                  <a:extLst>
                    <a:ext uri="{9D8B030D-6E8A-4147-A177-3AD203B41FA5}">
                      <a16:colId xmlns="" xmlns:a16="http://schemas.microsoft.com/office/drawing/2014/main" val="308931989"/>
                    </a:ext>
                  </a:extLst>
                </a:gridCol>
              </a:tblGrid>
              <a:tr h="175477">
                <a:tc>
                  <a:txBody>
                    <a:bodyPr/>
                    <a:lstStyle/>
                    <a:p>
                      <a:pPr algn="ctr" rtl="0" fontAlgn="ctr"/>
                      <a:r>
                        <a:rPr lang="en-IN" sz="1100" b="0" i="0" u="none" strike="noStrike" dirty="0">
                          <a:solidFill>
                            <a:srgbClr val="222223"/>
                          </a:solidFill>
                          <a:effectLst/>
                          <a:latin typeface="Calibri" panose="020F0502020204030204" pitchFamily="34" charset="0"/>
                        </a:rPr>
                        <a:t>82%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78%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71%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80%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48%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b="0" i="0" u="none" strike="noStrike" dirty="0">
                          <a:solidFill>
                            <a:srgbClr val="222223"/>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75477">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75477">
                <a:tc>
                  <a:txBody>
                    <a:bodyPr/>
                    <a:lstStyle/>
                    <a:p>
                      <a:pPr algn="ctr" rtl="0" fontAlgn="ctr"/>
                      <a:r>
                        <a:rPr lang="en-IN" sz="1100" b="0" i="0" u="none" strike="noStrike" dirty="0">
                          <a:solidFill>
                            <a:srgbClr val="222223"/>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100" b="0" i="0" u="none" strike="noStrike" dirty="0">
                          <a:solidFill>
                            <a:srgbClr val="222223"/>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12" name="TextBox 11">
            <a:extLst>
              <a:ext uri="{FF2B5EF4-FFF2-40B4-BE49-F238E27FC236}">
                <a16:creationId xmlns="" xmlns:a16="http://schemas.microsoft.com/office/drawing/2014/main" id="{10CCC50C-D287-459F-A605-4523C22EE0C6}"/>
              </a:ext>
            </a:extLst>
          </p:cNvPr>
          <p:cNvSpPr txBox="1"/>
          <p:nvPr/>
        </p:nvSpPr>
        <p:spPr>
          <a:xfrm>
            <a:off x="8229600" y="1146220"/>
            <a:ext cx="642076" cy="169277"/>
          </a:xfrm>
          <a:prstGeom prst="rect">
            <a:avLst/>
          </a:prstGeom>
        </p:spPr>
        <p:txBody>
          <a:bodyPr vert="horz" wrap="square" lIns="0" tIns="0" rIns="0" bIns="0" rtlCol="0">
            <a:spAutoFit/>
          </a:bodyPr>
          <a:lstStyle/>
          <a:p>
            <a:pPr marL="4763" algn="ctr"/>
            <a:r>
              <a:rPr lang="en-US" sz="1100" dirty="0"/>
              <a:t>66%</a:t>
            </a:r>
          </a:p>
        </p:txBody>
      </p:sp>
      <p:sp>
        <p:nvSpPr>
          <p:cNvPr id="13" name="TextBox 12">
            <a:extLst>
              <a:ext uri="{FF2B5EF4-FFF2-40B4-BE49-F238E27FC236}">
                <a16:creationId xmlns="" xmlns:a16="http://schemas.microsoft.com/office/drawing/2014/main" id="{03F06421-00FE-46AD-9537-B798631EBCEB}"/>
              </a:ext>
            </a:extLst>
          </p:cNvPr>
          <p:cNvSpPr txBox="1"/>
          <p:nvPr/>
        </p:nvSpPr>
        <p:spPr>
          <a:xfrm>
            <a:off x="7467600" y="1146220"/>
            <a:ext cx="642076" cy="169277"/>
          </a:xfrm>
          <a:prstGeom prst="rect">
            <a:avLst/>
          </a:prstGeom>
        </p:spPr>
        <p:txBody>
          <a:bodyPr vert="horz" wrap="square" lIns="0" tIns="0" rIns="0" bIns="0" rtlCol="0">
            <a:spAutoFit/>
          </a:bodyPr>
          <a:lstStyle/>
          <a:p>
            <a:pPr marL="4763" algn="ctr"/>
            <a:r>
              <a:rPr lang="en-US" sz="1100" dirty="0"/>
              <a:t>67%</a:t>
            </a:r>
          </a:p>
        </p:txBody>
      </p:sp>
    </p:spTree>
    <p:extLst>
      <p:ext uri="{BB962C8B-B14F-4D97-AF65-F5344CB8AC3E}">
        <p14:creationId xmlns:p14="http://schemas.microsoft.com/office/powerpoint/2010/main" val="932490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[Other internet users] Base: Much/ Somewhat More Concerned About Online Privacy 2016 (n=13,867); 2017 (n=12,956); 2018 (n=12,956)</a:t>
            </a:r>
          </a:p>
        </p:txBody>
      </p:sp>
      <p:sp>
        <p:nvSpPr>
          <p:cNvPr id="3" name="Title 2"/>
          <p:cNvSpPr>
            <a:spLocks noGrp="1"/>
          </p:cNvSpPr>
          <p:nvPr>
            <p:ph type="title"/>
          </p:nvPr>
        </p:nvSpPr>
        <p:spPr>
          <a:xfrm>
            <a:off x="234000" y="228600"/>
            <a:ext cx="8646971" cy="553998"/>
          </a:xfrm>
        </p:spPr>
        <p:txBody>
          <a:bodyPr/>
          <a:lstStyle/>
          <a:p>
            <a:pPr algn="just"/>
            <a:r>
              <a:rPr lang="en-US" dirty="0"/>
              <a:t>Across all economies, other internet users are a relatively stable source of concern. </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9" name="Table 8">
            <a:extLst>
              <a:ext uri="{FF2B5EF4-FFF2-40B4-BE49-F238E27FC236}">
                <a16:creationId xmlns="" xmlns:a16="http://schemas.microsoft.com/office/drawing/2014/main" id="{05AF3597-32D7-48F9-9D34-754DCB9722EB}"/>
              </a:ext>
            </a:extLst>
          </p:cNvPr>
          <p:cNvGraphicFramePr>
            <a:graphicFrameLocks noGrp="1"/>
          </p:cNvGraphicFramePr>
          <p:nvPr>
            <p:extLst>
              <p:ext uri="{D42A27DB-BD31-4B8C-83A1-F6EECF244321}">
                <p14:modId xmlns:p14="http://schemas.microsoft.com/office/powerpoint/2010/main" val="2383637770"/>
              </p:ext>
            </p:extLst>
          </p:nvPr>
        </p:nvGraphicFramePr>
        <p:xfrm>
          <a:off x="7772400" y="987945"/>
          <a:ext cx="1066800" cy="4727055"/>
        </p:xfrm>
        <a:graphic>
          <a:graphicData uri="http://schemas.openxmlformats.org/drawingml/2006/table">
            <a:tbl>
              <a:tblPr>
                <a:tableStyleId>{5C22544A-7EE6-4342-B048-85BDC9FD1C3A}</a:tableStyleId>
              </a:tblPr>
              <a:tblGrid>
                <a:gridCol w="533400">
                  <a:extLst>
                    <a:ext uri="{9D8B030D-6E8A-4147-A177-3AD203B41FA5}">
                      <a16:colId xmlns="" xmlns:a16="http://schemas.microsoft.com/office/drawing/2014/main" val="2687950427"/>
                    </a:ext>
                  </a:extLst>
                </a:gridCol>
                <a:gridCol w="533400">
                  <a:extLst>
                    <a:ext uri="{9D8B030D-6E8A-4147-A177-3AD203B41FA5}">
                      <a16:colId xmlns="" xmlns:a16="http://schemas.microsoft.com/office/drawing/2014/main" val="3533605299"/>
                    </a:ext>
                  </a:extLst>
                </a:gridCol>
              </a:tblGrid>
              <a:tr h="371752">
                <a:tc gridSpan="2">
                  <a:txBody>
                    <a:bodyPr/>
                    <a:lstStyle/>
                    <a:p>
                      <a:pPr algn="ctr" fontAlgn="t"/>
                      <a:r>
                        <a:rPr lang="en-US" sz="1200" b="1" i="0" u="none" strike="noStrike" dirty="0">
                          <a:solidFill>
                            <a:srgbClr val="000000"/>
                          </a:solidFill>
                          <a:effectLst/>
                          <a:latin typeface="+mn-lt"/>
                        </a:rPr>
                        <a:t>A Great</a:t>
                      </a:r>
                      <a:r>
                        <a:rPr lang="en-US" sz="1200" b="1" i="0" u="none" strike="noStrike" baseline="0" dirty="0">
                          <a:solidFill>
                            <a:srgbClr val="000000"/>
                          </a:solidFill>
                          <a:effectLst/>
                          <a:latin typeface="+mn-lt"/>
                        </a:rPr>
                        <a:t> Deal / Somewhat</a:t>
                      </a:r>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t"/>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2258">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US" sz="1200" b="1" u="sng" strike="noStrike" dirty="0">
                          <a:effectLst/>
                          <a:latin typeface="+mn-lt"/>
                        </a:rPr>
                        <a:t>2016</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9762">
                <a:tc>
                  <a:txBody>
                    <a:bodyPr/>
                    <a:lstStyle/>
                    <a:p>
                      <a:pPr algn="ctr" fontAlgn="b"/>
                      <a:r>
                        <a:rPr lang="en-CA" sz="1200" b="0" i="0" u="none" strike="noStrike" kern="1200" dirty="0">
                          <a:solidFill>
                            <a:srgbClr val="222223"/>
                          </a:solidFill>
                          <a:effectLst/>
                          <a:latin typeface="Calibri" panose="020F0502020204030204" pitchFamily="34" charset="0"/>
                          <a:ea typeface="+mn-ea"/>
                          <a:cs typeface="+mn-cs"/>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CA" sz="1200" b="0" i="0" u="none" strike="noStrike" kern="1200" dirty="0">
                          <a:solidFill>
                            <a:srgbClr val="222223"/>
                          </a:solidFill>
                          <a:effectLst/>
                          <a:latin typeface="Calibri" panose="020F0502020204030204" pitchFamily="34" charset="0"/>
                          <a:ea typeface="+mn-ea"/>
                          <a:cs typeface="+mn-cs"/>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745">
                <a:tc>
                  <a:txBody>
                    <a:bodyPr/>
                    <a:lstStyle/>
                    <a:p>
                      <a:pPr algn="ctr"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9745">
                <a:tc>
                  <a:txBody>
                    <a:bodyPr/>
                    <a:lstStyle/>
                    <a:p>
                      <a:pPr algn="ctr" rtl="0" fontAlgn="b"/>
                      <a:r>
                        <a:rPr lang="en-IN" sz="1200" b="0" i="0" u="none" strike="noStrike">
                          <a:solidFill>
                            <a:srgbClr val="000000"/>
                          </a:solidFill>
                          <a:effectLst/>
                          <a:latin typeface="Calibri" panose="020F0502020204030204" pitchFamily="34" charset="0"/>
                        </a:rPr>
                        <a:t>71%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745">
                <a:tc>
                  <a:txBody>
                    <a:bodyPr/>
                    <a:lstStyle/>
                    <a:p>
                      <a:pPr algn="ctr" rtl="0" fontAlgn="b"/>
                      <a:r>
                        <a:rPr lang="en-IN" sz="1200" b="0" i="0" u="none" strike="noStrike">
                          <a:solidFill>
                            <a:srgbClr val="000000"/>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745">
                <a:tc>
                  <a:txBody>
                    <a:bodyPr/>
                    <a:lstStyle/>
                    <a:p>
                      <a:pPr algn="ctr" rtl="0" fontAlgn="b"/>
                      <a:r>
                        <a:rPr lang="en-IN" sz="12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99745">
                <a:tc>
                  <a:txBody>
                    <a:bodyPr/>
                    <a:lstStyle/>
                    <a:p>
                      <a:pPr algn="ctr" rtl="0" fontAlgn="b"/>
                      <a:r>
                        <a:rPr lang="en-IN" sz="1200" b="0" i="0" u="none" strike="noStrike">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r h="365323">
                <a:tc>
                  <a:txBody>
                    <a:bodyPr/>
                    <a:lstStyle/>
                    <a:p>
                      <a:pPr algn="ctr" fontAlgn="t"/>
                      <a:endParaRPr lang="en-US" sz="1200" b="0" i="0" u="none" strike="noStrike" kern="1200" dirty="0">
                        <a:solidFill>
                          <a:srgbClr val="222223"/>
                        </a:solidFill>
                        <a:effectLst/>
                        <a:latin typeface="Calibri" panose="020F0502020204030204" pitchFamily="34" charset="0"/>
                        <a:ea typeface="+mn-ea"/>
                        <a:cs typeface="+mn-cs"/>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endParaRPr lang="en-US" sz="1200" b="0" i="0" u="none" strike="noStrike" kern="1200" dirty="0">
                        <a:solidFill>
                          <a:srgbClr val="222223"/>
                        </a:solidFill>
                        <a:effectLst/>
                        <a:latin typeface="Calibri" panose="020F0502020204030204" pitchFamily="34" charset="0"/>
                        <a:ea typeface="+mn-ea"/>
                        <a:cs typeface="+mn-cs"/>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47027772"/>
                  </a:ext>
                </a:extLst>
              </a:tr>
            </a:tbl>
          </a:graphicData>
        </a:graphic>
      </p:graphicFrame>
    </p:spTree>
    <p:extLst>
      <p:ext uri="{BB962C8B-B14F-4D97-AF65-F5344CB8AC3E}">
        <p14:creationId xmlns:p14="http://schemas.microsoft.com/office/powerpoint/2010/main" val="22125660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Six in ten say that companies in general are a source of their increasing concern about their internet privacy, consistent with 2017 and on par with governments. </a:t>
            </a:r>
          </a:p>
        </p:txBody>
      </p:sp>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[Companies in general] Base: Much/ Somewhat More Concerned About Online Privacy 2017 (n=12,956); 2018 (n=12,956)</a:t>
            </a:r>
          </a:p>
        </p:txBody>
      </p:sp>
      <p:graphicFrame>
        <p:nvGraphicFramePr>
          <p:cNvPr id="5" name="Chart 4"/>
          <p:cNvGraphicFramePr/>
          <p:nvPr>
            <p:extLst>
              <p:ext uri="{D42A27DB-BD31-4B8C-83A1-F6EECF244321}">
                <p14:modId xmlns:p14="http://schemas.microsoft.com/office/powerpoint/2010/main" val="124326369"/>
              </p:ext>
            </p:extLst>
          </p:nvPr>
        </p:nvGraphicFramePr>
        <p:xfrm>
          <a:off x="287564" y="1066800"/>
          <a:ext cx="7680960" cy="541020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47323"/>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7" name="Table 6">
            <a:extLst>
              <a:ext uri="{FF2B5EF4-FFF2-40B4-BE49-F238E27FC236}">
                <a16:creationId xmlns="" xmlns:a16="http://schemas.microsoft.com/office/drawing/2014/main" id="{2E307A63-F2D0-41F5-8459-9B2CE3B75A5F}"/>
              </a:ext>
            </a:extLst>
          </p:cNvPr>
          <p:cNvGraphicFramePr>
            <a:graphicFrameLocks noGrp="1"/>
          </p:cNvGraphicFramePr>
          <p:nvPr>
            <p:extLst/>
          </p:nvPr>
        </p:nvGraphicFramePr>
        <p:xfrm>
          <a:off x="7102838" y="723434"/>
          <a:ext cx="1371600" cy="548640"/>
        </p:xfrm>
        <a:graphic>
          <a:graphicData uri="http://schemas.openxmlformats.org/drawingml/2006/table">
            <a:tbl>
              <a:tblPr>
                <a:tableStyleId>{5C22544A-7EE6-4342-B048-85BDC9FD1C3A}</a:tableStyleId>
              </a:tblPr>
              <a:tblGrid>
                <a:gridCol w="1371600">
                  <a:extLst>
                    <a:ext uri="{9D8B030D-6E8A-4147-A177-3AD203B41FA5}">
                      <a16:colId xmlns="" xmlns:a16="http://schemas.microsoft.com/office/drawing/2014/main" val="900316581"/>
                    </a:ext>
                  </a:extLst>
                </a:gridCol>
              </a:tblGrid>
              <a:tr h="221255">
                <a:tc>
                  <a:txBody>
                    <a:bodyPr/>
                    <a:lstStyle/>
                    <a:p>
                      <a:pPr algn="ctr" fontAlgn="b"/>
                      <a:r>
                        <a:rPr lang="en-US" sz="1200" b="1" i="0" u="none" strike="noStrike" dirty="0">
                          <a:solidFill>
                            <a:srgbClr val="000000"/>
                          </a:solidFill>
                          <a:effectLst/>
                          <a:latin typeface="+mn-lt"/>
                        </a:rPr>
                        <a:t>A Great Deal/Somewhat</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10628">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8" name="Table 7">
            <a:extLst>
              <a:ext uri="{FF2B5EF4-FFF2-40B4-BE49-F238E27FC236}">
                <a16:creationId xmlns="" xmlns:a16="http://schemas.microsoft.com/office/drawing/2014/main" id="{F1A5F536-8335-428C-9FC9-74AE2DD34D2D}"/>
              </a:ext>
            </a:extLst>
          </p:cNvPr>
          <p:cNvGraphicFramePr>
            <a:graphicFrameLocks noGrp="1"/>
          </p:cNvGraphicFramePr>
          <p:nvPr>
            <p:extLst>
              <p:ext uri="{D42A27DB-BD31-4B8C-83A1-F6EECF244321}">
                <p14:modId xmlns:p14="http://schemas.microsoft.com/office/powerpoint/2010/main" val="3692215193"/>
              </p:ext>
            </p:extLst>
          </p:nvPr>
        </p:nvGraphicFramePr>
        <p:xfrm>
          <a:off x="7399466" y="1576397"/>
          <a:ext cx="778344" cy="4429125"/>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tblGrid>
              <a:tr h="171203">
                <a:tc>
                  <a:txBody>
                    <a:bodyPr/>
                    <a:lstStyle/>
                    <a:p>
                      <a:pPr algn="ctr" fontAlgn="ctr"/>
                      <a:r>
                        <a:rPr lang="en-IN" sz="1100" b="0" i="0" u="none" strike="noStrike" dirty="0">
                          <a:solidFill>
                            <a:srgbClr val="222223"/>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71203">
                <a:tc>
                  <a:txBody>
                    <a:bodyPr/>
                    <a:lstStyle/>
                    <a:p>
                      <a:pPr algn="ctr" fontAlgn="ctr"/>
                      <a:r>
                        <a:rPr lang="en-IN" sz="1100" b="0" i="0" u="none" strike="noStrike" dirty="0">
                          <a:solidFill>
                            <a:srgbClr val="222223"/>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71203">
                <a:tc>
                  <a:txBody>
                    <a:bodyPr/>
                    <a:lstStyle/>
                    <a:p>
                      <a:pPr algn="ctr" fontAlgn="ctr"/>
                      <a:r>
                        <a:rPr lang="en-IN" sz="1100" b="0" i="0" u="none" strike="noStrike">
                          <a:solidFill>
                            <a:srgbClr val="222223"/>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71203">
                <a:tc>
                  <a:txBody>
                    <a:bodyPr/>
                    <a:lstStyle/>
                    <a:p>
                      <a:pPr algn="ctr" fontAlgn="ctr"/>
                      <a:r>
                        <a:rPr lang="en-IN" sz="1100" b="0" i="0" u="none" strike="noStrike">
                          <a:solidFill>
                            <a:srgbClr val="222223"/>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71203">
                <a:tc>
                  <a:txBody>
                    <a:bodyPr/>
                    <a:lstStyle/>
                    <a:p>
                      <a:pPr algn="ctr" fontAlgn="ctr"/>
                      <a:r>
                        <a:rPr lang="en-IN" sz="1100" b="0" i="0" u="none" strike="noStrike">
                          <a:solidFill>
                            <a:srgbClr val="222223"/>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71203">
                <a:tc>
                  <a:txBody>
                    <a:bodyPr/>
                    <a:lstStyle/>
                    <a:p>
                      <a:pPr algn="ctr" fontAlgn="ctr"/>
                      <a:r>
                        <a:rPr lang="en-IN" sz="1100" b="0" i="0" u="none" strike="noStrike">
                          <a:solidFill>
                            <a:srgbClr val="222223"/>
                          </a:solidFill>
                          <a:effectLst/>
                          <a:latin typeface="Calibri" panose="020F0502020204030204" pitchFamily="34" charset="0"/>
                        </a:rPr>
                        <a:t>70%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71203">
                <a:tc>
                  <a:txBody>
                    <a:bodyPr/>
                    <a:lstStyle/>
                    <a:p>
                      <a:pPr algn="ctr" fontAlgn="ctr"/>
                      <a:r>
                        <a:rPr lang="en-IN" sz="1100" b="0" i="0" u="none" strike="noStrike">
                          <a:solidFill>
                            <a:srgbClr val="222223"/>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71203">
                <a:tc>
                  <a:txBody>
                    <a:bodyPr/>
                    <a:lstStyle/>
                    <a:p>
                      <a:pPr algn="ctr" fontAlgn="ctr"/>
                      <a:r>
                        <a:rPr lang="en-IN" sz="1100" b="0" i="0" u="none" strike="noStrike">
                          <a:solidFill>
                            <a:srgbClr val="222223"/>
                          </a:solidFill>
                          <a:effectLst/>
                          <a:latin typeface="Calibri" panose="020F0502020204030204" pitchFamily="34" charset="0"/>
                        </a:rPr>
                        <a:t>80%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71203">
                <a:tc>
                  <a:txBody>
                    <a:bodyPr/>
                    <a:lstStyle/>
                    <a:p>
                      <a:pPr algn="ctr" fontAlgn="ctr"/>
                      <a:r>
                        <a:rPr lang="en-IN" sz="1100" b="0" i="0" u="none" strike="noStrike">
                          <a:solidFill>
                            <a:srgbClr val="222223"/>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71203">
                <a:tc>
                  <a:txBody>
                    <a:bodyPr/>
                    <a:lstStyle/>
                    <a:p>
                      <a:pPr algn="ctr" fontAlgn="ctr"/>
                      <a:r>
                        <a:rPr lang="en-IN" sz="1100" b="0" i="0" u="none" strike="noStrike">
                          <a:solidFill>
                            <a:srgbClr val="222223"/>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71203">
                <a:tc>
                  <a:txBody>
                    <a:bodyPr/>
                    <a:lstStyle/>
                    <a:p>
                      <a:pPr algn="ctr" fontAlgn="ctr"/>
                      <a:r>
                        <a:rPr lang="en-IN" sz="1100" b="0" i="0" u="none" strike="noStrike">
                          <a:solidFill>
                            <a:srgbClr val="222223"/>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71203">
                <a:tc>
                  <a:txBody>
                    <a:bodyPr/>
                    <a:lstStyle/>
                    <a:p>
                      <a:pPr algn="ctr" fontAlgn="ctr"/>
                      <a:r>
                        <a:rPr lang="en-IN" sz="1100" b="0" i="0" u="none" strike="noStrike">
                          <a:solidFill>
                            <a:srgbClr val="222223"/>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71203">
                <a:tc>
                  <a:txBody>
                    <a:bodyPr/>
                    <a:lstStyle/>
                    <a:p>
                      <a:pPr algn="ctr" fontAlgn="ctr"/>
                      <a:r>
                        <a:rPr lang="en-IN" sz="1100" b="0" i="0" u="none" strike="noStrike">
                          <a:solidFill>
                            <a:srgbClr val="222223"/>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71203">
                <a:tc>
                  <a:txBody>
                    <a:bodyPr/>
                    <a:lstStyle/>
                    <a:p>
                      <a:pPr algn="ctr" fontAlgn="ctr"/>
                      <a:r>
                        <a:rPr lang="en-IN" sz="1100" b="0" i="0" u="none" strike="noStrike">
                          <a:solidFill>
                            <a:srgbClr val="222223"/>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71203">
                <a:tc>
                  <a:txBody>
                    <a:bodyPr/>
                    <a:lstStyle/>
                    <a:p>
                      <a:pPr algn="ctr" fontAlgn="ctr"/>
                      <a:r>
                        <a:rPr lang="en-IN" sz="1100" b="0" i="0" u="none" strike="noStrike">
                          <a:solidFill>
                            <a:srgbClr val="222223"/>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71203">
                <a:tc>
                  <a:txBody>
                    <a:bodyPr/>
                    <a:lstStyle/>
                    <a:p>
                      <a:pPr algn="ctr" fontAlgn="ctr"/>
                      <a:r>
                        <a:rPr lang="en-IN" sz="1100" b="0" i="0" u="none" strike="noStrike">
                          <a:solidFill>
                            <a:srgbClr val="222223"/>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71203">
                <a:tc>
                  <a:txBody>
                    <a:bodyPr/>
                    <a:lstStyle/>
                    <a:p>
                      <a:pPr algn="ctr" fontAlgn="ctr"/>
                      <a:r>
                        <a:rPr lang="en-IN" sz="1100" b="0" i="0" u="none" strike="noStrike">
                          <a:solidFill>
                            <a:srgbClr val="222223"/>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71203">
                <a:tc>
                  <a:txBody>
                    <a:bodyPr/>
                    <a:lstStyle/>
                    <a:p>
                      <a:pPr algn="ctr" fontAlgn="ctr"/>
                      <a:r>
                        <a:rPr lang="en-IN" sz="1100" b="0" i="0" u="none" strike="noStrike">
                          <a:solidFill>
                            <a:srgbClr val="222223"/>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71203">
                <a:tc>
                  <a:txBody>
                    <a:bodyPr/>
                    <a:lstStyle/>
                    <a:p>
                      <a:pPr algn="ctr" fontAlgn="ctr"/>
                      <a:r>
                        <a:rPr lang="en-IN" sz="1100" b="0" i="0" u="none" strike="noStrike">
                          <a:solidFill>
                            <a:srgbClr val="222223"/>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71203">
                <a:tc>
                  <a:txBody>
                    <a:bodyPr/>
                    <a:lstStyle/>
                    <a:p>
                      <a:pPr algn="ctr" fontAlgn="ctr"/>
                      <a:r>
                        <a:rPr lang="en-IN" sz="1100" b="0" i="0" u="none" strike="noStrike">
                          <a:solidFill>
                            <a:srgbClr val="222223"/>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71203">
                <a:tc>
                  <a:txBody>
                    <a:bodyPr/>
                    <a:lstStyle/>
                    <a:p>
                      <a:pPr algn="ctr" fontAlgn="ctr"/>
                      <a:r>
                        <a:rPr lang="en-IN" sz="1100" b="0" i="0" u="none" strike="noStrike">
                          <a:solidFill>
                            <a:srgbClr val="222223"/>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71203">
                <a:tc>
                  <a:txBody>
                    <a:bodyPr/>
                    <a:lstStyle/>
                    <a:p>
                      <a:pPr algn="ctr" fontAlgn="ctr"/>
                      <a:r>
                        <a:rPr lang="en-IN" sz="1100" b="0" i="0" u="none" strike="noStrike">
                          <a:solidFill>
                            <a:srgbClr val="222223"/>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71203">
                <a:tc>
                  <a:txBody>
                    <a:bodyPr/>
                    <a:lstStyle/>
                    <a:p>
                      <a:pPr algn="ctr" fontAlgn="ctr"/>
                      <a:r>
                        <a:rPr lang="en-IN" sz="1100" b="0" i="0" u="none" strike="noStrike">
                          <a:solidFill>
                            <a:srgbClr val="222223"/>
                          </a:solidFill>
                          <a:effectLst/>
                          <a:latin typeface="Calibri" panose="020F0502020204030204" pitchFamily="34" charset="0"/>
                        </a:rPr>
                        <a:t>46%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71203">
                <a:tc>
                  <a:txBody>
                    <a:bodyPr/>
                    <a:lstStyle/>
                    <a:p>
                      <a:pPr algn="ctr" fontAlgn="ctr"/>
                      <a:r>
                        <a:rPr lang="en-IN" sz="1100" b="0" i="0" u="none" strike="noStrike">
                          <a:solidFill>
                            <a:srgbClr val="222223"/>
                          </a:solidFill>
                          <a:effectLst/>
                          <a:latin typeface="Calibri" panose="020F0502020204030204" pitchFamily="34" charset="0"/>
                        </a:rPr>
                        <a:t>45%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71203">
                <a:tc>
                  <a:txBody>
                    <a:bodyPr/>
                    <a:lstStyle/>
                    <a:p>
                      <a:pPr algn="ctr" fontAlgn="b"/>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10" name="TextBox 9">
            <a:extLst>
              <a:ext uri="{FF2B5EF4-FFF2-40B4-BE49-F238E27FC236}">
                <a16:creationId xmlns="" xmlns:a16="http://schemas.microsoft.com/office/drawing/2014/main" id="{36705B59-419B-47AB-A370-D25C76398491}"/>
              </a:ext>
            </a:extLst>
          </p:cNvPr>
          <p:cNvSpPr txBox="1"/>
          <p:nvPr/>
        </p:nvSpPr>
        <p:spPr>
          <a:xfrm>
            <a:off x="7467600" y="1237708"/>
            <a:ext cx="642076" cy="169277"/>
          </a:xfrm>
          <a:prstGeom prst="rect">
            <a:avLst/>
          </a:prstGeom>
        </p:spPr>
        <p:txBody>
          <a:bodyPr vert="horz" wrap="square" lIns="0" tIns="0" rIns="0" bIns="0" rtlCol="0">
            <a:spAutoFit/>
          </a:bodyPr>
          <a:lstStyle/>
          <a:p>
            <a:pPr marL="4763" algn="ctr"/>
            <a:r>
              <a:rPr lang="en-US" sz="1100" dirty="0"/>
              <a:t>62%</a:t>
            </a:r>
          </a:p>
        </p:txBody>
      </p:sp>
    </p:spTree>
    <p:extLst>
      <p:ext uri="{BB962C8B-B14F-4D97-AF65-F5344CB8AC3E}">
        <p14:creationId xmlns:p14="http://schemas.microsoft.com/office/powerpoint/2010/main" val="3417865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457200"/>
            <a:ext cx="8646971" cy="387798"/>
          </a:xfrm>
        </p:spPr>
        <p:txBody>
          <a:bodyPr/>
          <a:lstStyle/>
          <a:p>
            <a:r>
              <a:rPr lang="en-US" dirty="0"/>
              <a:t>Methodology</a:t>
            </a:r>
          </a:p>
        </p:txBody>
      </p:sp>
      <p:sp>
        <p:nvSpPr>
          <p:cNvPr id="3" name="Text Placeholder 2"/>
          <p:cNvSpPr>
            <a:spLocks noGrp="1"/>
          </p:cNvSpPr>
          <p:nvPr>
            <p:ph type="body" sz="quarter" idx="14"/>
          </p:nvPr>
        </p:nvSpPr>
        <p:spPr/>
        <p:txBody>
          <a:bodyPr/>
          <a:lstStyle/>
          <a:p>
            <a:pPr algn="just"/>
            <a:r>
              <a:rPr lang="en-US" sz="1400" dirty="0"/>
              <a:t>This survey was conducted by Ipsos on behalf of the Centre for International Governance Innovation (“CIGI”) between December 29, 2017, and March 5, 2018. </a:t>
            </a:r>
          </a:p>
          <a:p>
            <a:pPr algn="just"/>
            <a:r>
              <a:rPr lang="en-US" sz="1400" dirty="0"/>
              <a:t>The survey was conducted in 25 economies—Australia, Brazil, Canada, China, Egypt, France, Germany, Great Britain, Hong Kong, India, Indonesia, Italy, Japan, Kenya, Mexico, Nigeria, Pakistan, Poland, Russia, South Africa, Republic of Korea, Sweden, Tunisia, Turkey and the United States—and involved 25,262 Internet users. </a:t>
            </a:r>
          </a:p>
          <a:p>
            <a:pPr algn="just"/>
            <a:r>
              <a:rPr lang="en-US" sz="1400" dirty="0"/>
              <a:t>Twenty-one of the economies utilized the Ipsos Internet panel system while Tunisia was conducted via CATI, and Kenya, Nigeria and Pakistan utilized face-to-face interviewing, given online constraints in these economies and the length of the poll.  The inclusion of Russia is new to this year’s poll. </a:t>
            </a:r>
          </a:p>
          <a:p>
            <a:pPr algn="just"/>
            <a:r>
              <a:rPr lang="en-US" sz="1400" dirty="0"/>
              <a:t>In the US and Canada respondents were aged 18-64, and 16-64 in all other economies. </a:t>
            </a:r>
          </a:p>
          <a:p>
            <a:pPr algn="just"/>
            <a:r>
              <a:rPr lang="en-US" sz="1400" dirty="0"/>
              <a:t>For 2018, the economies of Russia and South Africa have been added to the BRICS definition, which previously only included Brazil, India, and China (BIC). For analytic purposes, the BRICS data is tracked against the BIC data from previous surveys, though the comparison is not direct. </a:t>
            </a:r>
          </a:p>
          <a:p>
            <a:pPr algn="just"/>
            <a:r>
              <a:rPr lang="en-US" sz="1400" dirty="0"/>
              <a:t>Approximately 1,000+ individuals were surveyed in each economy and are weighted to match the population in each economy surveyed. The precision of Ipsos online polls is calculated using a credibility interval. In this case, a poll of 1,000 is accurate to +/- 3.5 percentage points. For those surveys conducted by CATI and face-to-face, the margin of error is +/-3.1, 19 times out of 20. </a:t>
            </a:r>
          </a:p>
          <a:p>
            <a:pPr algn="just"/>
            <a:endParaRPr lang="en-US" dirty="0"/>
          </a:p>
        </p:txBody>
      </p:sp>
      <p:graphicFrame>
        <p:nvGraphicFramePr>
          <p:cNvPr id="4" name="Table 3"/>
          <p:cNvGraphicFramePr>
            <a:graphicFrameLocks noGrp="1"/>
          </p:cNvGraphicFramePr>
          <p:nvPr>
            <p:extLst/>
          </p:nvPr>
        </p:nvGraphicFramePr>
        <p:xfrm>
          <a:off x="152400" y="5181600"/>
          <a:ext cx="4648200" cy="731520"/>
        </p:xfrm>
        <a:graphic>
          <a:graphicData uri="http://schemas.openxmlformats.org/drawingml/2006/table">
            <a:tbl>
              <a:tblPr firstRow="1" bandRow="1"/>
              <a:tblGrid>
                <a:gridCol w="1093694">
                  <a:extLst>
                    <a:ext uri="{9D8B030D-6E8A-4147-A177-3AD203B41FA5}">
                      <a16:colId xmlns="" xmlns:a16="http://schemas.microsoft.com/office/drawing/2014/main" val="20000"/>
                    </a:ext>
                  </a:extLst>
                </a:gridCol>
                <a:gridCol w="3554506">
                  <a:extLst>
                    <a:ext uri="{9D8B030D-6E8A-4147-A177-3AD203B41FA5}">
                      <a16:colId xmlns="" xmlns:a16="http://schemas.microsoft.com/office/drawing/2014/main" val="20001"/>
                    </a:ext>
                  </a:extLst>
                </a:gridCol>
              </a:tblGrid>
              <a:tr h="0">
                <a:tc>
                  <a:txBody>
                    <a:bodyPr/>
                    <a:lstStyle>
                      <a:lvl1pPr marL="0" algn="l" defTabSz="924282" rtl="0" eaLnBrk="1" latinLnBrk="0" hangingPunct="1">
                        <a:defRPr sz="1800" b="1" kern="1200">
                          <a:solidFill>
                            <a:schemeClr val="lt1"/>
                          </a:solidFill>
                          <a:latin typeface="Calibri"/>
                        </a:defRPr>
                      </a:lvl1pPr>
                      <a:lvl2pPr marL="462140" algn="l" defTabSz="924282" rtl="0" eaLnBrk="1" latinLnBrk="0" hangingPunct="1">
                        <a:defRPr sz="1800" b="1" kern="1200">
                          <a:solidFill>
                            <a:schemeClr val="lt1"/>
                          </a:solidFill>
                          <a:latin typeface="Calibri"/>
                        </a:defRPr>
                      </a:lvl2pPr>
                      <a:lvl3pPr marL="924282" algn="l" defTabSz="924282" rtl="0" eaLnBrk="1" latinLnBrk="0" hangingPunct="1">
                        <a:defRPr sz="1800" b="1" kern="1200">
                          <a:solidFill>
                            <a:schemeClr val="lt1"/>
                          </a:solidFill>
                          <a:latin typeface="Calibri"/>
                        </a:defRPr>
                      </a:lvl3pPr>
                      <a:lvl4pPr marL="1386422" algn="l" defTabSz="924282" rtl="0" eaLnBrk="1" latinLnBrk="0" hangingPunct="1">
                        <a:defRPr sz="1800" b="1" kern="1200">
                          <a:solidFill>
                            <a:schemeClr val="lt1"/>
                          </a:solidFill>
                          <a:latin typeface="Calibri"/>
                        </a:defRPr>
                      </a:lvl4pPr>
                      <a:lvl5pPr marL="1848564" algn="l" defTabSz="924282" rtl="0" eaLnBrk="1" latinLnBrk="0" hangingPunct="1">
                        <a:defRPr sz="1800" b="1" kern="1200">
                          <a:solidFill>
                            <a:schemeClr val="lt1"/>
                          </a:solidFill>
                          <a:latin typeface="Calibri"/>
                        </a:defRPr>
                      </a:lvl5pPr>
                      <a:lvl6pPr marL="2310704" algn="l" defTabSz="924282" rtl="0" eaLnBrk="1" latinLnBrk="0" hangingPunct="1">
                        <a:defRPr sz="1800" b="1" kern="1200">
                          <a:solidFill>
                            <a:schemeClr val="lt1"/>
                          </a:solidFill>
                          <a:latin typeface="Calibri"/>
                        </a:defRPr>
                      </a:lvl6pPr>
                      <a:lvl7pPr marL="2772846" algn="l" defTabSz="924282" rtl="0" eaLnBrk="1" latinLnBrk="0" hangingPunct="1">
                        <a:defRPr sz="1800" b="1" kern="1200">
                          <a:solidFill>
                            <a:schemeClr val="lt1"/>
                          </a:solidFill>
                          <a:latin typeface="Calibri"/>
                        </a:defRPr>
                      </a:lvl7pPr>
                      <a:lvl8pPr marL="3234986" algn="l" defTabSz="924282" rtl="0" eaLnBrk="1" latinLnBrk="0" hangingPunct="1">
                        <a:defRPr sz="1800" b="1" kern="1200">
                          <a:solidFill>
                            <a:schemeClr val="lt1"/>
                          </a:solidFill>
                          <a:latin typeface="Calibri"/>
                        </a:defRPr>
                      </a:lvl8pPr>
                      <a:lvl9pPr marL="3697126" algn="l" defTabSz="924282" rtl="0" eaLnBrk="1" latinLnBrk="0" hangingPunct="1">
                        <a:defRPr sz="1800" b="1" kern="1200">
                          <a:solidFill>
                            <a:schemeClr val="lt1"/>
                          </a:solidFill>
                          <a:latin typeface="Calibri"/>
                        </a:defRPr>
                      </a:lvl9pPr>
                    </a:lstStyle>
                    <a:p>
                      <a:pPr algn="r"/>
                      <a:r>
                        <a:rPr lang="en-US" sz="1600" b="1" dirty="0">
                          <a:solidFill>
                            <a:schemeClr val="tx1"/>
                          </a:solidFill>
                        </a:rPr>
                        <a:t>BRICS =</a:t>
                      </a:r>
                      <a:endParaRPr lang="en-CA" sz="1600" b="1" dirty="0">
                        <a:solidFill>
                          <a:schemeClr val="tx1"/>
                        </a:solidFill>
                      </a:endParaRPr>
                    </a:p>
                  </a:txBody>
                  <a:tcPr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24282" rtl="0" eaLnBrk="1" latinLnBrk="0" hangingPunct="1">
                        <a:defRPr sz="1800" b="1" kern="1200">
                          <a:solidFill>
                            <a:schemeClr val="lt1"/>
                          </a:solidFill>
                          <a:latin typeface="Calibri"/>
                        </a:defRPr>
                      </a:lvl1pPr>
                      <a:lvl2pPr marL="462140" algn="l" defTabSz="924282" rtl="0" eaLnBrk="1" latinLnBrk="0" hangingPunct="1">
                        <a:defRPr sz="1800" b="1" kern="1200">
                          <a:solidFill>
                            <a:schemeClr val="lt1"/>
                          </a:solidFill>
                          <a:latin typeface="Calibri"/>
                        </a:defRPr>
                      </a:lvl2pPr>
                      <a:lvl3pPr marL="924282" algn="l" defTabSz="924282" rtl="0" eaLnBrk="1" latinLnBrk="0" hangingPunct="1">
                        <a:defRPr sz="1800" b="1" kern="1200">
                          <a:solidFill>
                            <a:schemeClr val="lt1"/>
                          </a:solidFill>
                          <a:latin typeface="Calibri"/>
                        </a:defRPr>
                      </a:lvl3pPr>
                      <a:lvl4pPr marL="1386422" algn="l" defTabSz="924282" rtl="0" eaLnBrk="1" latinLnBrk="0" hangingPunct="1">
                        <a:defRPr sz="1800" b="1" kern="1200">
                          <a:solidFill>
                            <a:schemeClr val="lt1"/>
                          </a:solidFill>
                          <a:latin typeface="Calibri"/>
                        </a:defRPr>
                      </a:lvl4pPr>
                      <a:lvl5pPr marL="1848564" algn="l" defTabSz="924282" rtl="0" eaLnBrk="1" latinLnBrk="0" hangingPunct="1">
                        <a:defRPr sz="1800" b="1" kern="1200">
                          <a:solidFill>
                            <a:schemeClr val="lt1"/>
                          </a:solidFill>
                          <a:latin typeface="Calibri"/>
                        </a:defRPr>
                      </a:lvl5pPr>
                      <a:lvl6pPr marL="2310704" algn="l" defTabSz="924282" rtl="0" eaLnBrk="1" latinLnBrk="0" hangingPunct="1">
                        <a:defRPr sz="1800" b="1" kern="1200">
                          <a:solidFill>
                            <a:schemeClr val="lt1"/>
                          </a:solidFill>
                          <a:latin typeface="Calibri"/>
                        </a:defRPr>
                      </a:lvl6pPr>
                      <a:lvl7pPr marL="2772846" algn="l" defTabSz="924282" rtl="0" eaLnBrk="1" latinLnBrk="0" hangingPunct="1">
                        <a:defRPr sz="1800" b="1" kern="1200">
                          <a:solidFill>
                            <a:schemeClr val="lt1"/>
                          </a:solidFill>
                          <a:latin typeface="Calibri"/>
                        </a:defRPr>
                      </a:lvl7pPr>
                      <a:lvl8pPr marL="3234986" algn="l" defTabSz="924282" rtl="0" eaLnBrk="1" latinLnBrk="0" hangingPunct="1">
                        <a:defRPr sz="1800" b="1" kern="1200">
                          <a:solidFill>
                            <a:schemeClr val="lt1"/>
                          </a:solidFill>
                          <a:latin typeface="Calibri"/>
                        </a:defRPr>
                      </a:lvl8pPr>
                      <a:lvl9pPr marL="3697126" algn="l" defTabSz="924282" rtl="0" eaLnBrk="1" latinLnBrk="0" hangingPunct="1">
                        <a:defRPr sz="1800" b="1" kern="1200">
                          <a:solidFill>
                            <a:schemeClr val="lt1"/>
                          </a:solidFill>
                          <a:latin typeface="Calibri"/>
                        </a:defRPr>
                      </a:lvl9pPr>
                    </a:lstStyle>
                    <a:p>
                      <a:r>
                        <a:rPr lang="en-US" sz="1600" b="1" dirty="0">
                          <a:solidFill>
                            <a:schemeClr val="tx1"/>
                          </a:solidFill>
                        </a:rPr>
                        <a:t>Brazil, Russia, India, China, South Africa</a:t>
                      </a:r>
                      <a:endParaRPr lang="en-CA" sz="1600" b="1" dirty="0">
                        <a:solidFill>
                          <a:schemeClr val="tx1"/>
                        </a:solidFill>
                      </a:endParaRPr>
                    </a:p>
                  </a:txBody>
                  <a:tcPr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0">
                <a:tc>
                  <a:txBody>
                    <a:bodyPr/>
                    <a:lstStyle>
                      <a:lvl1pPr marL="0" algn="l" defTabSz="924282" rtl="0" eaLnBrk="1" latinLnBrk="0" hangingPunct="1">
                        <a:defRPr sz="1800" kern="1200">
                          <a:solidFill>
                            <a:schemeClr val="dk1"/>
                          </a:solidFill>
                          <a:latin typeface="Calibri"/>
                        </a:defRPr>
                      </a:lvl1pPr>
                      <a:lvl2pPr marL="462140" algn="l" defTabSz="924282" rtl="0" eaLnBrk="1" latinLnBrk="0" hangingPunct="1">
                        <a:defRPr sz="1800" kern="1200">
                          <a:solidFill>
                            <a:schemeClr val="dk1"/>
                          </a:solidFill>
                          <a:latin typeface="Calibri"/>
                        </a:defRPr>
                      </a:lvl2pPr>
                      <a:lvl3pPr marL="924282" algn="l" defTabSz="924282" rtl="0" eaLnBrk="1" latinLnBrk="0" hangingPunct="1">
                        <a:defRPr sz="1800" kern="1200">
                          <a:solidFill>
                            <a:schemeClr val="dk1"/>
                          </a:solidFill>
                          <a:latin typeface="Calibri"/>
                        </a:defRPr>
                      </a:lvl3pPr>
                      <a:lvl4pPr marL="1386422" algn="l" defTabSz="924282" rtl="0" eaLnBrk="1" latinLnBrk="0" hangingPunct="1">
                        <a:defRPr sz="1800" kern="1200">
                          <a:solidFill>
                            <a:schemeClr val="dk1"/>
                          </a:solidFill>
                          <a:latin typeface="Calibri"/>
                        </a:defRPr>
                      </a:lvl4pPr>
                      <a:lvl5pPr marL="1848564" algn="l" defTabSz="924282" rtl="0" eaLnBrk="1" latinLnBrk="0" hangingPunct="1">
                        <a:defRPr sz="1800" kern="1200">
                          <a:solidFill>
                            <a:schemeClr val="dk1"/>
                          </a:solidFill>
                          <a:latin typeface="Calibri"/>
                        </a:defRPr>
                      </a:lvl5pPr>
                      <a:lvl6pPr marL="2310704" algn="l" defTabSz="924282" rtl="0" eaLnBrk="1" latinLnBrk="0" hangingPunct="1">
                        <a:defRPr sz="1800" kern="1200">
                          <a:solidFill>
                            <a:schemeClr val="dk1"/>
                          </a:solidFill>
                          <a:latin typeface="Calibri"/>
                        </a:defRPr>
                      </a:lvl6pPr>
                      <a:lvl7pPr marL="2772846" algn="l" defTabSz="924282" rtl="0" eaLnBrk="1" latinLnBrk="0" hangingPunct="1">
                        <a:defRPr sz="1800" kern="1200">
                          <a:solidFill>
                            <a:schemeClr val="dk1"/>
                          </a:solidFill>
                          <a:latin typeface="Calibri"/>
                        </a:defRPr>
                      </a:lvl7pPr>
                      <a:lvl8pPr marL="3234986" algn="l" defTabSz="924282" rtl="0" eaLnBrk="1" latinLnBrk="0" hangingPunct="1">
                        <a:defRPr sz="1800" kern="1200">
                          <a:solidFill>
                            <a:schemeClr val="dk1"/>
                          </a:solidFill>
                          <a:latin typeface="Calibri"/>
                        </a:defRPr>
                      </a:lvl8pPr>
                      <a:lvl9pPr marL="3697126" algn="l" defTabSz="924282" rtl="0" eaLnBrk="1" latinLnBrk="0" hangingPunct="1">
                        <a:defRPr sz="1800" kern="1200">
                          <a:solidFill>
                            <a:schemeClr val="dk1"/>
                          </a:solidFill>
                          <a:latin typeface="Calibri"/>
                        </a:defRPr>
                      </a:lvl9pPr>
                    </a:lstStyle>
                    <a:p>
                      <a:pPr algn="r"/>
                      <a:r>
                        <a:rPr lang="en-US" sz="1600" b="1" dirty="0">
                          <a:solidFill>
                            <a:schemeClr val="tx1"/>
                          </a:solidFill>
                        </a:rPr>
                        <a:t>APAC =</a:t>
                      </a:r>
                      <a:endParaRPr lang="en-CA" sz="1600" b="1" dirty="0">
                        <a:solidFill>
                          <a:schemeClr val="tx1"/>
                        </a:solidFill>
                      </a:endParaRPr>
                    </a:p>
                  </a:txBody>
                  <a:tcPr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lvl1pPr marL="0" algn="l" defTabSz="924282" rtl="0" eaLnBrk="1" latinLnBrk="0" hangingPunct="1">
                        <a:defRPr sz="1800" kern="1200">
                          <a:solidFill>
                            <a:schemeClr val="dk1"/>
                          </a:solidFill>
                          <a:latin typeface="Calibri"/>
                        </a:defRPr>
                      </a:lvl1pPr>
                      <a:lvl2pPr marL="462140" algn="l" defTabSz="924282" rtl="0" eaLnBrk="1" latinLnBrk="0" hangingPunct="1">
                        <a:defRPr sz="1800" kern="1200">
                          <a:solidFill>
                            <a:schemeClr val="dk1"/>
                          </a:solidFill>
                          <a:latin typeface="Calibri"/>
                        </a:defRPr>
                      </a:lvl2pPr>
                      <a:lvl3pPr marL="924282" algn="l" defTabSz="924282" rtl="0" eaLnBrk="1" latinLnBrk="0" hangingPunct="1">
                        <a:defRPr sz="1800" kern="1200">
                          <a:solidFill>
                            <a:schemeClr val="dk1"/>
                          </a:solidFill>
                          <a:latin typeface="Calibri"/>
                        </a:defRPr>
                      </a:lvl3pPr>
                      <a:lvl4pPr marL="1386422" algn="l" defTabSz="924282" rtl="0" eaLnBrk="1" latinLnBrk="0" hangingPunct="1">
                        <a:defRPr sz="1800" kern="1200">
                          <a:solidFill>
                            <a:schemeClr val="dk1"/>
                          </a:solidFill>
                          <a:latin typeface="Calibri"/>
                        </a:defRPr>
                      </a:lvl4pPr>
                      <a:lvl5pPr marL="1848564" algn="l" defTabSz="924282" rtl="0" eaLnBrk="1" latinLnBrk="0" hangingPunct="1">
                        <a:defRPr sz="1800" kern="1200">
                          <a:solidFill>
                            <a:schemeClr val="dk1"/>
                          </a:solidFill>
                          <a:latin typeface="Calibri"/>
                        </a:defRPr>
                      </a:lvl5pPr>
                      <a:lvl6pPr marL="2310704" algn="l" defTabSz="924282" rtl="0" eaLnBrk="1" latinLnBrk="0" hangingPunct="1">
                        <a:defRPr sz="1800" kern="1200">
                          <a:solidFill>
                            <a:schemeClr val="dk1"/>
                          </a:solidFill>
                          <a:latin typeface="Calibri"/>
                        </a:defRPr>
                      </a:lvl6pPr>
                      <a:lvl7pPr marL="2772846" algn="l" defTabSz="924282" rtl="0" eaLnBrk="1" latinLnBrk="0" hangingPunct="1">
                        <a:defRPr sz="1800" kern="1200">
                          <a:solidFill>
                            <a:schemeClr val="dk1"/>
                          </a:solidFill>
                          <a:latin typeface="Calibri"/>
                        </a:defRPr>
                      </a:lvl7pPr>
                      <a:lvl8pPr marL="3234986" algn="l" defTabSz="924282" rtl="0" eaLnBrk="1" latinLnBrk="0" hangingPunct="1">
                        <a:defRPr sz="1800" kern="1200">
                          <a:solidFill>
                            <a:schemeClr val="dk1"/>
                          </a:solidFill>
                          <a:latin typeface="Calibri"/>
                        </a:defRPr>
                      </a:lvl8pPr>
                      <a:lvl9pPr marL="3697126" algn="l" defTabSz="924282" rtl="0" eaLnBrk="1" latinLnBrk="0" hangingPunct="1">
                        <a:defRPr sz="1800" kern="1200">
                          <a:solidFill>
                            <a:schemeClr val="dk1"/>
                          </a:solidFill>
                          <a:latin typeface="Calibri"/>
                        </a:defRPr>
                      </a:lvl9pPr>
                    </a:lstStyle>
                    <a:p>
                      <a:r>
                        <a:rPr lang="en-US" sz="1600" b="1" dirty="0">
                          <a:solidFill>
                            <a:schemeClr val="tx1"/>
                          </a:solidFill>
                        </a:rPr>
                        <a:t>Asia</a:t>
                      </a:r>
                      <a:r>
                        <a:rPr lang="en-US" sz="1600" b="1" baseline="0" dirty="0">
                          <a:solidFill>
                            <a:schemeClr val="tx1"/>
                          </a:solidFill>
                        </a:rPr>
                        <a:t> Pacific</a:t>
                      </a:r>
                      <a:endParaRPr lang="en-CA" sz="1600" b="1" dirty="0">
                        <a:solidFill>
                          <a:schemeClr val="tx1"/>
                        </a:solidFill>
                      </a:endParaRPr>
                    </a:p>
                  </a:txBody>
                  <a:tcPr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0">
                <a:tc>
                  <a:txBody>
                    <a:bodyPr/>
                    <a:lstStyle>
                      <a:lvl1pPr marL="0" algn="l" defTabSz="924282" rtl="0" eaLnBrk="1" latinLnBrk="0" hangingPunct="1">
                        <a:defRPr sz="1800" kern="1200">
                          <a:solidFill>
                            <a:schemeClr val="dk1"/>
                          </a:solidFill>
                          <a:latin typeface="Calibri"/>
                        </a:defRPr>
                      </a:lvl1pPr>
                      <a:lvl2pPr marL="462140" algn="l" defTabSz="924282" rtl="0" eaLnBrk="1" latinLnBrk="0" hangingPunct="1">
                        <a:defRPr sz="1800" kern="1200">
                          <a:solidFill>
                            <a:schemeClr val="dk1"/>
                          </a:solidFill>
                          <a:latin typeface="Calibri"/>
                        </a:defRPr>
                      </a:lvl2pPr>
                      <a:lvl3pPr marL="924282" algn="l" defTabSz="924282" rtl="0" eaLnBrk="1" latinLnBrk="0" hangingPunct="1">
                        <a:defRPr sz="1800" kern="1200">
                          <a:solidFill>
                            <a:schemeClr val="dk1"/>
                          </a:solidFill>
                          <a:latin typeface="Calibri"/>
                        </a:defRPr>
                      </a:lvl3pPr>
                      <a:lvl4pPr marL="1386422" algn="l" defTabSz="924282" rtl="0" eaLnBrk="1" latinLnBrk="0" hangingPunct="1">
                        <a:defRPr sz="1800" kern="1200">
                          <a:solidFill>
                            <a:schemeClr val="dk1"/>
                          </a:solidFill>
                          <a:latin typeface="Calibri"/>
                        </a:defRPr>
                      </a:lvl4pPr>
                      <a:lvl5pPr marL="1848564" algn="l" defTabSz="924282" rtl="0" eaLnBrk="1" latinLnBrk="0" hangingPunct="1">
                        <a:defRPr sz="1800" kern="1200">
                          <a:solidFill>
                            <a:schemeClr val="dk1"/>
                          </a:solidFill>
                          <a:latin typeface="Calibri"/>
                        </a:defRPr>
                      </a:lvl5pPr>
                      <a:lvl6pPr marL="2310704" algn="l" defTabSz="924282" rtl="0" eaLnBrk="1" latinLnBrk="0" hangingPunct="1">
                        <a:defRPr sz="1800" kern="1200">
                          <a:solidFill>
                            <a:schemeClr val="dk1"/>
                          </a:solidFill>
                          <a:latin typeface="Calibri"/>
                        </a:defRPr>
                      </a:lvl6pPr>
                      <a:lvl7pPr marL="2772846" algn="l" defTabSz="924282" rtl="0" eaLnBrk="1" latinLnBrk="0" hangingPunct="1">
                        <a:defRPr sz="1800" kern="1200">
                          <a:solidFill>
                            <a:schemeClr val="dk1"/>
                          </a:solidFill>
                          <a:latin typeface="Calibri"/>
                        </a:defRPr>
                      </a:lvl7pPr>
                      <a:lvl8pPr marL="3234986" algn="l" defTabSz="924282" rtl="0" eaLnBrk="1" latinLnBrk="0" hangingPunct="1">
                        <a:defRPr sz="1800" kern="1200">
                          <a:solidFill>
                            <a:schemeClr val="dk1"/>
                          </a:solidFill>
                          <a:latin typeface="Calibri"/>
                        </a:defRPr>
                      </a:lvl8pPr>
                      <a:lvl9pPr marL="3697126" algn="l" defTabSz="924282" rtl="0" eaLnBrk="1" latinLnBrk="0" hangingPunct="1">
                        <a:defRPr sz="1800" kern="1200">
                          <a:solidFill>
                            <a:schemeClr val="dk1"/>
                          </a:solidFill>
                          <a:latin typeface="Calibri"/>
                        </a:defRPr>
                      </a:lvl9pPr>
                    </a:lstStyle>
                    <a:p>
                      <a:pPr algn="r"/>
                      <a:r>
                        <a:rPr lang="en-US" sz="1600" b="1" dirty="0">
                          <a:solidFill>
                            <a:schemeClr val="tx1"/>
                          </a:solidFill>
                        </a:rPr>
                        <a:t>LATAM =</a:t>
                      </a:r>
                      <a:endParaRPr lang="en-CA" sz="1600" b="1" dirty="0">
                        <a:solidFill>
                          <a:schemeClr val="tx1"/>
                        </a:solidFill>
                      </a:endParaRPr>
                    </a:p>
                  </a:txBody>
                  <a:tcPr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24282" rtl="0" eaLnBrk="1" latinLnBrk="0" hangingPunct="1">
                        <a:defRPr sz="1800" kern="1200">
                          <a:solidFill>
                            <a:schemeClr val="dk1"/>
                          </a:solidFill>
                          <a:latin typeface="Calibri"/>
                        </a:defRPr>
                      </a:lvl1pPr>
                      <a:lvl2pPr marL="462140" algn="l" defTabSz="924282" rtl="0" eaLnBrk="1" latinLnBrk="0" hangingPunct="1">
                        <a:defRPr sz="1800" kern="1200">
                          <a:solidFill>
                            <a:schemeClr val="dk1"/>
                          </a:solidFill>
                          <a:latin typeface="Calibri"/>
                        </a:defRPr>
                      </a:lvl2pPr>
                      <a:lvl3pPr marL="924282" algn="l" defTabSz="924282" rtl="0" eaLnBrk="1" latinLnBrk="0" hangingPunct="1">
                        <a:defRPr sz="1800" kern="1200">
                          <a:solidFill>
                            <a:schemeClr val="dk1"/>
                          </a:solidFill>
                          <a:latin typeface="Calibri"/>
                        </a:defRPr>
                      </a:lvl3pPr>
                      <a:lvl4pPr marL="1386422" algn="l" defTabSz="924282" rtl="0" eaLnBrk="1" latinLnBrk="0" hangingPunct="1">
                        <a:defRPr sz="1800" kern="1200">
                          <a:solidFill>
                            <a:schemeClr val="dk1"/>
                          </a:solidFill>
                          <a:latin typeface="Calibri"/>
                        </a:defRPr>
                      </a:lvl4pPr>
                      <a:lvl5pPr marL="1848564" algn="l" defTabSz="924282" rtl="0" eaLnBrk="1" latinLnBrk="0" hangingPunct="1">
                        <a:defRPr sz="1800" kern="1200">
                          <a:solidFill>
                            <a:schemeClr val="dk1"/>
                          </a:solidFill>
                          <a:latin typeface="Calibri"/>
                        </a:defRPr>
                      </a:lvl5pPr>
                      <a:lvl6pPr marL="2310704" algn="l" defTabSz="924282" rtl="0" eaLnBrk="1" latinLnBrk="0" hangingPunct="1">
                        <a:defRPr sz="1800" kern="1200">
                          <a:solidFill>
                            <a:schemeClr val="dk1"/>
                          </a:solidFill>
                          <a:latin typeface="Calibri"/>
                        </a:defRPr>
                      </a:lvl6pPr>
                      <a:lvl7pPr marL="2772846" algn="l" defTabSz="924282" rtl="0" eaLnBrk="1" latinLnBrk="0" hangingPunct="1">
                        <a:defRPr sz="1800" kern="1200">
                          <a:solidFill>
                            <a:schemeClr val="dk1"/>
                          </a:solidFill>
                          <a:latin typeface="Calibri"/>
                        </a:defRPr>
                      </a:lvl7pPr>
                      <a:lvl8pPr marL="3234986" algn="l" defTabSz="924282" rtl="0" eaLnBrk="1" latinLnBrk="0" hangingPunct="1">
                        <a:defRPr sz="1800" kern="1200">
                          <a:solidFill>
                            <a:schemeClr val="dk1"/>
                          </a:solidFill>
                          <a:latin typeface="Calibri"/>
                        </a:defRPr>
                      </a:lvl8pPr>
                      <a:lvl9pPr marL="3697126" algn="l" defTabSz="924282" rtl="0" eaLnBrk="1" latinLnBrk="0" hangingPunct="1">
                        <a:defRPr sz="1800" kern="1200">
                          <a:solidFill>
                            <a:schemeClr val="dk1"/>
                          </a:solidFill>
                          <a:latin typeface="Calibri"/>
                        </a:defRPr>
                      </a:lvl9pPr>
                    </a:lstStyle>
                    <a:p>
                      <a:r>
                        <a:rPr lang="en-US" sz="1600" b="1" dirty="0">
                          <a:solidFill>
                            <a:schemeClr val="tx1"/>
                          </a:solidFill>
                        </a:rPr>
                        <a:t>Latin America</a:t>
                      </a:r>
                      <a:endParaRPr lang="en-CA" sz="1600" b="1" dirty="0">
                        <a:solidFill>
                          <a:schemeClr val="tx1"/>
                        </a:solidFill>
                      </a:endParaRPr>
                    </a:p>
                  </a:txBody>
                  <a:tcPr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719290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830997"/>
          </a:xfrm>
        </p:spPr>
        <p:txBody>
          <a:bodyPr/>
          <a:lstStyle/>
          <a:p>
            <a:pPr algn="just"/>
            <a:r>
              <a:rPr lang="en-US" dirty="0"/>
              <a:t>Companies continue to be a greater source of concern in the Americas (NA &amp; LATAM) than in other economies around the globe. In North America, those saying that companies in general contribute to their concern is up 6 points. </a:t>
            </a:r>
          </a:p>
        </p:txBody>
      </p:sp>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a:t>
            </a:r>
            <a:br>
              <a:rPr lang="en-US" dirty="0"/>
            </a:br>
            <a:r>
              <a:rPr lang="en-US" dirty="0"/>
              <a:t>[Companies in general] Base: Much/ Somewhat More Concerned About Online Privacy 2017 (n=12,956); 2018 (n=12,956)</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7" name="Table 6">
            <a:extLst>
              <a:ext uri="{FF2B5EF4-FFF2-40B4-BE49-F238E27FC236}">
                <a16:creationId xmlns="" xmlns:a16="http://schemas.microsoft.com/office/drawing/2014/main" id="{50C70757-E6EF-443A-8163-2BE13414518F}"/>
              </a:ext>
            </a:extLst>
          </p:cNvPr>
          <p:cNvGraphicFramePr>
            <a:graphicFrameLocks noGrp="1"/>
          </p:cNvGraphicFramePr>
          <p:nvPr>
            <p:extLst>
              <p:ext uri="{D42A27DB-BD31-4B8C-83A1-F6EECF244321}">
                <p14:modId xmlns:p14="http://schemas.microsoft.com/office/powerpoint/2010/main" val="58598453"/>
              </p:ext>
            </p:extLst>
          </p:nvPr>
        </p:nvGraphicFramePr>
        <p:xfrm>
          <a:off x="7772400" y="995764"/>
          <a:ext cx="1103094" cy="4719230"/>
        </p:xfrm>
        <a:graphic>
          <a:graphicData uri="http://schemas.openxmlformats.org/drawingml/2006/table">
            <a:tbl>
              <a:tblPr>
                <a:tableStyleId>{5C22544A-7EE6-4342-B048-85BDC9FD1C3A}</a:tableStyleId>
              </a:tblPr>
              <a:tblGrid>
                <a:gridCol w="1103094">
                  <a:extLst>
                    <a:ext uri="{9D8B030D-6E8A-4147-A177-3AD203B41FA5}">
                      <a16:colId xmlns="" xmlns:a16="http://schemas.microsoft.com/office/drawing/2014/main" val="2687950427"/>
                    </a:ext>
                  </a:extLst>
                </a:gridCol>
              </a:tblGrid>
              <a:tr h="371137">
                <a:tc>
                  <a:txBody>
                    <a:bodyPr/>
                    <a:lstStyle/>
                    <a:p>
                      <a:pPr algn="ctr" fontAlgn="t"/>
                      <a:r>
                        <a:rPr lang="en-US" sz="1200" b="1" i="0" u="none" strike="noStrike" dirty="0">
                          <a:solidFill>
                            <a:srgbClr val="000000"/>
                          </a:solidFill>
                          <a:effectLst/>
                          <a:latin typeface="+mn-lt"/>
                        </a:rPr>
                        <a:t>A Great</a:t>
                      </a:r>
                      <a:r>
                        <a:rPr lang="en-US" sz="1200" b="1" i="0" u="none" strike="noStrike" baseline="0" dirty="0">
                          <a:solidFill>
                            <a:srgbClr val="000000"/>
                          </a:solidFill>
                          <a:effectLst/>
                          <a:latin typeface="+mn-lt"/>
                        </a:rPr>
                        <a:t> Deal / Somewhat</a:t>
                      </a:r>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1774">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8936">
                <a:tc>
                  <a:txBody>
                    <a:bodyPr/>
                    <a:lstStyle/>
                    <a:p>
                      <a:pPr algn="ctr" fontAlgn="b"/>
                      <a:r>
                        <a:rPr lang="en-CA" sz="1200" b="0" i="0" u="none" strike="noStrike" kern="1200" dirty="0">
                          <a:solidFill>
                            <a:srgbClr val="222223"/>
                          </a:solidFill>
                          <a:effectLst/>
                          <a:latin typeface="Calibri" panose="020F0502020204030204" pitchFamily="34" charset="0"/>
                          <a:ea typeface="+mn-ea"/>
                          <a:cs typeface="+mn-cs"/>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083">
                <a:tc>
                  <a:txBody>
                    <a:bodyPr/>
                    <a:lstStyle/>
                    <a:p>
                      <a:pPr algn="ctr"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083">
                <a:tc>
                  <a:txBody>
                    <a:bodyPr/>
                    <a:lstStyle/>
                    <a:p>
                      <a:pPr algn="ctr" fontAlgn="ctr"/>
                      <a:r>
                        <a:rPr lang="en-IN" sz="1200" b="0" i="0" u="none" strike="noStrike" dirty="0">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9083">
                <a:tc>
                  <a:txBody>
                    <a:bodyPr/>
                    <a:lstStyle/>
                    <a:p>
                      <a:pPr algn="ctr" fontAlgn="ctr"/>
                      <a:r>
                        <a:rPr lang="en-IN" sz="1200" b="0" i="0" u="none" strike="noStrike">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083">
                <a:tc>
                  <a:txBody>
                    <a:bodyPr/>
                    <a:lstStyle/>
                    <a:p>
                      <a:pPr algn="ctr" fontAlgn="ctr"/>
                      <a:r>
                        <a:rPr lang="en-IN" sz="1200" b="0" i="0" u="none" strike="noStrike">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083">
                <a:tc>
                  <a:txBody>
                    <a:bodyPr/>
                    <a:lstStyle/>
                    <a:p>
                      <a:pPr algn="ctr" fontAlgn="ctr"/>
                      <a:r>
                        <a:rPr lang="en-IN" sz="1200" b="0" i="0" u="none" strike="noStrike">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9083">
                <a:tc>
                  <a:txBody>
                    <a:bodyPr/>
                    <a:lstStyle/>
                    <a:p>
                      <a:pPr algn="ctr" fontAlgn="ctr"/>
                      <a:r>
                        <a:rPr lang="en-IN" sz="1200" b="0" i="0" u="none" strike="noStrike">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083">
                <a:tc>
                  <a:txBody>
                    <a:bodyPr/>
                    <a:lstStyle/>
                    <a:p>
                      <a:pPr algn="ctr" fontAlgn="ctr"/>
                      <a:r>
                        <a:rPr lang="en-IN" sz="1200" b="0" i="0" u="none" strike="noStrike" dirty="0">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99083">
                <a:tc>
                  <a:txBody>
                    <a:bodyPr/>
                    <a:lstStyle/>
                    <a:p>
                      <a:pPr algn="ctr" fontAlgn="ctr"/>
                      <a:r>
                        <a:rPr lang="en-IN" sz="1200" b="0" i="0" u="none" strike="noStrike" dirty="0">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r h="364719">
                <a:tc>
                  <a:txBody>
                    <a:bodyPr/>
                    <a:lstStyle/>
                    <a:p>
                      <a:pPr algn="ctr" fontAlgn="t"/>
                      <a:endParaRPr lang="en-US" sz="1200" b="0" i="0" u="none" strike="noStrike" kern="1200" dirty="0">
                        <a:solidFill>
                          <a:srgbClr val="222223"/>
                        </a:solidFill>
                        <a:effectLst/>
                        <a:latin typeface="Calibri" panose="020F0502020204030204" pitchFamily="34" charset="0"/>
                        <a:ea typeface="+mn-ea"/>
                        <a:cs typeface="+mn-cs"/>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47027772"/>
                  </a:ext>
                </a:extLst>
              </a:tr>
            </a:tbl>
          </a:graphicData>
        </a:graphic>
      </p:graphicFrame>
    </p:spTree>
    <p:extLst>
      <p:ext uri="{BB962C8B-B14F-4D97-AF65-F5344CB8AC3E}">
        <p14:creationId xmlns:p14="http://schemas.microsoft.com/office/powerpoint/2010/main" val="13224055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833" y="2667000"/>
            <a:ext cx="7093160" cy="1645387"/>
          </a:xfrm>
        </p:spPr>
        <p:txBody>
          <a:bodyPr/>
          <a:lstStyle/>
          <a:p>
            <a:r>
              <a:rPr lang="en-CA" sz="6600" dirty="0"/>
              <a:t>Online Behavior Changes</a:t>
            </a:r>
          </a:p>
        </p:txBody>
      </p:sp>
    </p:spTree>
    <p:extLst>
      <p:ext uri="{BB962C8B-B14F-4D97-AF65-F5344CB8AC3E}">
        <p14:creationId xmlns:p14="http://schemas.microsoft.com/office/powerpoint/2010/main" val="17079040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p:cNvSpPr>
            <a:spLocks noGrp="1"/>
          </p:cNvSpPr>
          <p:nvPr>
            <p:ph type="body" sz="quarter" idx="16"/>
          </p:nvPr>
        </p:nvSpPr>
        <p:spPr>
          <a:xfrm>
            <a:off x="209558" y="6316275"/>
            <a:ext cx="7258042" cy="356508"/>
          </a:xfrm>
        </p:spPr>
        <p:txBody>
          <a:bodyPr/>
          <a:lstStyle/>
          <a:p>
            <a:r>
              <a:rPr lang="en-US" dirty="0"/>
              <a:t>Q3. How have you changed anything about how you behave online compared to one year ago? (Please select all that apply.)</a:t>
            </a:r>
          </a:p>
          <a:p>
            <a:r>
              <a:rPr lang="en-US" dirty="0"/>
              <a:t>Base: All Respondents Total  2014 (n=23,376); Total 2016 (n=24,143); Total 2017 (n=24,225); Total 2018 (n=24,750)</a:t>
            </a:r>
          </a:p>
        </p:txBody>
      </p:sp>
      <p:sp>
        <p:nvSpPr>
          <p:cNvPr id="2" name="Title 1"/>
          <p:cNvSpPr>
            <a:spLocks noGrp="1"/>
          </p:cNvSpPr>
          <p:nvPr>
            <p:ph type="title"/>
          </p:nvPr>
        </p:nvSpPr>
        <p:spPr>
          <a:xfrm>
            <a:off x="234000" y="228600"/>
            <a:ext cx="8646971" cy="747897"/>
          </a:xfrm>
        </p:spPr>
        <p:txBody>
          <a:bodyPr/>
          <a:lstStyle/>
          <a:p>
            <a:pPr algn="just"/>
            <a:r>
              <a:rPr lang="en-US" sz="1800" dirty="0"/>
              <a:t>Consistent with 2017, global citizens are most likely to avoid opening emails from unknown sources, followed by using antivirus software and avoiding certain internet sites. The pace of change is consistent with last year. </a:t>
            </a:r>
          </a:p>
        </p:txBody>
      </p:sp>
      <p:sp>
        <p:nvSpPr>
          <p:cNvPr id="11" name="TextBox 10"/>
          <p:cNvSpPr txBox="1"/>
          <p:nvPr/>
        </p:nvSpPr>
        <p:spPr>
          <a:xfrm>
            <a:off x="4191000" y="1423934"/>
            <a:ext cx="1524000" cy="276999"/>
          </a:xfrm>
          <a:prstGeom prst="rect">
            <a:avLst/>
          </a:prstGeom>
          <a:solidFill>
            <a:schemeClr val="bg1">
              <a:lumMod val="50000"/>
            </a:schemeClr>
          </a:solidFill>
        </p:spPr>
        <p:txBody>
          <a:bodyPr vert="horz" wrap="square" lIns="0" tIns="0" rIns="0" bIns="0" rtlCol="0">
            <a:spAutoFit/>
          </a:bodyPr>
          <a:lstStyle/>
          <a:p>
            <a:pPr marL="4763"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latin typeface="+mj-lt"/>
                <a:ea typeface="+mj-ea"/>
                <a:cs typeface="+mj-cs"/>
              </a:rPr>
              <a:t>Total</a:t>
            </a:r>
          </a:p>
        </p:txBody>
      </p:sp>
      <p:graphicFrame>
        <p:nvGraphicFramePr>
          <p:cNvPr id="12" name="Chart 11"/>
          <p:cNvGraphicFramePr/>
          <p:nvPr>
            <p:extLst/>
          </p:nvPr>
        </p:nvGraphicFramePr>
        <p:xfrm>
          <a:off x="268506" y="1661160"/>
          <a:ext cx="7680960" cy="42062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270940133"/>
              </p:ext>
            </p:extLst>
          </p:nvPr>
        </p:nvGraphicFramePr>
        <p:xfrm>
          <a:off x="7239000" y="1779555"/>
          <a:ext cx="1066799" cy="3890749"/>
        </p:xfrm>
        <a:graphic>
          <a:graphicData uri="http://schemas.openxmlformats.org/drawingml/2006/table">
            <a:tbl>
              <a:tblPr>
                <a:tableStyleId>{5C22544A-7EE6-4342-B048-85BDC9FD1C3A}</a:tableStyleId>
              </a:tblPr>
              <a:tblGrid>
                <a:gridCol w="387927">
                  <a:extLst>
                    <a:ext uri="{9D8B030D-6E8A-4147-A177-3AD203B41FA5}">
                      <a16:colId xmlns="" xmlns:a16="http://schemas.microsoft.com/office/drawing/2014/main" val="772270706"/>
                    </a:ext>
                  </a:extLst>
                </a:gridCol>
                <a:gridCol w="387927">
                  <a:extLst>
                    <a:ext uri="{9D8B030D-6E8A-4147-A177-3AD203B41FA5}">
                      <a16:colId xmlns="" xmlns:a16="http://schemas.microsoft.com/office/drawing/2014/main" val="3533605299"/>
                    </a:ext>
                  </a:extLst>
                </a:gridCol>
                <a:gridCol w="290945">
                  <a:extLst>
                    <a:ext uri="{9D8B030D-6E8A-4147-A177-3AD203B41FA5}">
                      <a16:colId xmlns="" xmlns:a16="http://schemas.microsoft.com/office/drawing/2014/main" val="2302915556"/>
                    </a:ext>
                  </a:extLst>
                </a:gridCol>
              </a:tblGrid>
              <a:tr h="243019">
                <a:tc>
                  <a:txBody>
                    <a:bodyPr/>
                    <a:lstStyle/>
                    <a:p>
                      <a:pPr algn="ctr" rtl="0" fontAlgn="ctr"/>
                      <a:r>
                        <a:rPr lang="en-US" sz="1200" b="0" i="0" u="none" strike="noStrike" dirty="0">
                          <a:solidFill>
                            <a:srgbClr val="222223"/>
                          </a:solidFill>
                          <a:effectLst/>
                          <a:latin typeface="Calibri" panose="020F0502020204030204" pitchFamily="34" charset="0"/>
                        </a:rPr>
                        <a:t>45%</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75169">
                <a:tc>
                  <a:txBody>
                    <a:bodyPr/>
                    <a:lstStyle/>
                    <a:p>
                      <a:pPr algn="ctr" rtl="0" fontAlgn="ctr"/>
                      <a:r>
                        <a:rPr lang="en-US" sz="1200" b="0" i="0" u="none" strike="noStrike">
                          <a:solidFill>
                            <a:srgbClr val="222223"/>
                          </a:solidFill>
                          <a:effectLst/>
                          <a:latin typeface="Calibri" panose="020F0502020204030204" pitchFamily="34" charset="0"/>
                        </a:rPr>
                        <a:t>38%</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80264237"/>
                  </a:ext>
                </a:extLst>
              </a:tr>
              <a:tr h="345457">
                <a:tc>
                  <a:txBody>
                    <a:bodyPr/>
                    <a:lstStyle/>
                    <a:p>
                      <a:pPr algn="ctr" rtl="0" fontAlgn="ctr"/>
                      <a:r>
                        <a:rPr lang="en-US" sz="1200" b="0" i="0" u="none" strike="noStrike">
                          <a:solidFill>
                            <a:srgbClr val="222223"/>
                          </a:solidFill>
                          <a:effectLst/>
                          <a:latin typeface="Calibri" panose="020F0502020204030204" pitchFamily="34" charset="0"/>
                        </a:rPr>
                        <a:t>37%</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dirty="0">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19840645"/>
                  </a:ext>
                </a:extLst>
              </a:tr>
              <a:tr h="158287">
                <a:tc>
                  <a:txBody>
                    <a:bodyPr/>
                    <a:lstStyle/>
                    <a:p>
                      <a:pPr algn="ctr" rtl="0" fontAlgn="ctr"/>
                      <a:r>
                        <a:rPr lang="en-US" sz="1200" b="0" i="0" u="none" strike="noStrike">
                          <a:solidFill>
                            <a:srgbClr val="222223"/>
                          </a:solidFill>
                          <a:effectLst/>
                          <a:latin typeface="Calibri" panose="020F0502020204030204" pitchFamily="34" charset="0"/>
                        </a:rPr>
                        <a:t>31%</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46%</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43%</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82676206"/>
                  </a:ext>
                </a:extLst>
              </a:tr>
              <a:tr h="295275">
                <a:tc>
                  <a:txBody>
                    <a:bodyPr/>
                    <a:lstStyle/>
                    <a:p>
                      <a:pPr algn="ctr" rtl="0" fontAlgn="ctr"/>
                      <a:r>
                        <a:rPr lang="en-US" sz="1200" b="0" i="0" u="none" strike="noStrike" dirty="0">
                          <a:solidFill>
                            <a:srgbClr val="222223"/>
                          </a:solidFill>
                          <a:effectLst/>
                          <a:latin typeface="Calibri" panose="020F0502020204030204" pitchFamily="34" charset="0"/>
                        </a:rPr>
                        <a:t>31%</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41%</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39%</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00087">
                <a:tc>
                  <a:txBody>
                    <a:bodyPr/>
                    <a:lstStyle/>
                    <a:p>
                      <a:pPr algn="ctr" rtl="0" fontAlgn="ctr"/>
                      <a:r>
                        <a:rPr lang="en-US" sz="1200" b="0" i="0" u="none" strike="noStrike">
                          <a:solidFill>
                            <a:srgbClr val="222223"/>
                          </a:solidFill>
                          <a:effectLst/>
                          <a:latin typeface="Calibri" panose="020F0502020204030204" pitchFamily="34" charset="0"/>
                        </a:rPr>
                        <a:t>29%</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277531">
                <a:tc>
                  <a:txBody>
                    <a:bodyPr/>
                    <a:lstStyle/>
                    <a:p>
                      <a:pPr algn="ctr" rtl="0" fontAlgn="ctr"/>
                      <a:r>
                        <a:rPr lang="en-US" sz="1200" b="0" i="0" u="none" strike="noStrike">
                          <a:solidFill>
                            <a:srgbClr val="222223"/>
                          </a:solidFill>
                          <a:effectLst/>
                          <a:latin typeface="Calibri" panose="020F0502020204030204" pitchFamily="34" charset="0"/>
                        </a:rPr>
                        <a:t>22%</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33%</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28%</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00087">
                <a:tc>
                  <a:txBody>
                    <a:bodyPr/>
                    <a:lstStyle/>
                    <a:p>
                      <a:pPr algn="ctr" rtl="0" fontAlgn="ctr"/>
                      <a:r>
                        <a:rPr lang="en-US" sz="1200" b="0" i="0" u="none" strike="noStrike">
                          <a:solidFill>
                            <a:srgbClr val="222223"/>
                          </a:solidFill>
                          <a:effectLst/>
                          <a:latin typeface="Calibri" panose="020F0502020204030204" pitchFamily="34" charset="0"/>
                        </a:rPr>
                        <a:t>15%</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41495">
                <a:tc>
                  <a:txBody>
                    <a:bodyPr/>
                    <a:lstStyle/>
                    <a:p>
                      <a:pPr algn="ctr" rtl="0" fontAlgn="ctr"/>
                      <a:r>
                        <a:rPr lang="en-US" sz="1200" b="0" i="0" u="none" strike="noStrike">
                          <a:solidFill>
                            <a:srgbClr val="222223"/>
                          </a:solidFill>
                          <a:effectLst/>
                          <a:latin typeface="Calibri" panose="020F0502020204030204" pitchFamily="34" charset="0"/>
                        </a:rPr>
                        <a:t>14%</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25%</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18%</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00087">
                <a:tc>
                  <a:txBody>
                    <a:bodyPr/>
                    <a:lstStyle/>
                    <a:p>
                      <a:pPr algn="ctr" rtl="0" fontAlgn="ctr"/>
                      <a:r>
                        <a:rPr lang="en-US" sz="1200" b="0" i="0" u="none" strike="noStrike">
                          <a:solidFill>
                            <a:srgbClr val="222223"/>
                          </a:solidFill>
                          <a:effectLst/>
                          <a:latin typeface="Calibri" panose="020F0502020204030204" pitchFamily="34" charset="0"/>
                        </a:rPr>
                        <a:t>13%</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00087">
                <a:tc>
                  <a:txBody>
                    <a:bodyPr/>
                    <a:lstStyle/>
                    <a:p>
                      <a:pPr algn="ctr" rtl="0" fontAlgn="ctr"/>
                      <a:r>
                        <a:rPr lang="en-US" sz="1200" b="0" i="0" u="none" strike="noStrike">
                          <a:solidFill>
                            <a:srgbClr val="222223"/>
                          </a:solidFill>
                          <a:effectLst/>
                          <a:latin typeface="Calibri" panose="020F0502020204030204" pitchFamily="34" charset="0"/>
                        </a:rPr>
                        <a:t>10%</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15%</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11%</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00087">
                <a:tc>
                  <a:txBody>
                    <a:bodyPr/>
                    <a:lstStyle/>
                    <a:p>
                      <a:pPr algn="ctr" rtl="0" fontAlgn="ctr"/>
                      <a:r>
                        <a:rPr lang="en-US" sz="1200" b="0" i="0" u="none" strike="noStrike">
                          <a:solidFill>
                            <a:srgbClr val="222223"/>
                          </a:solidFill>
                          <a:effectLst/>
                          <a:latin typeface="Calibri" panose="020F0502020204030204" pitchFamily="34" charset="0"/>
                        </a:rPr>
                        <a:t>9%</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13%</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10%</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r h="274243">
                <a:tc>
                  <a:txBody>
                    <a:bodyPr/>
                    <a:lstStyle/>
                    <a:p>
                      <a:pPr algn="ctr" rtl="0" fontAlgn="ctr"/>
                      <a:r>
                        <a:rPr lang="en-US" sz="1200" b="0" i="0" u="none" strike="noStrike">
                          <a:solidFill>
                            <a:srgbClr val="222223"/>
                          </a:solidFill>
                          <a:effectLst/>
                          <a:latin typeface="Calibri" panose="020F0502020204030204" pitchFamily="34" charset="0"/>
                        </a:rPr>
                        <a:t>19%</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a:solidFill>
                            <a:srgbClr val="222223"/>
                          </a:solidFill>
                          <a:effectLst/>
                          <a:latin typeface="Calibri" panose="020F0502020204030204" pitchFamily="34" charset="0"/>
                        </a:rPr>
                        <a:t>21%</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200" b="0" i="0" u="none" strike="noStrike" dirty="0">
                          <a:solidFill>
                            <a:srgbClr val="222223"/>
                          </a:solidFill>
                          <a:effectLst/>
                          <a:latin typeface="Calibri" panose="020F0502020204030204" pitchFamily="34" charset="0"/>
                        </a:rPr>
                        <a:t>24%</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47027772"/>
                  </a:ext>
                </a:extLst>
              </a:tr>
            </a:tbl>
          </a:graphicData>
        </a:graphic>
      </p:graphicFrame>
      <p:graphicFrame>
        <p:nvGraphicFramePr>
          <p:cNvPr id="3" name="Table 2"/>
          <p:cNvGraphicFramePr>
            <a:graphicFrameLocks noGrp="1"/>
          </p:cNvGraphicFramePr>
          <p:nvPr>
            <p:extLst/>
          </p:nvPr>
        </p:nvGraphicFramePr>
        <p:xfrm>
          <a:off x="7162800" y="1028243"/>
          <a:ext cx="1219201" cy="571957"/>
        </p:xfrm>
        <a:graphic>
          <a:graphicData uri="http://schemas.openxmlformats.org/drawingml/2006/table">
            <a:tbl>
              <a:tblPr>
                <a:tableStyleId>{5C22544A-7EE6-4342-B048-85BDC9FD1C3A}</a:tableStyleId>
              </a:tblPr>
              <a:tblGrid>
                <a:gridCol w="419595">
                  <a:extLst>
                    <a:ext uri="{9D8B030D-6E8A-4147-A177-3AD203B41FA5}">
                      <a16:colId xmlns="" xmlns:a16="http://schemas.microsoft.com/office/drawing/2014/main" val="3915909446"/>
                    </a:ext>
                  </a:extLst>
                </a:gridCol>
                <a:gridCol w="419595">
                  <a:extLst>
                    <a:ext uri="{9D8B030D-6E8A-4147-A177-3AD203B41FA5}">
                      <a16:colId xmlns="" xmlns:a16="http://schemas.microsoft.com/office/drawing/2014/main" val="1992831087"/>
                    </a:ext>
                  </a:extLst>
                </a:gridCol>
                <a:gridCol w="380011">
                  <a:extLst>
                    <a:ext uri="{9D8B030D-6E8A-4147-A177-3AD203B41FA5}">
                      <a16:colId xmlns="" xmlns:a16="http://schemas.microsoft.com/office/drawing/2014/main" val="39375579"/>
                    </a:ext>
                  </a:extLst>
                </a:gridCol>
              </a:tblGrid>
              <a:tr h="365204">
                <a:tc gridSpan="3">
                  <a:txBody>
                    <a:bodyPr/>
                    <a:lstStyle/>
                    <a:p>
                      <a:pPr algn="ctr" fontAlgn="t"/>
                      <a:r>
                        <a:rPr lang="en-US" sz="1200" b="1" i="0" u="none" strike="noStrike" dirty="0">
                          <a:solidFill>
                            <a:srgbClr val="000000"/>
                          </a:solidFill>
                          <a:effectLst/>
                          <a:latin typeface="+mn-lt"/>
                        </a:rPr>
                        <a:t>TOTAL CONCERNED</a:t>
                      </a: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t"/>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3129235861"/>
                  </a:ext>
                </a:extLst>
              </a:tr>
              <a:tr h="206197">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US" sz="1200" b="1" u="sng" strike="noStrike" dirty="0">
                          <a:effectLst/>
                          <a:latin typeface="+mn-lt"/>
                        </a:rPr>
                        <a:t>2015</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200" b="1" u="sng" strike="noStrike" dirty="0">
                          <a:effectLst/>
                          <a:latin typeface="+mn-lt"/>
                        </a:rPr>
                        <a:t>2014</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1776098"/>
                  </a:ext>
                </a:extLst>
              </a:tr>
            </a:tbl>
          </a:graphicData>
        </a:graphic>
      </p:graphicFrame>
    </p:spTree>
    <p:extLst>
      <p:ext uri="{BB962C8B-B14F-4D97-AF65-F5344CB8AC3E}">
        <p14:creationId xmlns:p14="http://schemas.microsoft.com/office/powerpoint/2010/main" val="387217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 xmlns:a16="http://schemas.microsoft.com/office/drawing/2014/main" id="{C401DB43-D2B6-42EF-9209-DCD489856600}"/>
              </a:ext>
            </a:extLst>
          </p:cNvPr>
          <p:cNvGraphicFramePr>
            <a:graphicFrameLocks noGrp="1"/>
          </p:cNvGraphicFramePr>
          <p:nvPr>
            <p:extLst/>
          </p:nvPr>
        </p:nvGraphicFramePr>
        <p:xfrm>
          <a:off x="228600" y="1371602"/>
          <a:ext cx="8763000" cy="3670485"/>
        </p:xfrm>
        <a:graphic>
          <a:graphicData uri="http://schemas.openxmlformats.org/drawingml/2006/table">
            <a:tbl>
              <a:tblPr/>
              <a:tblGrid>
                <a:gridCol w="3124200">
                  <a:extLst>
                    <a:ext uri="{9D8B030D-6E8A-4147-A177-3AD203B41FA5}">
                      <a16:colId xmlns="" xmlns:a16="http://schemas.microsoft.com/office/drawing/2014/main" val="1719321656"/>
                    </a:ext>
                  </a:extLst>
                </a:gridCol>
                <a:gridCol w="704850">
                  <a:extLst>
                    <a:ext uri="{9D8B030D-6E8A-4147-A177-3AD203B41FA5}">
                      <a16:colId xmlns="" xmlns:a16="http://schemas.microsoft.com/office/drawing/2014/main" val="857443514"/>
                    </a:ext>
                  </a:extLst>
                </a:gridCol>
                <a:gridCol w="704850">
                  <a:extLst>
                    <a:ext uri="{9D8B030D-6E8A-4147-A177-3AD203B41FA5}">
                      <a16:colId xmlns="" xmlns:a16="http://schemas.microsoft.com/office/drawing/2014/main" val="1306062835"/>
                    </a:ext>
                  </a:extLst>
                </a:gridCol>
                <a:gridCol w="704850">
                  <a:extLst>
                    <a:ext uri="{9D8B030D-6E8A-4147-A177-3AD203B41FA5}">
                      <a16:colId xmlns="" xmlns:a16="http://schemas.microsoft.com/office/drawing/2014/main" val="3885212468"/>
                    </a:ext>
                  </a:extLst>
                </a:gridCol>
                <a:gridCol w="704850">
                  <a:extLst>
                    <a:ext uri="{9D8B030D-6E8A-4147-A177-3AD203B41FA5}">
                      <a16:colId xmlns="" xmlns:a16="http://schemas.microsoft.com/office/drawing/2014/main" val="2262606616"/>
                    </a:ext>
                  </a:extLst>
                </a:gridCol>
                <a:gridCol w="704850">
                  <a:extLst>
                    <a:ext uri="{9D8B030D-6E8A-4147-A177-3AD203B41FA5}">
                      <a16:colId xmlns="" xmlns:a16="http://schemas.microsoft.com/office/drawing/2014/main" val="2048000615"/>
                    </a:ext>
                  </a:extLst>
                </a:gridCol>
                <a:gridCol w="704850">
                  <a:extLst>
                    <a:ext uri="{9D8B030D-6E8A-4147-A177-3AD203B41FA5}">
                      <a16:colId xmlns="" xmlns:a16="http://schemas.microsoft.com/office/drawing/2014/main" val="782153838"/>
                    </a:ext>
                  </a:extLst>
                </a:gridCol>
                <a:gridCol w="704850">
                  <a:extLst>
                    <a:ext uri="{9D8B030D-6E8A-4147-A177-3AD203B41FA5}">
                      <a16:colId xmlns="" xmlns:a16="http://schemas.microsoft.com/office/drawing/2014/main" val="2569972472"/>
                    </a:ext>
                  </a:extLst>
                </a:gridCol>
                <a:gridCol w="704850">
                  <a:extLst>
                    <a:ext uri="{9D8B030D-6E8A-4147-A177-3AD203B41FA5}">
                      <a16:colId xmlns="" xmlns:a16="http://schemas.microsoft.com/office/drawing/2014/main" val="1856708850"/>
                    </a:ext>
                  </a:extLst>
                </a:gridCol>
              </a:tblGrid>
              <a:tr h="552996">
                <a:tc>
                  <a:txBody>
                    <a:bodyPr/>
                    <a:lstStyle/>
                    <a:p>
                      <a:pPr algn="l" fontAlgn="b"/>
                      <a:endParaRPr lang="en-US" sz="1000" b="0" i="1" u="none" strike="noStrike" dirty="0">
                        <a:solidFill>
                          <a:srgbClr val="000000"/>
                        </a:solidFill>
                        <a:effectLst/>
                        <a:latin typeface="Calibri" panose="020F0502020204030204" pitchFamily="34" charset="0"/>
                      </a:endParaRPr>
                    </a:p>
                  </a:txBody>
                  <a:tcPr marL="8351" marR="8351" marT="8351" marB="0" anchor="b">
                    <a:lnL>
                      <a:noFill/>
                    </a:lnL>
                    <a:lnR>
                      <a:noFill/>
                    </a:lnR>
                    <a:lnT>
                      <a:noFill/>
                    </a:lnT>
                    <a:lnB>
                      <a:noFill/>
                    </a:lnB>
                    <a:solidFill>
                      <a:schemeClr val="bg1"/>
                    </a:solidFill>
                  </a:tcPr>
                </a:tc>
                <a:tc>
                  <a:txBody>
                    <a:bodyPr/>
                    <a:lstStyle/>
                    <a:p>
                      <a:pPr algn="ctr" fontAlgn="ctr"/>
                      <a:r>
                        <a:rPr lang="en-CA" sz="1200" b="1" u="none" strike="noStrike" dirty="0">
                          <a:solidFill>
                            <a:schemeClr val="bg1"/>
                          </a:solidFill>
                          <a:effectLst/>
                        </a:rPr>
                        <a:t>Total</a:t>
                      </a:r>
                      <a:endParaRPr lang="en-CA" sz="1200" b="1" i="0" u="none" strike="noStrike" dirty="0">
                        <a:solidFill>
                          <a:schemeClr val="bg1"/>
                        </a:solidFill>
                        <a:effectLst/>
                        <a:latin typeface="Calibri" panose="020F0502020204030204" pitchFamily="34" charset="0"/>
                      </a:endParaRPr>
                    </a:p>
                  </a:txBody>
                  <a:tcPr marL="8435" marR="8435" marT="8435" marB="0" anchor="ctr">
                    <a:lnL>
                      <a:noFill/>
                    </a:lnL>
                    <a:lnR>
                      <a:noFill/>
                    </a:lnR>
                    <a:lnT>
                      <a:noFill/>
                    </a:lnT>
                    <a:lnB>
                      <a:noFill/>
                    </a:lnB>
                    <a:solidFill>
                      <a:srgbClr val="71B2C9"/>
                    </a:solidFill>
                  </a:tcPr>
                </a:tc>
                <a:tc>
                  <a:txBody>
                    <a:bodyPr/>
                    <a:lstStyle/>
                    <a:p>
                      <a:pPr algn="ctr" fontAlgn="ctr"/>
                      <a:r>
                        <a:rPr lang="en-CA" sz="1200" b="1" u="none" strike="noStrike" dirty="0">
                          <a:solidFill>
                            <a:schemeClr val="bg1"/>
                          </a:solidFill>
                          <a:effectLst/>
                        </a:rPr>
                        <a:t>North America</a:t>
                      </a:r>
                      <a:endParaRPr lang="en-CA" sz="1200" b="1" i="0" u="none" strike="noStrike" dirty="0">
                        <a:solidFill>
                          <a:schemeClr val="bg1"/>
                        </a:solidFill>
                        <a:effectLst/>
                        <a:latin typeface="Calibri" panose="020F0502020204030204" pitchFamily="34" charset="0"/>
                      </a:endParaRPr>
                    </a:p>
                  </a:txBody>
                  <a:tcPr marL="8435" marR="8435" marT="8435" marB="0" anchor="ctr">
                    <a:lnL>
                      <a:noFill/>
                    </a:lnL>
                    <a:lnR>
                      <a:noFill/>
                    </a:lnR>
                    <a:lnT>
                      <a:noFill/>
                    </a:lnT>
                    <a:lnB>
                      <a:noFill/>
                    </a:lnB>
                    <a:solidFill>
                      <a:srgbClr val="71B2C9"/>
                    </a:solidFill>
                  </a:tcPr>
                </a:tc>
                <a:tc>
                  <a:txBody>
                    <a:bodyPr/>
                    <a:lstStyle/>
                    <a:p>
                      <a:pPr algn="ctr" fontAlgn="ctr"/>
                      <a:r>
                        <a:rPr lang="en-CA" sz="1200" b="1" u="none" strike="noStrike" dirty="0">
                          <a:solidFill>
                            <a:schemeClr val="bg1"/>
                          </a:solidFill>
                          <a:effectLst/>
                        </a:rPr>
                        <a:t>LATAM</a:t>
                      </a:r>
                      <a:endParaRPr lang="en-CA" sz="1200" b="1" i="0" u="none" strike="noStrike" dirty="0">
                        <a:solidFill>
                          <a:schemeClr val="bg1"/>
                        </a:solidFill>
                        <a:effectLst/>
                        <a:latin typeface="Calibri" panose="020F0502020204030204" pitchFamily="34" charset="0"/>
                      </a:endParaRPr>
                    </a:p>
                  </a:txBody>
                  <a:tcPr marL="8435" marR="8435" marT="8435" marB="0" anchor="ctr">
                    <a:lnL>
                      <a:noFill/>
                    </a:lnL>
                    <a:lnR>
                      <a:noFill/>
                    </a:lnR>
                    <a:lnT>
                      <a:noFill/>
                    </a:lnT>
                    <a:lnB>
                      <a:noFill/>
                    </a:lnB>
                    <a:solidFill>
                      <a:srgbClr val="71B2C9"/>
                    </a:solidFill>
                  </a:tcPr>
                </a:tc>
                <a:tc>
                  <a:txBody>
                    <a:bodyPr/>
                    <a:lstStyle/>
                    <a:p>
                      <a:pPr algn="ctr" fontAlgn="ctr"/>
                      <a:r>
                        <a:rPr lang="en-CA" sz="1200" b="1" u="none" strike="noStrike" dirty="0">
                          <a:solidFill>
                            <a:schemeClr val="bg1"/>
                          </a:solidFill>
                          <a:effectLst/>
                        </a:rPr>
                        <a:t>Europe</a:t>
                      </a:r>
                      <a:endParaRPr lang="en-CA" sz="1200" b="1" i="0" u="none" strike="noStrike" dirty="0">
                        <a:solidFill>
                          <a:schemeClr val="bg1"/>
                        </a:solidFill>
                        <a:effectLst/>
                        <a:latin typeface="Calibri" panose="020F0502020204030204" pitchFamily="34" charset="0"/>
                      </a:endParaRPr>
                    </a:p>
                  </a:txBody>
                  <a:tcPr marL="8435" marR="8435" marT="8435" marB="0" anchor="ctr">
                    <a:lnL>
                      <a:noFill/>
                    </a:lnL>
                    <a:lnR>
                      <a:noFill/>
                    </a:lnR>
                    <a:lnT>
                      <a:noFill/>
                    </a:lnT>
                    <a:lnB>
                      <a:noFill/>
                    </a:lnB>
                    <a:solidFill>
                      <a:srgbClr val="71B2C9"/>
                    </a:solidFill>
                  </a:tcPr>
                </a:tc>
                <a:tc>
                  <a:txBody>
                    <a:bodyPr/>
                    <a:lstStyle/>
                    <a:p>
                      <a:pPr algn="ctr" fontAlgn="ctr"/>
                      <a:r>
                        <a:rPr lang="en-CA" sz="1200" b="1" u="none" strike="noStrike" dirty="0">
                          <a:solidFill>
                            <a:schemeClr val="bg1"/>
                          </a:solidFill>
                          <a:effectLst/>
                        </a:rPr>
                        <a:t>APAC</a:t>
                      </a:r>
                      <a:endParaRPr lang="en-CA" sz="1200" b="1" i="0" u="none" strike="noStrike" dirty="0">
                        <a:solidFill>
                          <a:schemeClr val="bg1"/>
                        </a:solidFill>
                        <a:effectLst/>
                        <a:latin typeface="Calibri" panose="020F0502020204030204" pitchFamily="34" charset="0"/>
                      </a:endParaRPr>
                    </a:p>
                  </a:txBody>
                  <a:tcPr marL="8435" marR="8435" marT="8435" marB="0" anchor="ctr">
                    <a:lnL>
                      <a:noFill/>
                    </a:lnL>
                    <a:lnR>
                      <a:noFill/>
                    </a:lnR>
                    <a:lnT>
                      <a:noFill/>
                    </a:lnT>
                    <a:lnB>
                      <a:noFill/>
                    </a:lnB>
                    <a:solidFill>
                      <a:srgbClr val="71B2C9"/>
                    </a:solidFill>
                  </a:tcPr>
                </a:tc>
                <a:tc>
                  <a:txBody>
                    <a:bodyPr/>
                    <a:lstStyle/>
                    <a:p>
                      <a:pPr algn="ctr" fontAlgn="ctr"/>
                      <a:r>
                        <a:rPr lang="en-CA" sz="1200" b="1" u="none" strike="noStrike" dirty="0">
                          <a:solidFill>
                            <a:schemeClr val="bg1"/>
                          </a:solidFill>
                          <a:effectLst/>
                        </a:rPr>
                        <a:t>G-8 Countries</a:t>
                      </a:r>
                      <a:endParaRPr lang="en-CA" sz="1200" b="1" i="0" u="none" strike="noStrike" dirty="0">
                        <a:solidFill>
                          <a:schemeClr val="bg1"/>
                        </a:solidFill>
                        <a:effectLst/>
                        <a:latin typeface="Calibri" panose="020F0502020204030204" pitchFamily="34" charset="0"/>
                      </a:endParaRPr>
                    </a:p>
                  </a:txBody>
                  <a:tcPr marL="8435" marR="8435" marT="8435" marB="0" anchor="ctr">
                    <a:lnL>
                      <a:noFill/>
                    </a:lnL>
                    <a:lnR>
                      <a:noFill/>
                    </a:lnR>
                    <a:lnT>
                      <a:noFill/>
                    </a:lnT>
                    <a:lnB>
                      <a:noFill/>
                    </a:lnB>
                    <a:solidFill>
                      <a:srgbClr val="71B2C9"/>
                    </a:solidFill>
                  </a:tcPr>
                </a:tc>
                <a:tc>
                  <a:txBody>
                    <a:bodyPr/>
                    <a:lstStyle/>
                    <a:p>
                      <a:pPr algn="ctr" fontAlgn="ctr"/>
                      <a:r>
                        <a:rPr lang="en-CA" sz="1200" b="1" u="none" strike="noStrike" dirty="0">
                          <a:solidFill>
                            <a:schemeClr val="bg1"/>
                          </a:solidFill>
                          <a:effectLst/>
                        </a:rPr>
                        <a:t>BRICS</a:t>
                      </a:r>
                      <a:endParaRPr lang="en-CA" sz="1200" b="1" i="0" u="none" strike="noStrike" dirty="0">
                        <a:solidFill>
                          <a:schemeClr val="bg1"/>
                        </a:solidFill>
                        <a:effectLst/>
                        <a:latin typeface="Calibri" panose="020F0502020204030204" pitchFamily="34" charset="0"/>
                      </a:endParaRPr>
                    </a:p>
                  </a:txBody>
                  <a:tcPr marL="8435" marR="8435" marT="8435" marB="0" anchor="ctr">
                    <a:lnL>
                      <a:noFill/>
                    </a:lnL>
                    <a:lnR>
                      <a:noFill/>
                    </a:lnR>
                    <a:lnT>
                      <a:noFill/>
                    </a:lnT>
                    <a:lnB>
                      <a:noFill/>
                    </a:lnB>
                    <a:solidFill>
                      <a:srgbClr val="71B2C9"/>
                    </a:solidFill>
                  </a:tcPr>
                </a:tc>
                <a:tc>
                  <a:txBody>
                    <a:bodyPr/>
                    <a:lstStyle/>
                    <a:p>
                      <a:pPr algn="ctr" fontAlgn="ctr"/>
                      <a:r>
                        <a:rPr lang="en-CA" sz="1200" b="1" u="none" strike="noStrike" dirty="0">
                          <a:solidFill>
                            <a:schemeClr val="bg1"/>
                          </a:solidFill>
                          <a:effectLst/>
                        </a:rPr>
                        <a:t>Middle East/Africa</a:t>
                      </a:r>
                      <a:endParaRPr lang="en-CA" sz="1200" b="1" i="0" u="none" strike="noStrike" dirty="0">
                        <a:solidFill>
                          <a:schemeClr val="bg1"/>
                        </a:solidFill>
                        <a:effectLst/>
                        <a:latin typeface="Calibri" panose="020F0502020204030204" pitchFamily="34" charset="0"/>
                      </a:endParaRPr>
                    </a:p>
                  </a:txBody>
                  <a:tcPr marL="8435" marR="8435" marT="8435" marB="0" anchor="ctr">
                    <a:lnL>
                      <a:noFill/>
                    </a:lnL>
                    <a:lnR>
                      <a:noFill/>
                    </a:lnR>
                    <a:lnT>
                      <a:noFill/>
                    </a:lnT>
                    <a:lnB>
                      <a:noFill/>
                    </a:lnB>
                    <a:solidFill>
                      <a:srgbClr val="71B2C9"/>
                    </a:solidFill>
                  </a:tcPr>
                </a:tc>
                <a:extLst>
                  <a:ext uri="{0D108BD9-81ED-4DB2-BD59-A6C34878D82A}">
                    <a16:rowId xmlns="" xmlns:a16="http://schemas.microsoft.com/office/drawing/2014/main" val="1118230947"/>
                  </a:ext>
                </a:extLst>
              </a:tr>
              <a:tr h="66977">
                <a:tc>
                  <a:txBody>
                    <a:bodyPr/>
                    <a:lstStyle/>
                    <a:p>
                      <a:pPr algn="l" fontAlgn="b"/>
                      <a:r>
                        <a:rPr lang="en-US" sz="1000" b="0" i="1" u="none" strike="noStrike" dirty="0">
                          <a:solidFill>
                            <a:srgbClr val="000000"/>
                          </a:solidFill>
                          <a:effectLst/>
                          <a:latin typeface="Calibri" panose="020F0502020204030204" pitchFamily="34" charset="0"/>
                        </a:rPr>
                        <a:t>Base: All Respondents</a:t>
                      </a:r>
                    </a:p>
                  </a:txBody>
                  <a:tcPr marR="8351" marT="8351" marB="0" anchor="b">
                    <a:lnL>
                      <a:noFill/>
                    </a:lnL>
                    <a:lnR>
                      <a:noFill/>
                    </a:lnR>
                    <a:lnT>
                      <a:noFill/>
                    </a:lnT>
                    <a:lnB>
                      <a:noFill/>
                    </a:lnB>
                    <a:solidFill>
                      <a:schemeClr val="bg1"/>
                    </a:solidFill>
                  </a:tcPr>
                </a:tc>
                <a:tc>
                  <a:txBody>
                    <a:bodyPr/>
                    <a:lstStyle/>
                    <a:p>
                      <a:pPr algn="ctr" fontAlgn="ctr"/>
                      <a:r>
                        <a:rPr lang="en-IN" sz="1000" b="0" i="1" u="none" strike="noStrike" dirty="0">
                          <a:solidFill>
                            <a:srgbClr val="000000"/>
                          </a:solidFill>
                          <a:effectLst/>
                          <a:latin typeface="Calibri" panose="020F0502020204030204" pitchFamily="34" charset="0"/>
                        </a:rPr>
                        <a:t>n=24,750</a:t>
                      </a:r>
                    </a:p>
                  </a:txBody>
                  <a:tcPr marL="9525" marR="9525" marT="9525" marB="0" anchor="ctr">
                    <a:lnL>
                      <a:noFill/>
                    </a:lnL>
                    <a:lnR>
                      <a:noFill/>
                    </a:lnR>
                    <a:lnT>
                      <a:noFill/>
                    </a:lnT>
                    <a:lnB>
                      <a:noFill/>
                    </a:lnB>
                    <a:solidFill>
                      <a:schemeClr val="bg1"/>
                    </a:solidFill>
                  </a:tcPr>
                </a:tc>
                <a:tc>
                  <a:txBody>
                    <a:bodyPr/>
                    <a:lstStyle/>
                    <a:p>
                      <a:pPr algn="ctr" fontAlgn="ctr"/>
                      <a:r>
                        <a:rPr lang="en-IN" sz="1000" b="0" i="1" u="none" strike="noStrike" dirty="0">
                          <a:solidFill>
                            <a:srgbClr val="000000"/>
                          </a:solidFill>
                          <a:effectLst/>
                          <a:latin typeface="Calibri" panose="020F0502020204030204" pitchFamily="34" charset="0"/>
                        </a:rPr>
                        <a:t>n=2,001</a:t>
                      </a:r>
                    </a:p>
                  </a:txBody>
                  <a:tcPr marL="9525" marR="9525" marT="9525" marB="0" anchor="ctr">
                    <a:lnL>
                      <a:noFill/>
                    </a:lnL>
                    <a:lnR>
                      <a:noFill/>
                    </a:lnR>
                    <a:lnT>
                      <a:noFill/>
                    </a:lnT>
                    <a:lnB>
                      <a:noFill/>
                    </a:lnB>
                    <a:solidFill>
                      <a:schemeClr val="bg1"/>
                    </a:solidFill>
                  </a:tcPr>
                </a:tc>
                <a:tc>
                  <a:txBody>
                    <a:bodyPr/>
                    <a:lstStyle/>
                    <a:p>
                      <a:pPr algn="ctr" fontAlgn="ctr"/>
                      <a:r>
                        <a:rPr lang="en-IN" sz="1000" b="0" i="1" u="none" strike="noStrike" dirty="0">
                          <a:solidFill>
                            <a:srgbClr val="000000"/>
                          </a:solidFill>
                          <a:effectLst/>
                          <a:latin typeface="Calibri" panose="020F0502020204030204" pitchFamily="34" charset="0"/>
                        </a:rPr>
                        <a:t>n=2,001</a:t>
                      </a:r>
                    </a:p>
                  </a:txBody>
                  <a:tcPr marL="9525" marR="9525" marT="9525" marB="0" anchor="ctr">
                    <a:lnL>
                      <a:noFill/>
                    </a:lnL>
                    <a:lnR>
                      <a:noFill/>
                    </a:lnR>
                    <a:lnT>
                      <a:noFill/>
                    </a:lnT>
                    <a:lnB>
                      <a:noFill/>
                    </a:lnB>
                    <a:solidFill>
                      <a:schemeClr val="bg1"/>
                    </a:solidFill>
                  </a:tcPr>
                </a:tc>
                <a:tc>
                  <a:txBody>
                    <a:bodyPr/>
                    <a:lstStyle/>
                    <a:p>
                      <a:pPr algn="ctr" fontAlgn="ctr"/>
                      <a:r>
                        <a:rPr lang="en-IN" sz="1000" b="0" i="1" u="none" strike="noStrike" dirty="0">
                          <a:solidFill>
                            <a:srgbClr val="000000"/>
                          </a:solidFill>
                          <a:effectLst/>
                          <a:latin typeface="Calibri" panose="020F0502020204030204" pitchFamily="34" charset="0"/>
                        </a:rPr>
                        <a:t>n=6,048</a:t>
                      </a:r>
                    </a:p>
                  </a:txBody>
                  <a:tcPr marL="9525" marR="9525" marT="9525" marB="0" anchor="ctr">
                    <a:lnL>
                      <a:noFill/>
                    </a:lnL>
                    <a:lnR>
                      <a:noFill/>
                    </a:lnR>
                    <a:lnT>
                      <a:noFill/>
                    </a:lnT>
                    <a:lnB>
                      <a:noFill/>
                    </a:lnB>
                    <a:solidFill>
                      <a:schemeClr val="bg1"/>
                    </a:solidFill>
                  </a:tcPr>
                </a:tc>
                <a:tc>
                  <a:txBody>
                    <a:bodyPr/>
                    <a:lstStyle/>
                    <a:p>
                      <a:pPr algn="ctr" fontAlgn="ctr"/>
                      <a:r>
                        <a:rPr lang="en-IN" sz="1000" b="0" i="1" u="none" strike="noStrike" dirty="0">
                          <a:solidFill>
                            <a:srgbClr val="000000"/>
                          </a:solidFill>
                          <a:effectLst/>
                          <a:latin typeface="Calibri" panose="020F0502020204030204" pitchFamily="34" charset="0"/>
                        </a:rPr>
                        <a:t>n=8,072</a:t>
                      </a:r>
                    </a:p>
                  </a:txBody>
                  <a:tcPr marL="9525" marR="9525" marT="9525" marB="0" anchor="ctr">
                    <a:lnL>
                      <a:noFill/>
                    </a:lnL>
                    <a:lnR>
                      <a:noFill/>
                    </a:lnR>
                    <a:lnT>
                      <a:noFill/>
                    </a:lnT>
                    <a:lnB>
                      <a:noFill/>
                    </a:lnB>
                    <a:solidFill>
                      <a:schemeClr val="bg1"/>
                    </a:solidFill>
                  </a:tcPr>
                </a:tc>
                <a:tc>
                  <a:txBody>
                    <a:bodyPr/>
                    <a:lstStyle/>
                    <a:p>
                      <a:pPr algn="ctr" fontAlgn="ctr"/>
                      <a:r>
                        <a:rPr lang="en-IN" sz="1000" b="0" i="1" u="none" strike="noStrike" dirty="0">
                          <a:solidFill>
                            <a:srgbClr val="000000"/>
                          </a:solidFill>
                          <a:effectLst/>
                          <a:latin typeface="Calibri" panose="020F0502020204030204" pitchFamily="34" charset="0"/>
                        </a:rPr>
                        <a:t>n=8,048</a:t>
                      </a:r>
                    </a:p>
                  </a:txBody>
                  <a:tcPr marL="9525" marR="9525" marT="9525" marB="0" anchor="ctr">
                    <a:lnL>
                      <a:noFill/>
                    </a:lnL>
                    <a:lnR>
                      <a:noFill/>
                    </a:lnR>
                    <a:lnT>
                      <a:noFill/>
                    </a:lnT>
                    <a:lnB>
                      <a:noFill/>
                    </a:lnB>
                    <a:solidFill>
                      <a:schemeClr val="bg1"/>
                    </a:solidFill>
                  </a:tcPr>
                </a:tc>
                <a:tc>
                  <a:txBody>
                    <a:bodyPr/>
                    <a:lstStyle/>
                    <a:p>
                      <a:pPr algn="ctr" fontAlgn="ctr"/>
                      <a:r>
                        <a:rPr lang="en-IN" sz="1000" b="0" i="1" u="none" strike="noStrike" dirty="0">
                          <a:solidFill>
                            <a:srgbClr val="000000"/>
                          </a:solidFill>
                          <a:effectLst/>
                          <a:latin typeface="Calibri" panose="020F0502020204030204" pitchFamily="34" charset="0"/>
                        </a:rPr>
                        <a:t>n=4,049</a:t>
                      </a:r>
                    </a:p>
                  </a:txBody>
                  <a:tcPr marL="9525" marR="9525" marT="9525" marB="0" anchor="ctr">
                    <a:lnL>
                      <a:noFill/>
                    </a:lnL>
                    <a:lnR>
                      <a:noFill/>
                    </a:lnR>
                    <a:lnT>
                      <a:noFill/>
                    </a:lnT>
                    <a:lnB>
                      <a:noFill/>
                    </a:lnB>
                    <a:solidFill>
                      <a:schemeClr val="bg1"/>
                    </a:solidFill>
                  </a:tcPr>
                </a:tc>
                <a:tc>
                  <a:txBody>
                    <a:bodyPr/>
                    <a:lstStyle/>
                    <a:p>
                      <a:pPr algn="ctr" fontAlgn="ctr"/>
                      <a:r>
                        <a:rPr lang="en-IN" sz="1000" b="0" i="1" u="none" strike="noStrike" dirty="0">
                          <a:solidFill>
                            <a:srgbClr val="000000"/>
                          </a:solidFill>
                          <a:effectLst/>
                          <a:latin typeface="Calibri" panose="020F0502020204030204" pitchFamily="34" charset="0"/>
                        </a:rPr>
                        <a:t>n=5,775</a:t>
                      </a:r>
                    </a:p>
                  </a:txBody>
                  <a:tcPr marL="9525" marR="9525" marT="9525" marB="0" anchor="ctr">
                    <a:lnL>
                      <a:noFill/>
                    </a:lnL>
                    <a:lnR>
                      <a:noFill/>
                    </a:lnR>
                    <a:lnT>
                      <a:noFill/>
                    </a:lnT>
                    <a:lnB>
                      <a:noFill/>
                    </a:lnB>
                    <a:solidFill>
                      <a:schemeClr val="bg1"/>
                    </a:solidFill>
                  </a:tcPr>
                </a:tc>
                <a:extLst>
                  <a:ext uri="{0D108BD9-81ED-4DB2-BD59-A6C34878D82A}">
                    <a16:rowId xmlns="" xmlns:a16="http://schemas.microsoft.com/office/drawing/2014/main" val="2506183708"/>
                  </a:ext>
                </a:extLst>
              </a:tr>
              <a:tr h="365333">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Avoiding opening emails from unknown email addresses</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43%</a:t>
                      </a:r>
                    </a:p>
                  </a:txBody>
                  <a:tcPr marL="2268" marR="2268" marT="2268" marB="0" anchor="ctr">
                    <a:lnL>
                      <a:noFill/>
                    </a:lnL>
                    <a:lnR>
                      <a:noFill/>
                    </a:lnR>
                    <a:lnT>
                      <a:noFill/>
                    </a:lnT>
                    <a:lnB>
                      <a:noFill/>
                    </a:lnB>
                    <a:solidFill>
                      <a:srgbClr val="86C97E"/>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42%</a:t>
                      </a:r>
                    </a:p>
                  </a:txBody>
                  <a:tcPr marL="2268" marR="2268" marT="2268" marB="0" anchor="ctr">
                    <a:lnL>
                      <a:noFill/>
                    </a:lnL>
                    <a:lnR>
                      <a:noFill/>
                    </a:lnR>
                    <a:lnT>
                      <a:noFill/>
                    </a:lnT>
                    <a:lnB>
                      <a:noFill/>
                    </a:lnB>
                    <a:solidFill>
                      <a:srgbClr val="8CCA7E"/>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48%</a:t>
                      </a:r>
                    </a:p>
                  </a:txBody>
                  <a:tcPr marL="2268" marR="2268" marT="2268" marB="0" anchor="ctr">
                    <a:lnL>
                      <a:noFill/>
                    </a:lnL>
                    <a:lnR>
                      <a:noFill/>
                    </a:lnR>
                    <a:lnT>
                      <a:noFill/>
                    </a:lnT>
                    <a:lnB>
                      <a:noFill/>
                    </a:lnB>
                    <a:solidFill>
                      <a:srgbClr val="69C07C"/>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41%</a:t>
                      </a:r>
                    </a:p>
                  </a:txBody>
                  <a:tcPr marL="2268" marR="2268" marT="2268" marB="0" anchor="ctr">
                    <a:lnL>
                      <a:noFill/>
                    </a:lnL>
                    <a:lnR>
                      <a:noFill/>
                    </a:lnR>
                    <a:lnT>
                      <a:noFill/>
                    </a:lnT>
                    <a:lnB>
                      <a:noFill/>
                    </a:lnB>
                    <a:solidFill>
                      <a:srgbClr val="92CC7E"/>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43%</a:t>
                      </a:r>
                    </a:p>
                  </a:txBody>
                  <a:tcPr marL="2268" marR="2268" marT="2268" marB="0" anchor="ctr">
                    <a:lnL>
                      <a:noFill/>
                    </a:lnL>
                    <a:lnR>
                      <a:noFill/>
                    </a:lnR>
                    <a:lnT>
                      <a:noFill/>
                    </a:lnT>
                    <a:lnB>
                      <a:noFill/>
                    </a:lnB>
                    <a:solidFill>
                      <a:srgbClr val="86C97E"/>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40%</a:t>
                      </a:r>
                    </a:p>
                  </a:txBody>
                  <a:tcPr marL="2268" marR="2268" marT="2268" marB="0" anchor="ctr">
                    <a:lnL>
                      <a:noFill/>
                    </a:lnL>
                    <a:lnR>
                      <a:noFill/>
                    </a:lnR>
                    <a:lnT>
                      <a:noFill/>
                    </a:lnT>
                    <a:lnB>
                      <a:noFill/>
                    </a:lnB>
                    <a:solidFill>
                      <a:srgbClr val="97CD7E"/>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44%</a:t>
                      </a:r>
                    </a:p>
                  </a:txBody>
                  <a:tcPr marL="2268" marR="2268" marT="2268" marB="0" anchor="ctr">
                    <a:lnL>
                      <a:noFill/>
                    </a:lnL>
                    <a:lnR>
                      <a:noFill/>
                    </a:lnR>
                    <a:lnT>
                      <a:noFill/>
                    </a:lnT>
                    <a:lnB>
                      <a:noFill/>
                    </a:lnB>
                    <a:solidFill>
                      <a:srgbClr val="80C77D"/>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37%</a:t>
                      </a:r>
                    </a:p>
                  </a:txBody>
                  <a:tcPr marL="2268" marR="2268" marT="2268" marB="0" anchor="ctr">
                    <a:lnL>
                      <a:noFill/>
                    </a:lnL>
                    <a:lnR>
                      <a:noFill/>
                    </a:lnR>
                    <a:lnT>
                      <a:noFill/>
                    </a:lnT>
                    <a:lnB>
                      <a:noFill/>
                    </a:lnB>
                    <a:solidFill>
                      <a:srgbClr val="A9D380"/>
                    </a:solidFill>
                  </a:tcPr>
                </a:tc>
                <a:extLst>
                  <a:ext uri="{0D108BD9-81ED-4DB2-BD59-A6C34878D82A}">
                    <a16:rowId xmlns="" xmlns:a16="http://schemas.microsoft.com/office/drawing/2014/main" val="3705275038"/>
                  </a:ext>
                </a:extLst>
              </a:tr>
              <a:tr h="183792">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Avoiding certain Internet sites</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36%</a:t>
                      </a:r>
                    </a:p>
                  </a:txBody>
                  <a:tcPr marL="2268" marR="2268" marT="2268" marB="0" anchor="ctr">
                    <a:lnL>
                      <a:noFill/>
                    </a:lnL>
                    <a:lnR>
                      <a:noFill/>
                    </a:lnR>
                    <a:lnT>
                      <a:noFill/>
                    </a:lnT>
                    <a:lnB>
                      <a:noFill/>
                    </a:lnB>
                    <a:solidFill>
                      <a:srgbClr val="AFD480"/>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33%</a:t>
                      </a:r>
                    </a:p>
                  </a:txBody>
                  <a:tcPr marL="2268" marR="2268" marT="2268" marB="0" anchor="ctr">
                    <a:lnL>
                      <a:noFill/>
                    </a:lnL>
                    <a:lnR>
                      <a:noFill/>
                    </a:lnR>
                    <a:lnT>
                      <a:noFill/>
                    </a:lnT>
                    <a:lnB>
                      <a:noFill/>
                    </a:lnB>
                    <a:solidFill>
                      <a:srgbClr val="C0D981"/>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48%</a:t>
                      </a:r>
                    </a:p>
                  </a:txBody>
                  <a:tcPr marL="2268" marR="2268" marT="2268" marB="0" anchor="ctr">
                    <a:lnL>
                      <a:noFill/>
                    </a:lnL>
                    <a:lnR>
                      <a:noFill/>
                    </a:lnR>
                    <a:lnT>
                      <a:noFill/>
                    </a:lnT>
                    <a:lnB>
                      <a:noFill/>
                    </a:lnB>
                    <a:solidFill>
                      <a:srgbClr val="69C07C"/>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33%</a:t>
                      </a:r>
                    </a:p>
                  </a:txBody>
                  <a:tcPr marL="2268" marR="2268" marT="2268" marB="0" anchor="ctr">
                    <a:lnL>
                      <a:noFill/>
                    </a:lnL>
                    <a:lnR>
                      <a:noFill/>
                    </a:lnR>
                    <a:lnT>
                      <a:noFill/>
                    </a:lnT>
                    <a:lnB>
                      <a:noFill/>
                    </a:lnB>
                    <a:solidFill>
                      <a:srgbClr val="C0D981"/>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31%</a:t>
                      </a:r>
                    </a:p>
                  </a:txBody>
                  <a:tcPr marL="2268" marR="2268" marT="2268" marB="0" anchor="ctr">
                    <a:lnL>
                      <a:noFill/>
                    </a:lnL>
                    <a:lnR>
                      <a:noFill/>
                    </a:lnR>
                    <a:lnT>
                      <a:noFill/>
                    </a:lnT>
                    <a:lnB>
                      <a:noFill/>
                    </a:lnB>
                    <a:solidFill>
                      <a:srgbClr val="CCDD82"/>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31%</a:t>
                      </a:r>
                    </a:p>
                  </a:txBody>
                  <a:tcPr marL="2268" marR="2268" marT="2268" marB="0" anchor="ctr">
                    <a:lnL>
                      <a:noFill/>
                    </a:lnL>
                    <a:lnR>
                      <a:noFill/>
                    </a:lnR>
                    <a:lnT>
                      <a:noFill/>
                    </a:lnT>
                    <a:lnB>
                      <a:noFill/>
                    </a:lnB>
                    <a:solidFill>
                      <a:srgbClr val="CCDD82"/>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40%</a:t>
                      </a:r>
                    </a:p>
                  </a:txBody>
                  <a:tcPr marL="2268" marR="2268" marT="2268" marB="0" anchor="ctr">
                    <a:lnL>
                      <a:noFill/>
                    </a:lnL>
                    <a:lnR>
                      <a:noFill/>
                    </a:lnR>
                    <a:lnT>
                      <a:noFill/>
                    </a:lnT>
                    <a:lnB>
                      <a:noFill/>
                    </a:lnB>
                    <a:solidFill>
                      <a:srgbClr val="97CD7E"/>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38%</a:t>
                      </a:r>
                    </a:p>
                  </a:txBody>
                  <a:tcPr marL="2268" marR="2268" marT="2268" marB="0" anchor="ctr">
                    <a:lnL>
                      <a:noFill/>
                    </a:lnL>
                    <a:lnR>
                      <a:noFill/>
                    </a:lnR>
                    <a:lnT>
                      <a:noFill/>
                    </a:lnT>
                    <a:lnB>
                      <a:noFill/>
                    </a:lnB>
                    <a:solidFill>
                      <a:srgbClr val="A3D17F"/>
                    </a:solidFill>
                  </a:tcPr>
                </a:tc>
                <a:extLst>
                  <a:ext uri="{0D108BD9-81ED-4DB2-BD59-A6C34878D82A}">
                    <a16:rowId xmlns="" xmlns:a16="http://schemas.microsoft.com/office/drawing/2014/main" val="3072139092"/>
                  </a:ext>
                </a:extLst>
              </a:tr>
              <a:tr h="183792">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Using antivirus software</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36%</a:t>
                      </a:r>
                    </a:p>
                  </a:txBody>
                  <a:tcPr marL="2268" marR="2268" marT="2268" marB="0" anchor="ctr">
                    <a:lnL>
                      <a:noFill/>
                    </a:lnL>
                    <a:lnR>
                      <a:noFill/>
                    </a:lnR>
                    <a:lnT>
                      <a:noFill/>
                    </a:lnT>
                    <a:lnB>
                      <a:noFill/>
                    </a:lnB>
                    <a:solidFill>
                      <a:srgbClr val="AFD480"/>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30%</a:t>
                      </a:r>
                    </a:p>
                  </a:txBody>
                  <a:tcPr marL="2268" marR="2268" marT="2268" marB="0" anchor="ctr">
                    <a:lnL>
                      <a:noFill/>
                    </a:lnL>
                    <a:lnR>
                      <a:noFill/>
                    </a:lnR>
                    <a:lnT>
                      <a:noFill/>
                    </a:lnT>
                    <a:lnB>
                      <a:noFill/>
                    </a:lnB>
                    <a:solidFill>
                      <a:srgbClr val="D1DE82"/>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49%</a:t>
                      </a:r>
                    </a:p>
                  </a:txBody>
                  <a:tcPr marL="2268" marR="2268" marT="2268" marB="0" anchor="ctr">
                    <a:lnL>
                      <a:noFill/>
                    </a:lnL>
                    <a:lnR>
                      <a:noFill/>
                    </a:lnR>
                    <a:lnT>
                      <a:noFill/>
                    </a:lnT>
                    <a:lnB>
                      <a:noFill/>
                    </a:lnB>
                    <a:solidFill>
                      <a:srgbClr val="63BE7B"/>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32%</a:t>
                      </a:r>
                    </a:p>
                  </a:txBody>
                  <a:tcPr marL="2268" marR="2268" marT="2268" marB="0" anchor="ctr">
                    <a:lnL>
                      <a:noFill/>
                    </a:lnL>
                    <a:lnR>
                      <a:noFill/>
                    </a:lnR>
                    <a:lnT>
                      <a:noFill/>
                    </a:lnT>
                    <a:lnB>
                      <a:noFill/>
                    </a:lnB>
                    <a:solidFill>
                      <a:srgbClr val="C6DB81"/>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39%</a:t>
                      </a:r>
                    </a:p>
                  </a:txBody>
                  <a:tcPr marL="2268" marR="2268" marT="2268" marB="0" anchor="ctr">
                    <a:lnL>
                      <a:noFill/>
                    </a:lnL>
                    <a:lnR>
                      <a:noFill/>
                    </a:lnR>
                    <a:lnT>
                      <a:noFill/>
                    </a:lnT>
                    <a:lnB>
                      <a:noFill/>
                    </a:lnB>
                    <a:solidFill>
                      <a:srgbClr val="9DCF7F"/>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30%</a:t>
                      </a:r>
                    </a:p>
                  </a:txBody>
                  <a:tcPr marL="2268" marR="2268" marT="2268" marB="0" anchor="ctr">
                    <a:lnL>
                      <a:noFill/>
                    </a:lnL>
                    <a:lnR>
                      <a:noFill/>
                    </a:lnR>
                    <a:lnT>
                      <a:noFill/>
                    </a:lnT>
                    <a:lnB>
                      <a:noFill/>
                    </a:lnB>
                    <a:solidFill>
                      <a:srgbClr val="D1DE82"/>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47%</a:t>
                      </a:r>
                    </a:p>
                  </a:txBody>
                  <a:tcPr marL="2268" marR="2268" marT="2268" marB="0" anchor="ctr">
                    <a:lnL>
                      <a:noFill/>
                    </a:lnL>
                    <a:lnR>
                      <a:noFill/>
                    </a:lnR>
                    <a:lnT>
                      <a:noFill/>
                    </a:lnT>
                    <a:lnB>
                      <a:noFill/>
                    </a:lnB>
                    <a:solidFill>
                      <a:srgbClr val="6FC27C"/>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32%</a:t>
                      </a:r>
                    </a:p>
                  </a:txBody>
                  <a:tcPr marL="2268" marR="2268" marT="2268" marB="0" anchor="ctr">
                    <a:lnL>
                      <a:noFill/>
                    </a:lnL>
                    <a:lnR>
                      <a:noFill/>
                    </a:lnR>
                    <a:lnT>
                      <a:noFill/>
                    </a:lnT>
                    <a:lnB>
                      <a:noFill/>
                    </a:lnB>
                    <a:solidFill>
                      <a:srgbClr val="C6DB81"/>
                    </a:solidFill>
                  </a:tcPr>
                </a:tc>
                <a:extLst>
                  <a:ext uri="{0D108BD9-81ED-4DB2-BD59-A6C34878D82A}">
                    <a16:rowId xmlns="" xmlns:a16="http://schemas.microsoft.com/office/drawing/2014/main" val="3500786003"/>
                  </a:ext>
                </a:extLst>
              </a:tr>
              <a:tr h="183792">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Changing your password regularly</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31%</a:t>
                      </a:r>
                    </a:p>
                  </a:txBody>
                  <a:tcPr marL="2268" marR="2268" marT="2268" marB="0" anchor="ctr">
                    <a:lnL>
                      <a:noFill/>
                    </a:lnL>
                    <a:lnR>
                      <a:noFill/>
                    </a:lnR>
                    <a:lnT>
                      <a:noFill/>
                    </a:lnT>
                    <a:lnB>
                      <a:noFill/>
                    </a:lnB>
                    <a:solidFill>
                      <a:srgbClr val="CCDD82"/>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29%</a:t>
                      </a:r>
                    </a:p>
                  </a:txBody>
                  <a:tcPr marL="2268" marR="2268" marT="2268" marB="0" anchor="ctr">
                    <a:lnL>
                      <a:noFill/>
                    </a:lnL>
                    <a:lnR>
                      <a:noFill/>
                    </a:lnR>
                    <a:lnT>
                      <a:noFill/>
                    </a:lnT>
                    <a:lnB>
                      <a:noFill/>
                    </a:lnB>
                    <a:solidFill>
                      <a:srgbClr val="D7E082"/>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33%</a:t>
                      </a:r>
                    </a:p>
                  </a:txBody>
                  <a:tcPr marL="2268" marR="2268" marT="2268" marB="0" anchor="ctr">
                    <a:lnL>
                      <a:noFill/>
                    </a:lnL>
                    <a:lnR>
                      <a:noFill/>
                    </a:lnR>
                    <a:lnT>
                      <a:noFill/>
                    </a:lnT>
                    <a:lnB>
                      <a:noFill/>
                    </a:lnB>
                    <a:solidFill>
                      <a:srgbClr val="C0D981"/>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26%</a:t>
                      </a:r>
                    </a:p>
                  </a:txBody>
                  <a:tcPr marL="2268" marR="2268" marT="2268" marB="0" anchor="ctr">
                    <a:lnL>
                      <a:noFill/>
                    </a:lnL>
                    <a:lnR>
                      <a:noFill/>
                    </a:lnR>
                    <a:lnT>
                      <a:noFill/>
                    </a:lnT>
                    <a:lnB>
                      <a:noFill/>
                    </a:lnB>
                    <a:solidFill>
                      <a:srgbClr val="E8E583"/>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32%</a:t>
                      </a:r>
                    </a:p>
                  </a:txBody>
                  <a:tcPr marL="2268" marR="2268" marT="2268" marB="0" anchor="ctr">
                    <a:lnL>
                      <a:noFill/>
                    </a:lnL>
                    <a:lnR>
                      <a:noFill/>
                    </a:lnR>
                    <a:lnT>
                      <a:noFill/>
                    </a:lnT>
                    <a:lnB>
                      <a:noFill/>
                    </a:lnB>
                    <a:solidFill>
                      <a:srgbClr val="C6DB81"/>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26%</a:t>
                      </a:r>
                    </a:p>
                  </a:txBody>
                  <a:tcPr marL="2268" marR="2268" marT="2268" marB="0" anchor="ctr">
                    <a:lnL>
                      <a:noFill/>
                    </a:lnL>
                    <a:lnR>
                      <a:noFill/>
                    </a:lnR>
                    <a:lnT>
                      <a:noFill/>
                    </a:lnT>
                    <a:lnB>
                      <a:noFill/>
                    </a:lnB>
                    <a:solidFill>
                      <a:srgbClr val="E8E583"/>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32%</a:t>
                      </a:r>
                    </a:p>
                  </a:txBody>
                  <a:tcPr marL="2268" marR="2268" marT="2268" marB="0" anchor="ctr">
                    <a:lnL>
                      <a:noFill/>
                    </a:lnL>
                    <a:lnR>
                      <a:noFill/>
                    </a:lnR>
                    <a:lnT>
                      <a:noFill/>
                    </a:lnT>
                    <a:lnB>
                      <a:noFill/>
                    </a:lnB>
                    <a:solidFill>
                      <a:srgbClr val="C6DB81"/>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33%</a:t>
                      </a:r>
                    </a:p>
                  </a:txBody>
                  <a:tcPr marL="2268" marR="2268" marT="2268" marB="0" anchor="ctr">
                    <a:lnL>
                      <a:noFill/>
                    </a:lnL>
                    <a:lnR>
                      <a:noFill/>
                    </a:lnR>
                    <a:lnT>
                      <a:noFill/>
                    </a:lnT>
                    <a:lnB>
                      <a:noFill/>
                    </a:lnB>
                    <a:solidFill>
                      <a:srgbClr val="C0D981"/>
                    </a:solidFill>
                  </a:tcPr>
                </a:tc>
                <a:extLst>
                  <a:ext uri="{0D108BD9-81ED-4DB2-BD59-A6C34878D82A}">
                    <a16:rowId xmlns="" xmlns:a16="http://schemas.microsoft.com/office/drawing/2014/main" val="729344256"/>
                  </a:ext>
                </a:extLst>
              </a:tr>
              <a:tr h="183792">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Avoiding certain web applications</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30%</a:t>
                      </a:r>
                    </a:p>
                  </a:txBody>
                  <a:tcPr marL="2268" marR="2268" marT="2268" marB="0" anchor="ctr">
                    <a:lnL>
                      <a:noFill/>
                    </a:lnL>
                    <a:lnR>
                      <a:noFill/>
                    </a:lnR>
                    <a:lnT>
                      <a:noFill/>
                    </a:lnT>
                    <a:lnB>
                      <a:noFill/>
                    </a:lnB>
                    <a:solidFill>
                      <a:srgbClr val="D1DE82"/>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24%</a:t>
                      </a:r>
                    </a:p>
                  </a:txBody>
                  <a:tcPr marL="2268" marR="2268" marT="2268" marB="0" anchor="ctr">
                    <a:lnL>
                      <a:noFill/>
                    </a:lnL>
                    <a:lnR>
                      <a:noFill/>
                    </a:lnR>
                    <a:lnT>
                      <a:noFill/>
                    </a:lnT>
                    <a:lnB>
                      <a:noFill/>
                    </a:lnB>
                    <a:solidFill>
                      <a:srgbClr val="F4E884"/>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37%</a:t>
                      </a:r>
                    </a:p>
                  </a:txBody>
                  <a:tcPr marL="2268" marR="2268" marT="2268" marB="0" anchor="ctr">
                    <a:lnL>
                      <a:noFill/>
                    </a:lnL>
                    <a:lnR>
                      <a:noFill/>
                    </a:lnR>
                    <a:lnT>
                      <a:noFill/>
                    </a:lnT>
                    <a:lnB>
                      <a:noFill/>
                    </a:lnB>
                    <a:solidFill>
                      <a:srgbClr val="A9D380"/>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25%</a:t>
                      </a:r>
                    </a:p>
                  </a:txBody>
                  <a:tcPr marL="2268" marR="2268" marT="2268" marB="0" anchor="ctr">
                    <a:lnL>
                      <a:noFill/>
                    </a:lnL>
                    <a:lnR>
                      <a:noFill/>
                    </a:lnR>
                    <a:lnT>
                      <a:noFill/>
                    </a:lnT>
                    <a:lnB>
                      <a:noFill/>
                    </a:lnB>
                    <a:solidFill>
                      <a:srgbClr val="EEE683"/>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27%</a:t>
                      </a:r>
                    </a:p>
                  </a:txBody>
                  <a:tcPr marL="2268" marR="2268" marT="2268" marB="0" anchor="ctr">
                    <a:lnL>
                      <a:noFill/>
                    </a:lnL>
                    <a:lnR>
                      <a:noFill/>
                    </a:lnR>
                    <a:lnT>
                      <a:noFill/>
                    </a:lnT>
                    <a:lnB>
                      <a:noFill/>
                    </a:lnB>
                    <a:solidFill>
                      <a:srgbClr val="E3E383"/>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23%</a:t>
                      </a:r>
                    </a:p>
                  </a:txBody>
                  <a:tcPr marL="2268" marR="2268" marT="2268" marB="0" anchor="ctr">
                    <a:lnL>
                      <a:noFill/>
                    </a:lnL>
                    <a:lnR>
                      <a:noFill/>
                    </a:lnR>
                    <a:lnT>
                      <a:noFill/>
                    </a:lnT>
                    <a:lnB>
                      <a:noFill/>
                    </a:lnB>
                    <a:solidFill>
                      <a:srgbClr val="FAEA84"/>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34%</a:t>
                      </a:r>
                    </a:p>
                  </a:txBody>
                  <a:tcPr marL="2268" marR="2268" marT="2268" marB="0" anchor="ctr">
                    <a:lnL>
                      <a:noFill/>
                    </a:lnL>
                    <a:lnR>
                      <a:noFill/>
                    </a:lnR>
                    <a:lnT>
                      <a:noFill/>
                    </a:lnT>
                    <a:lnB>
                      <a:noFill/>
                    </a:lnB>
                    <a:solidFill>
                      <a:srgbClr val="BAD780"/>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31%</a:t>
                      </a:r>
                    </a:p>
                  </a:txBody>
                  <a:tcPr marL="2268" marR="2268" marT="2268" marB="0" anchor="ctr">
                    <a:lnL>
                      <a:noFill/>
                    </a:lnL>
                    <a:lnR>
                      <a:noFill/>
                    </a:lnR>
                    <a:lnT>
                      <a:noFill/>
                    </a:lnT>
                    <a:lnB>
                      <a:noFill/>
                    </a:lnB>
                    <a:solidFill>
                      <a:srgbClr val="CCDD82"/>
                    </a:solidFill>
                  </a:tcPr>
                </a:tc>
                <a:extLst>
                  <a:ext uri="{0D108BD9-81ED-4DB2-BD59-A6C34878D82A}">
                    <a16:rowId xmlns="" xmlns:a16="http://schemas.microsoft.com/office/drawing/2014/main" val="133797478"/>
                  </a:ext>
                </a:extLst>
              </a:tr>
              <a:tr h="365333">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Cutting down on the amount of biographically accurate information you divulge online</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28%</a:t>
                      </a:r>
                    </a:p>
                  </a:txBody>
                  <a:tcPr marL="2268" marR="2268" marT="2268" marB="0" anchor="ctr">
                    <a:lnL>
                      <a:noFill/>
                    </a:lnL>
                    <a:lnR>
                      <a:noFill/>
                    </a:lnR>
                    <a:lnT>
                      <a:noFill/>
                    </a:lnT>
                    <a:lnB>
                      <a:noFill/>
                    </a:lnB>
                    <a:solidFill>
                      <a:srgbClr val="DDE182"/>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22%</a:t>
                      </a:r>
                    </a:p>
                  </a:txBody>
                  <a:tcPr marL="2268" marR="2268" marT="2268" marB="0" anchor="ctr">
                    <a:lnL>
                      <a:noFill/>
                    </a:lnL>
                    <a:lnR>
                      <a:noFill/>
                    </a:lnR>
                    <a:lnT>
                      <a:noFill/>
                    </a:lnT>
                    <a:lnB>
                      <a:noFill/>
                    </a:lnB>
                    <a:solidFill>
                      <a:srgbClr val="FFEB84"/>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34%</a:t>
                      </a:r>
                    </a:p>
                  </a:txBody>
                  <a:tcPr marL="2268" marR="2268" marT="2268" marB="0" anchor="ctr">
                    <a:lnL>
                      <a:noFill/>
                    </a:lnL>
                    <a:lnR>
                      <a:noFill/>
                    </a:lnR>
                    <a:lnT>
                      <a:noFill/>
                    </a:lnT>
                    <a:lnB>
                      <a:noFill/>
                    </a:lnB>
                    <a:solidFill>
                      <a:srgbClr val="BAD780"/>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25%</a:t>
                      </a:r>
                    </a:p>
                  </a:txBody>
                  <a:tcPr marL="2268" marR="2268" marT="2268" marB="0" anchor="ctr">
                    <a:lnL>
                      <a:noFill/>
                    </a:lnL>
                    <a:lnR>
                      <a:noFill/>
                    </a:lnR>
                    <a:lnT>
                      <a:noFill/>
                    </a:lnT>
                    <a:lnB>
                      <a:noFill/>
                    </a:lnB>
                    <a:solidFill>
                      <a:srgbClr val="EEE683"/>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28%</a:t>
                      </a:r>
                    </a:p>
                  </a:txBody>
                  <a:tcPr marL="2268" marR="2268" marT="2268" marB="0" anchor="ctr">
                    <a:lnL>
                      <a:noFill/>
                    </a:lnL>
                    <a:lnR>
                      <a:noFill/>
                    </a:lnR>
                    <a:lnT>
                      <a:noFill/>
                    </a:lnT>
                    <a:lnB>
                      <a:noFill/>
                    </a:lnB>
                    <a:solidFill>
                      <a:srgbClr val="DDE182"/>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22%</a:t>
                      </a:r>
                    </a:p>
                  </a:txBody>
                  <a:tcPr marL="2268" marR="2268" marT="2268" marB="0" anchor="ctr">
                    <a:lnL>
                      <a:noFill/>
                    </a:lnL>
                    <a:lnR>
                      <a:noFill/>
                    </a:lnR>
                    <a:lnT>
                      <a:noFill/>
                    </a:lnT>
                    <a:lnB>
                      <a:noFill/>
                    </a:lnB>
                    <a:solidFill>
                      <a:srgbClr val="FFEB84"/>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29%</a:t>
                      </a:r>
                    </a:p>
                  </a:txBody>
                  <a:tcPr marL="2268" marR="2268" marT="2268" marB="0" anchor="ctr">
                    <a:lnL>
                      <a:noFill/>
                    </a:lnL>
                    <a:lnR>
                      <a:noFill/>
                    </a:lnR>
                    <a:lnT>
                      <a:noFill/>
                    </a:lnT>
                    <a:lnB>
                      <a:noFill/>
                    </a:lnB>
                    <a:solidFill>
                      <a:srgbClr val="D7E082"/>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24%</a:t>
                      </a:r>
                    </a:p>
                  </a:txBody>
                  <a:tcPr marL="2268" marR="2268" marT="2268" marB="0" anchor="ctr">
                    <a:lnL>
                      <a:noFill/>
                    </a:lnL>
                    <a:lnR>
                      <a:noFill/>
                    </a:lnR>
                    <a:lnT>
                      <a:noFill/>
                    </a:lnT>
                    <a:lnB>
                      <a:noFill/>
                    </a:lnB>
                    <a:solidFill>
                      <a:srgbClr val="F4E884"/>
                    </a:solidFill>
                  </a:tcPr>
                </a:tc>
                <a:extLst>
                  <a:ext uri="{0D108BD9-81ED-4DB2-BD59-A6C34878D82A}">
                    <a16:rowId xmlns="" xmlns:a16="http://schemas.microsoft.com/office/drawing/2014/main" val="3041969553"/>
                  </a:ext>
                </a:extLst>
              </a:tr>
              <a:tr h="183792">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Self-censoring what you say online</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20%</a:t>
                      </a:r>
                    </a:p>
                  </a:txBody>
                  <a:tcPr marL="2268" marR="2268" marT="2268" marB="0" anchor="ctr">
                    <a:lnL>
                      <a:noFill/>
                    </a:lnL>
                    <a:lnR>
                      <a:noFill/>
                    </a:lnR>
                    <a:lnT>
                      <a:noFill/>
                    </a:lnT>
                    <a:lnB>
                      <a:noFill/>
                    </a:lnB>
                    <a:solidFill>
                      <a:srgbClr val="FEDC81"/>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24%</a:t>
                      </a:r>
                    </a:p>
                  </a:txBody>
                  <a:tcPr marL="2268" marR="2268" marT="2268" marB="0" anchor="ctr">
                    <a:lnL>
                      <a:noFill/>
                    </a:lnL>
                    <a:lnR>
                      <a:noFill/>
                    </a:lnR>
                    <a:lnT>
                      <a:noFill/>
                    </a:lnT>
                    <a:lnB>
                      <a:noFill/>
                    </a:lnB>
                    <a:solidFill>
                      <a:srgbClr val="F4E884"/>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19%</a:t>
                      </a:r>
                    </a:p>
                  </a:txBody>
                  <a:tcPr marL="2268" marR="2268" marT="2268" marB="0" anchor="ctr">
                    <a:lnL>
                      <a:noFill/>
                    </a:lnL>
                    <a:lnR>
                      <a:noFill/>
                    </a:lnR>
                    <a:lnT>
                      <a:noFill/>
                    </a:lnT>
                    <a:lnB>
                      <a:noFill/>
                    </a:lnB>
                    <a:solidFill>
                      <a:srgbClr val="FDD57F"/>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13%</a:t>
                      </a:r>
                    </a:p>
                  </a:txBody>
                  <a:tcPr marL="2268" marR="2268" marT="2268" marB="0" anchor="ctr">
                    <a:lnL>
                      <a:noFill/>
                    </a:lnL>
                    <a:lnR>
                      <a:noFill/>
                    </a:lnR>
                    <a:lnT>
                      <a:noFill/>
                    </a:lnT>
                    <a:lnB>
                      <a:noFill/>
                    </a:lnB>
                    <a:solidFill>
                      <a:srgbClr val="FBAA77"/>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20%</a:t>
                      </a:r>
                    </a:p>
                  </a:txBody>
                  <a:tcPr marL="2268" marR="2268" marT="2268" marB="0" anchor="ctr">
                    <a:lnL>
                      <a:noFill/>
                    </a:lnL>
                    <a:lnR>
                      <a:noFill/>
                    </a:lnR>
                    <a:lnT>
                      <a:noFill/>
                    </a:lnT>
                    <a:lnB>
                      <a:noFill/>
                    </a:lnB>
                    <a:solidFill>
                      <a:srgbClr val="FEDC81"/>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16%</a:t>
                      </a:r>
                    </a:p>
                  </a:txBody>
                  <a:tcPr marL="2268" marR="2268" marT="2268" marB="0" anchor="ctr">
                    <a:lnL>
                      <a:noFill/>
                    </a:lnL>
                    <a:lnR>
                      <a:noFill/>
                    </a:lnR>
                    <a:lnT>
                      <a:noFill/>
                    </a:lnT>
                    <a:lnB>
                      <a:noFill/>
                    </a:lnB>
                    <a:solidFill>
                      <a:srgbClr val="FCBF7B"/>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18%</a:t>
                      </a:r>
                    </a:p>
                  </a:txBody>
                  <a:tcPr marL="2268" marR="2268" marT="2268" marB="0" anchor="ctr">
                    <a:lnL>
                      <a:noFill/>
                    </a:lnL>
                    <a:lnR>
                      <a:noFill/>
                    </a:lnR>
                    <a:lnT>
                      <a:noFill/>
                    </a:lnT>
                    <a:lnB>
                      <a:noFill/>
                    </a:lnB>
                    <a:solidFill>
                      <a:srgbClr val="FDCE7E"/>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25%</a:t>
                      </a:r>
                    </a:p>
                  </a:txBody>
                  <a:tcPr marL="2268" marR="2268" marT="2268" marB="0" anchor="ctr">
                    <a:lnL>
                      <a:noFill/>
                    </a:lnL>
                    <a:lnR>
                      <a:noFill/>
                    </a:lnR>
                    <a:lnT>
                      <a:noFill/>
                    </a:lnT>
                    <a:lnB>
                      <a:noFill/>
                    </a:lnB>
                    <a:solidFill>
                      <a:srgbClr val="EEE683"/>
                    </a:solidFill>
                  </a:tcPr>
                </a:tc>
                <a:extLst>
                  <a:ext uri="{0D108BD9-81ED-4DB2-BD59-A6C34878D82A}">
                    <a16:rowId xmlns="" xmlns:a16="http://schemas.microsoft.com/office/drawing/2014/main" val="282751417"/>
                  </a:ext>
                </a:extLst>
              </a:tr>
              <a:tr h="183792">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Doing fewer financial transactions online</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14%</a:t>
                      </a:r>
                    </a:p>
                  </a:txBody>
                  <a:tcPr marL="2268" marR="2268" marT="2268" marB="0" anchor="ctr">
                    <a:lnL>
                      <a:noFill/>
                    </a:lnL>
                    <a:lnR>
                      <a:noFill/>
                    </a:lnR>
                    <a:lnT>
                      <a:noFill/>
                    </a:lnT>
                    <a:lnB>
                      <a:noFill/>
                    </a:lnB>
                    <a:solidFill>
                      <a:srgbClr val="FBB178"/>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11%</a:t>
                      </a:r>
                    </a:p>
                  </a:txBody>
                  <a:tcPr marL="2268" marR="2268" marT="2268" marB="0" anchor="ctr">
                    <a:lnL>
                      <a:noFill/>
                    </a:lnL>
                    <a:lnR>
                      <a:noFill/>
                    </a:lnR>
                    <a:lnT>
                      <a:noFill/>
                    </a:lnT>
                    <a:lnB>
                      <a:noFill/>
                    </a:lnB>
                    <a:solidFill>
                      <a:srgbClr val="FA9B74"/>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17%</a:t>
                      </a:r>
                    </a:p>
                  </a:txBody>
                  <a:tcPr marL="2268" marR="2268" marT="2268" marB="0" anchor="ctr">
                    <a:lnL>
                      <a:noFill/>
                    </a:lnL>
                    <a:lnR>
                      <a:noFill/>
                    </a:lnR>
                    <a:lnT>
                      <a:noFill/>
                    </a:lnT>
                    <a:lnB>
                      <a:noFill/>
                    </a:lnB>
                    <a:solidFill>
                      <a:srgbClr val="FDC67D"/>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9%</a:t>
                      </a:r>
                    </a:p>
                  </a:txBody>
                  <a:tcPr marL="2268" marR="2268" marT="2268" marB="0" anchor="ctr">
                    <a:lnL>
                      <a:noFill/>
                    </a:lnL>
                    <a:lnR>
                      <a:noFill/>
                    </a:lnR>
                    <a:lnT>
                      <a:noFill/>
                    </a:lnT>
                    <a:lnB>
                      <a:noFill/>
                    </a:lnB>
                    <a:solidFill>
                      <a:srgbClr val="F98D71"/>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14%</a:t>
                      </a:r>
                    </a:p>
                  </a:txBody>
                  <a:tcPr marL="2268" marR="2268" marT="2268" marB="0" anchor="ctr">
                    <a:lnL>
                      <a:noFill/>
                    </a:lnL>
                    <a:lnR>
                      <a:noFill/>
                    </a:lnR>
                    <a:lnT>
                      <a:noFill/>
                    </a:lnT>
                    <a:lnB>
                      <a:noFill/>
                    </a:lnB>
                    <a:solidFill>
                      <a:srgbClr val="FBB178"/>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9%</a:t>
                      </a:r>
                    </a:p>
                  </a:txBody>
                  <a:tcPr marL="2268" marR="2268" marT="2268" marB="0" anchor="ctr">
                    <a:lnL>
                      <a:noFill/>
                    </a:lnL>
                    <a:lnR>
                      <a:noFill/>
                    </a:lnR>
                    <a:lnT>
                      <a:noFill/>
                    </a:lnT>
                    <a:lnB>
                      <a:noFill/>
                    </a:lnB>
                    <a:solidFill>
                      <a:srgbClr val="F98D71"/>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17%</a:t>
                      </a:r>
                    </a:p>
                  </a:txBody>
                  <a:tcPr marL="2268" marR="2268" marT="2268" marB="0" anchor="ctr">
                    <a:lnL>
                      <a:noFill/>
                    </a:lnL>
                    <a:lnR>
                      <a:noFill/>
                    </a:lnR>
                    <a:lnT>
                      <a:noFill/>
                    </a:lnT>
                    <a:lnB>
                      <a:noFill/>
                    </a:lnB>
                    <a:solidFill>
                      <a:srgbClr val="FDC67D"/>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15%</a:t>
                      </a:r>
                    </a:p>
                  </a:txBody>
                  <a:tcPr marL="2268" marR="2268" marT="2268" marB="0" anchor="ctr">
                    <a:lnL>
                      <a:noFill/>
                    </a:lnL>
                    <a:lnR>
                      <a:noFill/>
                    </a:lnR>
                    <a:lnT>
                      <a:noFill/>
                    </a:lnT>
                    <a:lnB>
                      <a:noFill/>
                    </a:lnB>
                    <a:solidFill>
                      <a:srgbClr val="FCB87A"/>
                    </a:solidFill>
                  </a:tcPr>
                </a:tc>
                <a:extLst>
                  <a:ext uri="{0D108BD9-81ED-4DB2-BD59-A6C34878D82A}">
                    <a16:rowId xmlns="" xmlns:a16="http://schemas.microsoft.com/office/drawing/2014/main" val="336966026"/>
                  </a:ext>
                </a:extLst>
              </a:tr>
              <a:tr h="183792">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Changing who you communicate with</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13%</a:t>
                      </a:r>
                    </a:p>
                  </a:txBody>
                  <a:tcPr marL="2268" marR="2268" marT="2268" marB="0" anchor="ctr">
                    <a:lnL>
                      <a:noFill/>
                    </a:lnL>
                    <a:lnR>
                      <a:noFill/>
                    </a:lnR>
                    <a:lnT>
                      <a:noFill/>
                    </a:lnT>
                    <a:lnB>
                      <a:noFill/>
                    </a:lnB>
                    <a:solidFill>
                      <a:srgbClr val="FBAA77"/>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12%</a:t>
                      </a:r>
                    </a:p>
                  </a:txBody>
                  <a:tcPr marL="2268" marR="2268" marT="2268" marB="0" anchor="ctr">
                    <a:lnL>
                      <a:noFill/>
                    </a:lnL>
                    <a:lnR>
                      <a:noFill/>
                    </a:lnR>
                    <a:lnT>
                      <a:noFill/>
                    </a:lnT>
                    <a:lnB>
                      <a:noFill/>
                    </a:lnB>
                    <a:solidFill>
                      <a:srgbClr val="FBA276"/>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13%</a:t>
                      </a:r>
                    </a:p>
                  </a:txBody>
                  <a:tcPr marL="2268" marR="2268" marT="2268" marB="0" anchor="ctr">
                    <a:lnL>
                      <a:noFill/>
                    </a:lnL>
                    <a:lnR>
                      <a:noFill/>
                    </a:lnR>
                    <a:lnT>
                      <a:noFill/>
                    </a:lnT>
                    <a:lnB>
                      <a:noFill/>
                    </a:lnB>
                    <a:solidFill>
                      <a:srgbClr val="FBAA77"/>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8%</a:t>
                      </a:r>
                    </a:p>
                  </a:txBody>
                  <a:tcPr marL="2268" marR="2268" marT="2268" marB="0" anchor="ctr">
                    <a:lnL>
                      <a:noFill/>
                    </a:lnL>
                    <a:lnR>
                      <a:noFill/>
                    </a:lnR>
                    <a:lnT>
                      <a:noFill/>
                    </a:lnT>
                    <a:lnB>
                      <a:noFill/>
                    </a:lnB>
                    <a:solidFill>
                      <a:srgbClr val="F98570"/>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11%</a:t>
                      </a:r>
                    </a:p>
                  </a:txBody>
                  <a:tcPr marL="2268" marR="2268" marT="2268" marB="0" anchor="ctr">
                    <a:lnL>
                      <a:noFill/>
                    </a:lnL>
                    <a:lnR>
                      <a:noFill/>
                    </a:lnR>
                    <a:lnT>
                      <a:noFill/>
                    </a:lnT>
                    <a:lnB>
                      <a:noFill/>
                    </a:lnB>
                    <a:solidFill>
                      <a:srgbClr val="FA9B74"/>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8%</a:t>
                      </a:r>
                    </a:p>
                  </a:txBody>
                  <a:tcPr marL="2268" marR="2268" marT="2268" marB="0" anchor="ctr">
                    <a:lnL>
                      <a:noFill/>
                    </a:lnL>
                    <a:lnR>
                      <a:noFill/>
                    </a:lnR>
                    <a:lnT>
                      <a:noFill/>
                    </a:lnT>
                    <a:lnB>
                      <a:noFill/>
                    </a:lnB>
                    <a:solidFill>
                      <a:srgbClr val="F98570"/>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13%</a:t>
                      </a:r>
                    </a:p>
                  </a:txBody>
                  <a:tcPr marL="2268" marR="2268" marT="2268" marB="0" anchor="ctr">
                    <a:lnL>
                      <a:noFill/>
                    </a:lnL>
                    <a:lnR>
                      <a:noFill/>
                    </a:lnR>
                    <a:lnT>
                      <a:noFill/>
                    </a:lnT>
                    <a:lnB>
                      <a:noFill/>
                    </a:lnB>
                    <a:solidFill>
                      <a:srgbClr val="FBAA77"/>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15%</a:t>
                      </a:r>
                    </a:p>
                  </a:txBody>
                  <a:tcPr marL="2268" marR="2268" marT="2268" marB="0" anchor="ctr">
                    <a:lnL>
                      <a:noFill/>
                    </a:lnL>
                    <a:lnR>
                      <a:noFill/>
                    </a:lnR>
                    <a:lnT>
                      <a:noFill/>
                    </a:lnT>
                    <a:lnB>
                      <a:noFill/>
                    </a:lnB>
                    <a:solidFill>
                      <a:srgbClr val="FCB87A"/>
                    </a:solidFill>
                  </a:tcPr>
                </a:tc>
                <a:extLst>
                  <a:ext uri="{0D108BD9-81ED-4DB2-BD59-A6C34878D82A}">
                    <a16:rowId xmlns="" xmlns:a16="http://schemas.microsoft.com/office/drawing/2014/main" val="3119488406"/>
                  </a:ext>
                </a:extLst>
              </a:tr>
              <a:tr h="183792">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Making fewer on-line purchases</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12%</a:t>
                      </a:r>
                    </a:p>
                  </a:txBody>
                  <a:tcPr marL="2268" marR="2268" marT="2268" marB="0" anchor="ctr">
                    <a:lnL>
                      <a:noFill/>
                    </a:lnL>
                    <a:lnR>
                      <a:noFill/>
                    </a:lnR>
                    <a:lnT>
                      <a:noFill/>
                    </a:lnT>
                    <a:lnB>
                      <a:noFill/>
                    </a:lnB>
                    <a:solidFill>
                      <a:srgbClr val="FBA276"/>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11%</a:t>
                      </a:r>
                    </a:p>
                  </a:txBody>
                  <a:tcPr marL="2268" marR="2268" marT="2268" marB="0" anchor="ctr">
                    <a:lnL>
                      <a:noFill/>
                    </a:lnL>
                    <a:lnR>
                      <a:noFill/>
                    </a:lnR>
                    <a:lnT>
                      <a:noFill/>
                    </a:lnT>
                    <a:lnB>
                      <a:noFill/>
                    </a:lnB>
                    <a:solidFill>
                      <a:srgbClr val="FA9B74"/>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13%</a:t>
                      </a:r>
                    </a:p>
                  </a:txBody>
                  <a:tcPr marL="2268" marR="2268" marT="2268" marB="0" anchor="ctr">
                    <a:lnL>
                      <a:noFill/>
                    </a:lnL>
                    <a:lnR>
                      <a:noFill/>
                    </a:lnR>
                    <a:lnT>
                      <a:noFill/>
                    </a:lnT>
                    <a:lnB>
                      <a:noFill/>
                    </a:lnB>
                    <a:solidFill>
                      <a:srgbClr val="FBAA77"/>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9%</a:t>
                      </a:r>
                    </a:p>
                  </a:txBody>
                  <a:tcPr marL="2268" marR="2268" marT="2268" marB="0" anchor="ctr">
                    <a:lnL>
                      <a:noFill/>
                    </a:lnL>
                    <a:lnR>
                      <a:noFill/>
                    </a:lnR>
                    <a:lnT>
                      <a:noFill/>
                    </a:lnT>
                    <a:lnB>
                      <a:noFill/>
                    </a:lnB>
                    <a:solidFill>
                      <a:srgbClr val="F98D71"/>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11%</a:t>
                      </a:r>
                    </a:p>
                  </a:txBody>
                  <a:tcPr marL="2268" marR="2268" marT="2268" marB="0" anchor="ctr">
                    <a:lnL>
                      <a:noFill/>
                    </a:lnL>
                    <a:lnR>
                      <a:noFill/>
                    </a:lnR>
                    <a:lnT>
                      <a:noFill/>
                    </a:lnT>
                    <a:lnB>
                      <a:noFill/>
                    </a:lnB>
                    <a:solidFill>
                      <a:srgbClr val="FA9B74"/>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9%</a:t>
                      </a:r>
                    </a:p>
                  </a:txBody>
                  <a:tcPr marL="2268" marR="2268" marT="2268" marB="0" anchor="ctr">
                    <a:lnL>
                      <a:noFill/>
                    </a:lnL>
                    <a:lnR>
                      <a:noFill/>
                    </a:lnR>
                    <a:lnT>
                      <a:noFill/>
                    </a:lnT>
                    <a:lnB>
                      <a:noFill/>
                    </a:lnB>
                    <a:solidFill>
                      <a:srgbClr val="F98D71"/>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13%</a:t>
                      </a:r>
                    </a:p>
                  </a:txBody>
                  <a:tcPr marL="2268" marR="2268" marT="2268" marB="0" anchor="ctr">
                    <a:lnL>
                      <a:noFill/>
                    </a:lnL>
                    <a:lnR>
                      <a:noFill/>
                    </a:lnR>
                    <a:lnT>
                      <a:noFill/>
                    </a:lnT>
                    <a:lnB>
                      <a:noFill/>
                    </a:lnB>
                    <a:solidFill>
                      <a:srgbClr val="FBAA77"/>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13%</a:t>
                      </a:r>
                    </a:p>
                  </a:txBody>
                  <a:tcPr marL="2268" marR="2268" marT="2268" marB="0" anchor="ctr">
                    <a:lnL>
                      <a:noFill/>
                    </a:lnL>
                    <a:lnR>
                      <a:noFill/>
                    </a:lnR>
                    <a:lnT>
                      <a:noFill/>
                    </a:lnT>
                    <a:lnB>
                      <a:noFill/>
                    </a:lnB>
                    <a:solidFill>
                      <a:srgbClr val="FBAA77"/>
                    </a:solidFill>
                  </a:tcPr>
                </a:tc>
                <a:extLst>
                  <a:ext uri="{0D108BD9-81ED-4DB2-BD59-A6C34878D82A}">
                    <a16:rowId xmlns="" xmlns:a16="http://schemas.microsoft.com/office/drawing/2014/main" val="1012591598"/>
                  </a:ext>
                </a:extLst>
              </a:tr>
              <a:tr h="365333">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Closing Facebook and other social media accounts, etc.</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10%</a:t>
                      </a:r>
                    </a:p>
                  </a:txBody>
                  <a:tcPr marL="2268" marR="2268" marT="2268" marB="0" anchor="ctr">
                    <a:lnL>
                      <a:noFill/>
                    </a:lnL>
                    <a:lnR>
                      <a:noFill/>
                    </a:lnR>
                    <a:lnT>
                      <a:noFill/>
                    </a:lnT>
                    <a:lnB>
                      <a:noFill/>
                    </a:lnB>
                    <a:solidFill>
                      <a:srgbClr val="FA9473"/>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11%</a:t>
                      </a:r>
                    </a:p>
                  </a:txBody>
                  <a:tcPr marL="2268" marR="2268" marT="2268" marB="0" anchor="ctr">
                    <a:lnL>
                      <a:noFill/>
                    </a:lnL>
                    <a:lnR>
                      <a:noFill/>
                    </a:lnR>
                    <a:lnT>
                      <a:noFill/>
                    </a:lnT>
                    <a:lnB>
                      <a:noFill/>
                    </a:lnB>
                    <a:solidFill>
                      <a:srgbClr val="FA9B74"/>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9%</a:t>
                      </a:r>
                    </a:p>
                  </a:txBody>
                  <a:tcPr marL="2268" marR="2268" marT="2268" marB="0" anchor="ctr">
                    <a:lnL>
                      <a:noFill/>
                    </a:lnL>
                    <a:lnR>
                      <a:noFill/>
                    </a:lnR>
                    <a:lnT>
                      <a:noFill/>
                    </a:lnT>
                    <a:lnB>
                      <a:noFill/>
                    </a:lnB>
                    <a:solidFill>
                      <a:srgbClr val="F98D71"/>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7%</a:t>
                      </a:r>
                    </a:p>
                  </a:txBody>
                  <a:tcPr marL="2268" marR="2268" marT="2268" marB="0" anchor="ctr">
                    <a:lnL>
                      <a:noFill/>
                    </a:lnL>
                    <a:lnR>
                      <a:noFill/>
                    </a:lnR>
                    <a:lnT>
                      <a:noFill/>
                    </a:lnT>
                    <a:lnB>
                      <a:noFill/>
                    </a:lnB>
                    <a:solidFill>
                      <a:srgbClr val="F97E6F"/>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9%</a:t>
                      </a:r>
                    </a:p>
                  </a:txBody>
                  <a:tcPr marL="2268" marR="2268" marT="2268" marB="0" anchor="ctr">
                    <a:lnL>
                      <a:noFill/>
                    </a:lnL>
                    <a:lnR>
                      <a:noFill/>
                    </a:lnR>
                    <a:lnT>
                      <a:noFill/>
                    </a:lnT>
                    <a:lnB>
                      <a:noFill/>
                    </a:lnB>
                    <a:solidFill>
                      <a:srgbClr val="F98D71"/>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8%</a:t>
                      </a:r>
                    </a:p>
                  </a:txBody>
                  <a:tcPr marL="2268" marR="2268" marT="2268" marB="0" anchor="ctr">
                    <a:lnL>
                      <a:noFill/>
                    </a:lnL>
                    <a:lnR>
                      <a:noFill/>
                    </a:lnR>
                    <a:lnT>
                      <a:noFill/>
                    </a:lnT>
                    <a:lnB>
                      <a:noFill/>
                    </a:lnB>
                    <a:solidFill>
                      <a:srgbClr val="F98570"/>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11%</a:t>
                      </a:r>
                    </a:p>
                  </a:txBody>
                  <a:tcPr marL="2268" marR="2268" marT="2268" marB="0" anchor="ctr">
                    <a:lnL>
                      <a:noFill/>
                    </a:lnL>
                    <a:lnR>
                      <a:noFill/>
                    </a:lnR>
                    <a:lnT>
                      <a:noFill/>
                    </a:lnT>
                    <a:lnB>
                      <a:noFill/>
                    </a:lnB>
                    <a:solidFill>
                      <a:srgbClr val="FA9B74"/>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10%</a:t>
                      </a:r>
                    </a:p>
                  </a:txBody>
                  <a:tcPr marL="2268" marR="2268" marT="2268" marB="0" anchor="ctr">
                    <a:lnL>
                      <a:noFill/>
                    </a:lnL>
                    <a:lnR>
                      <a:noFill/>
                    </a:lnR>
                    <a:lnT>
                      <a:noFill/>
                    </a:lnT>
                    <a:lnB>
                      <a:noFill/>
                    </a:lnB>
                    <a:solidFill>
                      <a:srgbClr val="FA9473"/>
                    </a:solidFill>
                  </a:tcPr>
                </a:tc>
                <a:extLst>
                  <a:ext uri="{0D108BD9-81ED-4DB2-BD59-A6C34878D82A}">
                    <a16:rowId xmlns="" xmlns:a16="http://schemas.microsoft.com/office/drawing/2014/main" val="1188674003"/>
                  </a:ext>
                </a:extLst>
              </a:tr>
              <a:tr h="183792">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Using the Internet less often</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7%</a:t>
                      </a:r>
                    </a:p>
                  </a:txBody>
                  <a:tcPr marL="2268" marR="2268" marT="2268" marB="0" anchor="ctr">
                    <a:lnL>
                      <a:noFill/>
                    </a:lnL>
                    <a:lnR>
                      <a:noFill/>
                    </a:lnR>
                    <a:lnT>
                      <a:noFill/>
                    </a:lnT>
                    <a:lnB>
                      <a:noFill/>
                    </a:lnB>
                    <a:solidFill>
                      <a:srgbClr val="F97E6F"/>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6%</a:t>
                      </a:r>
                    </a:p>
                  </a:txBody>
                  <a:tcPr marL="2268" marR="2268" marT="2268" marB="0" anchor="ctr">
                    <a:lnL>
                      <a:noFill/>
                    </a:lnL>
                    <a:lnR>
                      <a:noFill/>
                    </a:lnR>
                    <a:lnT>
                      <a:noFill/>
                    </a:lnT>
                    <a:lnB>
                      <a:noFill/>
                    </a:lnB>
                    <a:solidFill>
                      <a:srgbClr val="F8776D"/>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7%</a:t>
                      </a:r>
                    </a:p>
                  </a:txBody>
                  <a:tcPr marL="2268" marR="2268" marT="2268" marB="0" anchor="ctr">
                    <a:lnL>
                      <a:noFill/>
                    </a:lnL>
                    <a:lnR>
                      <a:noFill/>
                    </a:lnR>
                    <a:lnT>
                      <a:noFill/>
                    </a:lnT>
                    <a:lnB>
                      <a:noFill/>
                    </a:lnB>
                    <a:solidFill>
                      <a:srgbClr val="F97E6F"/>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4%</a:t>
                      </a:r>
                    </a:p>
                  </a:txBody>
                  <a:tcPr marL="2268" marR="2268" marT="2268" marB="0" anchor="ctr">
                    <a:lnL>
                      <a:noFill/>
                    </a:lnL>
                    <a:lnR>
                      <a:noFill/>
                    </a:lnR>
                    <a:lnT>
                      <a:noFill/>
                    </a:lnT>
                    <a:lnB>
                      <a:noFill/>
                    </a:lnB>
                    <a:solidFill>
                      <a:srgbClr val="F8696B"/>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5%</a:t>
                      </a:r>
                    </a:p>
                  </a:txBody>
                  <a:tcPr marL="2268" marR="2268" marT="2268" marB="0" anchor="ctr">
                    <a:lnL>
                      <a:noFill/>
                    </a:lnL>
                    <a:lnR>
                      <a:noFill/>
                    </a:lnR>
                    <a:lnT>
                      <a:noFill/>
                    </a:lnT>
                    <a:lnB>
                      <a:noFill/>
                    </a:lnB>
                    <a:solidFill>
                      <a:srgbClr val="F8706C"/>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4%</a:t>
                      </a:r>
                    </a:p>
                  </a:txBody>
                  <a:tcPr marL="2268" marR="2268" marT="2268" marB="0" anchor="ctr">
                    <a:lnL>
                      <a:noFill/>
                    </a:lnL>
                    <a:lnR>
                      <a:noFill/>
                    </a:lnR>
                    <a:lnT>
                      <a:noFill/>
                    </a:lnT>
                    <a:lnB>
                      <a:noFill/>
                    </a:lnB>
                    <a:solidFill>
                      <a:srgbClr val="F8696B"/>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7%</a:t>
                      </a:r>
                    </a:p>
                  </a:txBody>
                  <a:tcPr marL="2268" marR="2268" marT="2268" marB="0" anchor="ctr">
                    <a:lnL>
                      <a:noFill/>
                    </a:lnL>
                    <a:lnR>
                      <a:noFill/>
                    </a:lnR>
                    <a:lnT>
                      <a:noFill/>
                    </a:lnT>
                    <a:lnB>
                      <a:noFill/>
                    </a:lnB>
                    <a:solidFill>
                      <a:srgbClr val="F97E6F"/>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11%</a:t>
                      </a:r>
                    </a:p>
                  </a:txBody>
                  <a:tcPr marL="2268" marR="2268" marT="2268" marB="0" anchor="ctr">
                    <a:lnL>
                      <a:noFill/>
                    </a:lnL>
                    <a:lnR>
                      <a:noFill/>
                    </a:lnR>
                    <a:lnT>
                      <a:noFill/>
                    </a:lnT>
                    <a:lnB>
                      <a:noFill/>
                    </a:lnB>
                    <a:solidFill>
                      <a:srgbClr val="FA9B74"/>
                    </a:solidFill>
                  </a:tcPr>
                </a:tc>
                <a:extLst>
                  <a:ext uri="{0D108BD9-81ED-4DB2-BD59-A6C34878D82A}">
                    <a16:rowId xmlns="" xmlns:a16="http://schemas.microsoft.com/office/drawing/2014/main" val="915983629"/>
                  </a:ext>
                </a:extLst>
              </a:tr>
              <a:tr h="183792">
                <a:tc>
                  <a:txBody>
                    <a:bodyPr/>
                    <a:lstStyle/>
                    <a:p>
                      <a:pPr marL="0" algn="l"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None of these</a:t>
                      </a:r>
                    </a:p>
                  </a:txBody>
                  <a:tcPr marR="2268" marT="2268" marB="0" anchor="ctr">
                    <a:lnL>
                      <a:noFill/>
                    </a:lnL>
                    <a:lnR>
                      <a:noFill/>
                    </a:lnR>
                    <a:lnT>
                      <a:noFill/>
                    </a:lnT>
                    <a:lnB>
                      <a:noFill/>
                    </a:lnB>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20%</a:t>
                      </a:r>
                    </a:p>
                  </a:txBody>
                  <a:tcPr marL="2268" marR="2268" marT="2268" marB="0" anchor="ctr">
                    <a:lnL>
                      <a:noFill/>
                    </a:lnL>
                    <a:lnR>
                      <a:noFill/>
                    </a:lnR>
                    <a:lnT>
                      <a:noFill/>
                    </a:lnT>
                    <a:lnB>
                      <a:noFill/>
                    </a:lnB>
                    <a:solidFill>
                      <a:srgbClr val="FEDC81"/>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28%</a:t>
                      </a:r>
                    </a:p>
                  </a:txBody>
                  <a:tcPr marL="2268" marR="2268" marT="2268" marB="0" anchor="ctr">
                    <a:lnL>
                      <a:noFill/>
                    </a:lnL>
                    <a:lnR>
                      <a:noFill/>
                    </a:lnR>
                    <a:lnT>
                      <a:noFill/>
                    </a:lnT>
                    <a:lnB>
                      <a:noFill/>
                    </a:lnB>
                    <a:solidFill>
                      <a:srgbClr val="DDE182"/>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10%</a:t>
                      </a:r>
                    </a:p>
                  </a:txBody>
                  <a:tcPr marL="2268" marR="2268" marT="2268" marB="0" anchor="ctr">
                    <a:lnL>
                      <a:noFill/>
                    </a:lnL>
                    <a:lnR>
                      <a:noFill/>
                    </a:lnR>
                    <a:lnT>
                      <a:noFill/>
                    </a:lnT>
                    <a:lnB>
                      <a:noFill/>
                    </a:lnB>
                    <a:solidFill>
                      <a:srgbClr val="FA9473"/>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26%</a:t>
                      </a:r>
                    </a:p>
                  </a:txBody>
                  <a:tcPr marL="2268" marR="2268" marT="2268" marB="0" anchor="ctr">
                    <a:lnL>
                      <a:noFill/>
                    </a:lnL>
                    <a:lnR>
                      <a:noFill/>
                    </a:lnR>
                    <a:lnT>
                      <a:noFill/>
                    </a:lnT>
                    <a:lnB>
                      <a:noFill/>
                    </a:lnB>
                    <a:solidFill>
                      <a:srgbClr val="E8E583"/>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20%</a:t>
                      </a:r>
                    </a:p>
                  </a:txBody>
                  <a:tcPr marL="2268" marR="2268" marT="2268" marB="0" anchor="ctr">
                    <a:lnL>
                      <a:noFill/>
                    </a:lnL>
                    <a:lnR>
                      <a:noFill/>
                    </a:lnR>
                    <a:lnT>
                      <a:noFill/>
                    </a:lnT>
                    <a:lnB>
                      <a:noFill/>
                    </a:lnB>
                    <a:solidFill>
                      <a:srgbClr val="FEDC81"/>
                    </a:solidFill>
                  </a:tcPr>
                </a:tc>
                <a:tc>
                  <a:txBody>
                    <a:bodyPr/>
                    <a:lstStyle/>
                    <a:p>
                      <a:pPr marL="0" algn="ctr" defTabSz="924282" rtl="0" eaLnBrk="1" fontAlgn="ctr" latinLnBrk="0" hangingPunct="1"/>
                      <a:r>
                        <a:rPr lang="en-US" sz="1200" b="0" i="0" u="none" strike="noStrike" kern="1200">
                          <a:solidFill>
                            <a:srgbClr val="000000"/>
                          </a:solidFill>
                          <a:effectLst/>
                          <a:latin typeface="Calibri" panose="020F0502020204030204" pitchFamily="34" charset="0"/>
                          <a:ea typeface="+mn-ea"/>
                          <a:cs typeface="+mn-cs"/>
                        </a:rPr>
                        <a:t>30%</a:t>
                      </a:r>
                    </a:p>
                  </a:txBody>
                  <a:tcPr marL="2268" marR="2268" marT="2268" marB="0" anchor="ctr">
                    <a:lnL>
                      <a:noFill/>
                    </a:lnL>
                    <a:lnR>
                      <a:noFill/>
                    </a:lnR>
                    <a:lnT>
                      <a:noFill/>
                    </a:lnT>
                    <a:lnB>
                      <a:noFill/>
                    </a:lnB>
                    <a:solidFill>
                      <a:srgbClr val="D1DE82"/>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12%</a:t>
                      </a:r>
                    </a:p>
                  </a:txBody>
                  <a:tcPr marL="2268" marR="2268" marT="2268" marB="0" anchor="ctr">
                    <a:lnL>
                      <a:noFill/>
                    </a:lnL>
                    <a:lnR>
                      <a:noFill/>
                    </a:lnR>
                    <a:lnT>
                      <a:noFill/>
                    </a:lnT>
                    <a:lnB>
                      <a:noFill/>
                    </a:lnB>
                    <a:solidFill>
                      <a:srgbClr val="FBA276"/>
                    </a:solidFill>
                  </a:tcPr>
                </a:tc>
                <a:tc>
                  <a:txBody>
                    <a:bodyPr/>
                    <a:lstStyle/>
                    <a:p>
                      <a:pPr marL="0" algn="ctr" defTabSz="924282" rtl="0" eaLnBrk="1" fontAlgn="ctr" latinLnBrk="0" hangingPunct="1"/>
                      <a:r>
                        <a:rPr lang="en-US" sz="1200" b="0" i="0" u="none" strike="noStrike" kern="1200" dirty="0">
                          <a:solidFill>
                            <a:srgbClr val="000000"/>
                          </a:solidFill>
                          <a:effectLst/>
                          <a:latin typeface="Calibri" panose="020F0502020204030204" pitchFamily="34" charset="0"/>
                          <a:ea typeface="+mn-ea"/>
                          <a:cs typeface="+mn-cs"/>
                        </a:rPr>
                        <a:t>18%</a:t>
                      </a:r>
                    </a:p>
                  </a:txBody>
                  <a:tcPr marL="2268" marR="2268" marT="2268" marB="0" anchor="ctr">
                    <a:lnL>
                      <a:noFill/>
                    </a:lnL>
                    <a:lnR>
                      <a:noFill/>
                    </a:lnR>
                    <a:lnT>
                      <a:noFill/>
                    </a:lnT>
                    <a:lnB>
                      <a:noFill/>
                    </a:lnB>
                    <a:solidFill>
                      <a:srgbClr val="FDCE7E"/>
                    </a:solidFill>
                  </a:tcPr>
                </a:tc>
                <a:extLst>
                  <a:ext uri="{0D108BD9-81ED-4DB2-BD59-A6C34878D82A}">
                    <a16:rowId xmlns="" xmlns:a16="http://schemas.microsoft.com/office/drawing/2014/main" val="2700808747"/>
                  </a:ext>
                </a:extLst>
              </a:tr>
            </a:tbl>
          </a:graphicData>
        </a:graphic>
      </p:graphicFrame>
      <p:sp>
        <p:nvSpPr>
          <p:cNvPr id="3" name="Text Placeholder 2"/>
          <p:cNvSpPr>
            <a:spLocks noGrp="1"/>
          </p:cNvSpPr>
          <p:nvPr>
            <p:ph type="body" sz="quarter" idx="16"/>
          </p:nvPr>
        </p:nvSpPr>
        <p:spPr>
          <a:xfrm>
            <a:off x="209558" y="6316275"/>
            <a:ext cx="7258042" cy="356508"/>
          </a:xfrm>
        </p:spPr>
        <p:txBody>
          <a:bodyPr/>
          <a:lstStyle/>
          <a:p>
            <a:r>
              <a:rPr lang="en-US" dirty="0"/>
              <a:t>Q3. How have you changed anything about how you behave online compared to one year ago? (Please select all that apply.)</a:t>
            </a:r>
          </a:p>
          <a:p>
            <a:r>
              <a:rPr lang="en-US" dirty="0"/>
              <a:t>Base: All Respondents Total 2018 (n=24,750)</a:t>
            </a:r>
          </a:p>
        </p:txBody>
      </p:sp>
      <p:sp>
        <p:nvSpPr>
          <p:cNvPr id="2" name="Title 1"/>
          <p:cNvSpPr>
            <a:spLocks noGrp="1"/>
          </p:cNvSpPr>
          <p:nvPr>
            <p:ph type="title"/>
          </p:nvPr>
        </p:nvSpPr>
        <p:spPr/>
        <p:txBody>
          <a:bodyPr/>
          <a:lstStyle/>
          <a:p>
            <a:pPr algn="just"/>
            <a:r>
              <a:rPr lang="en-US" dirty="0"/>
              <a:t>Behaviour changes continue to be most pronounced in LATAM, on balance. </a:t>
            </a:r>
          </a:p>
        </p:txBody>
      </p:sp>
    </p:spTree>
    <p:extLst>
      <p:ext uri="{BB962C8B-B14F-4D97-AF65-F5344CB8AC3E}">
        <p14:creationId xmlns:p14="http://schemas.microsoft.com/office/powerpoint/2010/main" val="27658823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16275"/>
            <a:ext cx="7258042" cy="356508"/>
          </a:xfrm>
        </p:spPr>
        <p:txBody>
          <a:bodyPr/>
          <a:lstStyle/>
          <a:p>
            <a:r>
              <a:rPr lang="en-US" dirty="0"/>
              <a:t>Q4. How else have you changed your behavior? (Please select all that apply.)</a:t>
            </a:r>
          </a:p>
          <a:p>
            <a:r>
              <a:rPr lang="en-US" dirty="0"/>
              <a:t>Base: All Respondents Total  2017 (n=24,225) ; 2018 (n=24,750)</a:t>
            </a:r>
          </a:p>
        </p:txBody>
      </p:sp>
      <p:sp>
        <p:nvSpPr>
          <p:cNvPr id="2" name="Title 1"/>
          <p:cNvSpPr>
            <a:spLocks noGrp="1"/>
          </p:cNvSpPr>
          <p:nvPr>
            <p:ph type="title"/>
          </p:nvPr>
        </p:nvSpPr>
        <p:spPr>
          <a:xfrm>
            <a:off x="234000" y="228600"/>
            <a:ext cx="8646971" cy="1107996"/>
          </a:xfrm>
        </p:spPr>
        <p:txBody>
          <a:bodyPr/>
          <a:lstStyle/>
          <a:p>
            <a:pPr algn="just"/>
            <a:r>
              <a:rPr lang="en-US" dirty="0"/>
              <a:t>Other changes in online behaviour include avoiding clicking on unknown links, using more privacy settings, and updating their software more regularly. The biggest change is that more (17%, up 3 points) are using two-factor authentication. </a:t>
            </a:r>
          </a:p>
        </p:txBody>
      </p:sp>
      <p:sp>
        <p:nvSpPr>
          <p:cNvPr id="8" name="TextBox 7"/>
          <p:cNvSpPr txBox="1"/>
          <p:nvPr/>
        </p:nvSpPr>
        <p:spPr>
          <a:xfrm>
            <a:off x="2584986" y="1390582"/>
            <a:ext cx="1524000" cy="276999"/>
          </a:xfrm>
          <a:prstGeom prst="rect">
            <a:avLst/>
          </a:prstGeom>
          <a:solidFill>
            <a:schemeClr val="bg1">
              <a:lumMod val="50000"/>
            </a:schemeClr>
          </a:solidFill>
        </p:spPr>
        <p:txBody>
          <a:bodyPr vert="horz" wrap="square" lIns="0" tIns="0" rIns="0" bIns="0" rtlCol="0">
            <a:spAutoFit/>
          </a:bodyPr>
          <a:lstStyle/>
          <a:p>
            <a:pPr marL="4763"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latin typeface="+mj-lt"/>
                <a:ea typeface="+mj-ea"/>
                <a:cs typeface="+mj-cs"/>
              </a:rPr>
              <a:t>Total</a:t>
            </a:r>
          </a:p>
        </p:txBody>
      </p:sp>
      <p:graphicFrame>
        <p:nvGraphicFramePr>
          <p:cNvPr id="9" name="Chart 8"/>
          <p:cNvGraphicFramePr/>
          <p:nvPr>
            <p:extLst/>
          </p:nvPr>
        </p:nvGraphicFramePr>
        <p:xfrm>
          <a:off x="268506" y="1661160"/>
          <a:ext cx="7680960" cy="42062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Table 5">
            <a:extLst>
              <a:ext uri="{FF2B5EF4-FFF2-40B4-BE49-F238E27FC236}">
                <a16:creationId xmlns="" xmlns:a16="http://schemas.microsoft.com/office/drawing/2014/main" id="{1DE9D418-6279-4C84-BF04-B7BC54B7D847}"/>
              </a:ext>
            </a:extLst>
          </p:cNvPr>
          <p:cNvGraphicFramePr>
            <a:graphicFrameLocks noGrp="1"/>
          </p:cNvGraphicFramePr>
          <p:nvPr>
            <p:extLst/>
          </p:nvPr>
        </p:nvGraphicFramePr>
        <p:xfrm>
          <a:off x="7239000" y="1779555"/>
          <a:ext cx="387927" cy="3935448"/>
        </p:xfrm>
        <a:graphic>
          <a:graphicData uri="http://schemas.openxmlformats.org/drawingml/2006/table">
            <a:tbl>
              <a:tblPr>
                <a:tableStyleId>{5C22544A-7EE6-4342-B048-85BDC9FD1C3A}</a:tableStyleId>
              </a:tblPr>
              <a:tblGrid>
                <a:gridCol w="387927">
                  <a:extLst>
                    <a:ext uri="{9D8B030D-6E8A-4147-A177-3AD203B41FA5}">
                      <a16:colId xmlns="" xmlns:a16="http://schemas.microsoft.com/office/drawing/2014/main" val="772270706"/>
                    </a:ext>
                  </a:extLst>
                </a:gridCol>
              </a:tblGrid>
              <a:tr h="357768">
                <a:tc>
                  <a:txBody>
                    <a:bodyPr/>
                    <a:lstStyle/>
                    <a:p>
                      <a:pPr algn="ctr" rtl="0" fontAlgn="ctr"/>
                      <a:r>
                        <a:rPr lang="en-US" sz="1200" b="0" i="0" u="none" strike="noStrike" dirty="0">
                          <a:solidFill>
                            <a:srgbClr val="222223"/>
                          </a:solidFill>
                          <a:effectLst/>
                          <a:latin typeface="Calibri" panose="020F0502020204030204" pitchFamily="34" charset="0"/>
                        </a:rPr>
                        <a:t>45%</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57768">
                <a:tc>
                  <a:txBody>
                    <a:bodyPr/>
                    <a:lstStyle/>
                    <a:p>
                      <a:pPr algn="ctr" rtl="0" fontAlgn="ctr"/>
                      <a:r>
                        <a:rPr lang="en-US" sz="1200" b="0" i="0" u="none" strike="noStrike">
                          <a:solidFill>
                            <a:srgbClr val="222223"/>
                          </a:solidFill>
                          <a:effectLst/>
                          <a:latin typeface="Calibri" panose="020F0502020204030204" pitchFamily="34" charset="0"/>
                        </a:rPr>
                        <a:t>32%</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80264237"/>
                  </a:ext>
                </a:extLst>
              </a:tr>
              <a:tr h="357768">
                <a:tc>
                  <a:txBody>
                    <a:bodyPr/>
                    <a:lstStyle/>
                    <a:p>
                      <a:pPr algn="ctr" rtl="0" fontAlgn="ctr"/>
                      <a:r>
                        <a:rPr lang="en-US" sz="1200" b="0" i="0" u="none" strike="noStrike">
                          <a:solidFill>
                            <a:srgbClr val="222223"/>
                          </a:solidFill>
                          <a:effectLst/>
                          <a:latin typeface="Calibri" panose="020F0502020204030204" pitchFamily="34" charset="0"/>
                        </a:rPr>
                        <a:t>28%</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19840645"/>
                  </a:ext>
                </a:extLst>
              </a:tr>
              <a:tr h="357768">
                <a:tc>
                  <a:txBody>
                    <a:bodyPr/>
                    <a:lstStyle/>
                    <a:p>
                      <a:pPr algn="ctr" rtl="0" fontAlgn="ctr"/>
                      <a:r>
                        <a:rPr lang="en-US" sz="1200" b="0" i="0" u="none" strike="noStrike">
                          <a:solidFill>
                            <a:srgbClr val="222223"/>
                          </a:solidFill>
                          <a:effectLst/>
                          <a:latin typeface="Calibri" panose="020F0502020204030204" pitchFamily="34" charset="0"/>
                        </a:rPr>
                        <a:t>23%</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82676206"/>
                  </a:ext>
                </a:extLst>
              </a:tr>
              <a:tr h="357768">
                <a:tc>
                  <a:txBody>
                    <a:bodyPr/>
                    <a:lstStyle/>
                    <a:p>
                      <a:pPr algn="ctr" rtl="0" fontAlgn="ctr"/>
                      <a:r>
                        <a:rPr lang="en-US" sz="1200" b="0" i="0" u="none" strike="noStrike">
                          <a:solidFill>
                            <a:srgbClr val="222223"/>
                          </a:solidFill>
                          <a:effectLst/>
                          <a:latin typeface="Calibri" panose="020F0502020204030204" pitchFamily="34" charset="0"/>
                        </a:rPr>
                        <a:t>18%</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57768">
                <a:tc>
                  <a:txBody>
                    <a:bodyPr/>
                    <a:lstStyle/>
                    <a:p>
                      <a:pPr algn="ctr" rtl="0" fontAlgn="ctr"/>
                      <a:r>
                        <a:rPr lang="en-US" sz="1200" b="0" i="0" u="none" strike="noStrike">
                          <a:solidFill>
                            <a:srgbClr val="222223"/>
                          </a:solidFill>
                          <a:effectLst/>
                          <a:latin typeface="Calibri" panose="020F0502020204030204" pitchFamily="34" charset="0"/>
                        </a:rPr>
                        <a:t>16%</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57768">
                <a:tc>
                  <a:txBody>
                    <a:bodyPr/>
                    <a:lstStyle/>
                    <a:p>
                      <a:pPr algn="ctr" rtl="0" fontAlgn="ctr"/>
                      <a:r>
                        <a:rPr lang="en-US" sz="1200" b="0" i="0" u="none" strike="noStrike">
                          <a:solidFill>
                            <a:srgbClr val="222223"/>
                          </a:solidFill>
                          <a:effectLst/>
                          <a:latin typeface="Calibri" panose="020F0502020204030204" pitchFamily="34" charset="0"/>
                        </a:rPr>
                        <a:t>14%</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57768">
                <a:tc>
                  <a:txBody>
                    <a:bodyPr/>
                    <a:lstStyle/>
                    <a:p>
                      <a:pPr algn="ctr" rtl="0" fontAlgn="ctr"/>
                      <a:r>
                        <a:rPr lang="en-US" sz="1200" b="0" i="0" u="none" strike="noStrike">
                          <a:solidFill>
                            <a:srgbClr val="222223"/>
                          </a:solidFill>
                          <a:effectLst/>
                          <a:latin typeface="Calibri" panose="020F0502020204030204" pitchFamily="34" charset="0"/>
                        </a:rPr>
                        <a:t>13%</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57768">
                <a:tc>
                  <a:txBody>
                    <a:bodyPr/>
                    <a:lstStyle/>
                    <a:p>
                      <a:pPr algn="ctr" rtl="0" fontAlgn="ctr"/>
                      <a:r>
                        <a:rPr lang="en-US" sz="1200" b="0" i="0" u="none" strike="noStrike">
                          <a:solidFill>
                            <a:srgbClr val="222223"/>
                          </a:solidFill>
                          <a:effectLst/>
                          <a:latin typeface="Calibri" panose="020F0502020204030204" pitchFamily="34" charset="0"/>
                        </a:rPr>
                        <a:t>14%</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57768">
                <a:tc>
                  <a:txBody>
                    <a:bodyPr/>
                    <a:lstStyle/>
                    <a:p>
                      <a:pPr algn="ctr" rtl="0" fontAlgn="ctr"/>
                      <a:r>
                        <a:rPr lang="en-US" sz="1200" b="0" i="0" u="none" strike="noStrike">
                          <a:solidFill>
                            <a:srgbClr val="222223"/>
                          </a:solidFill>
                          <a:effectLst/>
                          <a:latin typeface="Calibri" panose="020F0502020204030204" pitchFamily="34" charset="0"/>
                        </a:rPr>
                        <a:t>10%</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57768">
                <a:tc>
                  <a:txBody>
                    <a:bodyPr/>
                    <a:lstStyle/>
                    <a:p>
                      <a:pPr algn="ctr" rtl="0" fontAlgn="ctr"/>
                      <a:r>
                        <a:rPr lang="en-US" sz="1200" b="0" i="0" u="none" strike="noStrike" dirty="0">
                          <a:solidFill>
                            <a:srgbClr val="222223"/>
                          </a:solidFill>
                          <a:effectLst/>
                          <a:latin typeface="Calibri" panose="020F0502020204030204" pitchFamily="34" charset="0"/>
                        </a:rPr>
                        <a:t>22%</a:t>
                      </a:r>
                    </a:p>
                  </a:txBody>
                  <a:tcPr marL="9525" marR="9525" marT="9525"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bl>
          </a:graphicData>
        </a:graphic>
      </p:graphicFrame>
      <p:graphicFrame>
        <p:nvGraphicFramePr>
          <p:cNvPr id="7" name="Table 6">
            <a:extLst>
              <a:ext uri="{FF2B5EF4-FFF2-40B4-BE49-F238E27FC236}">
                <a16:creationId xmlns="" xmlns:a16="http://schemas.microsoft.com/office/drawing/2014/main" id="{1C887027-58C8-41FF-9931-BE58C9B075A7}"/>
              </a:ext>
            </a:extLst>
          </p:cNvPr>
          <p:cNvGraphicFramePr>
            <a:graphicFrameLocks noGrp="1"/>
          </p:cNvGraphicFramePr>
          <p:nvPr>
            <p:extLst/>
          </p:nvPr>
        </p:nvGraphicFramePr>
        <p:xfrm>
          <a:off x="6789309" y="1028243"/>
          <a:ext cx="1219201" cy="730964"/>
        </p:xfrm>
        <a:graphic>
          <a:graphicData uri="http://schemas.openxmlformats.org/drawingml/2006/table">
            <a:tbl>
              <a:tblPr>
                <a:tableStyleId>{5C22544A-7EE6-4342-B048-85BDC9FD1C3A}</a:tableStyleId>
              </a:tblPr>
              <a:tblGrid>
                <a:gridCol w="1219201">
                  <a:extLst>
                    <a:ext uri="{9D8B030D-6E8A-4147-A177-3AD203B41FA5}">
                      <a16:colId xmlns="" xmlns:a16="http://schemas.microsoft.com/office/drawing/2014/main" val="3915909446"/>
                    </a:ext>
                  </a:extLst>
                </a:gridCol>
              </a:tblGrid>
              <a:tr h="365204">
                <a:tc>
                  <a:txBody>
                    <a:bodyPr/>
                    <a:lstStyle/>
                    <a:p>
                      <a:pPr algn="ctr" fontAlgn="t"/>
                      <a:r>
                        <a:rPr lang="en-US" sz="1200" b="1" i="0" u="none" strike="noStrike" dirty="0">
                          <a:solidFill>
                            <a:srgbClr val="000000"/>
                          </a:solidFill>
                          <a:effectLst/>
                          <a:latin typeface="+mn-lt"/>
                        </a:rPr>
                        <a:t>TOTAL CONCERNED</a:t>
                      </a: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129235861"/>
                  </a:ext>
                </a:extLst>
              </a:tr>
              <a:tr h="365204">
                <a:tc>
                  <a:txBody>
                    <a:bodyPr/>
                    <a:lstStyle/>
                    <a:p>
                      <a:pPr algn="ctr" fontAlgn="t"/>
                      <a:r>
                        <a:rPr lang="en-US" sz="1200" b="1" i="0" u="sng" strike="noStrike" dirty="0">
                          <a:solidFill>
                            <a:srgbClr val="000000"/>
                          </a:solidFill>
                          <a:effectLst/>
                          <a:latin typeface="+mn-lt"/>
                        </a:rPr>
                        <a:t>2017</a:t>
                      </a: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8398160"/>
                  </a:ext>
                </a:extLst>
              </a:tr>
            </a:tbl>
          </a:graphicData>
        </a:graphic>
      </p:graphicFrame>
    </p:spTree>
    <p:extLst>
      <p:ext uri="{BB962C8B-B14F-4D97-AF65-F5344CB8AC3E}">
        <p14:creationId xmlns:p14="http://schemas.microsoft.com/office/powerpoint/2010/main" val="30925292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16275"/>
            <a:ext cx="7258042" cy="356508"/>
          </a:xfrm>
        </p:spPr>
        <p:txBody>
          <a:bodyPr/>
          <a:lstStyle/>
          <a:p>
            <a:r>
              <a:rPr lang="en-US" dirty="0"/>
              <a:t>Q4. How else have you changed your behavior? (Please select all that apply.)</a:t>
            </a:r>
          </a:p>
          <a:p>
            <a:r>
              <a:rPr lang="en-US" dirty="0"/>
              <a:t>Base: All Respondents Total  2018 (n=24,750)</a:t>
            </a:r>
          </a:p>
        </p:txBody>
      </p:sp>
      <p:sp>
        <p:nvSpPr>
          <p:cNvPr id="2" name="Title 1"/>
          <p:cNvSpPr>
            <a:spLocks noGrp="1"/>
          </p:cNvSpPr>
          <p:nvPr>
            <p:ph type="title"/>
          </p:nvPr>
        </p:nvSpPr>
        <p:spPr>
          <a:xfrm>
            <a:off x="234000" y="228600"/>
            <a:ext cx="8646971" cy="553998"/>
          </a:xfrm>
        </p:spPr>
        <p:txBody>
          <a:bodyPr/>
          <a:lstStyle/>
          <a:p>
            <a:pPr algn="just"/>
            <a:r>
              <a:rPr lang="en-US" dirty="0"/>
              <a:t>LATAM and BRICS residents appear most likely to be changing their behaviour in these ways. </a:t>
            </a:r>
          </a:p>
        </p:txBody>
      </p:sp>
      <p:graphicFrame>
        <p:nvGraphicFramePr>
          <p:cNvPr id="7" name="Table 6">
            <a:extLst>
              <a:ext uri="{FF2B5EF4-FFF2-40B4-BE49-F238E27FC236}">
                <a16:creationId xmlns="" xmlns:a16="http://schemas.microsoft.com/office/drawing/2014/main" id="{53FB5CDF-E634-406A-8C6B-C6CB9403B060}"/>
              </a:ext>
            </a:extLst>
          </p:cNvPr>
          <p:cNvGraphicFramePr>
            <a:graphicFrameLocks noGrp="1"/>
          </p:cNvGraphicFramePr>
          <p:nvPr>
            <p:extLst/>
          </p:nvPr>
        </p:nvGraphicFramePr>
        <p:xfrm>
          <a:off x="209558" y="1371602"/>
          <a:ext cx="8782042" cy="3241943"/>
        </p:xfrm>
        <a:graphic>
          <a:graphicData uri="http://schemas.openxmlformats.org/drawingml/2006/table">
            <a:tbl>
              <a:tblPr/>
              <a:tblGrid>
                <a:gridCol w="3143242">
                  <a:extLst>
                    <a:ext uri="{9D8B030D-6E8A-4147-A177-3AD203B41FA5}">
                      <a16:colId xmlns="" xmlns:a16="http://schemas.microsoft.com/office/drawing/2014/main" val="3962043050"/>
                    </a:ext>
                  </a:extLst>
                </a:gridCol>
                <a:gridCol w="704850">
                  <a:extLst>
                    <a:ext uri="{9D8B030D-6E8A-4147-A177-3AD203B41FA5}">
                      <a16:colId xmlns="" xmlns:a16="http://schemas.microsoft.com/office/drawing/2014/main" val="1472175070"/>
                    </a:ext>
                  </a:extLst>
                </a:gridCol>
                <a:gridCol w="704850">
                  <a:extLst>
                    <a:ext uri="{9D8B030D-6E8A-4147-A177-3AD203B41FA5}">
                      <a16:colId xmlns="" xmlns:a16="http://schemas.microsoft.com/office/drawing/2014/main" val="1177577066"/>
                    </a:ext>
                  </a:extLst>
                </a:gridCol>
                <a:gridCol w="704850">
                  <a:extLst>
                    <a:ext uri="{9D8B030D-6E8A-4147-A177-3AD203B41FA5}">
                      <a16:colId xmlns="" xmlns:a16="http://schemas.microsoft.com/office/drawing/2014/main" val="422762349"/>
                    </a:ext>
                  </a:extLst>
                </a:gridCol>
                <a:gridCol w="704850">
                  <a:extLst>
                    <a:ext uri="{9D8B030D-6E8A-4147-A177-3AD203B41FA5}">
                      <a16:colId xmlns="" xmlns:a16="http://schemas.microsoft.com/office/drawing/2014/main" val="1970829894"/>
                    </a:ext>
                  </a:extLst>
                </a:gridCol>
                <a:gridCol w="704850">
                  <a:extLst>
                    <a:ext uri="{9D8B030D-6E8A-4147-A177-3AD203B41FA5}">
                      <a16:colId xmlns="" xmlns:a16="http://schemas.microsoft.com/office/drawing/2014/main" val="620435958"/>
                    </a:ext>
                  </a:extLst>
                </a:gridCol>
                <a:gridCol w="704850">
                  <a:extLst>
                    <a:ext uri="{9D8B030D-6E8A-4147-A177-3AD203B41FA5}">
                      <a16:colId xmlns="" xmlns:a16="http://schemas.microsoft.com/office/drawing/2014/main" val="2324081093"/>
                    </a:ext>
                  </a:extLst>
                </a:gridCol>
                <a:gridCol w="704850">
                  <a:extLst>
                    <a:ext uri="{9D8B030D-6E8A-4147-A177-3AD203B41FA5}">
                      <a16:colId xmlns="" xmlns:a16="http://schemas.microsoft.com/office/drawing/2014/main" val="349923371"/>
                    </a:ext>
                  </a:extLst>
                </a:gridCol>
                <a:gridCol w="704850">
                  <a:extLst>
                    <a:ext uri="{9D8B030D-6E8A-4147-A177-3AD203B41FA5}">
                      <a16:colId xmlns="" xmlns:a16="http://schemas.microsoft.com/office/drawing/2014/main" val="2403972485"/>
                    </a:ext>
                  </a:extLst>
                </a:gridCol>
              </a:tblGrid>
              <a:tr h="573715">
                <a:tc>
                  <a:txBody>
                    <a:bodyPr/>
                    <a:lstStyle/>
                    <a:p>
                      <a:pPr algn="l" fontAlgn="b"/>
                      <a:endParaRPr lang="en-US" sz="1700" b="0" i="0" u="none" strike="noStrike">
                        <a:solidFill>
                          <a:srgbClr val="000000"/>
                        </a:solidFill>
                        <a:effectLst/>
                        <a:latin typeface="Arial" panose="020B0604020202020204" pitchFamily="34" charset="0"/>
                      </a:endParaRPr>
                    </a:p>
                  </a:txBody>
                  <a:tcPr marL="9107" marR="9107" marT="9107" marB="0" anchor="b">
                    <a:lnL>
                      <a:noFill/>
                    </a:lnL>
                    <a:lnR>
                      <a:noFill/>
                    </a:lnR>
                    <a:lnT>
                      <a:noFill/>
                    </a:lnT>
                    <a:lnB>
                      <a:noFill/>
                    </a:lnB>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Total</a:t>
                      </a:r>
                    </a:p>
                  </a:txBody>
                  <a:tcPr marL="9107" marR="9107" marT="9107"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North America</a:t>
                      </a:r>
                    </a:p>
                  </a:txBody>
                  <a:tcPr marL="9107" marR="9107" marT="9107"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LATAM</a:t>
                      </a:r>
                    </a:p>
                  </a:txBody>
                  <a:tcPr marL="9107" marR="9107" marT="9107"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Europe</a:t>
                      </a:r>
                    </a:p>
                  </a:txBody>
                  <a:tcPr marL="9107" marR="9107" marT="9107"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APAC</a:t>
                      </a:r>
                    </a:p>
                  </a:txBody>
                  <a:tcPr marL="9107" marR="9107" marT="9107"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G-8 Countries</a:t>
                      </a:r>
                    </a:p>
                  </a:txBody>
                  <a:tcPr marL="9107" marR="9107" marT="9107"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BRICS</a:t>
                      </a:r>
                    </a:p>
                  </a:txBody>
                  <a:tcPr marL="9107" marR="9107" marT="9107"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Middle East/Africa</a:t>
                      </a:r>
                    </a:p>
                  </a:txBody>
                  <a:tcPr marL="9107" marR="9107" marT="9107" marB="0" anchor="ctr">
                    <a:lnL>
                      <a:noFill/>
                    </a:lnL>
                    <a:lnR>
                      <a:noFill/>
                    </a:lnR>
                    <a:lnT>
                      <a:noFill/>
                    </a:lnT>
                    <a:lnB>
                      <a:noFill/>
                    </a:lnB>
                    <a:solidFill>
                      <a:srgbClr val="71B2C9"/>
                    </a:solidFill>
                  </a:tcPr>
                </a:tc>
                <a:extLst>
                  <a:ext uri="{0D108BD9-81ED-4DB2-BD59-A6C34878D82A}">
                    <a16:rowId xmlns="" xmlns:a16="http://schemas.microsoft.com/office/drawing/2014/main" val="3585271840"/>
                  </a:ext>
                </a:extLst>
              </a:tr>
              <a:tr h="182132">
                <a:tc>
                  <a:txBody>
                    <a:bodyPr/>
                    <a:lstStyle/>
                    <a:p>
                      <a:pPr algn="l" rtl="0" fontAlgn="b"/>
                      <a:r>
                        <a:rPr lang="en-US" sz="1100" b="0" i="1" u="none" strike="noStrike" dirty="0">
                          <a:solidFill>
                            <a:srgbClr val="000000"/>
                          </a:solidFill>
                          <a:effectLst/>
                          <a:latin typeface="Calibri" panose="020F0502020204030204" pitchFamily="34" charset="0"/>
                        </a:rPr>
                        <a:t>Base: All Respondents</a:t>
                      </a:r>
                    </a:p>
                  </a:txBody>
                  <a:tcPr marR="9107" marT="9107" marB="0" anchor="b">
                    <a:lnL>
                      <a:noFill/>
                    </a:lnL>
                    <a:lnR>
                      <a:noFill/>
                    </a:lnR>
                    <a:lnT>
                      <a:noFill/>
                    </a:lnT>
                    <a:lnB>
                      <a:noFill/>
                    </a:lnB>
                  </a:tcPr>
                </a:tc>
                <a:tc>
                  <a:txBody>
                    <a:bodyPr/>
                    <a:lstStyle/>
                    <a:p>
                      <a:pPr algn="ctr" rtl="0" fontAlgn="ctr"/>
                      <a:r>
                        <a:rPr lang="en-US" sz="1000" b="0" i="1" u="none" strike="noStrike" dirty="0">
                          <a:solidFill>
                            <a:srgbClr val="000000"/>
                          </a:solidFill>
                          <a:effectLst/>
                          <a:latin typeface="Calibri" panose="020F0502020204030204" pitchFamily="34" charset="0"/>
                        </a:rPr>
                        <a:t>n=24,750</a:t>
                      </a:r>
                    </a:p>
                  </a:txBody>
                  <a:tcPr marL="9107" marR="9107" marT="9107" marB="0" anchor="ctr">
                    <a:lnL>
                      <a:noFill/>
                    </a:lnL>
                    <a:lnR>
                      <a:noFill/>
                    </a:lnR>
                    <a:lnT>
                      <a:noFill/>
                    </a:lnT>
                    <a:lnB>
                      <a:noFill/>
                    </a:lnB>
                  </a:tcPr>
                </a:tc>
                <a:tc>
                  <a:txBody>
                    <a:bodyPr/>
                    <a:lstStyle/>
                    <a:p>
                      <a:pPr algn="ctr" rtl="0" fontAlgn="ctr"/>
                      <a:r>
                        <a:rPr lang="en-US" sz="1000" b="0" i="1" u="none" strike="noStrike" dirty="0">
                          <a:solidFill>
                            <a:srgbClr val="000000"/>
                          </a:solidFill>
                          <a:effectLst/>
                          <a:latin typeface="Calibri" panose="020F0502020204030204" pitchFamily="34" charset="0"/>
                        </a:rPr>
                        <a:t>n=2,001</a:t>
                      </a:r>
                    </a:p>
                  </a:txBody>
                  <a:tcPr marL="9107" marR="9107" marT="9107" marB="0" anchor="ctr">
                    <a:lnL>
                      <a:noFill/>
                    </a:lnL>
                    <a:lnR>
                      <a:noFill/>
                    </a:lnR>
                    <a:lnT>
                      <a:noFill/>
                    </a:lnT>
                    <a:lnB>
                      <a:noFill/>
                    </a:lnB>
                  </a:tcPr>
                </a:tc>
                <a:tc>
                  <a:txBody>
                    <a:bodyPr/>
                    <a:lstStyle/>
                    <a:p>
                      <a:pPr algn="ctr" rtl="0" fontAlgn="ctr"/>
                      <a:r>
                        <a:rPr lang="en-US" sz="1000" b="0" i="1" u="none" strike="noStrike" dirty="0">
                          <a:solidFill>
                            <a:srgbClr val="000000"/>
                          </a:solidFill>
                          <a:effectLst/>
                          <a:latin typeface="Calibri" panose="020F0502020204030204" pitchFamily="34" charset="0"/>
                        </a:rPr>
                        <a:t>n=2,001</a:t>
                      </a:r>
                    </a:p>
                  </a:txBody>
                  <a:tcPr marL="9107" marR="9107" marT="9107" marB="0" anchor="ctr">
                    <a:lnL>
                      <a:noFill/>
                    </a:lnL>
                    <a:lnR>
                      <a:noFill/>
                    </a:lnR>
                    <a:lnT>
                      <a:noFill/>
                    </a:lnT>
                    <a:lnB>
                      <a:noFill/>
                    </a:lnB>
                  </a:tcPr>
                </a:tc>
                <a:tc>
                  <a:txBody>
                    <a:bodyPr/>
                    <a:lstStyle/>
                    <a:p>
                      <a:pPr algn="ctr" rtl="0" fontAlgn="ctr"/>
                      <a:r>
                        <a:rPr lang="en-US" sz="1000" b="0" i="1" u="none" strike="noStrike" dirty="0">
                          <a:solidFill>
                            <a:srgbClr val="000000"/>
                          </a:solidFill>
                          <a:effectLst/>
                          <a:latin typeface="Calibri" panose="020F0502020204030204" pitchFamily="34" charset="0"/>
                        </a:rPr>
                        <a:t>n=6,048</a:t>
                      </a:r>
                    </a:p>
                  </a:txBody>
                  <a:tcPr marL="9107" marR="9107" marT="9107" marB="0" anchor="ctr">
                    <a:lnL>
                      <a:noFill/>
                    </a:lnL>
                    <a:lnR>
                      <a:noFill/>
                    </a:lnR>
                    <a:lnT>
                      <a:noFill/>
                    </a:lnT>
                    <a:lnB>
                      <a:noFill/>
                    </a:lnB>
                  </a:tcPr>
                </a:tc>
                <a:tc>
                  <a:txBody>
                    <a:bodyPr/>
                    <a:lstStyle/>
                    <a:p>
                      <a:pPr algn="ctr" rtl="0" fontAlgn="ctr"/>
                      <a:r>
                        <a:rPr lang="en-US" sz="1000" b="0" i="1" u="none" strike="noStrike" dirty="0">
                          <a:solidFill>
                            <a:srgbClr val="000000"/>
                          </a:solidFill>
                          <a:effectLst/>
                          <a:latin typeface="Calibri" panose="020F0502020204030204" pitchFamily="34" charset="0"/>
                        </a:rPr>
                        <a:t>n=8,072</a:t>
                      </a:r>
                    </a:p>
                  </a:txBody>
                  <a:tcPr marL="9107" marR="9107" marT="9107" marB="0" anchor="ctr">
                    <a:lnL>
                      <a:noFill/>
                    </a:lnL>
                    <a:lnR>
                      <a:noFill/>
                    </a:lnR>
                    <a:lnT>
                      <a:noFill/>
                    </a:lnT>
                    <a:lnB>
                      <a:noFill/>
                    </a:lnB>
                  </a:tcPr>
                </a:tc>
                <a:tc>
                  <a:txBody>
                    <a:bodyPr/>
                    <a:lstStyle/>
                    <a:p>
                      <a:pPr algn="ctr" rtl="0" fontAlgn="ctr"/>
                      <a:r>
                        <a:rPr lang="en-US" sz="1000" b="0" i="1" u="none" strike="noStrike" dirty="0">
                          <a:solidFill>
                            <a:srgbClr val="000000"/>
                          </a:solidFill>
                          <a:effectLst/>
                          <a:latin typeface="Calibri" panose="020F0502020204030204" pitchFamily="34" charset="0"/>
                        </a:rPr>
                        <a:t>n=8,048</a:t>
                      </a:r>
                    </a:p>
                  </a:txBody>
                  <a:tcPr marL="9107" marR="9107" marT="9107" marB="0" anchor="ctr">
                    <a:lnL>
                      <a:noFill/>
                    </a:lnL>
                    <a:lnR>
                      <a:noFill/>
                    </a:lnR>
                    <a:lnT>
                      <a:noFill/>
                    </a:lnT>
                    <a:lnB>
                      <a:noFill/>
                    </a:lnB>
                  </a:tcPr>
                </a:tc>
                <a:tc>
                  <a:txBody>
                    <a:bodyPr/>
                    <a:lstStyle/>
                    <a:p>
                      <a:pPr algn="ctr" rtl="0" fontAlgn="ctr"/>
                      <a:r>
                        <a:rPr lang="en-US" sz="1000" b="0" i="1" u="none" strike="noStrike" dirty="0">
                          <a:solidFill>
                            <a:srgbClr val="000000"/>
                          </a:solidFill>
                          <a:effectLst/>
                          <a:latin typeface="Calibri" panose="020F0502020204030204" pitchFamily="34" charset="0"/>
                        </a:rPr>
                        <a:t>n=4,049</a:t>
                      </a:r>
                    </a:p>
                  </a:txBody>
                  <a:tcPr marL="9107" marR="9107" marT="9107" marB="0" anchor="ctr">
                    <a:lnL>
                      <a:noFill/>
                    </a:lnL>
                    <a:lnR>
                      <a:noFill/>
                    </a:lnR>
                    <a:lnT>
                      <a:noFill/>
                    </a:lnT>
                    <a:lnB>
                      <a:noFill/>
                    </a:lnB>
                  </a:tcPr>
                </a:tc>
                <a:tc>
                  <a:txBody>
                    <a:bodyPr/>
                    <a:lstStyle/>
                    <a:p>
                      <a:pPr algn="ctr" rtl="0" fontAlgn="ctr"/>
                      <a:r>
                        <a:rPr lang="en-US" sz="1000" b="0" i="1" u="none" strike="noStrike" dirty="0">
                          <a:solidFill>
                            <a:srgbClr val="000000"/>
                          </a:solidFill>
                          <a:effectLst/>
                          <a:latin typeface="Calibri" panose="020F0502020204030204" pitchFamily="34" charset="0"/>
                        </a:rPr>
                        <a:t>n=5,775</a:t>
                      </a:r>
                    </a:p>
                  </a:txBody>
                  <a:tcPr marL="9107" marR="9107" marT="9107" marB="0" anchor="ctr">
                    <a:lnL>
                      <a:noFill/>
                    </a:lnL>
                    <a:lnR>
                      <a:noFill/>
                    </a:lnR>
                    <a:lnT>
                      <a:noFill/>
                    </a:lnT>
                    <a:lnB>
                      <a:noFill/>
                    </a:lnB>
                  </a:tcPr>
                </a:tc>
                <a:extLst>
                  <a:ext uri="{0D108BD9-81ED-4DB2-BD59-A6C34878D82A}">
                    <a16:rowId xmlns="" xmlns:a16="http://schemas.microsoft.com/office/drawing/2014/main" val="1515932894"/>
                  </a:ext>
                </a:extLst>
              </a:tr>
              <a:tr h="382477">
                <a:tc>
                  <a:txBody>
                    <a:bodyPr/>
                    <a:lstStyle/>
                    <a:p>
                      <a:pPr algn="l" rtl="0" fontAlgn="ctr"/>
                      <a:r>
                        <a:rPr lang="en-US" sz="1100" b="0" i="0" u="none" strike="noStrike">
                          <a:solidFill>
                            <a:srgbClr val="000000"/>
                          </a:solidFill>
                          <a:effectLst/>
                          <a:latin typeface="Calibri" panose="020F0502020204030204" pitchFamily="34" charset="0"/>
                        </a:rPr>
                        <a:t>Avoiding clicking on unknown links in messages</a:t>
                      </a:r>
                    </a:p>
                  </a:txBody>
                  <a:tcPr marR="9107" marT="9107" marB="0" anchor="ctr">
                    <a:lnL>
                      <a:noFill/>
                    </a:lnL>
                    <a:lnR>
                      <a:noFill/>
                    </a:lnR>
                    <a:lnT>
                      <a:noFill/>
                    </a:lnT>
                    <a:lnB>
                      <a:noFill/>
                    </a:lnB>
                  </a:tcPr>
                </a:tc>
                <a:tc>
                  <a:txBody>
                    <a:bodyPr/>
                    <a:lstStyle/>
                    <a:p>
                      <a:pPr algn="ctr" rtl="0" fontAlgn="ctr"/>
                      <a:r>
                        <a:rPr lang="en-US" sz="1100" b="0" i="0" u="none" strike="noStrike" dirty="0">
                          <a:solidFill>
                            <a:srgbClr val="000000"/>
                          </a:solidFill>
                          <a:effectLst/>
                          <a:latin typeface="Calibri" panose="020F0502020204030204" pitchFamily="34" charset="0"/>
                        </a:rPr>
                        <a:t>43%</a:t>
                      </a:r>
                    </a:p>
                  </a:txBody>
                  <a:tcPr marL="9107" marR="9107" marT="9107" marB="0" anchor="ctr">
                    <a:lnL>
                      <a:noFill/>
                    </a:lnL>
                    <a:lnR>
                      <a:noFill/>
                    </a:lnR>
                    <a:lnT>
                      <a:noFill/>
                    </a:lnT>
                    <a:lnB>
                      <a:noFill/>
                    </a:lnB>
                    <a:solidFill>
                      <a:srgbClr val="8ACA7E"/>
                    </a:solidFill>
                  </a:tcPr>
                </a:tc>
                <a:tc>
                  <a:txBody>
                    <a:bodyPr/>
                    <a:lstStyle/>
                    <a:p>
                      <a:pPr algn="ctr" rtl="0" fontAlgn="ctr"/>
                      <a:r>
                        <a:rPr lang="en-US" sz="1100" b="0" i="0" u="none" strike="noStrike" dirty="0">
                          <a:solidFill>
                            <a:srgbClr val="000000"/>
                          </a:solidFill>
                          <a:effectLst/>
                          <a:latin typeface="Calibri" panose="020F0502020204030204" pitchFamily="34" charset="0"/>
                        </a:rPr>
                        <a:t>43%</a:t>
                      </a:r>
                    </a:p>
                  </a:txBody>
                  <a:tcPr marL="9107" marR="9107" marT="9107" marB="0" anchor="ctr">
                    <a:lnL>
                      <a:noFill/>
                    </a:lnL>
                    <a:lnR>
                      <a:noFill/>
                    </a:lnR>
                    <a:lnT>
                      <a:noFill/>
                    </a:lnT>
                    <a:lnB>
                      <a:noFill/>
                    </a:lnB>
                    <a:solidFill>
                      <a:srgbClr val="8ACA7E"/>
                    </a:solidFill>
                  </a:tcPr>
                </a:tc>
                <a:tc>
                  <a:txBody>
                    <a:bodyPr/>
                    <a:lstStyle/>
                    <a:p>
                      <a:pPr algn="ctr" rtl="0" fontAlgn="ctr"/>
                      <a:r>
                        <a:rPr lang="en-US" sz="1100" b="0" i="0" u="none" strike="noStrike" dirty="0">
                          <a:solidFill>
                            <a:srgbClr val="000000"/>
                          </a:solidFill>
                          <a:effectLst/>
                          <a:latin typeface="Calibri" panose="020F0502020204030204" pitchFamily="34" charset="0"/>
                        </a:rPr>
                        <a:t>51%</a:t>
                      </a:r>
                    </a:p>
                  </a:txBody>
                  <a:tcPr marL="9107" marR="9107" marT="9107" marB="0" anchor="ctr">
                    <a:lnL>
                      <a:noFill/>
                    </a:lnL>
                    <a:lnR>
                      <a:noFill/>
                    </a:lnR>
                    <a:lnT>
                      <a:noFill/>
                    </a:lnT>
                    <a:lnB>
                      <a:noFill/>
                    </a:lnB>
                    <a:solidFill>
                      <a:srgbClr val="63BE7B"/>
                    </a:solidFill>
                  </a:tcPr>
                </a:tc>
                <a:tc>
                  <a:txBody>
                    <a:bodyPr/>
                    <a:lstStyle/>
                    <a:p>
                      <a:pPr algn="ctr" rtl="0" fontAlgn="ctr"/>
                      <a:r>
                        <a:rPr lang="en-US" sz="1100" b="0" i="0" u="none" strike="noStrike" dirty="0">
                          <a:solidFill>
                            <a:srgbClr val="000000"/>
                          </a:solidFill>
                          <a:effectLst/>
                          <a:latin typeface="Calibri" panose="020F0502020204030204" pitchFamily="34" charset="0"/>
                        </a:rPr>
                        <a:t>41%</a:t>
                      </a:r>
                    </a:p>
                  </a:txBody>
                  <a:tcPr marL="9107" marR="9107" marT="9107" marB="0" anchor="ctr">
                    <a:lnL>
                      <a:noFill/>
                    </a:lnL>
                    <a:lnR>
                      <a:noFill/>
                    </a:lnR>
                    <a:lnT>
                      <a:noFill/>
                    </a:lnT>
                    <a:lnB>
                      <a:noFill/>
                    </a:lnB>
                    <a:solidFill>
                      <a:srgbClr val="94CD7E"/>
                    </a:solidFill>
                  </a:tcPr>
                </a:tc>
                <a:tc>
                  <a:txBody>
                    <a:bodyPr/>
                    <a:lstStyle/>
                    <a:p>
                      <a:pPr algn="ctr" rtl="0" fontAlgn="ctr"/>
                      <a:r>
                        <a:rPr lang="en-US" sz="1100" b="0" i="0" u="none" strike="noStrike" dirty="0">
                          <a:solidFill>
                            <a:srgbClr val="000000"/>
                          </a:solidFill>
                          <a:effectLst/>
                          <a:latin typeface="Calibri" panose="020F0502020204030204" pitchFamily="34" charset="0"/>
                        </a:rPr>
                        <a:t>42%</a:t>
                      </a:r>
                    </a:p>
                  </a:txBody>
                  <a:tcPr marL="9107" marR="9107" marT="9107" marB="0" anchor="ctr">
                    <a:lnL>
                      <a:noFill/>
                    </a:lnL>
                    <a:lnR>
                      <a:noFill/>
                    </a:lnR>
                    <a:lnT>
                      <a:noFill/>
                    </a:lnT>
                    <a:lnB>
                      <a:noFill/>
                    </a:lnB>
                    <a:solidFill>
                      <a:srgbClr val="8FCB7E"/>
                    </a:solidFill>
                  </a:tcPr>
                </a:tc>
                <a:tc>
                  <a:txBody>
                    <a:bodyPr/>
                    <a:lstStyle/>
                    <a:p>
                      <a:pPr algn="ctr" rtl="0" fontAlgn="ctr"/>
                      <a:r>
                        <a:rPr lang="en-US" sz="1100" b="0" i="0" u="none" strike="noStrike" dirty="0">
                          <a:solidFill>
                            <a:srgbClr val="000000"/>
                          </a:solidFill>
                          <a:effectLst/>
                          <a:latin typeface="Calibri" panose="020F0502020204030204" pitchFamily="34" charset="0"/>
                        </a:rPr>
                        <a:t>39%</a:t>
                      </a:r>
                    </a:p>
                  </a:txBody>
                  <a:tcPr marL="9107" marR="9107" marT="9107" marB="0" anchor="ctr">
                    <a:lnL>
                      <a:noFill/>
                    </a:lnL>
                    <a:lnR>
                      <a:noFill/>
                    </a:lnR>
                    <a:lnT>
                      <a:noFill/>
                    </a:lnT>
                    <a:lnB>
                      <a:noFill/>
                    </a:lnB>
                    <a:solidFill>
                      <a:srgbClr val="9ECF7F"/>
                    </a:solidFill>
                  </a:tcPr>
                </a:tc>
                <a:tc>
                  <a:txBody>
                    <a:bodyPr/>
                    <a:lstStyle/>
                    <a:p>
                      <a:pPr algn="ctr" rtl="0" fontAlgn="ctr"/>
                      <a:r>
                        <a:rPr lang="en-US" sz="1100" b="0" i="0" u="none" strike="noStrike" dirty="0">
                          <a:solidFill>
                            <a:srgbClr val="000000"/>
                          </a:solidFill>
                          <a:effectLst/>
                          <a:latin typeface="Calibri" panose="020F0502020204030204" pitchFamily="34" charset="0"/>
                        </a:rPr>
                        <a:t>47%</a:t>
                      </a:r>
                    </a:p>
                  </a:txBody>
                  <a:tcPr marL="9107" marR="9107" marT="9107" marB="0" anchor="ctr">
                    <a:lnL>
                      <a:noFill/>
                    </a:lnL>
                    <a:lnR>
                      <a:noFill/>
                    </a:lnR>
                    <a:lnT>
                      <a:noFill/>
                    </a:lnT>
                    <a:lnB>
                      <a:noFill/>
                    </a:lnB>
                    <a:solidFill>
                      <a:srgbClr val="77C47D"/>
                    </a:solidFill>
                  </a:tcPr>
                </a:tc>
                <a:tc>
                  <a:txBody>
                    <a:bodyPr/>
                    <a:lstStyle/>
                    <a:p>
                      <a:pPr algn="ctr" rtl="0" fontAlgn="ctr"/>
                      <a:r>
                        <a:rPr lang="en-US" sz="1100" b="0" i="0" u="none" strike="noStrike">
                          <a:solidFill>
                            <a:srgbClr val="000000"/>
                          </a:solidFill>
                          <a:effectLst/>
                          <a:latin typeface="Calibri" panose="020F0502020204030204" pitchFamily="34" charset="0"/>
                        </a:rPr>
                        <a:t>38%</a:t>
                      </a:r>
                    </a:p>
                  </a:txBody>
                  <a:tcPr marL="9107" marR="9107" marT="9107" marB="0" anchor="ctr">
                    <a:lnL>
                      <a:noFill/>
                    </a:lnL>
                    <a:lnR>
                      <a:noFill/>
                    </a:lnR>
                    <a:lnT>
                      <a:noFill/>
                    </a:lnT>
                    <a:lnB>
                      <a:noFill/>
                    </a:lnB>
                    <a:solidFill>
                      <a:srgbClr val="A3D17F"/>
                    </a:solidFill>
                  </a:tcPr>
                </a:tc>
                <a:extLst>
                  <a:ext uri="{0D108BD9-81ED-4DB2-BD59-A6C34878D82A}">
                    <a16:rowId xmlns="" xmlns:a16="http://schemas.microsoft.com/office/drawing/2014/main" val="3636139438"/>
                  </a:ext>
                </a:extLst>
              </a:tr>
              <a:tr h="191238">
                <a:tc>
                  <a:txBody>
                    <a:bodyPr/>
                    <a:lstStyle/>
                    <a:p>
                      <a:pPr algn="l" rtl="0" fontAlgn="ctr"/>
                      <a:r>
                        <a:rPr lang="en-US" sz="1100" b="0" i="0" u="none" strike="noStrike">
                          <a:solidFill>
                            <a:srgbClr val="000000"/>
                          </a:solidFill>
                          <a:effectLst/>
                          <a:latin typeface="Calibri" panose="020F0502020204030204" pitchFamily="34" charset="0"/>
                        </a:rPr>
                        <a:t>Using more privacy settings</a:t>
                      </a:r>
                    </a:p>
                  </a:txBody>
                  <a:tcPr marR="9107" marT="9107" marB="0" anchor="ctr">
                    <a:lnL>
                      <a:noFill/>
                    </a:lnL>
                    <a:lnR>
                      <a:noFill/>
                    </a:lnR>
                    <a:lnT>
                      <a:noFill/>
                    </a:lnT>
                    <a:lnB>
                      <a:noFill/>
                    </a:lnB>
                  </a:tcPr>
                </a:tc>
                <a:tc>
                  <a:txBody>
                    <a:bodyPr/>
                    <a:lstStyle/>
                    <a:p>
                      <a:pPr algn="ctr" rtl="0" fontAlgn="ctr"/>
                      <a:r>
                        <a:rPr lang="en-US" sz="1100" b="0" i="0" u="none" strike="noStrike">
                          <a:solidFill>
                            <a:srgbClr val="000000"/>
                          </a:solidFill>
                          <a:effectLst/>
                          <a:latin typeface="Calibri" panose="020F0502020204030204" pitchFamily="34" charset="0"/>
                        </a:rPr>
                        <a:t>31%</a:t>
                      </a:r>
                    </a:p>
                  </a:txBody>
                  <a:tcPr marL="9107" marR="9107" marT="9107" marB="0" anchor="ctr">
                    <a:lnL>
                      <a:noFill/>
                    </a:lnL>
                    <a:lnR>
                      <a:noFill/>
                    </a:lnR>
                    <a:lnT>
                      <a:noFill/>
                    </a:lnT>
                    <a:lnB>
                      <a:noFill/>
                    </a:lnB>
                    <a:solidFill>
                      <a:srgbClr val="C5DB81"/>
                    </a:solidFill>
                  </a:tcPr>
                </a:tc>
                <a:tc>
                  <a:txBody>
                    <a:bodyPr/>
                    <a:lstStyle/>
                    <a:p>
                      <a:pPr algn="ctr" rtl="0" fontAlgn="ctr"/>
                      <a:r>
                        <a:rPr lang="en-US" sz="1100" b="0" i="0" u="none" strike="noStrike">
                          <a:solidFill>
                            <a:srgbClr val="000000"/>
                          </a:solidFill>
                          <a:effectLst/>
                          <a:latin typeface="Calibri" panose="020F0502020204030204" pitchFamily="34" charset="0"/>
                        </a:rPr>
                        <a:t>28%</a:t>
                      </a:r>
                    </a:p>
                  </a:txBody>
                  <a:tcPr marL="9107" marR="9107" marT="9107" marB="0" anchor="ctr">
                    <a:lnL>
                      <a:noFill/>
                    </a:lnL>
                    <a:lnR>
                      <a:noFill/>
                    </a:lnR>
                    <a:lnT>
                      <a:noFill/>
                    </a:lnT>
                    <a:lnB>
                      <a:noFill/>
                    </a:lnB>
                    <a:solidFill>
                      <a:srgbClr val="D4DF82"/>
                    </a:solidFill>
                  </a:tcPr>
                </a:tc>
                <a:tc>
                  <a:txBody>
                    <a:bodyPr/>
                    <a:lstStyle/>
                    <a:p>
                      <a:pPr algn="ctr" rtl="0" fontAlgn="ctr"/>
                      <a:r>
                        <a:rPr lang="en-US" sz="1100" b="0" i="0" u="none" strike="noStrike">
                          <a:solidFill>
                            <a:srgbClr val="000000"/>
                          </a:solidFill>
                          <a:effectLst/>
                          <a:latin typeface="Calibri" panose="020F0502020204030204" pitchFamily="34" charset="0"/>
                        </a:rPr>
                        <a:t>37%</a:t>
                      </a:r>
                    </a:p>
                  </a:txBody>
                  <a:tcPr marL="9107" marR="9107" marT="9107" marB="0" anchor="ctr">
                    <a:lnL>
                      <a:noFill/>
                    </a:lnL>
                    <a:lnR>
                      <a:noFill/>
                    </a:lnR>
                    <a:lnT>
                      <a:noFill/>
                    </a:lnT>
                    <a:lnB>
                      <a:noFill/>
                    </a:lnB>
                    <a:solidFill>
                      <a:srgbClr val="A8D27F"/>
                    </a:solidFill>
                  </a:tcPr>
                </a:tc>
                <a:tc>
                  <a:txBody>
                    <a:bodyPr/>
                    <a:lstStyle/>
                    <a:p>
                      <a:pPr algn="ctr" rtl="0" fontAlgn="ctr"/>
                      <a:r>
                        <a:rPr lang="en-US" sz="1100" b="0" i="0" u="none" strike="noStrike">
                          <a:solidFill>
                            <a:srgbClr val="000000"/>
                          </a:solidFill>
                          <a:effectLst/>
                          <a:latin typeface="Calibri" panose="020F0502020204030204" pitchFamily="34" charset="0"/>
                        </a:rPr>
                        <a:t>24%</a:t>
                      </a:r>
                    </a:p>
                  </a:txBody>
                  <a:tcPr marL="9107" marR="9107" marT="9107" marB="0" anchor="ctr">
                    <a:lnL>
                      <a:noFill/>
                    </a:lnL>
                    <a:lnR>
                      <a:noFill/>
                    </a:lnR>
                    <a:lnT>
                      <a:noFill/>
                    </a:lnT>
                    <a:lnB>
                      <a:noFill/>
                    </a:lnB>
                    <a:solidFill>
                      <a:srgbClr val="E7E483"/>
                    </a:solidFill>
                  </a:tcPr>
                </a:tc>
                <a:tc>
                  <a:txBody>
                    <a:bodyPr/>
                    <a:lstStyle/>
                    <a:p>
                      <a:pPr algn="ctr" rtl="0" fontAlgn="ctr"/>
                      <a:r>
                        <a:rPr lang="en-US" sz="1100" b="0" i="0" u="none" strike="noStrike">
                          <a:solidFill>
                            <a:srgbClr val="000000"/>
                          </a:solidFill>
                          <a:effectLst/>
                          <a:latin typeface="Calibri" panose="020F0502020204030204" pitchFamily="34" charset="0"/>
                        </a:rPr>
                        <a:t>30%</a:t>
                      </a:r>
                    </a:p>
                  </a:txBody>
                  <a:tcPr marL="9107" marR="9107" marT="9107" marB="0" anchor="ctr">
                    <a:lnL>
                      <a:noFill/>
                    </a:lnL>
                    <a:lnR>
                      <a:noFill/>
                    </a:lnR>
                    <a:lnT>
                      <a:noFill/>
                    </a:lnT>
                    <a:lnB>
                      <a:noFill/>
                    </a:lnB>
                    <a:solidFill>
                      <a:srgbClr val="CADC81"/>
                    </a:solidFill>
                  </a:tcPr>
                </a:tc>
                <a:tc>
                  <a:txBody>
                    <a:bodyPr/>
                    <a:lstStyle/>
                    <a:p>
                      <a:pPr algn="ctr" rtl="0" fontAlgn="ctr"/>
                      <a:r>
                        <a:rPr lang="en-US" sz="1100" b="0" i="0" u="none" strike="noStrike">
                          <a:solidFill>
                            <a:srgbClr val="000000"/>
                          </a:solidFill>
                          <a:effectLst/>
                          <a:latin typeface="Calibri" panose="020F0502020204030204" pitchFamily="34" charset="0"/>
                        </a:rPr>
                        <a:t>22%</a:t>
                      </a:r>
                    </a:p>
                  </a:txBody>
                  <a:tcPr marL="9107" marR="9107" marT="9107" marB="0" anchor="ctr">
                    <a:lnL>
                      <a:noFill/>
                    </a:lnL>
                    <a:lnR>
                      <a:noFill/>
                    </a:lnR>
                    <a:lnT>
                      <a:noFill/>
                    </a:lnT>
                    <a:lnB>
                      <a:noFill/>
                    </a:lnB>
                    <a:solidFill>
                      <a:srgbClr val="F1E784"/>
                    </a:solidFill>
                  </a:tcPr>
                </a:tc>
                <a:tc>
                  <a:txBody>
                    <a:bodyPr/>
                    <a:lstStyle/>
                    <a:p>
                      <a:pPr algn="ctr" rtl="0" fontAlgn="ctr"/>
                      <a:r>
                        <a:rPr lang="en-US" sz="1100" b="0" i="0" u="none" strike="noStrike" dirty="0">
                          <a:solidFill>
                            <a:srgbClr val="000000"/>
                          </a:solidFill>
                          <a:effectLst/>
                          <a:latin typeface="Calibri" panose="020F0502020204030204" pitchFamily="34" charset="0"/>
                        </a:rPr>
                        <a:t>35%</a:t>
                      </a:r>
                    </a:p>
                  </a:txBody>
                  <a:tcPr marL="9107" marR="9107" marT="9107" marB="0" anchor="ctr">
                    <a:lnL>
                      <a:noFill/>
                    </a:lnL>
                    <a:lnR>
                      <a:noFill/>
                    </a:lnR>
                    <a:lnT>
                      <a:noFill/>
                    </a:lnT>
                    <a:lnB>
                      <a:noFill/>
                    </a:lnB>
                    <a:solidFill>
                      <a:srgbClr val="B1D580"/>
                    </a:solidFill>
                  </a:tcPr>
                </a:tc>
                <a:tc>
                  <a:txBody>
                    <a:bodyPr/>
                    <a:lstStyle/>
                    <a:p>
                      <a:pPr algn="ctr" rtl="0" fontAlgn="ctr"/>
                      <a:r>
                        <a:rPr lang="en-US" sz="1100" b="0" i="0" u="none" strike="noStrike" dirty="0">
                          <a:solidFill>
                            <a:srgbClr val="000000"/>
                          </a:solidFill>
                          <a:effectLst/>
                          <a:latin typeface="Calibri" panose="020F0502020204030204" pitchFamily="34" charset="0"/>
                        </a:rPr>
                        <a:t>33%</a:t>
                      </a:r>
                    </a:p>
                  </a:txBody>
                  <a:tcPr marL="9107" marR="9107" marT="9107" marB="0" anchor="ctr">
                    <a:lnL>
                      <a:noFill/>
                    </a:lnL>
                    <a:lnR>
                      <a:noFill/>
                    </a:lnR>
                    <a:lnT>
                      <a:noFill/>
                    </a:lnT>
                    <a:lnB>
                      <a:noFill/>
                    </a:lnB>
                    <a:solidFill>
                      <a:srgbClr val="BBD881"/>
                    </a:solidFill>
                  </a:tcPr>
                </a:tc>
                <a:extLst>
                  <a:ext uri="{0D108BD9-81ED-4DB2-BD59-A6C34878D82A}">
                    <a16:rowId xmlns="" xmlns:a16="http://schemas.microsoft.com/office/drawing/2014/main" val="2398227792"/>
                  </a:ext>
                </a:extLst>
              </a:tr>
              <a:tr h="191238">
                <a:tc>
                  <a:txBody>
                    <a:bodyPr/>
                    <a:lstStyle/>
                    <a:p>
                      <a:pPr algn="l" rtl="0" fontAlgn="ctr"/>
                      <a:r>
                        <a:rPr lang="en-US" sz="1100" b="0" i="0" u="none" strike="noStrike">
                          <a:solidFill>
                            <a:srgbClr val="000000"/>
                          </a:solidFill>
                          <a:effectLst/>
                          <a:latin typeface="Calibri" panose="020F0502020204030204" pitchFamily="34" charset="0"/>
                        </a:rPr>
                        <a:t>More regular updating of software</a:t>
                      </a:r>
                    </a:p>
                  </a:txBody>
                  <a:tcPr marR="9107" marT="9107" marB="0" anchor="ctr">
                    <a:lnL>
                      <a:noFill/>
                    </a:lnL>
                    <a:lnR>
                      <a:noFill/>
                    </a:lnR>
                    <a:lnT>
                      <a:noFill/>
                    </a:lnT>
                    <a:lnB>
                      <a:noFill/>
                    </a:lnB>
                  </a:tcPr>
                </a:tc>
                <a:tc>
                  <a:txBody>
                    <a:bodyPr/>
                    <a:lstStyle/>
                    <a:p>
                      <a:pPr algn="ctr" rtl="0" fontAlgn="ctr"/>
                      <a:r>
                        <a:rPr lang="en-US" sz="1100" b="0" i="0" u="none" strike="noStrike" dirty="0">
                          <a:solidFill>
                            <a:srgbClr val="000000"/>
                          </a:solidFill>
                          <a:effectLst/>
                          <a:latin typeface="Calibri" panose="020F0502020204030204" pitchFamily="34" charset="0"/>
                        </a:rPr>
                        <a:t>28%</a:t>
                      </a:r>
                    </a:p>
                  </a:txBody>
                  <a:tcPr marL="9107" marR="9107" marT="9107" marB="0" anchor="ctr">
                    <a:lnL>
                      <a:noFill/>
                    </a:lnL>
                    <a:lnR>
                      <a:noFill/>
                    </a:lnR>
                    <a:lnT>
                      <a:noFill/>
                    </a:lnT>
                    <a:lnB>
                      <a:noFill/>
                    </a:lnB>
                    <a:solidFill>
                      <a:srgbClr val="D4DF82"/>
                    </a:solidFill>
                  </a:tcPr>
                </a:tc>
                <a:tc>
                  <a:txBody>
                    <a:bodyPr/>
                    <a:lstStyle/>
                    <a:p>
                      <a:pPr algn="ctr" rtl="0" fontAlgn="ctr"/>
                      <a:r>
                        <a:rPr lang="en-US" sz="1100" b="0" i="0" u="none" strike="noStrike">
                          <a:solidFill>
                            <a:srgbClr val="000000"/>
                          </a:solidFill>
                          <a:effectLst/>
                          <a:latin typeface="Calibri" panose="020F0502020204030204" pitchFamily="34" charset="0"/>
                        </a:rPr>
                        <a:t>24%</a:t>
                      </a:r>
                    </a:p>
                  </a:txBody>
                  <a:tcPr marL="9107" marR="9107" marT="9107" marB="0" anchor="ctr">
                    <a:lnL>
                      <a:noFill/>
                    </a:lnL>
                    <a:lnR>
                      <a:noFill/>
                    </a:lnR>
                    <a:lnT>
                      <a:noFill/>
                    </a:lnT>
                    <a:lnB>
                      <a:noFill/>
                    </a:lnB>
                    <a:solidFill>
                      <a:srgbClr val="E7E483"/>
                    </a:solidFill>
                  </a:tcPr>
                </a:tc>
                <a:tc>
                  <a:txBody>
                    <a:bodyPr/>
                    <a:lstStyle/>
                    <a:p>
                      <a:pPr algn="ctr" rtl="0" fontAlgn="ctr"/>
                      <a:r>
                        <a:rPr lang="en-US" sz="1100" b="0" i="0" u="none" strike="noStrike">
                          <a:solidFill>
                            <a:srgbClr val="000000"/>
                          </a:solidFill>
                          <a:effectLst/>
                          <a:latin typeface="Calibri" panose="020F0502020204030204" pitchFamily="34" charset="0"/>
                        </a:rPr>
                        <a:t>30%</a:t>
                      </a:r>
                    </a:p>
                  </a:txBody>
                  <a:tcPr marL="9107" marR="9107" marT="9107" marB="0" anchor="ctr">
                    <a:lnL>
                      <a:noFill/>
                    </a:lnL>
                    <a:lnR>
                      <a:noFill/>
                    </a:lnR>
                    <a:lnT>
                      <a:noFill/>
                    </a:lnT>
                    <a:lnB>
                      <a:noFill/>
                    </a:lnB>
                    <a:solidFill>
                      <a:srgbClr val="CADC81"/>
                    </a:solidFill>
                  </a:tcPr>
                </a:tc>
                <a:tc>
                  <a:txBody>
                    <a:bodyPr/>
                    <a:lstStyle/>
                    <a:p>
                      <a:pPr algn="ctr" rtl="0" fontAlgn="ctr"/>
                      <a:r>
                        <a:rPr lang="en-US" sz="1100" b="0" i="0" u="none" strike="noStrike" dirty="0">
                          <a:solidFill>
                            <a:srgbClr val="000000"/>
                          </a:solidFill>
                          <a:effectLst/>
                          <a:latin typeface="Calibri" panose="020F0502020204030204" pitchFamily="34" charset="0"/>
                        </a:rPr>
                        <a:t>27%</a:t>
                      </a:r>
                    </a:p>
                  </a:txBody>
                  <a:tcPr marL="9107" marR="9107" marT="9107" marB="0" anchor="ctr">
                    <a:lnL>
                      <a:noFill/>
                    </a:lnL>
                    <a:lnR>
                      <a:noFill/>
                    </a:lnR>
                    <a:lnT>
                      <a:noFill/>
                    </a:lnT>
                    <a:lnB>
                      <a:noFill/>
                    </a:lnB>
                    <a:solidFill>
                      <a:srgbClr val="D8E082"/>
                    </a:solidFill>
                  </a:tcPr>
                </a:tc>
                <a:tc>
                  <a:txBody>
                    <a:bodyPr/>
                    <a:lstStyle/>
                    <a:p>
                      <a:pPr algn="ctr" rtl="0" fontAlgn="ctr"/>
                      <a:r>
                        <a:rPr lang="en-US" sz="1100" b="0" i="0" u="none" strike="noStrike" dirty="0">
                          <a:solidFill>
                            <a:srgbClr val="000000"/>
                          </a:solidFill>
                          <a:effectLst/>
                          <a:latin typeface="Calibri" panose="020F0502020204030204" pitchFamily="34" charset="0"/>
                        </a:rPr>
                        <a:t>26%</a:t>
                      </a:r>
                    </a:p>
                  </a:txBody>
                  <a:tcPr marL="9107" marR="9107" marT="9107" marB="0" anchor="ctr">
                    <a:lnL>
                      <a:noFill/>
                    </a:lnL>
                    <a:lnR>
                      <a:noFill/>
                    </a:lnR>
                    <a:lnT>
                      <a:noFill/>
                    </a:lnT>
                    <a:lnB>
                      <a:noFill/>
                    </a:lnB>
                    <a:solidFill>
                      <a:srgbClr val="DDE283"/>
                    </a:solidFill>
                  </a:tcPr>
                </a:tc>
                <a:tc>
                  <a:txBody>
                    <a:bodyPr/>
                    <a:lstStyle/>
                    <a:p>
                      <a:pPr algn="ctr" rtl="0" fontAlgn="ctr"/>
                      <a:r>
                        <a:rPr lang="en-US" sz="1100" b="0" i="0" u="none" strike="noStrike">
                          <a:solidFill>
                            <a:srgbClr val="000000"/>
                          </a:solidFill>
                          <a:effectLst/>
                          <a:latin typeface="Calibri" panose="020F0502020204030204" pitchFamily="34" charset="0"/>
                        </a:rPr>
                        <a:t>23%</a:t>
                      </a:r>
                    </a:p>
                  </a:txBody>
                  <a:tcPr marL="9107" marR="9107" marT="9107" marB="0" anchor="ctr">
                    <a:lnL>
                      <a:noFill/>
                    </a:lnL>
                    <a:lnR>
                      <a:noFill/>
                    </a:lnR>
                    <a:lnT>
                      <a:noFill/>
                    </a:lnT>
                    <a:lnB>
                      <a:noFill/>
                    </a:lnB>
                    <a:solidFill>
                      <a:srgbClr val="ECE683"/>
                    </a:solidFill>
                  </a:tcPr>
                </a:tc>
                <a:tc>
                  <a:txBody>
                    <a:bodyPr/>
                    <a:lstStyle/>
                    <a:p>
                      <a:pPr algn="ctr" rtl="0" fontAlgn="ctr"/>
                      <a:r>
                        <a:rPr lang="en-US" sz="1100" b="0" i="0" u="none" strike="noStrike">
                          <a:solidFill>
                            <a:srgbClr val="000000"/>
                          </a:solidFill>
                          <a:effectLst/>
                          <a:latin typeface="Calibri" panose="020F0502020204030204" pitchFamily="34" charset="0"/>
                        </a:rPr>
                        <a:t>28%</a:t>
                      </a:r>
                    </a:p>
                  </a:txBody>
                  <a:tcPr marL="9107" marR="9107" marT="9107" marB="0" anchor="ctr">
                    <a:lnL>
                      <a:noFill/>
                    </a:lnL>
                    <a:lnR>
                      <a:noFill/>
                    </a:lnR>
                    <a:lnT>
                      <a:noFill/>
                    </a:lnT>
                    <a:lnB>
                      <a:noFill/>
                    </a:lnB>
                    <a:solidFill>
                      <a:srgbClr val="D4DF82"/>
                    </a:solidFill>
                  </a:tcPr>
                </a:tc>
                <a:tc>
                  <a:txBody>
                    <a:bodyPr/>
                    <a:lstStyle/>
                    <a:p>
                      <a:pPr algn="ctr" rtl="0" fontAlgn="ctr"/>
                      <a:r>
                        <a:rPr lang="en-US" sz="1100" b="0" i="0" u="none" strike="noStrike">
                          <a:solidFill>
                            <a:srgbClr val="000000"/>
                          </a:solidFill>
                          <a:effectLst/>
                          <a:latin typeface="Calibri" panose="020F0502020204030204" pitchFamily="34" charset="0"/>
                        </a:rPr>
                        <a:t>26%</a:t>
                      </a:r>
                    </a:p>
                  </a:txBody>
                  <a:tcPr marL="9107" marR="9107" marT="9107" marB="0" anchor="ctr">
                    <a:lnL>
                      <a:noFill/>
                    </a:lnL>
                    <a:lnR>
                      <a:noFill/>
                    </a:lnR>
                    <a:lnT>
                      <a:noFill/>
                    </a:lnT>
                    <a:lnB>
                      <a:noFill/>
                    </a:lnB>
                    <a:solidFill>
                      <a:srgbClr val="DDE283"/>
                    </a:solidFill>
                  </a:tcPr>
                </a:tc>
                <a:extLst>
                  <a:ext uri="{0D108BD9-81ED-4DB2-BD59-A6C34878D82A}">
                    <a16:rowId xmlns="" xmlns:a16="http://schemas.microsoft.com/office/drawing/2014/main" val="798260773"/>
                  </a:ext>
                </a:extLst>
              </a:tr>
              <a:tr h="191238">
                <a:tc>
                  <a:txBody>
                    <a:bodyPr/>
                    <a:lstStyle/>
                    <a:p>
                      <a:pPr algn="l" rtl="0" fontAlgn="ctr"/>
                      <a:r>
                        <a:rPr lang="en-US" sz="1100" b="0" i="0" u="none" strike="noStrike">
                          <a:solidFill>
                            <a:srgbClr val="000000"/>
                          </a:solidFill>
                          <a:effectLst/>
                          <a:latin typeface="Calibri" panose="020F0502020204030204" pitchFamily="34" charset="0"/>
                        </a:rPr>
                        <a:t>Using the Internet more for entertainment</a:t>
                      </a:r>
                    </a:p>
                  </a:txBody>
                  <a:tcPr marR="9107" marT="9107" marB="0" anchor="ctr">
                    <a:lnL>
                      <a:noFill/>
                    </a:lnL>
                    <a:lnR>
                      <a:noFill/>
                    </a:lnR>
                    <a:lnT>
                      <a:noFill/>
                    </a:lnT>
                    <a:lnB>
                      <a:noFill/>
                    </a:lnB>
                  </a:tcPr>
                </a:tc>
                <a:tc>
                  <a:txBody>
                    <a:bodyPr/>
                    <a:lstStyle/>
                    <a:p>
                      <a:pPr algn="ctr" rtl="0" fontAlgn="ctr"/>
                      <a:r>
                        <a:rPr lang="en-US" sz="1100" b="0" i="0" u="none" strike="noStrike">
                          <a:solidFill>
                            <a:srgbClr val="000000"/>
                          </a:solidFill>
                          <a:effectLst/>
                          <a:latin typeface="Calibri" panose="020F0502020204030204" pitchFamily="34" charset="0"/>
                        </a:rPr>
                        <a:t>22%</a:t>
                      </a:r>
                    </a:p>
                  </a:txBody>
                  <a:tcPr marL="9107" marR="9107" marT="9107" marB="0" anchor="ctr">
                    <a:lnL>
                      <a:noFill/>
                    </a:lnL>
                    <a:lnR>
                      <a:noFill/>
                    </a:lnR>
                    <a:lnT>
                      <a:noFill/>
                    </a:lnT>
                    <a:lnB>
                      <a:noFill/>
                    </a:lnB>
                    <a:solidFill>
                      <a:srgbClr val="F1E784"/>
                    </a:solidFill>
                  </a:tcPr>
                </a:tc>
                <a:tc>
                  <a:txBody>
                    <a:bodyPr/>
                    <a:lstStyle/>
                    <a:p>
                      <a:pPr algn="ctr" rtl="0" fontAlgn="ctr"/>
                      <a:r>
                        <a:rPr lang="en-US" sz="1100" b="0" i="0" u="none" strike="noStrike">
                          <a:solidFill>
                            <a:srgbClr val="000000"/>
                          </a:solidFill>
                          <a:effectLst/>
                          <a:latin typeface="Calibri" panose="020F0502020204030204" pitchFamily="34" charset="0"/>
                        </a:rPr>
                        <a:t>20%</a:t>
                      </a:r>
                    </a:p>
                  </a:txBody>
                  <a:tcPr marL="9107" marR="9107" marT="9107" marB="0" anchor="ctr">
                    <a:lnL>
                      <a:noFill/>
                    </a:lnL>
                    <a:lnR>
                      <a:noFill/>
                    </a:lnR>
                    <a:lnT>
                      <a:noFill/>
                    </a:lnT>
                    <a:lnB>
                      <a:noFill/>
                    </a:lnB>
                    <a:solidFill>
                      <a:srgbClr val="FBEA84"/>
                    </a:solidFill>
                  </a:tcPr>
                </a:tc>
                <a:tc>
                  <a:txBody>
                    <a:bodyPr/>
                    <a:lstStyle/>
                    <a:p>
                      <a:pPr algn="ctr" rtl="0" fontAlgn="ctr"/>
                      <a:r>
                        <a:rPr lang="en-US" sz="1100" b="0" i="0" u="none" strike="noStrike">
                          <a:solidFill>
                            <a:srgbClr val="000000"/>
                          </a:solidFill>
                          <a:effectLst/>
                          <a:latin typeface="Calibri" panose="020F0502020204030204" pitchFamily="34" charset="0"/>
                        </a:rPr>
                        <a:t>24%</a:t>
                      </a:r>
                    </a:p>
                  </a:txBody>
                  <a:tcPr marL="9107" marR="9107" marT="9107" marB="0" anchor="ctr">
                    <a:lnL>
                      <a:noFill/>
                    </a:lnL>
                    <a:lnR>
                      <a:noFill/>
                    </a:lnR>
                    <a:lnT>
                      <a:noFill/>
                    </a:lnT>
                    <a:lnB>
                      <a:noFill/>
                    </a:lnB>
                    <a:solidFill>
                      <a:srgbClr val="E7E483"/>
                    </a:solidFill>
                  </a:tcPr>
                </a:tc>
                <a:tc>
                  <a:txBody>
                    <a:bodyPr/>
                    <a:lstStyle/>
                    <a:p>
                      <a:pPr algn="ctr" rtl="0" fontAlgn="ctr"/>
                      <a:r>
                        <a:rPr lang="en-US" sz="1100" b="0" i="0" u="none" strike="noStrike">
                          <a:solidFill>
                            <a:srgbClr val="000000"/>
                          </a:solidFill>
                          <a:effectLst/>
                          <a:latin typeface="Calibri" panose="020F0502020204030204" pitchFamily="34" charset="0"/>
                        </a:rPr>
                        <a:t>15%</a:t>
                      </a:r>
                    </a:p>
                  </a:txBody>
                  <a:tcPr marL="9107" marR="9107" marT="9107" marB="0" anchor="ctr">
                    <a:lnL>
                      <a:noFill/>
                    </a:lnL>
                    <a:lnR>
                      <a:noFill/>
                    </a:lnR>
                    <a:lnT>
                      <a:noFill/>
                    </a:lnT>
                    <a:lnB>
                      <a:noFill/>
                    </a:lnB>
                    <a:solidFill>
                      <a:srgbClr val="FCBB7A"/>
                    </a:solidFill>
                  </a:tcPr>
                </a:tc>
                <a:tc>
                  <a:txBody>
                    <a:bodyPr/>
                    <a:lstStyle/>
                    <a:p>
                      <a:pPr algn="ctr" rtl="0" fontAlgn="ctr"/>
                      <a:r>
                        <a:rPr lang="en-US" sz="1100" b="0" i="0" u="none" strike="noStrike">
                          <a:solidFill>
                            <a:srgbClr val="000000"/>
                          </a:solidFill>
                          <a:effectLst/>
                          <a:latin typeface="Calibri" panose="020F0502020204030204" pitchFamily="34" charset="0"/>
                        </a:rPr>
                        <a:t>18%</a:t>
                      </a:r>
                    </a:p>
                  </a:txBody>
                  <a:tcPr marL="9107" marR="9107" marT="9107" marB="0" anchor="ctr">
                    <a:lnL>
                      <a:noFill/>
                    </a:lnL>
                    <a:lnR>
                      <a:noFill/>
                    </a:lnR>
                    <a:lnT>
                      <a:noFill/>
                    </a:lnT>
                    <a:lnB>
                      <a:noFill/>
                    </a:lnB>
                    <a:solidFill>
                      <a:srgbClr val="FEDF81"/>
                    </a:solidFill>
                  </a:tcPr>
                </a:tc>
                <a:tc>
                  <a:txBody>
                    <a:bodyPr/>
                    <a:lstStyle/>
                    <a:p>
                      <a:pPr algn="ctr" rtl="0" fontAlgn="ctr"/>
                      <a:r>
                        <a:rPr lang="en-US" sz="1100" b="0" i="0" u="none" strike="noStrike">
                          <a:solidFill>
                            <a:srgbClr val="000000"/>
                          </a:solidFill>
                          <a:effectLst/>
                          <a:latin typeface="Calibri" panose="020F0502020204030204" pitchFamily="34" charset="0"/>
                        </a:rPr>
                        <a:t>16%</a:t>
                      </a:r>
                    </a:p>
                  </a:txBody>
                  <a:tcPr marL="9107" marR="9107" marT="9107" marB="0" anchor="ctr">
                    <a:lnL>
                      <a:noFill/>
                    </a:lnL>
                    <a:lnR>
                      <a:noFill/>
                    </a:lnR>
                    <a:lnT>
                      <a:noFill/>
                    </a:lnT>
                    <a:lnB>
                      <a:noFill/>
                    </a:lnB>
                    <a:solidFill>
                      <a:srgbClr val="FDC77D"/>
                    </a:solidFill>
                  </a:tcPr>
                </a:tc>
                <a:tc>
                  <a:txBody>
                    <a:bodyPr/>
                    <a:lstStyle/>
                    <a:p>
                      <a:pPr algn="ctr" rtl="0" fontAlgn="ctr"/>
                      <a:r>
                        <a:rPr lang="en-US" sz="1100" b="0" i="0" u="none" strike="noStrike">
                          <a:solidFill>
                            <a:srgbClr val="000000"/>
                          </a:solidFill>
                          <a:effectLst/>
                          <a:latin typeface="Calibri" panose="020F0502020204030204" pitchFamily="34" charset="0"/>
                        </a:rPr>
                        <a:t>23%</a:t>
                      </a:r>
                    </a:p>
                  </a:txBody>
                  <a:tcPr marL="9107" marR="9107" marT="9107" marB="0" anchor="ctr">
                    <a:lnL>
                      <a:noFill/>
                    </a:lnL>
                    <a:lnR>
                      <a:noFill/>
                    </a:lnR>
                    <a:lnT>
                      <a:noFill/>
                    </a:lnT>
                    <a:lnB>
                      <a:noFill/>
                    </a:lnB>
                    <a:solidFill>
                      <a:srgbClr val="ECE683"/>
                    </a:solidFill>
                  </a:tcPr>
                </a:tc>
                <a:tc>
                  <a:txBody>
                    <a:bodyPr/>
                    <a:lstStyle/>
                    <a:p>
                      <a:pPr algn="ctr" rtl="0" fontAlgn="ctr"/>
                      <a:r>
                        <a:rPr lang="en-US" sz="1100" b="0" i="0" u="none" strike="noStrike">
                          <a:solidFill>
                            <a:srgbClr val="000000"/>
                          </a:solidFill>
                          <a:effectLst/>
                          <a:latin typeface="Calibri" panose="020F0502020204030204" pitchFamily="34" charset="0"/>
                        </a:rPr>
                        <a:t>28%</a:t>
                      </a:r>
                    </a:p>
                  </a:txBody>
                  <a:tcPr marL="9107" marR="9107" marT="9107" marB="0" anchor="ctr">
                    <a:lnL>
                      <a:noFill/>
                    </a:lnL>
                    <a:lnR>
                      <a:noFill/>
                    </a:lnR>
                    <a:lnT>
                      <a:noFill/>
                    </a:lnT>
                    <a:lnB>
                      <a:noFill/>
                    </a:lnB>
                    <a:solidFill>
                      <a:srgbClr val="D4DF82"/>
                    </a:solidFill>
                  </a:tcPr>
                </a:tc>
                <a:extLst>
                  <a:ext uri="{0D108BD9-81ED-4DB2-BD59-A6C34878D82A}">
                    <a16:rowId xmlns="" xmlns:a16="http://schemas.microsoft.com/office/drawing/2014/main" val="3203382549"/>
                  </a:ext>
                </a:extLst>
              </a:tr>
              <a:tr h="191238">
                <a:tc>
                  <a:txBody>
                    <a:bodyPr/>
                    <a:lstStyle/>
                    <a:p>
                      <a:pPr algn="l" rtl="0" fontAlgn="ctr"/>
                      <a:r>
                        <a:rPr lang="en-US" sz="1100" b="0" i="0" u="none" strike="noStrike" dirty="0">
                          <a:solidFill>
                            <a:srgbClr val="000000"/>
                          </a:solidFill>
                          <a:effectLst/>
                          <a:latin typeface="Calibri" panose="020F0502020204030204" pitchFamily="34" charset="0"/>
                        </a:rPr>
                        <a:t>Using the Internet more for social interaction</a:t>
                      </a:r>
                    </a:p>
                  </a:txBody>
                  <a:tcPr marR="9107" marT="9107" marB="0" anchor="ctr">
                    <a:lnL>
                      <a:noFill/>
                    </a:lnL>
                    <a:lnR>
                      <a:noFill/>
                    </a:lnR>
                    <a:lnT>
                      <a:noFill/>
                    </a:lnT>
                    <a:lnB>
                      <a:noFill/>
                    </a:lnB>
                  </a:tcPr>
                </a:tc>
                <a:tc>
                  <a:txBody>
                    <a:bodyPr/>
                    <a:lstStyle/>
                    <a:p>
                      <a:pPr algn="ctr" rtl="0" fontAlgn="ctr"/>
                      <a:r>
                        <a:rPr lang="en-US" sz="1100" b="0" i="0" u="none" strike="noStrike">
                          <a:solidFill>
                            <a:srgbClr val="000000"/>
                          </a:solidFill>
                          <a:effectLst/>
                          <a:latin typeface="Calibri" panose="020F0502020204030204" pitchFamily="34" charset="0"/>
                        </a:rPr>
                        <a:t>19%</a:t>
                      </a:r>
                    </a:p>
                  </a:txBody>
                  <a:tcPr marL="9107" marR="9107" marT="9107" marB="0" anchor="ctr">
                    <a:lnL>
                      <a:noFill/>
                    </a:lnL>
                    <a:lnR>
                      <a:noFill/>
                    </a:lnR>
                    <a:lnT>
                      <a:noFill/>
                    </a:lnT>
                    <a:lnB>
                      <a:noFill/>
                    </a:lnB>
                    <a:solidFill>
                      <a:srgbClr val="FFEB84"/>
                    </a:solidFill>
                  </a:tcPr>
                </a:tc>
                <a:tc>
                  <a:txBody>
                    <a:bodyPr/>
                    <a:lstStyle/>
                    <a:p>
                      <a:pPr algn="ctr" rtl="0" fontAlgn="ctr"/>
                      <a:r>
                        <a:rPr lang="en-US" sz="1100" b="0" i="0" u="none" strike="noStrike">
                          <a:solidFill>
                            <a:srgbClr val="000000"/>
                          </a:solidFill>
                          <a:effectLst/>
                          <a:latin typeface="Calibri" panose="020F0502020204030204" pitchFamily="34" charset="0"/>
                        </a:rPr>
                        <a:t>11%</a:t>
                      </a:r>
                    </a:p>
                  </a:txBody>
                  <a:tcPr marL="9107" marR="9107" marT="9107" marB="0" anchor="ctr">
                    <a:lnL>
                      <a:noFill/>
                    </a:lnL>
                    <a:lnR>
                      <a:noFill/>
                    </a:lnR>
                    <a:lnT>
                      <a:noFill/>
                    </a:lnT>
                    <a:lnB>
                      <a:noFill/>
                    </a:lnB>
                    <a:solidFill>
                      <a:srgbClr val="F98C71"/>
                    </a:solidFill>
                  </a:tcPr>
                </a:tc>
                <a:tc>
                  <a:txBody>
                    <a:bodyPr/>
                    <a:lstStyle/>
                    <a:p>
                      <a:pPr algn="ctr" rtl="0" fontAlgn="ctr"/>
                      <a:r>
                        <a:rPr lang="en-US" sz="1100" b="0" i="0" u="none" strike="noStrike">
                          <a:solidFill>
                            <a:srgbClr val="000000"/>
                          </a:solidFill>
                          <a:effectLst/>
                          <a:latin typeface="Calibri" panose="020F0502020204030204" pitchFamily="34" charset="0"/>
                        </a:rPr>
                        <a:t>17%</a:t>
                      </a:r>
                    </a:p>
                  </a:txBody>
                  <a:tcPr marL="9107" marR="9107" marT="9107" marB="0" anchor="ctr">
                    <a:lnL>
                      <a:noFill/>
                    </a:lnL>
                    <a:lnR>
                      <a:noFill/>
                    </a:lnR>
                    <a:lnT>
                      <a:noFill/>
                    </a:lnT>
                    <a:lnB>
                      <a:noFill/>
                    </a:lnB>
                    <a:solidFill>
                      <a:srgbClr val="FDD37F"/>
                    </a:solidFill>
                  </a:tcPr>
                </a:tc>
                <a:tc>
                  <a:txBody>
                    <a:bodyPr/>
                    <a:lstStyle/>
                    <a:p>
                      <a:pPr algn="ctr" rtl="0" fontAlgn="ctr"/>
                      <a:r>
                        <a:rPr lang="en-US" sz="1100" b="0" i="0" u="none" strike="noStrike">
                          <a:solidFill>
                            <a:srgbClr val="000000"/>
                          </a:solidFill>
                          <a:effectLst/>
                          <a:latin typeface="Calibri" panose="020F0502020204030204" pitchFamily="34" charset="0"/>
                        </a:rPr>
                        <a:t>10%</a:t>
                      </a:r>
                    </a:p>
                  </a:txBody>
                  <a:tcPr marL="9107" marR="9107" marT="9107" marB="0" anchor="ctr">
                    <a:lnL>
                      <a:noFill/>
                    </a:lnL>
                    <a:lnR>
                      <a:noFill/>
                    </a:lnR>
                    <a:lnT>
                      <a:noFill/>
                    </a:lnT>
                    <a:lnB>
                      <a:noFill/>
                    </a:lnB>
                    <a:solidFill>
                      <a:srgbClr val="F9806F"/>
                    </a:solidFill>
                  </a:tcPr>
                </a:tc>
                <a:tc>
                  <a:txBody>
                    <a:bodyPr/>
                    <a:lstStyle/>
                    <a:p>
                      <a:pPr algn="ctr" rtl="0" fontAlgn="ctr"/>
                      <a:r>
                        <a:rPr lang="en-US" sz="1100" b="0" i="0" u="none" strike="noStrike">
                          <a:solidFill>
                            <a:srgbClr val="000000"/>
                          </a:solidFill>
                          <a:effectLst/>
                          <a:latin typeface="Calibri" panose="020F0502020204030204" pitchFamily="34" charset="0"/>
                        </a:rPr>
                        <a:t>15%</a:t>
                      </a:r>
                    </a:p>
                  </a:txBody>
                  <a:tcPr marL="9107" marR="9107" marT="9107" marB="0" anchor="ctr">
                    <a:lnL>
                      <a:noFill/>
                    </a:lnL>
                    <a:lnR>
                      <a:noFill/>
                    </a:lnR>
                    <a:lnT>
                      <a:noFill/>
                    </a:lnT>
                    <a:lnB>
                      <a:noFill/>
                    </a:lnB>
                    <a:solidFill>
                      <a:srgbClr val="FCBB7A"/>
                    </a:solidFill>
                  </a:tcPr>
                </a:tc>
                <a:tc>
                  <a:txBody>
                    <a:bodyPr/>
                    <a:lstStyle/>
                    <a:p>
                      <a:pPr algn="ctr" rtl="0" fontAlgn="ctr"/>
                      <a:r>
                        <a:rPr lang="en-US" sz="1100" b="0" i="0" u="none" strike="noStrike">
                          <a:solidFill>
                            <a:srgbClr val="000000"/>
                          </a:solidFill>
                          <a:effectLst/>
                          <a:latin typeface="Calibri" panose="020F0502020204030204" pitchFamily="34" charset="0"/>
                        </a:rPr>
                        <a:t>10%</a:t>
                      </a:r>
                    </a:p>
                  </a:txBody>
                  <a:tcPr marL="9107" marR="9107" marT="9107" marB="0" anchor="ctr">
                    <a:lnL>
                      <a:noFill/>
                    </a:lnL>
                    <a:lnR>
                      <a:noFill/>
                    </a:lnR>
                    <a:lnT>
                      <a:noFill/>
                    </a:lnT>
                    <a:lnB>
                      <a:noFill/>
                    </a:lnB>
                    <a:solidFill>
                      <a:srgbClr val="F9806F"/>
                    </a:solidFill>
                  </a:tcPr>
                </a:tc>
                <a:tc>
                  <a:txBody>
                    <a:bodyPr/>
                    <a:lstStyle/>
                    <a:p>
                      <a:pPr algn="ctr" rtl="0" fontAlgn="ctr"/>
                      <a:r>
                        <a:rPr lang="en-US" sz="1100" b="0" i="0" u="none" strike="noStrike">
                          <a:solidFill>
                            <a:srgbClr val="000000"/>
                          </a:solidFill>
                          <a:effectLst/>
                          <a:latin typeface="Calibri" panose="020F0502020204030204" pitchFamily="34" charset="0"/>
                        </a:rPr>
                        <a:t>22%</a:t>
                      </a:r>
                    </a:p>
                  </a:txBody>
                  <a:tcPr marL="9107" marR="9107" marT="9107" marB="0" anchor="ctr">
                    <a:lnL>
                      <a:noFill/>
                    </a:lnL>
                    <a:lnR>
                      <a:noFill/>
                    </a:lnR>
                    <a:lnT>
                      <a:noFill/>
                    </a:lnT>
                    <a:lnB>
                      <a:noFill/>
                    </a:lnB>
                    <a:solidFill>
                      <a:srgbClr val="F1E784"/>
                    </a:solidFill>
                  </a:tcPr>
                </a:tc>
                <a:tc>
                  <a:txBody>
                    <a:bodyPr/>
                    <a:lstStyle/>
                    <a:p>
                      <a:pPr algn="ctr" rtl="0" fontAlgn="ctr"/>
                      <a:r>
                        <a:rPr lang="en-US" sz="1100" b="0" i="0" u="none" strike="noStrike">
                          <a:solidFill>
                            <a:srgbClr val="000000"/>
                          </a:solidFill>
                          <a:effectLst/>
                          <a:latin typeface="Calibri" panose="020F0502020204030204" pitchFamily="34" charset="0"/>
                        </a:rPr>
                        <a:t>28%</a:t>
                      </a:r>
                    </a:p>
                  </a:txBody>
                  <a:tcPr marL="9107" marR="9107" marT="9107" marB="0" anchor="ctr">
                    <a:lnL>
                      <a:noFill/>
                    </a:lnL>
                    <a:lnR>
                      <a:noFill/>
                    </a:lnR>
                    <a:lnT>
                      <a:noFill/>
                    </a:lnT>
                    <a:lnB>
                      <a:noFill/>
                    </a:lnB>
                    <a:solidFill>
                      <a:srgbClr val="D4DF82"/>
                    </a:solidFill>
                  </a:tcPr>
                </a:tc>
                <a:extLst>
                  <a:ext uri="{0D108BD9-81ED-4DB2-BD59-A6C34878D82A}">
                    <a16:rowId xmlns="" xmlns:a16="http://schemas.microsoft.com/office/drawing/2014/main" val="979052975"/>
                  </a:ext>
                </a:extLst>
              </a:tr>
              <a:tr h="382477">
                <a:tc>
                  <a:txBody>
                    <a:bodyPr/>
                    <a:lstStyle/>
                    <a:p>
                      <a:pPr algn="l" rtl="0" fontAlgn="ctr"/>
                      <a:r>
                        <a:rPr lang="en-US" sz="1100" b="0" i="0" u="none" strike="noStrike">
                          <a:solidFill>
                            <a:srgbClr val="000000"/>
                          </a:solidFill>
                          <a:effectLst/>
                          <a:latin typeface="Calibri" panose="020F0502020204030204" pitchFamily="34" charset="0"/>
                        </a:rPr>
                        <a:t>Using the Internet more for business or professional work</a:t>
                      </a:r>
                    </a:p>
                  </a:txBody>
                  <a:tcPr marR="9107" marT="9107" marB="0" anchor="ctr">
                    <a:lnL>
                      <a:noFill/>
                    </a:lnL>
                    <a:lnR>
                      <a:noFill/>
                    </a:lnR>
                    <a:lnT>
                      <a:noFill/>
                    </a:lnT>
                    <a:lnB>
                      <a:noFill/>
                    </a:lnB>
                  </a:tcPr>
                </a:tc>
                <a:tc>
                  <a:txBody>
                    <a:bodyPr/>
                    <a:lstStyle/>
                    <a:p>
                      <a:pPr algn="ctr" rtl="0" fontAlgn="ctr"/>
                      <a:r>
                        <a:rPr lang="en-US" sz="1100" b="0" i="0" u="none" strike="noStrike">
                          <a:solidFill>
                            <a:srgbClr val="000000"/>
                          </a:solidFill>
                          <a:effectLst/>
                          <a:latin typeface="Calibri" panose="020F0502020204030204" pitchFamily="34" charset="0"/>
                        </a:rPr>
                        <a:t>18%</a:t>
                      </a:r>
                    </a:p>
                  </a:txBody>
                  <a:tcPr marL="9107" marR="9107" marT="9107" marB="0" anchor="ctr">
                    <a:lnL>
                      <a:noFill/>
                    </a:lnL>
                    <a:lnR>
                      <a:noFill/>
                    </a:lnR>
                    <a:lnT>
                      <a:noFill/>
                    </a:lnT>
                    <a:lnB>
                      <a:noFill/>
                    </a:lnB>
                    <a:solidFill>
                      <a:srgbClr val="FEDF81"/>
                    </a:solidFill>
                  </a:tcPr>
                </a:tc>
                <a:tc>
                  <a:txBody>
                    <a:bodyPr/>
                    <a:lstStyle/>
                    <a:p>
                      <a:pPr algn="ctr" rtl="0" fontAlgn="ctr"/>
                      <a:r>
                        <a:rPr lang="en-US" sz="1100" b="0" i="0" u="none" strike="noStrike">
                          <a:solidFill>
                            <a:srgbClr val="000000"/>
                          </a:solidFill>
                          <a:effectLst/>
                          <a:latin typeface="Calibri" panose="020F0502020204030204" pitchFamily="34" charset="0"/>
                        </a:rPr>
                        <a:t>9%</a:t>
                      </a:r>
                    </a:p>
                  </a:txBody>
                  <a:tcPr marL="9107" marR="9107" marT="9107" marB="0" anchor="ctr">
                    <a:lnL>
                      <a:noFill/>
                    </a:lnL>
                    <a:lnR>
                      <a:noFill/>
                    </a:lnR>
                    <a:lnT>
                      <a:noFill/>
                    </a:lnT>
                    <a:lnB>
                      <a:noFill/>
                    </a:lnB>
                    <a:solidFill>
                      <a:srgbClr val="F8746D"/>
                    </a:solidFill>
                  </a:tcPr>
                </a:tc>
                <a:tc>
                  <a:txBody>
                    <a:bodyPr/>
                    <a:lstStyle/>
                    <a:p>
                      <a:pPr algn="ctr" rtl="0" fontAlgn="ctr"/>
                      <a:r>
                        <a:rPr lang="en-US" sz="1100" b="0" i="0" u="none" strike="noStrike">
                          <a:solidFill>
                            <a:srgbClr val="000000"/>
                          </a:solidFill>
                          <a:effectLst/>
                          <a:latin typeface="Calibri" panose="020F0502020204030204" pitchFamily="34" charset="0"/>
                        </a:rPr>
                        <a:t>21%</a:t>
                      </a:r>
                    </a:p>
                  </a:txBody>
                  <a:tcPr marL="9107" marR="9107" marT="9107" marB="0" anchor="ctr">
                    <a:lnL>
                      <a:noFill/>
                    </a:lnL>
                    <a:lnR>
                      <a:noFill/>
                    </a:lnR>
                    <a:lnT>
                      <a:noFill/>
                    </a:lnT>
                    <a:lnB>
                      <a:noFill/>
                    </a:lnB>
                    <a:solidFill>
                      <a:srgbClr val="F6E984"/>
                    </a:solidFill>
                  </a:tcPr>
                </a:tc>
                <a:tc>
                  <a:txBody>
                    <a:bodyPr/>
                    <a:lstStyle/>
                    <a:p>
                      <a:pPr algn="ctr" rtl="0" fontAlgn="ctr"/>
                      <a:r>
                        <a:rPr lang="en-US" sz="1100" b="0" i="0" u="none" strike="noStrike">
                          <a:solidFill>
                            <a:srgbClr val="000000"/>
                          </a:solidFill>
                          <a:effectLst/>
                          <a:latin typeface="Calibri" panose="020F0502020204030204" pitchFamily="34" charset="0"/>
                        </a:rPr>
                        <a:t>9%</a:t>
                      </a:r>
                    </a:p>
                  </a:txBody>
                  <a:tcPr marL="9107" marR="9107" marT="9107" marB="0" anchor="ctr">
                    <a:lnL>
                      <a:noFill/>
                    </a:lnL>
                    <a:lnR>
                      <a:noFill/>
                    </a:lnR>
                    <a:lnT>
                      <a:noFill/>
                    </a:lnT>
                    <a:lnB>
                      <a:noFill/>
                    </a:lnB>
                    <a:solidFill>
                      <a:srgbClr val="F8746D"/>
                    </a:solidFill>
                  </a:tcPr>
                </a:tc>
                <a:tc>
                  <a:txBody>
                    <a:bodyPr/>
                    <a:lstStyle/>
                    <a:p>
                      <a:pPr algn="ctr" rtl="0" fontAlgn="ctr"/>
                      <a:r>
                        <a:rPr lang="en-US" sz="1100" b="0" i="0" u="none" strike="noStrike">
                          <a:solidFill>
                            <a:srgbClr val="000000"/>
                          </a:solidFill>
                          <a:effectLst/>
                          <a:latin typeface="Calibri" panose="020F0502020204030204" pitchFamily="34" charset="0"/>
                        </a:rPr>
                        <a:t>18%</a:t>
                      </a:r>
                    </a:p>
                  </a:txBody>
                  <a:tcPr marL="9107" marR="9107" marT="9107" marB="0" anchor="ctr">
                    <a:lnL>
                      <a:noFill/>
                    </a:lnL>
                    <a:lnR>
                      <a:noFill/>
                    </a:lnR>
                    <a:lnT>
                      <a:noFill/>
                    </a:lnT>
                    <a:lnB>
                      <a:noFill/>
                    </a:lnB>
                    <a:solidFill>
                      <a:srgbClr val="FEDF81"/>
                    </a:solidFill>
                  </a:tcPr>
                </a:tc>
                <a:tc>
                  <a:txBody>
                    <a:bodyPr/>
                    <a:lstStyle/>
                    <a:p>
                      <a:pPr algn="ctr" rtl="0" fontAlgn="ctr"/>
                      <a:r>
                        <a:rPr lang="en-US" sz="1100" b="0" i="0" u="none" strike="noStrike">
                          <a:solidFill>
                            <a:srgbClr val="000000"/>
                          </a:solidFill>
                          <a:effectLst/>
                          <a:latin typeface="Calibri" panose="020F0502020204030204" pitchFamily="34" charset="0"/>
                        </a:rPr>
                        <a:t>10%</a:t>
                      </a:r>
                    </a:p>
                  </a:txBody>
                  <a:tcPr marL="9107" marR="9107" marT="9107" marB="0" anchor="ctr">
                    <a:lnL>
                      <a:noFill/>
                    </a:lnL>
                    <a:lnR>
                      <a:noFill/>
                    </a:lnR>
                    <a:lnT>
                      <a:noFill/>
                    </a:lnT>
                    <a:lnB>
                      <a:noFill/>
                    </a:lnB>
                    <a:solidFill>
                      <a:srgbClr val="F9806F"/>
                    </a:solidFill>
                  </a:tcPr>
                </a:tc>
                <a:tc>
                  <a:txBody>
                    <a:bodyPr/>
                    <a:lstStyle/>
                    <a:p>
                      <a:pPr algn="ctr" rtl="0" fontAlgn="ctr"/>
                      <a:r>
                        <a:rPr lang="en-US" sz="1100" b="0" i="0" u="none" strike="noStrike">
                          <a:solidFill>
                            <a:srgbClr val="000000"/>
                          </a:solidFill>
                          <a:effectLst/>
                          <a:latin typeface="Calibri" panose="020F0502020204030204" pitchFamily="34" charset="0"/>
                        </a:rPr>
                        <a:t>23%</a:t>
                      </a:r>
                    </a:p>
                  </a:txBody>
                  <a:tcPr marL="9107" marR="9107" marT="9107" marB="0" anchor="ctr">
                    <a:lnL>
                      <a:noFill/>
                    </a:lnL>
                    <a:lnR>
                      <a:noFill/>
                    </a:lnR>
                    <a:lnT>
                      <a:noFill/>
                    </a:lnT>
                    <a:lnB>
                      <a:noFill/>
                    </a:lnB>
                    <a:solidFill>
                      <a:srgbClr val="ECE683"/>
                    </a:solidFill>
                  </a:tcPr>
                </a:tc>
                <a:tc>
                  <a:txBody>
                    <a:bodyPr/>
                    <a:lstStyle/>
                    <a:p>
                      <a:pPr algn="ctr" rtl="0" fontAlgn="ctr"/>
                      <a:r>
                        <a:rPr lang="en-US" sz="1100" b="0" i="0" u="none" strike="noStrike">
                          <a:solidFill>
                            <a:srgbClr val="000000"/>
                          </a:solidFill>
                          <a:effectLst/>
                          <a:latin typeface="Calibri" panose="020F0502020204030204" pitchFamily="34" charset="0"/>
                        </a:rPr>
                        <a:t>24%</a:t>
                      </a:r>
                    </a:p>
                  </a:txBody>
                  <a:tcPr marL="9107" marR="9107" marT="9107" marB="0" anchor="ctr">
                    <a:lnL>
                      <a:noFill/>
                    </a:lnL>
                    <a:lnR>
                      <a:noFill/>
                    </a:lnR>
                    <a:lnT>
                      <a:noFill/>
                    </a:lnT>
                    <a:lnB>
                      <a:noFill/>
                    </a:lnB>
                    <a:solidFill>
                      <a:srgbClr val="E7E483"/>
                    </a:solidFill>
                  </a:tcPr>
                </a:tc>
                <a:extLst>
                  <a:ext uri="{0D108BD9-81ED-4DB2-BD59-A6C34878D82A}">
                    <a16:rowId xmlns="" xmlns:a16="http://schemas.microsoft.com/office/drawing/2014/main" val="3702345715"/>
                  </a:ext>
                </a:extLst>
              </a:tr>
              <a:tr h="191238">
                <a:tc>
                  <a:txBody>
                    <a:bodyPr/>
                    <a:lstStyle/>
                    <a:p>
                      <a:pPr algn="l" rtl="0" fontAlgn="ctr"/>
                      <a:r>
                        <a:rPr lang="en-US" sz="1100" b="0" i="0" u="none" strike="noStrike">
                          <a:solidFill>
                            <a:srgbClr val="000000"/>
                          </a:solidFill>
                          <a:effectLst/>
                          <a:latin typeface="Calibri" panose="020F0502020204030204" pitchFamily="34" charset="0"/>
                        </a:rPr>
                        <a:t>Using two-factor authentication</a:t>
                      </a:r>
                    </a:p>
                  </a:txBody>
                  <a:tcPr marR="9107" marT="9107" marB="0" anchor="ctr">
                    <a:lnL>
                      <a:noFill/>
                    </a:lnL>
                    <a:lnR>
                      <a:noFill/>
                    </a:lnR>
                    <a:lnT>
                      <a:noFill/>
                    </a:lnT>
                    <a:lnB>
                      <a:noFill/>
                    </a:lnB>
                  </a:tcPr>
                </a:tc>
                <a:tc>
                  <a:txBody>
                    <a:bodyPr/>
                    <a:lstStyle/>
                    <a:p>
                      <a:pPr algn="ctr" rtl="0" fontAlgn="ctr"/>
                      <a:r>
                        <a:rPr lang="en-US" sz="1100" b="0" i="0" u="none" strike="noStrike">
                          <a:solidFill>
                            <a:srgbClr val="000000"/>
                          </a:solidFill>
                          <a:effectLst/>
                          <a:latin typeface="Calibri" panose="020F0502020204030204" pitchFamily="34" charset="0"/>
                        </a:rPr>
                        <a:t>17%</a:t>
                      </a:r>
                    </a:p>
                  </a:txBody>
                  <a:tcPr marL="9107" marR="9107" marT="9107" marB="0" anchor="ctr">
                    <a:lnL>
                      <a:noFill/>
                    </a:lnL>
                    <a:lnR>
                      <a:noFill/>
                    </a:lnR>
                    <a:lnT>
                      <a:noFill/>
                    </a:lnT>
                    <a:lnB>
                      <a:noFill/>
                    </a:lnB>
                    <a:solidFill>
                      <a:srgbClr val="FDD37F"/>
                    </a:solidFill>
                  </a:tcPr>
                </a:tc>
                <a:tc>
                  <a:txBody>
                    <a:bodyPr/>
                    <a:lstStyle/>
                    <a:p>
                      <a:pPr algn="ctr" rtl="0" fontAlgn="ctr"/>
                      <a:r>
                        <a:rPr lang="en-US" sz="1100" b="0" i="0" u="none" strike="noStrike">
                          <a:solidFill>
                            <a:srgbClr val="000000"/>
                          </a:solidFill>
                          <a:effectLst/>
                          <a:latin typeface="Calibri" panose="020F0502020204030204" pitchFamily="34" charset="0"/>
                        </a:rPr>
                        <a:t>16%</a:t>
                      </a:r>
                    </a:p>
                  </a:txBody>
                  <a:tcPr marL="9107" marR="9107" marT="9107" marB="0" anchor="ctr">
                    <a:lnL>
                      <a:noFill/>
                    </a:lnL>
                    <a:lnR>
                      <a:noFill/>
                    </a:lnR>
                    <a:lnT>
                      <a:noFill/>
                    </a:lnT>
                    <a:lnB>
                      <a:noFill/>
                    </a:lnB>
                    <a:solidFill>
                      <a:srgbClr val="FDC77D"/>
                    </a:solidFill>
                  </a:tcPr>
                </a:tc>
                <a:tc>
                  <a:txBody>
                    <a:bodyPr/>
                    <a:lstStyle/>
                    <a:p>
                      <a:pPr algn="ctr" rtl="0" fontAlgn="ctr"/>
                      <a:r>
                        <a:rPr lang="en-US" sz="1100" b="0" i="0" u="none" strike="noStrike">
                          <a:solidFill>
                            <a:srgbClr val="000000"/>
                          </a:solidFill>
                          <a:effectLst/>
                          <a:latin typeface="Calibri" panose="020F0502020204030204" pitchFamily="34" charset="0"/>
                        </a:rPr>
                        <a:t>15%</a:t>
                      </a:r>
                    </a:p>
                  </a:txBody>
                  <a:tcPr marL="9107" marR="9107" marT="9107" marB="0" anchor="ctr">
                    <a:lnL>
                      <a:noFill/>
                    </a:lnL>
                    <a:lnR>
                      <a:noFill/>
                    </a:lnR>
                    <a:lnT>
                      <a:noFill/>
                    </a:lnT>
                    <a:lnB>
                      <a:noFill/>
                    </a:lnB>
                    <a:solidFill>
                      <a:srgbClr val="FCBB7A"/>
                    </a:solidFill>
                  </a:tcPr>
                </a:tc>
                <a:tc>
                  <a:txBody>
                    <a:bodyPr/>
                    <a:lstStyle/>
                    <a:p>
                      <a:pPr algn="ctr" rtl="0" fontAlgn="ctr"/>
                      <a:r>
                        <a:rPr lang="en-US" sz="1100" b="0" i="0" u="none" strike="noStrike">
                          <a:solidFill>
                            <a:srgbClr val="000000"/>
                          </a:solidFill>
                          <a:effectLst/>
                          <a:latin typeface="Calibri" panose="020F0502020204030204" pitchFamily="34" charset="0"/>
                        </a:rPr>
                        <a:t>11%</a:t>
                      </a:r>
                    </a:p>
                  </a:txBody>
                  <a:tcPr marL="9107" marR="9107" marT="9107" marB="0" anchor="ctr">
                    <a:lnL>
                      <a:noFill/>
                    </a:lnL>
                    <a:lnR>
                      <a:noFill/>
                    </a:lnR>
                    <a:lnT>
                      <a:noFill/>
                    </a:lnT>
                    <a:lnB>
                      <a:noFill/>
                    </a:lnB>
                    <a:solidFill>
                      <a:srgbClr val="F98C71"/>
                    </a:solidFill>
                  </a:tcPr>
                </a:tc>
                <a:tc>
                  <a:txBody>
                    <a:bodyPr/>
                    <a:lstStyle/>
                    <a:p>
                      <a:pPr algn="ctr" rtl="0" fontAlgn="ctr"/>
                      <a:r>
                        <a:rPr lang="en-US" sz="1100" b="0" i="0" u="none" strike="noStrike">
                          <a:solidFill>
                            <a:srgbClr val="000000"/>
                          </a:solidFill>
                          <a:effectLst/>
                          <a:latin typeface="Calibri" panose="020F0502020204030204" pitchFamily="34" charset="0"/>
                        </a:rPr>
                        <a:t>22%</a:t>
                      </a:r>
                    </a:p>
                  </a:txBody>
                  <a:tcPr marL="9107" marR="9107" marT="9107" marB="0" anchor="ctr">
                    <a:lnL>
                      <a:noFill/>
                    </a:lnL>
                    <a:lnR>
                      <a:noFill/>
                    </a:lnR>
                    <a:lnT>
                      <a:noFill/>
                    </a:lnT>
                    <a:lnB>
                      <a:noFill/>
                    </a:lnB>
                    <a:solidFill>
                      <a:srgbClr val="F1E784"/>
                    </a:solidFill>
                  </a:tcPr>
                </a:tc>
                <a:tc>
                  <a:txBody>
                    <a:bodyPr/>
                    <a:lstStyle/>
                    <a:p>
                      <a:pPr algn="ctr" rtl="0" fontAlgn="ctr"/>
                      <a:r>
                        <a:rPr lang="en-US" sz="1100" b="0" i="0" u="none" strike="noStrike">
                          <a:solidFill>
                            <a:srgbClr val="000000"/>
                          </a:solidFill>
                          <a:effectLst/>
                          <a:latin typeface="Calibri" panose="020F0502020204030204" pitchFamily="34" charset="0"/>
                        </a:rPr>
                        <a:t>12%</a:t>
                      </a:r>
                    </a:p>
                  </a:txBody>
                  <a:tcPr marL="9107" marR="9107" marT="9107" marB="0" anchor="ctr">
                    <a:lnL>
                      <a:noFill/>
                    </a:lnL>
                    <a:lnR>
                      <a:noFill/>
                    </a:lnR>
                    <a:lnT>
                      <a:noFill/>
                    </a:lnT>
                    <a:lnB>
                      <a:noFill/>
                    </a:lnB>
                    <a:solidFill>
                      <a:srgbClr val="FA9874"/>
                    </a:solidFill>
                  </a:tcPr>
                </a:tc>
                <a:tc>
                  <a:txBody>
                    <a:bodyPr/>
                    <a:lstStyle/>
                    <a:p>
                      <a:pPr algn="ctr" rtl="0" fontAlgn="ctr"/>
                      <a:r>
                        <a:rPr lang="en-US" sz="1100" b="0" i="0" u="none" strike="noStrike">
                          <a:solidFill>
                            <a:srgbClr val="000000"/>
                          </a:solidFill>
                          <a:effectLst/>
                          <a:latin typeface="Calibri" panose="020F0502020204030204" pitchFamily="34" charset="0"/>
                        </a:rPr>
                        <a:t>20%</a:t>
                      </a:r>
                    </a:p>
                  </a:txBody>
                  <a:tcPr marL="9107" marR="9107" marT="9107" marB="0" anchor="ctr">
                    <a:lnL>
                      <a:noFill/>
                    </a:lnL>
                    <a:lnR>
                      <a:noFill/>
                    </a:lnR>
                    <a:lnT>
                      <a:noFill/>
                    </a:lnT>
                    <a:lnB>
                      <a:noFill/>
                    </a:lnB>
                    <a:solidFill>
                      <a:srgbClr val="FBEA84"/>
                    </a:solidFill>
                  </a:tcPr>
                </a:tc>
                <a:tc>
                  <a:txBody>
                    <a:bodyPr/>
                    <a:lstStyle/>
                    <a:p>
                      <a:pPr algn="ctr" rtl="0" fontAlgn="ctr"/>
                      <a:r>
                        <a:rPr lang="en-US" sz="1100" b="0" i="0" u="none" strike="noStrike">
                          <a:solidFill>
                            <a:srgbClr val="000000"/>
                          </a:solidFill>
                          <a:effectLst/>
                          <a:latin typeface="Calibri" panose="020F0502020204030204" pitchFamily="34" charset="0"/>
                        </a:rPr>
                        <a:t>15%</a:t>
                      </a:r>
                    </a:p>
                  </a:txBody>
                  <a:tcPr marL="9107" marR="9107" marT="9107" marB="0" anchor="ctr">
                    <a:lnL>
                      <a:noFill/>
                    </a:lnL>
                    <a:lnR>
                      <a:noFill/>
                    </a:lnR>
                    <a:lnT>
                      <a:noFill/>
                    </a:lnT>
                    <a:lnB>
                      <a:noFill/>
                    </a:lnB>
                    <a:solidFill>
                      <a:srgbClr val="FCBB7A"/>
                    </a:solidFill>
                  </a:tcPr>
                </a:tc>
                <a:extLst>
                  <a:ext uri="{0D108BD9-81ED-4DB2-BD59-A6C34878D82A}">
                    <a16:rowId xmlns="" xmlns:a16="http://schemas.microsoft.com/office/drawing/2014/main" val="3220945096"/>
                  </a:ext>
                </a:extLst>
              </a:tr>
              <a:tr h="191238">
                <a:tc>
                  <a:txBody>
                    <a:bodyPr/>
                    <a:lstStyle/>
                    <a:p>
                      <a:pPr algn="l" rtl="0" fontAlgn="ctr"/>
                      <a:r>
                        <a:rPr lang="en-US" sz="1100" b="0" i="0" u="none" strike="noStrike" dirty="0">
                          <a:solidFill>
                            <a:srgbClr val="000000"/>
                          </a:solidFill>
                          <a:effectLst/>
                          <a:latin typeface="Calibri" panose="020F0502020204030204" pitchFamily="34" charset="0"/>
                        </a:rPr>
                        <a:t>Making more on-line purchases</a:t>
                      </a:r>
                    </a:p>
                  </a:txBody>
                  <a:tcPr marR="9107" marT="9107" marB="0" anchor="ctr">
                    <a:lnL>
                      <a:noFill/>
                    </a:lnL>
                    <a:lnR>
                      <a:noFill/>
                    </a:lnR>
                    <a:lnT>
                      <a:noFill/>
                    </a:lnT>
                    <a:lnB>
                      <a:noFill/>
                    </a:lnB>
                  </a:tcPr>
                </a:tc>
                <a:tc>
                  <a:txBody>
                    <a:bodyPr/>
                    <a:lstStyle/>
                    <a:p>
                      <a:pPr algn="ctr" rtl="0" fontAlgn="ctr"/>
                      <a:r>
                        <a:rPr lang="en-US" sz="1100" b="0" i="0" u="none" strike="noStrike">
                          <a:solidFill>
                            <a:srgbClr val="000000"/>
                          </a:solidFill>
                          <a:effectLst/>
                          <a:latin typeface="Calibri" panose="020F0502020204030204" pitchFamily="34" charset="0"/>
                        </a:rPr>
                        <a:t>15%</a:t>
                      </a:r>
                    </a:p>
                  </a:txBody>
                  <a:tcPr marL="9107" marR="9107" marT="9107" marB="0" anchor="ctr">
                    <a:lnL>
                      <a:noFill/>
                    </a:lnL>
                    <a:lnR>
                      <a:noFill/>
                    </a:lnR>
                    <a:lnT>
                      <a:noFill/>
                    </a:lnT>
                    <a:lnB>
                      <a:noFill/>
                    </a:lnB>
                    <a:solidFill>
                      <a:srgbClr val="FCBB7A"/>
                    </a:solidFill>
                  </a:tcPr>
                </a:tc>
                <a:tc>
                  <a:txBody>
                    <a:bodyPr/>
                    <a:lstStyle/>
                    <a:p>
                      <a:pPr algn="ctr" rtl="0" fontAlgn="ctr"/>
                      <a:r>
                        <a:rPr lang="en-US" sz="1100" b="0" i="0" u="none" strike="noStrike">
                          <a:solidFill>
                            <a:srgbClr val="000000"/>
                          </a:solidFill>
                          <a:effectLst/>
                          <a:latin typeface="Calibri" panose="020F0502020204030204" pitchFamily="34" charset="0"/>
                        </a:rPr>
                        <a:t>14%</a:t>
                      </a:r>
                    </a:p>
                  </a:txBody>
                  <a:tcPr marL="9107" marR="9107" marT="9107" marB="0" anchor="ctr">
                    <a:lnL>
                      <a:noFill/>
                    </a:lnL>
                    <a:lnR>
                      <a:noFill/>
                    </a:lnR>
                    <a:lnT>
                      <a:noFill/>
                    </a:lnT>
                    <a:lnB>
                      <a:noFill/>
                    </a:lnB>
                    <a:solidFill>
                      <a:srgbClr val="FBAF78"/>
                    </a:solidFill>
                  </a:tcPr>
                </a:tc>
                <a:tc>
                  <a:txBody>
                    <a:bodyPr/>
                    <a:lstStyle/>
                    <a:p>
                      <a:pPr algn="ctr" rtl="0" fontAlgn="ctr"/>
                      <a:r>
                        <a:rPr lang="en-US" sz="1100" b="0" i="0" u="none" strike="noStrike">
                          <a:solidFill>
                            <a:srgbClr val="000000"/>
                          </a:solidFill>
                          <a:effectLst/>
                          <a:latin typeface="Calibri" panose="020F0502020204030204" pitchFamily="34" charset="0"/>
                        </a:rPr>
                        <a:t>15%</a:t>
                      </a:r>
                    </a:p>
                  </a:txBody>
                  <a:tcPr marL="9107" marR="9107" marT="9107" marB="0" anchor="ctr">
                    <a:lnL>
                      <a:noFill/>
                    </a:lnL>
                    <a:lnR>
                      <a:noFill/>
                    </a:lnR>
                    <a:lnT>
                      <a:noFill/>
                    </a:lnT>
                    <a:lnB>
                      <a:noFill/>
                    </a:lnB>
                    <a:solidFill>
                      <a:srgbClr val="FCBB7A"/>
                    </a:solidFill>
                  </a:tcPr>
                </a:tc>
                <a:tc>
                  <a:txBody>
                    <a:bodyPr/>
                    <a:lstStyle/>
                    <a:p>
                      <a:pPr algn="ctr" rtl="0" fontAlgn="ctr"/>
                      <a:r>
                        <a:rPr lang="en-US" sz="1100" b="0" i="0" u="none" strike="noStrike">
                          <a:solidFill>
                            <a:srgbClr val="000000"/>
                          </a:solidFill>
                          <a:effectLst/>
                          <a:latin typeface="Calibri" panose="020F0502020204030204" pitchFamily="34" charset="0"/>
                        </a:rPr>
                        <a:t>14%</a:t>
                      </a:r>
                    </a:p>
                  </a:txBody>
                  <a:tcPr marL="9107" marR="9107" marT="9107" marB="0" anchor="ctr">
                    <a:lnL>
                      <a:noFill/>
                    </a:lnL>
                    <a:lnR>
                      <a:noFill/>
                    </a:lnR>
                    <a:lnT>
                      <a:noFill/>
                    </a:lnT>
                    <a:lnB>
                      <a:noFill/>
                    </a:lnB>
                    <a:solidFill>
                      <a:srgbClr val="FBAF78"/>
                    </a:solidFill>
                  </a:tcPr>
                </a:tc>
                <a:tc>
                  <a:txBody>
                    <a:bodyPr/>
                    <a:lstStyle/>
                    <a:p>
                      <a:pPr algn="ctr" rtl="0" fontAlgn="ctr"/>
                      <a:r>
                        <a:rPr lang="en-US" sz="1100" b="0" i="0" u="none" strike="noStrike">
                          <a:solidFill>
                            <a:srgbClr val="000000"/>
                          </a:solidFill>
                          <a:effectLst/>
                          <a:latin typeface="Calibri" panose="020F0502020204030204" pitchFamily="34" charset="0"/>
                        </a:rPr>
                        <a:t>19%</a:t>
                      </a:r>
                    </a:p>
                  </a:txBody>
                  <a:tcPr marL="9107" marR="9107" marT="9107" marB="0" anchor="ctr">
                    <a:lnL>
                      <a:noFill/>
                    </a:lnL>
                    <a:lnR>
                      <a:noFill/>
                    </a:lnR>
                    <a:lnT>
                      <a:noFill/>
                    </a:lnT>
                    <a:lnB>
                      <a:noFill/>
                    </a:lnB>
                    <a:solidFill>
                      <a:srgbClr val="FFEB84"/>
                    </a:solidFill>
                  </a:tcPr>
                </a:tc>
                <a:tc>
                  <a:txBody>
                    <a:bodyPr/>
                    <a:lstStyle/>
                    <a:p>
                      <a:pPr algn="ctr" rtl="0" fontAlgn="ctr"/>
                      <a:r>
                        <a:rPr lang="en-US" sz="1100" b="0" i="0" u="none" strike="noStrike">
                          <a:solidFill>
                            <a:srgbClr val="000000"/>
                          </a:solidFill>
                          <a:effectLst/>
                          <a:latin typeface="Calibri" panose="020F0502020204030204" pitchFamily="34" charset="0"/>
                        </a:rPr>
                        <a:t>14%</a:t>
                      </a:r>
                    </a:p>
                  </a:txBody>
                  <a:tcPr marL="9107" marR="9107" marT="9107" marB="0" anchor="ctr">
                    <a:lnL>
                      <a:noFill/>
                    </a:lnL>
                    <a:lnR>
                      <a:noFill/>
                    </a:lnR>
                    <a:lnT>
                      <a:noFill/>
                    </a:lnT>
                    <a:lnB>
                      <a:noFill/>
                    </a:lnB>
                    <a:solidFill>
                      <a:srgbClr val="FBAF78"/>
                    </a:solidFill>
                  </a:tcPr>
                </a:tc>
                <a:tc>
                  <a:txBody>
                    <a:bodyPr/>
                    <a:lstStyle/>
                    <a:p>
                      <a:pPr algn="ctr" rtl="0" fontAlgn="ctr"/>
                      <a:r>
                        <a:rPr lang="en-US" sz="1100" b="0" i="0" u="none" strike="noStrike">
                          <a:solidFill>
                            <a:srgbClr val="000000"/>
                          </a:solidFill>
                          <a:effectLst/>
                          <a:latin typeface="Calibri" panose="020F0502020204030204" pitchFamily="34" charset="0"/>
                        </a:rPr>
                        <a:t>24%</a:t>
                      </a:r>
                    </a:p>
                  </a:txBody>
                  <a:tcPr marL="9107" marR="9107" marT="9107" marB="0" anchor="ctr">
                    <a:lnL>
                      <a:noFill/>
                    </a:lnL>
                    <a:lnR>
                      <a:noFill/>
                    </a:lnR>
                    <a:lnT>
                      <a:noFill/>
                    </a:lnT>
                    <a:lnB>
                      <a:noFill/>
                    </a:lnB>
                    <a:solidFill>
                      <a:srgbClr val="E7E483"/>
                    </a:solidFill>
                  </a:tcPr>
                </a:tc>
                <a:tc>
                  <a:txBody>
                    <a:bodyPr/>
                    <a:lstStyle/>
                    <a:p>
                      <a:pPr algn="ctr" rtl="0" fontAlgn="ctr"/>
                      <a:r>
                        <a:rPr lang="en-US" sz="1100" b="0" i="0" u="none" strike="noStrike">
                          <a:solidFill>
                            <a:srgbClr val="000000"/>
                          </a:solidFill>
                          <a:effectLst/>
                          <a:latin typeface="Calibri" panose="020F0502020204030204" pitchFamily="34" charset="0"/>
                        </a:rPr>
                        <a:t>12%</a:t>
                      </a:r>
                    </a:p>
                  </a:txBody>
                  <a:tcPr marL="9107" marR="9107" marT="9107" marB="0" anchor="ctr">
                    <a:lnL>
                      <a:noFill/>
                    </a:lnL>
                    <a:lnR>
                      <a:noFill/>
                    </a:lnR>
                    <a:lnT>
                      <a:noFill/>
                    </a:lnT>
                    <a:lnB>
                      <a:noFill/>
                    </a:lnB>
                    <a:solidFill>
                      <a:srgbClr val="FA9874"/>
                    </a:solidFill>
                  </a:tcPr>
                </a:tc>
                <a:extLst>
                  <a:ext uri="{0D108BD9-81ED-4DB2-BD59-A6C34878D82A}">
                    <a16:rowId xmlns="" xmlns:a16="http://schemas.microsoft.com/office/drawing/2014/main" val="1645911151"/>
                  </a:ext>
                </a:extLst>
              </a:tr>
              <a:tr h="191238">
                <a:tc>
                  <a:txBody>
                    <a:bodyPr/>
                    <a:lstStyle/>
                    <a:p>
                      <a:pPr algn="l" rtl="0" fontAlgn="ctr"/>
                      <a:r>
                        <a:rPr lang="en-US" sz="1100" b="0" i="0" u="none" strike="noStrike" dirty="0">
                          <a:solidFill>
                            <a:srgbClr val="000000"/>
                          </a:solidFill>
                          <a:effectLst/>
                          <a:latin typeface="Calibri" panose="020F0502020204030204" pitchFamily="34" charset="0"/>
                        </a:rPr>
                        <a:t>Using encrypted communications services</a:t>
                      </a:r>
                    </a:p>
                  </a:txBody>
                  <a:tcPr marR="9107" marT="9107" marB="0" anchor="ctr">
                    <a:lnL>
                      <a:noFill/>
                    </a:lnL>
                    <a:lnR>
                      <a:noFill/>
                    </a:lnR>
                    <a:lnT>
                      <a:noFill/>
                    </a:lnT>
                    <a:lnB>
                      <a:noFill/>
                    </a:lnB>
                  </a:tcPr>
                </a:tc>
                <a:tc>
                  <a:txBody>
                    <a:bodyPr/>
                    <a:lstStyle/>
                    <a:p>
                      <a:pPr algn="ctr" rtl="0" fontAlgn="ctr"/>
                      <a:r>
                        <a:rPr lang="en-US" sz="1100" b="0" i="0" u="none" strike="noStrike">
                          <a:solidFill>
                            <a:srgbClr val="000000"/>
                          </a:solidFill>
                          <a:effectLst/>
                          <a:latin typeface="Calibri" panose="020F0502020204030204" pitchFamily="34" charset="0"/>
                        </a:rPr>
                        <a:t>14%</a:t>
                      </a:r>
                    </a:p>
                  </a:txBody>
                  <a:tcPr marL="9107" marR="9107" marT="9107" marB="0" anchor="ctr">
                    <a:lnL>
                      <a:noFill/>
                    </a:lnL>
                    <a:lnR>
                      <a:noFill/>
                    </a:lnR>
                    <a:lnT>
                      <a:noFill/>
                    </a:lnT>
                    <a:lnB>
                      <a:noFill/>
                    </a:lnB>
                    <a:solidFill>
                      <a:srgbClr val="FBAF78"/>
                    </a:solidFill>
                  </a:tcPr>
                </a:tc>
                <a:tc>
                  <a:txBody>
                    <a:bodyPr/>
                    <a:lstStyle/>
                    <a:p>
                      <a:pPr algn="ctr" rtl="0" fontAlgn="ctr"/>
                      <a:r>
                        <a:rPr lang="en-US" sz="1100" b="0" i="0" u="none" strike="noStrike">
                          <a:solidFill>
                            <a:srgbClr val="000000"/>
                          </a:solidFill>
                          <a:effectLst/>
                          <a:latin typeface="Calibri" panose="020F0502020204030204" pitchFamily="34" charset="0"/>
                        </a:rPr>
                        <a:t>8%</a:t>
                      </a:r>
                    </a:p>
                  </a:txBody>
                  <a:tcPr marL="9107" marR="9107" marT="9107" marB="0" anchor="ctr">
                    <a:lnL>
                      <a:noFill/>
                    </a:lnL>
                    <a:lnR>
                      <a:noFill/>
                    </a:lnR>
                    <a:lnT>
                      <a:noFill/>
                    </a:lnT>
                    <a:lnB>
                      <a:noFill/>
                    </a:lnB>
                    <a:solidFill>
                      <a:srgbClr val="F8696B"/>
                    </a:solidFill>
                  </a:tcPr>
                </a:tc>
                <a:tc>
                  <a:txBody>
                    <a:bodyPr/>
                    <a:lstStyle/>
                    <a:p>
                      <a:pPr algn="ctr" rtl="0" fontAlgn="ctr"/>
                      <a:r>
                        <a:rPr lang="en-US" sz="1100" b="0" i="0" u="none" strike="noStrike">
                          <a:solidFill>
                            <a:srgbClr val="000000"/>
                          </a:solidFill>
                          <a:effectLst/>
                          <a:latin typeface="Calibri" panose="020F0502020204030204" pitchFamily="34" charset="0"/>
                        </a:rPr>
                        <a:t>17%</a:t>
                      </a:r>
                    </a:p>
                  </a:txBody>
                  <a:tcPr marL="9107" marR="9107" marT="9107" marB="0" anchor="ctr">
                    <a:lnL>
                      <a:noFill/>
                    </a:lnL>
                    <a:lnR>
                      <a:noFill/>
                    </a:lnR>
                    <a:lnT>
                      <a:noFill/>
                    </a:lnT>
                    <a:lnB>
                      <a:noFill/>
                    </a:lnB>
                    <a:solidFill>
                      <a:srgbClr val="FDD37F"/>
                    </a:solidFill>
                  </a:tcPr>
                </a:tc>
                <a:tc>
                  <a:txBody>
                    <a:bodyPr/>
                    <a:lstStyle/>
                    <a:p>
                      <a:pPr algn="ctr" rtl="0" fontAlgn="ctr"/>
                      <a:r>
                        <a:rPr lang="en-US" sz="1100" b="0" i="0" u="none" strike="noStrike">
                          <a:solidFill>
                            <a:srgbClr val="000000"/>
                          </a:solidFill>
                          <a:effectLst/>
                          <a:latin typeface="Calibri" panose="020F0502020204030204" pitchFamily="34" charset="0"/>
                        </a:rPr>
                        <a:t>9%</a:t>
                      </a:r>
                    </a:p>
                  </a:txBody>
                  <a:tcPr marL="9107" marR="9107" marT="9107" marB="0" anchor="ctr">
                    <a:lnL>
                      <a:noFill/>
                    </a:lnL>
                    <a:lnR>
                      <a:noFill/>
                    </a:lnR>
                    <a:lnT>
                      <a:noFill/>
                    </a:lnT>
                    <a:lnB>
                      <a:noFill/>
                    </a:lnB>
                    <a:solidFill>
                      <a:srgbClr val="F8746D"/>
                    </a:solidFill>
                  </a:tcPr>
                </a:tc>
                <a:tc>
                  <a:txBody>
                    <a:bodyPr/>
                    <a:lstStyle/>
                    <a:p>
                      <a:pPr algn="ctr" rtl="0" fontAlgn="ctr"/>
                      <a:r>
                        <a:rPr lang="en-US" sz="1100" b="0" i="0" u="none" strike="noStrike">
                          <a:solidFill>
                            <a:srgbClr val="000000"/>
                          </a:solidFill>
                          <a:effectLst/>
                          <a:latin typeface="Calibri" panose="020F0502020204030204" pitchFamily="34" charset="0"/>
                        </a:rPr>
                        <a:t>16%</a:t>
                      </a:r>
                    </a:p>
                  </a:txBody>
                  <a:tcPr marL="9107" marR="9107" marT="9107" marB="0" anchor="ctr">
                    <a:lnL>
                      <a:noFill/>
                    </a:lnL>
                    <a:lnR>
                      <a:noFill/>
                    </a:lnR>
                    <a:lnT>
                      <a:noFill/>
                    </a:lnT>
                    <a:lnB>
                      <a:noFill/>
                    </a:lnB>
                    <a:solidFill>
                      <a:srgbClr val="FDC77D"/>
                    </a:solidFill>
                  </a:tcPr>
                </a:tc>
                <a:tc>
                  <a:txBody>
                    <a:bodyPr/>
                    <a:lstStyle/>
                    <a:p>
                      <a:pPr algn="ctr" rtl="0" fontAlgn="ctr"/>
                      <a:r>
                        <a:rPr lang="en-US" sz="1100" b="0" i="0" u="none" strike="noStrike">
                          <a:solidFill>
                            <a:srgbClr val="000000"/>
                          </a:solidFill>
                          <a:effectLst/>
                          <a:latin typeface="Calibri" panose="020F0502020204030204" pitchFamily="34" charset="0"/>
                        </a:rPr>
                        <a:t>8%</a:t>
                      </a:r>
                    </a:p>
                  </a:txBody>
                  <a:tcPr marL="9107" marR="9107" marT="9107" marB="0" anchor="ctr">
                    <a:lnL>
                      <a:noFill/>
                    </a:lnL>
                    <a:lnR>
                      <a:noFill/>
                    </a:lnR>
                    <a:lnT>
                      <a:noFill/>
                    </a:lnT>
                    <a:lnB>
                      <a:noFill/>
                    </a:lnB>
                    <a:solidFill>
                      <a:srgbClr val="F8696B"/>
                    </a:solidFill>
                  </a:tcPr>
                </a:tc>
                <a:tc>
                  <a:txBody>
                    <a:bodyPr/>
                    <a:lstStyle/>
                    <a:p>
                      <a:pPr algn="ctr" rtl="0" fontAlgn="ctr"/>
                      <a:r>
                        <a:rPr lang="en-US" sz="1100" b="0" i="0" u="none" strike="noStrike">
                          <a:solidFill>
                            <a:srgbClr val="000000"/>
                          </a:solidFill>
                          <a:effectLst/>
                          <a:latin typeface="Calibri" panose="020F0502020204030204" pitchFamily="34" charset="0"/>
                        </a:rPr>
                        <a:t>18%</a:t>
                      </a:r>
                    </a:p>
                  </a:txBody>
                  <a:tcPr marL="9107" marR="9107" marT="9107" marB="0" anchor="ctr">
                    <a:lnL>
                      <a:noFill/>
                    </a:lnL>
                    <a:lnR>
                      <a:noFill/>
                    </a:lnR>
                    <a:lnT>
                      <a:noFill/>
                    </a:lnT>
                    <a:lnB>
                      <a:noFill/>
                    </a:lnB>
                    <a:solidFill>
                      <a:srgbClr val="FEDF81"/>
                    </a:solidFill>
                  </a:tcPr>
                </a:tc>
                <a:tc>
                  <a:txBody>
                    <a:bodyPr/>
                    <a:lstStyle/>
                    <a:p>
                      <a:pPr algn="ctr" rtl="0" fontAlgn="ctr"/>
                      <a:r>
                        <a:rPr lang="en-US" sz="1100" b="0" i="0" u="none" strike="noStrike">
                          <a:solidFill>
                            <a:srgbClr val="000000"/>
                          </a:solidFill>
                          <a:effectLst/>
                          <a:latin typeface="Calibri" panose="020F0502020204030204" pitchFamily="34" charset="0"/>
                        </a:rPr>
                        <a:t>14%</a:t>
                      </a:r>
                    </a:p>
                  </a:txBody>
                  <a:tcPr marL="9107" marR="9107" marT="9107" marB="0" anchor="ctr">
                    <a:lnL>
                      <a:noFill/>
                    </a:lnL>
                    <a:lnR>
                      <a:noFill/>
                    </a:lnR>
                    <a:lnT>
                      <a:noFill/>
                    </a:lnT>
                    <a:lnB>
                      <a:noFill/>
                    </a:lnB>
                    <a:solidFill>
                      <a:srgbClr val="FBAF78"/>
                    </a:solidFill>
                  </a:tcPr>
                </a:tc>
                <a:extLst>
                  <a:ext uri="{0D108BD9-81ED-4DB2-BD59-A6C34878D82A}">
                    <a16:rowId xmlns="" xmlns:a16="http://schemas.microsoft.com/office/drawing/2014/main" val="2667024921"/>
                  </a:ext>
                </a:extLst>
              </a:tr>
              <a:tr h="191238">
                <a:tc>
                  <a:txBody>
                    <a:bodyPr/>
                    <a:lstStyle/>
                    <a:p>
                      <a:pPr algn="l" rtl="0" fontAlgn="ctr"/>
                      <a:r>
                        <a:rPr lang="en-US" sz="1100" b="0" i="0" u="none" strike="noStrike" dirty="0">
                          <a:solidFill>
                            <a:srgbClr val="000000"/>
                          </a:solidFill>
                          <a:effectLst/>
                          <a:latin typeface="Calibri" panose="020F0502020204030204" pitchFamily="34" charset="0"/>
                        </a:rPr>
                        <a:t>Using a VPN (virtual private network)</a:t>
                      </a:r>
                    </a:p>
                  </a:txBody>
                  <a:tcPr marR="9107" marT="9107" marB="0" anchor="ctr">
                    <a:lnL>
                      <a:noFill/>
                    </a:lnL>
                    <a:lnR>
                      <a:noFill/>
                    </a:lnR>
                    <a:lnT>
                      <a:noFill/>
                    </a:lnT>
                    <a:lnB>
                      <a:noFill/>
                    </a:lnB>
                  </a:tcPr>
                </a:tc>
                <a:tc>
                  <a:txBody>
                    <a:bodyPr/>
                    <a:lstStyle/>
                    <a:p>
                      <a:pPr algn="ctr" rtl="0" fontAlgn="ctr"/>
                      <a:r>
                        <a:rPr lang="en-US" sz="1100" b="0" i="0" u="none" strike="noStrike">
                          <a:solidFill>
                            <a:srgbClr val="000000"/>
                          </a:solidFill>
                          <a:effectLst/>
                          <a:latin typeface="Calibri" panose="020F0502020204030204" pitchFamily="34" charset="0"/>
                        </a:rPr>
                        <a:t>11%</a:t>
                      </a:r>
                    </a:p>
                  </a:txBody>
                  <a:tcPr marL="9107" marR="9107" marT="9107" marB="0" anchor="ctr">
                    <a:lnL>
                      <a:noFill/>
                    </a:lnL>
                    <a:lnR>
                      <a:noFill/>
                    </a:lnR>
                    <a:lnT>
                      <a:noFill/>
                    </a:lnT>
                    <a:lnB>
                      <a:noFill/>
                    </a:lnB>
                    <a:solidFill>
                      <a:srgbClr val="F98C71"/>
                    </a:solidFill>
                  </a:tcPr>
                </a:tc>
                <a:tc>
                  <a:txBody>
                    <a:bodyPr/>
                    <a:lstStyle/>
                    <a:p>
                      <a:pPr algn="ctr" rtl="0" fontAlgn="ctr"/>
                      <a:r>
                        <a:rPr lang="en-US" sz="1100" b="0" i="0" u="none" strike="noStrike">
                          <a:solidFill>
                            <a:srgbClr val="000000"/>
                          </a:solidFill>
                          <a:effectLst/>
                          <a:latin typeface="Calibri" panose="020F0502020204030204" pitchFamily="34" charset="0"/>
                        </a:rPr>
                        <a:t>8%</a:t>
                      </a:r>
                    </a:p>
                  </a:txBody>
                  <a:tcPr marL="9107" marR="9107" marT="9107" marB="0" anchor="ctr">
                    <a:lnL>
                      <a:noFill/>
                    </a:lnL>
                    <a:lnR>
                      <a:noFill/>
                    </a:lnR>
                    <a:lnT>
                      <a:noFill/>
                    </a:lnT>
                    <a:lnB>
                      <a:noFill/>
                    </a:lnB>
                    <a:solidFill>
                      <a:srgbClr val="F8696B"/>
                    </a:solidFill>
                  </a:tcPr>
                </a:tc>
                <a:tc>
                  <a:txBody>
                    <a:bodyPr/>
                    <a:lstStyle/>
                    <a:p>
                      <a:pPr algn="ctr" rtl="0" fontAlgn="ctr"/>
                      <a:r>
                        <a:rPr lang="en-US" sz="1100" b="0" i="0" u="none" strike="noStrike">
                          <a:solidFill>
                            <a:srgbClr val="000000"/>
                          </a:solidFill>
                          <a:effectLst/>
                          <a:latin typeface="Calibri" panose="020F0502020204030204" pitchFamily="34" charset="0"/>
                        </a:rPr>
                        <a:t>14%</a:t>
                      </a:r>
                    </a:p>
                  </a:txBody>
                  <a:tcPr marL="9107" marR="9107" marT="9107" marB="0" anchor="ctr">
                    <a:lnL>
                      <a:noFill/>
                    </a:lnL>
                    <a:lnR>
                      <a:noFill/>
                    </a:lnR>
                    <a:lnT>
                      <a:noFill/>
                    </a:lnT>
                    <a:lnB>
                      <a:noFill/>
                    </a:lnB>
                    <a:solidFill>
                      <a:srgbClr val="FBAF78"/>
                    </a:solidFill>
                  </a:tcPr>
                </a:tc>
                <a:tc>
                  <a:txBody>
                    <a:bodyPr/>
                    <a:lstStyle/>
                    <a:p>
                      <a:pPr algn="ctr" rtl="0" fontAlgn="ctr"/>
                      <a:r>
                        <a:rPr lang="en-US" sz="1100" b="0" i="0" u="none" strike="noStrike">
                          <a:solidFill>
                            <a:srgbClr val="000000"/>
                          </a:solidFill>
                          <a:effectLst/>
                          <a:latin typeface="Calibri" panose="020F0502020204030204" pitchFamily="34" charset="0"/>
                        </a:rPr>
                        <a:t>9%</a:t>
                      </a:r>
                    </a:p>
                  </a:txBody>
                  <a:tcPr marL="9107" marR="9107" marT="9107" marB="0" anchor="ctr">
                    <a:lnL>
                      <a:noFill/>
                    </a:lnL>
                    <a:lnR>
                      <a:noFill/>
                    </a:lnR>
                    <a:lnT>
                      <a:noFill/>
                    </a:lnT>
                    <a:lnB>
                      <a:noFill/>
                    </a:lnB>
                    <a:solidFill>
                      <a:srgbClr val="F8746D"/>
                    </a:solidFill>
                  </a:tcPr>
                </a:tc>
                <a:tc>
                  <a:txBody>
                    <a:bodyPr/>
                    <a:lstStyle/>
                    <a:p>
                      <a:pPr algn="ctr" rtl="0" fontAlgn="ctr"/>
                      <a:r>
                        <a:rPr lang="en-US" sz="1100" b="0" i="0" u="none" strike="noStrike">
                          <a:solidFill>
                            <a:srgbClr val="000000"/>
                          </a:solidFill>
                          <a:effectLst/>
                          <a:latin typeface="Calibri" panose="020F0502020204030204" pitchFamily="34" charset="0"/>
                        </a:rPr>
                        <a:t>12%</a:t>
                      </a:r>
                    </a:p>
                  </a:txBody>
                  <a:tcPr marL="9107" marR="9107" marT="9107" marB="0" anchor="ctr">
                    <a:lnL>
                      <a:noFill/>
                    </a:lnL>
                    <a:lnR>
                      <a:noFill/>
                    </a:lnR>
                    <a:lnT>
                      <a:noFill/>
                    </a:lnT>
                    <a:lnB>
                      <a:noFill/>
                    </a:lnB>
                    <a:solidFill>
                      <a:srgbClr val="FA9874"/>
                    </a:solidFill>
                  </a:tcPr>
                </a:tc>
                <a:tc>
                  <a:txBody>
                    <a:bodyPr/>
                    <a:lstStyle/>
                    <a:p>
                      <a:pPr algn="ctr" rtl="0" fontAlgn="ctr"/>
                      <a:r>
                        <a:rPr lang="en-US" sz="1100" b="0" i="0" u="none" strike="noStrike">
                          <a:solidFill>
                            <a:srgbClr val="000000"/>
                          </a:solidFill>
                          <a:effectLst/>
                          <a:latin typeface="Calibri" panose="020F0502020204030204" pitchFamily="34" charset="0"/>
                        </a:rPr>
                        <a:t>8%</a:t>
                      </a:r>
                    </a:p>
                  </a:txBody>
                  <a:tcPr marL="9107" marR="9107" marT="9107" marB="0" anchor="ctr">
                    <a:lnL>
                      <a:noFill/>
                    </a:lnL>
                    <a:lnR>
                      <a:noFill/>
                    </a:lnR>
                    <a:lnT>
                      <a:noFill/>
                    </a:lnT>
                    <a:lnB>
                      <a:noFill/>
                    </a:lnB>
                    <a:solidFill>
                      <a:srgbClr val="F8696B"/>
                    </a:solidFill>
                  </a:tcPr>
                </a:tc>
                <a:tc>
                  <a:txBody>
                    <a:bodyPr/>
                    <a:lstStyle/>
                    <a:p>
                      <a:pPr algn="ctr" rtl="0" fontAlgn="ctr"/>
                      <a:r>
                        <a:rPr lang="en-US" sz="1100" b="0" i="0" u="none" strike="noStrike">
                          <a:solidFill>
                            <a:srgbClr val="000000"/>
                          </a:solidFill>
                          <a:effectLst/>
                          <a:latin typeface="Calibri" panose="020F0502020204030204" pitchFamily="34" charset="0"/>
                        </a:rPr>
                        <a:t>14%</a:t>
                      </a:r>
                    </a:p>
                  </a:txBody>
                  <a:tcPr marL="9107" marR="9107" marT="9107" marB="0" anchor="ctr">
                    <a:lnL>
                      <a:noFill/>
                    </a:lnL>
                    <a:lnR>
                      <a:noFill/>
                    </a:lnR>
                    <a:lnT>
                      <a:noFill/>
                    </a:lnT>
                    <a:lnB>
                      <a:noFill/>
                    </a:lnB>
                    <a:solidFill>
                      <a:srgbClr val="FBAF78"/>
                    </a:solidFill>
                  </a:tcPr>
                </a:tc>
                <a:tc>
                  <a:txBody>
                    <a:bodyPr/>
                    <a:lstStyle/>
                    <a:p>
                      <a:pPr algn="ctr" rtl="0" fontAlgn="ctr"/>
                      <a:r>
                        <a:rPr lang="en-US" sz="1100" b="0" i="0" u="none" strike="noStrike">
                          <a:solidFill>
                            <a:srgbClr val="000000"/>
                          </a:solidFill>
                          <a:effectLst/>
                          <a:latin typeface="Calibri" panose="020F0502020204030204" pitchFamily="34" charset="0"/>
                        </a:rPr>
                        <a:t>10%</a:t>
                      </a:r>
                    </a:p>
                  </a:txBody>
                  <a:tcPr marL="9107" marR="9107" marT="9107" marB="0" anchor="ctr">
                    <a:lnL>
                      <a:noFill/>
                    </a:lnL>
                    <a:lnR>
                      <a:noFill/>
                    </a:lnR>
                    <a:lnT>
                      <a:noFill/>
                    </a:lnT>
                    <a:lnB>
                      <a:noFill/>
                    </a:lnB>
                    <a:solidFill>
                      <a:srgbClr val="F9806F"/>
                    </a:solidFill>
                  </a:tcPr>
                </a:tc>
                <a:extLst>
                  <a:ext uri="{0D108BD9-81ED-4DB2-BD59-A6C34878D82A}">
                    <a16:rowId xmlns="" xmlns:a16="http://schemas.microsoft.com/office/drawing/2014/main" val="3414412609"/>
                  </a:ext>
                </a:extLst>
              </a:tr>
              <a:tr h="191238">
                <a:tc>
                  <a:txBody>
                    <a:bodyPr/>
                    <a:lstStyle/>
                    <a:p>
                      <a:pPr algn="l" rtl="0" fontAlgn="b"/>
                      <a:r>
                        <a:rPr lang="en-US" sz="1100" b="0" i="0" u="none" strike="noStrike" dirty="0">
                          <a:solidFill>
                            <a:srgbClr val="000000"/>
                          </a:solidFill>
                          <a:effectLst/>
                          <a:latin typeface="Calibri" panose="020F0502020204030204" pitchFamily="34" charset="0"/>
                        </a:rPr>
                        <a:t>None of these</a:t>
                      </a:r>
                    </a:p>
                  </a:txBody>
                  <a:tcPr marR="9107" marT="9107" marB="0" anchor="b">
                    <a:lnL>
                      <a:noFill/>
                    </a:lnL>
                    <a:lnR>
                      <a:noFill/>
                    </a:lnR>
                    <a:lnT>
                      <a:noFill/>
                    </a:lnT>
                    <a:lnB>
                      <a:noFill/>
                    </a:lnB>
                  </a:tcPr>
                </a:tc>
                <a:tc>
                  <a:txBody>
                    <a:bodyPr/>
                    <a:lstStyle/>
                    <a:p>
                      <a:pPr algn="ctr" rtl="0" fontAlgn="ctr"/>
                      <a:r>
                        <a:rPr lang="en-US" sz="1100" b="0" i="0" u="none" strike="noStrike">
                          <a:solidFill>
                            <a:srgbClr val="000000"/>
                          </a:solidFill>
                          <a:effectLst/>
                          <a:latin typeface="Calibri" panose="020F0502020204030204" pitchFamily="34" charset="0"/>
                        </a:rPr>
                        <a:t>22%</a:t>
                      </a:r>
                    </a:p>
                  </a:txBody>
                  <a:tcPr marL="9107" marR="9107" marT="9107" marB="0" anchor="ctr">
                    <a:lnL>
                      <a:noFill/>
                    </a:lnL>
                    <a:lnR>
                      <a:noFill/>
                    </a:lnR>
                    <a:lnT>
                      <a:noFill/>
                    </a:lnT>
                    <a:lnB>
                      <a:noFill/>
                    </a:lnB>
                    <a:solidFill>
                      <a:srgbClr val="F1E784"/>
                    </a:solidFill>
                  </a:tcPr>
                </a:tc>
                <a:tc>
                  <a:txBody>
                    <a:bodyPr/>
                    <a:lstStyle/>
                    <a:p>
                      <a:pPr algn="ctr" rtl="0" fontAlgn="ctr"/>
                      <a:r>
                        <a:rPr lang="en-US" sz="1100" b="0" i="0" u="none" strike="noStrike">
                          <a:solidFill>
                            <a:srgbClr val="000000"/>
                          </a:solidFill>
                          <a:effectLst/>
                          <a:latin typeface="Calibri" panose="020F0502020204030204" pitchFamily="34" charset="0"/>
                        </a:rPr>
                        <a:t>29%</a:t>
                      </a:r>
                    </a:p>
                  </a:txBody>
                  <a:tcPr marL="9107" marR="9107" marT="9107" marB="0" anchor="ctr">
                    <a:lnL>
                      <a:noFill/>
                    </a:lnL>
                    <a:lnR>
                      <a:noFill/>
                    </a:lnR>
                    <a:lnT>
                      <a:noFill/>
                    </a:lnT>
                    <a:lnB>
                      <a:noFill/>
                    </a:lnB>
                    <a:solidFill>
                      <a:srgbClr val="CFDD82"/>
                    </a:solidFill>
                  </a:tcPr>
                </a:tc>
                <a:tc>
                  <a:txBody>
                    <a:bodyPr/>
                    <a:lstStyle/>
                    <a:p>
                      <a:pPr algn="ctr" rtl="0" fontAlgn="ctr"/>
                      <a:r>
                        <a:rPr lang="en-US" sz="1100" b="0" i="0" u="none" strike="noStrike">
                          <a:solidFill>
                            <a:srgbClr val="000000"/>
                          </a:solidFill>
                          <a:effectLst/>
                          <a:latin typeface="Calibri" panose="020F0502020204030204" pitchFamily="34" charset="0"/>
                        </a:rPr>
                        <a:t>10%</a:t>
                      </a:r>
                    </a:p>
                  </a:txBody>
                  <a:tcPr marL="9107" marR="9107" marT="9107" marB="0" anchor="ctr">
                    <a:lnL>
                      <a:noFill/>
                    </a:lnL>
                    <a:lnR>
                      <a:noFill/>
                    </a:lnR>
                    <a:lnT>
                      <a:noFill/>
                    </a:lnT>
                    <a:lnB>
                      <a:noFill/>
                    </a:lnB>
                    <a:solidFill>
                      <a:srgbClr val="F9806F"/>
                    </a:solidFill>
                  </a:tcPr>
                </a:tc>
                <a:tc>
                  <a:txBody>
                    <a:bodyPr/>
                    <a:lstStyle/>
                    <a:p>
                      <a:pPr algn="ctr" rtl="0" fontAlgn="ctr"/>
                      <a:r>
                        <a:rPr lang="en-US" sz="1100" b="0" i="0" u="none" strike="noStrike">
                          <a:solidFill>
                            <a:srgbClr val="000000"/>
                          </a:solidFill>
                          <a:effectLst/>
                          <a:latin typeface="Calibri" panose="020F0502020204030204" pitchFamily="34" charset="0"/>
                        </a:rPr>
                        <a:t>28%</a:t>
                      </a:r>
                    </a:p>
                  </a:txBody>
                  <a:tcPr marL="9107" marR="9107" marT="9107" marB="0" anchor="ctr">
                    <a:lnL>
                      <a:noFill/>
                    </a:lnL>
                    <a:lnR>
                      <a:noFill/>
                    </a:lnR>
                    <a:lnT>
                      <a:noFill/>
                    </a:lnT>
                    <a:lnB>
                      <a:noFill/>
                    </a:lnB>
                    <a:solidFill>
                      <a:srgbClr val="D4DF82"/>
                    </a:solidFill>
                  </a:tcPr>
                </a:tc>
                <a:tc>
                  <a:txBody>
                    <a:bodyPr/>
                    <a:lstStyle/>
                    <a:p>
                      <a:pPr algn="ctr" rtl="0" fontAlgn="ctr"/>
                      <a:r>
                        <a:rPr lang="en-US" sz="1100" b="0" i="0" u="none" strike="noStrike">
                          <a:solidFill>
                            <a:srgbClr val="000000"/>
                          </a:solidFill>
                          <a:effectLst/>
                          <a:latin typeface="Calibri" panose="020F0502020204030204" pitchFamily="34" charset="0"/>
                        </a:rPr>
                        <a:t>21%</a:t>
                      </a:r>
                    </a:p>
                  </a:txBody>
                  <a:tcPr marL="9107" marR="9107" marT="9107" marB="0" anchor="ctr">
                    <a:lnL>
                      <a:noFill/>
                    </a:lnL>
                    <a:lnR>
                      <a:noFill/>
                    </a:lnR>
                    <a:lnT>
                      <a:noFill/>
                    </a:lnT>
                    <a:lnB>
                      <a:noFill/>
                    </a:lnB>
                    <a:solidFill>
                      <a:srgbClr val="F6E984"/>
                    </a:solidFill>
                  </a:tcPr>
                </a:tc>
                <a:tc>
                  <a:txBody>
                    <a:bodyPr/>
                    <a:lstStyle/>
                    <a:p>
                      <a:pPr algn="ctr" rtl="0" fontAlgn="ctr"/>
                      <a:r>
                        <a:rPr lang="en-US" sz="1100" b="0" i="0" u="none" strike="noStrike">
                          <a:solidFill>
                            <a:srgbClr val="000000"/>
                          </a:solidFill>
                          <a:effectLst/>
                          <a:latin typeface="Calibri" panose="020F0502020204030204" pitchFamily="34" charset="0"/>
                        </a:rPr>
                        <a:t>33%</a:t>
                      </a:r>
                    </a:p>
                  </a:txBody>
                  <a:tcPr marL="9107" marR="9107" marT="9107" marB="0" anchor="ctr">
                    <a:lnL>
                      <a:noFill/>
                    </a:lnL>
                    <a:lnR>
                      <a:noFill/>
                    </a:lnR>
                    <a:lnT>
                      <a:noFill/>
                    </a:lnT>
                    <a:lnB>
                      <a:noFill/>
                    </a:lnB>
                    <a:solidFill>
                      <a:srgbClr val="BBD881"/>
                    </a:solidFill>
                  </a:tcPr>
                </a:tc>
                <a:tc>
                  <a:txBody>
                    <a:bodyPr/>
                    <a:lstStyle/>
                    <a:p>
                      <a:pPr algn="ctr" rtl="0" fontAlgn="ctr"/>
                      <a:r>
                        <a:rPr lang="en-US" sz="1100" b="0" i="0" u="none" strike="noStrike">
                          <a:solidFill>
                            <a:srgbClr val="000000"/>
                          </a:solidFill>
                          <a:effectLst/>
                          <a:latin typeface="Calibri" panose="020F0502020204030204" pitchFamily="34" charset="0"/>
                        </a:rPr>
                        <a:t>12%</a:t>
                      </a:r>
                    </a:p>
                  </a:txBody>
                  <a:tcPr marL="9107" marR="9107" marT="9107" marB="0" anchor="ctr">
                    <a:lnL>
                      <a:noFill/>
                    </a:lnL>
                    <a:lnR>
                      <a:noFill/>
                    </a:lnR>
                    <a:lnT>
                      <a:noFill/>
                    </a:lnT>
                    <a:lnB>
                      <a:noFill/>
                    </a:lnB>
                    <a:solidFill>
                      <a:srgbClr val="FA9874"/>
                    </a:solidFill>
                  </a:tcPr>
                </a:tc>
                <a:tc>
                  <a:txBody>
                    <a:bodyPr/>
                    <a:lstStyle/>
                    <a:p>
                      <a:pPr algn="ctr" rtl="0" fontAlgn="ctr"/>
                      <a:r>
                        <a:rPr lang="en-US" sz="1100" b="0" i="0" u="none" strike="noStrike" dirty="0">
                          <a:solidFill>
                            <a:srgbClr val="000000"/>
                          </a:solidFill>
                          <a:effectLst/>
                          <a:latin typeface="Calibri" panose="020F0502020204030204" pitchFamily="34" charset="0"/>
                        </a:rPr>
                        <a:t>21%</a:t>
                      </a:r>
                    </a:p>
                  </a:txBody>
                  <a:tcPr marL="9107" marR="9107" marT="9107" marB="0" anchor="ctr">
                    <a:lnL>
                      <a:noFill/>
                    </a:lnL>
                    <a:lnR>
                      <a:noFill/>
                    </a:lnR>
                    <a:lnT>
                      <a:noFill/>
                    </a:lnT>
                    <a:lnB>
                      <a:noFill/>
                    </a:lnB>
                    <a:solidFill>
                      <a:srgbClr val="F6E984"/>
                    </a:solidFill>
                  </a:tcPr>
                </a:tc>
                <a:extLst>
                  <a:ext uri="{0D108BD9-81ED-4DB2-BD59-A6C34878D82A}">
                    <a16:rowId xmlns="" xmlns:a16="http://schemas.microsoft.com/office/drawing/2014/main" val="3304055412"/>
                  </a:ext>
                </a:extLst>
              </a:tr>
            </a:tbl>
          </a:graphicData>
        </a:graphic>
      </p:graphicFrame>
    </p:spTree>
    <p:extLst>
      <p:ext uri="{BB962C8B-B14F-4D97-AF65-F5344CB8AC3E}">
        <p14:creationId xmlns:p14="http://schemas.microsoft.com/office/powerpoint/2010/main" val="3680249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362200"/>
            <a:ext cx="7093160" cy="812530"/>
          </a:xfrm>
        </p:spPr>
        <p:txBody>
          <a:bodyPr/>
          <a:lstStyle/>
          <a:p>
            <a:r>
              <a:rPr lang="en-CA" sz="6600" dirty="0"/>
              <a:t>Internet Access COMPARED TO ONE YEAR AGO</a:t>
            </a:r>
          </a:p>
        </p:txBody>
      </p:sp>
    </p:spTree>
    <p:extLst>
      <p:ext uri="{BB962C8B-B14F-4D97-AF65-F5344CB8AC3E}">
        <p14:creationId xmlns:p14="http://schemas.microsoft.com/office/powerpoint/2010/main" val="1198650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a:t>
            </a:r>
            <a:br>
              <a:rPr lang="en-US" dirty="0"/>
            </a:br>
            <a:r>
              <a:rPr lang="en-US" dirty="0"/>
              <a:t>Base: All Respondents Total 2018 (n=24,235)</a:t>
            </a:r>
          </a:p>
        </p:txBody>
      </p:sp>
      <p:sp>
        <p:nvSpPr>
          <p:cNvPr id="2" name="Title 1"/>
          <p:cNvSpPr>
            <a:spLocks noGrp="1"/>
          </p:cNvSpPr>
          <p:nvPr>
            <p:ph type="title"/>
          </p:nvPr>
        </p:nvSpPr>
        <p:spPr>
          <a:xfrm>
            <a:off x="234000" y="228600"/>
            <a:ext cx="8646971" cy="1107996"/>
          </a:xfrm>
        </p:spPr>
        <p:txBody>
          <a:bodyPr/>
          <a:lstStyle/>
          <a:p>
            <a:pPr algn="just"/>
            <a:r>
              <a:rPr lang="en-US" dirty="0"/>
              <a:t>More say it is getting easier (43%), not harder (9%), to buy goods and services online. Similar trends are found when it comes to finding content and</a:t>
            </a:r>
            <a:br>
              <a:rPr lang="en-US" dirty="0"/>
            </a:br>
            <a:r>
              <a:rPr lang="en-US" dirty="0"/>
              <a:t>accessing websites in a quick manner.  However, fewer say it’s getting easier to surf the internet with the knowledge that content is not being censored. </a:t>
            </a:r>
          </a:p>
        </p:txBody>
      </p:sp>
      <p:sp>
        <p:nvSpPr>
          <p:cNvPr id="3" name="TextBox 2"/>
          <p:cNvSpPr txBox="1"/>
          <p:nvPr/>
        </p:nvSpPr>
        <p:spPr>
          <a:xfrm>
            <a:off x="5410200" y="1524386"/>
            <a:ext cx="1524000" cy="276999"/>
          </a:xfrm>
          <a:prstGeom prst="rect">
            <a:avLst/>
          </a:prstGeom>
          <a:solidFill>
            <a:schemeClr val="bg1">
              <a:lumMod val="50000"/>
            </a:schemeClr>
          </a:solidFill>
        </p:spPr>
        <p:txBody>
          <a:bodyPr vert="horz" wrap="square" lIns="0" tIns="0" rIns="0" bIns="0" rtlCol="0">
            <a:spAutoFit/>
          </a:bodyPr>
          <a:lstStyle/>
          <a:p>
            <a:pPr marL="4763" algn="ctr"/>
            <a:r>
              <a:rPr lang="en-US" b="1" dirty="0">
                <a:solidFill>
                  <a:schemeClr val="bg1"/>
                </a:solidFill>
                <a:latin typeface="+mj-lt"/>
                <a:ea typeface="+mj-ea"/>
                <a:cs typeface="+mj-cs"/>
              </a:rPr>
              <a:t>Global Total</a:t>
            </a:r>
          </a:p>
        </p:txBody>
      </p:sp>
      <p:graphicFrame>
        <p:nvGraphicFramePr>
          <p:cNvPr id="9" name="Chart 8"/>
          <p:cNvGraphicFramePr/>
          <p:nvPr>
            <p:extLst/>
          </p:nvPr>
        </p:nvGraphicFramePr>
        <p:xfrm>
          <a:off x="0" y="1801385"/>
          <a:ext cx="9326880" cy="42976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Table 4"/>
          <p:cNvGraphicFramePr>
            <a:graphicFrameLocks noGrp="1"/>
          </p:cNvGraphicFramePr>
          <p:nvPr>
            <p:extLst/>
          </p:nvPr>
        </p:nvGraphicFramePr>
        <p:xfrm>
          <a:off x="8229600" y="1371600"/>
          <a:ext cx="838200" cy="4267205"/>
        </p:xfrm>
        <a:graphic>
          <a:graphicData uri="http://schemas.openxmlformats.org/drawingml/2006/table">
            <a:tbl>
              <a:tblPr>
                <a:tableStyleId>{5C22544A-7EE6-4342-B048-85BDC9FD1C3A}</a:tableStyleId>
              </a:tblPr>
              <a:tblGrid>
                <a:gridCol w="419100">
                  <a:extLst>
                    <a:ext uri="{9D8B030D-6E8A-4147-A177-3AD203B41FA5}">
                      <a16:colId xmlns="" xmlns:a16="http://schemas.microsoft.com/office/drawing/2014/main" val="3219210831"/>
                    </a:ext>
                  </a:extLst>
                </a:gridCol>
                <a:gridCol w="419100">
                  <a:extLst>
                    <a:ext uri="{9D8B030D-6E8A-4147-A177-3AD203B41FA5}">
                      <a16:colId xmlns="" xmlns:a16="http://schemas.microsoft.com/office/drawing/2014/main" val="402689662"/>
                    </a:ext>
                  </a:extLst>
                </a:gridCol>
              </a:tblGrid>
              <a:tr h="576965">
                <a:tc>
                  <a:txBody>
                    <a:bodyPr/>
                    <a:lstStyle/>
                    <a:p>
                      <a:pPr algn="ctr" fontAlgn="ct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0" marR="0" marT="0" marB="0" anchor="c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0" marR="0" marT="0" marB="0" anchor="ctr">
                    <a:noFill/>
                  </a:tcPr>
                </a:tc>
                <a:extLst>
                  <a:ext uri="{0D108BD9-81ED-4DB2-BD59-A6C34878D82A}">
                    <a16:rowId xmlns="" xmlns:a16="http://schemas.microsoft.com/office/drawing/2014/main" val="51295744"/>
                  </a:ext>
                </a:extLst>
              </a:tr>
              <a:tr h="307520">
                <a:tc>
                  <a:txBody>
                    <a:bodyPr/>
                    <a:lstStyle/>
                    <a:p>
                      <a:pPr algn="ctr" rtl="0" fontAlgn="b"/>
                      <a:r>
                        <a:rPr lang="en-US" sz="1200" b="0" i="0" u="none" strike="noStrike" dirty="0">
                          <a:solidFill>
                            <a:srgbClr val="222223"/>
                          </a:solidFill>
                          <a:effectLst/>
                          <a:latin typeface="Calibri" panose="020F0502020204030204" pitchFamily="34" charset="0"/>
                        </a:rPr>
                        <a:t>42%</a:t>
                      </a:r>
                    </a:p>
                  </a:txBody>
                  <a:tcPr marL="9525" marR="9525" marT="9525" anchor="ctr">
                    <a:noFill/>
                  </a:tcPr>
                </a:tc>
                <a:tc>
                  <a:txBody>
                    <a:bodyPr/>
                    <a:lstStyle/>
                    <a:p>
                      <a:pPr algn="ctr" rtl="0" fontAlgn="b"/>
                      <a:r>
                        <a:rPr lang="en-US" sz="1200" b="0" i="0" u="none" strike="noStrike">
                          <a:solidFill>
                            <a:srgbClr val="222223"/>
                          </a:solidFill>
                          <a:effectLst/>
                          <a:latin typeface="Calibri" panose="020F0502020204030204" pitchFamily="34" charset="0"/>
                        </a:rPr>
                        <a:t>-</a:t>
                      </a:r>
                    </a:p>
                  </a:txBody>
                  <a:tcPr marL="9525" marR="9525" marT="9525" anchor="ctr">
                    <a:noFill/>
                  </a:tcPr>
                </a:tc>
                <a:extLst>
                  <a:ext uri="{0D108BD9-81ED-4DB2-BD59-A6C34878D82A}">
                    <a16:rowId xmlns="" xmlns:a16="http://schemas.microsoft.com/office/drawing/2014/main" val="2971304222"/>
                  </a:ext>
                </a:extLst>
              </a:tr>
              <a:tr h="307520">
                <a:tc>
                  <a:txBody>
                    <a:bodyPr/>
                    <a:lstStyle/>
                    <a:p>
                      <a:pPr algn="ctr" rtl="0" fontAlgn="b"/>
                      <a:r>
                        <a:rPr lang="en-US" sz="1200" b="0" i="0" u="none" strike="noStrike">
                          <a:solidFill>
                            <a:srgbClr val="222223"/>
                          </a:solidFill>
                          <a:effectLst/>
                          <a:latin typeface="Calibri" panose="020F0502020204030204" pitchFamily="34" charset="0"/>
                        </a:rPr>
                        <a:t>41%</a:t>
                      </a:r>
                    </a:p>
                  </a:txBody>
                  <a:tcPr marL="9525" marR="9525" marT="9525" anchor="ctr">
                    <a:noFill/>
                  </a:tcPr>
                </a:tc>
                <a:tc>
                  <a:txBody>
                    <a:bodyPr/>
                    <a:lstStyle/>
                    <a:p>
                      <a:pPr algn="ctr" rtl="0" fontAlgn="b"/>
                      <a:r>
                        <a:rPr lang="en-US" sz="1200" b="0" i="0" u="none" strike="noStrike">
                          <a:solidFill>
                            <a:srgbClr val="222223"/>
                          </a:solidFill>
                          <a:effectLst/>
                          <a:latin typeface="Calibri" panose="020F0502020204030204" pitchFamily="34" charset="0"/>
                        </a:rPr>
                        <a:t>46%</a:t>
                      </a:r>
                    </a:p>
                  </a:txBody>
                  <a:tcPr marL="9525" marR="9525" marT="9525" anchor="ctr">
                    <a:noFill/>
                  </a:tcPr>
                </a:tc>
                <a:extLst>
                  <a:ext uri="{0D108BD9-81ED-4DB2-BD59-A6C34878D82A}">
                    <a16:rowId xmlns="" xmlns:a16="http://schemas.microsoft.com/office/drawing/2014/main" val="2997938175"/>
                  </a:ext>
                </a:extLst>
              </a:tr>
              <a:tr h="307520">
                <a:tc>
                  <a:txBody>
                    <a:bodyPr/>
                    <a:lstStyle/>
                    <a:p>
                      <a:pPr algn="ctr" rtl="0" fontAlgn="b"/>
                      <a:r>
                        <a:rPr lang="en-US" sz="1200" b="0" i="0" u="none" strike="noStrike">
                          <a:solidFill>
                            <a:srgbClr val="222223"/>
                          </a:solidFill>
                          <a:effectLst/>
                          <a:latin typeface="Calibri" panose="020F0502020204030204" pitchFamily="34" charset="0"/>
                        </a:rPr>
                        <a:t>40%</a:t>
                      </a:r>
                    </a:p>
                  </a:txBody>
                  <a:tcPr marL="9525" marR="9525" marT="9525" anchor="ctr">
                    <a:noFill/>
                  </a:tcPr>
                </a:tc>
                <a:tc>
                  <a:txBody>
                    <a:bodyPr/>
                    <a:lstStyle/>
                    <a:p>
                      <a:pPr algn="ctr" rtl="0" fontAlgn="b"/>
                      <a:r>
                        <a:rPr lang="en-US" sz="1200" b="0" i="0" u="none" strike="noStrike">
                          <a:solidFill>
                            <a:srgbClr val="222223"/>
                          </a:solidFill>
                          <a:effectLst/>
                          <a:latin typeface="Calibri" panose="020F0502020204030204" pitchFamily="34" charset="0"/>
                        </a:rPr>
                        <a:t>45%</a:t>
                      </a:r>
                    </a:p>
                  </a:txBody>
                  <a:tcPr marL="9525" marR="9525" marT="9525" anchor="ctr">
                    <a:noFill/>
                  </a:tcPr>
                </a:tc>
                <a:extLst>
                  <a:ext uri="{0D108BD9-81ED-4DB2-BD59-A6C34878D82A}">
                    <a16:rowId xmlns="" xmlns:a16="http://schemas.microsoft.com/office/drawing/2014/main" val="3328599490"/>
                  </a:ext>
                </a:extLst>
              </a:tr>
              <a:tr h="307520">
                <a:tc>
                  <a:txBody>
                    <a:bodyPr/>
                    <a:lstStyle/>
                    <a:p>
                      <a:pPr algn="ctr" rtl="0" fontAlgn="b"/>
                      <a:r>
                        <a:rPr lang="en-US" sz="1200" b="0" i="0" u="none" strike="noStrike" dirty="0">
                          <a:solidFill>
                            <a:srgbClr val="222223"/>
                          </a:solidFill>
                          <a:effectLst/>
                          <a:latin typeface="Calibri" panose="020F0502020204030204" pitchFamily="34" charset="0"/>
                        </a:rPr>
                        <a:t>38%</a:t>
                      </a:r>
                    </a:p>
                  </a:txBody>
                  <a:tcPr marL="9525" marR="9525" marT="9525" anchor="ctr">
                    <a:noFill/>
                  </a:tcPr>
                </a:tc>
                <a:tc>
                  <a:txBody>
                    <a:bodyPr/>
                    <a:lstStyle/>
                    <a:p>
                      <a:pPr algn="ctr" rtl="0" fontAlgn="b"/>
                      <a:r>
                        <a:rPr lang="en-US" sz="1200" b="0" i="0" u="none" strike="noStrike">
                          <a:solidFill>
                            <a:srgbClr val="222223"/>
                          </a:solidFill>
                          <a:effectLst/>
                          <a:latin typeface="Calibri" panose="020F0502020204030204" pitchFamily="34" charset="0"/>
                        </a:rPr>
                        <a:t>-</a:t>
                      </a:r>
                    </a:p>
                  </a:txBody>
                  <a:tcPr marL="9525" marR="9525" marT="9525" anchor="ctr">
                    <a:noFill/>
                  </a:tcPr>
                </a:tc>
                <a:extLst>
                  <a:ext uri="{0D108BD9-81ED-4DB2-BD59-A6C34878D82A}">
                    <a16:rowId xmlns="" xmlns:a16="http://schemas.microsoft.com/office/drawing/2014/main" val="1912842594"/>
                  </a:ext>
                </a:extLst>
              </a:tr>
              <a:tr h="307520">
                <a:tc>
                  <a:txBody>
                    <a:bodyPr/>
                    <a:lstStyle/>
                    <a:p>
                      <a:pPr algn="ctr" rtl="0" fontAlgn="b"/>
                      <a:r>
                        <a:rPr lang="en-US" sz="1200" b="0" i="0" u="none" strike="noStrike">
                          <a:solidFill>
                            <a:srgbClr val="222223"/>
                          </a:solidFill>
                          <a:effectLst/>
                          <a:latin typeface="Calibri" panose="020F0502020204030204" pitchFamily="34" charset="0"/>
                        </a:rPr>
                        <a:t>35%</a:t>
                      </a:r>
                    </a:p>
                  </a:txBody>
                  <a:tcPr marL="9525" marR="9525" marT="9525" anchor="ctr">
                    <a:noFill/>
                  </a:tcPr>
                </a:tc>
                <a:tc>
                  <a:txBody>
                    <a:bodyPr/>
                    <a:lstStyle/>
                    <a:p>
                      <a:pPr algn="ctr" rtl="0" fontAlgn="b"/>
                      <a:r>
                        <a:rPr lang="en-US" sz="1200" b="0" i="0" u="none" strike="noStrike">
                          <a:solidFill>
                            <a:srgbClr val="222223"/>
                          </a:solidFill>
                          <a:effectLst/>
                          <a:latin typeface="Calibri" panose="020F0502020204030204" pitchFamily="34" charset="0"/>
                        </a:rPr>
                        <a:t>42%</a:t>
                      </a:r>
                    </a:p>
                  </a:txBody>
                  <a:tcPr marL="9525" marR="9525" marT="9525" anchor="ctr">
                    <a:noFill/>
                  </a:tcPr>
                </a:tc>
                <a:extLst>
                  <a:ext uri="{0D108BD9-81ED-4DB2-BD59-A6C34878D82A}">
                    <a16:rowId xmlns="" xmlns:a16="http://schemas.microsoft.com/office/drawing/2014/main" val="4177192864"/>
                  </a:ext>
                </a:extLst>
              </a:tr>
              <a:tr h="307520">
                <a:tc>
                  <a:txBody>
                    <a:bodyPr/>
                    <a:lstStyle/>
                    <a:p>
                      <a:pPr algn="ctr" rtl="0" fontAlgn="b"/>
                      <a:r>
                        <a:rPr lang="en-US" sz="1200" b="0" i="0" u="none" strike="noStrike" dirty="0">
                          <a:solidFill>
                            <a:srgbClr val="222223"/>
                          </a:solidFill>
                          <a:effectLst/>
                          <a:latin typeface="Calibri" panose="020F0502020204030204" pitchFamily="34" charset="0"/>
                        </a:rPr>
                        <a:t>33%</a:t>
                      </a:r>
                    </a:p>
                  </a:txBody>
                  <a:tcPr marL="9525" marR="9525" marT="9525" anchor="ctr">
                    <a:noFill/>
                  </a:tcPr>
                </a:tc>
                <a:tc>
                  <a:txBody>
                    <a:bodyPr/>
                    <a:lstStyle/>
                    <a:p>
                      <a:pPr algn="ctr" rtl="0" fontAlgn="b"/>
                      <a:r>
                        <a:rPr lang="en-US" sz="1200" b="0" i="0" u="none" strike="noStrike">
                          <a:solidFill>
                            <a:srgbClr val="222223"/>
                          </a:solidFill>
                          <a:effectLst/>
                          <a:latin typeface="Calibri" panose="020F0502020204030204" pitchFamily="34" charset="0"/>
                        </a:rPr>
                        <a:t>39%</a:t>
                      </a:r>
                    </a:p>
                  </a:txBody>
                  <a:tcPr marL="9525" marR="9525" marT="9525" anchor="ctr">
                    <a:noFill/>
                  </a:tcPr>
                </a:tc>
                <a:extLst>
                  <a:ext uri="{0D108BD9-81ED-4DB2-BD59-A6C34878D82A}">
                    <a16:rowId xmlns="" xmlns:a16="http://schemas.microsoft.com/office/drawing/2014/main" val="879993524"/>
                  </a:ext>
                </a:extLst>
              </a:tr>
              <a:tr h="307520">
                <a:tc>
                  <a:txBody>
                    <a:bodyPr/>
                    <a:lstStyle/>
                    <a:p>
                      <a:pPr algn="ctr" rtl="0" fontAlgn="b"/>
                      <a:r>
                        <a:rPr lang="en-US" sz="1200" b="0" i="0" u="none" strike="noStrike">
                          <a:solidFill>
                            <a:srgbClr val="222223"/>
                          </a:solidFill>
                          <a:effectLst/>
                          <a:latin typeface="Calibri" panose="020F0502020204030204" pitchFamily="34" charset="0"/>
                        </a:rPr>
                        <a:t>32%</a:t>
                      </a:r>
                    </a:p>
                  </a:txBody>
                  <a:tcPr marL="9525" marR="9525" marT="9525" anchor="ctr">
                    <a:noFill/>
                  </a:tcPr>
                </a:tc>
                <a:tc>
                  <a:txBody>
                    <a:bodyPr/>
                    <a:lstStyle/>
                    <a:p>
                      <a:pPr algn="ctr" rtl="0" fontAlgn="b"/>
                      <a:r>
                        <a:rPr lang="en-US" sz="1200" b="0" i="0" u="none" strike="noStrike">
                          <a:solidFill>
                            <a:srgbClr val="222223"/>
                          </a:solidFill>
                          <a:effectLst/>
                          <a:latin typeface="Calibri" panose="020F0502020204030204" pitchFamily="34" charset="0"/>
                        </a:rPr>
                        <a:t>38%</a:t>
                      </a:r>
                    </a:p>
                  </a:txBody>
                  <a:tcPr marL="9525" marR="9525" marT="9525" anchor="ctr">
                    <a:noFill/>
                  </a:tcPr>
                </a:tc>
                <a:extLst>
                  <a:ext uri="{0D108BD9-81ED-4DB2-BD59-A6C34878D82A}">
                    <a16:rowId xmlns="" xmlns:a16="http://schemas.microsoft.com/office/drawing/2014/main" val="2506720249"/>
                  </a:ext>
                </a:extLst>
              </a:tr>
              <a:tr h="307520">
                <a:tc>
                  <a:txBody>
                    <a:bodyPr/>
                    <a:lstStyle/>
                    <a:p>
                      <a:pPr algn="ctr" rtl="0" fontAlgn="b"/>
                      <a:r>
                        <a:rPr lang="en-US" sz="1200" b="0" i="0" u="none" strike="noStrike">
                          <a:solidFill>
                            <a:srgbClr val="222223"/>
                          </a:solidFill>
                          <a:effectLst/>
                          <a:latin typeface="Calibri" panose="020F0502020204030204" pitchFamily="34" charset="0"/>
                        </a:rPr>
                        <a:t>29%</a:t>
                      </a:r>
                    </a:p>
                  </a:txBody>
                  <a:tcPr marL="9525" marR="9525" marT="9525" anchor="ctr">
                    <a:noFill/>
                  </a:tcPr>
                </a:tc>
                <a:tc>
                  <a:txBody>
                    <a:bodyPr/>
                    <a:lstStyle/>
                    <a:p>
                      <a:pPr algn="ctr" rtl="0" fontAlgn="b"/>
                      <a:r>
                        <a:rPr lang="en-US" sz="1200" b="0" i="0" u="none" strike="noStrike">
                          <a:solidFill>
                            <a:srgbClr val="222223"/>
                          </a:solidFill>
                          <a:effectLst/>
                          <a:latin typeface="Calibri" panose="020F0502020204030204" pitchFamily="34" charset="0"/>
                        </a:rPr>
                        <a:t>35%</a:t>
                      </a:r>
                    </a:p>
                  </a:txBody>
                  <a:tcPr marL="9525" marR="9525" marT="9525" anchor="ctr">
                    <a:noFill/>
                  </a:tcPr>
                </a:tc>
                <a:extLst>
                  <a:ext uri="{0D108BD9-81ED-4DB2-BD59-A6C34878D82A}">
                    <a16:rowId xmlns="" xmlns:a16="http://schemas.microsoft.com/office/drawing/2014/main" val="104287461"/>
                  </a:ext>
                </a:extLst>
              </a:tr>
              <a:tr h="307520">
                <a:tc>
                  <a:txBody>
                    <a:bodyPr/>
                    <a:lstStyle/>
                    <a:p>
                      <a:pPr algn="ctr" rtl="0" fontAlgn="b"/>
                      <a:r>
                        <a:rPr lang="en-US" sz="1200" b="0" i="0" u="none" strike="noStrike">
                          <a:solidFill>
                            <a:srgbClr val="222223"/>
                          </a:solidFill>
                          <a:effectLst/>
                          <a:latin typeface="Calibri" panose="020F0502020204030204" pitchFamily="34" charset="0"/>
                        </a:rPr>
                        <a:t>28%</a:t>
                      </a:r>
                    </a:p>
                  </a:txBody>
                  <a:tcPr marL="9525" marR="9525" marT="9525" anchor="ctr">
                    <a:noFill/>
                  </a:tcPr>
                </a:tc>
                <a:tc>
                  <a:txBody>
                    <a:bodyPr/>
                    <a:lstStyle/>
                    <a:p>
                      <a:pPr algn="ctr" rtl="0" fontAlgn="b"/>
                      <a:r>
                        <a:rPr lang="en-US" sz="1200" b="0" i="0" u="none" strike="noStrike">
                          <a:solidFill>
                            <a:srgbClr val="222223"/>
                          </a:solidFill>
                          <a:effectLst/>
                          <a:latin typeface="Calibri" panose="020F0502020204030204" pitchFamily="34" charset="0"/>
                        </a:rPr>
                        <a:t>36%</a:t>
                      </a:r>
                    </a:p>
                  </a:txBody>
                  <a:tcPr marL="9525" marR="9525" marT="9525" anchor="ctr">
                    <a:noFill/>
                  </a:tcPr>
                </a:tc>
                <a:extLst>
                  <a:ext uri="{0D108BD9-81ED-4DB2-BD59-A6C34878D82A}">
                    <a16:rowId xmlns="" xmlns:a16="http://schemas.microsoft.com/office/drawing/2014/main" val="2462036413"/>
                  </a:ext>
                </a:extLst>
              </a:tr>
              <a:tr h="307520">
                <a:tc>
                  <a:txBody>
                    <a:bodyPr/>
                    <a:lstStyle/>
                    <a:p>
                      <a:pPr algn="ctr" rtl="0" fontAlgn="b"/>
                      <a:r>
                        <a:rPr lang="en-US" sz="1200" b="0" i="0" u="none" strike="noStrike">
                          <a:solidFill>
                            <a:srgbClr val="222223"/>
                          </a:solidFill>
                          <a:effectLst/>
                          <a:latin typeface="Calibri" panose="020F0502020204030204" pitchFamily="34" charset="0"/>
                        </a:rPr>
                        <a:t>27%</a:t>
                      </a:r>
                    </a:p>
                  </a:txBody>
                  <a:tcPr marL="9525" marR="9525" marT="9525" anchor="ctr">
                    <a:noFill/>
                  </a:tcPr>
                </a:tc>
                <a:tc>
                  <a:txBody>
                    <a:bodyPr/>
                    <a:lstStyle/>
                    <a:p>
                      <a:pPr algn="ctr" rtl="0" fontAlgn="b"/>
                      <a:r>
                        <a:rPr lang="en-US" sz="1200" b="0" i="0" u="none" strike="noStrike">
                          <a:solidFill>
                            <a:srgbClr val="222223"/>
                          </a:solidFill>
                          <a:effectLst/>
                          <a:latin typeface="Calibri" panose="020F0502020204030204" pitchFamily="34" charset="0"/>
                        </a:rPr>
                        <a:t>-</a:t>
                      </a:r>
                    </a:p>
                  </a:txBody>
                  <a:tcPr marL="9525" marR="9525" marT="9525" anchor="ctr">
                    <a:noFill/>
                  </a:tcPr>
                </a:tc>
                <a:extLst>
                  <a:ext uri="{0D108BD9-81ED-4DB2-BD59-A6C34878D82A}">
                    <a16:rowId xmlns="" xmlns:a16="http://schemas.microsoft.com/office/drawing/2014/main" val="3306371987"/>
                  </a:ext>
                </a:extLst>
              </a:tr>
              <a:tr h="307520">
                <a:tc>
                  <a:txBody>
                    <a:bodyPr/>
                    <a:lstStyle/>
                    <a:p>
                      <a:pPr algn="ctr" rtl="0" fontAlgn="b"/>
                      <a:r>
                        <a:rPr lang="en-US" sz="1200" b="0" i="0" u="none" strike="noStrike" dirty="0">
                          <a:solidFill>
                            <a:srgbClr val="222223"/>
                          </a:solidFill>
                          <a:effectLst/>
                          <a:latin typeface="Calibri" panose="020F0502020204030204" pitchFamily="34" charset="0"/>
                        </a:rPr>
                        <a:t>25%</a:t>
                      </a:r>
                    </a:p>
                  </a:txBody>
                  <a:tcPr marL="9525" marR="9525" marT="9525" anchor="ctr">
                    <a:noFill/>
                  </a:tcPr>
                </a:tc>
                <a:tc>
                  <a:txBody>
                    <a:bodyPr/>
                    <a:lstStyle/>
                    <a:p>
                      <a:pPr algn="ctr" rtl="0" fontAlgn="b"/>
                      <a:r>
                        <a:rPr lang="en-US" sz="1200" b="0" i="0" u="none" strike="noStrike" dirty="0">
                          <a:solidFill>
                            <a:srgbClr val="222223"/>
                          </a:solidFill>
                          <a:effectLst/>
                          <a:latin typeface="Calibri" panose="020F0502020204030204" pitchFamily="34" charset="0"/>
                        </a:rPr>
                        <a:t>-</a:t>
                      </a:r>
                    </a:p>
                  </a:txBody>
                  <a:tcPr marL="9525" marR="9525" marT="9525" anchor="ctr">
                    <a:noFill/>
                  </a:tcPr>
                </a:tc>
                <a:extLst>
                  <a:ext uri="{0D108BD9-81ED-4DB2-BD59-A6C34878D82A}">
                    <a16:rowId xmlns="" xmlns:a16="http://schemas.microsoft.com/office/drawing/2014/main" val="4275934211"/>
                  </a:ext>
                </a:extLst>
              </a:tr>
              <a:tr h="307520">
                <a:tc>
                  <a:txBody>
                    <a:bodyPr/>
                    <a:lstStyle/>
                    <a:p>
                      <a:pPr algn="ctr" rtl="0" fontAlgn="b"/>
                      <a:r>
                        <a:rPr lang="en-US" sz="1200" b="0" i="0" u="none" strike="noStrike" dirty="0">
                          <a:solidFill>
                            <a:srgbClr val="222223"/>
                          </a:solidFill>
                          <a:effectLst/>
                          <a:latin typeface="Calibri" panose="020F0502020204030204" pitchFamily="34" charset="0"/>
                        </a:rPr>
                        <a:t>25%</a:t>
                      </a:r>
                    </a:p>
                  </a:txBody>
                  <a:tcPr marL="9525" marR="9525" marT="9525" anchor="ctr">
                    <a:noFill/>
                  </a:tcPr>
                </a:tc>
                <a:tc>
                  <a:txBody>
                    <a:bodyPr/>
                    <a:lstStyle/>
                    <a:p>
                      <a:pPr algn="ctr" rtl="0" fontAlgn="b"/>
                      <a:r>
                        <a:rPr lang="en-US" sz="1200" b="0" i="0" u="none" strike="noStrike" dirty="0">
                          <a:solidFill>
                            <a:srgbClr val="222223"/>
                          </a:solidFill>
                          <a:effectLst/>
                          <a:latin typeface="Calibri" panose="020F0502020204030204" pitchFamily="34" charset="0"/>
                        </a:rPr>
                        <a:t>29%</a:t>
                      </a:r>
                    </a:p>
                  </a:txBody>
                  <a:tcPr marL="9525" marR="9525" marT="9525" anchor="ctr">
                    <a:noFill/>
                  </a:tcPr>
                </a:tc>
                <a:extLst>
                  <a:ext uri="{0D108BD9-81ED-4DB2-BD59-A6C34878D82A}">
                    <a16:rowId xmlns="" xmlns:a16="http://schemas.microsoft.com/office/drawing/2014/main" val="1737915179"/>
                  </a:ext>
                </a:extLst>
              </a:tr>
            </a:tbl>
          </a:graphicData>
        </a:graphic>
      </p:graphicFrame>
    </p:spTree>
    <p:extLst>
      <p:ext uri="{BB962C8B-B14F-4D97-AF65-F5344CB8AC3E}">
        <p14:creationId xmlns:p14="http://schemas.microsoft.com/office/powerpoint/2010/main" val="26609605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[Access foreign content and web sites] Base: All Respondents Total (n=24,235)</a:t>
            </a:r>
          </a:p>
        </p:txBody>
      </p:sp>
      <p:sp>
        <p:nvSpPr>
          <p:cNvPr id="3" name="Title 2"/>
          <p:cNvSpPr>
            <a:spLocks noGrp="1"/>
          </p:cNvSpPr>
          <p:nvPr>
            <p:ph type="title"/>
          </p:nvPr>
        </p:nvSpPr>
        <p:spPr/>
        <p:txBody>
          <a:bodyPr/>
          <a:lstStyle/>
          <a:p>
            <a:pPr algn="just"/>
            <a:r>
              <a:rPr lang="en-US" dirty="0"/>
              <a:t>Access foreign content and web sites – By Economy</a:t>
            </a:r>
          </a:p>
        </p:txBody>
      </p:sp>
      <p:graphicFrame>
        <p:nvGraphicFramePr>
          <p:cNvPr id="7" name="Chart 6"/>
          <p:cNvGraphicFramePr/>
          <p:nvPr>
            <p:extLst/>
          </p:nvPr>
        </p:nvGraphicFramePr>
        <p:xfrm>
          <a:off x="287564" y="990600"/>
          <a:ext cx="7680960" cy="531876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9" name="Table 8"/>
          <p:cNvGraphicFramePr>
            <a:graphicFrameLocks noGrp="1"/>
          </p:cNvGraphicFramePr>
          <p:nvPr>
            <p:extLst>
              <p:ext uri="{D42A27DB-BD31-4B8C-83A1-F6EECF244321}">
                <p14:modId xmlns:p14="http://schemas.microsoft.com/office/powerpoint/2010/main" val="2312860568"/>
              </p:ext>
            </p:extLst>
          </p:nvPr>
        </p:nvGraphicFramePr>
        <p:xfrm>
          <a:off x="7909560" y="733760"/>
          <a:ext cx="929640" cy="5133643"/>
        </p:xfrm>
        <a:graphic>
          <a:graphicData uri="http://schemas.openxmlformats.org/drawingml/2006/table">
            <a:tbl>
              <a:tblPr>
                <a:tableStyleId>{5C22544A-7EE6-4342-B048-85BDC9FD1C3A}</a:tableStyleId>
              </a:tblPr>
              <a:tblGrid>
                <a:gridCol w="464820">
                  <a:extLst>
                    <a:ext uri="{9D8B030D-6E8A-4147-A177-3AD203B41FA5}">
                      <a16:colId xmlns="" xmlns:a16="http://schemas.microsoft.com/office/drawing/2014/main" val="3136524050"/>
                    </a:ext>
                  </a:extLst>
                </a:gridCol>
                <a:gridCol w="464820">
                  <a:extLst>
                    <a:ext uri="{9D8B030D-6E8A-4147-A177-3AD203B41FA5}">
                      <a16:colId xmlns="" xmlns:a16="http://schemas.microsoft.com/office/drawing/2014/main" val="402689662"/>
                    </a:ext>
                  </a:extLst>
                </a:gridCol>
              </a:tblGrid>
              <a:tr h="374412">
                <a:tc>
                  <a:txBody>
                    <a:bodyPr/>
                    <a:lstStyle/>
                    <a:p>
                      <a:pPr marL="0" marR="0" lvl="0" indent="0" algn="ctr" defTabSz="924282" rtl="0" eaLnBrk="1" fontAlgn="ctr" latinLnBrk="0" hangingPunct="1">
                        <a:lnSpc>
                          <a:spcPct val="100000"/>
                        </a:lnSpc>
                        <a:spcBef>
                          <a:spcPts val="0"/>
                        </a:spcBef>
                        <a:spcAft>
                          <a:spcPts val="0"/>
                        </a:spcAft>
                        <a:buClrTx/>
                        <a:buSzTx/>
                        <a:buFontTx/>
                        <a:buNone/>
                        <a:tabLst/>
                        <a:defRPr/>
                      </a:pP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266287">
                <a:tc>
                  <a:txBody>
                    <a:bodyPr/>
                    <a:lstStyle/>
                    <a:p>
                      <a:pPr algn="ctr" fontAlgn="ctr"/>
                      <a:r>
                        <a:rPr lang="en-CA" sz="1200" b="0" i="0" u="none" strike="noStrike" dirty="0">
                          <a:solidFill>
                            <a:srgbClr val="000000"/>
                          </a:solidFill>
                          <a:effectLst/>
                          <a:latin typeface="Calibri" panose="020F0502020204030204" pitchFamily="34" charset="0"/>
                        </a:rPr>
                        <a:t>28%</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36%</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187206">
                <a:tc>
                  <a:txBody>
                    <a:bodyPr/>
                    <a:lstStyle/>
                    <a:p>
                      <a:pPr algn="ctr" rtl="0" fontAlgn="ctr"/>
                      <a:r>
                        <a:rPr lang="en-IN" sz="1200" b="0" i="0" u="none" strike="noStrike" dirty="0">
                          <a:solidFill>
                            <a:srgbClr val="000000"/>
                          </a:solidFill>
                          <a:effectLst/>
                          <a:latin typeface="Calibri" panose="020F0502020204030204" pitchFamily="34" charset="0"/>
                        </a:rPr>
                        <a:t>75%</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80%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5037693"/>
                  </a:ext>
                </a:extLst>
              </a:tr>
              <a:tr h="187206">
                <a:tc>
                  <a:txBody>
                    <a:bodyPr/>
                    <a:lstStyle/>
                    <a:p>
                      <a:pPr algn="ctr" rtl="0" fontAlgn="ctr"/>
                      <a:r>
                        <a:rPr lang="en-IN" sz="1200" b="0" i="0" u="none" strike="noStrike" dirty="0">
                          <a:solidFill>
                            <a:srgbClr val="000000"/>
                          </a:solidFill>
                          <a:effectLst/>
                          <a:latin typeface="Calibri" panose="020F0502020204030204" pitchFamily="34" charset="0"/>
                        </a:rPr>
                        <a:t>62%</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70%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46131718"/>
                  </a:ext>
                </a:extLst>
              </a:tr>
              <a:tr h="187206">
                <a:tc>
                  <a:txBody>
                    <a:bodyPr/>
                    <a:lstStyle/>
                    <a:p>
                      <a:pPr algn="ctr" rtl="0" fontAlgn="ctr"/>
                      <a:r>
                        <a:rPr lang="en-IN" sz="1200" b="0" i="0" u="none" strike="noStrike">
                          <a:solidFill>
                            <a:srgbClr val="000000"/>
                          </a:solidFill>
                          <a:effectLst/>
                          <a:latin typeface="Calibri" panose="020F0502020204030204" pitchFamily="34" charset="0"/>
                        </a:rPr>
                        <a:t>53%</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71%</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99726532"/>
                  </a:ext>
                </a:extLst>
              </a:tr>
              <a:tr h="187206">
                <a:tc>
                  <a:txBody>
                    <a:bodyPr/>
                    <a:lstStyle/>
                    <a:p>
                      <a:pPr algn="ctr" rtl="0" fontAlgn="ctr"/>
                      <a:r>
                        <a:rPr lang="en-IN" sz="1200" b="0" i="0" u="none" strike="noStrike" dirty="0">
                          <a:solidFill>
                            <a:srgbClr val="000000"/>
                          </a:solidFill>
                          <a:effectLst/>
                          <a:latin typeface="Calibri" panose="020F0502020204030204" pitchFamily="34" charset="0"/>
                        </a:rPr>
                        <a:t>47%</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49%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60797125"/>
                  </a:ext>
                </a:extLst>
              </a:tr>
              <a:tr h="187206">
                <a:tc>
                  <a:txBody>
                    <a:bodyPr/>
                    <a:lstStyle/>
                    <a:p>
                      <a:pPr algn="ctr" rtl="0" fontAlgn="ctr"/>
                      <a:r>
                        <a:rPr lang="en-IN" sz="1200" b="0" i="0" u="none" strike="noStrike">
                          <a:solidFill>
                            <a:srgbClr val="000000"/>
                          </a:solidFill>
                          <a:effectLst/>
                          <a:latin typeface="Calibri" panose="020F0502020204030204" pitchFamily="34" charset="0"/>
                        </a:rPr>
                        <a:t>46%</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45%</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86642562"/>
                  </a:ext>
                </a:extLst>
              </a:tr>
              <a:tr h="187206">
                <a:tc>
                  <a:txBody>
                    <a:bodyPr/>
                    <a:lstStyle/>
                    <a:p>
                      <a:pPr algn="ctr" rtl="0" fontAlgn="ctr"/>
                      <a:r>
                        <a:rPr lang="en-IN" sz="1200" b="0" i="0" u="none" strike="noStrike">
                          <a:solidFill>
                            <a:srgbClr val="000000"/>
                          </a:solidFill>
                          <a:effectLst/>
                          <a:latin typeface="Calibri" panose="020F0502020204030204" pitchFamily="34" charset="0"/>
                        </a:rPr>
                        <a:t>40%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70421534"/>
                  </a:ext>
                </a:extLst>
              </a:tr>
              <a:tr h="187206">
                <a:tc>
                  <a:txBody>
                    <a:bodyPr/>
                    <a:lstStyle/>
                    <a:p>
                      <a:pPr algn="ctr" rtl="0" fontAlgn="ctr"/>
                      <a:r>
                        <a:rPr lang="en-IN" sz="1200" b="0" i="0" u="none" strike="noStrike">
                          <a:solidFill>
                            <a:srgbClr val="000000"/>
                          </a:solidFill>
                          <a:effectLst/>
                          <a:latin typeface="Calibri" panose="020F0502020204030204" pitchFamily="34" charset="0"/>
                        </a:rPr>
                        <a:t>39%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19832922"/>
                  </a:ext>
                </a:extLst>
              </a:tr>
              <a:tr h="187206">
                <a:tc>
                  <a:txBody>
                    <a:bodyPr/>
                    <a:lstStyle/>
                    <a:p>
                      <a:pPr algn="ctr" rtl="0" fontAlgn="ctr"/>
                      <a:r>
                        <a:rPr lang="en-IN" sz="1200" b="0" i="0" u="none" strike="noStrike">
                          <a:solidFill>
                            <a:srgbClr val="000000"/>
                          </a:solidFill>
                          <a:effectLst/>
                          <a:latin typeface="Calibri" panose="020F0502020204030204" pitchFamily="34" charset="0"/>
                        </a:rPr>
                        <a:t>37%</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44%</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92929770"/>
                  </a:ext>
                </a:extLst>
              </a:tr>
              <a:tr h="187206">
                <a:tc>
                  <a:txBody>
                    <a:bodyPr/>
                    <a:lstStyle/>
                    <a:p>
                      <a:pPr algn="ctr" rtl="0" fontAlgn="ctr"/>
                      <a:r>
                        <a:rPr lang="en-IN" sz="1200" b="0" i="0" u="none" strike="noStrike">
                          <a:solidFill>
                            <a:srgbClr val="000000"/>
                          </a:solidFill>
                          <a:effectLst/>
                          <a:latin typeface="Calibri" panose="020F0502020204030204" pitchFamily="34" charset="0"/>
                        </a:rPr>
                        <a:t>37%</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36%</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52977518"/>
                  </a:ext>
                </a:extLst>
              </a:tr>
              <a:tr h="187206">
                <a:tc>
                  <a:txBody>
                    <a:bodyPr/>
                    <a:lstStyle/>
                    <a:p>
                      <a:pPr algn="ctr" rtl="0" fontAlgn="ctr"/>
                      <a:r>
                        <a:rPr lang="en-IN" sz="1200" b="0" i="0" u="none" strike="noStrike">
                          <a:solidFill>
                            <a:srgbClr val="000000"/>
                          </a:solidFill>
                          <a:effectLst/>
                          <a:latin typeface="Calibri" panose="020F0502020204030204" pitchFamily="34" charset="0"/>
                        </a:rPr>
                        <a:t>36%</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34%</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45996931"/>
                  </a:ext>
                </a:extLst>
              </a:tr>
              <a:tr h="187206">
                <a:tc>
                  <a:txBody>
                    <a:bodyPr/>
                    <a:lstStyle/>
                    <a:p>
                      <a:pPr algn="ctr" rtl="0" fontAlgn="ctr"/>
                      <a:r>
                        <a:rPr lang="en-IN" sz="1200" b="0" i="0" u="none" strike="noStrike">
                          <a:solidFill>
                            <a:srgbClr val="000000"/>
                          </a:solidFill>
                          <a:effectLst/>
                          <a:latin typeface="Calibri" panose="020F0502020204030204" pitchFamily="34" charset="0"/>
                        </a:rPr>
                        <a:t>28%</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28%</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23222413"/>
                  </a:ext>
                </a:extLst>
              </a:tr>
              <a:tr h="187206">
                <a:tc>
                  <a:txBody>
                    <a:bodyPr/>
                    <a:lstStyle/>
                    <a:p>
                      <a:pPr algn="ctr" rtl="0" fontAlgn="ctr"/>
                      <a:r>
                        <a:rPr lang="en-IN" sz="1200" b="0" i="0" u="none" strike="noStrike">
                          <a:solidFill>
                            <a:srgbClr val="000000"/>
                          </a:solidFill>
                          <a:effectLst/>
                          <a:latin typeface="Calibri" panose="020F0502020204030204" pitchFamily="34" charset="0"/>
                        </a:rPr>
                        <a:t>24%</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21%</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46408022"/>
                  </a:ext>
                </a:extLst>
              </a:tr>
              <a:tr h="187206">
                <a:tc>
                  <a:txBody>
                    <a:bodyPr/>
                    <a:lstStyle/>
                    <a:p>
                      <a:pPr algn="ctr" rtl="0" fontAlgn="ctr"/>
                      <a:r>
                        <a:rPr lang="en-IN" sz="1200" b="0" i="0" u="none" strike="noStrike">
                          <a:solidFill>
                            <a:srgbClr val="000000"/>
                          </a:solidFill>
                          <a:effectLst/>
                          <a:latin typeface="Calibri" panose="020F0502020204030204" pitchFamily="34" charset="0"/>
                        </a:rPr>
                        <a:t>21%</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20%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13832024"/>
                  </a:ext>
                </a:extLst>
              </a:tr>
              <a:tr h="187206">
                <a:tc>
                  <a:txBody>
                    <a:bodyPr/>
                    <a:lstStyle/>
                    <a:p>
                      <a:pPr algn="ctr" rtl="0" fontAlgn="ctr"/>
                      <a:r>
                        <a:rPr lang="en-IN" sz="1200" b="0" i="0" u="none" strike="noStrike">
                          <a:solidFill>
                            <a:srgbClr val="000000"/>
                          </a:solidFill>
                          <a:effectLst/>
                          <a:latin typeface="Calibri" panose="020F0502020204030204" pitchFamily="34" charset="0"/>
                        </a:rPr>
                        <a:t>21%</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25%</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187206">
                <a:tc>
                  <a:txBody>
                    <a:bodyPr/>
                    <a:lstStyle/>
                    <a:p>
                      <a:pPr algn="ctr" rtl="0" fontAlgn="ctr"/>
                      <a:r>
                        <a:rPr lang="en-IN" sz="1200" b="0" i="0" u="none" strike="noStrike">
                          <a:solidFill>
                            <a:srgbClr val="000000"/>
                          </a:solidFill>
                          <a:effectLst/>
                          <a:latin typeface="Calibri" panose="020F0502020204030204" pitchFamily="34" charset="0"/>
                        </a:rPr>
                        <a:t>20%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23%</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187206">
                <a:tc>
                  <a:txBody>
                    <a:bodyPr/>
                    <a:lstStyle/>
                    <a:p>
                      <a:pPr algn="ctr" rtl="0" fontAlgn="ctr"/>
                      <a:r>
                        <a:rPr lang="en-IN" sz="1200" b="0" i="0" u="none" strike="noStrike">
                          <a:solidFill>
                            <a:srgbClr val="000000"/>
                          </a:solidFill>
                          <a:effectLst/>
                          <a:latin typeface="Calibri" panose="020F0502020204030204" pitchFamily="34" charset="0"/>
                        </a:rPr>
                        <a:t>18%</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18%</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187206">
                <a:tc>
                  <a:txBody>
                    <a:bodyPr/>
                    <a:lstStyle/>
                    <a:p>
                      <a:pPr algn="ctr" rtl="0" fontAlgn="ctr"/>
                      <a:r>
                        <a:rPr lang="en-IN" sz="1200" b="0" i="0" u="none" strike="noStrike">
                          <a:solidFill>
                            <a:srgbClr val="000000"/>
                          </a:solidFill>
                          <a:effectLst/>
                          <a:latin typeface="Calibri" panose="020F0502020204030204" pitchFamily="34" charset="0"/>
                        </a:rPr>
                        <a:t>18%</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14%</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187206">
                <a:tc>
                  <a:txBody>
                    <a:bodyPr/>
                    <a:lstStyle/>
                    <a:p>
                      <a:pPr algn="ctr" rtl="0" fontAlgn="ctr"/>
                      <a:r>
                        <a:rPr lang="en-IN" sz="1200" b="0" i="0" u="none" strike="noStrike">
                          <a:solidFill>
                            <a:srgbClr val="000000"/>
                          </a:solidFill>
                          <a:effectLst/>
                          <a:latin typeface="Calibri" panose="020F0502020204030204" pitchFamily="34" charset="0"/>
                        </a:rPr>
                        <a:t>16%</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13%</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187206">
                <a:tc>
                  <a:txBody>
                    <a:bodyPr/>
                    <a:lstStyle/>
                    <a:p>
                      <a:pPr algn="ctr" rtl="0" fontAlgn="ctr"/>
                      <a:r>
                        <a:rPr lang="en-IN" sz="1200" b="0" i="0" u="none" strike="noStrike">
                          <a:solidFill>
                            <a:srgbClr val="000000"/>
                          </a:solidFill>
                          <a:effectLst/>
                          <a:latin typeface="Calibri" panose="020F0502020204030204" pitchFamily="34" charset="0"/>
                        </a:rPr>
                        <a:t>14%</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15%</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187206">
                <a:tc>
                  <a:txBody>
                    <a:bodyPr/>
                    <a:lstStyle/>
                    <a:p>
                      <a:pPr algn="ctr" rtl="0" fontAlgn="ctr"/>
                      <a:r>
                        <a:rPr lang="en-IN" sz="1200" b="0" i="0" u="none" strike="noStrike">
                          <a:solidFill>
                            <a:srgbClr val="000000"/>
                          </a:solidFill>
                          <a:effectLst/>
                          <a:latin typeface="Calibri" panose="020F0502020204030204" pitchFamily="34" charset="0"/>
                        </a:rPr>
                        <a:t>14%</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15%</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06720249"/>
                  </a:ext>
                </a:extLst>
              </a:tr>
              <a:tr h="187206">
                <a:tc>
                  <a:txBody>
                    <a:bodyPr/>
                    <a:lstStyle/>
                    <a:p>
                      <a:pPr algn="ctr" rtl="0" fontAlgn="ctr"/>
                      <a:r>
                        <a:rPr lang="en-IN" sz="1200" b="0" i="0" u="none" strike="noStrike">
                          <a:solidFill>
                            <a:srgbClr val="000000"/>
                          </a:solidFill>
                          <a:effectLst/>
                          <a:latin typeface="Calibri" panose="020F0502020204030204" pitchFamily="34" charset="0"/>
                        </a:rPr>
                        <a:t>13%</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11%</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287461"/>
                  </a:ext>
                </a:extLst>
              </a:tr>
              <a:tr h="187206">
                <a:tc>
                  <a:txBody>
                    <a:bodyPr/>
                    <a:lstStyle/>
                    <a:p>
                      <a:pPr algn="ctr" rtl="0" fontAlgn="ctr"/>
                      <a:r>
                        <a:rPr lang="en-IN" sz="1200" b="0" i="0" u="none" strike="noStrike">
                          <a:solidFill>
                            <a:srgbClr val="000000"/>
                          </a:solidFill>
                          <a:effectLst/>
                          <a:latin typeface="Calibri" panose="020F0502020204030204" pitchFamily="34" charset="0"/>
                        </a:rPr>
                        <a:t>11%</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2036413"/>
                  </a:ext>
                </a:extLst>
              </a:tr>
              <a:tr h="187206">
                <a:tc>
                  <a:txBody>
                    <a:bodyPr/>
                    <a:lstStyle/>
                    <a:p>
                      <a:pPr algn="ctr" rtl="0" fontAlgn="ctr"/>
                      <a:r>
                        <a:rPr lang="en-IN" sz="1200" b="0" i="0" u="none" strike="noStrike">
                          <a:solidFill>
                            <a:srgbClr val="000000"/>
                          </a:solidFill>
                          <a:effectLst/>
                          <a:latin typeface="Calibri" panose="020F0502020204030204" pitchFamily="34" charset="0"/>
                        </a:rPr>
                        <a:t>11%</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06371987"/>
                  </a:ext>
                </a:extLst>
              </a:tr>
              <a:tr h="187206">
                <a:tc>
                  <a:txBody>
                    <a:bodyPr/>
                    <a:lstStyle/>
                    <a:p>
                      <a:pPr algn="ctr" rtl="0" fontAlgn="ctr"/>
                      <a:r>
                        <a:rPr lang="en-IN" sz="1200" b="0" i="0" u="none" strike="noStrike" dirty="0">
                          <a:solidFill>
                            <a:srgbClr val="000000"/>
                          </a:solidFill>
                          <a:effectLst/>
                          <a:latin typeface="Calibri" panose="020F0502020204030204" pitchFamily="34" charset="0"/>
                        </a:rPr>
                        <a:t>10%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50" b="0" i="0" u="none" strike="noStrike" dirty="0">
                        <a:solidFill>
                          <a:srgbClr val="000000"/>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275934211"/>
                  </a:ext>
                </a:extLst>
              </a:tr>
            </a:tbl>
          </a:graphicData>
        </a:graphic>
      </p:graphicFrame>
      <p:sp>
        <p:nvSpPr>
          <p:cNvPr id="5" name="TextBox 4">
            <a:extLst>
              <a:ext uri="{FF2B5EF4-FFF2-40B4-BE49-F238E27FC236}">
                <a16:creationId xmlns="" xmlns:a16="http://schemas.microsoft.com/office/drawing/2014/main" id="{2C7BE372-098C-43F0-BD90-7F49891B3609}"/>
              </a:ext>
            </a:extLst>
          </p:cNvPr>
          <p:cNvSpPr txBox="1"/>
          <p:nvPr/>
        </p:nvSpPr>
        <p:spPr>
          <a:xfrm>
            <a:off x="6545580" y="6198081"/>
            <a:ext cx="2522220" cy="138499"/>
          </a:xfrm>
          <a:prstGeom prst="rect">
            <a:avLst/>
          </a:prstGeom>
        </p:spPr>
        <p:txBody>
          <a:bodyPr vert="horz" wrap="square" lIns="0" tIns="0" rIns="0" bIns="0" rtlCol="0">
            <a:spAutoFit/>
          </a:bodyPr>
          <a:lstStyle/>
          <a:p>
            <a:pPr marL="4763"/>
            <a:r>
              <a:rPr lang="en-US" sz="900" i="1" dirty="0"/>
              <a:t>Total may not sum to 100% as DK/Refuse not shown</a:t>
            </a:r>
          </a:p>
        </p:txBody>
      </p:sp>
    </p:spTree>
    <p:extLst>
      <p:ext uri="{BB962C8B-B14F-4D97-AF65-F5344CB8AC3E}">
        <p14:creationId xmlns:p14="http://schemas.microsoft.com/office/powerpoint/2010/main" val="38055376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[Access foreign content and web sites]  Base: All Respondents Total 2018 (n=24,235)</a:t>
            </a:r>
          </a:p>
        </p:txBody>
      </p:sp>
      <p:sp>
        <p:nvSpPr>
          <p:cNvPr id="2" name="Title 1"/>
          <p:cNvSpPr>
            <a:spLocks noGrp="1"/>
          </p:cNvSpPr>
          <p:nvPr>
            <p:ph type="title"/>
          </p:nvPr>
        </p:nvSpPr>
        <p:spPr/>
        <p:txBody>
          <a:bodyPr/>
          <a:lstStyle/>
          <a:p>
            <a:pPr algn="just"/>
            <a:r>
              <a:rPr lang="en-US" dirty="0"/>
              <a:t>Access foreign content and web sites – By Regional Economy</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9" name="Table 8"/>
          <p:cNvGraphicFramePr>
            <a:graphicFrameLocks noGrp="1"/>
          </p:cNvGraphicFramePr>
          <p:nvPr>
            <p:extLst/>
          </p:nvPr>
        </p:nvGraphicFramePr>
        <p:xfrm>
          <a:off x="8061960" y="1444702"/>
          <a:ext cx="853440" cy="3813101"/>
        </p:xfrm>
        <a:graphic>
          <a:graphicData uri="http://schemas.openxmlformats.org/drawingml/2006/table">
            <a:tbl>
              <a:tblPr>
                <a:tableStyleId>{5C22544A-7EE6-4342-B048-85BDC9FD1C3A}</a:tableStyleId>
              </a:tblPr>
              <a:tblGrid>
                <a:gridCol w="426720">
                  <a:extLst>
                    <a:ext uri="{9D8B030D-6E8A-4147-A177-3AD203B41FA5}">
                      <a16:colId xmlns="" xmlns:a16="http://schemas.microsoft.com/office/drawing/2014/main" val="2837859174"/>
                    </a:ext>
                  </a:extLst>
                </a:gridCol>
                <a:gridCol w="426720">
                  <a:extLst>
                    <a:ext uri="{9D8B030D-6E8A-4147-A177-3AD203B41FA5}">
                      <a16:colId xmlns="" xmlns:a16="http://schemas.microsoft.com/office/drawing/2014/main" val="402689662"/>
                    </a:ext>
                  </a:extLst>
                </a:gridCol>
              </a:tblGrid>
              <a:tr h="381369">
                <a:tc>
                  <a:txBody>
                    <a:bodyPr/>
                    <a:lstStyle/>
                    <a:p>
                      <a:pPr algn="ctr" fontAlgn="ct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729718">
                <a:tc>
                  <a:txBody>
                    <a:bodyPr/>
                    <a:lstStyle/>
                    <a:p>
                      <a:pPr algn="ctr" fontAlgn="ctr"/>
                      <a:r>
                        <a:rPr lang="en-CA" sz="1200" b="0" i="0" u="none" strike="noStrike" dirty="0">
                          <a:solidFill>
                            <a:srgbClr val="000000"/>
                          </a:solidFill>
                          <a:effectLst/>
                          <a:latin typeface="Calibri" panose="020F0502020204030204" pitchFamily="34" charset="0"/>
                        </a:rPr>
                        <a:t>28%</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36%</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42%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386002">
                <a:tc>
                  <a:txBody>
                    <a:bodyPr/>
                    <a:lstStyle/>
                    <a:p>
                      <a:pPr algn="ctr" rtl="0" fontAlgn="ctr"/>
                      <a:r>
                        <a:rPr lang="en-IN" sz="12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386002">
                <a:tc>
                  <a:txBody>
                    <a:bodyPr/>
                    <a:lstStyle/>
                    <a:p>
                      <a:pPr algn="ctr" rtl="0" fontAlgn="ctr"/>
                      <a:r>
                        <a:rPr lang="en-IN" sz="1200" b="0" i="0" u="none" strike="noStrike">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386002">
                <a:tc>
                  <a:txBody>
                    <a:bodyPr/>
                    <a:lstStyle/>
                    <a:p>
                      <a:pPr algn="ctr" rtl="0" fontAlgn="ctr"/>
                      <a:r>
                        <a:rPr lang="en-IN" sz="12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386002">
                <a:tc>
                  <a:txBody>
                    <a:bodyPr/>
                    <a:lstStyle/>
                    <a:p>
                      <a:pPr algn="ctr" rtl="0" fontAlgn="ctr"/>
                      <a:r>
                        <a:rPr lang="en-IN" sz="12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386002">
                <a:tc>
                  <a:txBody>
                    <a:bodyPr/>
                    <a:lstStyle/>
                    <a:p>
                      <a:pPr algn="ctr" rtl="0" fontAlgn="ctr"/>
                      <a:r>
                        <a:rPr lang="en-IN" sz="12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386002">
                <a:tc>
                  <a:txBody>
                    <a:bodyPr/>
                    <a:lstStyle/>
                    <a:p>
                      <a:pPr algn="ctr" rtl="0" fontAlgn="ctr"/>
                      <a:r>
                        <a:rPr lang="en-IN" sz="12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72302623"/>
                  </a:ext>
                </a:extLst>
              </a:tr>
            </a:tbl>
          </a:graphicData>
        </a:graphic>
      </p:graphicFrame>
    </p:spTree>
    <p:extLst>
      <p:ext uri="{BB962C8B-B14F-4D97-AF65-F5344CB8AC3E}">
        <p14:creationId xmlns:p14="http://schemas.microsoft.com/office/powerpoint/2010/main" val="4209846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Privacy and Security</a:t>
            </a:r>
          </a:p>
        </p:txBody>
      </p:sp>
    </p:spTree>
    <p:extLst>
      <p:ext uri="{BB962C8B-B14F-4D97-AF65-F5344CB8AC3E}">
        <p14:creationId xmlns:p14="http://schemas.microsoft.com/office/powerpoint/2010/main" val="32743632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[Access local content and web sites] Base: All Respondents Total  2018 (n=24,235)</a:t>
            </a:r>
          </a:p>
        </p:txBody>
      </p:sp>
      <p:sp>
        <p:nvSpPr>
          <p:cNvPr id="3" name="Title 2"/>
          <p:cNvSpPr>
            <a:spLocks noGrp="1"/>
          </p:cNvSpPr>
          <p:nvPr>
            <p:ph type="title"/>
          </p:nvPr>
        </p:nvSpPr>
        <p:spPr/>
        <p:txBody>
          <a:bodyPr/>
          <a:lstStyle/>
          <a:p>
            <a:pPr algn="just"/>
            <a:r>
              <a:rPr lang="en-US" dirty="0"/>
              <a:t>Access local content and web sites – By Economy</a:t>
            </a:r>
          </a:p>
        </p:txBody>
      </p:sp>
      <p:graphicFrame>
        <p:nvGraphicFramePr>
          <p:cNvPr id="7" name="Chart 6"/>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FF6BD948-807C-4701-8CBE-69082DE48CBD}"/>
              </a:ext>
            </a:extLst>
          </p:cNvPr>
          <p:cNvGraphicFramePr>
            <a:graphicFrameLocks noGrp="1"/>
          </p:cNvGraphicFramePr>
          <p:nvPr>
            <p:extLst>
              <p:ext uri="{D42A27DB-BD31-4B8C-83A1-F6EECF244321}">
                <p14:modId xmlns:p14="http://schemas.microsoft.com/office/powerpoint/2010/main" val="2158603976"/>
              </p:ext>
            </p:extLst>
          </p:nvPr>
        </p:nvGraphicFramePr>
        <p:xfrm>
          <a:off x="7909560" y="733762"/>
          <a:ext cx="929640" cy="5124730"/>
        </p:xfrm>
        <a:graphic>
          <a:graphicData uri="http://schemas.openxmlformats.org/drawingml/2006/table">
            <a:tbl>
              <a:tblPr>
                <a:tableStyleId>{5C22544A-7EE6-4342-B048-85BDC9FD1C3A}</a:tableStyleId>
              </a:tblPr>
              <a:tblGrid>
                <a:gridCol w="464820">
                  <a:extLst>
                    <a:ext uri="{9D8B030D-6E8A-4147-A177-3AD203B41FA5}">
                      <a16:colId xmlns="" xmlns:a16="http://schemas.microsoft.com/office/drawing/2014/main" val="3136524050"/>
                    </a:ext>
                  </a:extLst>
                </a:gridCol>
                <a:gridCol w="464820">
                  <a:extLst>
                    <a:ext uri="{9D8B030D-6E8A-4147-A177-3AD203B41FA5}">
                      <a16:colId xmlns="" xmlns:a16="http://schemas.microsoft.com/office/drawing/2014/main" val="402689662"/>
                    </a:ext>
                  </a:extLst>
                </a:gridCol>
              </a:tblGrid>
              <a:tr h="364731">
                <a:tc>
                  <a:txBody>
                    <a:bodyPr/>
                    <a:lstStyle/>
                    <a:p>
                      <a:pPr marL="0" marR="0" lvl="0" indent="0" algn="ctr" defTabSz="924282" rtl="0" eaLnBrk="1" fontAlgn="ctr" latinLnBrk="0" hangingPunct="1">
                        <a:lnSpc>
                          <a:spcPct val="100000"/>
                        </a:lnSpc>
                        <a:spcBef>
                          <a:spcPts val="0"/>
                        </a:spcBef>
                        <a:spcAft>
                          <a:spcPts val="0"/>
                        </a:spcAft>
                        <a:buClrTx/>
                        <a:buSzTx/>
                        <a:buFontTx/>
                        <a:buNone/>
                        <a:tabLst/>
                        <a:defRPr/>
                      </a:pP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256195">
                <a:tc>
                  <a:txBody>
                    <a:bodyPr/>
                    <a:lstStyle/>
                    <a:p>
                      <a:pPr algn="ctr" fontAlgn="ctr"/>
                      <a:r>
                        <a:rPr lang="en-CA" sz="1200" b="0" i="0" u="none" strike="noStrike" dirty="0">
                          <a:solidFill>
                            <a:srgbClr val="000000"/>
                          </a:solidFill>
                          <a:effectLst/>
                          <a:latin typeface="Calibri" panose="020F0502020204030204" pitchFamily="34" charset="0"/>
                        </a:rPr>
                        <a:t>35%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42%</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83%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5037693"/>
                  </a:ext>
                </a:extLst>
              </a:tr>
              <a:tr h="180111">
                <a:tc>
                  <a:txBody>
                    <a:bodyPr/>
                    <a:lstStyle/>
                    <a:p>
                      <a:pPr algn="ctr" rtl="0" fontAlgn="ctr"/>
                      <a:r>
                        <a:rPr lang="en-IN" sz="1100" b="0" i="0" u="none" strike="noStrike">
                          <a:solidFill>
                            <a:srgbClr val="000000"/>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58578854"/>
                  </a:ext>
                </a:extLst>
              </a:tr>
              <a:tr h="180111">
                <a:tc>
                  <a:txBody>
                    <a:bodyPr/>
                    <a:lstStyle/>
                    <a:p>
                      <a:pPr algn="ctr" rtl="0" fontAlgn="ctr"/>
                      <a:r>
                        <a:rPr lang="en-IN"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77%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46131718"/>
                  </a:ext>
                </a:extLst>
              </a:tr>
              <a:tr h="180111">
                <a:tc>
                  <a:txBody>
                    <a:bodyPr/>
                    <a:lstStyle/>
                    <a:p>
                      <a:pPr algn="ctr" rtl="0" fontAlgn="ctr"/>
                      <a:r>
                        <a:rPr lang="en-IN" sz="11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99726532"/>
                  </a:ext>
                </a:extLst>
              </a:tr>
              <a:tr h="180111">
                <a:tc>
                  <a:txBody>
                    <a:bodyPr/>
                    <a:lstStyle/>
                    <a:p>
                      <a:pPr algn="ctr" rtl="0" fontAlgn="ctr"/>
                      <a:r>
                        <a:rPr lang="en-IN" sz="1100" b="0" i="0" u="none" strike="noStrike">
                          <a:solidFill>
                            <a:srgbClr val="000000"/>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60797125"/>
                  </a:ext>
                </a:extLst>
              </a:tr>
              <a:tr h="180111">
                <a:tc>
                  <a:txBody>
                    <a:bodyPr/>
                    <a:lstStyle/>
                    <a:p>
                      <a:pPr algn="ctr" rtl="0" fontAlgn="ctr"/>
                      <a:r>
                        <a:rPr lang="en-IN" sz="11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86642562"/>
                  </a:ext>
                </a:extLst>
              </a:tr>
              <a:tr h="180111">
                <a:tc>
                  <a:txBody>
                    <a:bodyPr/>
                    <a:lstStyle/>
                    <a:p>
                      <a:pPr algn="ctr" rtl="0" fontAlgn="ctr"/>
                      <a:r>
                        <a:rPr lang="en-IN" sz="11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70421534"/>
                  </a:ext>
                </a:extLst>
              </a:tr>
              <a:tr h="180111">
                <a:tc>
                  <a:txBody>
                    <a:bodyPr/>
                    <a:lstStyle/>
                    <a:p>
                      <a:pPr algn="ctr" rtl="0" fontAlgn="ctr"/>
                      <a:r>
                        <a:rPr lang="en-IN" sz="1100" b="0" i="0" u="none" strike="noStrike">
                          <a:solidFill>
                            <a:srgbClr val="000000"/>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19832922"/>
                  </a:ext>
                </a:extLst>
              </a:tr>
              <a:tr h="180111">
                <a:tc>
                  <a:txBody>
                    <a:bodyPr/>
                    <a:lstStyle/>
                    <a:p>
                      <a:pPr algn="ctr" rtl="0" fontAlgn="ctr"/>
                      <a:r>
                        <a:rPr lang="en-IN"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92929770"/>
                  </a:ext>
                </a:extLst>
              </a:tr>
              <a:tr h="180111">
                <a:tc>
                  <a:txBody>
                    <a:bodyPr/>
                    <a:lstStyle/>
                    <a:p>
                      <a:pPr algn="ctr" rtl="0" fontAlgn="ctr"/>
                      <a:r>
                        <a:rPr lang="en-IN" sz="1100" b="0" i="0" u="none" strike="noStrike">
                          <a:solidFill>
                            <a:srgbClr val="000000"/>
                          </a:solidFill>
                          <a:effectLst/>
                          <a:latin typeface="Calibri" panose="020F0502020204030204" pitchFamily="34" charset="0"/>
                        </a:rPr>
                        <a:t>48%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52977518"/>
                  </a:ext>
                </a:extLst>
              </a:tr>
              <a:tr h="180111">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45996931"/>
                  </a:ext>
                </a:extLst>
              </a:tr>
              <a:tr h="180111">
                <a:tc>
                  <a:txBody>
                    <a:bodyPr/>
                    <a:lstStyle/>
                    <a:p>
                      <a:pPr algn="ctr" rtl="0" fontAlgn="ctr"/>
                      <a:r>
                        <a:rPr lang="en-IN" sz="1100" b="0" i="0" u="none" strike="noStrike">
                          <a:solidFill>
                            <a:srgbClr val="000000"/>
                          </a:solidFill>
                          <a:effectLst/>
                          <a:latin typeface="Calibri" panose="020F0502020204030204" pitchFamily="34" charset="0"/>
                        </a:rPr>
                        <a:t>35%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23222413"/>
                  </a:ext>
                </a:extLst>
              </a:tr>
              <a:tr h="180111">
                <a:tc>
                  <a:txBody>
                    <a:bodyPr/>
                    <a:lstStyle/>
                    <a:p>
                      <a:pPr algn="ctr" rtl="0" fontAlgn="ctr"/>
                      <a:r>
                        <a:rPr lang="en-IN" sz="11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46408022"/>
                  </a:ext>
                </a:extLst>
              </a:tr>
              <a:tr h="180111">
                <a:tc>
                  <a:txBody>
                    <a:bodyPr/>
                    <a:lstStyle/>
                    <a:p>
                      <a:pPr algn="ctr" rtl="0" fontAlgn="ctr"/>
                      <a:r>
                        <a:rPr lang="en-IN" sz="11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13832024"/>
                  </a:ext>
                </a:extLst>
              </a:tr>
              <a:tr h="180111">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180111">
                <a:tc>
                  <a:txBody>
                    <a:bodyPr/>
                    <a:lstStyle/>
                    <a:p>
                      <a:pPr algn="ctr" rtl="0" fontAlgn="ctr"/>
                      <a:r>
                        <a:rPr lang="en-IN" sz="11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180111">
                <a:tc>
                  <a:txBody>
                    <a:bodyPr/>
                    <a:lstStyle/>
                    <a:p>
                      <a:pPr algn="ctr" rtl="0" fontAlgn="ctr"/>
                      <a:r>
                        <a:rPr lang="en-IN" sz="1100" b="0" i="0" u="none" strike="noStrike">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180111">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180111">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180111">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180111">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06720249"/>
                  </a:ext>
                </a:extLst>
              </a:tr>
              <a:tr h="180111">
                <a:tc>
                  <a:txBody>
                    <a:bodyPr/>
                    <a:lstStyle/>
                    <a:p>
                      <a:pPr algn="ctr" rtl="0" fontAlgn="ctr"/>
                      <a:r>
                        <a:rPr lang="en-IN" sz="1100" b="0" i="0" u="none" strike="noStrike">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287461"/>
                  </a:ext>
                </a:extLst>
              </a:tr>
              <a:tr h="180111">
                <a:tc>
                  <a:txBody>
                    <a:bodyPr/>
                    <a:lstStyle/>
                    <a:p>
                      <a:pPr algn="ctr" rtl="0" fontAlgn="ctr"/>
                      <a:r>
                        <a:rPr lang="en-IN" sz="11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2036413"/>
                  </a:ext>
                </a:extLst>
              </a:tr>
              <a:tr h="180111">
                <a:tc>
                  <a:txBody>
                    <a:bodyPr/>
                    <a:lstStyle/>
                    <a:p>
                      <a:pPr algn="ctr" rtl="0" fontAlgn="ctr"/>
                      <a:r>
                        <a:rPr lang="en-IN" sz="11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06371987"/>
                  </a:ext>
                </a:extLst>
              </a:tr>
              <a:tr h="180111">
                <a:tc>
                  <a:txBody>
                    <a:bodyPr/>
                    <a:lstStyle/>
                    <a:p>
                      <a:pPr algn="ctr" rtl="0" fontAlgn="ctr"/>
                      <a:r>
                        <a:rPr lang="en-IN" sz="11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dirty="0">
                          <a:solidFill>
                            <a:srgbClr val="000000"/>
                          </a:solidFill>
                          <a:effectLst/>
                          <a:latin typeface="Calibri" panose="020F0502020204030204" pitchFamily="34" charset="0"/>
                        </a:rPr>
                        <a:t>11%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275934211"/>
                  </a:ext>
                </a:extLst>
              </a:tr>
            </a:tbl>
          </a:graphicData>
        </a:graphic>
      </p:graphicFrame>
      <p:sp>
        <p:nvSpPr>
          <p:cNvPr id="12" name="TextBox 11">
            <a:extLst>
              <a:ext uri="{FF2B5EF4-FFF2-40B4-BE49-F238E27FC236}">
                <a16:creationId xmlns="" xmlns:a16="http://schemas.microsoft.com/office/drawing/2014/main" id="{6DAC7D48-B004-4483-B76E-5FF1E7C1AA32}"/>
              </a:ext>
            </a:extLst>
          </p:cNvPr>
          <p:cNvSpPr txBox="1"/>
          <p:nvPr/>
        </p:nvSpPr>
        <p:spPr>
          <a:xfrm>
            <a:off x="6545580" y="6198081"/>
            <a:ext cx="2522220" cy="138499"/>
          </a:xfrm>
          <a:prstGeom prst="rect">
            <a:avLst/>
          </a:prstGeom>
        </p:spPr>
        <p:txBody>
          <a:bodyPr vert="horz" wrap="square" lIns="0" tIns="0" rIns="0" bIns="0" rtlCol="0">
            <a:spAutoFit/>
          </a:bodyPr>
          <a:lstStyle/>
          <a:p>
            <a:pPr marL="4763"/>
            <a:r>
              <a:rPr lang="en-US" sz="900" i="1" dirty="0"/>
              <a:t>Total may not sum to 100% as DK/Refuse not shown</a:t>
            </a:r>
          </a:p>
        </p:txBody>
      </p:sp>
    </p:spTree>
    <p:extLst>
      <p:ext uri="{BB962C8B-B14F-4D97-AF65-F5344CB8AC3E}">
        <p14:creationId xmlns:p14="http://schemas.microsoft.com/office/powerpoint/2010/main" val="33521149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[Access local content and web sites]  Base: All Respondents Total 2018 (n=24,235)</a:t>
            </a:r>
          </a:p>
        </p:txBody>
      </p:sp>
      <p:sp>
        <p:nvSpPr>
          <p:cNvPr id="2" name="Title 1"/>
          <p:cNvSpPr>
            <a:spLocks noGrp="1"/>
          </p:cNvSpPr>
          <p:nvPr>
            <p:ph type="title"/>
          </p:nvPr>
        </p:nvSpPr>
        <p:spPr/>
        <p:txBody>
          <a:bodyPr/>
          <a:lstStyle/>
          <a:p>
            <a:pPr algn="just"/>
            <a:r>
              <a:rPr lang="en-US" dirty="0"/>
              <a:t>Access local content and web sites – By Regional Economy</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18B60FF4-7308-4F57-925C-FF0335AE47C8}"/>
              </a:ext>
            </a:extLst>
          </p:cNvPr>
          <p:cNvGraphicFramePr>
            <a:graphicFrameLocks noGrp="1"/>
          </p:cNvGraphicFramePr>
          <p:nvPr>
            <p:extLst/>
          </p:nvPr>
        </p:nvGraphicFramePr>
        <p:xfrm>
          <a:off x="8061960" y="1444702"/>
          <a:ext cx="853440" cy="3813101"/>
        </p:xfrm>
        <a:graphic>
          <a:graphicData uri="http://schemas.openxmlformats.org/drawingml/2006/table">
            <a:tbl>
              <a:tblPr>
                <a:tableStyleId>{5C22544A-7EE6-4342-B048-85BDC9FD1C3A}</a:tableStyleId>
              </a:tblPr>
              <a:tblGrid>
                <a:gridCol w="426720">
                  <a:extLst>
                    <a:ext uri="{9D8B030D-6E8A-4147-A177-3AD203B41FA5}">
                      <a16:colId xmlns="" xmlns:a16="http://schemas.microsoft.com/office/drawing/2014/main" val="2837859174"/>
                    </a:ext>
                  </a:extLst>
                </a:gridCol>
                <a:gridCol w="426720">
                  <a:extLst>
                    <a:ext uri="{9D8B030D-6E8A-4147-A177-3AD203B41FA5}">
                      <a16:colId xmlns="" xmlns:a16="http://schemas.microsoft.com/office/drawing/2014/main" val="402689662"/>
                    </a:ext>
                  </a:extLst>
                </a:gridCol>
              </a:tblGrid>
              <a:tr h="381369">
                <a:tc>
                  <a:txBody>
                    <a:bodyPr/>
                    <a:lstStyle/>
                    <a:p>
                      <a:pPr algn="ctr" fontAlgn="ct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729718">
                <a:tc>
                  <a:txBody>
                    <a:bodyPr/>
                    <a:lstStyle/>
                    <a:p>
                      <a:pPr algn="ctr" fontAlgn="ctr"/>
                      <a:r>
                        <a:rPr lang="en-CA" sz="1200" b="0" i="0" u="none" strike="noStrike" dirty="0">
                          <a:solidFill>
                            <a:srgbClr val="000000"/>
                          </a:solidFill>
                          <a:effectLst/>
                          <a:latin typeface="Calibri" panose="020F0502020204030204" pitchFamily="34" charset="0"/>
                        </a:rPr>
                        <a:t>35%</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42%</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72302623"/>
                  </a:ext>
                </a:extLst>
              </a:tr>
            </a:tbl>
          </a:graphicData>
        </a:graphic>
      </p:graphicFrame>
    </p:spTree>
    <p:extLst>
      <p:ext uri="{BB962C8B-B14F-4D97-AF65-F5344CB8AC3E}">
        <p14:creationId xmlns:p14="http://schemas.microsoft.com/office/powerpoint/2010/main" val="11332479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[Find the content you seek]  Base: All Respondents Total 2018 (n=24,235)</a:t>
            </a:r>
          </a:p>
        </p:txBody>
      </p:sp>
      <p:sp>
        <p:nvSpPr>
          <p:cNvPr id="3" name="Title 2"/>
          <p:cNvSpPr>
            <a:spLocks noGrp="1"/>
          </p:cNvSpPr>
          <p:nvPr>
            <p:ph type="title"/>
          </p:nvPr>
        </p:nvSpPr>
        <p:spPr/>
        <p:txBody>
          <a:bodyPr/>
          <a:lstStyle/>
          <a:p>
            <a:pPr algn="just"/>
            <a:r>
              <a:rPr lang="en-US" dirty="0"/>
              <a:t>Find the content you seek – By Economy</a:t>
            </a:r>
          </a:p>
        </p:txBody>
      </p:sp>
      <p:cxnSp>
        <p:nvCxnSpPr>
          <p:cNvPr id="10" name="Straight Connector 9"/>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0CD8FA0F-8BFD-432B-8E9F-735C084168AF}"/>
              </a:ext>
            </a:extLst>
          </p:cNvPr>
          <p:cNvGraphicFramePr>
            <a:graphicFrameLocks noGrp="1"/>
          </p:cNvGraphicFramePr>
          <p:nvPr>
            <p:extLst>
              <p:ext uri="{D42A27DB-BD31-4B8C-83A1-F6EECF244321}">
                <p14:modId xmlns:p14="http://schemas.microsoft.com/office/powerpoint/2010/main" val="2262491907"/>
              </p:ext>
            </p:extLst>
          </p:nvPr>
        </p:nvGraphicFramePr>
        <p:xfrm>
          <a:off x="7909560" y="733762"/>
          <a:ext cx="929640" cy="5124730"/>
        </p:xfrm>
        <a:graphic>
          <a:graphicData uri="http://schemas.openxmlformats.org/drawingml/2006/table">
            <a:tbl>
              <a:tblPr>
                <a:tableStyleId>{5C22544A-7EE6-4342-B048-85BDC9FD1C3A}</a:tableStyleId>
              </a:tblPr>
              <a:tblGrid>
                <a:gridCol w="464820">
                  <a:extLst>
                    <a:ext uri="{9D8B030D-6E8A-4147-A177-3AD203B41FA5}">
                      <a16:colId xmlns="" xmlns:a16="http://schemas.microsoft.com/office/drawing/2014/main" val="3136524050"/>
                    </a:ext>
                  </a:extLst>
                </a:gridCol>
                <a:gridCol w="464820">
                  <a:extLst>
                    <a:ext uri="{9D8B030D-6E8A-4147-A177-3AD203B41FA5}">
                      <a16:colId xmlns="" xmlns:a16="http://schemas.microsoft.com/office/drawing/2014/main" val="402689662"/>
                    </a:ext>
                  </a:extLst>
                </a:gridCol>
              </a:tblGrid>
              <a:tr h="364731">
                <a:tc>
                  <a:txBody>
                    <a:bodyPr/>
                    <a:lstStyle/>
                    <a:p>
                      <a:pPr marL="0" marR="0" lvl="0" indent="0" algn="ctr" defTabSz="924282" rtl="0" eaLnBrk="1" fontAlgn="ctr" latinLnBrk="0" hangingPunct="1">
                        <a:lnSpc>
                          <a:spcPct val="100000"/>
                        </a:lnSpc>
                        <a:spcBef>
                          <a:spcPts val="0"/>
                        </a:spcBef>
                        <a:spcAft>
                          <a:spcPts val="0"/>
                        </a:spcAft>
                        <a:buClrTx/>
                        <a:buSzTx/>
                        <a:buFontTx/>
                        <a:buNone/>
                        <a:tabLst/>
                        <a:defRPr/>
                      </a:pP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256195">
                <a:tc>
                  <a:txBody>
                    <a:bodyPr/>
                    <a:lstStyle/>
                    <a:p>
                      <a:pPr algn="ctr" fontAlgn="ctr"/>
                      <a:r>
                        <a:rPr lang="en-CA" sz="1200" b="0" i="0" u="none" strike="noStrike" dirty="0">
                          <a:solidFill>
                            <a:srgbClr val="000000"/>
                          </a:solidFill>
                          <a:effectLst/>
                          <a:latin typeface="Calibri" panose="020F0502020204030204" pitchFamily="34" charset="0"/>
                        </a:rPr>
                        <a:t>41%</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46%</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81%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83%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5037693"/>
                  </a:ext>
                </a:extLst>
              </a:tr>
              <a:tr h="180111">
                <a:tc>
                  <a:txBody>
                    <a:bodyPr/>
                    <a:lstStyle/>
                    <a:p>
                      <a:pPr algn="ctr" rtl="0" fontAlgn="ctr"/>
                      <a:r>
                        <a:rPr lang="en-IN"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46%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58578854"/>
                  </a:ext>
                </a:extLst>
              </a:tr>
              <a:tr h="180111">
                <a:tc>
                  <a:txBody>
                    <a:bodyPr/>
                    <a:lstStyle/>
                    <a:p>
                      <a:pPr algn="ctr" rtl="0" fontAlgn="ctr"/>
                      <a:r>
                        <a:rPr lang="en-IN" sz="1100" b="0" i="0" u="none" strike="noStrike">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77%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46131718"/>
                  </a:ext>
                </a:extLst>
              </a:tr>
              <a:tr h="180111">
                <a:tc>
                  <a:txBody>
                    <a:bodyPr/>
                    <a:lstStyle/>
                    <a:p>
                      <a:pPr algn="ctr" rtl="0" fontAlgn="ctr"/>
                      <a:r>
                        <a:rPr lang="en-IN" sz="1100" b="0" i="0" u="none" strike="noStrike">
                          <a:solidFill>
                            <a:srgbClr val="000000"/>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99726532"/>
                  </a:ext>
                </a:extLst>
              </a:tr>
              <a:tr h="180111">
                <a:tc>
                  <a:txBody>
                    <a:bodyPr/>
                    <a:lstStyle/>
                    <a:p>
                      <a:pPr algn="ctr" rtl="0" fontAlgn="ctr"/>
                      <a:r>
                        <a:rPr lang="en-IN" sz="11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60797125"/>
                  </a:ext>
                </a:extLst>
              </a:tr>
              <a:tr h="180111">
                <a:tc>
                  <a:txBody>
                    <a:bodyPr/>
                    <a:lstStyle/>
                    <a:p>
                      <a:pPr algn="ctr" rtl="0" fontAlgn="ctr"/>
                      <a:r>
                        <a:rPr lang="en-IN" sz="1100" b="0" i="0" u="none" strike="noStrike">
                          <a:solidFill>
                            <a:srgbClr val="000000"/>
                          </a:solidFill>
                          <a:effectLst/>
                          <a:latin typeface="Calibri" panose="020F0502020204030204" pitchFamily="34" charset="0"/>
                        </a:rPr>
                        <a:t>68%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86642562"/>
                  </a:ext>
                </a:extLst>
              </a:tr>
              <a:tr h="180111">
                <a:tc>
                  <a:txBody>
                    <a:bodyPr/>
                    <a:lstStyle/>
                    <a:p>
                      <a:pPr algn="ctr" rtl="0" fontAlgn="ctr"/>
                      <a:r>
                        <a:rPr lang="en-IN" sz="1100" b="0" i="0" u="none" strike="noStrike">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70421534"/>
                  </a:ext>
                </a:extLst>
              </a:tr>
              <a:tr h="180111">
                <a:tc>
                  <a:txBody>
                    <a:bodyPr/>
                    <a:lstStyle/>
                    <a:p>
                      <a:pPr algn="ctr" rtl="0" fontAlgn="ctr"/>
                      <a:r>
                        <a:rPr lang="en-IN" sz="1100" b="0" i="0" u="none" strike="noStrike">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19832922"/>
                  </a:ext>
                </a:extLst>
              </a:tr>
              <a:tr h="180111">
                <a:tc>
                  <a:txBody>
                    <a:bodyPr/>
                    <a:lstStyle/>
                    <a:p>
                      <a:pPr algn="ctr" rtl="0" fontAlgn="ctr"/>
                      <a:r>
                        <a:rPr lang="en-IN" sz="11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92929770"/>
                  </a:ext>
                </a:extLst>
              </a:tr>
              <a:tr h="180111">
                <a:tc>
                  <a:txBody>
                    <a:bodyPr/>
                    <a:lstStyle/>
                    <a:p>
                      <a:pPr algn="ctr" rtl="0" fontAlgn="ctr"/>
                      <a:r>
                        <a:rPr lang="en-IN" sz="1100" b="0" i="0" u="none" strike="noStrike">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52977518"/>
                  </a:ext>
                </a:extLst>
              </a:tr>
              <a:tr h="180111">
                <a:tc>
                  <a:txBody>
                    <a:bodyPr/>
                    <a:lstStyle/>
                    <a:p>
                      <a:pPr algn="ctr" rtl="0" fontAlgn="ctr"/>
                      <a:r>
                        <a:rPr lang="en-IN" sz="1100" b="0" i="0" u="none" strike="noStrike">
                          <a:solidFill>
                            <a:srgbClr val="000000"/>
                          </a:solidFill>
                          <a:effectLst/>
                          <a:latin typeface="Calibri" panose="020F0502020204030204" pitchFamily="34" charset="0"/>
                        </a:rPr>
                        <a:t>42%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46%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45996931"/>
                  </a:ext>
                </a:extLst>
              </a:tr>
              <a:tr h="180111">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23222413"/>
                  </a:ext>
                </a:extLst>
              </a:tr>
              <a:tr h="180111">
                <a:tc>
                  <a:txBody>
                    <a:bodyPr/>
                    <a:lstStyle/>
                    <a:p>
                      <a:pPr algn="ctr" rtl="0" fontAlgn="ctr"/>
                      <a:r>
                        <a:rPr lang="en-IN" sz="110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35%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46408022"/>
                  </a:ext>
                </a:extLst>
              </a:tr>
              <a:tr h="180111">
                <a:tc>
                  <a:txBody>
                    <a:bodyPr/>
                    <a:lstStyle/>
                    <a:p>
                      <a:pPr algn="ctr" rtl="0" fontAlgn="ctr"/>
                      <a:r>
                        <a:rPr lang="en-IN" sz="11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13832024"/>
                  </a:ext>
                </a:extLst>
              </a:tr>
              <a:tr h="180111">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180111">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29%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180111">
                <a:tc>
                  <a:txBody>
                    <a:bodyPr/>
                    <a:lstStyle/>
                    <a:p>
                      <a:pPr algn="ctr" rtl="0" fontAlgn="ctr"/>
                      <a:r>
                        <a:rPr lang="en-IN" sz="1100" b="0" i="0" u="none" strike="noStrike">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36%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180111">
                <a:tc>
                  <a:txBody>
                    <a:bodyPr/>
                    <a:lstStyle/>
                    <a:p>
                      <a:pPr algn="ctr" rtl="0" fontAlgn="ctr"/>
                      <a:r>
                        <a:rPr lang="en-IN" sz="110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180111">
                <a:tc>
                  <a:txBody>
                    <a:bodyPr/>
                    <a:lstStyle/>
                    <a:p>
                      <a:pPr algn="ctr" rtl="0" fontAlgn="ctr"/>
                      <a:r>
                        <a:rPr lang="en-IN" sz="110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180111">
                <a:tc>
                  <a:txBody>
                    <a:bodyPr/>
                    <a:lstStyle/>
                    <a:p>
                      <a:pPr algn="ctr" rtl="0" fontAlgn="ctr"/>
                      <a:r>
                        <a:rPr lang="en-IN" sz="110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180111">
                <a:tc>
                  <a:txBody>
                    <a:bodyPr/>
                    <a:lstStyle/>
                    <a:p>
                      <a:pPr algn="ctr" rtl="0" fontAlgn="ctr"/>
                      <a:r>
                        <a:rPr lang="en-IN" sz="11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06720249"/>
                  </a:ext>
                </a:extLst>
              </a:tr>
              <a:tr h="180111">
                <a:tc>
                  <a:txBody>
                    <a:bodyPr/>
                    <a:lstStyle/>
                    <a:p>
                      <a:pPr algn="ctr" rtl="0" fontAlgn="ctr"/>
                      <a:r>
                        <a:rPr lang="en-IN" sz="11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287461"/>
                  </a:ext>
                </a:extLst>
              </a:tr>
              <a:tr h="180111">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2036413"/>
                  </a:ext>
                </a:extLst>
              </a:tr>
              <a:tr h="180111">
                <a:tc>
                  <a:txBody>
                    <a:bodyPr/>
                    <a:lstStyle/>
                    <a:p>
                      <a:pPr algn="ctr" rtl="0" fontAlgn="ctr"/>
                      <a:r>
                        <a:rPr lang="en-IN" sz="1100" b="0" i="0" u="none" strike="noStrike">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06371987"/>
                  </a:ext>
                </a:extLst>
              </a:tr>
              <a:tr h="180111">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050" b="0" i="0" u="none" strike="noStrike" dirty="0">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275934211"/>
                  </a:ext>
                </a:extLst>
              </a:tr>
            </a:tbl>
          </a:graphicData>
        </a:graphic>
      </p:graphicFrame>
      <p:graphicFrame>
        <p:nvGraphicFramePr>
          <p:cNvPr id="11" name="Chart 10">
            <a:extLst>
              <a:ext uri="{FF2B5EF4-FFF2-40B4-BE49-F238E27FC236}">
                <a16:creationId xmlns="" xmlns:a16="http://schemas.microsoft.com/office/drawing/2014/main" id="{35E07B99-90A5-45B3-B637-B13E2DCBD437}"/>
              </a:ext>
            </a:extLst>
          </p:cNvPr>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3325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[Find the content you seek]  Base: All Respondents Total 2018 (n=24,235)</a:t>
            </a:r>
          </a:p>
        </p:txBody>
      </p:sp>
      <p:sp>
        <p:nvSpPr>
          <p:cNvPr id="2" name="Title 1"/>
          <p:cNvSpPr>
            <a:spLocks noGrp="1"/>
          </p:cNvSpPr>
          <p:nvPr>
            <p:ph type="title"/>
          </p:nvPr>
        </p:nvSpPr>
        <p:spPr/>
        <p:txBody>
          <a:bodyPr/>
          <a:lstStyle/>
          <a:p>
            <a:r>
              <a:rPr lang="en-US" dirty="0"/>
              <a:t>Find the content you seek – By Regional Economy</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068B72CE-E0CC-4FED-9D8C-2B2B6D07B474}"/>
              </a:ext>
            </a:extLst>
          </p:cNvPr>
          <p:cNvGraphicFramePr>
            <a:graphicFrameLocks noGrp="1"/>
          </p:cNvGraphicFramePr>
          <p:nvPr>
            <p:extLst/>
          </p:nvPr>
        </p:nvGraphicFramePr>
        <p:xfrm>
          <a:off x="8061960" y="1444702"/>
          <a:ext cx="853440" cy="3813101"/>
        </p:xfrm>
        <a:graphic>
          <a:graphicData uri="http://schemas.openxmlformats.org/drawingml/2006/table">
            <a:tbl>
              <a:tblPr>
                <a:tableStyleId>{5C22544A-7EE6-4342-B048-85BDC9FD1C3A}</a:tableStyleId>
              </a:tblPr>
              <a:tblGrid>
                <a:gridCol w="426720">
                  <a:extLst>
                    <a:ext uri="{9D8B030D-6E8A-4147-A177-3AD203B41FA5}">
                      <a16:colId xmlns="" xmlns:a16="http://schemas.microsoft.com/office/drawing/2014/main" val="2837859174"/>
                    </a:ext>
                  </a:extLst>
                </a:gridCol>
                <a:gridCol w="426720">
                  <a:extLst>
                    <a:ext uri="{9D8B030D-6E8A-4147-A177-3AD203B41FA5}">
                      <a16:colId xmlns="" xmlns:a16="http://schemas.microsoft.com/office/drawing/2014/main" val="402689662"/>
                    </a:ext>
                  </a:extLst>
                </a:gridCol>
              </a:tblGrid>
              <a:tr h="381369">
                <a:tc>
                  <a:txBody>
                    <a:bodyPr/>
                    <a:lstStyle/>
                    <a:p>
                      <a:pPr algn="ctr" fontAlgn="ct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729718">
                <a:tc>
                  <a:txBody>
                    <a:bodyPr/>
                    <a:lstStyle/>
                    <a:p>
                      <a:pPr algn="ctr" fontAlgn="ctr"/>
                      <a:r>
                        <a:rPr lang="en-CA" sz="1200" b="0" i="0" u="none" strike="noStrike" dirty="0">
                          <a:solidFill>
                            <a:srgbClr val="000000"/>
                          </a:solidFill>
                          <a:effectLst/>
                          <a:latin typeface="Calibri" panose="020F0502020204030204" pitchFamily="34" charset="0"/>
                        </a:rPr>
                        <a:t>41%</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46%</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386002">
                <a:tc>
                  <a:txBody>
                    <a:bodyPr/>
                    <a:lstStyle/>
                    <a:p>
                      <a:pPr algn="ctr" rtl="0" fontAlgn="ctr"/>
                      <a:r>
                        <a:rPr lang="en-IN" sz="1200" b="0" i="0" u="none" strike="noStrike">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386002">
                <a:tc>
                  <a:txBody>
                    <a:bodyPr/>
                    <a:lstStyle/>
                    <a:p>
                      <a:pPr algn="ctr" rtl="0" fontAlgn="ctr"/>
                      <a:r>
                        <a:rPr lang="en-IN" sz="1200" b="0" i="0" u="none" strike="noStrike">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386002">
                <a:tc>
                  <a:txBody>
                    <a:bodyPr/>
                    <a:lstStyle/>
                    <a:p>
                      <a:pPr algn="ctr" rtl="0" fontAlgn="ctr"/>
                      <a:r>
                        <a:rPr lang="en-IN" sz="12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386002">
                <a:tc>
                  <a:txBody>
                    <a:bodyPr/>
                    <a:lstStyle/>
                    <a:p>
                      <a:pPr algn="ctr" rtl="0" fontAlgn="ctr"/>
                      <a:r>
                        <a:rPr lang="en-IN" sz="12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386002">
                <a:tc>
                  <a:txBody>
                    <a:bodyPr/>
                    <a:lstStyle/>
                    <a:p>
                      <a:pPr algn="ctr" rtl="0" fontAlgn="ctr"/>
                      <a:r>
                        <a:rPr lang="en-IN" sz="1200" b="0" i="0" u="none" strike="noStrike">
                          <a:solidFill>
                            <a:srgbClr val="000000"/>
                          </a:solidFill>
                          <a:effectLst/>
                          <a:latin typeface="Calibri" panose="020F0502020204030204" pitchFamily="34" charset="0"/>
                        </a:rPr>
                        <a:t>29%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386002">
                <a:tc>
                  <a:txBody>
                    <a:bodyPr/>
                    <a:lstStyle/>
                    <a:p>
                      <a:pPr algn="ctr" rtl="0" fontAlgn="ctr"/>
                      <a:r>
                        <a:rPr lang="en-IN" sz="12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72302623"/>
                  </a:ext>
                </a:extLst>
              </a:tr>
            </a:tbl>
          </a:graphicData>
        </a:graphic>
      </p:graphicFrame>
    </p:spTree>
    <p:extLst>
      <p:ext uri="{BB962C8B-B14F-4D97-AF65-F5344CB8AC3E}">
        <p14:creationId xmlns:p14="http://schemas.microsoft.com/office/powerpoint/2010/main" val="14399122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[Access websites in a quick manner]  Base: All Respondents Total 2018 (n=24,235)</a:t>
            </a:r>
          </a:p>
        </p:txBody>
      </p:sp>
      <p:sp>
        <p:nvSpPr>
          <p:cNvPr id="3" name="Title 2"/>
          <p:cNvSpPr>
            <a:spLocks noGrp="1"/>
          </p:cNvSpPr>
          <p:nvPr>
            <p:ph type="title"/>
          </p:nvPr>
        </p:nvSpPr>
        <p:spPr/>
        <p:txBody>
          <a:bodyPr/>
          <a:lstStyle/>
          <a:p>
            <a:pPr algn="just"/>
            <a:r>
              <a:rPr lang="en-US" dirty="0"/>
              <a:t>Access websites in a quick manner – By Economy</a:t>
            </a:r>
          </a:p>
        </p:txBody>
      </p:sp>
      <p:cxnSp>
        <p:nvCxnSpPr>
          <p:cNvPr id="10" name="Straight Connector 9"/>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8F08C568-0E90-4E86-9DFB-3FCD884CEEE9}"/>
              </a:ext>
            </a:extLst>
          </p:cNvPr>
          <p:cNvGraphicFramePr>
            <a:graphicFrameLocks noGrp="1"/>
          </p:cNvGraphicFramePr>
          <p:nvPr>
            <p:extLst>
              <p:ext uri="{D42A27DB-BD31-4B8C-83A1-F6EECF244321}">
                <p14:modId xmlns:p14="http://schemas.microsoft.com/office/powerpoint/2010/main" val="1346668695"/>
              </p:ext>
            </p:extLst>
          </p:nvPr>
        </p:nvGraphicFramePr>
        <p:xfrm>
          <a:off x="7909560" y="733762"/>
          <a:ext cx="929640" cy="5124730"/>
        </p:xfrm>
        <a:graphic>
          <a:graphicData uri="http://schemas.openxmlformats.org/drawingml/2006/table">
            <a:tbl>
              <a:tblPr>
                <a:tableStyleId>{5C22544A-7EE6-4342-B048-85BDC9FD1C3A}</a:tableStyleId>
              </a:tblPr>
              <a:tblGrid>
                <a:gridCol w="464820">
                  <a:extLst>
                    <a:ext uri="{9D8B030D-6E8A-4147-A177-3AD203B41FA5}">
                      <a16:colId xmlns="" xmlns:a16="http://schemas.microsoft.com/office/drawing/2014/main" val="3136524050"/>
                    </a:ext>
                  </a:extLst>
                </a:gridCol>
                <a:gridCol w="464820">
                  <a:extLst>
                    <a:ext uri="{9D8B030D-6E8A-4147-A177-3AD203B41FA5}">
                      <a16:colId xmlns="" xmlns:a16="http://schemas.microsoft.com/office/drawing/2014/main" val="402689662"/>
                    </a:ext>
                  </a:extLst>
                </a:gridCol>
              </a:tblGrid>
              <a:tr h="364731">
                <a:tc>
                  <a:txBody>
                    <a:bodyPr/>
                    <a:lstStyle/>
                    <a:p>
                      <a:pPr marL="0" marR="0" lvl="0" indent="0" algn="ctr" defTabSz="924282" rtl="0" eaLnBrk="1" fontAlgn="ctr" latinLnBrk="0" hangingPunct="1">
                        <a:lnSpc>
                          <a:spcPct val="100000"/>
                        </a:lnSpc>
                        <a:spcBef>
                          <a:spcPts val="0"/>
                        </a:spcBef>
                        <a:spcAft>
                          <a:spcPts val="0"/>
                        </a:spcAft>
                        <a:buClrTx/>
                        <a:buSzTx/>
                        <a:buFontTx/>
                        <a:buNone/>
                        <a:tabLst/>
                        <a:defRPr/>
                      </a:pP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256195">
                <a:tc>
                  <a:txBody>
                    <a:bodyPr/>
                    <a:lstStyle/>
                    <a:p>
                      <a:pPr algn="ctr" fontAlgn="ctr"/>
                      <a:r>
                        <a:rPr lang="en-CA" sz="1200" b="0" i="0" u="none" strike="noStrike" dirty="0">
                          <a:solidFill>
                            <a:srgbClr val="000000"/>
                          </a:solidFill>
                          <a:effectLst/>
                          <a:latin typeface="Calibri" panose="020F0502020204030204" pitchFamily="34" charset="0"/>
                        </a:rPr>
                        <a:t>40%</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45%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84%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5037693"/>
                  </a:ext>
                </a:extLst>
              </a:tr>
              <a:tr h="180111">
                <a:tc>
                  <a:txBody>
                    <a:bodyPr/>
                    <a:lstStyle/>
                    <a:p>
                      <a:pPr algn="ctr" rtl="0" fontAlgn="ctr"/>
                      <a:r>
                        <a:rPr lang="en-IN" sz="11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58578854"/>
                  </a:ext>
                </a:extLst>
              </a:tr>
              <a:tr h="180111">
                <a:tc>
                  <a:txBody>
                    <a:bodyPr/>
                    <a:lstStyle/>
                    <a:p>
                      <a:pPr algn="ctr" rtl="0" fontAlgn="ctr"/>
                      <a:r>
                        <a:rPr lang="en-IN" sz="1100" b="0" i="0" u="none" strike="noStrike">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46131718"/>
                  </a:ext>
                </a:extLst>
              </a:tr>
              <a:tr h="180111">
                <a:tc>
                  <a:txBody>
                    <a:bodyPr/>
                    <a:lstStyle/>
                    <a:p>
                      <a:pPr algn="ctr" rtl="0" fontAlgn="ctr"/>
                      <a:r>
                        <a:rPr lang="en-IN" sz="11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99726532"/>
                  </a:ext>
                </a:extLst>
              </a:tr>
              <a:tr h="180111">
                <a:tc>
                  <a:txBody>
                    <a:bodyPr/>
                    <a:lstStyle/>
                    <a:p>
                      <a:pPr algn="ctr" rtl="0" fontAlgn="ctr"/>
                      <a:r>
                        <a:rPr lang="en-IN" sz="11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77%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60797125"/>
                  </a:ext>
                </a:extLst>
              </a:tr>
              <a:tr h="180111">
                <a:tc>
                  <a:txBody>
                    <a:bodyPr/>
                    <a:lstStyle/>
                    <a:p>
                      <a:pPr algn="ctr" rtl="0" fontAlgn="ctr"/>
                      <a:r>
                        <a:rPr lang="en-IN"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86642562"/>
                  </a:ext>
                </a:extLst>
              </a:tr>
              <a:tr h="180111">
                <a:tc>
                  <a:txBody>
                    <a:bodyPr/>
                    <a:lstStyle/>
                    <a:p>
                      <a:pPr algn="ctr" rtl="0" fontAlgn="ctr"/>
                      <a:r>
                        <a:rPr lang="en-IN"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70421534"/>
                  </a:ext>
                </a:extLst>
              </a:tr>
              <a:tr h="180111">
                <a:tc>
                  <a:txBody>
                    <a:bodyPr/>
                    <a:lstStyle/>
                    <a:p>
                      <a:pPr algn="ctr" rtl="0" fontAlgn="ctr"/>
                      <a:r>
                        <a:rPr lang="en-IN"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19832922"/>
                  </a:ext>
                </a:extLst>
              </a:tr>
              <a:tr h="180111">
                <a:tc>
                  <a:txBody>
                    <a:bodyPr/>
                    <a:lstStyle/>
                    <a:p>
                      <a:pPr algn="ctr" rtl="0" fontAlgn="ctr"/>
                      <a:r>
                        <a:rPr lang="en-IN" sz="11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92929770"/>
                  </a:ext>
                </a:extLst>
              </a:tr>
              <a:tr h="180111">
                <a:tc>
                  <a:txBody>
                    <a:bodyPr/>
                    <a:lstStyle/>
                    <a:p>
                      <a:pPr algn="ctr" rtl="0" fontAlgn="ctr"/>
                      <a:r>
                        <a:rPr lang="en-IN"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52977518"/>
                  </a:ext>
                </a:extLst>
              </a:tr>
              <a:tr h="180111">
                <a:tc>
                  <a:txBody>
                    <a:bodyPr/>
                    <a:lstStyle/>
                    <a:p>
                      <a:pPr algn="ctr" rtl="0" fontAlgn="ctr"/>
                      <a:r>
                        <a:rPr lang="en-IN" sz="1100" b="0" i="0" u="none" strike="noStrike">
                          <a:solidFill>
                            <a:srgbClr val="000000"/>
                          </a:solidFill>
                          <a:effectLst/>
                          <a:latin typeface="Calibri" panose="020F0502020204030204" pitchFamily="34" charset="0"/>
                        </a:rPr>
                        <a:t>39%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45996931"/>
                  </a:ext>
                </a:extLst>
              </a:tr>
              <a:tr h="180111">
                <a:tc>
                  <a:txBody>
                    <a:bodyPr/>
                    <a:lstStyle/>
                    <a:p>
                      <a:pPr algn="ctr" rtl="0" fontAlgn="ctr"/>
                      <a:r>
                        <a:rPr lang="en-IN" sz="1100" b="0" i="0" u="none" strike="noStrike">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23222413"/>
                  </a:ext>
                </a:extLst>
              </a:tr>
              <a:tr h="180111">
                <a:tc>
                  <a:txBody>
                    <a:bodyPr/>
                    <a:lstStyle/>
                    <a:p>
                      <a:pPr algn="ctr" rtl="0" fontAlgn="ctr"/>
                      <a:r>
                        <a:rPr lang="en-IN" sz="1100" b="0" i="0" u="none" strike="noStrike">
                          <a:solidFill>
                            <a:srgbClr val="000000"/>
                          </a:solidFill>
                          <a:effectLst/>
                          <a:latin typeface="Calibri" panose="020F0502020204030204" pitchFamily="34" charset="0"/>
                        </a:rPr>
                        <a:t>28%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46408022"/>
                  </a:ext>
                </a:extLst>
              </a:tr>
              <a:tr h="180111">
                <a:tc>
                  <a:txBody>
                    <a:bodyPr/>
                    <a:lstStyle/>
                    <a:p>
                      <a:pPr algn="ctr" rtl="0" fontAlgn="ctr"/>
                      <a:r>
                        <a:rPr lang="en-IN" sz="1100" b="0" i="0" u="none" strike="noStrike">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13832024"/>
                  </a:ext>
                </a:extLst>
              </a:tr>
              <a:tr h="180111">
                <a:tc>
                  <a:txBody>
                    <a:bodyPr/>
                    <a:lstStyle/>
                    <a:p>
                      <a:pPr algn="ctr" rtl="0" fontAlgn="ctr"/>
                      <a:r>
                        <a:rPr lang="en-IN" sz="11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180111">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180111">
                <a:tc>
                  <a:txBody>
                    <a:bodyPr/>
                    <a:lstStyle/>
                    <a:p>
                      <a:pPr algn="ctr" rtl="0" fontAlgn="ctr"/>
                      <a:r>
                        <a:rPr lang="en-IN" sz="11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180111">
                <a:tc>
                  <a:txBody>
                    <a:bodyPr/>
                    <a:lstStyle/>
                    <a:p>
                      <a:pPr algn="ctr" rtl="0" fontAlgn="ctr"/>
                      <a:r>
                        <a:rPr lang="en-IN" sz="110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180111">
                <a:tc>
                  <a:txBody>
                    <a:bodyPr/>
                    <a:lstStyle/>
                    <a:p>
                      <a:pPr algn="ctr" rtl="0" fontAlgn="ctr"/>
                      <a:r>
                        <a:rPr lang="en-IN" sz="1100" b="0" i="0" u="none" strike="noStrike">
                          <a:solidFill>
                            <a:srgbClr val="000000"/>
                          </a:solidFill>
                          <a:effectLst/>
                          <a:latin typeface="Calibri" panose="020F0502020204030204" pitchFamily="34" charset="0"/>
                        </a:rPr>
                        <a:t>29%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180111">
                <a:tc>
                  <a:txBody>
                    <a:bodyPr/>
                    <a:lstStyle/>
                    <a:p>
                      <a:pPr algn="ctr" rtl="0" fontAlgn="ctr"/>
                      <a:r>
                        <a:rPr lang="en-IN" sz="11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180111">
                <a:tc>
                  <a:txBody>
                    <a:bodyPr/>
                    <a:lstStyle/>
                    <a:p>
                      <a:pPr algn="ctr" rtl="0" fontAlgn="ctr"/>
                      <a:r>
                        <a:rPr lang="en-IN" sz="11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06720249"/>
                  </a:ext>
                </a:extLst>
              </a:tr>
              <a:tr h="180111">
                <a:tc>
                  <a:txBody>
                    <a:bodyPr/>
                    <a:lstStyle/>
                    <a:p>
                      <a:pPr algn="ctr" rtl="0" fontAlgn="ctr"/>
                      <a:r>
                        <a:rPr lang="en-IN" sz="11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287461"/>
                  </a:ext>
                </a:extLst>
              </a:tr>
              <a:tr h="180111">
                <a:tc>
                  <a:txBody>
                    <a:bodyPr/>
                    <a:lstStyle/>
                    <a:p>
                      <a:pPr algn="ctr" rtl="0" fontAlgn="ctr"/>
                      <a:r>
                        <a:rPr lang="en-IN" sz="1100" b="0" i="0" u="none" strike="noStrike">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2036413"/>
                  </a:ext>
                </a:extLst>
              </a:tr>
              <a:tr h="180111">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06371987"/>
                  </a:ext>
                </a:extLst>
              </a:tr>
              <a:tr h="180111">
                <a:tc>
                  <a:txBody>
                    <a:bodyPr/>
                    <a:lstStyle/>
                    <a:p>
                      <a:pPr algn="ctr" rtl="0" fontAlgn="ctr"/>
                      <a:r>
                        <a:rPr lang="en-IN" sz="11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dirty="0">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275934211"/>
                  </a:ext>
                </a:extLst>
              </a:tr>
            </a:tbl>
          </a:graphicData>
        </a:graphic>
      </p:graphicFrame>
      <p:graphicFrame>
        <p:nvGraphicFramePr>
          <p:cNvPr id="11" name="Chart 10">
            <a:extLst>
              <a:ext uri="{FF2B5EF4-FFF2-40B4-BE49-F238E27FC236}">
                <a16:creationId xmlns="" xmlns:a16="http://schemas.microsoft.com/office/drawing/2014/main" id="{6C6FE8B0-0FAE-4531-88D6-5F3CE5F146C3}"/>
              </a:ext>
            </a:extLst>
          </p:cNvPr>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593849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[Access websites in a quick manner]  Base: All Respondents Total 2018 (n=24,235)</a:t>
            </a:r>
          </a:p>
        </p:txBody>
      </p:sp>
      <p:sp>
        <p:nvSpPr>
          <p:cNvPr id="2" name="Title 1"/>
          <p:cNvSpPr>
            <a:spLocks noGrp="1"/>
          </p:cNvSpPr>
          <p:nvPr>
            <p:ph type="title"/>
          </p:nvPr>
        </p:nvSpPr>
        <p:spPr/>
        <p:txBody>
          <a:bodyPr/>
          <a:lstStyle/>
          <a:p>
            <a:pPr algn="just"/>
            <a:r>
              <a:rPr lang="en-US" dirty="0"/>
              <a:t>Access websites in a quick manner – By Regional Economy</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10" name="Table 9">
            <a:extLst>
              <a:ext uri="{FF2B5EF4-FFF2-40B4-BE49-F238E27FC236}">
                <a16:creationId xmlns="" xmlns:a16="http://schemas.microsoft.com/office/drawing/2014/main" id="{D3ACC011-573D-4F7A-BE79-A124F99EF7F7}"/>
              </a:ext>
            </a:extLst>
          </p:cNvPr>
          <p:cNvGraphicFramePr>
            <a:graphicFrameLocks noGrp="1"/>
          </p:cNvGraphicFramePr>
          <p:nvPr>
            <p:extLst/>
          </p:nvPr>
        </p:nvGraphicFramePr>
        <p:xfrm>
          <a:off x="8061960" y="1444702"/>
          <a:ext cx="853440" cy="3813101"/>
        </p:xfrm>
        <a:graphic>
          <a:graphicData uri="http://schemas.openxmlformats.org/drawingml/2006/table">
            <a:tbl>
              <a:tblPr>
                <a:tableStyleId>{5C22544A-7EE6-4342-B048-85BDC9FD1C3A}</a:tableStyleId>
              </a:tblPr>
              <a:tblGrid>
                <a:gridCol w="426720">
                  <a:extLst>
                    <a:ext uri="{9D8B030D-6E8A-4147-A177-3AD203B41FA5}">
                      <a16:colId xmlns="" xmlns:a16="http://schemas.microsoft.com/office/drawing/2014/main" val="2837859174"/>
                    </a:ext>
                  </a:extLst>
                </a:gridCol>
                <a:gridCol w="426720">
                  <a:extLst>
                    <a:ext uri="{9D8B030D-6E8A-4147-A177-3AD203B41FA5}">
                      <a16:colId xmlns="" xmlns:a16="http://schemas.microsoft.com/office/drawing/2014/main" val="402689662"/>
                    </a:ext>
                  </a:extLst>
                </a:gridCol>
              </a:tblGrid>
              <a:tr h="381369">
                <a:tc>
                  <a:txBody>
                    <a:bodyPr/>
                    <a:lstStyle/>
                    <a:p>
                      <a:pPr algn="ctr" fontAlgn="ct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729718">
                <a:tc>
                  <a:txBody>
                    <a:bodyPr/>
                    <a:lstStyle/>
                    <a:p>
                      <a:pPr algn="ctr" fontAlgn="ctr"/>
                      <a:r>
                        <a:rPr lang="en-CA" sz="1200" b="0" i="0" u="none" strike="noStrike" dirty="0">
                          <a:solidFill>
                            <a:srgbClr val="000000"/>
                          </a:solidFill>
                          <a:effectLst/>
                          <a:latin typeface="Calibri" panose="020F0502020204030204" pitchFamily="34" charset="0"/>
                        </a:rPr>
                        <a:t>40%</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45%</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386002">
                <a:tc>
                  <a:txBody>
                    <a:bodyPr/>
                    <a:lstStyle/>
                    <a:p>
                      <a:pPr algn="ctr" rtl="0" fontAlgn="ctr"/>
                      <a:r>
                        <a:rPr lang="en-IN" sz="12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386002">
                <a:tc>
                  <a:txBody>
                    <a:bodyPr/>
                    <a:lstStyle/>
                    <a:p>
                      <a:pPr algn="ctr" rtl="0" fontAlgn="ctr"/>
                      <a:r>
                        <a:rPr lang="en-IN" sz="12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386002">
                <a:tc>
                  <a:txBody>
                    <a:bodyPr/>
                    <a:lstStyle/>
                    <a:p>
                      <a:pPr algn="ctr" rtl="0" fontAlgn="ctr"/>
                      <a:r>
                        <a:rPr lang="en-IN" sz="1200" b="0" i="0" u="none" strike="noStrike">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35%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386002">
                <a:tc>
                  <a:txBody>
                    <a:bodyPr/>
                    <a:lstStyle/>
                    <a:p>
                      <a:pPr algn="ctr" rtl="0" fontAlgn="ctr"/>
                      <a:r>
                        <a:rPr lang="en-IN" sz="12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386002">
                <a:tc>
                  <a:txBody>
                    <a:bodyPr/>
                    <a:lstStyle/>
                    <a:p>
                      <a:pPr algn="ctr" rtl="0" fontAlgn="ctr"/>
                      <a:r>
                        <a:rPr lang="en-IN" sz="120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386002">
                <a:tc>
                  <a:txBody>
                    <a:bodyPr/>
                    <a:lstStyle/>
                    <a:p>
                      <a:pPr algn="ctr" rtl="0" fontAlgn="ctr"/>
                      <a:r>
                        <a:rPr lang="en-IN" sz="12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72302623"/>
                  </a:ext>
                </a:extLst>
              </a:tr>
            </a:tbl>
          </a:graphicData>
        </a:graphic>
      </p:graphicFrame>
    </p:spTree>
    <p:extLst>
      <p:ext uri="{BB962C8B-B14F-4D97-AF65-F5344CB8AC3E}">
        <p14:creationId xmlns:p14="http://schemas.microsoft.com/office/powerpoint/2010/main" val="19697648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[Rely on your </a:t>
            </a:r>
            <a:r>
              <a:rPr lang="en-US" dirty="0" err="1"/>
              <a:t>favourite</a:t>
            </a:r>
            <a:r>
              <a:rPr lang="en-US" dirty="0"/>
              <a:t> website to be online and working]  Base: All Respondents Total 2018 (n=24,235)</a:t>
            </a:r>
          </a:p>
        </p:txBody>
      </p:sp>
      <p:sp>
        <p:nvSpPr>
          <p:cNvPr id="3" name="Title 2"/>
          <p:cNvSpPr>
            <a:spLocks noGrp="1"/>
          </p:cNvSpPr>
          <p:nvPr>
            <p:ph type="title"/>
          </p:nvPr>
        </p:nvSpPr>
        <p:spPr/>
        <p:txBody>
          <a:bodyPr/>
          <a:lstStyle/>
          <a:p>
            <a:pPr algn="just"/>
            <a:r>
              <a:rPr lang="en-US" dirty="0"/>
              <a:t>Rely on your favorite website to be online and working – By Economy</a:t>
            </a:r>
          </a:p>
        </p:txBody>
      </p:sp>
      <p:cxnSp>
        <p:nvCxnSpPr>
          <p:cNvPr id="10" name="Straight Connector 9"/>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ED05C231-42F3-4B4C-A5D0-B2B214E7E336}"/>
              </a:ext>
            </a:extLst>
          </p:cNvPr>
          <p:cNvGraphicFramePr>
            <a:graphicFrameLocks noGrp="1"/>
          </p:cNvGraphicFramePr>
          <p:nvPr>
            <p:extLst>
              <p:ext uri="{D42A27DB-BD31-4B8C-83A1-F6EECF244321}">
                <p14:modId xmlns:p14="http://schemas.microsoft.com/office/powerpoint/2010/main" val="902504058"/>
              </p:ext>
            </p:extLst>
          </p:nvPr>
        </p:nvGraphicFramePr>
        <p:xfrm>
          <a:off x="7909560" y="733762"/>
          <a:ext cx="929640" cy="5124730"/>
        </p:xfrm>
        <a:graphic>
          <a:graphicData uri="http://schemas.openxmlformats.org/drawingml/2006/table">
            <a:tbl>
              <a:tblPr>
                <a:tableStyleId>{5C22544A-7EE6-4342-B048-85BDC9FD1C3A}</a:tableStyleId>
              </a:tblPr>
              <a:tblGrid>
                <a:gridCol w="464820">
                  <a:extLst>
                    <a:ext uri="{9D8B030D-6E8A-4147-A177-3AD203B41FA5}">
                      <a16:colId xmlns="" xmlns:a16="http://schemas.microsoft.com/office/drawing/2014/main" val="3136524050"/>
                    </a:ext>
                  </a:extLst>
                </a:gridCol>
                <a:gridCol w="464820">
                  <a:extLst>
                    <a:ext uri="{9D8B030D-6E8A-4147-A177-3AD203B41FA5}">
                      <a16:colId xmlns="" xmlns:a16="http://schemas.microsoft.com/office/drawing/2014/main" val="402689662"/>
                    </a:ext>
                  </a:extLst>
                </a:gridCol>
              </a:tblGrid>
              <a:tr h="364731">
                <a:tc>
                  <a:txBody>
                    <a:bodyPr/>
                    <a:lstStyle/>
                    <a:p>
                      <a:pPr marL="0" marR="0" lvl="0" indent="0" algn="ctr" defTabSz="924282" rtl="0" eaLnBrk="1" fontAlgn="ctr" latinLnBrk="0" hangingPunct="1">
                        <a:lnSpc>
                          <a:spcPct val="100000"/>
                        </a:lnSpc>
                        <a:spcBef>
                          <a:spcPts val="0"/>
                        </a:spcBef>
                        <a:spcAft>
                          <a:spcPts val="0"/>
                        </a:spcAft>
                        <a:buClrTx/>
                        <a:buSzTx/>
                        <a:buFontTx/>
                        <a:buNone/>
                        <a:tabLst/>
                        <a:defRPr/>
                      </a:pP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256195">
                <a:tc>
                  <a:txBody>
                    <a:bodyPr/>
                    <a:lstStyle/>
                    <a:p>
                      <a:pPr algn="ctr" fontAlgn="ctr"/>
                      <a:r>
                        <a:rPr lang="en-CA" sz="1200" b="0" i="0" u="none" strike="noStrike" dirty="0">
                          <a:solidFill>
                            <a:srgbClr val="000000"/>
                          </a:solidFill>
                          <a:effectLst/>
                          <a:latin typeface="Calibri" panose="020F0502020204030204" pitchFamily="34" charset="0"/>
                        </a:rPr>
                        <a:t>33%</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39%</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80%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5037693"/>
                  </a:ext>
                </a:extLst>
              </a:tr>
              <a:tr h="180111">
                <a:tc>
                  <a:txBody>
                    <a:bodyPr/>
                    <a:lstStyle/>
                    <a:p>
                      <a:pPr algn="ctr" rtl="0" fontAlgn="ctr"/>
                      <a:r>
                        <a:rPr lang="en-IN" sz="1100" b="0" i="0" u="none" strike="noStrike">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58578854"/>
                  </a:ext>
                </a:extLst>
              </a:tr>
              <a:tr h="180111">
                <a:tc>
                  <a:txBody>
                    <a:bodyPr/>
                    <a:lstStyle/>
                    <a:p>
                      <a:pPr algn="ctr" rtl="0" fontAlgn="ctr"/>
                      <a:r>
                        <a:rPr lang="en-IN"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46131718"/>
                  </a:ext>
                </a:extLst>
              </a:tr>
              <a:tr h="180111">
                <a:tc>
                  <a:txBody>
                    <a:bodyPr/>
                    <a:lstStyle/>
                    <a:p>
                      <a:pPr algn="ctr" rtl="0" fontAlgn="ctr"/>
                      <a:r>
                        <a:rPr lang="en-IN"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99726532"/>
                  </a:ext>
                </a:extLst>
              </a:tr>
              <a:tr h="180111">
                <a:tc>
                  <a:txBody>
                    <a:bodyPr/>
                    <a:lstStyle/>
                    <a:p>
                      <a:pPr algn="ctr" rtl="0" fontAlgn="ctr"/>
                      <a:r>
                        <a:rPr lang="en-IN" sz="11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60797125"/>
                  </a:ext>
                </a:extLst>
              </a:tr>
              <a:tr h="180111">
                <a:tc>
                  <a:txBody>
                    <a:bodyPr/>
                    <a:lstStyle/>
                    <a:p>
                      <a:pPr algn="ctr" rtl="0" fontAlgn="ctr"/>
                      <a:r>
                        <a:rPr lang="en-IN"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86642562"/>
                  </a:ext>
                </a:extLst>
              </a:tr>
              <a:tr h="180111">
                <a:tc>
                  <a:txBody>
                    <a:bodyPr/>
                    <a:lstStyle/>
                    <a:p>
                      <a:pPr algn="ctr" rtl="0" fontAlgn="ctr"/>
                      <a:r>
                        <a:rPr lang="en-IN" sz="1100" b="0" i="0" u="none" strike="noStrike">
                          <a:solidFill>
                            <a:srgbClr val="000000"/>
                          </a:solidFill>
                          <a:effectLst/>
                          <a:latin typeface="Calibri" panose="020F0502020204030204" pitchFamily="34" charset="0"/>
                        </a:rPr>
                        <a:t>43%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70421534"/>
                  </a:ext>
                </a:extLst>
              </a:tr>
              <a:tr h="180111">
                <a:tc>
                  <a:txBody>
                    <a:bodyPr/>
                    <a:lstStyle/>
                    <a:p>
                      <a:pPr algn="ctr" rtl="0" fontAlgn="ctr"/>
                      <a:r>
                        <a:rPr lang="en-IN" sz="1100" b="0" i="0" u="none" strike="noStrike">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19832922"/>
                  </a:ext>
                </a:extLst>
              </a:tr>
              <a:tr h="180111">
                <a:tc>
                  <a:txBody>
                    <a:bodyPr/>
                    <a:lstStyle/>
                    <a:p>
                      <a:pPr algn="ctr" rtl="0" fontAlgn="ctr"/>
                      <a:r>
                        <a:rPr lang="en-IN" sz="11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92929770"/>
                  </a:ext>
                </a:extLst>
              </a:tr>
              <a:tr h="180111">
                <a:tc>
                  <a:txBody>
                    <a:bodyPr/>
                    <a:lstStyle/>
                    <a:p>
                      <a:pPr algn="ctr" rtl="0" fontAlgn="ctr"/>
                      <a:r>
                        <a:rPr lang="en-IN" sz="1100" b="0" i="0" u="none" strike="noStrike">
                          <a:solidFill>
                            <a:srgbClr val="000000"/>
                          </a:solidFill>
                          <a:effectLst/>
                          <a:latin typeface="Calibri" panose="020F0502020204030204" pitchFamily="34" charset="0"/>
                        </a:rPr>
                        <a:t>36%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52977518"/>
                  </a:ext>
                </a:extLst>
              </a:tr>
              <a:tr h="180111">
                <a:tc>
                  <a:txBody>
                    <a:bodyPr/>
                    <a:lstStyle/>
                    <a:p>
                      <a:pPr algn="ctr" rtl="0" fontAlgn="ctr"/>
                      <a:r>
                        <a:rPr lang="en-IN" sz="1100" b="0" i="0" u="none" strike="noStrike">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45996931"/>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23222413"/>
                  </a:ext>
                </a:extLst>
              </a:tr>
              <a:tr h="180111">
                <a:tc>
                  <a:txBody>
                    <a:bodyPr/>
                    <a:lstStyle/>
                    <a:p>
                      <a:pPr algn="ctr" rtl="0" fontAlgn="ctr"/>
                      <a:r>
                        <a:rPr lang="en-IN" sz="110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46408022"/>
                  </a:ext>
                </a:extLst>
              </a:tr>
              <a:tr h="180111">
                <a:tc>
                  <a:txBody>
                    <a:bodyPr/>
                    <a:lstStyle/>
                    <a:p>
                      <a:pPr algn="ctr" rtl="0" fontAlgn="ctr"/>
                      <a:r>
                        <a:rPr lang="en-IN" sz="110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13832024"/>
                  </a:ext>
                </a:extLst>
              </a:tr>
              <a:tr h="180111">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180111">
                <a:tc>
                  <a:txBody>
                    <a:bodyPr/>
                    <a:lstStyle/>
                    <a:p>
                      <a:pPr algn="ctr" rtl="0" fontAlgn="ctr"/>
                      <a:r>
                        <a:rPr lang="en-IN" sz="11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180111">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180111">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180111">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180111">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180111">
                <a:tc>
                  <a:txBody>
                    <a:bodyPr/>
                    <a:lstStyle/>
                    <a:p>
                      <a:pPr algn="ctr" rtl="0" fontAlgn="ctr"/>
                      <a:r>
                        <a:rPr lang="en-IN" sz="11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06720249"/>
                  </a:ext>
                </a:extLst>
              </a:tr>
              <a:tr h="180111">
                <a:tc>
                  <a:txBody>
                    <a:bodyPr/>
                    <a:lstStyle/>
                    <a:p>
                      <a:pPr algn="ctr" rtl="0" fontAlgn="ctr"/>
                      <a:r>
                        <a:rPr lang="en-IN" sz="11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287461"/>
                  </a:ext>
                </a:extLst>
              </a:tr>
              <a:tr h="180111">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2036413"/>
                  </a:ext>
                </a:extLst>
              </a:tr>
              <a:tr h="180111">
                <a:tc>
                  <a:txBody>
                    <a:bodyPr/>
                    <a:lstStyle/>
                    <a:p>
                      <a:pPr algn="ctr" rtl="0" fontAlgn="ctr"/>
                      <a:r>
                        <a:rPr lang="en-IN" sz="11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06371987"/>
                  </a:ext>
                </a:extLst>
              </a:tr>
              <a:tr h="180111">
                <a:tc>
                  <a:txBody>
                    <a:bodyPr/>
                    <a:lstStyle/>
                    <a:p>
                      <a:pPr algn="ctr" rtl="0" fontAlgn="ctr"/>
                      <a:r>
                        <a:rPr lang="en-IN" sz="1100" b="0" i="0" u="none" strike="noStrike">
                          <a:solidFill>
                            <a:srgbClr val="000000"/>
                          </a:solidFill>
                          <a:effectLst/>
                          <a:latin typeface="Calibri" panose="020F0502020204030204" pitchFamily="34" charset="0"/>
                        </a:rPr>
                        <a:t>11%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dirty="0">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275934211"/>
                  </a:ext>
                </a:extLst>
              </a:tr>
            </a:tbl>
          </a:graphicData>
        </a:graphic>
      </p:graphicFrame>
      <p:graphicFrame>
        <p:nvGraphicFramePr>
          <p:cNvPr id="11" name="Chart 10">
            <a:extLst>
              <a:ext uri="{FF2B5EF4-FFF2-40B4-BE49-F238E27FC236}">
                <a16:creationId xmlns="" xmlns:a16="http://schemas.microsoft.com/office/drawing/2014/main" id="{D746FD55-FB4C-403D-B7B2-BFB9A451735D}"/>
              </a:ext>
            </a:extLst>
          </p:cNvPr>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981997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[Rely on your </a:t>
            </a:r>
            <a:r>
              <a:rPr lang="en-US" dirty="0" err="1"/>
              <a:t>favourite</a:t>
            </a:r>
            <a:r>
              <a:rPr lang="en-US" dirty="0"/>
              <a:t> website to be online and working]  Base: All Respondents Total 2018 (n=24,235)</a:t>
            </a:r>
          </a:p>
        </p:txBody>
      </p:sp>
      <p:sp>
        <p:nvSpPr>
          <p:cNvPr id="2" name="Title 1"/>
          <p:cNvSpPr>
            <a:spLocks noGrp="1"/>
          </p:cNvSpPr>
          <p:nvPr>
            <p:ph type="title"/>
          </p:nvPr>
        </p:nvSpPr>
        <p:spPr/>
        <p:txBody>
          <a:bodyPr/>
          <a:lstStyle/>
          <a:p>
            <a:pPr algn="just"/>
            <a:r>
              <a:rPr lang="en-US" dirty="0"/>
              <a:t>Rely on your </a:t>
            </a:r>
            <a:r>
              <a:rPr lang="en-US" dirty="0" err="1"/>
              <a:t>favourite</a:t>
            </a:r>
            <a:r>
              <a:rPr lang="en-US" dirty="0"/>
              <a:t> website to be online and working – By Regional Economy</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68E3862A-B16C-4DE9-A0A1-F6A02AB04755}"/>
              </a:ext>
            </a:extLst>
          </p:cNvPr>
          <p:cNvGraphicFramePr>
            <a:graphicFrameLocks noGrp="1"/>
          </p:cNvGraphicFramePr>
          <p:nvPr>
            <p:extLst/>
          </p:nvPr>
        </p:nvGraphicFramePr>
        <p:xfrm>
          <a:off x="8061960" y="1444702"/>
          <a:ext cx="853440" cy="3813101"/>
        </p:xfrm>
        <a:graphic>
          <a:graphicData uri="http://schemas.openxmlformats.org/drawingml/2006/table">
            <a:tbl>
              <a:tblPr>
                <a:tableStyleId>{5C22544A-7EE6-4342-B048-85BDC9FD1C3A}</a:tableStyleId>
              </a:tblPr>
              <a:tblGrid>
                <a:gridCol w="426720">
                  <a:extLst>
                    <a:ext uri="{9D8B030D-6E8A-4147-A177-3AD203B41FA5}">
                      <a16:colId xmlns="" xmlns:a16="http://schemas.microsoft.com/office/drawing/2014/main" val="2837859174"/>
                    </a:ext>
                  </a:extLst>
                </a:gridCol>
                <a:gridCol w="426720">
                  <a:extLst>
                    <a:ext uri="{9D8B030D-6E8A-4147-A177-3AD203B41FA5}">
                      <a16:colId xmlns="" xmlns:a16="http://schemas.microsoft.com/office/drawing/2014/main" val="402689662"/>
                    </a:ext>
                  </a:extLst>
                </a:gridCol>
              </a:tblGrid>
              <a:tr h="381369">
                <a:tc>
                  <a:txBody>
                    <a:bodyPr/>
                    <a:lstStyle/>
                    <a:p>
                      <a:pPr algn="ctr" fontAlgn="ct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729718">
                <a:tc>
                  <a:txBody>
                    <a:bodyPr/>
                    <a:lstStyle/>
                    <a:p>
                      <a:pPr algn="ctr" fontAlgn="ctr"/>
                      <a:r>
                        <a:rPr lang="en-CA" sz="1200" b="0" i="0" u="none" strike="noStrike" dirty="0">
                          <a:solidFill>
                            <a:srgbClr val="000000"/>
                          </a:solidFill>
                          <a:effectLst/>
                          <a:latin typeface="Calibri" panose="020F0502020204030204" pitchFamily="34" charset="0"/>
                        </a:rPr>
                        <a:t>33%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39%</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45%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386002">
                <a:tc>
                  <a:txBody>
                    <a:bodyPr/>
                    <a:lstStyle/>
                    <a:p>
                      <a:pPr algn="ctr" rtl="0" fontAlgn="ctr"/>
                      <a:r>
                        <a:rPr lang="en-IN" sz="12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386002">
                <a:tc>
                  <a:txBody>
                    <a:bodyPr/>
                    <a:lstStyle/>
                    <a:p>
                      <a:pPr algn="ctr" rtl="0" fontAlgn="ctr"/>
                      <a:r>
                        <a:rPr lang="en-IN" sz="1200" b="0" i="0" u="none" strike="noStrike">
                          <a:solidFill>
                            <a:srgbClr val="000000"/>
                          </a:solidFill>
                          <a:effectLst/>
                          <a:latin typeface="Calibri" panose="020F0502020204030204" pitchFamily="34" charset="0"/>
                        </a:rPr>
                        <a:t>42%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386002">
                <a:tc>
                  <a:txBody>
                    <a:bodyPr/>
                    <a:lstStyle/>
                    <a:p>
                      <a:pPr algn="ctr" rtl="0" fontAlgn="ctr"/>
                      <a:r>
                        <a:rPr lang="en-IN" sz="12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31%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386002">
                <a:tc>
                  <a:txBody>
                    <a:bodyPr/>
                    <a:lstStyle/>
                    <a:p>
                      <a:pPr algn="ctr" rtl="0" fontAlgn="ctr"/>
                      <a:r>
                        <a:rPr lang="en-IN" sz="12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386002">
                <a:tc>
                  <a:txBody>
                    <a:bodyPr/>
                    <a:lstStyle/>
                    <a:p>
                      <a:pPr algn="ctr" rtl="0" fontAlgn="ctr"/>
                      <a:r>
                        <a:rPr lang="en-IN" sz="12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386002">
                <a:tc>
                  <a:txBody>
                    <a:bodyPr/>
                    <a:lstStyle/>
                    <a:p>
                      <a:pPr algn="ctr" rtl="0" fontAlgn="ctr"/>
                      <a:r>
                        <a:rPr lang="en-IN" sz="12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17%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72302623"/>
                  </a:ext>
                </a:extLst>
              </a:tr>
            </a:tbl>
          </a:graphicData>
        </a:graphic>
      </p:graphicFrame>
    </p:spTree>
    <p:extLst>
      <p:ext uri="{BB962C8B-B14F-4D97-AF65-F5344CB8AC3E}">
        <p14:creationId xmlns:p14="http://schemas.microsoft.com/office/powerpoint/2010/main" val="23976103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[Count on reliable mobile Internet service]  Base: All Respondents Total (n=24,235)</a:t>
            </a:r>
          </a:p>
        </p:txBody>
      </p:sp>
      <p:sp>
        <p:nvSpPr>
          <p:cNvPr id="3" name="Title 2"/>
          <p:cNvSpPr>
            <a:spLocks noGrp="1"/>
          </p:cNvSpPr>
          <p:nvPr>
            <p:ph type="title"/>
          </p:nvPr>
        </p:nvSpPr>
        <p:spPr>
          <a:xfrm>
            <a:off x="234000" y="228600"/>
            <a:ext cx="8646971" cy="276999"/>
          </a:xfrm>
        </p:spPr>
        <p:txBody>
          <a:bodyPr/>
          <a:lstStyle/>
          <a:p>
            <a:pPr algn="just"/>
            <a:r>
              <a:rPr lang="en-US" dirty="0"/>
              <a:t>Count on reliable mobile Internet service – By Economy</a:t>
            </a:r>
          </a:p>
        </p:txBody>
      </p:sp>
      <p:cxnSp>
        <p:nvCxnSpPr>
          <p:cNvPr id="10" name="Straight Connector 9"/>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E9E33396-4448-4B89-8740-7B245F3D94B6}"/>
              </a:ext>
            </a:extLst>
          </p:cNvPr>
          <p:cNvGraphicFramePr>
            <a:graphicFrameLocks noGrp="1"/>
          </p:cNvGraphicFramePr>
          <p:nvPr>
            <p:extLst>
              <p:ext uri="{D42A27DB-BD31-4B8C-83A1-F6EECF244321}">
                <p14:modId xmlns:p14="http://schemas.microsoft.com/office/powerpoint/2010/main" val="227620769"/>
              </p:ext>
            </p:extLst>
          </p:nvPr>
        </p:nvGraphicFramePr>
        <p:xfrm>
          <a:off x="7909560" y="733762"/>
          <a:ext cx="929640" cy="5124730"/>
        </p:xfrm>
        <a:graphic>
          <a:graphicData uri="http://schemas.openxmlformats.org/drawingml/2006/table">
            <a:tbl>
              <a:tblPr>
                <a:tableStyleId>{5C22544A-7EE6-4342-B048-85BDC9FD1C3A}</a:tableStyleId>
              </a:tblPr>
              <a:tblGrid>
                <a:gridCol w="464820">
                  <a:extLst>
                    <a:ext uri="{9D8B030D-6E8A-4147-A177-3AD203B41FA5}">
                      <a16:colId xmlns="" xmlns:a16="http://schemas.microsoft.com/office/drawing/2014/main" val="3136524050"/>
                    </a:ext>
                  </a:extLst>
                </a:gridCol>
                <a:gridCol w="464820">
                  <a:extLst>
                    <a:ext uri="{9D8B030D-6E8A-4147-A177-3AD203B41FA5}">
                      <a16:colId xmlns="" xmlns:a16="http://schemas.microsoft.com/office/drawing/2014/main" val="402689662"/>
                    </a:ext>
                  </a:extLst>
                </a:gridCol>
              </a:tblGrid>
              <a:tr h="364731">
                <a:tc>
                  <a:txBody>
                    <a:bodyPr/>
                    <a:lstStyle/>
                    <a:p>
                      <a:pPr marL="0" marR="0" lvl="0" indent="0" algn="ctr" defTabSz="924282" rtl="0" eaLnBrk="1" fontAlgn="ctr" latinLnBrk="0" hangingPunct="1">
                        <a:lnSpc>
                          <a:spcPct val="100000"/>
                        </a:lnSpc>
                        <a:spcBef>
                          <a:spcPts val="0"/>
                        </a:spcBef>
                        <a:spcAft>
                          <a:spcPts val="0"/>
                        </a:spcAft>
                        <a:buClrTx/>
                        <a:buSzTx/>
                        <a:buFontTx/>
                        <a:buNone/>
                        <a:tabLst/>
                        <a:defRPr/>
                      </a:pP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256195">
                <a:tc>
                  <a:txBody>
                    <a:bodyPr/>
                    <a:lstStyle/>
                    <a:p>
                      <a:pPr algn="ctr" fontAlgn="ctr"/>
                      <a:r>
                        <a:rPr lang="en-CA" sz="1200" b="0" i="0" u="none" strike="noStrike" dirty="0">
                          <a:solidFill>
                            <a:srgbClr val="000000"/>
                          </a:solidFill>
                          <a:effectLst/>
                          <a:latin typeface="Calibri" panose="020F0502020204030204" pitchFamily="34" charset="0"/>
                        </a:rPr>
                        <a:t>32%</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38%</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81%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5037693"/>
                  </a:ext>
                </a:extLst>
              </a:tr>
              <a:tr h="180111">
                <a:tc>
                  <a:txBody>
                    <a:bodyPr/>
                    <a:lstStyle/>
                    <a:p>
                      <a:pPr algn="ctr" rtl="0" fontAlgn="ctr"/>
                      <a:r>
                        <a:rPr lang="en-IN"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58578854"/>
                  </a:ext>
                </a:extLst>
              </a:tr>
              <a:tr h="180111">
                <a:tc>
                  <a:txBody>
                    <a:bodyPr/>
                    <a:lstStyle/>
                    <a:p>
                      <a:pPr algn="ctr" rtl="0" fontAlgn="ctr"/>
                      <a:r>
                        <a:rPr lang="en-IN" sz="11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46131718"/>
                  </a:ext>
                </a:extLst>
              </a:tr>
              <a:tr h="180111">
                <a:tc>
                  <a:txBody>
                    <a:bodyPr/>
                    <a:lstStyle/>
                    <a:p>
                      <a:pPr algn="ctr" rtl="0" fontAlgn="ctr"/>
                      <a:r>
                        <a:rPr lang="en-IN" sz="11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76%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99726532"/>
                  </a:ext>
                </a:extLst>
              </a:tr>
              <a:tr h="180111">
                <a:tc>
                  <a:txBody>
                    <a:bodyPr/>
                    <a:lstStyle/>
                    <a:p>
                      <a:pPr algn="ctr" rtl="0" fontAlgn="ctr"/>
                      <a:r>
                        <a:rPr lang="en-IN"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60797125"/>
                  </a:ext>
                </a:extLst>
              </a:tr>
              <a:tr h="180111">
                <a:tc>
                  <a:txBody>
                    <a:bodyPr/>
                    <a:lstStyle/>
                    <a:p>
                      <a:pPr algn="ctr" rtl="0" fontAlgn="ctr"/>
                      <a:r>
                        <a:rPr lang="en-IN" sz="1100" b="0" i="0" u="none" strike="noStrike">
                          <a:solidFill>
                            <a:srgbClr val="000000"/>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86642562"/>
                  </a:ext>
                </a:extLst>
              </a:tr>
              <a:tr h="180111">
                <a:tc>
                  <a:txBody>
                    <a:bodyPr/>
                    <a:lstStyle/>
                    <a:p>
                      <a:pPr algn="ctr" rtl="0" fontAlgn="ctr"/>
                      <a:r>
                        <a:rPr lang="en-IN" sz="1100" b="0" i="0" u="none" strike="noStrike">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70421534"/>
                  </a:ext>
                </a:extLst>
              </a:tr>
              <a:tr h="180111">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19832922"/>
                  </a:ext>
                </a:extLst>
              </a:tr>
              <a:tr h="180111">
                <a:tc>
                  <a:txBody>
                    <a:bodyPr/>
                    <a:lstStyle/>
                    <a:p>
                      <a:pPr algn="ctr" rtl="0" fontAlgn="ctr"/>
                      <a:r>
                        <a:rPr lang="en-IN" sz="1100" b="0" i="0" u="none" strike="noStrike">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92929770"/>
                  </a:ext>
                </a:extLst>
              </a:tr>
              <a:tr h="180111">
                <a:tc>
                  <a:txBody>
                    <a:bodyPr/>
                    <a:lstStyle/>
                    <a:p>
                      <a:pPr algn="ctr" rtl="0" fontAlgn="ctr"/>
                      <a:r>
                        <a:rPr lang="en-IN" sz="1100" b="0" i="0" u="none" strike="noStrike">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52977518"/>
                  </a:ext>
                </a:extLst>
              </a:tr>
              <a:tr h="180111">
                <a:tc>
                  <a:txBody>
                    <a:bodyPr/>
                    <a:lstStyle/>
                    <a:p>
                      <a:pPr algn="ctr" rtl="0" fontAlgn="ctr"/>
                      <a:r>
                        <a:rPr lang="en-IN" sz="1100" b="0" i="0" u="none" strike="noStrike">
                          <a:solidFill>
                            <a:srgbClr val="000000"/>
                          </a:solidFill>
                          <a:effectLst/>
                          <a:latin typeface="Calibri" panose="020F0502020204030204" pitchFamily="34" charset="0"/>
                        </a:rPr>
                        <a:t>31%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45996931"/>
                  </a:ext>
                </a:extLst>
              </a:tr>
              <a:tr h="180111">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23222413"/>
                  </a:ext>
                </a:extLst>
              </a:tr>
              <a:tr h="180111">
                <a:tc>
                  <a:txBody>
                    <a:bodyPr/>
                    <a:lstStyle/>
                    <a:p>
                      <a:pPr algn="ctr" rtl="0" fontAlgn="ctr"/>
                      <a:r>
                        <a:rPr lang="en-IN" sz="1100" b="0" i="0" u="none" strike="noStrike">
                          <a:solidFill>
                            <a:srgbClr val="000000"/>
                          </a:solidFill>
                          <a:effectLst/>
                          <a:latin typeface="Calibri" panose="020F0502020204030204" pitchFamily="34" charset="0"/>
                        </a:rPr>
                        <a:t>29%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46408022"/>
                  </a:ext>
                </a:extLst>
              </a:tr>
              <a:tr h="180111">
                <a:tc>
                  <a:txBody>
                    <a:bodyPr/>
                    <a:lstStyle/>
                    <a:p>
                      <a:pPr algn="ctr" rtl="0" fontAlgn="ctr"/>
                      <a:r>
                        <a:rPr lang="en-IN" sz="11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13832024"/>
                  </a:ext>
                </a:extLst>
              </a:tr>
              <a:tr h="180111">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180111">
                <a:tc>
                  <a:txBody>
                    <a:bodyPr/>
                    <a:lstStyle/>
                    <a:p>
                      <a:pPr algn="ctr" rtl="0" fontAlgn="ctr"/>
                      <a:r>
                        <a:rPr lang="en-IN" sz="11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180111">
                <a:tc>
                  <a:txBody>
                    <a:bodyPr/>
                    <a:lstStyle/>
                    <a:p>
                      <a:pPr algn="ctr" rtl="0" fontAlgn="ctr"/>
                      <a:r>
                        <a:rPr lang="en-IN" sz="11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180111">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180111">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180111">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06720249"/>
                  </a:ext>
                </a:extLst>
              </a:tr>
              <a:tr h="180111">
                <a:tc>
                  <a:txBody>
                    <a:bodyPr/>
                    <a:lstStyle/>
                    <a:p>
                      <a:pPr algn="ctr" rtl="0" fontAlgn="ctr"/>
                      <a:r>
                        <a:rPr lang="en-IN" sz="11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287461"/>
                  </a:ext>
                </a:extLst>
              </a:tr>
              <a:tr h="180111">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2036413"/>
                  </a:ext>
                </a:extLst>
              </a:tr>
              <a:tr h="180111">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06371987"/>
                  </a:ext>
                </a:extLst>
              </a:tr>
              <a:tr h="180111">
                <a:tc>
                  <a:txBody>
                    <a:bodyPr/>
                    <a:lstStyle/>
                    <a:p>
                      <a:pPr algn="ctr" rtl="0" fontAlgn="ctr"/>
                      <a:r>
                        <a:rPr lang="en-IN" sz="11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dirty="0">
                          <a:solidFill>
                            <a:srgbClr val="000000"/>
                          </a:solidFill>
                          <a:effectLst/>
                          <a:latin typeface="Calibri" panose="020F0502020204030204" pitchFamily="34" charset="0"/>
                        </a:rPr>
                        <a:t>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275934211"/>
                  </a:ext>
                </a:extLst>
              </a:tr>
            </a:tbl>
          </a:graphicData>
        </a:graphic>
      </p:graphicFrame>
      <p:graphicFrame>
        <p:nvGraphicFramePr>
          <p:cNvPr id="11" name="Chart 10">
            <a:extLst>
              <a:ext uri="{FF2B5EF4-FFF2-40B4-BE49-F238E27FC236}">
                <a16:creationId xmlns="" xmlns:a16="http://schemas.microsoft.com/office/drawing/2014/main" id="{268F7318-2845-43D5-B944-A0A10FDDB4A0}"/>
              </a:ext>
            </a:extLst>
          </p:cNvPr>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765361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[Count on reliable mobile Internet service] Base: All Respondents Total (n=24,235)</a:t>
            </a:r>
          </a:p>
        </p:txBody>
      </p:sp>
      <p:sp>
        <p:nvSpPr>
          <p:cNvPr id="2" name="Title 1"/>
          <p:cNvSpPr>
            <a:spLocks noGrp="1"/>
          </p:cNvSpPr>
          <p:nvPr>
            <p:ph type="title"/>
          </p:nvPr>
        </p:nvSpPr>
        <p:spPr/>
        <p:txBody>
          <a:bodyPr/>
          <a:lstStyle/>
          <a:p>
            <a:pPr algn="just"/>
            <a:r>
              <a:rPr lang="en-US" dirty="0"/>
              <a:t>Count on reliable mobile Internet service – By Regional Economy</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0B08CD5E-10EA-454B-BD53-F2D94006A8EC}"/>
              </a:ext>
            </a:extLst>
          </p:cNvPr>
          <p:cNvGraphicFramePr>
            <a:graphicFrameLocks noGrp="1"/>
          </p:cNvGraphicFramePr>
          <p:nvPr>
            <p:extLst/>
          </p:nvPr>
        </p:nvGraphicFramePr>
        <p:xfrm>
          <a:off x="8061960" y="1444702"/>
          <a:ext cx="853440" cy="3813101"/>
        </p:xfrm>
        <a:graphic>
          <a:graphicData uri="http://schemas.openxmlformats.org/drawingml/2006/table">
            <a:tbl>
              <a:tblPr>
                <a:tableStyleId>{5C22544A-7EE6-4342-B048-85BDC9FD1C3A}</a:tableStyleId>
              </a:tblPr>
              <a:tblGrid>
                <a:gridCol w="426720">
                  <a:extLst>
                    <a:ext uri="{9D8B030D-6E8A-4147-A177-3AD203B41FA5}">
                      <a16:colId xmlns="" xmlns:a16="http://schemas.microsoft.com/office/drawing/2014/main" val="2837859174"/>
                    </a:ext>
                  </a:extLst>
                </a:gridCol>
                <a:gridCol w="426720">
                  <a:extLst>
                    <a:ext uri="{9D8B030D-6E8A-4147-A177-3AD203B41FA5}">
                      <a16:colId xmlns="" xmlns:a16="http://schemas.microsoft.com/office/drawing/2014/main" val="402689662"/>
                    </a:ext>
                  </a:extLst>
                </a:gridCol>
              </a:tblGrid>
              <a:tr h="381369">
                <a:tc>
                  <a:txBody>
                    <a:bodyPr/>
                    <a:lstStyle/>
                    <a:p>
                      <a:pPr algn="ctr" fontAlgn="ct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729718">
                <a:tc>
                  <a:txBody>
                    <a:bodyPr/>
                    <a:lstStyle/>
                    <a:p>
                      <a:pPr algn="ctr" fontAlgn="ctr"/>
                      <a:r>
                        <a:rPr lang="en-CA" sz="1200" b="0" i="0" u="none" strike="noStrike" dirty="0">
                          <a:solidFill>
                            <a:srgbClr val="000000"/>
                          </a:solidFill>
                          <a:effectLst/>
                          <a:latin typeface="Calibri" panose="020F0502020204030204" pitchFamily="34" charset="0"/>
                        </a:rPr>
                        <a:t>32%</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38%</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44%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386002">
                <a:tc>
                  <a:txBody>
                    <a:bodyPr/>
                    <a:lstStyle/>
                    <a:p>
                      <a:pPr algn="ctr" rtl="0" fontAlgn="ctr"/>
                      <a:r>
                        <a:rPr lang="en-IN" sz="1200" b="0" i="0" u="none" strike="noStrike">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386002">
                <a:tc>
                  <a:txBody>
                    <a:bodyPr/>
                    <a:lstStyle/>
                    <a:p>
                      <a:pPr algn="ctr" rtl="0" fontAlgn="ctr"/>
                      <a:r>
                        <a:rPr lang="en-IN" sz="1200" b="0" i="0" u="none" strike="noStrike">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31%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386002">
                <a:tc>
                  <a:txBody>
                    <a:bodyPr/>
                    <a:lstStyle/>
                    <a:p>
                      <a:pPr algn="ctr" rtl="0" fontAlgn="ctr"/>
                      <a:r>
                        <a:rPr lang="en-IN" sz="120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386002">
                <a:tc>
                  <a:txBody>
                    <a:bodyPr/>
                    <a:lstStyle/>
                    <a:p>
                      <a:pPr algn="ctr" rtl="0" fontAlgn="ctr"/>
                      <a:r>
                        <a:rPr lang="en-IN" sz="12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386002">
                <a:tc>
                  <a:txBody>
                    <a:bodyPr/>
                    <a:lstStyle/>
                    <a:p>
                      <a:pPr algn="ctr" rtl="0" fontAlgn="ctr"/>
                      <a:r>
                        <a:rPr lang="en-IN" sz="12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386002">
                <a:tc>
                  <a:txBody>
                    <a:bodyPr/>
                    <a:lstStyle/>
                    <a:p>
                      <a:pPr algn="ctr" rtl="0" fontAlgn="ctr"/>
                      <a:r>
                        <a:rPr lang="en-IN" sz="12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72302623"/>
                  </a:ext>
                </a:extLst>
              </a:tr>
            </a:tbl>
          </a:graphicData>
        </a:graphic>
      </p:graphicFrame>
    </p:spTree>
    <p:extLst>
      <p:ext uri="{BB962C8B-B14F-4D97-AF65-F5344CB8AC3E}">
        <p14:creationId xmlns:p14="http://schemas.microsoft.com/office/powerpoint/2010/main" val="2864605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6"/>
          </p:nvPr>
        </p:nvSpPr>
        <p:spPr>
          <a:xfrm>
            <a:off x="209558" y="6316275"/>
            <a:ext cx="7258042" cy="356508"/>
          </a:xfrm>
        </p:spPr>
        <p:txBody>
          <a:bodyPr/>
          <a:lstStyle/>
          <a:p>
            <a:r>
              <a:rPr lang="en-US" dirty="0"/>
              <a:t>Q1. How concerned are you about your online privacy compared to one year ago?(Select one)</a:t>
            </a:r>
          </a:p>
          <a:p>
            <a:r>
              <a:rPr lang="en-US" dirty="0"/>
              <a:t>Base: All Respondents Total  2014 (n=23,376); Total 2016 (n=24,143), Total 2017 (n=24,750); 2018 (n=24,750)</a:t>
            </a:r>
          </a:p>
        </p:txBody>
      </p:sp>
      <p:graphicFrame>
        <p:nvGraphicFramePr>
          <p:cNvPr id="7" name="Chart 6"/>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12954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2" name="Table 1"/>
          <p:cNvGraphicFramePr>
            <a:graphicFrameLocks noGrp="1"/>
          </p:cNvGraphicFramePr>
          <p:nvPr>
            <p:extLst>
              <p:ext uri="{D42A27DB-BD31-4B8C-83A1-F6EECF244321}">
                <p14:modId xmlns:p14="http://schemas.microsoft.com/office/powerpoint/2010/main" val="883706421"/>
              </p:ext>
            </p:extLst>
          </p:nvPr>
        </p:nvGraphicFramePr>
        <p:xfrm>
          <a:off x="7322121" y="505599"/>
          <a:ext cx="1292805" cy="5314022"/>
        </p:xfrm>
        <a:graphic>
          <a:graphicData uri="http://schemas.openxmlformats.org/drawingml/2006/table">
            <a:tbl>
              <a:tblPr>
                <a:tableStyleId>{5C22544A-7EE6-4342-B048-85BDC9FD1C3A}</a:tableStyleId>
              </a:tblPr>
              <a:tblGrid>
                <a:gridCol w="430935">
                  <a:extLst>
                    <a:ext uri="{9D8B030D-6E8A-4147-A177-3AD203B41FA5}">
                      <a16:colId xmlns="" xmlns:a16="http://schemas.microsoft.com/office/drawing/2014/main" val="3514544692"/>
                    </a:ext>
                  </a:extLst>
                </a:gridCol>
                <a:gridCol w="430935">
                  <a:extLst>
                    <a:ext uri="{9D8B030D-6E8A-4147-A177-3AD203B41FA5}">
                      <a16:colId xmlns="" xmlns:a16="http://schemas.microsoft.com/office/drawing/2014/main" val="308931989"/>
                    </a:ext>
                  </a:extLst>
                </a:gridCol>
                <a:gridCol w="430935">
                  <a:extLst>
                    <a:ext uri="{9D8B030D-6E8A-4147-A177-3AD203B41FA5}">
                      <a16:colId xmlns="" xmlns:a16="http://schemas.microsoft.com/office/drawing/2014/main" val="3472244975"/>
                    </a:ext>
                  </a:extLst>
                </a:gridCol>
              </a:tblGrid>
              <a:tr h="317207">
                <a:tc gridSpan="3">
                  <a:txBody>
                    <a:bodyPr/>
                    <a:lstStyle/>
                    <a:p>
                      <a:pPr algn="ctr" fontAlgn="b"/>
                      <a:r>
                        <a:rPr lang="en-US" sz="1200" b="1" i="0" u="none" strike="noStrike" dirty="0">
                          <a:solidFill>
                            <a:srgbClr val="000000"/>
                          </a:solidFill>
                          <a:effectLst/>
                          <a:latin typeface="+mn-lt"/>
                        </a:rPr>
                        <a:t>TOTAL CONCERNED</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b"/>
                      <a:endParaRPr lang="en-US" sz="1200" b="1" i="0" u="none"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rtl="0" fontAlgn="t"/>
                      <a:endParaRPr lang="en-US" sz="1200" b="1" i="0" u="none" strike="noStrike" dirty="0">
                        <a:solidFill>
                          <a:srgbClr val="002060"/>
                        </a:solidFill>
                        <a:effectLst/>
                        <a:latin typeface="+mn-lt"/>
                      </a:endParaRPr>
                    </a:p>
                  </a:txBody>
                  <a:tcPr marL="5943" marR="5943" marT="0" marB="0" anchor="b"/>
                </a:tc>
                <a:extLst>
                  <a:ext uri="{0D108BD9-81ED-4DB2-BD59-A6C34878D82A}">
                    <a16:rowId xmlns="" xmlns:a16="http://schemas.microsoft.com/office/drawing/2014/main" val="696035555"/>
                  </a:ext>
                </a:extLst>
              </a:tr>
              <a:tr h="158603">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highlight>
                          <a:srgbClr val="FFFF00"/>
                        </a:highligh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200" b="1" u="sng" strike="noStrike" dirty="0">
                          <a:effectLst/>
                          <a:latin typeface="+mn-lt"/>
                        </a:rPr>
                        <a:t>2016</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US" sz="1200" b="1" u="sng" strike="noStrike" dirty="0">
                          <a:effectLst/>
                          <a:latin typeface="+mn-lt"/>
                        </a:rPr>
                        <a:t>2014</a:t>
                      </a:r>
                      <a:endParaRPr lang="en-US" sz="1200" b="1" i="0" u="sng" strike="noStrike" dirty="0">
                        <a:solidFill>
                          <a:srgbClr val="00206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84204480"/>
                  </a:ext>
                </a:extLst>
              </a:tr>
              <a:tr h="166864">
                <a:tc>
                  <a:txBody>
                    <a:bodyPr/>
                    <a:lstStyle/>
                    <a:p>
                      <a:pPr algn="ctr" rtl="0" fontAlgn="ctr"/>
                      <a:r>
                        <a:rPr lang="en-IN" sz="1100" b="0" i="0" u="none" strike="noStrike" dirty="0">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200" b="0" i="0" u="none" strike="noStrike">
                          <a:solidFill>
                            <a:srgbClr val="000000"/>
                          </a:solidFill>
                          <a:effectLst/>
                          <a:latin typeface="Calibri" panose="020F0502020204030204" pitchFamily="34" charset="0"/>
                        </a:rPr>
                        <a:t>57%</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200" b="0" i="0" u="none" strike="noStrike" dirty="0">
                          <a:solidFill>
                            <a:srgbClr val="000000"/>
                          </a:solidFill>
                          <a:effectLst/>
                          <a:latin typeface="Calibri" panose="020F0502020204030204" pitchFamily="34" charset="0"/>
                        </a:rPr>
                        <a:t>64%</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568881204"/>
                  </a:ext>
                </a:extLst>
              </a:tr>
              <a:tr h="166864">
                <a:tc>
                  <a:txBody>
                    <a:bodyPr/>
                    <a:lstStyle/>
                    <a:p>
                      <a:pPr algn="ctr" fontAlgn="t"/>
                      <a:endParaRPr lang="en-CA" sz="1200" b="0" i="0" u="none" strike="noStrike" dirty="0">
                        <a:solidFill>
                          <a:srgbClr val="000000"/>
                        </a:solidFill>
                        <a:effectLst/>
                        <a:highlight>
                          <a:srgbClr val="FFFF00"/>
                        </a:highligh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03534239"/>
                  </a:ext>
                </a:extLst>
              </a:tr>
              <a:tr h="159937">
                <a:tc>
                  <a:txBody>
                    <a:bodyPr/>
                    <a:lstStyle/>
                    <a:p>
                      <a:pPr algn="ctr" rtl="0" fontAlgn="ctr"/>
                      <a:r>
                        <a:rPr lang="en-IN" sz="1100" b="0" i="0" u="none" strike="noStrike" dirty="0">
                          <a:solidFill>
                            <a:srgbClr val="000000"/>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71%</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80%</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59937">
                <a:tc>
                  <a:txBody>
                    <a:bodyPr/>
                    <a:lstStyle/>
                    <a:p>
                      <a:pPr algn="ctr" rtl="0" fontAlgn="ctr"/>
                      <a:r>
                        <a:rPr lang="en-IN" sz="1100" b="0" i="0" u="none" strike="noStrike">
                          <a:solidFill>
                            <a:srgbClr val="000000"/>
                          </a:solidFill>
                          <a:effectLst/>
                          <a:latin typeface="Calibri" panose="020F0502020204030204" pitchFamily="34" charset="0"/>
                        </a:rPr>
                        <a:t>70%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65%</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83%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59937">
                <a:tc>
                  <a:txBody>
                    <a:bodyPr/>
                    <a:lstStyle/>
                    <a:p>
                      <a:pPr algn="ctr" rtl="0" fontAlgn="ctr"/>
                      <a:r>
                        <a:rPr lang="en-IN" sz="1100" b="0" i="0" u="none" strike="noStrike">
                          <a:solidFill>
                            <a:srgbClr val="000000"/>
                          </a:solidFill>
                          <a:effectLst/>
                          <a:latin typeface="Calibri" panose="020F0502020204030204" pitchFamily="34" charset="0"/>
                        </a:rPr>
                        <a:t>70%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71%</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73%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59937">
                <a:tc>
                  <a:txBody>
                    <a:bodyPr/>
                    <a:lstStyle/>
                    <a:p>
                      <a:pPr algn="ctr" rtl="0" fontAlgn="ctr"/>
                      <a:r>
                        <a:rPr lang="en-IN" sz="11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81%</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62%</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59937">
                <a:tc>
                  <a:txBody>
                    <a:bodyPr/>
                    <a:lstStyle/>
                    <a:p>
                      <a:pPr algn="ctr" rtl="0" fontAlgn="ctr"/>
                      <a:r>
                        <a:rPr lang="en-IN"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72%</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83%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59937">
                <a:tc>
                  <a:txBody>
                    <a:bodyPr/>
                    <a:lstStyle/>
                    <a:p>
                      <a:pPr algn="ctr" rtl="0" fontAlgn="ctr"/>
                      <a:r>
                        <a:rPr lang="en-IN" sz="1100" b="0" i="0" u="none" strike="noStrike">
                          <a:solidFill>
                            <a:srgbClr val="000000"/>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54%</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80%</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59937">
                <a:tc>
                  <a:txBody>
                    <a:bodyPr/>
                    <a:lstStyle/>
                    <a:p>
                      <a:pPr algn="ctr" rtl="0" fontAlgn="ctr"/>
                      <a:r>
                        <a:rPr lang="en-IN" sz="11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78%</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83%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59937">
                <a:tc>
                  <a:txBody>
                    <a:bodyPr/>
                    <a:lstStyle/>
                    <a:p>
                      <a:pPr algn="ctr" rtl="0" fontAlgn="ctr"/>
                      <a:r>
                        <a:rPr lang="en-IN" sz="1100" b="0" i="0" u="none" strike="noStrike">
                          <a:solidFill>
                            <a:srgbClr val="000000"/>
                          </a:solidFill>
                          <a:effectLst/>
                          <a:latin typeface="Calibri" panose="020F0502020204030204" pitchFamily="34" charset="0"/>
                        </a:rPr>
                        <a:t>70%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65%</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72%</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59937">
                <a:tc>
                  <a:txBody>
                    <a:bodyPr/>
                    <a:lstStyle/>
                    <a:p>
                      <a:pPr algn="ctr" rtl="0" fontAlgn="ctr"/>
                      <a:r>
                        <a:rPr lang="en-IN" sz="11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54%</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61%</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59937">
                <a:tc>
                  <a:txBody>
                    <a:bodyPr/>
                    <a:lstStyle/>
                    <a:p>
                      <a:pPr algn="ctr" rtl="0" fontAlgn="ctr"/>
                      <a:r>
                        <a:rPr lang="en-IN" sz="11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55%</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48%</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59937">
                <a:tc>
                  <a:txBody>
                    <a:bodyPr/>
                    <a:lstStyle/>
                    <a:p>
                      <a:pPr algn="ctr" rtl="0" fontAlgn="ctr"/>
                      <a:r>
                        <a:rPr lang="en-IN"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57%</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63%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59937">
                <a:tc>
                  <a:txBody>
                    <a:bodyPr/>
                    <a:lstStyle/>
                    <a:p>
                      <a:pPr algn="ctr" rtl="0" fontAlgn="ctr"/>
                      <a:r>
                        <a:rPr lang="en-IN" sz="11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62%</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73%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59937">
                <a:tc>
                  <a:txBody>
                    <a:bodyPr/>
                    <a:lstStyle/>
                    <a:p>
                      <a:pPr algn="ctr" rtl="0" fontAlgn="ctr"/>
                      <a:r>
                        <a:rPr lang="en-IN" sz="1100" b="0" i="0" u="none" strike="noStrike">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55%</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63%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59937">
                <a:tc>
                  <a:txBody>
                    <a:bodyPr/>
                    <a:lstStyle/>
                    <a:p>
                      <a:pPr algn="ctr" rtl="0" fontAlgn="ctr"/>
                      <a:r>
                        <a:rPr lang="en-IN" sz="1100" b="0" i="0" u="none" strike="noStrike" dirty="0">
                          <a:solidFill>
                            <a:srgbClr val="000000"/>
                          </a:solidFill>
                          <a:effectLst/>
                          <a:latin typeface="Calibri" panose="020F0502020204030204" pitchFamily="34" charset="0"/>
                        </a:rPr>
                        <a:t>42%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33%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50%</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59937">
                <a:tc>
                  <a:txBody>
                    <a:bodyPr/>
                    <a:lstStyle/>
                    <a:p>
                      <a:pPr algn="ctr" rtl="0" fontAlgn="ctr"/>
                      <a:r>
                        <a:rPr lang="en-IN"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55%</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64%</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59937">
                <a:tc>
                  <a:txBody>
                    <a:bodyPr/>
                    <a:lstStyle/>
                    <a:p>
                      <a:pPr algn="ctr" rtl="0" fontAlgn="ctr"/>
                      <a:r>
                        <a:rPr lang="en-IN" sz="1100" b="0" i="0" u="none" strike="noStrike">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47%</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50%</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59937">
                <a:tc>
                  <a:txBody>
                    <a:bodyPr/>
                    <a:lstStyle/>
                    <a:p>
                      <a:pPr algn="ctr" rtl="0" fontAlgn="ctr"/>
                      <a:r>
                        <a:rPr lang="en-IN" sz="1100" b="0" i="0" u="none" strike="noStrike">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49%</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54%</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59937">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38%</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62%</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59937">
                <a:tc>
                  <a:txBody>
                    <a:bodyPr/>
                    <a:lstStyle/>
                    <a:p>
                      <a:pPr algn="ctr" rtl="0" fontAlgn="ctr"/>
                      <a:r>
                        <a:rPr lang="en-IN" sz="11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56%</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54%</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59937">
                <a:tc>
                  <a:txBody>
                    <a:bodyPr/>
                    <a:lstStyle/>
                    <a:p>
                      <a:pPr algn="ctr" rtl="0" fontAlgn="ctr"/>
                      <a:r>
                        <a:rPr lang="en-IN" sz="1100" b="0" i="0" u="none" strike="noStrike">
                          <a:solidFill>
                            <a:srgbClr val="000000"/>
                          </a:solidFill>
                          <a:effectLst/>
                          <a:latin typeface="Calibri" panose="020F0502020204030204" pitchFamily="34" charset="0"/>
                        </a:rPr>
                        <a:t>43%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43%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46%</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59937">
                <a:tc>
                  <a:txBody>
                    <a:bodyPr/>
                    <a:lstStyle/>
                    <a:p>
                      <a:pPr algn="ctr" rtl="0" fontAlgn="ctr"/>
                      <a:r>
                        <a:rPr lang="en-IN"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53%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62%</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59937">
                <a:tc>
                  <a:txBody>
                    <a:bodyPr/>
                    <a:lstStyle/>
                    <a:p>
                      <a:pPr algn="ctr" fontAlgn="b"/>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59937">
                <a:tc>
                  <a:txBody>
                    <a:bodyPr/>
                    <a:lstStyle/>
                    <a:p>
                      <a:pPr algn="ctr" rtl="0" fontAlgn="ctr"/>
                      <a:r>
                        <a:rPr lang="en-IN" sz="1100" b="0" i="0" u="none" strike="noStrike" dirty="0">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50%</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55%</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59937">
                <a:tc>
                  <a:txBody>
                    <a:bodyPr/>
                    <a:lstStyle/>
                    <a:p>
                      <a:pPr algn="ctr" rtl="0" fontAlgn="ctr"/>
                      <a:r>
                        <a:rPr lang="en-IN" sz="1100" b="0" i="0" u="none" strike="noStrike">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59%</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53%</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52567">
                <a:tc>
                  <a:txBody>
                    <a:bodyPr/>
                    <a:lstStyle/>
                    <a:p>
                      <a:pPr algn="ctr" rtl="0" fontAlgn="ctr"/>
                      <a:r>
                        <a:rPr lang="en-IN" sz="1100" b="0" i="0" u="none" strike="noStrike">
                          <a:solidFill>
                            <a:srgbClr val="000000"/>
                          </a:solidFill>
                          <a:effectLst/>
                          <a:latin typeface="Calibri" panose="020F0502020204030204" pitchFamily="34" charset="0"/>
                        </a:rPr>
                        <a:t>46%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a:solidFill>
                            <a:srgbClr val="000000"/>
                          </a:solidFill>
                          <a:effectLst/>
                          <a:latin typeface="Calibri" panose="020F0502020204030204" pitchFamily="34" charset="0"/>
                        </a:rPr>
                        <a:t>44%</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IN" sz="1100" b="0" i="0" u="none" strike="noStrike" dirty="0">
                          <a:solidFill>
                            <a:srgbClr val="000000"/>
                          </a:solidFill>
                          <a:effectLst/>
                          <a:latin typeface="Calibri" panose="020F0502020204030204" pitchFamily="34" charset="0"/>
                        </a:rPr>
                        <a:t>56%</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967771646"/>
                  </a:ext>
                </a:extLst>
              </a:tr>
            </a:tbl>
          </a:graphicData>
        </a:graphic>
      </p:graphicFrame>
      <p:sp>
        <p:nvSpPr>
          <p:cNvPr id="3" name="Title 2"/>
          <p:cNvSpPr>
            <a:spLocks noGrp="1"/>
          </p:cNvSpPr>
          <p:nvPr>
            <p:ph type="title"/>
          </p:nvPr>
        </p:nvSpPr>
        <p:spPr>
          <a:xfrm>
            <a:off x="234000" y="228600"/>
            <a:ext cx="8646971" cy="553998"/>
          </a:xfrm>
        </p:spPr>
        <p:txBody>
          <a:bodyPr/>
          <a:lstStyle/>
          <a:p>
            <a:pPr algn="just"/>
            <a:r>
              <a:rPr lang="en-US" dirty="0"/>
              <a:t>A majority (52%) are more concerned about their online privacy compared to one year ago, though concern is increasing at a slower rate each year. </a:t>
            </a:r>
          </a:p>
        </p:txBody>
      </p:sp>
    </p:spTree>
    <p:extLst>
      <p:ext uri="{BB962C8B-B14F-4D97-AF65-F5344CB8AC3E}">
        <p14:creationId xmlns:p14="http://schemas.microsoft.com/office/powerpoint/2010/main" val="37566457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[Surf the internet with the knowledge that content is not being censored]  Base: All Respondents Total (n=24,235)</a:t>
            </a:r>
          </a:p>
        </p:txBody>
      </p:sp>
      <p:sp>
        <p:nvSpPr>
          <p:cNvPr id="3" name="Title 2"/>
          <p:cNvSpPr>
            <a:spLocks noGrp="1"/>
          </p:cNvSpPr>
          <p:nvPr>
            <p:ph type="title"/>
          </p:nvPr>
        </p:nvSpPr>
        <p:spPr>
          <a:xfrm>
            <a:off x="234000" y="228600"/>
            <a:ext cx="8646971" cy="553998"/>
          </a:xfrm>
        </p:spPr>
        <p:txBody>
          <a:bodyPr/>
          <a:lstStyle/>
          <a:p>
            <a:pPr algn="just"/>
            <a:r>
              <a:rPr lang="en-US" dirty="0"/>
              <a:t>Surf the internet with the knowledge that content is not being censored – </a:t>
            </a:r>
            <a:br>
              <a:rPr lang="en-US" dirty="0"/>
            </a:br>
            <a:r>
              <a:rPr lang="en-US" dirty="0"/>
              <a:t>By Economy</a:t>
            </a:r>
          </a:p>
        </p:txBody>
      </p:sp>
      <p:cxnSp>
        <p:nvCxnSpPr>
          <p:cNvPr id="10" name="Straight Connector 9"/>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C857F894-AE41-464C-8031-ED10BD55BA06}"/>
              </a:ext>
            </a:extLst>
          </p:cNvPr>
          <p:cNvGraphicFramePr>
            <a:graphicFrameLocks noGrp="1"/>
          </p:cNvGraphicFramePr>
          <p:nvPr>
            <p:extLst>
              <p:ext uri="{D42A27DB-BD31-4B8C-83A1-F6EECF244321}">
                <p14:modId xmlns:p14="http://schemas.microsoft.com/office/powerpoint/2010/main" val="3478588076"/>
              </p:ext>
            </p:extLst>
          </p:nvPr>
        </p:nvGraphicFramePr>
        <p:xfrm>
          <a:off x="7909560" y="733762"/>
          <a:ext cx="929640" cy="5124730"/>
        </p:xfrm>
        <a:graphic>
          <a:graphicData uri="http://schemas.openxmlformats.org/drawingml/2006/table">
            <a:tbl>
              <a:tblPr>
                <a:tableStyleId>{5C22544A-7EE6-4342-B048-85BDC9FD1C3A}</a:tableStyleId>
              </a:tblPr>
              <a:tblGrid>
                <a:gridCol w="464820">
                  <a:extLst>
                    <a:ext uri="{9D8B030D-6E8A-4147-A177-3AD203B41FA5}">
                      <a16:colId xmlns="" xmlns:a16="http://schemas.microsoft.com/office/drawing/2014/main" val="3136524050"/>
                    </a:ext>
                  </a:extLst>
                </a:gridCol>
                <a:gridCol w="464820">
                  <a:extLst>
                    <a:ext uri="{9D8B030D-6E8A-4147-A177-3AD203B41FA5}">
                      <a16:colId xmlns="" xmlns:a16="http://schemas.microsoft.com/office/drawing/2014/main" val="402689662"/>
                    </a:ext>
                  </a:extLst>
                </a:gridCol>
              </a:tblGrid>
              <a:tr h="364731">
                <a:tc>
                  <a:txBody>
                    <a:bodyPr/>
                    <a:lstStyle/>
                    <a:p>
                      <a:pPr marL="0" marR="0" lvl="0" indent="0" algn="ctr" defTabSz="924282" rtl="0" eaLnBrk="1" fontAlgn="ctr" latinLnBrk="0" hangingPunct="1">
                        <a:lnSpc>
                          <a:spcPct val="100000"/>
                        </a:lnSpc>
                        <a:spcBef>
                          <a:spcPts val="0"/>
                        </a:spcBef>
                        <a:spcAft>
                          <a:spcPts val="0"/>
                        </a:spcAft>
                        <a:buClrTx/>
                        <a:buSzTx/>
                        <a:buFontTx/>
                        <a:buNone/>
                        <a:tabLst/>
                        <a:defRPr/>
                      </a:pP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256195">
                <a:tc>
                  <a:txBody>
                    <a:bodyPr/>
                    <a:lstStyle/>
                    <a:p>
                      <a:pPr algn="ctr" fontAlgn="ctr"/>
                      <a:r>
                        <a:rPr lang="en-CA" sz="1200" b="0" i="0" u="none" strike="noStrike" dirty="0">
                          <a:solidFill>
                            <a:srgbClr val="000000"/>
                          </a:solidFill>
                          <a:effectLst/>
                          <a:latin typeface="Calibri" panose="020F0502020204030204" pitchFamily="34" charset="0"/>
                        </a:rPr>
                        <a:t>25%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29%</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5037693"/>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58578854"/>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46131718"/>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42%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99726532"/>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39%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dirty="0">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60797125"/>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86642562"/>
                  </a:ext>
                </a:extLst>
              </a:tr>
              <a:tr h="180111">
                <a:tc>
                  <a:txBody>
                    <a:bodyPr/>
                    <a:lstStyle/>
                    <a:p>
                      <a:pPr algn="ctr" rtl="0" fontAlgn="ctr"/>
                      <a:r>
                        <a:rPr lang="en-IN" sz="1100" b="0" i="0" u="none" strike="noStrike">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70421534"/>
                  </a:ext>
                </a:extLst>
              </a:tr>
              <a:tr h="180111">
                <a:tc>
                  <a:txBody>
                    <a:bodyPr/>
                    <a:lstStyle/>
                    <a:p>
                      <a:pPr algn="ctr" rtl="0" fontAlgn="ctr"/>
                      <a:r>
                        <a:rPr lang="en-IN" sz="1100" b="0" i="0" u="none" strike="noStrike">
                          <a:solidFill>
                            <a:srgbClr val="000000"/>
                          </a:solidFill>
                          <a:effectLst/>
                          <a:latin typeface="Calibri" panose="020F0502020204030204" pitchFamily="34" charset="0"/>
                        </a:rPr>
                        <a:t>36%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dirty="0">
                          <a:solidFill>
                            <a:srgbClr val="000000"/>
                          </a:solidFill>
                          <a:effectLst/>
                          <a:latin typeface="Calibri" panose="020F0502020204030204" pitchFamily="34" charset="0"/>
                        </a:rPr>
                        <a:t>35%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19832922"/>
                  </a:ext>
                </a:extLst>
              </a:tr>
              <a:tr h="180111">
                <a:tc>
                  <a:txBody>
                    <a:bodyPr/>
                    <a:lstStyle/>
                    <a:p>
                      <a:pPr algn="ctr" rtl="0" fontAlgn="ctr"/>
                      <a:r>
                        <a:rPr lang="en-IN" sz="1100" b="0" i="0" u="none" strike="noStrike">
                          <a:solidFill>
                            <a:srgbClr val="000000"/>
                          </a:solidFill>
                          <a:effectLst/>
                          <a:latin typeface="Calibri" panose="020F0502020204030204" pitchFamily="34" charset="0"/>
                        </a:rPr>
                        <a:t>31%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92929770"/>
                  </a:ext>
                </a:extLst>
              </a:tr>
              <a:tr h="180111">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52977518"/>
                  </a:ext>
                </a:extLst>
              </a:tr>
              <a:tr h="180111">
                <a:tc>
                  <a:txBody>
                    <a:bodyPr/>
                    <a:lstStyle/>
                    <a:p>
                      <a:pPr algn="ctr" rtl="0" fontAlgn="ctr"/>
                      <a:r>
                        <a:rPr lang="en-IN" sz="11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45996931"/>
                  </a:ext>
                </a:extLst>
              </a:tr>
              <a:tr h="180111">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23222413"/>
                  </a:ext>
                </a:extLst>
              </a:tr>
              <a:tr h="180111">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46408022"/>
                  </a:ext>
                </a:extLst>
              </a:tr>
              <a:tr h="180111">
                <a:tc>
                  <a:txBody>
                    <a:bodyPr/>
                    <a:lstStyle/>
                    <a:p>
                      <a:pPr algn="ctr" rtl="0" fontAlgn="ctr"/>
                      <a:r>
                        <a:rPr lang="en-IN" sz="11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13832024"/>
                  </a:ext>
                </a:extLst>
              </a:tr>
              <a:tr h="180111">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17%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17%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180111">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180111">
                <a:tc>
                  <a:txBody>
                    <a:bodyPr/>
                    <a:lstStyle/>
                    <a:p>
                      <a:pPr algn="ctr" rtl="0" fontAlgn="ctr"/>
                      <a:r>
                        <a:rPr lang="en-IN" sz="11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180111">
                <a:tc>
                  <a:txBody>
                    <a:bodyPr/>
                    <a:lstStyle/>
                    <a:p>
                      <a:pPr algn="ctr" rtl="0" fontAlgn="ctr"/>
                      <a:r>
                        <a:rPr lang="en-IN" sz="11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06720249"/>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10%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287461"/>
                  </a:ext>
                </a:extLst>
              </a:tr>
              <a:tr h="180111">
                <a:tc>
                  <a:txBody>
                    <a:bodyPr/>
                    <a:lstStyle/>
                    <a:p>
                      <a:pPr algn="ctr" rtl="0" fontAlgn="ctr"/>
                      <a:r>
                        <a:rPr lang="en-IN" sz="1100" b="0" i="0" u="none" strike="noStrike">
                          <a:solidFill>
                            <a:srgbClr val="000000"/>
                          </a:solidFill>
                          <a:effectLst/>
                          <a:latin typeface="Calibri" panose="020F0502020204030204" pitchFamily="34" charset="0"/>
                        </a:rPr>
                        <a:t>10%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2036413"/>
                  </a:ext>
                </a:extLst>
              </a:tr>
              <a:tr h="180111">
                <a:tc>
                  <a:txBody>
                    <a:bodyPr/>
                    <a:lstStyle/>
                    <a:p>
                      <a:pPr algn="ctr" rtl="0" fontAlgn="ctr"/>
                      <a:r>
                        <a:rPr lang="en-IN" sz="1100" b="0" i="0" u="none" strike="noStrike">
                          <a:solidFill>
                            <a:srgbClr val="000000"/>
                          </a:solidFill>
                          <a:effectLst/>
                          <a:latin typeface="Calibri" panose="020F0502020204030204" pitchFamily="34" charset="0"/>
                        </a:rPr>
                        <a:t>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06371987"/>
                  </a:ext>
                </a:extLst>
              </a:tr>
              <a:tr h="180111">
                <a:tc>
                  <a:txBody>
                    <a:bodyPr/>
                    <a:lstStyle/>
                    <a:p>
                      <a:pPr algn="ctr" rtl="0" fontAlgn="ctr"/>
                      <a:r>
                        <a:rPr lang="en-IN" sz="1100" b="0" i="0" u="none" strike="noStrike">
                          <a:solidFill>
                            <a:srgbClr val="000000"/>
                          </a:solidFill>
                          <a:effectLst/>
                          <a:latin typeface="Calibri" panose="020F0502020204030204" pitchFamily="34" charset="0"/>
                        </a:rPr>
                        <a:t>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dirty="0">
                          <a:solidFill>
                            <a:srgbClr val="000000"/>
                          </a:solidFill>
                          <a:effectLst/>
                          <a:latin typeface="Calibri" panose="020F0502020204030204" pitchFamily="34" charset="0"/>
                        </a:rPr>
                        <a:t>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275934211"/>
                  </a:ext>
                </a:extLst>
              </a:tr>
            </a:tbl>
          </a:graphicData>
        </a:graphic>
      </p:graphicFrame>
      <p:graphicFrame>
        <p:nvGraphicFramePr>
          <p:cNvPr id="11" name="Chart 10">
            <a:extLst>
              <a:ext uri="{FF2B5EF4-FFF2-40B4-BE49-F238E27FC236}">
                <a16:creationId xmlns="" xmlns:a16="http://schemas.microsoft.com/office/drawing/2014/main" id="{7214F610-FB04-4947-9852-19D1D9DAC82D}"/>
              </a:ext>
            </a:extLst>
          </p:cNvPr>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645301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[Surf the internet with the knowledge that content is not being censored]  Base: All Respondents Total (n=24,235)</a:t>
            </a:r>
          </a:p>
        </p:txBody>
      </p:sp>
      <p:sp>
        <p:nvSpPr>
          <p:cNvPr id="2" name="Title 1"/>
          <p:cNvSpPr>
            <a:spLocks noGrp="1"/>
          </p:cNvSpPr>
          <p:nvPr>
            <p:ph type="title"/>
          </p:nvPr>
        </p:nvSpPr>
        <p:spPr>
          <a:xfrm>
            <a:off x="234000" y="228600"/>
            <a:ext cx="8646971" cy="553998"/>
          </a:xfrm>
        </p:spPr>
        <p:txBody>
          <a:bodyPr/>
          <a:lstStyle/>
          <a:p>
            <a:pPr algn="just"/>
            <a:r>
              <a:rPr lang="en-US" dirty="0"/>
              <a:t>Surf the internet with the knowledge that content is not being censored – </a:t>
            </a:r>
            <a:br>
              <a:rPr lang="en-US" dirty="0"/>
            </a:br>
            <a:r>
              <a:rPr lang="en-US" dirty="0"/>
              <a:t>By Regional Economy</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3135B2E8-AC3B-4061-95F7-84A25DF4FA9A}"/>
              </a:ext>
            </a:extLst>
          </p:cNvPr>
          <p:cNvGraphicFramePr>
            <a:graphicFrameLocks noGrp="1"/>
          </p:cNvGraphicFramePr>
          <p:nvPr>
            <p:extLst/>
          </p:nvPr>
        </p:nvGraphicFramePr>
        <p:xfrm>
          <a:off x="8061960" y="1444702"/>
          <a:ext cx="853440" cy="3813101"/>
        </p:xfrm>
        <a:graphic>
          <a:graphicData uri="http://schemas.openxmlformats.org/drawingml/2006/table">
            <a:tbl>
              <a:tblPr>
                <a:tableStyleId>{5C22544A-7EE6-4342-B048-85BDC9FD1C3A}</a:tableStyleId>
              </a:tblPr>
              <a:tblGrid>
                <a:gridCol w="426720">
                  <a:extLst>
                    <a:ext uri="{9D8B030D-6E8A-4147-A177-3AD203B41FA5}">
                      <a16:colId xmlns="" xmlns:a16="http://schemas.microsoft.com/office/drawing/2014/main" val="2837859174"/>
                    </a:ext>
                  </a:extLst>
                </a:gridCol>
                <a:gridCol w="426720">
                  <a:extLst>
                    <a:ext uri="{9D8B030D-6E8A-4147-A177-3AD203B41FA5}">
                      <a16:colId xmlns="" xmlns:a16="http://schemas.microsoft.com/office/drawing/2014/main" val="402689662"/>
                    </a:ext>
                  </a:extLst>
                </a:gridCol>
              </a:tblGrid>
              <a:tr h="381369">
                <a:tc>
                  <a:txBody>
                    <a:bodyPr/>
                    <a:lstStyle/>
                    <a:p>
                      <a:pPr algn="ctr" fontAlgn="ct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729718">
                <a:tc>
                  <a:txBody>
                    <a:bodyPr/>
                    <a:lstStyle/>
                    <a:p>
                      <a:pPr algn="ctr" fontAlgn="ctr"/>
                      <a:r>
                        <a:rPr lang="en-CA" sz="1200" b="0" i="0" u="none" strike="noStrike" dirty="0">
                          <a:solidFill>
                            <a:srgbClr val="000000"/>
                          </a:solidFill>
                          <a:effectLst/>
                          <a:latin typeface="Calibri" panose="020F0502020204030204" pitchFamily="34" charset="0"/>
                        </a:rPr>
                        <a:t>25%</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29%</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36%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44%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386002">
                <a:tc>
                  <a:txBody>
                    <a:bodyPr/>
                    <a:lstStyle/>
                    <a:p>
                      <a:pPr algn="ctr" rtl="0" fontAlgn="ctr"/>
                      <a:r>
                        <a:rPr lang="en-IN" sz="1200" b="0" i="0" u="none" strike="noStrike">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386002">
                <a:tc>
                  <a:txBody>
                    <a:bodyPr/>
                    <a:lstStyle/>
                    <a:p>
                      <a:pPr algn="ctr" rtl="0" fontAlgn="ctr"/>
                      <a:r>
                        <a:rPr lang="en-IN" sz="1200" b="0" i="0" u="none" strike="noStrike">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31%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386002">
                <a:tc>
                  <a:txBody>
                    <a:bodyPr/>
                    <a:lstStyle/>
                    <a:p>
                      <a:pPr algn="ctr" rtl="0" fontAlgn="ctr"/>
                      <a:r>
                        <a:rPr lang="en-IN" sz="12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386002">
                <a:tc>
                  <a:txBody>
                    <a:bodyPr/>
                    <a:lstStyle/>
                    <a:p>
                      <a:pPr algn="ctr" rtl="0" fontAlgn="ctr"/>
                      <a:r>
                        <a:rPr lang="en-IN" sz="12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386002">
                <a:tc>
                  <a:txBody>
                    <a:bodyPr/>
                    <a:lstStyle/>
                    <a:p>
                      <a:pPr algn="ctr" rtl="0" fontAlgn="ctr"/>
                      <a:r>
                        <a:rPr lang="en-IN" sz="12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386002">
                <a:tc>
                  <a:txBody>
                    <a:bodyPr/>
                    <a:lstStyle/>
                    <a:p>
                      <a:pPr algn="ctr" rtl="0" fontAlgn="ctr"/>
                      <a:r>
                        <a:rPr lang="en-IN" sz="12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72302623"/>
                  </a:ext>
                </a:extLst>
              </a:tr>
            </a:tbl>
          </a:graphicData>
        </a:graphic>
      </p:graphicFrame>
    </p:spTree>
    <p:extLst>
      <p:ext uri="{BB962C8B-B14F-4D97-AF65-F5344CB8AC3E}">
        <p14:creationId xmlns:p14="http://schemas.microsoft.com/office/powerpoint/2010/main" val="41930986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[Sending or receiving emails to or from foreign addresses]  Base: All Respondents Total (n=24,235)</a:t>
            </a:r>
          </a:p>
        </p:txBody>
      </p:sp>
      <p:sp>
        <p:nvSpPr>
          <p:cNvPr id="3" name="Title 2"/>
          <p:cNvSpPr>
            <a:spLocks noGrp="1"/>
          </p:cNvSpPr>
          <p:nvPr>
            <p:ph type="title"/>
          </p:nvPr>
        </p:nvSpPr>
        <p:spPr/>
        <p:txBody>
          <a:bodyPr/>
          <a:lstStyle/>
          <a:p>
            <a:pPr algn="just"/>
            <a:r>
              <a:rPr lang="en-US" dirty="0"/>
              <a:t>Sending or receiving emails to or from foreign addresses – By Economy</a:t>
            </a:r>
          </a:p>
        </p:txBody>
      </p:sp>
      <p:cxnSp>
        <p:nvCxnSpPr>
          <p:cNvPr id="10" name="Straight Connector 9"/>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25B95194-F157-4397-9554-11B948CD45EC}"/>
              </a:ext>
            </a:extLst>
          </p:cNvPr>
          <p:cNvGraphicFramePr>
            <a:graphicFrameLocks noGrp="1"/>
          </p:cNvGraphicFramePr>
          <p:nvPr>
            <p:extLst>
              <p:ext uri="{D42A27DB-BD31-4B8C-83A1-F6EECF244321}">
                <p14:modId xmlns:p14="http://schemas.microsoft.com/office/powerpoint/2010/main" val="3029658408"/>
              </p:ext>
            </p:extLst>
          </p:nvPr>
        </p:nvGraphicFramePr>
        <p:xfrm>
          <a:off x="7909560" y="733762"/>
          <a:ext cx="929640" cy="5124730"/>
        </p:xfrm>
        <a:graphic>
          <a:graphicData uri="http://schemas.openxmlformats.org/drawingml/2006/table">
            <a:tbl>
              <a:tblPr>
                <a:tableStyleId>{5C22544A-7EE6-4342-B048-85BDC9FD1C3A}</a:tableStyleId>
              </a:tblPr>
              <a:tblGrid>
                <a:gridCol w="464820">
                  <a:extLst>
                    <a:ext uri="{9D8B030D-6E8A-4147-A177-3AD203B41FA5}">
                      <a16:colId xmlns="" xmlns:a16="http://schemas.microsoft.com/office/drawing/2014/main" val="3136524050"/>
                    </a:ext>
                  </a:extLst>
                </a:gridCol>
                <a:gridCol w="464820">
                  <a:extLst>
                    <a:ext uri="{9D8B030D-6E8A-4147-A177-3AD203B41FA5}">
                      <a16:colId xmlns="" xmlns:a16="http://schemas.microsoft.com/office/drawing/2014/main" val="402689662"/>
                    </a:ext>
                  </a:extLst>
                </a:gridCol>
              </a:tblGrid>
              <a:tr h="364731">
                <a:tc>
                  <a:txBody>
                    <a:bodyPr/>
                    <a:lstStyle/>
                    <a:p>
                      <a:pPr marL="0" marR="0" lvl="0" indent="0" algn="ctr" defTabSz="924282" rtl="0" eaLnBrk="1" fontAlgn="ctr" latinLnBrk="0" hangingPunct="1">
                        <a:lnSpc>
                          <a:spcPct val="100000"/>
                        </a:lnSpc>
                        <a:spcBef>
                          <a:spcPts val="0"/>
                        </a:spcBef>
                        <a:spcAft>
                          <a:spcPts val="0"/>
                        </a:spcAft>
                        <a:buClrTx/>
                        <a:buSzTx/>
                        <a:buFontTx/>
                        <a:buNone/>
                        <a:tabLst/>
                        <a:defRPr/>
                      </a:pP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256195">
                <a:tc>
                  <a:txBody>
                    <a:bodyPr/>
                    <a:lstStyle/>
                    <a:p>
                      <a:pPr algn="ctr" fontAlgn="ctr"/>
                      <a:r>
                        <a:rPr lang="en-CA" sz="1200" b="0" i="0" u="none" strike="noStrike" dirty="0">
                          <a:solidFill>
                            <a:srgbClr val="000000"/>
                          </a:solidFill>
                          <a:effectLst/>
                          <a:latin typeface="Calibri" panose="020F0502020204030204" pitchFamily="34" charset="0"/>
                        </a:rPr>
                        <a:t>29%</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180111">
                <a:tc>
                  <a:txBody>
                    <a:bodyPr/>
                    <a:lstStyle/>
                    <a:p>
                      <a:pPr algn="ctr" rtl="0" fontAlgn="ctr"/>
                      <a:r>
                        <a:rPr lang="en-IN" sz="1100" b="0" i="0" u="none" strike="noStrike" dirty="0">
                          <a:solidFill>
                            <a:srgbClr val="000000"/>
                          </a:solidFill>
                          <a:effectLst/>
                          <a:latin typeface="Calibri" panose="020F0502020204030204" pitchFamily="34" charset="0"/>
                        </a:rPr>
                        <a:t>71%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81%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5037693"/>
                  </a:ext>
                </a:extLst>
              </a:tr>
              <a:tr h="180111">
                <a:tc>
                  <a:txBody>
                    <a:bodyPr/>
                    <a:lstStyle/>
                    <a:p>
                      <a:pPr algn="ctr" rtl="0" fontAlgn="ctr"/>
                      <a:r>
                        <a:rPr lang="en-IN" sz="11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58578854"/>
                  </a:ext>
                </a:extLst>
              </a:tr>
              <a:tr h="180111">
                <a:tc>
                  <a:txBody>
                    <a:bodyPr/>
                    <a:lstStyle/>
                    <a:p>
                      <a:pPr algn="ctr" rtl="0" fontAlgn="ctr"/>
                      <a:r>
                        <a:rPr lang="en-IN" sz="1100" b="0" i="0" u="none" strike="noStrike">
                          <a:solidFill>
                            <a:srgbClr val="000000"/>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46131718"/>
                  </a:ext>
                </a:extLst>
              </a:tr>
              <a:tr h="180111">
                <a:tc>
                  <a:txBody>
                    <a:bodyPr/>
                    <a:lstStyle/>
                    <a:p>
                      <a:pPr algn="ctr" rtl="0" fontAlgn="ctr"/>
                      <a:r>
                        <a:rPr lang="en-IN" sz="11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99726532"/>
                  </a:ext>
                </a:extLst>
              </a:tr>
              <a:tr h="180111">
                <a:tc>
                  <a:txBody>
                    <a:bodyPr/>
                    <a:lstStyle/>
                    <a:p>
                      <a:pPr algn="ctr" rtl="0" fontAlgn="ctr"/>
                      <a:r>
                        <a:rPr lang="en-IN"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60797125"/>
                  </a:ext>
                </a:extLst>
              </a:tr>
              <a:tr h="180111">
                <a:tc>
                  <a:txBody>
                    <a:bodyPr/>
                    <a:lstStyle/>
                    <a:p>
                      <a:pPr algn="ctr" rtl="0" fontAlgn="ctr"/>
                      <a:r>
                        <a:rPr lang="en-IN" sz="1100" b="0" i="0" u="none" strike="noStrike">
                          <a:solidFill>
                            <a:srgbClr val="000000"/>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86642562"/>
                  </a:ext>
                </a:extLst>
              </a:tr>
              <a:tr h="180111">
                <a:tc>
                  <a:txBody>
                    <a:bodyPr/>
                    <a:lstStyle/>
                    <a:p>
                      <a:pPr algn="ctr" rtl="0" fontAlgn="ctr"/>
                      <a:r>
                        <a:rPr lang="en-IN" sz="11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70421534"/>
                  </a:ext>
                </a:extLst>
              </a:tr>
              <a:tr h="180111">
                <a:tc>
                  <a:txBody>
                    <a:bodyPr/>
                    <a:lstStyle/>
                    <a:p>
                      <a:pPr algn="ctr" rtl="0" fontAlgn="ctr"/>
                      <a:r>
                        <a:rPr lang="en-IN" sz="11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19832922"/>
                  </a:ext>
                </a:extLst>
              </a:tr>
              <a:tr h="180111">
                <a:tc>
                  <a:txBody>
                    <a:bodyPr/>
                    <a:lstStyle/>
                    <a:p>
                      <a:pPr algn="ctr" rtl="0" fontAlgn="ctr"/>
                      <a:r>
                        <a:rPr lang="en-IN" sz="1100" b="0" i="0" u="none" strike="noStrike">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92929770"/>
                  </a:ext>
                </a:extLst>
              </a:tr>
              <a:tr h="180111">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52977518"/>
                  </a:ext>
                </a:extLst>
              </a:tr>
              <a:tr h="180111">
                <a:tc>
                  <a:txBody>
                    <a:bodyPr/>
                    <a:lstStyle/>
                    <a:p>
                      <a:pPr algn="ctr" rtl="0" fontAlgn="ctr"/>
                      <a:r>
                        <a:rPr lang="en-IN" sz="110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45996931"/>
                  </a:ext>
                </a:extLst>
              </a:tr>
              <a:tr h="180111">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23222413"/>
                  </a:ext>
                </a:extLst>
              </a:tr>
              <a:tr h="180111">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46408022"/>
                  </a:ext>
                </a:extLst>
              </a:tr>
              <a:tr h="180111">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13832024"/>
                  </a:ext>
                </a:extLst>
              </a:tr>
              <a:tr h="180111">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180111">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180111">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180111">
                <a:tc>
                  <a:txBody>
                    <a:bodyPr/>
                    <a:lstStyle/>
                    <a:p>
                      <a:pPr algn="ctr" rtl="0" fontAlgn="ctr"/>
                      <a:r>
                        <a:rPr lang="en-IN" sz="1100" b="0" i="0" u="none" strike="noStrike">
                          <a:solidFill>
                            <a:srgbClr val="000000"/>
                          </a:solidFill>
                          <a:effectLst/>
                          <a:latin typeface="Calibri" panose="020F0502020204030204" pitchFamily="34" charset="0"/>
                        </a:rPr>
                        <a:t>17%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180111">
                <a:tc>
                  <a:txBody>
                    <a:bodyPr/>
                    <a:lstStyle/>
                    <a:p>
                      <a:pPr algn="ctr" rtl="0" fontAlgn="ctr"/>
                      <a:r>
                        <a:rPr lang="en-IN" sz="11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180111">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180111">
                <a:tc>
                  <a:txBody>
                    <a:bodyPr/>
                    <a:lstStyle/>
                    <a:p>
                      <a:pPr algn="ctr" rtl="0" fontAlgn="ctr"/>
                      <a:r>
                        <a:rPr lang="en-IN" sz="11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06720249"/>
                  </a:ext>
                </a:extLst>
              </a:tr>
              <a:tr h="180111">
                <a:tc>
                  <a:txBody>
                    <a:bodyPr/>
                    <a:lstStyle/>
                    <a:p>
                      <a:pPr algn="ctr" rtl="0" fontAlgn="ctr"/>
                      <a:r>
                        <a:rPr lang="en-IN" sz="11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4287461"/>
                  </a:ext>
                </a:extLst>
              </a:tr>
              <a:tr h="180111">
                <a:tc>
                  <a:txBody>
                    <a:bodyPr/>
                    <a:lstStyle/>
                    <a:p>
                      <a:pPr algn="ctr" rtl="0" fontAlgn="ctr"/>
                      <a:r>
                        <a:rPr lang="en-IN" sz="11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2036413"/>
                  </a:ext>
                </a:extLst>
              </a:tr>
              <a:tr h="180111">
                <a:tc>
                  <a:txBody>
                    <a:bodyPr/>
                    <a:lstStyle/>
                    <a:p>
                      <a:pPr algn="ctr" rtl="0" fontAlgn="ctr"/>
                      <a:r>
                        <a:rPr lang="en-IN" sz="1100" b="0" i="0" u="none" strike="noStrike">
                          <a:solidFill>
                            <a:srgbClr val="000000"/>
                          </a:solidFill>
                          <a:effectLst/>
                          <a:latin typeface="Calibri" panose="020F0502020204030204" pitchFamily="34" charset="0"/>
                        </a:rPr>
                        <a:t>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06371987"/>
                  </a:ext>
                </a:extLst>
              </a:tr>
              <a:tr h="180111">
                <a:tc>
                  <a:txBody>
                    <a:bodyPr/>
                    <a:lstStyle/>
                    <a:p>
                      <a:pPr algn="ctr" rtl="0" fontAlgn="ctr"/>
                      <a:r>
                        <a:rPr lang="en-IN" sz="1100" b="0" i="0" u="none" strike="noStrike">
                          <a:solidFill>
                            <a:srgbClr val="000000"/>
                          </a:solidFill>
                          <a:effectLst/>
                          <a:latin typeface="Calibri" panose="020F0502020204030204" pitchFamily="34" charset="0"/>
                        </a:rPr>
                        <a:t>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dirty="0">
                          <a:solidFill>
                            <a:srgbClr val="000000"/>
                          </a:solidFill>
                          <a:effectLst/>
                          <a:latin typeface="Calibri" panose="020F0502020204030204" pitchFamily="34" charset="0"/>
                        </a:rPr>
                        <a:t>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275934211"/>
                  </a:ext>
                </a:extLst>
              </a:tr>
            </a:tbl>
          </a:graphicData>
        </a:graphic>
      </p:graphicFrame>
      <p:graphicFrame>
        <p:nvGraphicFramePr>
          <p:cNvPr id="11" name="Chart 10">
            <a:extLst>
              <a:ext uri="{FF2B5EF4-FFF2-40B4-BE49-F238E27FC236}">
                <a16:creationId xmlns="" xmlns:a16="http://schemas.microsoft.com/office/drawing/2014/main" id="{9ECDA52F-4641-4C1F-B4B2-7AAFE89CA506}"/>
              </a:ext>
            </a:extLst>
          </p:cNvPr>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419292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[Sending or receiving emails to or from foreign addresses]  Base: All Respondents Total (n=24,235)</a:t>
            </a:r>
          </a:p>
        </p:txBody>
      </p:sp>
      <p:sp>
        <p:nvSpPr>
          <p:cNvPr id="2" name="Title 1"/>
          <p:cNvSpPr>
            <a:spLocks noGrp="1"/>
          </p:cNvSpPr>
          <p:nvPr>
            <p:ph type="title"/>
          </p:nvPr>
        </p:nvSpPr>
        <p:spPr/>
        <p:txBody>
          <a:bodyPr/>
          <a:lstStyle/>
          <a:p>
            <a:pPr algn="just"/>
            <a:r>
              <a:rPr lang="en-US" dirty="0"/>
              <a:t>Sending or receiving emails to or from foreign addresses – By Regional Economy</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8" name="Table 7">
            <a:extLst>
              <a:ext uri="{FF2B5EF4-FFF2-40B4-BE49-F238E27FC236}">
                <a16:creationId xmlns="" xmlns:a16="http://schemas.microsoft.com/office/drawing/2014/main" id="{A0A100A4-631F-4AB2-9B8B-376624067980}"/>
              </a:ext>
            </a:extLst>
          </p:cNvPr>
          <p:cNvGraphicFramePr>
            <a:graphicFrameLocks noGrp="1"/>
          </p:cNvGraphicFramePr>
          <p:nvPr>
            <p:extLst/>
          </p:nvPr>
        </p:nvGraphicFramePr>
        <p:xfrm>
          <a:off x="8061960" y="1444702"/>
          <a:ext cx="853440" cy="3813101"/>
        </p:xfrm>
        <a:graphic>
          <a:graphicData uri="http://schemas.openxmlformats.org/drawingml/2006/table">
            <a:tbl>
              <a:tblPr>
                <a:tableStyleId>{5C22544A-7EE6-4342-B048-85BDC9FD1C3A}</a:tableStyleId>
              </a:tblPr>
              <a:tblGrid>
                <a:gridCol w="426720">
                  <a:extLst>
                    <a:ext uri="{9D8B030D-6E8A-4147-A177-3AD203B41FA5}">
                      <a16:colId xmlns="" xmlns:a16="http://schemas.microsoft.com/office/drawing/2014/main" val="2837859174"/>
                    </a:ext>
                  </a:extLst>
                </a:gridCol>
                <a:gridCol w="426720">
                  <a:extLst>
                    <a:ext uri="{9D8B030D-6E8A-4147-A177-3AD203B41FA5}">
                      <a16:colId xmlns="" xmlns:a16="http://schemas.microsoft.com/office/drawing/2014/main" val="402689662"/>
                    </a:ext>
                  </a:extLst>
                </a:gridCol>
              </a:tblGrid>
              <a:tr h="381369">
                <a:tc>
                  <a:txBody>
                    <a:bodyPr/>
                    <a:lstStyle/>
                    <a:p>
                      <a:pPr algn="ctr" fontAlgn="ctr"/>
                      <a:r>
                        <a:rPr lang="en-CA" sz="1200" b="1" u="none" strike="noStrike" dirty="0">
                          <a:solidFill>
                            <a:schemeClr val="tx1"/>
                          </a:solidFill>
                          <a:effectLst/>
                        </a:rPr>
                        <a:t>2017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1" u="none" strike="noStrike" dirty="0">
                          <a:solidFill>
                            <a:schemeClr val="tx1"/>
                          </a:solidFill>
                          <a:effectLst/>
                        </a:rPr>
                        <a:t>2016 Easier</a:t>
                      </a:r>
                      <a:endParaRPr lang="en-CA" sz="1200" b="1" i="0" u="none" strike="noStrike" dirty="0">
                        <a:solidFill>
                          <a:schemeClr val="tx1"/>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295744"/>
                  </a:ext>
                </a:extLst>
              </a:tr>
              <a:tr h="729718">
                <a:tc>
                  <a:txBody>
                    <a:bodyPr/>
                    <a:lstStyle/>
                    <a:p>
                      <a:pPr algn="ctr" fontAlgn="ctr"/>
                      <a:r>
                        <a:rPr lang="en-CA" sz="1200" b="0" i="0" u="none" strike="noStrike" dirty="0">
                          <a:solidFill>
                            <a:srgbClr val="000000"/>
                          </a:solidFill>
                          <a:effectLst/>
                          <a:latin typeface="Calibri" panose="020F0502020204030204" pitchFamily="34" charset="0"/>
                        </a:rPr>
                        <a:t>29%</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35%</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1304222"/>
                  </a:ext>
                </a:extLst>
              </a:tr>
              <a:tr h="386002">
                <a:tc>
                  <a:txBody>
                    <a:bodyPr/>
                    <a:lstStyle/>
                    <a:p>
                      <a:pPr algn="ctr" rtl="0" fontAlgn="ctr"/>
                      <a:r>
                        <a:rPr lang="en-IN" sz="1200" b="0" i="0" u="none" strike="noStrike" dirty="0">
                          <a:solidFill>
                            <a:srgbClr val="000000"/>
                          </a:solidFill>
                          <a:effectLst/>
                          <a:latin typeface="Calibri" panose="020F0502020204030204" pitchFamily="34" charset="0"/>
                        </a:rPr>
                        <a:t>44%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938175"/>
                  </a:ext>
                </a:extLst>
              </a:tr>
              <a:tr h="386002">
                <a:tc>
                  <a:txBody>
                    <a:bodyPr/>
                    <a:lstStyle/>
                    <a:p>
                      <a:pPr algn="ctr" rtl="0" fontAlgn="ctr"/>
                      <a:r>
                        <a:rPr lang="en-IN" sz="12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28599490"/>
                  </a:ext>
                </a:extLst>
              </a:tr>
              <a:tr h="386002">
                <a:tc>
                  <a:txBody>
                    <a:bodyPr/>
                    <a:lstStyle/>
                    <a:p>
                      <a:pPr algn="ctr" rtl="0" fontAlgn="ctr"/>
                      <a:r>
                        <a:rPr lang="en-IN" sz="1200" b="0" i="0" u="none" strike="noStrike">
                          <a:solidFill>
                            <a:srgbClr val="000000"/>
                          </a:solidFill>
                          <a:effectLst/>
                          <a:latin typeface="Calibri" panose="020F0502020204030204" pitchFamily="34" charset="0"/>
                        </a:rPr>
                        <a:t>36%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36%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842594"/>
                  </a:ext>
                </a:extLst>
              </a:tr>
              <a:tr h="386002">
                <a:tc>
                  <a:txBody>
                    <a:bodyPr/>
                    <a:lstStyle/>
                    <a:p>
                      <a:pPr algn="ctr" rtl="0" fontAlgn="ctr"/>
                      <a:r>
                        <a:rPr lang="en-IN" sz="12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77192864"/>
                  </a:ext>
                </a:extLst>
              </a:tr>
              <a:tr h="386002">
                <a:tc>
                  <a:txBody>
                    <a:bodyPr/>
                    <a:lstStyle/>
                    <a:p>
                      <a:pPr algn="ctr" rtl="0" fontAlgn="ctr"/>
                      <a:r>
                        <a:rPr lang="en-IN" sz="12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81379168"/>
                  </a:ext>
                </a:extLst>
              </a:tr>
              <a:tr h="386002">
                <a:tc>
                  <a:txBody>
                    <a:bodyPr/>
                    <a:lstStyle/>
                    <a:p>
                      <a:pPr algn="ctr" rtl="0" fontAlgn="ctr"/>
                      <a:r>
                        <a:rPr lang="en-IN" sz="12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79993524"/>
                  </a:ext>
                </a:extLst>
              </a:tr>
              <a:tr h="386002">
                <a:tc>
                  <a:txBody>
                    <a:bodyPr/>
                    <a:lstStyle/>
                    <a:p>
                      <a:pPr algn="ctr" rtl="0" fontAlgn="ctr"/>
                      <a:r>
                        <a:rPr lang="en-IN" sz="12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200" b="0" i="0" u="none" strike="noStrike" dirty="0">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72302623"/>
                  </a:ext>
                </a:extLst>
              </a:tr>
            </a:tbl>
          </a:graphicData>
        </a:graphic>
      </p:graphicFrame>
    </p:spTree>
    <p:extLst>
      <p:ext uri="{BB962C8B-B14F-4D97-AF65-F5344CB8AC3E}">
        <p14:creationId xmlns:p14="http://schemas.microsoft.com/office/powerpoint/2010/main" val="1418483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just"/>
            <a:r>
              <a:rPr lang="en-US" dirty="0"/>
              <a:t>Use encrypted communications—By Economy</a:t>
            </a:r>
          </a:p>
        </p:txBody>
      </p:sp>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[Use encrypted communications]  Base: All Respondents Total (n=24,235)</a:t>
            </a:r>
          </a:p>
        </p:txBody>
      </p:sp>
      <p:cxnSp>
        <p:nvCxnSpPr>
          <p:cNvPr id="6" name="Straight Connector 5"/>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7" name="Table 6">
            <a:extLst>
              <a:ext uri="{FF2B5EF4-FFF2-40B4-BE49-F238E27FC236}">
                <a16:creationId xmlns="" xmlns:a16="http://schemas.microsoft.com/office/drawing/2014/main" id="{962A687F-97BE-4FE7-AA4B-A33A65EEC282}"/>
              </a:ext>
            </a:extLst>
          </p:cNvPr>
          <p:cNvGraphicFramePr>
            <a:graphicFrameLocks noGrp="1"/>
          </p:cNvGraphicFramePr>
          <p:nvPr>
            <p:extLst/>
          </p:nvPr>
        </p:nvGraphicFramePr>
        <p:xfrm>
          <a:off x="7696200" y="533400"/>
          <a:ext cx="1371600" cy="365760"/>
        </p:xfrm>
        <a:graphic>
          <a:graphicData uri="http://schemas.openxmlformats.org/drawingml/2006/table">
            <a:tbl>
              <a:tblPr>
                <a:tableStyleId>{5C22544A-7EE6-4342-B048-85BDC9FD1C3A}</a:tableStyleId>
              </a:tblPr>
              <a:tblGrid>
                <a:gridCol w="1371600">
                  <a:extLst>
                    <a:ext uri="{9D8B030D-6E8A-4147-A177-3AD203B41FA5}">
                      <a16:colId xmlns="" xmlns:a16="http://schemas.microsoft.com/office/drawing/2014/main" val="900316581"/>
                    </a:ext>
                  </a:extLst>
                </a:gridCol>
              </a:tblGrid>
              <a:tr h="165660">
                <a:tc>
                  <a:txBody>
                    <a:bodyPr/>
                    <a:lstStyle/>
                    <a:p>
                      <a:pPr algn="ctr" fontAlgn="b"/>
                      <a:r>
                        <a:rPr lang="en-US" sz="1200" b="1" i="0" u="none" strike="noStrike" dirty="0">
                          <a:solidFill>
                            <a:srgbClr val="000000"/>
                          </a:solidFill>
                          <a:effectLst/>
                          <a:latin typeface="+mn-lt"/>
                        </a:rPr>
                        <a:t>Easier</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65660">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8" name="Table 7">
            <a:extLst>
              <a:ext uri="{FF2B5EF4-FFF2-40B4-BE49-F238E27FC236}">
                <a16:creationId xmlns="" xmlns:a16="http://schemas.microsoft.com/office/drawing/2014/main" id="{03A268EC-4251-4FBC-9DFE-9A56B9669BE8}"/>
              </a:ext>
            </a:extLst>
          </p:cNvPr>
          <p:cNvGraphicFramePr>
            <a:graphicFrameLocks noGrp="1"/>
          </p:cNvGraphicFramePr>
          <p:nvPr>
            <p:extLst>
              <p:ext uri="{D42A27DB-BD31-4B8C-83A1-F6EECF244321}">
                <p14:modId xmlns:p14="http://schemas.microsoft.com/office/powerpoint/2010/main" val="450028297"/>
              </p:ext>
            </p:extLst>
          </p:nvPr>
        </p:nvGraphicFramePr>
        <p:xfrm>
          <a:off x="8001002" y="1427352"/>
          <a:ext cx="778344" cy="4429125"/>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tblGrid>
              <a:tr h="175477">
                <a:tc>
                  <a:txBody>
                    <a:bodyPr/>
                    <a:lstStyle/>
                    <a:p>
                      <a:pPr algn="ctr" rtl="0" fontAlgn="ctr"/>
                      <a:r>
                        <a:rPr lang="en-IN" sz="1100" b="0" i="0" u="none" strike="noStrike" dirty="0">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75477">
                <a:tc>
                  <a:txBody>
                    <a:bodyPr/>
                    <a:lstStyle/>
                    <a:p>
                      <a:pPr algn="ctr" rtl="0" fontAlgn="ctr"/>
                      <a:r>
                        <a:rPr lang="en-IN" sz="1100" b="0" i="0" u="none" strike="noStrike">
                          <a:solidFill>
                            <a:srgbClr val="000000"/>
                          </a:solidFill>
                          <a:effectLst/>
                          <a:latin typeface="Calibri" panose="020F0502020204030204" pitchFamily="34" charset="0"/>
                        </a:rPr>
                        <a:t>43%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75477">
                <a:tc>
                  <a:txBody>
                    <a:bodyPr/>
                    <a:lstStyle/>
                    <a:p>
                      <a:pPr algn="ctr" rtl="0" fontAlgn="ctr"/>
                      <a:r>
                        <a:rPr lang="en-IN" sz="1100" b="0" i="0" u="none" strike="noStrike">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75477">
                <a:tc>
                  <a:txBody>
                    <a:bodyPr/>
                    <a:lstStyle/>
                    <a:p>
                      <a:pPr algn="ctr" rtl="0" fontAlgn="ctr"/>
                      <a:r>
                        <a:rPr lang="en-IN" sz="1100" b="0" i="0" u="none" strike="noStrike" dirty="0">
                          <a:solidFill>
                            <a:srgbClr val="000000"/>
                          </a:solidFill>
                          <a:effectLst/>
                          <a:latin typeface="Calibri" panose="020F0502020204030204" pitchFamily="34" charset="0"/>
                        </a:rPr>
                        <a:t>45%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75477">
                <a:tc>
                  <a:txBody>
                    <a:bodyPr/>
                    <a:lstStyle/>
                    <a:p>
                      <a:pPr algn="ctr" rtl="0" fontAlgn="ctr"/>
                      <a:r>
                        <a:rPr lang="en-IN" sz="1100" b="0" i="0" u="none" strike="noStrike">
                          <a:solidFill>
                            <a:srgbClr val="000000"/>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75477">
                <a:tc>
                  <a:txBody>
                    <a:bodyPr/>
                    <a:lstStyle/>
                    <a:p>
                      <a:pPr algn="ctr" rtl="0" fontAlgn="ctr"/>
                      <a:r>
                        <a:rPr lang="en-IN" sz="1100" b="0" i="0" u="none" strike="noStrike">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75477">
                <a:tc>
                  <a:txBody>
                    <a:bodyPr/>
                    <a:lstStyle/>
                    <a:p>
                      <a:pPr algn="ctr" rtl="0" fontAlgn="ctr"/>
                      <a:r>
                        <a:rPr lang="en-IN" sz="110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75477">
                <a:tc>
                  <a:txBody>
                    <a:bodyPr/>
                    <a:lstStyle/>
                    <a:p>
                      <a:pPr algn="ctr" rtl="0" fontAlgn="ctr"/>
                      <a:r>
                        <a:rPr lang="en-IN" sz="1100" b="0" i="0" u="none" strike="noStrike">
                          <a:solidFill>
                            <a:srgbClr val="000000"/>
                          </a:solidFill>
                          <a:effectLst/>
                          <a:latin typeface="Calibri" panose="020F0502020204030204" pitchFamily="34" charset="0"/>
                        </a:rPr>
                        <a:t>31%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75477">
                <a:tc>
                  <a:txBody>
                    <a:bodyPr/>
                    <a:lstStyle/>
                    <a:p>
                      <a:pPr algn="ctr" rtl="0" fontAlgn="ctr"/>
                      <a:r>
                        <a:rPr lang="en-IN" sz="1100" b="0" i="0" u="none" strike="noStrike" dirty="0">
                          <a:solidFill>
                            <a:srgbClr val="000000"/>
                          </a:solidFill>
                          <a:effectLst/>
                          <a:latin typeface="Calibri" panose="020F0502020204030204" pitchFamily="34" charset="0"/>
                        </a:rPr>
                        <a:t>31%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75477">
                <a:tc>
                  <a:txBody>
                    <a:bodyPr/>
                    <a:lstStyle/>
                    <a:p>
                      <a:pPr algn="ctr" rtl="0" fontAlgn="ctr"/>
                      <a:r>
                        <a:rPr lang="en-IN" sz="11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75477">
                <a:tc>
                  <a:txBody>
                    <a:bodyPr/>
                    <a:lstStyle/>
                    <a:p>
                      <a:pPr algn="ctr" rtl="0" fontAlgn="ctr"/>
                      <a:r>
                        <a:rPr lang="en-IN" sz="110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75477">
                <a:tc>
                  <a:txBody>
                    <a:bodyPr/>
                    <a:lstStyle/>
                    <a:p>
                      <a:pPr algn="ctr" rtl="0" fontAlgn="ctr"/>
                      <a:r>
                        <a:rPr lang="en-IN" sz="11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75477">
                <a:tc>
                  <a:txBody>
                    <a:bodyPr/>
                    <a:lstStyle/>
                    <a:p>
                      <a:pPr algn="ctr" rtl="0" fontAlgn="ctr"/>
                      <a:r>
                        <a:rPr lang="en-IN" sz="11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75477">
                <a:tc>
                  <a:txBody>
                    <a:bodyPr/>
                    <a:lstStyle/>
                    <a:p>
                      <a:pPr algn="ctr" rtl="0" fontAlgn="ctr"/>
                      <a:r>
                        <a:rPr lang="en-IN" sz="1100" b="0" i="0" u="none" strike="noStrike">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75477">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75477">
                <a:tc>
                  <a:txBody>
                    <a:bodyPr/>
                    <a:lstStyle/>
                    <a:p>
                      <a:pPr algn="ctr" rtl="0" fontAlgn="ctr"/>
                      <a:r>
                        <a:rPr lang="en-IN" sz="11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75477">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75477">
                <a:tc>
                  <a:txBody>
                    <a:bodyPr/>
                    <a:lstStyle/>
                    <a:p>
                      <a:pPr algn="ctr" fontAlgn="b"/>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75477">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75477">
                <a:tc>
                  <a:txBody>
                    <a:bodyPr/>
                    <a:lstStyle/>
                    <a:p>
                      <a:pPr algn="ctr" rtl="0" fontAlgn="ctr"/>
                      <a:r>
                        <a:rPr lang="en-IN" sz="11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75477">
                <a:tc>
                  <a:txBody>
                    <a:bodyPr/>
                    <a:lstStyle/>
                    <a:p>
                      <a:pPr algn="ctr" rtl="0" fontAlgn="ctr"/>
                      <a:r>
                        <a:rPr lang="en-IN" sz="11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75477">
                <a:tc>
                  <a:txBody>
                    <a:bodyPr/>
                    <a:lstStyle/>
                    <a:p>
                      <a:pPr algn="ctr" rtl="0" fontAlgn="ctr"/>
                      <a:r>
                        <a:rPr lang="en-IN" sz="1100" b="0" i="0" u="none" strike="noStrike">
                          <a:solidFill>
                            <a:srgbClr val="000000"/>
                          </a:solidFill>
                          <a:effectLst/>
                          <a:latin typeface="Calibri" panose="020F0502020204030204" pitchFamily="34" charset="0"/>
                        </a:rPr>
                        <a:t>11%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75477">
                <a:tc>
                  <a:txBody>
                    <a:bodyPr/>
                    <a:lstStyle/>
                    <a:p>
                      <a:pPr algn="ctr" rtl="0" fontAlgn="ctr"/>
                      <a:r>
                        <a:rPr lang="en-IN" sz="11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75477">
                <a:tc>
                  <a:txBody>
                    <a:bodyPr/>
                    <a:lstStyle/>
                    <a:p>
                      <a:pPr algn="ctr" rtl="0" fontAlgn="ctr"/>
                      <a:r>
                        <a:rPr lang="en-IN" sz="11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75477">
                <a:tc>
                  <a:txBody>
                    <a:bodyPr/>
                    <a:lstStyle/>
                    <a:p>
                      <a:pPr algn="ctr" rtl="0" fontAlgn="ctr"/>
                      <a:r>
                        <a:rPr lang="en-IN" sz="1100" b="0" i="0" u="none" strike="noStrike" dirty="0">
                          <a:solidFill>
                            <a:srgbClr val="000000"/>
                          </a:solidFill>
                          <a:effectLst/>
                          <a:latin typeface="Calibri" panose="020F0502020204030204" pitchFamily="34" charset="0"/>
                        </a:rPr>
                        <a:t>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9" name="TextBox 8">
            <a:extLst>
              <a:ext uri="{FF2B5EF4-FFF2-40B4-BE49-F238E27FC236}">
                <a16:creationId xmlns="" xmlns:a16="http://schemas.microsoft.com/office/drawing/2014/main" id="{04234D34-847B-42AD-86EF-CAC278919D1E}"/>
              </a:ext>
            </a:extLst>
          </p:cNvPr>
          <p:cNvSpPr txBox="1"/>
          <p:nvPr/>
        </p:nvSpPr>
        <p:spPr>
          <a:xfrm>
            <a:off x="8077202" y="1049923"/>
            <a:ext cx="642076" cy="169277"/>
          </a:xfrm>
          <a:prstGeom prst="rect">
            <a:avLst/>
          </a:prstGeom>
        </p:spPr>
        <p:txBody>
          <a:bodyPr vert="horz" wrap="square" lIns="0" tIns="0" rIns="0" bIns="0" rtlCol="0">
            <a:spAutoFit/>
          </a:bodyPr>
          <a:lstStyle/>
          <a:p>
            <a:pPr marL="4763" algn="ctr"/>
            <a:r>
              <a:rPr lang="en-US" sz="1100" dirty="0"/>
              <a:t>27%</a:t>
            </a:r>
          </a:p>
        </p:txBody>
      </p:sp>
      <p:graphicFrame>
        <p:nvGraphicFramePr>
          <p:cNvPr id="10" name="Chart 9">
            <a:extLst>
              <a:ext uri="{FF2B5EF4-FFF2-40B4-BE49-F238E27FC236}">
                <a16:creationId xmlns="" xmlns:a16="http://schemas.microsoft.com/office/drawing/2014/main" id="{C29624E8-825C-49AA-B9E7-D3AA5901F24D}"/>
              </a:ext>
            </a:extLst>
          </p:cNvPr>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887586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just"/>
            <a:r>
              <a:rPr lang="en-US" dirty="0"/>
              <a:t>Use encrypted communications—By Regional Economy</a:t>
            </a:r>
          </a:p>
        </p:txBody>
      </p:sp>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[Use encrypted communications]  Base: All Respondents Total (n=24,235)</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6" name="Table 5">
            <a:extLst>
              <a:ext uri="{FF2B5EF4-FFF2-40B4-BE49-F238E27FC236}">
                <a16:creationId xmlns="" xmlns:a16="http://schemas.microsoft.com/office/drawing/2014/main" id="{4C0A100C-15E5-4E7C-9DF3-B32F863C11F5}"/>
              </a:ext>
            </a:extLst>
          </p:cNvPr>
          <p:cNvGraphicFramePr>
            <a:graphicFrameLocks noGrp="1"/>
          </p:cNvGraphicFramePr>
          <p:nvPr>
            <p:extLst/>
          </p:nvPr>
        </p:nvGraphicFramePr>
        <p:xfrm>
          <a:off x="7772400" y="914400"/>
          <a:ext cx="1103094" cy="4361732"/>
        </p:xfrm>
        <a:graphic>
          <a:graphicData uri="http://schemas.openxmlformats.org/drawingml/2006/table">
            <a:tbl>
              <a:tblPr>
                <a:tableStyleId>{5C22544A-7EE6-4342-B048-85BDC9FD1C3A}</a:tableStyleId>
              </a:tblPr>
              <a:tblGrid>
                <a:gridCol w="1103094">
                  <a:extLst>
                    <a:ext uri="{9D8B030D-6E8A-4147-A177-3AD203B41FA5}">
                      <a16:colId xmlns="" xmlns:a16="http://schemas.microsoft.com/office/drawing/2014/main" val="2687950427"/>
                    </a:ext>
                  </a:extLst>
                </a:gridCol>
              </a:tblGrid>
              <a:tr h="371752">
                <a:tc>
                  <a:txBody>
                    <a:bodyPr/>
                    <a:lstStyle/>
                    <a:p>
                      <a:pPr algn="ctr" fontAlgn="t"/>
                      <a:r>
                        <a:rPr lang="en-US" sz="1200" b="1" i="0" u="none" strike="noStrike" dirty="0">
                          <a:solidFill>
                            <a:srgbClr val="000000"/>
                          </a:solidFill>
                          <a:effectLst/>
                          <a:latin typeface="+mn-lt"/>
                        </a:rPr>
                        <a:t>Easier</a:t>
                      </a: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2258">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9762">
                <a:tc>
                  <a:txBody>
                    <a:bodyPr/>
                    <a:lstStyle/>
                    <a:p>
                      <a:pPr algn="ctr" fontAlgn="b"/>
                      <a:r>
                        <a:rPr lang="en-CA" sz="1200" b="0" i="0" u="none" strike="noStrike" kern="1200" dirty="0">
                          <a:solidFill>
                            <a:srgbClr val="222223"/>
                          </a:solidFill>
                          <a:effectLst/>
                          <a:latin typeface="Calibri" panose="020F0502020204030204" pitchFamily="34" charset="0"/>
                          <a:ea typeface="+mn-ea"/>
                          <a:cs typeface="+mn-cs"/>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745">
                <a:tc>
                  <a:txBody>
                    <a:bodyPr/>
                    <a:lstStyle/>
                    <a:p>
                      <a:pPr algn="ctr"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745">
                <a:tc>
                  <a:txBody>
                    <a:bodyPr/>
                    <a:lstStyle/>
                    <a:p>
                      <a:pPr algn="ctr" fontAlgn="ctr"/>
                      <a:r>
                        <a:rPr lang="en-IN" sz="1200" b="0" i="0" u="none" strike="noStrike" dirty="0">
                          <a:solidFill>
                            <a:srgbClr val="000000"/>
                          </a:solidFill>
                          <a:effectLst/>
                          <a:latin typeface="Calibri" panose="020F0502020204030204" pitchFamily="34" charset="0"/>
                        </a:rPr>
                        <a:t>35%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9745">
                <a:tc>
                  <a:txBody>
                    <a:bodyPr/>
                    <a:lstStyle/>
                    <a:p>
                      <a:pPr algn="ctr" fontAlgn="ctr"/>
                      <a:r>
                        <a:rPr lang="en-IN" sz="12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745">
                <a:tc>
                  <a:txBody>
                    <a:bodyPr/>
                    <a:lstStyle/>
                    <a:p>
                      <a:pPr algn="ctr" fontAlgn="ctr"/>
                      <a:r>
                        <a:rPr lang="en-IN" sz="1200" b="0" i="0" u="none" strike="noStrike">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745">
                <a:tc>
                  <a:txBody>
                    <a:bodyPr/>
                    <a:lstStyle/>
                    <a:p>
                      <a:pPr algn="ctr" fontAlgn="ctr"/>
                      <a:r>
                        <a:rPr lang="en-IN" sz="12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9745">
                <a:tc>
                  <a:txBody>
                    <a:bodyPr/>
                    <a:lstStyle/>
                    <a:p>
                      <a:pPr algn="ctr" fontAlgn="ctr"/>
                      <a:r>
                        <a:rPr lang="en-IN" sz="12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745">
                <a:tc>
                  <a:txBody>
                    <a:bodyPr/>
                    <a:lstStyle/>
                    <a:p>
                      <a:pPr algn="ctr" fontAlgn="ctr"/>
                      <a:r>
                        <a:rPr lang="en-IN" sz="12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99745">
                <a:tc>
                  <a:txBody>
                    <a:bodyPr/>
                    <a:lstStyle/>
                    <a:p>
                      <a:pPr algn="ctr" fontAlgn="ctr"/>
                      <a:r>
                        <a:rPr lang="en-IN" sz="1200" b="0" i="0" u="none" strike="noStrike" dirty="0">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bl>
          </a:graphicData>
        </a:graphic>
      </p:graphicFrame>
    </p:spTree>
    <p:extLst>
      <p:ext uri="{BB962C8B-B14F-4D97-AF65-F5344CB8AC3E}">
        <p14:creationId xmlns:p14="http://schemas.microsoft.com/office/powerpoint/2010/main" val="25795337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just"/>
            <a:r>
              <a:rPr lang="en-US" dirty="0"/>
              <a:t>Keep software up to date—By Economy</a:t>
            </a:r>
          </a:p>
        </p:txBody>
      </p:sp>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[Keep software up to date]  Base: All Respondents Total (n=24,235)</a:t>
            </a:r>
          </a:p>
        </p:txBody>
      </p:sp>
      <p:cxnSp>
        <p:nvCxnSpPr>
          <p:cNvPr id="6" name="Straight Connector 5"/>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7" name="Table 6">
            <a:extLst>
              <a:ext uri="{FF2B5EF4-FFF2-40B4-BE49-F238E27FC236}">
                <a16:creationId xmlns="" xmlns:a16="http://schemas.microsoft.com/office/drawing/2014/main" id="{EA274B8B-223E-495B-B051-1FC686F5A8CC}"/>
              </a:ext>
            </a:extLst>
          </p:cNvPr>
          <p:cNvGraphicFramePr>
            <a:graphicFrameLocks noGrp="1"/>
          </p:cNvGraphicFramePr>
          <p:nvPr>
            <p:extLst/>
          </p:nvPr>
        </p:nvGraphicFramePr>
        <p:xfrm>
          <a:off x="7696200" y="533400"/>
          <a:ext cx="1371600" cy="365760"/>
        </p:xfrm>
        <a:graphic>
          <a:graphicData uri="http://schemas.openxmlformats.org/drawingml/2006/table">
            <a:tbl>
              <a:tblPr>
                <a:tableStyleId>{5C22544A-7EE6-4342-B048-85BDC9FD1C3A}</a:tableStyleId>
              </a:tblPr>
              <a:tblGrid>
                <a:gridCol w="1371600">
                  <a:extLst>
                    <a:ext uri="{9D8B030D-6E8A-4147-A177-3AD203B41FA5}">
                      <a16:colId xmlns="" xmlns:a16="http://schemas.microsoft.com/office/drawing/2014/main" val="900316581"/>
                    </a:ext>
                  </a:extLst>
                </a:gridCol>
              </a:tblGrid>
              <a:tr h="165660">
                <a:tc>
                  <a:txBody>
                    <a:bodyPr/>
                    <a:lstStyle/>
                    <a:p>
                      <a:pPr algn="ctr" fontAlgn="b"/>
                      <a:r>
                        <a:rPr lang="en-US" sz="1200" b="1" i="0" u="none" strike="noStrike" dirty="0">
                          <a:solidFill>
                            <a:srgbClr val="000000"/>
                          </a:solidFill>
                          <a:effectLst/>
                          <a:latin typeface="+mn-lt"/>
                        </a:rPr>
                        <a:t>Easier</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65660">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8" name="Table 7">
            <a:extLst>
              <a:ext uri="{FF2B5EF4-FFF2-40B4-BE49-F238E27FC236}">
                <a16:creationId xmlns="" xmlns:a16="http://schemas.microsoft.com/office/drawing/2014/main" id="{B4FC65CF-8051-4DEA-9D1B-AA49258400DE}"/>
              </a:ext>
            </a:extLst>
          </p:cNvPr>
          <p:cNvGraphicFramePr>
            <a:graphicFrameLocks noGrp="1"/>
          </p:cNvGraphicFramePr>
          <p:nvPr>
            <p:extLst>
              <p:ext uri="{D42A27DB-BD31-4B8C-83A1-F6EECF244321}">
                <p14:modId xmlns:p14="http://schemas.microsoft.com/office/powerpoint/2010/main" val="1565542540"/>
              </p:ext>
            </p:extLst>
          </p:nvPr>
        </p:nvGraphicFramePr>
        <p:xfrm>
          <a:off x="8001002" y="1427352"/>
          <a:ext cx="778344" cy="4429125"/>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tblGrid>
              <a:tr h="175477">
                <a:tc>
                  <a:txBody>
                    <a:bodyPr/>
                    <a:lstStyle/>
                    <a:p>
                      <a:pPr algn="ctr" rtl="0" fontAlgn="ctr"/>
                      <a:r>
                        <a:rPr lang="en-IN" sz="1100" b="0" i="0" u="none" strike="noStrike" dirty="0">
                          <a:solidFill>
                            <a:srgbClr val="000000"/>
                          </a:solidFill>
                          <a:effectLst/>
                          <a:latin typeface="Calibri" panose="020F0502020204030204" pitchFamily="34" charset="0"/>
                        </a:rPr>
                        <a:t>71%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75477">
                <a:tc>
                  <a:txBody>
                    <a:bodyPr/>
                    <a:lstStyle/>
                    <a:p>
                      <a:pPr algn="ctr" rtl="0" fontAlgn="ctr"/>
                      <a:r>
                        <a:rPr lang="en-IN"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75477">
                <a:tc>
                  <a:txBody>
                    <a:bodyPr/>
                    <a:lstStyle/>
                    <a:p>
                      <a:pPr algn="ctr" rtl="0" fontAlgn="ctr"/>
                      <a:r>
                        <a:rPr lang="en-IN" sz="1100" b="0" i="0" u="none" strike="noStrike">
                          <a:solidFill>
                            <a:srgbClr val="000000"/>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75477">
                <a:tc>
                  <a:txBody>
                    <a:bodyPr/>
                    <a:lstStyle/>
                    <a:p>
                      <a:pPr algn="ctr" rtl="0" fontAlgn="ctr"/>
                      <a:r>
                        <a:rPr lang="en-IN" sz="1100" b="0" i="0" u="none" strike="noStrike">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75477">
                <a:tc>
                  <a:txBody>
                    <a:bodyPr/>
                    <a:lstStyle/>
                    <a:p>
                      <a:pPr algn="ctr" rtl="0" fontAlgn="ctr"/>
                      <a:r>
                        <a:rPr lang="en-IN" sz="1100" b="0" i="0" u="none" strike="noStrike">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75477">
                <a:tc>
                  <a:txBody>
                    <a:bodyPr/>
                    <a:lstStyle/>
                    <a:p>
                      <a:pPr algn="ctr" rtl="0" fontAlgn="ctr"/>
                      <a:r>
                        <a:rPr lang="en-IN" sz="1100" b="0" i="0" u="none" strike="noStrike" dirty="0">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75477">
                <a:tc>
                  <a:txBody>
                    <a:bodyPr/>
                    <a:lstStyle/>
                    <a:p>
                      <a:pPr algn="ctr" rtl="0" fontAlgn="ctr"/>
                      <a:r>
                        <a:rPr lang="en-IN" sz="1100" b="0" i="0" u="none" strike="noStrike">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75477">
                <a:tc>
                  <a:txBody>
                    <a:bodyPr/>
                    <a:lstStyle/>
                    <a:p>
                      <a:pPr algn="ctr" rtl="0" fontAlgn="ctr"/>
                      <a:r>
                        <a:rPr lang="en-IN" sz="11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75477">
                <a:tc>
                  <a:txBody>
                    <a:bodyPr/>
                    <a:lstStyle/>
                    <a:p>
                      <a:pPr algn="ctr" rtl="0" fontAlgn="ctr"/>
                      <a:r>
                        <a:rPr lang="en-IN" sz="1100" b="0" i="0" u="none" strike="noStrike">
                          <a:solidFill>
                            <a:srgbClr val="000000"/>
                          </a:solidFill>
                          <a:effectLst/>
                          <a:latin typeface="Calibri" panose="020F0502020204030204" pitchFamily="34" charset="0"/>
                        </a:rPr>
                        <a:t>48%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75477">
                <a:tc>
                  <a:txBody>
                    <a:bodyPr/>
                    <a:lstStyle/>
                    <a:p>
                      <a:pPr algn="ctr" rtl="0" fontAlgn="ctr"/>
                      <a:r>
                        <a:rPr lang="en-IN" sz="1100" b="0" i="0" u="none" strike="noStrike">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75477">
                <a:tc>
                  <a:txBody>
                    <a:bodyPr/>
                    <a:lstStyle/>
                    <a:p>
                      <a:pPr algn="ctr" rtl="0" fontAlgn="ctr"/>
                      <a:r>
                        <a:rPr lang="en-IN" sz="1100" b="0" i="0" u="none" strike="noStrike">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75477">
                <a:tc>
                  <a:txBody>
                    <a:bodyPr/>
                    <a:lstStyle/>
                    <a:p>
                      <a:pPr algn="ctr" rtl="0" fontAlgn="ctr"/>
                      <a:r>
                        <a:rPr lang="en-IN" sz="1100" b="0" i="0" u="none" strike="noStrike">
                          <a:solidFill>
                            <a:srgbClr val="000000"/>
                          </a:solidFill>
                          <a:effectLst/>
                          <a:latin typeface="Calibri" panose="020F0502020204030204" pitchFamily="34" charset="0"/>
                        </a:rPr>
                        <a:t>39%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75477">
                <a:tc>
                  <a:txBody>
                    <a:bodyPr/>
                    <a:lstStyle/>
                    <a:p>
                      <a:pPr algn="ctr" rtl="0" fontAlgn="ctr"/>
                      <a:r>
                        <a:rPr lang="en-IN" sz="1100" b="0" i="0" u="none" strike="noStrike">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75477">
                <a:tc>
                  <a:txBody>
                    <a:bodyPr/>
                    <a:lstStyle/>
                    <a:p>
                      <a:pPr algn="ctr" rtl="0" fontAlgn="ctr"/>
                      <a:r>
                        <a:rPr lang="en-IN" sz="1100" b="0" i="0" u="none" strike="noStrike">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75477">
                <a:tc>
                  <a:txBody>
                    <a:bodyPr/>
                    <a:lstStyle/>
                    <a:p>
                      <a:pPr algn="ctr" rtl="0" fontAlgn="ctr"/>
                      <a:r>
                        <a:rPr lang="en-IN" sz="110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75477">
                <a:tc>
                  <a:txBody>
                    <a:bodyPr/>
                    <a:lstStyle/>
                    <a:p>
                      <a:pPr algn="ctr" fontAlgn="b"/>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75477">
                <a:tc>
                  <a:txBody>
                    <a:bodyPr/>
                    <a:lstStyle/>
                    <a:p>
                      <a:pPr algn="ctr" rtl="0" fontAlgn="ctr"/>
                      <a:r>
                        <a:rPr lang="en-IN" sz="1100" b="0" i="0" u="none" strike="noStrike">
                          <a:solidFill>
                            <a:srgbClr val="000000"/>
                          </a:solidFill>
                          <a:effectLst/>
                          <a:latin typeface="Calibri" panose="020F0502020204030204" pitchFamily="34" charset="0"/>
                        </a:rPr>
                        <a:t>22%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75477">
                <a:tc>
                  <a:txBody>
                    <a:bodyPr/>
                    <a:lstStyle/>
                    <a:p>
                      <a:pPr algn="ctr" rtl="0" fontAlgn="ctr"/>
                      <a:r>
                        <a:rPr lang="en-IN" sz="110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75477">
                <a:tc>
                  <a:txBody>
                    <a:bodyPr/>
                    <a:lstStyle/>
                    <a:p>
                      <a:pPr algn="ctr" rtl="0" fontAlgn="ctr"/>
                      <a:r>
                        <a:rPr lang="en-IN" sz="11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75477">
                <a:tc>
                  <a:txBody>
                    <a:bodyPr/>
                    <a:lstStyle/>
                    <a:p>
                      <a:pPr algn="ctr" rtl="0" fontAlgn="ctr"/>
                      <a:r>
                        <a:rPr lang="en-IN" sz="11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75477">
                <a:tc>
                  <a:txBody>
                    <a:bodyPr/>
                    <a:lstStyle/>
                    <a:p>
                      <a:pPr algn="ctr" rtl="0" fontAlgn="ctr"/>
                      <a:r>
                        <a:rPr lang="en-IN" sz="1100" b="0" i="0" u="none" strike="noStrike">
                          <a:solidFill>
                            <a:srgbClr val="000000"/>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75477">
                <a:tc>
                  <a:txBody>
                    <a:bodyPr/>
                    <a:lstStyle/>
                    <a:p>
                      <a:pPr algn="ctr" rtl="0" fontAlgn="ctr"/>
                      <a:r>
                        <a:rPr lang="en-IN" sz="11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75477">
                <a:tc>
                  <a:txBody>
                    <a:bodyPr/>
                    <a:lstStyle/>
                    <a:p>
                      <a:pPr algn="ctr" rtl="0" fontAlgn="ctr"/>
                      <a:r>
                        <a:rPr lang="en-IN" sz="1100" b="0" i="0" u="none" strike="noStrike">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75477">
                <a:tc>
                  <a:txBody>
                    <a:bodyPr/>
                    <a:lstStyle/>
                    <a:p>
                      <a:pPr algn="ctr" rtl="0" fontAlgn="ctr"/>
                      <a:r>
                        <a:rPr lang="en-IN" sz="1100" b="0" i="0" u="none" strike="noStrike">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75477">
                <a:tc>
                  <a:txBody>
                    <a:bodyPr/>
                    <a:lstStyle/>
                    <a:p>
                      <a:pPr algn="ctr" rtl="0" fontAlgn="ctr"/>
                      <a:r>
                        <a:rPr lang="en-IN" sz="1100" b="0" i="0" u="none" strike="noStrike" dirty="0">
                          <a:solidFill>
                            <a:srgbClr val="000000"/>
                          </a:solidFill>
                          <a:effectLst/>
                          <a:latin typeface="Calibri" panose="020F0502020204030204" pitchFamily="34" charset="0"/>
                        </a:rPr>
                        <a:t>11%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9" name="TextBox 8">
            <a:extLst>
              <a:ext uri="{FF2B5EF4-FFF2-40B4-BE49-F238E27FC236}">
                <a16:creationId xmlns="" xmlns:a16="http://schemas.microsoft.com/office/drawing/2014/main" id="{B5D5077E-519A-46E2-983B-B4644FA71750}"/>
              </a:ext>
            </a:extLst>
          </p:cNvPr>
          <p:cNvSpPr txBox="1"/>
          <p:nvPr/>
        </p:nvSpPr>
        <p:spPr>
          <a:xfrm>
            <a:off x="8077202" y="1049923"/>
            <a:ext cx="642076" cy="169277"/>
          </a:xfrm>
          <a:prstGeom prst="rect">
            <a:avLst/>
          </a:prstGeom>
        </p:spPr>
        <p:txBody>
          <a:bodyPr vert="horz" wrap="square" lIns="0" tIns="0" rIns="0" bIns="0" rtlCol="0">
            <a:spAutoFit/>
          </a:bodyPr>
          <a:lstStyle/>
          <a:p>
            <a:pPr marL="4763" algn="ctr"/>
            <a:r>
              <a:rPr lang="en-US" sz="1100" dirty="0"/>
              <a:t>38%</a:t>
            </a:r>
          </a:p>
        </p:txBody>
      </p:sp>
      <p:graphicFrame>
        <p:nvGraphicFramePr>
          <p:cNvPr id="10" name="Chart 9">
            <a:extLst>
              <a:ext uri="{FF2B5EF4-FFF2-40B4-BE49-F238E27FC236}">
                <a16:creationId xmlns="" xmlns:a16="http://schemas.microsoft.com/office/drawing/2014/main" id="{C44CC8FD-53E8-4516-936D-F37D576C1D95}"/>
              </a:ext>
            </a:extLst>
          </p:cNvPr>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2046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just"/>
            <a:r>
              <a:rPr lang="en-US" dirty="0"/>
              <a:t>Keep software up to date—By Regional Economy</a:t>
            </a:r>
          </a:p>
        </p:txBody>
      </p:sp>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[Keep software up to date]  Base: All Respondents Total (n=24,235)</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6" name="Table 5">
            <a:extLst>
              <a:ext uri="{FF2B5EF4-FFF2-40B4-BE49-F238E27FC236}">
                <a16:creationId xmlns="" xmlns:a16="http://schemas.microsoft.com/office/drawing/2014/main" id="{27EC442E-4B94-4988-90EC-F5DB20BC7857}"/>
              </a:ext>
            </a:extLst>
          </p:cNvPr>
          <p:cNvGraphicFramePr>
            <a:graphicFrameLocks noGrp="1"/>
          </p:cNvGraphicFramePr>
          <p:nvPr>
            <p:extLst/>
          </p:nvPr>
        </p:nvGraphicFramePr>
        <p:xfrm>
          <a:off x="7772400" y="914400"/>
          <a:ext cx="1103094" cy="4727055"/>
        </p:xfrm>
        <a:graphic>
          <a:graphicData uri="http://schemas.openxmlformats.org/drawingml/2006/table">
            <a:tbl>
              <a:tblPr>
                <a:tableStyleId>{5C22544A-7EE6-4342-B048-85BDC9FD1C3A}</a:tableStyleId>
              </a:tblPr>
              <a:tblGrid>
                <a:gridCol w="1103094">
                  <a:extLst>
                    <a:ext uri="{9D8B030D-6E8A-4147-A177-3AD203B41FA5}">
                      <a16:colId xmlns="" xmlns:a16="http://schemas.microsoft.com/office/drawing/2014/main" val="2687950427"/>
                    </a:ext>
                  </a:extLst>
                </a:gridCol>
              </a:tblGrid>
              <a:tr h="371752">
                <a:tc>
                  <a:txBody>
                    <a:bodyPr/>
                    <a:lstStyle/>
                    <a:p>
                      <a:pPr algn="ctr" fontAlgn="t"/>
                      <a:r>
                        <a:rPr lang="en-US" sz="1200" b="1" i="0" u="none" strike="noStrike" dirty="0">
                          <a:solidFill>
                            <a:srgbClr val="000000"/>
                          </a:solidFill>
                          <a:effectLst/>
                          <a:latin typeface="+mn-lt"/>
                        </a:rPr>
                        <a:t>Easier</a:t>
                      </a: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2258">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9762">
                <a:tc>
                  <a:txBody>
                    <a:bodyPr/>
                    <a:lstStyle/>
                    <a:p>
                      <a:pPr algn="ctr" fontAlgn="b"/>
                      <a:r>
                        <a:rPr lang="en-CA" sz="1200" b="0" i="0" u="none" strike="noStrike" kern="1200" dirty="0">
                          <a:solidFill>
                            <a:srgbClr val="222223"/>
                          </a:solidFill>
                          <a:effectLst/>
                          <a:latin typeface="Calibri" panose="020F0502020204030204" pitchFamily="34" charset="0"/>
                          <a:ea typeface="+mn-ea"/>
                          <a:cs typeface="+mn-cs"/>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745">
                <a:tc>
                  <a:txBody>
                    <a:bodyPr/>
                    <a:lstStyle/>
                    <a:p>
                      <a:pPr algn="ctr"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745">
                <a:tc>
                  <a:txBody>
                    <a:bodyPr/>
                    <a:lstStyle/>
                    <a:p>
                      <a:pPr algn="ctr" fontAlgn="ctr"/>
                      <a:r>
                        <a:rPr lang="en-IN" sz="1200" b="0" i="0" u="none" strike="noStrike" dirty="0">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9745">
                <a:tc>
                  <a:txBody>
                    <a:bodyPr/>
                    <a:lstStyle/>
                    <a:p>
                      <a:pPr algn="ctr" fontAlgn="ctr"/>
                      <a:r>
                        <a:rPr lang="en-IN" sz="1200" b="0" i="0" u="none" strike="noStrike" dirty="0">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745">
                <a:tc>
                  <a:txBody>
                    <a:bodyPr/>
                    <a:lstStyle/>
                    <a:p>
                      <a:pPr algn="ctr" fontAlgn="ctr"/>
                      <a:r>
                        <a:rPr lang="en-IN" sz="1200" b="0" i="0" u="none" strike="noStrike">
                          <a:solidFill>
                            <a:srgbClr val="000000"/>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745">
                <a:tc>
                  <a:txBody>
                    <a:bodyPr/>
                    <a:lstStyle/>
                    <a:p>
                      <a:pPr algn="ctr" fontAlgn="ctr"/>
                      <a:r>
                        <a:rPr lang="en-IN" sz="1200" b="0" i="0" u="none" strike="noStrike">
                          <a:solidFill>
                            <a:srgbClr val="000000"/>
                          </a:solidFill>
                          <a:effectLst/>
                          <a:latin typeface="Calibri" panose="020F0502020204030204" pitchFamily="34" charset="0"/>
                        </a:rPr>
                        <a:t>36%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9745">
                <a:tc>
                  <a:txBody>
                    <a:bodyPr/>
                    <a:lstStyle/>
                    <a:p>
                      <a:pPr algn="ctr" fontAlgn="ctr"/>
                      <a:r>
                        <a:rPr lang="en-IN" sz="12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745">
                <a:tc>
                  <a:txBody>
                    <a:bodyPr/>
                    <a:lstStyle/>
                    <a:p>
                      <a:pPr algn="ctr" fontAlgn="ctr"/>
                      <a:r>
                        <a:rPr lang="en-IN" sz="12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99745">
                <a:tc>
                  <a:txBody>
                    <a:bodyPr/>
                    <a:lstStyle/>
                    <a:p>
                      <a:pPr algn="ctr" fontAlgn="ctr"/>
                      <a:r>
                        <a:rPr lang="en-IN" sz="1200" b="0" i="0" u="none" strike="noStrike" dirty="0">
                          <a:solidFill>
                            <a:srgbClr val="000000"/>
                          </a:solidFill>
                          <a:effectLst/>
                          <a:latin typeface="Calibri" panose="020F0502020204030204" pitchFamily="34" charset="0"/>
                        </a:rPr>
                        <a:t>21%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r h="365323">
                <a:tc>
                  <a:txBody>
                    <a:bodyPr/>
                    <a:lstStyle/>
                    <a:p>
                      <a:pPr algn="ctr" fontAlgn="t"/>
                      <a:endParaRPr lang="en-US" sz="1200" b="0" i="0" u="none" strike="noStrike" kern="1200" dirty="0">
                        <a:solidFill>
                          <a:srgbClr val="222223"/>
                        </a:solidFill>
                        <a:effectLst/>
                        <a:latin typeface="Calibri" panose="020F0502020204030204" pitchFamily="34" charset="0"/>
                        <a:ea typeface="+mn-ea"/>
                        <a:cs typeface="+mn-cs"/>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47027772"/>
                  </a:ext>
                </a:extLst>
              </a:tr>
            </a:tbl>
          </a:graphicData>
        </a:graphic>
      </p:graphicFrame>
    </p:spTree>
    <p:extLst>
      <p:ext uri="{BB962C8B-B14F-4D97-AF65-F5344CB8AC3E}">
        <p14:creationId xmlns:p14="http://schemas.microsoft.com/office/powerpoint/2010/main" val="15418706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just"/>
            <a:r>
              <a:rPr lang="en-US" dirty="0"/>
              <a:t>Use voice over IP (VoIP)—By Economy</a:t>
            </a:r>
          </a:p>
        </p:txBody>
      </p:sp>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[Use voice over IP (VoIP]  Base: All Respondents Total (n=24,235)</a:t>
            </a:r>
          </a:p>
        </p:txBody>
      </p:sp>
      <p:cxnSp>
        <p:nvCxnSpPr>
          <p:cNvPr id="6" name="Straight Connector 5"/>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7" name="Table 6">
            <a:extLst>
              <a:ext uri="{FF2B5EF4-FFF2-40B4-BE49-F238E27FC236}">
                <a16:creationId xmlns="" xmlns:a16="http://schemas.microsoft.com/office/drawing/2014/main" id="{A658108D-6D44-4FC0-98F1-F3B5CE0B1027}"/>
              </a:ext>
            </a:extLst>
          </p:cNvPr>
          <p:cNvGraphicFramePr>
            <a:graphicFrameLocks noGrp="1"/>
          </p:cNvGraphicFramePr>
          <p:nvPr>
            <p:extLst/>
          </p:nvPr>
        </p:nvGraphicFramePr>
        <p:xfrm>
          <a:off x="7696200" y="533400"/>
          <a:ext cx="1371600" cy="365760"/>
        </p:xfrm>
        <a:graphic>
          <a:graphicData uri="http://schemas.openxmlformats.org/drawingml/2006/table">
            <a:tbl>
              <a:tblPr>
                <a:tableStyleId>{5C22544A-7EE6-4342-B048-85BDC9FD1C3A}</a:tableStyleId>
              </a:tblPr>
              <a:tblGrid>
                <a:gridCol w="1371600">
                  <a:extLst>
                    <a:ext uri="{9D8B030D-6E8A-4147-A177-3AD203B41FA5}">
                      <a16:colId xmlns="" xmlns:a16="http://schemas.microsoft.com/office/drawing/2014/main" val="900316581"/>
                    </a:ext>
                  </a:extLst>
                </a:gridCol>
              </a:tblGrid>
              <a:tr h="165660">
                <a:tc>
                  <a:txBody>
                    <a:bodyPr/>
                    <a:lstStyle/>
                    <a:p>
                      <a:pPr algn="ctr" fontAlgn="b"/>
                      <a:r>
                        <a:rPr lang="en-US" sz="1200" b="1" i="0" u="none" strike="noStrike" dirty="0">
                          <a:solidFill>
                            <a:srgbClr val="000000"/>
                          </a:solidFill>
                          <a:effectLst/>
                          <a:latin typeface="+mn-lt"/>
                        </a:rPr>
                        <a:t>Easier</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65660">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8" name="Table 7">
            <a:extLst>
              <a:ext uri="{FF2B5EF4-FFF2-40B4-BE49-F238E27FC236}">
                <a16:creationId xmlns="" xmlns:a16="http://schemas.microsoft.com/office/drawing/2014/main" id="{0ED6167B-7AEE-477D-998C-545E97FA2797}"/>
              </a:ext>
            </a:extLst>
          </p:cNvPr>
          <p:cNvGraphicFramePr>
            <a:graphicFrameLocks noGrp="1"/>
          </p:cNvGraphicFramePr>
          <p:nvPr>
            <p:extLst>
              <p:ext uri="{D42A27DB-BD31-4B8C-83A1-F6EECF244321}">
                <p14:modId xmlns:p14="http://schemas.microsoft.com/office/powerpoint/2010/main" val="1218678639"/>
              </p:ext>
            </p:extLst>
          </p:nvPr>
        </p:nvGraphicFramePr>
        <p:xfrm>
          <a:off x="8001002" y="1427352"/>
          <a:ext cx="778344" cy="4429125"/>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tblGrid>
              <a:tr h="175477">
                <a:tc>
                  <a:txBody>
                    <a:bodyPr/>
                    <a:lstStyle/>
                    <a:p>
                      <a:pPr algn="ctr" rtl="0" fontAlgn="ctr"/>
                      <a:r>
                        <a:rPr lang="en-IN" sz="1100" b="0" i="0" u="none" strike="noStrike" dirty="0">
                          <a:solidFill>
                            <a:srgbClr val="000000"/>
                          </a:solidFill>
                          <a:effectLst/>
                          <a:latin typeface="Calibri" panose="020F0502020204030204" pitchFamily="34" charset="0"/>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75477">
                <a:tc>
                  <a:txBody>
                    <a:bodyPr/>
                    <a:lstStyle/>
                    <a:p>
                      <a:pPr algn="ctr" rtl="0" fontAlgn="ctr"/>
                      <a:r>
                        <a:rPr lang="en-IN" sz="1100" b="0" i="0" u="none" strike="noStrike">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75477">
                <a:tc>
                  <a:txBody>
                    <a:bodyPr/>
                    <a:lstStyle/>
                    <a:p>
                      <a:pPr algn="ctr" rtl="0" fontAlgn="ctr"/>
                      <a:r>
                        <a:rPr lang="en-IN" sz="1100" b="0" i="0" u="none" strike="noStrike">
                          <a:solidFill>
                            <a:srgbClr val="000000"/>
                          </a:solidFill>
                          <a:effectLst/>
                          <a:latin typeface="Calibri" panose="020F0502020204030204" pitchFamily="34" charset="0"/>
                        </a:rPr>
                        <a:t>44%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75477">
                <a:tc>
                  <a:txBody>
                    <a:bodyPr/>
                    <a:lstStyle/>
                    <a:p>
                      <a:pPr algn="ctr" rtl="0" fontAlgn="ctr"/>
                      <a:r>
                        <a:rPr lang="en-IN" sz="1100" b="0" i="0" u="none" strike="noStrike">
                          <a:solidFill>
                            <a:srgbClr val="000000"/>
                          </a:solidFill>
                          <a:effectLst/>
                          <a:latin typeface="Calibri" panose="020F0502020204030204" pitchFamily="34" charset="0"/>
                        </a:rPr>
                        <a:t>44%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75477">
                <a:tc>
                  <a:txBody>
                    <a:bodyPr/>
                    <a:lstStyle/>
                    <a:p>
                      <a:pPr algn="ctr" rtl="0" fontAlgn="ctr"/>
                      <a:r>
                        <a:rPr lang="en-IN" sz="1100" b="0" i="0" u="none" strike="noStrike">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75477">
                <a:tc>
                  <a:txBody>
                    <a:bodyPr/>
                    <a:lstStyle/>
                    <a:p>
                      <a:pPr algn="ctr" rtl="0" fontAlgn="ctr"/>
                      <a:r>
                        <a:rPr lang="en-IN" sz="1100" b="0" i="0" u="none" strike="noStrike">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75477">
                <a:tc>
                  <a:txBody>
                    <a:bodyPr/>
                    <a:lstStyle/>
                    <a:p>
                      <a:pPr algn="ctr" rtl="0" fontAlgn="ctr"/>
                      <a:r>
                        <a:rPr lang="en-IN" sz="1100" b="0" i="0" u="none" strike="noStrike">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75477">
                <a:tc>
                  <a:txBody>
                    <a:bodyPr/>
                    <a:lstStyle/>
                    <a:p>
                      <a:pPr algn="ctr" rtl="0" fontAlgn="ctr"/>
                      <a:r>
                        <a:rPr lang="en-IN" sz="1100" b="0" i="0" u="none" strike="noStrike">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75477">
                <a:tc>
                  <a:txBody>
                    <a:bodyPr/>
                    <a:lstStyle/>
                    <a:p>
                      <a:pPr algn="ctr" rtl="0" fontAlgn="ctr"/>
                      <a:r>
                        <a:rPr lang="en-IN" sz="1100" b="0" i="0" u="none" strike="noStrike">
                          <a:solidFill>
                            <a:srgbClr val="000000"/>
                          </a:solidFill>
                          <a:effectLst/>
                          <a:latin typeface="Calibri" panose="020F0502020204030204" pitchFamily="34" charset="0"/>
                        </a:rPr>
                        <a:t>28%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75477">
                <a:tc>
                  <a:txBody>
                    <a:bodyPr/>
                    <a:lstStyle/>
                    <a:p>
                      <a:pPr algn="ctr" rtl="0" fontAlgn="ctr"/>
                      <a:r>
                        <a:rPr lang="en-IN" sz="1100" b="0" i="0" u="none" strike="noStrike">
                          <a:solidFill>
                            <a:srgbClr val="000000"/>
                          </a:solidFill>
                          <a:effectLst/>
                          <a:latin typeface="Calibri" panose="020F0502020204030204" pitchFamily="34" charset="0"/>
                        </a:rPr>
                        <a:t>24%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75477">
                <a:tc>
                  <a:txBody>
                    <a:bodyPr/>
                    <a:lstStyle/>
                    <a:p>
                      <a:pPr algn="ctr" rtl="0" fontAlgn="ctr"/>
                      <a:r>
                        <a:rPr lang="en-IN" sz="11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75477">
                <a:tc>
                  <a:txBody>
                    <a:bodyPr/>
                    <a:lstStyle/>
                    <a:p>
                      <a:pPr algn="ctr" rtl="0" fontAlgn="ctr"/>
                      <a:r>
                        <a:rPr lang="en-IN" sz="11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75477">
                <a:tc>
                  <a:txBody>
                    <a:bodyPr/>
                    <a:lstStyle/>
                    <a:p>
                      <a:pPr algn="ctr" fontAlgn="b"/>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75477">
                <a:tc>
                  <a:txBody>
                    <a:bodyPr/>
                    <a:lstStyle/>
                    <a:p>
                      <a:pPr algn="ctr" rtl="0" fontAlgn="ctr"/>
                      <a:r>
                        <a:rPr lang="en-IN" sz="1100" b="0" i="0" u="none" strike="noStrike">
                          <a:solidFill>
                            <a:srgbClr val="000000"/>
                          </a:solidFill>
                          <a:effectLst/>
                          <a:latin typeface="Calibri" panose="020F0502020204030204" pitchFamily="34" charset="0"/>
                        </a:rPr>
                        <a:t>16%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75477">
                <a:tc>
                  <a:txBody>
                    <a:bodyPr/>
                    <a:lstStyle/>
                    <a:p>
                      <a:pPr algn="ctr" rtl="0" fontAlgn="ctr"/>
                      <a:r>
                        <a:rPr lang="en-IN" sz="1100" b="0" i="0" u="none" strike="noStrike">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75477">
                <a:tc>
                  <a:txBody>
                    <a:bodyPr/>
                    <a:lstStyle/>
                    <a:p>
                      <a:pPr algn="ctr" rtl="0" fontAlgn="ctr"/>
                      <a:r>
                        <a:rPr lang="en-IN" sz="1100" b="0" i="0" u="none" strike="noStrike">
                          <a:solidFill>
                            <a:srgbClr val="000000"/>
                          </a:solidFill>
                          <a:effectLst/>
                          <a:latin typeface="Calibri" panose="020F0502020204030204" pitchFamily="34" charset="0"/>
                        </a:rPr>
                        <a:t>15%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75477">
                <a:tc>
                  <a:txBody>
                    <a:bodyPr/>
                    <a:lstStyle/>
                    <a:p>
                      <a:pPr algn="ctr" rtl="0" fontAlgn="ctr"/>
                      <a:r>
                        <a:rPr lang="en-IN" sz="1100" b="0" i="0" u="none" strike="noStrike">
                          <a:solidFill>
                            <a:srgbClr val="000000"/>
                          </a:solidFill>
                          <a:effectLst/>
                          <a:latin typeface="Calibri" panose="020F0502020204030204" pitchFamily="34" charset="0"/>
                        </a:rPr>
                        <a:t>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75477">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75477">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75477">
                <a:tc>
                  <a:txBody>
                    <a:bodyPr/>
                    <a:lstStyle/>
                    <a:p>
                      <a:pPr algn="ctr" rtl="0" fontAlgn="ctr"/>
                      <a:r>
                        <a:rPr lang="en-IN" sz="11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75477">
                <a:tc>
                  <a:txBody>
                    <a:bodyPr/>
                    <a:lstStyle/>
                    <a:p>
                      <a:pPr algn="ctr" rtl="0" fontAlgn="ctr"/>
                      <a:r>
                        <a:rPr lang="en-IN" sz="11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75477">
                <a:tc>
                  <a:txBody>
                    <a:bodyPr/>
                    <a:lstStyle/>
                    <a:p>
                      <a:pPr algn="ctr" rtl="0" fontAlgn="ctr"/>
                      <a:r>
                        <a:rPr lang="en-IN" sz="11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75477">
                <a:tc>
                  <a:txBody>
                    <a:bodyPr/>
                    <a:lstStyle/>
                    <a:p>
                      <a:pPr algn="ctr" rtl="0" fontAlgn="ctr"/>
                      <a:r>
                        <a:rPr lang="en-IN" sz="1100" b="0" i="0" u="none" strike="noStrike">
                          <a:solidFill>
                            <a:srgbClr val="000000"/>
                          </a:solidFill>
                          <a:effectLst/>
                          <a:latin typeface="Calibri" panose="020F0502020204030204" pitchFamily="34" charset="0"/>
                        </a:rPr>
                        <a:t>11%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75477">
                <a:tc>
                  <a:txBody>
                    <a:bodyPr/>
                    <a:lstStyle/>
                    <a:p>
                      <a:pPr algn="ctr" rtl="0" fontAlgn="ctr"/>
                      <a:r>
                        <a:rPr lang="en-IN" sz="1100" b="0" i="0" u="none" strike="noStrike">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75477">
                <a:tc>
                  <a:txBody>
                    <a:bodyPr/>
                    <a:lstStyle/>
                    <a:p>
                      <a:pPr algn="ctr" rtl="0" fontAlgn="ctr"/>
                      <a:r>
                        <a:rPr lang="en-IN" sz="1100" b="0" i="0" u="none" strike="noStrike" dirty="0">
                          <a:solidFill>
                            <a:srgbClr val="000000"/>
                          </a:solidFill>
                          <a:effectLst/>
                          <a:latin typeface="Calibri" panose="020F0502020204030204" pitchFamily="34" charset="0"/>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9" name="TextBox 8">
            <a:extLst>
              <a:ext uri="{FF2B5EF4-FFF2-40B4-BE49-F238E27FC236}">
                <a16:creationId xmlns="" xmlns:a16="http://schemas.microsoft.com/office/drawing/2014/main" id="{45FCE899-D55C-4F5B-ADCC-5FA4E4137632}"/>
              </a:ext>
            </a:extLst>
          </p:cNvPr>
          <p:cNvSpPr txBox="1"/>
          <p:nvPr/>
        </p:nvSpPr>
        <p:spPr>
          <a:xfrm>
            <a:off x="8077202" y="1049923"/>
            <a:ext cx="642076" cy="169277"/>
          </a:xfrm>
          <a:prstGeom prst="rect">
            <a:avLst/>
          </a:prstGeom>
        </p:spPr>
        <p:txBody>
          <a:bodyPr vert="horz" wrap="square" lIns="0" tIns="0" rIns="0" bIns="0" rtlCol="0">
            <a:spAutoFit/>
          </a:bodyPr>
          <a:lstStyle/>
          <a:p>
            <a:pPr marL="4763" algn="ctr"/>
            <a:r>
              <a:rPr lang="en-US" sz="1100" dirty="0"/>
              <a:t>25%</a:t>
            </a:r>
          </a:p>
        </p:txBody>
      </p:sp>
      <p:graphicFrame>
        <p:nvGraphicFramePr>
          <p:cNvPr id="10" name="Chart 9">
            <a:extLst>
              <a:ext uri="{FF2B5EF4-FFF2-40B4-BE49-F238E27FC236}">
                <a16:creationId xmlns="" xmlns:a16="http://schemas.microsoft.com/office/drawing/2014/main" id="{068C67C7-EC79-484A-A26A-87FC6F616DFB}"/>
              </a:ext>
            </a:extLst>
          </p:cNvPr>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214888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just"/>
            <a:r>
              <a:rPr lang="en-US" dirty="0"/>
              <a:t>Use voice over IP (VoIP)—By Regional Economy</a:t>
            </a:r>
          </a:p>
        </p:txBody>
      </p:sp>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Use voice over IP (VoIP]  Base: All Respondents Total (n=24,235)</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6" name="Table 5">
            <a:extLst>
              <a:ext uri="{FF2B5EF4-FFF2-40B4-BE49-F238E27FC236}">
                <a16:creationId xmlns="" xmlns:a16="http://schemas.microsoft.com/office/drawing/2014/main" id="{F7AB700F-7796-44A0-ADF9-D788E6690C29}"/>
              </a:ext>
            </a:extLst>
          </p:cNvPr>
          <p:cNvGraphicFramePr>
            <a:graphicFrameLocks noGrp="1"/>
          </p:cNvGraphicFramePr>
          <p:nvPr>
            <p:extLst/>
          </p:nvPr>
        </p:nvGraphicFramePr>
        <p:xfrm>
          <a:off x="7772400" y="914400"/>
          <a:ext cx="1103094" cy="4727055"/>
        </p:xfrm>
        <a:graphic>
          <a:graphicData uri="http://schemas.openxmlformats.org/drawingml/2006/table">
            <a:tbl>
              <a:tblPr>
                <a:tableStyleId>{5C22544A-7EE6-4342-B048-85BDC9FD1C3A}</a:tableStyleId>
              </a:tblPr>
              <a:tblGrid>
                <a:gridCol w="1103094">
                  <a:extLst>
                    <a:ext uri="{9D8B030D-6E8A-4147-A177-3AD203B41FA5}">
                      <a16:colId xmlns="" xmlns:a16="http://schemas.microsoft.com/office/drawing/2014/main" val="2687950427"/>
                    </a:ext>
                  </a:extLst>
                </a:gridCol>
              </a:tblGrid>
              <a:tr h="371752">
                <a:tc>
                  <a:txBody>
                    <a:bodyPr/>
                    <a:lstStyle/>
                    <a:p>
                      <a:pPr algn="ctr" fontAlgn="t"/>
                      <a:r>
                        <a:rPr lang="en-US" sz="1200" b="1" i="0" u="none" strike="noStrike" dirty="0">
                          <a:solidFill>
                            <a:srgbClr val="000000"/>
                          </a:solidFill>
                          <a:effectLst/>
                          <a:latin typeface="+mn-lt"/>
                        </a:rPr>
                        <a:t>Easier</a:t>
                      </a: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2258">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9762">
                <a:tc>
                  <a:txBody>
                    <a:bodyPr/>
                    <a:lstStyle/>
                    <a:p>
                      <a:pPr algn="ctr" fontAlgn="b"/>
                      <a:r>
                        <a:rPr lang="en-CA" sz="1200" b="0" i="0" u="none" strike="noStrike" kern="1200" dirty="0">
                          <a:solidFill>
                            <a:srgbClr val="222223"/>
                          </a:solidFill>
                          <a:effectLst/>
                          <a:latin typeface="Calibri" panose="020F0502020204030204" pitchFamily="34" charset="0"/>
                          <a:ea typeface="+mn-ea"/>
                          <a:cs typeface="+mn-cs"/>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745">
                <a:tc>
                  <a:txBody>
                    <a:bodyPr/>
                    <a:lstStyle/>
                    <a:p>
                      <a:pPr algn="ctr"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745">
                <a:tc>
                  <a:txBody>
                    <a:bodyPr/>
                    <a:lstStyle/>
                    <a:p>
                      <a:pPr algn="ctr" fontAlgn="ctr"/>
                      <a:r>
                        <a:rPr lang="en-IN" sz="1200" b="0" i="0" u="none" strike="noStrike" dirty="0">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9745">
                <a:tc>
                  <a:txBody>
                    <a:bodyPr/>
                    <a:lstStyle/>
                    <a:p>
                      <a:pPr algn="ctr" fontAlgn="ctr"/>
                      <a:r>
                        <a:rPr lang="en-IN" sz="12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745">
                <a:tc>
                  <a:txBody>
                    <a:bodyPr/>
                    <a:lstStyle/>
                    <a:p>
                      <a:pPr algn="ctr" rtl="0" fontAlgn="ctr"/>
                      <a:r>
                        <a:rPr lang="en-IN" sz="1200" b="0" i="0" u="none" strike="noStrike">
                          <a:solidFill>
                            <a:srgbClr val="000000"/>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745">
                <a:tc>
                  <a:txBody>
                    <a:bodyPr/>
                    <a:lstStyle/>
                    <a:p>
                      <a:pPr algn="ctr" fontAlgn="ctr"/>
                      <a:r>
                        <a:rPr lang="en-IN" sz="1200" b="0" i="0" u="none" strike="noStrike">
                          <a:solidFill>
                            <a:srgbClr val="000000"/>
                          </a:solidFill>
                          <a:effectLst/>
                          <a:latin typeface="Calibri" panose="020F0502020204030204" pitchFamily="34" charset="0"/>
                        </a:rPr>
                        <a:t>23%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9745">
                <a:tc>
                  <a:txBody>
                    <a:bodyPr/>
                    <a:lstStyle/>
                    <a:p>
                      <a:pPr algn="ctr" fontAlgn="ctr"/>
                      <a:r>
                        <a:rPr lang="en-IN" sz="1200" b="0" i="0" u="none" strike="noStrike">
                          <a:solidFill>
                            <a:srgbClr val="000000"/>
                          </a:solidFill>
                          <a:effectLst/>
                          <a:latin typeface="Calibri" panose="020F0502020204030204" pitchFamily="34" charset="0"/>
                        </a:rPr>
                        <a:t>14%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745">
                <a:tc>
                  <a:txBody>
                    <a:bodyPr/>
                    <a:lstStyle/>
                    <a:p>
                      <a:pPr algn="ctr" fontAlgn="ctr"/>
                      <a:r>
                        <a:rPr lang="en-IN" sz="1200" b="0" i="0" u="none" strike="noStrike">
                          <a:solidFill>
                            <a:srgbClr val="000000"/>
                          </a:solidFill>
                          <a:effectLst/>
                          <a:latin typeface="Calibri" panose="020F0502020204030204" pitchFamily="34" charset="0"/>
                        </a:rPr>
                        <a:t>13%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99745">
                <a:tc>
                  <a:txBody>
                    <a:bodyPr/>
                    <a:lstStyle/>
                    <a:p>
                      <a:pPr algn="ctr" fontAlgn="ctr"/>
                      <a:r>
                        <a:rPr lang="en-IN" sz="1200" b="0" i="0" u="none" strike="noStrike" dirty="0">
                          <a:solidFill>
                            <a:srgbClr val="000000"/>
                          </a:solidFill>
                          <a:effectLst/>
                          <a:latin typeface="Calibri" panose="020F0502020204030204" pitchFamily="34" charset="0"/>
                        </a:rPr>
                        <a:t>12%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r h="365323">
                <a:tc>
                  <a:txBody>
                    <a:bodyPr/>
                    <a:lstStyle/>
                    <a:p>
                      <a:pPr algn="ctr" fontAlgn="t"/>
                      <a:endParaRPr lang="en-US" sz="1200" b="0" i="0" u="none" strike="noStrike" kern="1200" dirty="0">
                        <a:solidFill>
                          <a:srgbClr val="222223"/>
                        </a:solidFill>
                        <a:effectLst/>
                        <a:latin typeface="Calibri" panose="020F0502020204030204" pitchFamily="34" charset="0"/>
                        <a:ea typeface="+mn-ea"/>
                        <a:cs typeface="+mn-cs"/>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47027772"/>
                  </a:ext>
                </a:extLst>
              </a:tr>
            </a:tbl>
          </a:graphicData>
        </a:graphic>
      </p:graphicFrame>
    </p:spTree>
    <p:extLst>
      <p:ext uri="{BB962C8B-B14F-4D97-AF65-F5344CB8AC3E}">
        <p14:creationId xmlns:p14="http://schemas.microsoft.com/office/powerpoint/2010/main" val="806211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16275"/>
            <a:ext cx="7258042" cy="356508"/>
          </a:xfrm>
        </p:spPr>
        <p:txBody>
          <a:bodyPr/>
          <a:lstStyle/>
          <a:p>
            <a:r>
              <a:rPr lang="en-US" dirty="0"/>
              <a:t>Q1. How concerned are you about your online privacy compared to one year ago?(Select one)</a:t>
            </a:r>
          </a:p>
          <a:p>
            <a:r>
              <a:rPr lang="en-US" dirty="0"/>
              <a:t>Base: All Respondents Total  2014 (n=23,376); Total 2016 (n=24,143), Total 2017 (n=24,750); 2018 (n=24,750)</a:t>
            </a:r>
          </a:p>
        </p:txBody>
      </p:sp>
      <p:sp>
        <p:nvSpPr>
          <p:cNvPr id="2" name="Title 1"/>
          <p:cNvSpPr>
            <a:spLocks noGrp="1"/>
          </p:cNvSpPr>
          <p:nvPr>
            <p:ph type="title"/>
          </p:nvPr>
        </p:nvSpPr>
        <p:spPr>
          <a:xfrm>
            <a:off x="234000" y="228600"/>
            <a:ext cx="8646971" cy="1107996"/>
          </a:xfrm>
        </p:spPr>
        <p:txBody>
          <a:bodyPr/>
          <a:lstStyle/>
          <a:p>
            <a:pPr algn="just"/>
            <a:r>
              <a:rPr lang="en-US" dirty="0"/>
              <a:t>Across most economies, fewer say they are more concerned than said so last year, led by a decline in APAC (51%, down 9 points), North America (48%, down 8 points) and the G-8 (43%, down 8 points). Only the Middle East/Africa is up (61%, up 6 points). </a:t>
            </a:r>
          </a:p>
        </p:txBody>
      </p:sp>
      <p:graphicFrame>
        <p:nvGraphicFramePr>
          <p:cNvPr id="10" name="Chart 9"/>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2" name="Straight Connector 11"/>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5" name="Table 4"/>
          <p:cNvGraphicFramePr>
            <a:graphicFrameLocks noGrp="1"/>
          </p:cNvGraphicFramePr>
          <p:nvPr>
            <p:extLst/>
          </p:nvPr>
        </p:nvGraphicFramePr>
        <p:xfrm>
          <a:off x="7391400" y="1066800"/>
          <a:ext cx="1282701" cy="4213208"/>
        </p:xfrm>
        <a:graphic>
          <a:graphicData uri="http://schemas.openxmlformats.org/drawingml/2006/table">
            <a:tbl>
              <a:tblPr>
                <a:tableStyleId>{5C22544A-7EE6-4342-B048-85BDC9FD1C3A}</a:tableStyleId>
              </a:tblPr>
              <a:tblGrid>
                <a:gridCol w="441449">
                  <a:extLst>
                    <a:ext uri="{9D8B030D-6E8A-4147-A177-3AD203B41FA5}">
                      <a16:colId xmlns="" xmlns:a16="http://schemas.microsoft.com/office/drawing/2014/main" val="2194243954"/>
                    </a:ext>
                  </a:extLst>
                </a:gridCol>
                <a:gridCol w="441449">
                  <a:extLst>
                    <a:ext uri="{9D8B030D-6E8A-4147-A177-3AD203B41FA5}">
                      <a16:colId xmlns="" xmlns:a16="http://schemas.microsoft.com/office/drawing/2014/main" val="3533605299"/>
                    </a:ext>
                  </a:extLst>
                </a:gridCol>
                <a:gridCol w="399803">
                  <a:extLst>
                    <a:ext uri="{9D8B030D-6E8A-4147-A177-3AD203B41FA5}">
                      <a16:colId xmlns="" xmlns:a16="http://schemas.microsoft.com/office/drawing/2014/main" val="2302915556"/>
                    </a:ext>
                  </a:extLst>
                </a:gridCol>
              </a:tblGrid>
              <a:tr h="287547">
                <a:tc gridSpan="3">
                  <a:txBody>
                    <a:bodyPr/>
                    <a:lstStyle/>
                    <a:p>
                      <a:pPr algn="ctr" fontAlgn="t"/>
                      <a:r>
                        <a:rPr lang="en-US" sz="1200" b="1" i="0" u="none" strike="noStrike" dirty="0">
                          <a:solidFill>
                            <a:srgbClr val="000000"/>
                          </a:solidFill>
                          <a:effectLst/>
                          <a:latin typeface="+mn-lt"/>
                        </a:rPr>
                        <a:t>TOTAL CONCERNED</a:t>
                      </a: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t"/>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3807450666"/>
                  </a:ext>
                </a:extLst>
              </a:tr>
              <a:tr h="287547">
                <a:tc>
                  <a:txBody>
                    <a:bodyPr/>
                    <a:lstStyle/>
                    <a:p>
                      <a:pPr algn="ctr" fontAlgn="t"/>
                      <a:r>
                        <a:rPr lang="en-US" sz="1200" b="1" i="0" u="sng" strike="noStrike" dirty="0">
                          <a:solidFill>
                            <a:srgbClr val="000000"/>
                          </a:solidFill>
                          <a:effectLst/>
                          <a:latin typeface="+mn-lt"/>
                        </a:rPr>
                        <a:t>2017</a:t>
                      </a: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US" sz="1200" b="1" u="sng" strike="noStrike" dirty="0">
                          <a:effectLst/>
                          <a:latin typeface="+mn-lt"/>
                        </a:rPr>
                        <a:t>2016</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200" b="1" u="sng" strike="noStrike" dirty="0">
                          <a:effectLst/>
                          <a:latin typeface="+mn-lt"/>
                        </a:rPr>
                        <a:t>2014</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1706">
                <a:tc>
                  <a:txBody>
                    <a:bodyPr/>
                    <a:lstStyle/>
                    <a:p>
                      <a:pPr algn="ctr" rtl="0" fontAlgn="ctr"/>
                      <a:r>
                        <a:rPr lang="en-IN" sz="1200" b="0" i="0" u="none" strike="noStrike" dirty="0">
                          <a:solidFill>
                            <a:srgbClr val="222223"/>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CA" sz="1200" b="0" i="0" u="none" strike="noStrike" dirty="0">
                          <a:solidFill>
                            <a:schemeClr val="tx1"/>
                          </a:solidFill>
                          <a:effectLst/>
                          <a:latin typeface="+mn-lt"/>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CA" sz="1200" b="0" i="0" u="none" strike="noStrike" dirty="0">
                          <a:solidFill>
                            <a:schemeClr val="tx1"/>
                          </a:solidFill>
                          <a:effectLst/>
                          <a:latin typeface="+mn-lt"/>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3301">
                <a:tc>
                  <a:txBody>
                    <a:bodyPr/>
                    <a:lstStyle/>
                    <a:p>
                      <a:pPr algn="ctr" rtl="0" fontAlgn="ctr"/>
                      <a:endParaRPr lang="en-IN" sz="1200" b="0" i="0" u="none" strike="noStrike">
                        <a:solidFill>
                          <a:srgbClr val="222223"/>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endParaRPr lang="en-CA" sz="1200" b="0" i="0" u="none" strike="noStrike" dirty="0">
                        <a:solidFill>
                          <a:schemeClr val="tx1"/>
                        </a:solidFill>
                        <a:effectLst/>
                        <a:latin typeface="+mn-lt"/>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endParaRPr lang="en-CA" sz="1200" b="0" i="0" u="none" strike="noStrike">
                        <a:solidFill>
                          <a:schemeClr val="tx1"/>
                        </a:solidFill>
                        <a:effectLst/>
                        <a:latin typeface="+mn-lt"/>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3301">
                <a:tc>
                  <a:txBody>
                    <a:bodyPr/>
                    <a:lstStyle/>
                    <a:p>
                      <a:pPr algn="ctr" rtl="0" fontAlgn="ctr"/>
                      <a:r>
                        <a:rPr lang="en-IN" sz="1200" b="0" i="0" u="none" strike="noStrike">
                          <a:solidFill>
                            <a:srgbClr val="222223"/>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CA" sz="1200" b="0" i="0" u="none" strike="noStrike" dirty="0">
                          <a:solidFill>
                            <a:schemeClr val="tx1"/>
                          </a:solidFill>
                          <a:effectLst/>
                          <a:latin typeface="+mn-lt"/>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CA" sz="1200" b="0" i="0" u="none" strike="noStrike" dirty="0">
                          <a:solidFill>
                            <a:schemeClr val="tx1"/>
                          </a:solidFill>
                          <a:effectLst/>
                          <a:latin typeface="+mn-lt"/>
                        </a:rPr>
                        <a:t>81%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3301">
                <a:tc>
                  <a:txBody>
                    <a:bodyPr/>
                    <a:lstStyle/>
                    <a:p>
                      <a:pPr algn="ctr" rtl="0" fontAlgn="ctr"/>
                      <a:r>
                        <a:rPr lang="en-IN" sz="1200" b="0" i="0" u="none" strike="noStrike" dirty="0">
                          <a:solidFill>
                            <a:srgbClr val="222223"/>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CA" sz="1200" b="0" i="0" u="none" strike="noStrike" dirty="0">
                          <a:solidFill>
                            <a:schemeClr val="tx1"/>
                          </a:solidFill>
                          <a:effectLst/>
                          <a:latin typeface="+mn-lt"/>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CA" sz="1200" b="0" i="0" u="none" strike="noStrike" dirty="0">
                          <a:solidFill>
                            <a:schemeClr val="tx1"/>
                          </a:solidFill>
                          <a:effectLst/>
                          <a:latin typeface="+mn-lt"/>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3301">
                <a:tc>
                  <a:txBody>
                    <a:bodyPr/>
                    <a:lstStyle/>
                    <a:p>
                      <a:pPr algn="ctr" rtl="0" fontAlgn="ctr"/>
                      <a:r>
                        <a:rPr lang="en-IN" sz="1200" b="0" i="0" u="none" strike="noStrike" dirty="0">
                          <a:solidFill>
                            <a:srgbClr val="222223"/>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CA" sz="1200" b="0" i="0" u="none" strike="noStrike" dirty="0">
                          <a:solidFill>
                            <a:schemeClr val="tx1"/>
                          </a:solidFill>
                          <a:effectLst/>
                          <a:latin typeface="+mn-lt"/>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CA" sz="1200" b="0" i="0" u="none" strike="noStrike" dirty="0">
                          <a:solidFill>
                            <a:schemeClr val="tx1"/>
                          </a:solidFill>
                          <a:effectLst/>
                          <a:latin typeface="+mn-lt"/>
                        </a:rPr>
                        <a:t>76%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92633889"/>
                  </a:ext>
                </a:extLst>
              </a:tr>
              <a:tr h="393301">
                <a:tc>
                  <a:txBody>
                    <a:bodyPr/>
                    <a:lstStyle/>
                    <a:p>
                      <a:pPr algn="ctr" rtl="0" fontAlgn="ctr"/>
                      <a:r>
                        <a:rPr lang="en-IN" sz="1200" b="0" i="0" u="none" strike="noStrike" dirty="0">
                          <a:solidFill>
                            <a:srgbClr val="222223"/>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CA" sz="1200" b="0" i="0" u="none" strike="noStrike" dirty="0">
                          <a:solidFill>
                            <a:schemeClr val="tx1"/>
                          </a:solidFill>
                          <a:effectLst/>
                          <a:latin typeface="+mn-lt"/>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CA" sz="1200" b="0" i="0" u="none" strike="noStrike" dirty="0">
                          <a:solidFill>
                            <a:schemeClr val="tx1"/>
                          </a:solidFill>
                          <a:effectLst/>
                          <a:latin typeface="+mn-lt"/>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3301">
                <a:tc>
                  <a:txBody>
                    <a:bodyPr/>
                    <a:lstStyle/>
                    <a:p>
                      <a:pPr algn="ctr" rtl="0" fontAlgn="ctr"/>
                      <a:r>
                        <a:rPr lang="en-IN" sz="1200" b="0" i="0" u="none" strike="noStrike" dirty="0">
                          <a:solidFill>
                            <a:srgbClr val="222223"/>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CA" sz="1200" b="0" i="0" u="none" strike="noStrike" dirty="0">
                          <a:solidFill>
                            <a:schemeClr val="tx1"/>
                          </a:solidFill>
                          <a:effectLst/>
                          <a:latin typeface="+mn-lt"/>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CA" sz="1200" b="0" i="0" u="none" strike="noStrike" dirty="0">
                          <a:solidFill>
                            <a:schemeClr val="tx1"/>
                          </a:solidFill>
                          <a:effectLst/>
                          <a:latin typeface="+mn-lt"/>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3301">
                <a:tc>
                  <a:txBody>
                    <a:bodyPr/>
                    <a:lstStyle/>
                    <a:p>
                      <a:pPr algn="ctr" rtl="0" fontAlgn="ctr"/>
                      <a:r>
                        <a:rPr lang="en-IN" sz="1200" b="0" i="0" u="none" strike="noStrike" dirty="0">
                          <a:solidFill>
                            <a:srgbClr val="222223"/>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CA" sz="1200" b="0" i="0" u="none" strike="noStrike" dirty="0">
                          <a:solidFill>
                            <a:schemeClr val="tx1"/>
                          </a:solidFill>
                          <a:effectLst/>
                          <a:latin typeface="+mn-lt"/>
                        </a:rPr>
                        <a:t>52%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CA" sz="1200" b="0" i="0" u="none" strike="noStrike" dirty="0">
                          <a:solidFill>
                            <a:schemeClr val="tx1"/>
                          </a:solidFill>
                          <a:effectLst/>
                          <a:latin typeface="+mn-lt"/>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3301">
                <a:tc>
                  <a:txBody>
                    <a:bodyPr/>
                    <a:lstStyle/>
                    <a:p>
                      <a:pPr algn="ctr" rtl="0" fontAlgn="ctr"/>
                      <a:r>
                        <a:rPr lang="en-IN" sz="1200" b="0" i="0" u="none" strike="noStrike" dirty="0">
                          <a:solidFill>
                            <a:srgbClr val="222223"/>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CA" sz="1200" b="0" i="0" u="none" strike="noStrike" dirty="0">
                          <a:solidFill>
                            <a:schemeClr val="tx1"/>
                          </a:solidFill>
                          <a:effectLst/>
                          <a:latin typeface="+mn-lt"/>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t"/>
                      <a:r>
                        <a:rPr lang="en-CA" sz="1200" b="0" i="0" u="none" strike="noStrike" dirty="0">
                          <a:solidFill>
                            <a:schemeClr val="tx1"/>
                          </a:solidFill>
                          <a:effectLst/>
                          <a:latin typeface="+mn-lt"/>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bl>
          </a:graphicData>
        </a:graphic>
      </p:graphicFrame>
    </p:spTree>
    <p:extLst>
      <p:ext uri="{BB962C8B-B14F-4D97-AF65-F5344CB8AC3E}">
        <p14:creationId xmlns:p14="http://schemas.microsoft.com/office/powerpoint/2010/main" val="7314822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just"/>
            <a:r>
              <a:rPr lang="en-US" dirty="0"/>
              <a:t>Buying goods and services online—By Economy</a:t>
            </a:r>
          </a:p>
        </p:txBody>
      </p:sp>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[Buying goods and services online]  Base: All Respondents Total (n=24,235)</a:t>
            </a:r>
          </a:p>
        </p:txBody>
      </p:sp>
      <p:cxnSp>
        <p:nvCxnSpPr>
          <p:cNvPr id="6" name="Straight Connector 5"/>
          <p:cNvCxnSpPr/>
          <p:nvPr/>
        </p:nvCxnSpPr>
        <p:spPr>
          <a:xfrm>
            <a:off x="381000" y="132127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7" name="Table 6">
            <a:extLst>
              <a:ext uri="{FF2B5EF4-FFF2-40B4-BE49-F238E27FC236}">
                <a16:creationId xmlns="" xmlns:a16="http://schemas.microsoft.com/office/drawing/2014/main" id="{2FD98D86-7F06-479F-B057-1C0A53C9AE7C}"/>
              </a:ext>
            </a:extLst>
          </p:cNvPr>
          <p:cNvGraphicFramePr>
            <a:graphicFrameLocks noGrp="1"/>
          </p:cNvGraphicFramePr>
          <p:nvPr>
            <p:extLst/>
          </p:nvPr>
        </p:nvGraphicFramePr>
        <p:xfrm>
          <a:off x="7696200" y="533400"/>
          <a:ext cx="1371600" cy="365760"/>
        </p:xfrm>
        <a:graphic>
          <a:graphicData uri="http://schemas.openxmlformats.org/drawingml/2006/table">
            <a:tbl>
              <a:tblPr>
                <a:tableStyleId>{5C22544A-7EE6-4342-B048-85BDC9FD1C3A}</a:tableStyleId>
              </a:tblPr>
              <a:tblGrid>
                <a:gridCol w="1371600">
                  <a:extLst>
                    <a:ext uri="{9D8B030D-6E8A-4147-A177-3AD203B41FA5}">
                      <a16:colId xmlns="" xmlns:a16="http://schemas.microsoft.com/office/drawing/2014/main" val="900316581"/>
                    </a:ext>
                  </a:extLst>
                </a:gridCol>
              </a:tblGrid>
              <a:tr h="165660">
                <a:tc>
                  <a:txBody>
                    <a:bodyPr/>
                    <a:lstStyle/>
                    <a:p>
                      <a:pPr algn="ctr" fontAlgn="b"/>
                      <a:r>
                        <a:rPr lang="en-US" sz="1200" b="1" i="0" u="none" strike="noStrike" dirty="0">
                          <a:solidFill>
                            <a:srgbClr val="000000"/>
                          </a:solidFill>
                          <a:effectLst/>
                          <a:latin typeface="+mn-lt"/>
                        </a:rPr>
                        <a:t>Easier</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65660">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8" name="Table 7">
            <a:extLst>
              <a:ext uri="{FF2B5EF4-FFF2-40B4-BE49-F238E27FC236}">
                <a16:creationId xmlns="" xmlns:a16="http://schemas.microsoft.com/office/drawing/2014/main" id="{4ED3285B-A79C-435D-823B-79EC30B06ACC}"/>
              </a:ext>
            </a:extLst>
          </p:cNvPr>
          <p:cNvGraphicFramePr>
            <a:graphicFrameLocks noGrp="1"/>
          </p:cNvGraphicFramePr>
          <p:nvPr>
            <p:extLst>
              <p:ext uri="{D42A27DB-BD31-4B8C-83A1-F6EECF244321}">
                <p14:modId xmlns:p14="http://schemas.microsoft.com/office/powerpoint/2010/main" val="3063674434"/>
              </p:ext>
            </p:extLst>
          </p:nvPr>
        </p:nvGraphicFramePr>
        <p:xfrm>
          <a:off x="8001002" y="1427352"/>
          <a:ext cx="778344" cy="4429125"/>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tblGrid>
              <a:tr h="175477">
                <a:tc>
                  <a:txBody>
                    <a:bodyPr/>
                    <a:lstStyle/>
                    <a:p>
                      <a:pPr algn="ctr" rtl="0" fontAlgn="ctr"/>
                      <a:r>
                        <a:rPr lang="en-IN" sz="1100" b="0" i="0" u="none" strike="noStrike" dirty="0">
                          <a:solidFill>
                            <a:srgbClr val="000000"/>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75477">
                <a:tc>
                  <a:txBody>
                    <a:bodyPr/>
                    <a:lstStyle/>
                    <a:p>
                      <a:pPr algn="ctr" rtl="0" fontAlgn="ctr"/>
                      <a:r>
                        <a:rPr lang="en-IN"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75477">
                <a:tc>
                  <a:txBody>
                    <a:bodyPr/>
                    <a:lstStyle/>
                    <a:p>
                      <a:pPr algn="ctr" rtl="0" fontAlgn="ctr"/>
                      <a:r>
                        <a:rPr lang="en-IN" sz="1100" b="0" i="0" u="none" strike="noStrike">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75477">
                <a:tc>
                  <a:txBody>
                    <a:bodyPr/>
                    <a:lstStyle/>
                    <a:p>
                      <a:pPr algn="ctr" rtl="0" fontAlgn="ctr"/>
                      <a:r>
                        <a:rPr lang="en-IN" sz="1100" b="0" i="0" u="none" strike="noStrike">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75477">
                <a:tc>
                  <a:txBody>
                    <a:bodyPr/>
                    <a:lstStyle/>
                    <a:p>
                      <a:pPr algn="ctr" rtl="0" fontAlgn="ctr"/>
                      <a:r>
                        <a:rPr lang="en-IN" sz="11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75477">
                <a:tc>
                  <a:txBody>
                    <a:bodyPr/>
                    <a:lstStyle/>
                    <a:p>
                      <a:pPr algn="ctr" rtl="0" fontAlgn="ctr"/>
                      <a:r>
                        <a:rPr lang="en-IN"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75477">
                <a:tc>
                  <a:txBody>
                    <a:bodyPr/>
                    <a:lstStyle/>
                    <a:p>
                      <a:pPr algn="ctr" rtl="0" fontAlgn="ctr"/>
                      <a:r>
                        <a:rPr lang="en-IN" sz="1100" b="0" i="0" u="none" strike="noStrike">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75477">
                <a:tc>
                  <a:txBody>
                    <a:bodyPr/>
                    <a:lstStyle/>
                    <a:p>
                      <a:pPr algn="ctr" rtl="0" fontAlgn="ctr"/>
                      <a:r>
                        <a:rPr lang="en-IN" sz="1100" b="0" i="0" u="none" strike="noStrike">
                          <a:solidFill>
                            <a:srgbClr val="000000"/>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75477">
                <a:tc>
                  <a:txBody>
                    <a:bodyPr/>
                    <a:lstStyle/>
                    <a:p>
                      <a:pPr algn="ctr" rtl="0" fontAlgn="ctr"/>
                      <a:r>
                        <a:rPr lang="en-IN" sz="1100" b="0" i="0" u="none" strike="noStrike">
                          <a:solidFill>
                            <a:srgbClr val="000000"/>
                          </a:solidFill>
                          <a:effectLst/>
                          <a:latin typeface="Calibri" panose="020F0502020204030204" pitchFamily="34" charset="0"/>
                        </a:rPr>
                        <a:t>43%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75477">
                <a:tc>
                  <a:txBody>
                    <a:bodyPr/>
                    <a:lstStyle/>
                    <a:p>
                      <a:pPr algn="ctr" rtl="0" fontAlgn="ctr"/>
                      <a:r>
                        <a:rPr lang="en-IN" sz="1100" b="0" i="0" u="none" strike="noStrike">
                          <a:solidFill>
                            <a:srgbClr val="000000"/>
                          </a:solidFill>
                          <a:effectLst/>
                          <a:latin typeface="Calibri" panose="020F0502020204030204" pitchFamily="34" charset="0"/>
                        </a:rPr>
                        <a:t>35%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75477">
                <a:tc>
                  <a:txBody>
                    <a:bodyPr/>
                    <a:lstStyle/>
                    <a:p>
                      <a:pPr algn="ctr" rtl="0" fontAlgn="ctr"/>
                      <a:r>
                        <a:rPr lang="en-IN" sz="1100" b="0" i="0" u="none" strike="noStrike">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75477">
                <a:tc>
                  <a:txBody>
                    <a:bodyPr/>
                    <a:lstStyle/>
                    <a:p>
                      <a:pPr algn="ctr" rtl="0" fontAlgn="ctr"/>
                      <a:r>
                        <a:rPr lang="en-IN"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75477">
                <a:tc>
                  <a:txBody>
                    <a:bodyPr/>
                    <a:lstStyle/>
                    <a:p>
                      <a:pPr algn="ctr" rtl="0" fontAlgn="ctr"/>
                      <a:r>
                        <a:rPr lang="en-IN" sz="1100" b="0" i="0" u="none" strike="noStrike">
                          <a:solidFill>
                            <a:srgbClr val="000000"/>
                          </a:solidFill>
                          <a:effectLst/>
                          <a:latin typeface="Calibri" panose="020F0502020204030204" pitchFamily="34" charset="0"/>
                        </a:rPr>
                        <a:t>41%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75477">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75477">
                <a:tc>
                  <a:txBody>
                    <a:bodyPr/>
                    <a:lstStyle/>
                    <a:p>
                      <a:pPr algn="ctr" rtl="0" fontAlgn="ctr"/>
                      <a:r>
                        <a:rPr lang="en-IN"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75477">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75477">
                <a:tc>
                  <a:txBody>
                    <a:bodyPr/>
                    <a:lstStyle/>
                    <a:p>
                      <a:pPr algn="ctr" fontAlgn="b"/>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75477">
                <a:tc>
                  <a:txBody>
                    <a:bodyPr/>
                    <a:lstStyle/>
                    <a:p>
                      <a:pPr algn="ctr" rtl="0" fontAlgn="ctr"/>
                      <a:r>
                        <a:rPr lang="en-IN" sz="1100" b="0" i="0" u="none" strike="noStrike">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75477">
                <a:tc>
                  <a:txBody>
                    <a:bodyPr/>
                    <a:lstStyle/>
                    <a:p>
                      <a:pPr algn="ctr" rtl="0" fontAlgn="ctr"/>
                      <a:r>
                        <a:rPr lang="en-IN" sz="11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75477">
                <a:tc>
                  <a:txBody>
                    <a:bodyPr/>
                    <a:lstStyle/>
                    <a:p>
                      <a:pPr algn="ctr" rtl="0" fontAlgn="ctr"/>
                      <a:r>
                        <a:rPr lang="en-IN" sz="1100" b="0" i="0" u="none" strike="noStrike">
                          <a:solidFill>
                            <a:srgbClr val="000000"/>
                          </a:solidFill>
                          <a:effectLst/>
                          <a:latin typeface="Calibri" panose="020F0502020204030204" pitchFamily="34" charset="0"/>
                        </a:rPr>
                        <a:t>32%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75477">
                <a:tc>
                  <a:txBody>
                    <a:bodyPr/>
                    <a:lstStyle/>
                    <a:p>
                      <a:pPr algn="ctr" rtl="0" fontAlgn="ctr"/>
                      <a:r>
                        <a:rPr lang="en-IN" sz="1100" b="0" i="0" u="none" strike="noStrike">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75477">
                <a:tc>
                  <a:txBody>
                    <a:bodyPr/>
                    <a:lstStyle/>
                    <a:p>
                      <a:pPr algn="ctr" rtl="0" fontAlgn="ctr"/>
                      <a:r>
                        <a:rPr lang="en-IN" sz="1100" b="0" i="0" u="none" strike="noStrike">
                          <a:solidFill>
                            <a:srgbClr val="000000"/>
                          </a:solidFill>
                          <a:effectLst/>
                          <a:latin typeface="Calibri" panose="020F0502020204030204" pitchFamily="34" charset="0"/>
                        </a:rPr>
                        <a:t>29%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75477">
                <a:tc>
                  <a:txBody>
                    <a:bodyPr/>
                    <a:lstStyle/>
                    <a:p>
                      <a:pPr algn="ctr" rtl="0" fontAlgn="ctr"/>
                      <a:r>
                        <a:rPr lang="en-IN" sz="1100" b="0" i="0" u="none" strike="noStrike">
                          <a:solidFill>
                            <a:srgbClr val="000000"/>
                          </a:solidFill>
                          <a:effectLst/>
                          <a:latin typeface="Calibri" panose="020F0502020204030204" pitchFamily="34" charset="0"/>
                        </a:rPr>
                        <a:t>28%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75477">
                <a:tc>
                  <a:txBody>
                    <a:bodyPr/>
                    <a:lstStyle/>
                    <a:p>
                      <a:pPr algn="ctr" rtl="0" fontAlgn="ctr"/>
                      <a:r>
                        <a:rPr lang="en-IN" sz="1100" b="0" i="0" u="none" strike="noStrike">
                          <a:solidFill>
                            <a:srgbClr val="000000"/>
                          </a:solidFill>
                          <a:effectLst/>
                          <a:latin typeface="Calibri" panose="020F0502020204030204" pitchFamily="34" charset="0"/>
                        </a:rPr>
                        <a:t>25%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75477">
                <a:tc>
                  <a:txBody>
                    <a:bodyPr/>
                    <a:lstStyle/>
                    <a:p>
                      <a:pPr algn="ctr" rtl="0" fontAlgn="ctr"/>
                      <a:r>
                        <a:rPr lang="en-IN" sz="1100" b="0" i="0" u="none" strike="noStrike" dirty="0">
                          <a:solidFill>
                            <a:srgbClr val="000000"/>
                          </a:solidFill>
                          <a:effectLst/>
                          <a:latin typeface="Calibri" panose="020F0502020204030204" pitchFamily="34" charset="0"/>
                        </a:rPr>
                        <a:t>19%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9" name="TextBox 8">
            <a:extLst>
              <a:ext uri="{FF2B5EF4-FFF2-40B4-BE49-F238E27FC236}">
                <a16:creationId xmlns="" xmlns:a16="http://schemas.microsoft.com/office/drawing/2014/main" id="{076DE5EF-61A7-4DA6-BB70-A2B367E6B1CD}"/>
              </a:ext>
            </a:extLst>
          </p:cNvPr>
          <p:cNvSpPr txBox="1"/>
          <p:nvPr/>
        </p:nvSpPr>
        <p:spPr>
          <a:xfrm>
            <a:off x="8077202" y="1049923"/>
            <a:ext cx="642076" cy="169277"/>
          </a:xfrm>
          <a:prstGeom prst="rect">
            <a:avLst/>
          </a:prstGeom>
        </p:spPr>
        <p:txBody>
          <a:bodyPr vert="horz" wrap="square" lIns="0" tIns="0" rIns="0" bIns="0" rtlCol="0">
            <a:spAutoFit/>
          </a:bodyPr>
          <a:lstStyle/>
          <a:p>
            <a:pPr marL="4763" algn="ctr"/>
            <a:r>
              <a:rPr lang="en-US" sz="1100" dirty="0"/>
              <a:t>42%</a:t>
            </a:r>
          </a:p>
        </p:txBody>
      </p:sp>
      <p:graphicFrame>
        <p:nvGraphicFramePr>
          <p:cNvPr id="10" name="Chart 9">
            <a:extLst>
              <a:ext uri="{FF2B5EF4-FFF2-40B4-BE49-F238E27FC236}">
                <a16:creationId xmlns="" xmlns:a16="http://schemas.microsoft.com/office/drawing/2014/main" id="{D5957C3A-1044-489F-8C5A-53CACF4BE9C0}"/>
              </a:ext>
            </a:extLst>
          </p:cNvPr>
          <p:cNvGraphicFramePr/>
          <p:nvPr>
            <p:extLst/>
          </p:nvPr>
        </p:nvGraphicFramePr>
        <p:xfrm>
          <a:off x="287564" y="914400"/>
          <a:ext cx="7680960" cy="5394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050973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just"/>
            <a:r>
              <a:rPr lang="en-US" dirty="0"/>
              <a:t>Buying goods and services online—By Regional Economy</a:t>
            </a:r>
          </a:p>
        </p:txBody>
      </p:sp>
      <p:sp>
        <p:nvSpPr>
          <p:cNvPr id="4" name="Text Placeholder 3"/>
          <p:cNvSpPr>
            <a:spLocks noGrp="1"/>
          </p:cNvSpPr>
          <p:nvPr>
            <p:ph type="body" sz="quarter" idx="16"/>
          </p:nvPr>
        </p:nvSpPr>
        <p:spPr>
          <a:xfrm>
            <a:off x="209558" y="6380395"/>
            <a:ext cx="7258042" cy="292388"/>
          </a:xfrm>
        </p:spPr>
        <p:txBody>
          <a:bodyPr/>
          <a:lstStyle/>
          <a:p>
            <a:r>
              <a:rPr lang="en-US" dirty="0"/>
              <a:t>Q5. Compared to one year ago, would you say that it is easier or harder to do the following things on the internet: [Buying goods and services online]  Base: All Respondents Total (n=24,235)</a:t>
            </a:r>
          </a:p>
        </p:txBody>
      </p:sp>
      <p:graphicFrame>
        <p:nvGraphicFramePr>
          <p:cNvPr id="7" name="Chart 6"/>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6" name="Table 5">
            <a:extLst>
              <a:ext uri="{FF2B5EF4-FFF2-40B4-BE49-F238E27FC236}">
                <a16:creationId xmlns="" xmlns:a16="http://schemas.microsoft.com/office/drawing/2014/main" id="{C4F38ECC-859C-40B1-9BC0-75267D24F3CB}"/>
              </a:ext>
            </a:extLst>
          </p:cNvPr>
          <p:cNvGraphicFramePr>
            <a:graphicFrameLocks noGrp="1"/>
          </p:cNvGraphicFramePr>
          <p:nvPr>
            <p:extLst/>
          </p:nvPr>
        </p:nvGraphicFramePr>
        <p:xfrm>
          <a:off x="7772400" y="914400"/>
          <a:ext cx="1103094" cy="4727055"/>
        </p:xfrm>
        <a:graphic>
          <a:graphicData uri="http://schemas.openxmlformats.org/drawingml/2006/table">
            <a:tbl>
              <a:tblPr>
                <a:tableStyleId>{5C22544A-7EE6-4342-B048-85BDC9FD1C3A}</a:tableStyleId>
              </a:tblPr>
              <a:tblGrid>
                <a:gridCol w="1103094">
                  <a:extLst>
                    <a:ext uri="{9D8B030D-6E8A-4147-A177-3AD203B41FA5}">
                      <a16:colId xmlns="" xmlns:a16="http://schemas.microsoft.com/office/drawing/2014/main" val="2687950427"/>
                    </a:ext>
                  </a:extLst>
                </a:gridCol>
              </a:tblGrid>
              <a:tr h="371752">
                <a:tc>
                  <a:txBody>
                    <a:bodyPr/>
                    <a:lstStyle/>
                    <a:p>
                      <a:pPr algn="ctr" fontAlgn="t"/>
                      <a:r>
                        <a:rPr lang="en-US" sz="1200" b="1" i="0" u="none" strike="noStrike" dirty="0">
                          <a:solidFill>
                            <a:srgbClr val="000000"/>
                          </a:solidFill>
                          <a:effectLst/>
                          <a:latin typeface="+mn-lt"/>
                        </a:rPr>
                        <a:t>Easier</a:t>
                      </a: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2258">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9762">
                <a:tc>
                  <a:txBody>
                    <a:bodyPr/>
                    <a:lstStyle/>
                    <a:p>
                      <a:pPr algn="ctr" fontAlgn="b"/>
                      <a:r>
                        <a:rPr lang="en-CA" sz="1200" b="0" i="0" u="none" strike="noStrike" kern="1200" dirty="0">
                          <a:solidFill>
                            <a:srgbClr val="222223"/>
                          </a:solidFill>
                          <a:effectLst/>
                          <a:latin typeface="Calibri" panose="020F0502020204030204" pitchFamily="34" charset="0"/>
                          <a:ea typeface="+mn-ea"/>
                          <a:cs typeface="+mn-cs"/>
                        </a:rPr>
                        <a:t>42%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745">
                <a:tc>
                  <a:txBody>
                    <a:bodyPr/>
                    <a:lstStyle/>
                    <a:p>
                      <a:pPr algn="ctr" fontAlgn="b"/>
                      <a:endParaRPr lang="en-CA" sz="1200" b="0" i="0" u="none" strike="noStrike" kern="1200" dirty="0">
                        <a:solidFill>
                          <a:srgbClr val="222223"/>
                        </a:solidFill>
                        <a:effectLst/>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745">
                <a:tc>
                  <a:txBody>
                    <a:bodyPr/>
                    <a:lstStyle/>
                    <a:p>
                      <a:pPr algn="ctr" fontAlgn="ctr"/>
                      <a:r>
                        <a:rPr lang="en-IN" sz="1200" b="0" i="0" u="none" strike="noStrike" dirty="0">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9745">
                <a:tc>
                  <a:txBody>
                    <a:bodyPr/>
                    <a:lstStyle/>
                    <a:p>
                      <a:pPr algn="ctr" fontAlgn="ctr"/>
                      <a:r>
                        <a:rPr lang="en-IN" sz="12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745">
                <a:tc>
                  <a:txBody>
                    <a:bodyPr/>
                    <a:lstStyle/>
                    <a:p>
                      <a:pPr algn="ctr" fontAlgn="ctr"/>
                      <a:r>
                        <a:rPr lang="en-IN" sz="12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745">
                <a:tc>
                  <a:txBody>
                    <a:bodyPr/>
                    <a:lstStyle/>
                    <a:p>
                      <a:pPr algn="ctr" fontAlgn="ctr"/>
                      <a:r>
                        <a:rPr lang="en-IN" sz="1200" b="0" i="0" u="none" strike="noStrike">
                          <a:solidFill>
                            <a:srgbClr val="000000"/>
                          </a:solidFill>
                          <a:effectLst/>
                          <a:latin typeface="Calibri" panose="020F0502020204030204" pitchFamily="34" charset="0"/>
                        </a:rPr>
                        <a:t>44%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9745">
                <a:tc>
                  <a:txBody>
                    <a:bodyPr/>
                    <a:lstStyle/>
                    <a:p>
                      <a:pPr algn="ctr" fontAlgn="ctr"/>
                      <a:r>
                        <a:rPr lang="en-IN" sz="1200" b="0" i="0" u="none" strike="noStrike">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745">
                <a:tc>
                  <a:txBody>
                    <a:bodyPr/>
                    <a:lstStyle/>
                    <a:p>
                      <a:pPr algn="ctr" fontAlgn="ctr"/>
                      <a:r>
                        <a:rPr lang="en-IN" sz="1200" b="0" i="0" u="none" strike="noStrike">
                          <a:solidFill>
                            <a:srgbClr val="000000"/>
                          </a:solidFill>
                          <a:effectLst/>
                          <a:latin typeface="Calibri" panose="020F0502020204030204" pitchFamily="34" charset="0"/>
                        </a:rPr>
                        <a:t>31%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99745">
                <a:tc>
                  <a:txBody>
                    <a:bodyPr/>
                    <a:lstStyle/>
                    <a:p>
                      <a:pPr algn="ctr" fontAlgn="ctr"/>
                      <a:r>
                        <a:rPr lang="en-IN" sz="1200" b="0" i="0" u="none" strike="noStrike" dirty="0">
                          <a:solidFill>
                            <a:srgbClr val="000000"/>
                          </a:solidFill>
                          <a:effectLst/>
                          <a:latin typeface="Calibri" panose="020F0502020204030204" pitchFamily="34" charset="0"/>
                        </a:rPr>
                        <a:t>30%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r h="365323">
                <a:tc>
                  <a:txBody>
                    <a:bodyPr/>
                    <a:lstStyle/>
                    <a:p>
                      <a:pPr algn="ctr" fontAlgn="t"/>
                      <a:endParaRPr lang="en-US" sz="1200" b="0" i="0" u="none" strike="noStrike" kern="1200" dirty="0">
                        <a:solidFill>
                          <a:srgbClr val="222223"/>
                        </a:solidFill>
                        <a:effectLst/>
                        <a:latin typeface="Calibri" panose="020F0502020204030204" pitchFamily="34" charset="0"/>
                        <a:ea typeface="+mn-ea"/>
                        <a:cs typeface="+mn-cs"/>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47027772"/>
                  </a:ext>
                </a:extLst>
              </a:tr>
            </a:tbl>
          </a:graphicData>
        </a:graphic>
      </p:graphicFrame>
    </p:spTree>
    <p:extLst>
      <p:ext uri="{BB962C8B-B14F-4D97-AF65-F5344CB8AC3E}">
        <p14:creationId xmlns:p14="http://schemas.microsoft.com/office/powerpoint/2010/main" val="41152958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833" y="2667000"/>
            <a:ext cx="7093160" cy="1645387"/>
          </a:xfrm>
        </p:spPr>
        <p:txBody>
          <a:bodyPr/>
          <a:lstStyle/>
          <a:p>
            <a:r>
              <a:rPr lang="en-CA" sz="6600" dirty="0"/>
              <a:t>Trust in the internet</a:t>
            </a:r>
          </a:p>
        </p:txBody>
      </p:sp>
    </p:spTree>
    <p:extLst>
      <p:ext uri="{BB962C8B-B14F-4D97-AF65-F5344CB8AC3E}">
        <p14:creationId xmlns:p14="http://schemas.microsoft.com/office/powerpoint/2010/main" val="25965366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Three quarters (73%) say they trust the internet, with trust highest in China and India, and lowest in Tunisia and Japan. </a:t>
            </a:r>
          </a:p>
        </p:txBody>
      </p:sp>
      <p:sp>
        <p:nvSpPr>
          <p:cNvPr id="3" name="Text Placeholder 2"/>
          <p:cNvSpPr>
            <a:spLocks noGrp="1"/>
          </p:cNvSpPr>
          <p:nvPr>
            <p:ph type="body" sz="quarter" idx="16"/>
          </p:nvPr>
        </p:nvSpPr>
        <p:spPr>
          <a:xfrm>
            <a:off x="209558" y="6526589"/>
            <a:ext cx="7258042" cy="146194"/>
          </a:xfrm>
        </p:spPr>
        <p:txBody>
          <a:bodyPr/>
          <a:lstStyle/>
          <a:p>
            <a:r>
              <a:rPr lang="en-US" dirty="0"/>
              <a:t>Q7 To what extent do you agree or disagree with the following statements: Base: All Respondents 2018 (n=24,962); 2017 (n=24,225)</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4" name="Table 3">
            <a:extLst>
              <a:ext uri="{FF2B5EF4-FFF2-40B4-BE49-F238E27FC236}">
                <a16:creationId xmlns="" xmlns:a16="http://schemas.microsoft.com/office/drawing/2014/main" id="{52735FE7-0E3A-481A-BA7D-A41C87FBE636}"/>
              </a:ext>
            </a:extLst>
          </p:cNvPr>
          <p:cNvGraphicFramePr>
            <a:graphicFrameLocks noGrp="1"/>
          </p:cNvGraphicFramePr>
          <p:nvPr>
            <p:extLst>
              <p:ext uri="{D42A27DB-BD31-4B8C-83A1-F6EECF244321}">
                <p14:modId xmlns:p14="http://schemas.microsoft.com/office/powerpoint/2010/main" val="1255274883"/>
              </p:ext>
            </p:extLst>
          </p:nvPr>
        </p:nvGraphicFramePr>
        <p:xfrm>
          <a:off x="7960391" y="867374"/>
          <a:ext cx="955009" cy="5152426"/>
        </p:xfrm>
        <a:graphic>
          <a:graphicData uri="http://schemas.openxmlformats.org/drawingml/2006/table">
            <a:tbl>
              <a:tblPr>
                <a:tableStyleId>{5C22544A-7EE6-4342-B048-85BDC9FD1C3A}</a:tableStyleId>
              </a:tblPr>
              <a:tblGrid>
                <a:gridCol w="955009">
                  <a:extLst>
                    <a:ext uri="{9D8B030D-6E8A-4147-A177-3AD203B41FA5}">
                      <a16:colId xmlns="" xmlns:a16="http://schemas.microsoft.com/office/drawing/2014/main" val="1249799676"/>
                    </a:ext>
                  </a:extLst>
                </a:gridCol>
              </a:tblGrid>
              <a:tr h="352096">
                <a:tc>
                  <a:txBody>
                    <a:bodyPr/>
                    <a:lstStyle/>
                    <a:p>
                      <a:pPr algn="ctr" fontAlgn="ctr"/>
                      <a:r>
                        <a:rPr lang="en-US" sz="1100" b="1" u="none" strike="noStrike" dirty="0">
                          <a:effectLst/>
                        </a:rPr>
                        <a:t>Total Agree </a:t>
                      </a:r>
                      <a:r>
                        <a:rPr lang="en-US" sz="1100" b="1" u="sng" strike="noStrike" dirty="0">
                          <a:effectLst/>
                        </a:rPr>
                        <a:t>2017</a:t>
                      </a:r>
                      <a:endParaRPr lang="en-US" sz="1100" b="1" i="0" u="sng"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2695778"/>
                  </a:ext>
                </a:extLst>
              </a:tr>
              <a:tr h="177790">
                <a:tc>
                  <a:txBody>
                    <a:bodyPr/>
                    <a:lstStyle/>
                    <a:p>
                      <a:pPr algn="ctr" fontAlgn="ctr"/>
                      <a:r>
                        <a:rPr lang="en-US" sz="1100" u="none" strike="noStrike" dirty="0">
                          <a:effectLst/>
                        </a:rPr>
                        <a:t>56%</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19444"/>
                  </a:ext>
                </a:extLst>
              </a:tr>
              <a:tr h="177790">
                <a:tc>
                  <a:txBody>
                    <a:bodyPr/>
                    <a:lstStyle/>
                    <a:p>
                      <a:pPr algn="ctr" fontAlgn="ctr"/>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5699229"/>
                  </a:ext>
                </a:extLst>
              </a:tr>
              <a:tr h="177790">
                <a:tc>
                  <a:txBody>
                    <a:bodyPr/>
                    <a:lstStyle/>
                    <a:p>
                      <a:pPr algn="ctr" fontAlgn="ctr"/>
                      <a:r>
                        <a:rPr lang="en-US" sz="1100" u="none" strike="noStrike" dirty="0">
                          <a:effectLst/>
                        </a:rPr>
                        <a:t>71%</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4226672"/>
                  </a:ext>
                </a:extLst>
              </a:tr>
              <a:tr h="177790">
                <a:tc>
                  <a:txBody>
                    <a:bodyPr/>
                    <a:lstStyle/>
                    <a:p>
                      <a:pPr algn="ctr" fontAlgn="ctr"/>
                      <a:r>
                        <a:rPr lang="en-US" sz="1100" u="none" strike="noStrike" dirty="0">
                          <a:effectLst/>
                        </a:rPr>
                        <a:t>72%</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97682551"/>
                  </a:ext>
                </a:extLst>
              </a:tr>
              <a:tr h="177790">
                <a:tc>
                  <a:txBody>
                    <a:bodyPr/>
                    <a:lstStyle/>
                    <a:p>
                      <a:pPr algn="ctr" fontAlgn="ctr"/>
                      <a:r>
                        <a:rPr lang="en-US" sz="1100" u="none" strike="noStrike" dirty="0">
                          <a:effectLst/>
                        </a:rPr>
                        <a:t>65%</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56220710"/>
                  </a:ext>
                </a:extLst>
              </a:tr>
              <a:tr h="177790">
                <a:tc>
                  <a:txBody>
                    <a:bodyPr/>
                    <a:lstStyle/>
                    <a:p>
                      <a:pPr algn="ctr" fontAlgn="ctr"/>
                      <a:r>
                        <a:rPr lang="en-US" sz="1100" u="none" strike="noStrike" dirty="0">
                          <a:effectLst/>
                        </a:rPr>
                        <a:t>69%</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52004048"/>
                  </a:ext>
                </a:extLst>
              </a:tr>
              <a:tr h="177790">
                <a:tc>
                  <a:txBody>
                    <a:bodyPr/>
                    <a:lstStyle/>
                    <a:p>
                      <a:pPr algn="ctr" fontAlgn="ctr"/>
                      <a:r>
                        <a:rPr lang="en-US" sz="1100" u="none" strike="noStrike" dirty="0">
                          <a:effectLst/>
                        </a:rPr>
                        <a:t>54%</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00545753"/>
                  </a:ext>
                </a:extLst>
              </a:tr>
              <a:tr h="177790">
                <a:tc>
                  <a:txBody>
                    <a:bodyPr/>
                    <a:lstStyle/>
                    <a:p>
                      <a:pPr algn="ctr" fontAlgn="ctr"/>
                      <a:r>
                        <a:rPr lang="en-US" sz="1100" u="none" strike="noStrike" dirty="0">
                          <a:effectLst/>
                        </a:rPr>
                        <a:t>70%</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24848305"/>
                  </a:ext>
                </a:extLst>
              </a:tr>
              <a:tr h="177790">
                <a:tc>
                  <a:txBody>
                    <a:bodyPr/>
                    <a:lstStyle/>
                    <a:p>
                      <a:pPr algn="ctr" fontAlgn="ctr"/>
                      <a:r>
                        <a:rPr lang="en-US" sz="1100" u="none" strike="noStrike" dirty="0">
                          <a:effectLst/>
                        </a:rPr>
                        <a:t>55%</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5438162"/>
                  </a:ext>
                </a:extLst>
              </a:tr>
              <a:tr h="177790">
                <a:tc>
                  <a:txBody>
                    <a:bodyPr/>
                    <a:lstStyle/>
                    <a:p>
                      <a:pPr algn="ctr" fontAlgn="ctr"/>
                      <a:r>
                        <a:rPr lang="en-US" sz="1100" u="none" strike="noStrike" dirty="0">
                          <a:effectLst/>
                        </a:rPr>
                        <a:t>55%</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054753980"/>
                  </a:ext>
                </a:extLst>
              </a:tr>
              <a:tr h="177790">
                <a:tc>
                  <a:txBody>
                    <a:bodyPr/>
                    <a:lstStyle/>
                    <a:p>
                      <a:pPr algn="ctr" fontAlgn="ctr"/>
                      <a:r>
                        <a:rPr lang="en-US" sz="1100" u="none" strike="noStrike" dirty="0">
                          <a:effectLst/>
                        </a:rPr>
                        <a:t>51%</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1846689"/>
                  </a:ext>
                </a:extLst>
              </a:tr>
              <a:tr h="177790">
                <a:tc>
                  <a:txBody>
                    <a:bodyPr/>
                    <a:lstStyle/>
                    <a:p>
                      <a:pPr algn="ctr" fontAlgn="ctr"/>
                      <a:r>
                        <a:rPr lang="en-US" sz="1100" u="none" strike="noStrike" dirty="0">
                          <a:effectLst/>
                        </a:rPr>
                        <a:t>55%</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83300667"/>
                  </a:ext>
                </a:extLst>
              </a:tr>
              <a:tr h="177790">
                <a:tc>
                  <a:txBody>
                    <a:bodyPr/>
                    <a:lstStyle/>
                    <a:p>
                      <a:pPr algn="ctr" fontAlgn="ctr"/>
                      <a:r>
                        <a:rPr lang="en-US" sz="1100" u="none" strike="noStrike" dirty="0">
                          <a:effectLst/>
                        </a:rPr>
                        <a:t>58%</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2870559"/>
                  </a:ext>
                </a:extLst>
              </a:tr>
              <a:tr h="177790">
                <a:tc>
                  <a:txBody>
                    <a:bodyPr/>
                    <a:lstStyle/>
                    <a:p>
                      <a:pPr algn="ctr" fontAlgn="ctr"/>
                      <a:r>
                        <a:rPr lang="en-US" sz="1100" u="none" strike="noStrike" dirty="0">
                          <a:effectLst/>
                        </a:rPr>
                        <a:t>46%</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08830104"/>
                  </a:ext>
                </a:extLst>
              </a:tr>
              <a:tr h="177790">
                <a:tc>
                  <a:txBody>
                    <a:bodyPr/>
                    <a:lstStyle/>
                    <a:p>
                      <a:pPr algn="ctr" fontAlgn="ctr"/>
                      <a:r>
                        <a:rPr lang="en-US" sz="1100" u="none" strike="noStrike" dirty="0">
                          <a:effectLst/>
                        </a:rPr>
                        <a:t>60%</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74878295"/>
                  </a:ext>
                </a:extLst>
              </a:tr>
              <a:tr h="177790">
                <a:tc>
                  <a:txBody>
                    <a:bodyPr/>
                    <a:lstStyle/>
                    <a:p>
                      <a:pPr algn="ctr" fontAlgn="ctr"/>
                      <a:r>
                        <a:rPr lang="en-US" sz="1100" u="none" strike="noStrike" dirty="0">
                          <a:effectLst/>
                        </a:rPr>
                        <a:t>52%</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684945650"/>
                  </a:ext>
                </a:extLst>
              </a:tr>
              <a:tr h="177790">
                <a:tc>
                  <a:txBody>
                    <a:bodyPr/>
                    <a:lstStyle/>
                    <a:p>
                      <a:pPr algn="ctr" fontAlgn="ctr"/>
                      <a:r>
                        <a:rPr lang="en-US" sz="1100" u="none" strike="noStrike" dirty="0">
                          <a:effectLst/>
                        </a:rPr>
                        <a:t>44%</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1117324"/>
                  </a:ext>
                </a:extLst>
              </a:tr>
              <a:tr h="177790">
                <a:tc>
                  <a:txBody>
                    <a:bodyPr/>
                    <a:lstStyle/>
                    <a:p>
                      <a:pPr algn="ctr" fontAlgn="ctr"/>
                      <a:r>
                        <a:rPr lang="en-US" sz="1100" u="none" strike="noStrike" dirty="0">
                          <a:effectLst/>
                        </a:rPr>
                        <a:t>78%</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640424636"/>
                  </a:ext>
                </a:extLst>
              </a:tr>
              <a:tr h="177790">
                <a:tc>
                  <a:txBody>
                    <a:bodyPr/>
                    <a:lstStyle/>
                    <a:p>
                      <a:pPr algn="ctr" fontAlgn="ctr"/>
                      <a:r>
                        <a:rPr lang="en-US" sz="1100" u="none" strike="noStrike" dirty="0">
                          <a:effectLst/>
                        </a:rPr>
                        <a:t>49%</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59813375"/>
                  </a:ext>
                </a:extLst>
              </a:tr>
              <a:tr h="177790">
                <a:tc>
                  <a:txBody>
                    <a:bodyPr/>
                    <a:lstStyle/>
                    <a:p>
                      <a:pPr algn="ctr" fontAlgn="ctr"/>
                      <a:r>
                        <a:rPr lang="en-US" sz="1100" u="none" strike="noStrike" dirty="0">
                          <a:effectLst/>
                        </a:rPr>
                        <a:t>48%</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10919168"/>
                  </a:ext>
                </a:extLst>
              </a:tr>
              <a:tr h="177790">
                <a:tc>
                  <a:txBody>
                    <a:bodyPr/>
                    <a:lstStyle/>
                    <a:p>
                      <a:pPr algn="ctr" fontAlgn="ctr"/>
                      <a:r>
                        <a:rPr lang="en-US" sz="1100" u="none" strike="noStrike" dirty="0">
                          <a:effectLst/>
                        </a:rPr>
                        <a:t>53%</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84968357"/>
                  </a:ext>
                </a:extLst>
              </a:tr>
              <a:tr h="177790">
                <a:tc>
                  <a:txBody>
                    <a:bodyPr/>
                    <a:lstStyle/>
                    <a:p>
                      <a:pPr algn="ctr" fontAlgn="ctr"/>
                      <a:r>
                        <a:rPr lang="en-US" sz="1100" u="none" strike="noStrike" dirty="0">
                          <a:effectLst/>
                        </a:rPr>
                        <a:t>43%</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95485846"/>
                  </a:ext>
                </a:extLst>
              </a:tr>
              <a:tr h="177790">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0433546"/>
                  </a:ext>
                </a:extLst>
              </a:tr>
              <a:tr h="177790">
                <a:tc>
                  <a:txBody>
                    <a:bodyPr/>
                    <a:lstStyle/>
                    <a:p>
                      <a:pPr algn="ctr" fontAlgn="ctr"/>
                      <a:r>
                        <a:rPr lang="en-US" sz="1100" u="none" strike="noStrike" dirty="0">
                          <a:effectLst/>
                        </a:rPr>
                        <a:t>52%</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0175513"/>
                  </a:ext>
                </a:extLst>
              </a:tr>
              <a:tr h="177790">
                <a:tc>
                  <a:txBody>
                    <a:bodyPr/>
                    <a:lstStyle/>
                    <a:p>
                      <a:pPr algn="ctr" fontAlgn="ctr"/>
                      <a:r>
                        <a:rPr lang="en-US" sz="1100" u="none" strike="noStrike" dirty="0">
                          <a:effectLst/>
                        </a:rPr>
                        <a:t>34%</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91124818"/>
                  </a:ext>
                </a:extLst>
              </a:tr>
              <a:tr h="177790">
                <a:tc>
                  <a:txBody>
                    <a:bodyPr/>
                    <a:lstStyle/>
                    <a:p>
                      <a:pPr algn="ctr" fontAlgn="ctr"/>
                      <a:r>
                        <a:rPr lang="en-US" sz="1100" u="none" strike="noStrike" dirty="0">
                          <a:effectLst/>
                        </a:rPr>
                        <a:t>32%</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071316613"/>
                  </a:ext>
                </a:extLst>
              </a:tr>
              <a:tr h="177790">
                <a:tc>
                  <a:txBody>
                    <a:bodyPr/>
                    <a:lstStyle/>
                    <a:p>
                      <a:pPr algn="ctr" fontAlgn="ctr"/>
                      <a:r>
                        <a:rPr lang="en-US" sz="1100" u="none" strike="noStrike" dirty="0">
                          <a:effectLst/>
                        </a:rPr>
                        <a:t>68%</a:t>
                      </a:r>
                      <a:endParaRPr lang="en-US" sz="1100" b="0" i="0" u="none" strike="noStrike" dirty="0">
                        <a:solidFill>
                          <a:srgbClr val="000000"/>
                        </a:solidFill>
                        <a:effectLst/>
                        <a:latin typeface="Calibri" panose="020F0502020204030204" pitchFamily="34" charset="0"/>
                      </a:endParaRPr>
                    </a:p>
                  </a:txBody>
                  <a:tcPr marL="3350" marR="3350" marT="3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10945030"/>
                  </a:ext>
                </a:extLst>
              </a:tr>
            </a:tbl>
          </a:graphicData>
        </a:graphic>
      </p:graphicFrame>
    </p:spTree>
    <p:extLst>
      <p:ext uri="{BB962C8B-B14F-4D97-AF65-F5344CB8AC3E}">
        <p14:creationId xmlns:p14="http://schemas.microsoft.com/office/powerpoint/2010/main" val="19263463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Overall, I trust the Internet—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3" name="Text Placeholder 2">
            <a:extLst>
              <a:ext uri="{FF2B5EF4-FFF2-40B4-BE49-F238E27FC236}">
                <a16:creationId xmlns="" xmlns:a16="http://schemas.microsoft.com/office/drawing/2014/main" id="{30F2823A-5B88-444F-9C29-A0E89F40C31C}"/>
              </a:ext>
            </a:extLst>
          </p:cNvPr>
          <p:cNvSpPr>
            <a:spLocks noGrp="1"/>
          </p:cNvSpPr>
          <p:nvPr>
            <p:ph type="body" sz="quarter" idx="16"/>
          </p:nvPr>
        </p:nvSpPr>
        <p:spPr>
          <a:xfrm>
            <a:off x="209558" y="6411521"/>
            <a:ext cx="7739908" cy="261262"/>
          </a:xfrm>
        </p:spPr>
        <p:txBody>
          <a:bodyPr/>
          <a:lstStyle/>
          <a:p>
            <a:r>
              <a:rPr lang="en-US" dirty="0"/>
              <a:t>Q7 To what extent do you agree or disagree with the following statements: Base: All Respondents 2018 (n=24,962); 2017 (n=24,225) BIC (not BRICS)</a:t>
            </a:r>
          </a:p>
        </p:txBody>
      </p:sp>
      <p:graphicFrame>
        <p:nvGraphicFramePr>
          <p:cNvPr id="3" name="Table 2">
            <a:extLst>
              <a:ext uri="{FF2B5EF4-FFF2-40B4-BE49-F238E27FC236}">
                <a16:creationId xmlns="" xmlns:a16="http://schemas.microsoft.com/office/drawing/2014/main" id="{14F32CFB-C7E2-431A-8805-BC47A3FDF440}"/>
              </a:ext>
            </a:extLst>
          </p:cNvPr>
          <p:cNvGraphicFramePr>
            <a:graphicFrameLocks noGrp="1"/>
          </p:cNvGraphicFramePr>
          <p:nvPr>
            <p:extLst>
              <p:ext uri="{D42A27DB-BD31-4B8C-83A1-F6EECF244321}">
                <p14:modId xmlns:p14="http://schemas.microsoft.com/office/powerpoint/2010/main" val="3072813612"/>
              </p:ext>
            </p:extLst>
          </p:nvPr>
        </p:nvGraphicFramePr>
        <p:xfrm>
          <a:off x="7848600" y="1295400"/>
          <a:ext cx="975360" cy="4293059"/>
        </p:xfrm>
        <a:graphic>
          <a:graphicData uri="http://schemas.openxmlformats.org/drawingml/2006/table">
            <a:tbl>
              <a:tblPr>
                <a:tableStyleId>{5C22544A-7EE6-4342-B048-85BDC9FD1C3A}</a:tableStyleId>
              </a:tblPr>
              <a:tblGrid>
                <a:gridCol w="975360">
                  <a:extLst>
                    <a:ext uri="{9D8B030D-6E8A-4147-A177-3AD203B41FA5}">
                      <a16:colId xmlns="" xmlns:a16="http://schemas.microsoft.com/office/drawing/2014/main" val="3688128752"/>
                    </a:ext>
                  </a:extLst>
                </a:gridCol>
              </a:tblGrid>
              <a:tr h="399369">
                <a:tc>
                  <a:txBody>
                    <a:bodyPr/>
                    <a:lstStyle/>
                    <a:p>
                      <a:pPr algn="ctr" fontAlgn="ctr"/>
                      <a:r>
                        <a:rPr lang="en-US" sz="1200" b="1" u="none" strike="noStrike" dirty="0">
                          <a:effectLst/>
                          <a:latin typeface="+mn-lt"/>
                        </a:rPr>
                        <a:t>Total Agree </a:t>
                      </a:r>
                      <a:r>
                        <a:rPr lang="en-US" sz="1200" b="1" u="sng" strike="noStrike" dirty="0">
                          <a:effectLst/>
                          <a:latin typeface="+mn-lt"/>
                        </a:rPr>
                        <a:t>2017</a:t>
                      </a:r>
                      <a:endParaRPr lang="en-US" sz="1200" b="1" i="0" u="sng" strike="noStrike" dirty="0">
                        <a:solidFill>
                          <a:srgbClr val="000000"/>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81433663"/>
                  </a:ext>
                </a:extLst>
              </a:tr>
              <a:tr h="362631">
                <a:tc>
                  <a:txBody>
                    <a:bodyPr/>
                    <a:lstStyle/>
                    <a:p>
                      <a:pPr algn="ctr" fontAlgn="ctr"/>
                      <a:r>
                        <a:rPr lang="en-US" sz="1200" u="none" strike="noStrike" dirty="0">
                          <a:effectLst/>
                          <a:latin typeface="+mn-lt"/>
                        </a:rPr>
                        <a:t>56%</a:t>
                      </a:r>
                      <a:endParaRPr lang="en-US" sz="1200" b="0" i="0" u="none" strike="noStrike" dirty="0">
                        <a:solidFill>
                          <a:srgbClr val="000000"/>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5504802"/>
                  </a:ext>
                </a:extLst>
              </a:tr>
              <a:tr h="395892">
                <a:tc>
                  <a:txBody>
                    <a:bodyPr/>
                    <a:lstStyle/>
                    <a:p>
                      <a:pPr algn="ctr" rtl="0" fontAlgn="ctr"/>
                      <a:endParaRPr lang="en-US" sz="1200" b="0" i="0" u="none" strike="noStrike" dirty="0">
                        <a:solidFill>
                          <a:srgbClr val="222223"/>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2215245"/>
                  </a:ext>
                </a:extLst>
              </a:tr>
              <a:tr h="395892">
                <a:tc>
                  <a:txBody>
                    <a:bodyPr/>
                    <a:lstStyle/>
                    <a:p>
                      <a:pPr algn="ctr" fontAlgn="ctr"/>
                      <a:r>
                        <a:rPr lang="en-US" sz="1200" u="none" strike="noStrike" dirty="0">
                          <a:effectLst/>
                          <a:latin typeface="+mn-lt"/>
                        </a:rPr>
                        <a:t>63%</a:t>
                      </a:r>
                      <a:endParaRPr lang="en-US" sz="1200" b="0" i="0" u="none" strike="noStrike" dirty="0">
                        <a:solidFill>
                          <a:srgbClr val="000000"/>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93564949"/>
                  </a:ext>
                </a:extLst>
              </a:tr>
              <a:tr h="395892">
                <a:tc>
                  <a:txBody>
                    <a:bodyPr/>
                    <a:lstStyle/>
                    <a:p>
                      <a:pPr algn="ctr" fontAlgn="ctr"/>
                      <a:r>
                        <a:rPr lang="en-US" sz="1200" u="none" strike="noStrike" dirty="0">
                          <a:effectLst/>
                          <a:latin typeface="+mn-lt"/>
                        </a:rPr>
                        <a:t>50%</a:t>
                      </a:r>
                      <a:endParaRPr lang="en-US" sz="1200" b="0" i="0" u="none" strike="noStrike" dirty="0">
                        <a:solidFill>
                          <a:srgbClr val="000000"/>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69011856"/>
                  </a:ext>
                </a:extLst>
              </a:tr>
              <a:tr h="395892">
                <a:tc>
                  <a:txBody>
                    <a:bodyPr/>
                    <a:lstStyle/>
                    <a:p>
                      <a:pPr algn="ctr" fontAlgn="ctr"/>
                      <a:r>
                        <a:rPr lang="en-US" sz="1200" u="none" strike="noStrike" dirty="0">
                          <a:effectLst/>
                          <a:latin typeface="+mn-lt"/>
                        </a:rPr>
                        <a:t>54%</a:t>
                      </a:r>
                      <a:endParaRPr lang="en-US" sz="1200" b="0" i="0" u="none" strike="noStrike" dirty="0">
                        <a:solidFill>
                          <a:srgbClr val="000000"/>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024283134"/>
                  </a:ext>
                </a:extLst>
              </a:tr>
              <a:tr h="395892">
                <a:tc>
                  <a:txBody>
                    <a:bodyPr/>
                    <a:lstStyle/>
                    <a:p>
                      <a:pPr algn="ctr" fontAlgn="ctr"/>
                      <a:r>
                        <a:rPr lang="en-US" sz="1200" u="none" strike="noStrike" dirty="0">
                          <a:effectLst/>
                          <a:latin typeface="+mn-lt"/>
                        </a:rPr>
                        <a:t>55%</a:t>
                      </a:r>
                      <a:endParaRPr lang="en-US" sz="1200" b="0" i="0" u="none" strike="noStrike" dirty="0">
                        <a:solidFill>
                          <a:srgbClr val="000000"/>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1613987"/>
                  </a:ext>
                </a:extLst>
              </a:tr>
              <a:tr h="395892">
                <a:tc>
                  <a:txBody>
                    <a:bodyPr/>
                    <a:lstStyle/>
                    <a:p>
                      <a:pPr algn="ctr" fontAlgn="ctr"/>
                      <a:r>
                        <a:rPr lang="en-US" sz="1200" u="none" strike="noStrike" dirty="0">
                          <a:effectLst/>
                          <a:latin typeface="+mn-lt"/>
                        </a:rPr>
                        <a:t>52%</a:t>
                      </a:r>
                      <a:endParaRPr lang="en-US" sz="1200" b="0" i="0" u="none" strike="noStrike" dirty="0">
                        <a:solidFill>
                          <a:srgbClr val="000000"/>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89227404"/>
                  </a:ext>
                </a:extLst>
              </a:tr>
              <a:tr h="395892">
                <a:tc>
                  <a:txBody>
                    <a:bodyPr/>
                    <a:lstStyle/>
                    <a:p>
                      <a:pPr algn="ctr" fontAlgn="ctr"/>
                      <a:r>
                        <a:rPr lang="en-US" sz="1200" u="none" strike="noStrike" dirty="0">
                          <a:effectLst/>
                          <a:latin typeface="+mn-lt"/>
                        </a:rPr>
                        <a:t>54%</a:t>
                      </a:r>
                      <a:endParaRPr lang="en-US" sz="1200" b="0" i="0" u="none" strike="noStrike" dirty="0">
                        <a:solidFill>
                          <a:srgbClr val="000000"/>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739047973"/>
                  </a:ext>
                </a:extLst>
              </a:tr>
              <a:tr h="395892">
                <a:tc>
                  <a:txBody>
                    <a:bodyPr/>
                    <a:lstStyle/>
                    <a:p>
                      <a:pPr algn="ctr" fontAlgn="ctr"/>
                      <a:r>
                        <a:rPr lang="en-US" sz="1200" u="none" strike="noStrike" dirty="0">
                          <a:effectLst/>
                          <a:latin typeface="+mn-lt"/>
                        </a:rPr>
                        <a:t>49%</a:t>
                      </a:r>
                      <a:endParaRPr lang="en-US" sz="1200" b="0" i="0" u="none" strike="noStrike" dirty="0">
                        <a:solidFill>
                          <a:srgbClr val="000000"/>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89988183"/>
                  </a:ext>
                </a:extLst>
              </a:tr>
              <a:tr h="363923">
                <a:tc>
                  <a:txBody>
                    <a:bodyPr/>
                    <a:lstStyle/>
                    <a:p>
                      <a:pPr algn="ctr" fontAlgn="ctr"/>
                      <a:endParaRPr lang="en-US" sz="1200" b="0" i="0" u="none" strike="noStrike" dirty="0">
                        <a:solidFill>
                          <a:srgbClr val="000000"/>
                        </a:solidFill>
                        <a:effectLst/>
                        <a:latin typeface="+mn-lt"/>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81157850"/>
                  </a:ext>
                </a:extLst>
              </a:tr>
            </a:tbl>
          </a:graphicData>
        </a:graphic>
      </p:graphicFrame>
    </p:spTree>
    <p:extLst>
      <p:ext uri="{BB962C8B-B14F-4D97-AF65-F5344CB8AC3E}">
        <p14:creationId xmlns:p14="http://schemas.microsoft.com/office/powerpoint/2010/main" val="5577313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sp>
        <p:nvSpPr>
          <p:cNvPr id="2" name="Title 1"/>
          <p:cNvSpPr>
            <a:spLocks noGrp="1"/>
          </p:cNvSpPr>
          <p:nvPr>
            <p:ph type="title"/>
          </p:nvPr>
        </p:nvSpPr>
        <p:spPr>
          <a:xfrm>
            <a:off x="234000" y="228600"/>
            <a:ext cx="8646971" cy="830997"/>
          </a:xfrm>
        </p:spPr>
        <p:txBody>
          <a:bodyPr/>
          <a:lstStyle/>
          <a:p>
            <a:pPr algn="just"/>
            <a:r>
              <a:rPr lang="en-US" dirty="0"/>
              <a:t>Cybercriminals contribute the most to the distrust of the internet. However, there is a lot of blame to go around, with a majority saying each of these entities at least somewhat contributes to distrust. </a:t>
            </a:r>
          </a:p>
        </p:txBody>
      </p:sp>
      <p:graphicFrame>
        <p:nvGraphicFramePr>
          <p:cNvPr id="8" name="Chart 7"/>
          <p:cNvGraphicFramePr/>
          <p:nvPr>
            <p:extLst>
              <p:ext uri="{D42A27DB-BD31-4B8C-83A1-F6EECF244321}">
                <p14:modId xmlns:p14="http://schemas.microsoft.com/office/powerpoint/2010/main" val="434184939"/>
              </p:ext>
            </p:extLst>
          </p:nvPr>
        </p:nvGraphicFramePr>
        <p:xfrm>
          <a:off x="268506" y="1661160"/>
          <a:ext cx="7680960" cy="42062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103145309"/>
              </p:ext>
            </p:extLst>
          </p:nvPr>
        </p:nvGraphicFramePr>
        <p:xfrm>
          <a:off x="7724076" y="1905000"/>
          <a:ext cx="1038924" cy="3727189"/>
        </p:xfrm>
        <a:graphic>
          <a:graphicData uri="http://schemas.openxmlformats.org/drawingml/2006/table">
            <a:tbl>
              <a:tblPr>
                <a:tableStyleId>{5C22544A-7EE6-4342-B048-85BDC9FD1C3A}</a:tableStyleId>
              </a:tblPr>
              <a:tblGrid>
                <a:gridCol w="519462">
                  <a:extLst>
                    <a:ext uri="{9D8B030D-6E8A-4147-A177-3AD203B41FA5}">
                      <a16:colId xmlns="" xmlns:a16="http://schemas.microsoft.com/office/drawing/2014/main" val="281305662"/>
                    </a:ext>
                  </a:extLst>
                </a:gridCol>
                <a:gridCol w="519462">
                  <a:extLst>
                    <a:ext uri="{9D8B030D-6E8A-4147-A177-3AD203B41FA5}">
                      <a16:colId xmlns="" xmlns:a16="http://schemas.microsoft.com/office/drawing/2014/main" val="770139949"/>
                    </a:ext>
                  </a:extLst>
                </a:gridCol>
              </a:tblGrid>
              <a:tr h="288618">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526382878"/>
                  </a:ext>
                </a:extLst>
              </a:tr>
              <a:tr h="539225">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04611689"/>
                  </a:ext>
                </a:extLst>
              </a:tr>
              <a:tr h="539225">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949251202"/>
                  </a:ext>
                </a:extLst>
              </a:tr>
              <a:tr h="539225">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80997758"/>
                  </a:ext>
                </a:extLst>
              </a:tr>
              <a:tr h="539225">
                <a:tc>
                  <a:txBody>
                    <a:bodyPr/>
                    <a:lstStyle/>
                    <a:p>
                      <a:pPr algn="ctr" fontAlgn="b"/>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49254675"/>
                  </a:ext>
                </a:extLst>
              </a:tr>
              <a:tr h="539225">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7774777"/>
                  </a:ext>
                </a:extLst>
              </a:tr>
              <a:tr h="539225">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544599295"/>
                  </a:ext>
                </a:extLst>
              </a:tr>
              <a:tr h="203221">
                <a:tc>
                  <a:txBody>
                    <a:bodyPr/>
                    <a:lstStyle/>
                    <a:p>
                      <a:pPr algn="ctr" fontAlgn="b"/>
                      <a:endParaRPr lang="en-US" sz="1200" b="0"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200" b="0"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5022615"/>
                  </a:ext>
                </a:extLst>
              </a:tr>
            </a:tbl>
          </a:graphicData>
        </a:graphic>
      </p:graphicFrame>
    </p:spTree>
    <p:extLst>
      <p:ext uri="{BB962C8B-B14F-4D97-AF65-F5344CB8AC3E}">
        <p14:creationId xmlns:p14="http://schemas.microsoft.com/office/powerpoint/2010/main" val="39755338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Governments— By Economy</a:t>
            </a:r>
          </a:p>
        </p:txBody>
      </p:sp>
      <p:sp>
        <p:nvSpPr>
          <p:cNvPr id="3" name="Text Placeholder 2"/>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4891635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Governments—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DD79F5AF-D19F-48E9-91E1-30332F6AB8A2}"/>
              </a:ext>
            </a:extLst>
          </p:cNvPr>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spTree>
    <p:extLst>
      <p:ext uri="{BB962C8B-B14F-4D97-AF65-F5344CB8AC3E}">
        <p14:creationId xmlns:p14="http://schemas.microsoft.com/office/powerpoint/2010/main" val="29153412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Foreign Governments— By Economy</a:t>
            </a:r>
          </a:p>
        </p:txBody>
      </p:sp>
      <p:sp>
        <p:nvSpPr>
          <p:cNvPr id="3" name="Text Placeholder 2"/>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6605896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r>
              <a:rPr lang="en-US" dirty="0"/>
              <a:t>Foreign Governments—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DD79F5AF-D19F-48E9-91E1-30332F6AB8A2}"/>
              </a:ext>
            </a:extLst>
          </p:cNvPr>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spTree>
    <p:extLst>
      <p:ext uri="{BB962C8B-B14F-4D97-AF65-F5344CB8AC3E}">
        <p14:creationId xmlns:p14="http://schemas.microsoft.com/office/powerpoint/2010/main" val="3740478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29000" y="1447800"/>
            <a:ext cx="1524000" cy="276999"/>
          </a:xfrm>
          <a:prstGeom prst="rect">
            <a:avLst/>
          </a:prstGeom>
          <a:solidFill>
            <a:schemeClr val="bg1">
              <a:lumMod val="50000"/>
            </a:schemeClr>
          </a:solidFill>
        </p:spPr>
        <p:txBody>
          <a:bodyPr vert="horz" wrap="square" lIns="0" tIns="0" rIns="0" bIns="0" rtlCol="0">
            <a:spAutoFit/>
          </a:bodyPr>
          <a:lstStyle/>
          <a:p>
            <a:pPr marL="4763"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latin typeface="+mj-lt"/>
                <a:ea typeface="+mj-ea"/>
                <a:cs typeface="+mj-cs"/>
              </a:rPr>
              <a:t>Global Total</a:t>
            </a:r>
          </a:p>
        </p:txBody>
      </p:sp>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Base: Much/ Somewhat More Concerned About Online Privacy 2016 (n=13,867); 2017 (n=12,468); 2018 (n=12,956)</a:t>
            </a:r>
          </a:p>
        </p:txBody>
      </p:sp>
      <p:sp>
        <p:nvSpPr>
          <p:cNvPr id="2" name="Title 1"/>
          <p:cNvSpPr>
            <a:spLocks noGrp="1"/>
          </p:cNvSpPr>
          <p:nvPr>
            <p:ph type="title"/>
          </p:nvPr>
        </p:nvSpPr>
        <p:spPr>
          <a:xfrm>
            <a:off x="234000" y="228600"/>
            <a:ext cx="8646971" cy="830997"/>
          </a:xfrm>
        </p:spPr>
        <p:txBody>
          <a:bodyPr/>
          <a:lstStyle/>
          <a:p>
            <a:pPr algn="just"/>
            <a:r>
              <a:rPr lang="en-US" dirty="0"/>
              <a:t>Among those more concerned, cyber criminals &amp; internet companies continue to be primary sources of concern, with the relative positioning of these sources largely unchanged since last year. </a:t>
            </a:r>
          </a:p>
        </p:txBody>
      </p:sp>
      <p:graphicFrame>
        <p:nvGraphicFramePr>
          <p:cNvPr id="8" name="Chart 7"/>
          <p:cNvGraphicFramePr/>
          <p:nvPr>
            <p:extLst/>
          </p:nvPr>
        </p:nvGraphicFramePr>
        <p:xfrm>
          <a:off x="268506" y="1661160"/>
          <a:ext cx="7680960" cy="42062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Table 4"/>
          <p:cNvGraphicFramePr>
            <a:graphicFrameLocks noGrp="1"/>
          </p:cNvGraphicFramePr>
          <p:nvPr>
            <p:extLst>
              <p:ext uri="{D42A27DB-BD31-4B8C-83A1-F6EECF244321}">
                <p14:modId xmlns:p14="http://schemas.microsoft.com/office/powerpoint/2010/main" val="557012531"/>
              </p:ext>
            </p:extLst>
          </p:nvPr>
        </p:nvGraphicFramePr>
        <p:xfrm>
          <a:off x="7724076" y="1905000"/>
          <a:ext cx="1038924" cy="3727189"/>
        </p:xfrm>
        <a:graphic>
          <a:graphicData uri="http://schemas.openxmlformats.org/drawingml/2006/table">
            <a:tbl>
              <a:tblPr>
                <a:tableStyleId>{5C22544A-7EE6-4342-B048-85BDC9FD1C3A}</a:tableStyleId>
              </a:tblPr>
              <a:tblGrid>
                <a:gridCol w="519462">
                  <a:extLst>
                    <a:ext uri="{9D8B030D-6E8A-4147-A177-3AD203B41FA5}">
                      <a16:colId xmlns="" xmlns:a16="http://schemas.microsoft.com/office/drawing/2014/main" val="281305662"/>
                    </a:ext>
                  </a:extLst>
                </a:gridCol>
                <a:gridCol w="519462">
                  <a:extLst>
                    <a:ext uri="{9D8B030D-6E8A-4147-A177-3AD203B41FA5}">
                      <a16:colId xmlns="" xmlns:a16="http://schemas.microsoft.com/office/drawing/2014/main" val="770139949"/>
                    </a:ext>
                  </a:extLst>
                </a:gridCol>
              </a:tblGrid>
              <a:tr h="288618">
                <a:tc>
                  <a:txBody>
                    <a:bodyPr/>
                    <a:lstStyle/>
                    <a:p>
                      <a:pPr algn="ctr" fontAlgn="ctr"/>
                      <a:r>
                        <a:rPr lang="en-CA" sz="1200" b="0" i="0" u="none" strike="noStrike" dirty="0">
                          <a:solidFill>
                            <a:srgbClr val="000000"/>
                          </a:solidFill>
                          <a:effectLst/>
                          <a:latin typeface="Calibri" panose="020F0502020204030204" pitchFamily="34" charset="0"/>
                        </a:rPr>
                        <a:t>82%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79%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526382878"/>
                  </a:ext>
                </a:extLst>
              </a:tr>
              <a:tr h="539225">
                <a:tc>
                  <a:txBody>
                    <a:bodyPr/>
                    <a:lstStyle/>
                    <a:p>
                      <a:pPr algn="ctr" fontAlgn="ctr"/>
                      <a:r>
                        <a:rPr lang="en-CA" sz="1200" b="0" i="0" u="none" strike="noStrike" dirty="0">
                          <a:solidFill>
                            <a:srgbClr val="000000"/>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04611689"/>
                  </a:ext>
                </a:extLst>
              </a:tr>
              <a:tr h="539225">
                <a:tc>
                  <a:txBody>
                    <a:bodyPr/>
                    <a:lstStyle/>
                    <a:p>
                      <a:pPr algn="ctr" fontAlgn="ctr"/>
                      <a:r>
                        <a:rPr lang="en-CA" sz="1200" b="0" i="0" u="none" strike="noStrike" dirty="0">
                          <a:solidFill>
                            <a:srgbClr val="000000"/>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949251202"/>
                  </a:ext>
                </a:extLst>
              </a:tr>
              <a:tr h="539225">
                <a:tc>
                  <a:txBody>
                    <a:bodyPr/>
                    <a:lstStyle/>
                    <a:p>
                      <a:pPr algn="ctr" fontAlgn="ctr"/>
                      <a:r>
                        <a:rPr lang="en-CA" sz="1200" b="0" i="0" u="none" strike="noStrike" dirty="0">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80997758"/>
                  </a:ext>
                </a:extLst>
              </a:tr>
              <a:tr h="539225">
                <a:tc>
                  <a:txBody>
                    <a:bodyPr/>
                    <a:lstStyle/>
                    <a:p>
                      <a:pPr algn="ctr" fontAlgn="b"/>
                      <a:r>
                        <a:rPr lang="en-CA" sz="1200" b="0" i="0" u="none" strike="noStrike" dirty="0">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5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449254675"/>
                  </a:ext>
                </a:extLst>
              </a:tr>
              <a:tr h="539225">
                <a:tc>
                  <a:txBody>
                    <a:bodyPr/>
                    <a:lstStyle/>
                    <a:p>
                      <a:pPr algn="ctr" fontAlgn="ctr"/>
                      <a:r>
                        <a:rPr lang="en-CA" sz="1200" b="0" i="0" u="none" strike="noStrike" dirty="0">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7774777"/>
                  </a:ext>
                </a:extLst>
              </a:tr>
              <a:tr h="539225">
                <a:tc>
                  <a:txBody>
                    <a:bodyPr/>
                    <a:lstStyle/>
                    <a:p>
                      <a:pPr algn="ctr" fontAlgn="ctr"/>
                      <a:r>
                        <a:rPr lang="en-CA" sz="1200" b="0" i="0" u="none" strike="noStrike" dirty="0">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CA" sz="1200" b="0" i="0" u="none" strike="noStrike" dirty="0">
                          <a:solidFill>
                            <a:srgbClr val="000000"/>
                          </a:solidFill>
                          <a:effectLst/>
                          <a:latin typeface="Calibri" panose="020F0502020204030204" pitchFamily="34" charset="0"/>
                        </a:rPr>
                        <a:t>48%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544599295"/>
                  </a:ext>
                </a:extLst>
              </a:tr>
              <a:tr h="203221">
                <a:tc>
                  <a:txBody>
                    <a:bodyPr/>
                    <a:lstStyle/>
                    <a:p>
                      <a:pPr algn="ctr" fontAlgn="b"/>
                      <a:endParaRPr lang="en-US" sz="1200" b="0"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200" b="0"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75022615"/>
                  </a:ext>
                </a:extLst>
              </a:tr>
            </a:tbl>
          </a:graphicData>
        </a:graphic>
      </p:graphicFrame>
      <p:graphicFrame>
        <p:nvGraphicFramePr>
          <p:cNvPr id="6" name="Table 5"/>
          <p:cNvGraphicFramePr>
            <a:graphicFrameLocks noGrp="1"/>
          </p:cNvGraphicFramePr>
          <p:nvPr>
            <p:extLst/>
          </p:nvPr>
        </p:nvGraphicFramePr>
        <p:xfrm>
          <a:off x="7696200" y="1066800"/>
          <a:ext cx="1038924" cy="692412"/>
        </p:xfrm>
        <a:graphic>
          <a:graphicData uri="http://schemas.openxmlformats.org/drawingml/2006/table">
            <a:tbl>
              <a:tblPr>
                <a:tableStyleId>{5C22544A-7EE6-4342-B048-85BDC9FD1C3A}</a:tableStyleId>
              </a:tblPr>
              <a:tblGrid>
                <a:gridCol w="519462">
                  <a:extLst>
                    <a:ext uri="{9D8B030D-6E8A-4147-A177-3AD203B41FA5}">
                      <a16:colId xmlns="" xmlns:a16="http://schemas.microsoft.com/office/drawing/2014/main" val="4026879790"/>
                    </a:ext>
                  </a:extLst>
                </a:gridCol>
                <a:gridCol w="519462">
                  <a:extLst>
                    <a:ext uri="{9D8B030D-6E8A-4147-A177-3AD203B41FA5}">
                      <a16:colId xmlns="" xmlns:a16="http://schemas.microsoft.com/office/drawing/2014/main" val="1971821399"/>
                    </a:ext>
                  </a:extLst>
                </a:gridCol>
              </a:tblGrid>
              <a:tr h="371605">
                <a:tc gridSpan="2">
                  <a:txBody>
                    <a:bodyPr/>
                    <a:lstStyle/>
                    <a:p>
                      <a:pPr algn="ctr" fontAlgn="t"/>
                      <a:r>
                        <a:rPr lang="en-US" sz="1200" b="1" i="0" u="none" strike="noStrike" dirty="0">
                          <a:solidFill>
                            <a:srgbClr val="000000"/>
                          </a:solidFill>
                          <a:effectLst/>
                          <a:latin typeface="+mn-lt"/>
                        </a:rPr>
                        <a:t>A Great</a:t>
                      </a:r>
                      <a:r>
                        <a:rPr lang="en-US" sz="1200" b="1" i="0" u="none" strike="noStrike" baseline="0" dirty="0">
                          <a:solidFill>
                            <a:srgbClr val="000000"/>
                          </a:solidFill>
                          <a:effectLst/>
                          <a:latin typeface="+mn-lt"/>
                        </a:rPr>
                        <a:t> Deal / Somewhat</a:t>
                      </a:r>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t"/>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185698471"/>
                  </a:ext>
                </a:extLst>
              </a:tr>
              <a:tr h="320807">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US" sz="1200" b="1" u="sng" strike="noStrike" dirty="0">
                          <a:effectLst/>
                          <a:latin typeface="+mn-lt"/>
                        </a:rPr>
                        <a:t>2016</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0768952"/>
                  </a:ext>
                </a:extLst>
              </a:tr>
            </a:tbl>
          </a:graphicData>
        </a:graphic>
      </p:graphicFrame>
    </p:spTree>
    <p:extLst>
      <p:ext uri="{BB962C8B-B14F-4D97-AF65-F5344CB8AC3E}">
        <p14:creationId xmlns:p14="http://schemas.microsoft.com/office/powerpoint/2010/main" val="21902918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Social media companies— By Economy</a:t>
            </a:r>
          </a:p>
        </p:txBody>
      </p:sp>
      <p:sp>
        <p:nvSpPr>
          <p:cNvPr id="3" name="Text Placeholder 2"/>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1964409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Social media companies—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DD79F5AF-D19F-48E9-91E1-30332F6AB8A2}"/>
              </a:ext>
            </a:extLst>
          </p:cNvPr>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spTree>
    <p:extLst>
      <p:ext uri="{BB962C8B-B14F-4D97-AF65-F5344CB8AC3E}">
        <p14:creationId xmlns:p14="http://schemas.microsoft.com/office/powerpoint/2010/main" val="38914868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Internet service providers— By Economy</a:t>
            </a:r>
          </a:p>
        </p:txBody>
      </p:sp>
      <p:sp>
        <p:nvSpPr>
          <p:cNvPr id="3" name="Text Placeholder 2"/>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966250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Internet service providers—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DD79F5AF-D19F-48E9-91E1-30332F6AB8A2}"/>
              </a:ext>
            </a:extLst>
          </p:cNvPr>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spTree>
    <p:extLst>
      <p:ext uri="{BB962C8B-B14F-4D97-AF65-F5344CB8AC3E}">
        <p14:creationId xmlns:p14="http://schemas.microsoft.com/office/powerpoint/2010/main" val="17109544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e-commerce platforms— By Economy</a:t>
            </a:r>
          </a:p>
        </p:txBody>
      </p:sp>
      <p:sp>
        <p:nvSpPr>
          <p:cNvPr id="3" name="Text Placeholder 2"/>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7563739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e-commerce platforms—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DD79F5AF-D19F-48E9-91E1-30332F6AB8A2}"/>
              </a:ext>
            </a:extLst>
          </p:cNvPr>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spTree>
    <p:extLst>
      <p:ext uri="{BB962C8B-B14F-4D97-AF65-F5344CB8AC3E}">
        <p14:creationId xmlns:p14="http://schemas.microsoft.com/office/powerpoint/2010/main" val="25271613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Search engines— By Economy</a:t>
            </a:r>
          </a:p>
        </p:txBody>
      </p:sp>
      <p:sp>
        <p:nvSpPr>
          <p:cNvPr id="3" name="Text Placeholder 2"/>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6957139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Search engines—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DD79F5AF-D19F-48E9-91E1-30332F6AB8A2}"/>
              </a:ext>
            </a:extLst>
          </p:cNvPr>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spTree>
    <p:extLst>
      <p:ext uri="{BB962C8B-B14F-4D97-AF65-F5344CB8AC3E}">
        <p14:creationId xmlns:p14="http://schemas.microsoft.com/office/powerpoint/2010/main" val="5950737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Online and mobile banking platforms— By Economy</a:t>
            </a:r>
          </a:p>
        </p:txBody>
      </p:sp>
      <p:sp>
        <p:nvSpPr>
          <p:cNvPr id="3" name="Text Placeholder 2"/>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2610517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Online and mobile banking platforms—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DD79F5AF-D19F-48E9-91E1-30332F6AB8A2}"/>
              </a:ext>
            </a:extLst>
          </p:cNvPr>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spTree>
    <p:extLst>
      <p:ext uri="{BB962C8B-B14F-4D97-AF65-F5344CB8AC3E}">
        <p14:creationId xmlns:p14="http://schemas.microsoft.com/office/powerpoint/2010/main" val="2827298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[Your Government] Base: Much/ Somewhat More Concerned About Online Privacy 2016 (n=13,867); 2017 (n=12,468); 2018 (n=12,468)</a:t>
            </a:r>
          </a:p>
        </p:txBody>
      </p:sp>
      <p:sp>
        <p:nvSpPr>
          <p:cNvPr id="5" name="Title 4"/>
          <p:cNvSpPr>
            <a:spLocks noGrp="1"/>
          </p:cNvSpPr>
          <p:nvPr>
            <p:ph type="title"/>
          </p:nvPr>
        </p:nvSpPr>
        <p:spPr>
          <a:xfrm>
            <a:off x="234000" y="228600"/>
            <a:ext cx="8646971" cy="830997"/>
          </a:xfrm>
        </p:spPr>
        <p:txBody>
          <a:bodyPr/>
          <a:lstStyle/>
          <a:p>
            <a:pPr algn="just"/>
            <a:r>
              <a:rPr lang="en-US" dirty="0"/>
              <a:t>Overall, concern with government is slightly lower than last year (-2 points), with the Republic of Korea (-21), Poland (-17), Italy (+14), Sweden (+11), Kenya (-10), and Tunisia (-9) experiencing the greatest shifts in opinion. </a:t>
            </a:r>
          </a:p>
        </p:txBody>
      </p:sp>
      <p:graphicFrame>
        <p:nvGraphicFramePr>
          <p:cNvPr id="8" name="Chart 7"/>
          <p:cNvGraphicFramePr/>
          <p:nvPr>
            <p:extLst>
              <p:ext uri="{D42A27DB-BD31-4B8C-83A1-F6EECF244321}">
                <p14:modId xmlns:p14="http://schemas.microsoft.com/office/powerpoint/2010/main" val="1841100885"/>
              </p:ext>
            </p:extLst>
          </p:nvPr>
        </p:nvGraphicFramePr>
        <p:xfrm>
          <a:off x="287564" y="1066800"/>
          <a:ext cx="7680960" cy="5385395"/>
        </p:xfrm>
        <a:graphic>
          <a:graphicData uri="http://schemas.openxmlformats.org/drawingml/2006/chart">
            <c:chart xmlns:c="http://schemas.openxmlformats.org/drawingml/2006/chart" xmlns:r="http://schemas.openxmlformats.org/officeDocument/2006/relationships" r:id="rId2"/>
          </a:graphicData>
        </a:graphic>
      </p:graphicFrame>
      <p:cxnSp>
        <p:nvCxnSpPr>
          <p:cNvPr id="9" name="Straight Connector 8"/>
          <p:cNvCxnSpPr/>
          <p:nvPr/>
        </p:nvCxnSpPr>
        <p:spPr>
          <a:xfrm>
            <a:off x="448117" y="1444616"/>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3" name="TextBox 2"/>
          <p:cNvSpPr txBox="1"/>
          <p:nvPr/>
        </p:nvSpPr>
        <p:spPr>
          <a:xfrm>
            <a:off x="228600" y="6172200"/>
            <a:ext cx="2133600" cy="169277"/>
          </a:xfrm>
          <a:prstGeom prst="rect">
            <a:avLst/>
          </a:prstGeom>
        </p:spPr>
        <p:txBody>
          <a:bodyPr vert="horz" wrap="square" lIns="0" tIns="0" rIns="0" bIns="0" rtlCol="0">
            <a:spAutoFit/>
          </a:bodyPr>
          <a:lstStyle/>
          <a:p>
            <a:pPr marL="4763"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ysClr val="windowText" lastClr="000000"/>
                </a:solidFill>
                <a:effectLst/>
                <a:uLnTx/>
                <a:uFillTx/>
              </a:rPr>
              <a:t>*Not asked in China</a:t>
            </a:r>
          </a:p>
        </p:txBody>
      </p:sp>
      <p:graphicFrame>
        <p:nvGraphicFramePr>
          <p:cNvPr id="2" name="Table 1"/>
          <p:cNvGraphicFramePr>
            <a:graphicFrameLocks noGrp="1"/>
          </p:cNvGraphicFramePr>
          <p:nvPr>
            <p:extLst>
              <p:ext uri="{D42A27DB-BD31-4B8C-83A1-F6EECF244321}">
                <p14:modId xmlns:p14="http://schemas.microsoft.com/office/powerpoint/2010/main" val="1667015243"/>
              </p:ext>
            </p:extLst>
          </p:nvPr>
        </p:nvGraphicFramePr>
        <p:xfrm>
          <a:off x="7391400" y="856674"/>
          <a:ext cx="1556688" cy="365760"/>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900316581"/>
                    </a:ext>
                  </a:extLst>
                </a:gridCol>
                <a:gridCol w="778344">
                  <a:extLst>
                    <a:ext uri="{9D8B030D-6E8A-4147-A177-3AD203B41FA5}">
                      <a16:colId xmlns="" xmlns:a16="http://schemas.microsoft.com/office/drawing/2014/main" val="1586784707"/>
                    </a:ext>
                  </a:extLst>
                </a:gridCol>
              </a:tblGrid>
              <a:tr h="165660">
                <a:tc gridSpan="2">
                  <a:txBody>
                    <a:bodyPr/>
                    <a:lstStyle/>
                    <a:p>
                      <a:pPr algn="ctr" fontAlgn="b"/>
                      <a:r>
                        <a:rPr lang="en-US" sz="1200" b="1" i="0" u="none" strike="noStrike" dirty="0">
                          <a:solidFill>
                            <a:srgbClr val="000000"/>
                          </a:solidFill>
                          <a:effectLst/>
                          <a:latin typeface="+mn-lt"/>
                        </a:rPr>
                        <a:t>A Great Deal/Somewhat</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b"/>
                      <a:endParaRPr lang="en-US" sz="1200" b="1" i="0" u="none"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65660">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200" b="1" u="sng" strike="noStrike" dirty="0">
                          <a:effectLst/>
                          <a:latin typeface="+mn-lt"/>
                        </a:rPr>
                        <a:t>2016</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733582558"/>
              </p:ext>
            </p:extLst>
          </p:nvPr>
        </p:nvGraphicFramePr>
        <p:xfrm>
          <a:off x="7391400" y="1514475"/>
          <a:ext cx="1556688" cy="4429125"/>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gridCol w="778344">
                  <a:extLst>
                    <a:ext uri="{9D8B030D-6E8A-4147-A177-3AD203B41FA5}">
                      <a16:colId xmlns="" xmlns:a16="http://schemas.microsoft.com/office/drawing/2014/main" val="308931989"/>
                    </a:ext>
                  </a:extLst>
                </a:gridCol>
              </a:tblGrid>
              <a:tr h="134112">
                <a:tc>
                  <a:txBody>
                    <a:bodyPr/>
                    <a:lstStyle/>
                    <a:p>
                      <a:pPr algn="ctr" rtl="0" fontAlgn="ctr"/>
                      <a:r>
                        <a:rPr lang="en-US" sz="1100" b="0" i="0" u="none" strike="noStrike" dirty="0">
                          <a:solidFill>
                            <a:srgbClr val="000000"/>
                          </a:solidFill>
                          <a:effectLst/>
                          <a:latin typeface="Calibri" panose="020F0502020204030204" pitchFamily="34" charset="0"/>
                        </a:rPr>
                        <a:t>78%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34112">
                <a:tc>
                  <a:txBody>
                    <a:bodyPr/>
                    <a:lstStyle/>
                    <a:p>
                      <a:pPr algn="ctr" rtl="0" fontAlgn="ctr"/>
                      <a:r>
                        <a:rPr lang="en-US" sz="1100" b="0" i="0" u="none" strike="noStrike">
                          <a:solidFill>
                            <a:srgbClr val="000000"/>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34112">
                <a:tc>
                  <a:txBody>
                    <a:bodyPr/>
                    <a:lstStyle/>
                    <a:p>
                      <a:pPr algn="ctr" rtl="0" fontAlgn="ctr"/>
                      <a:r>
                        <a:rPr lang="en-US" sz="1100" b="0" i="0" u="none" strike="noStrike">
                          <a:solidFill>
                            <a:srgbClr val="000000"/>
                          </a:solidFill>
                          <a:effectLst/>
                          <a:latin typeface="Calibri" panose="020F0502020204030204" pitchFamily="34" charset="0"/>
                        </a:rPr>
                        <a:t>74%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79%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34112">
                <a:tc>
                  <a:txBody>
                    <a:bodyPr/>
                    <a:lstStyle/>
                    <a:p>
                      <a:pPr algn="ctr" rtl="0" fontAlgn="ctr"/>
                      <a:r>
                        <a:rPr lang="en-US" sz="1100" b="0" i="0" u="none" strike="noStrike">
                          <a:solidFill>
                            <a:srgbClr val="000000"/>
                          </a:solidFill>
                          <a:effectLst/>
                          <a:latin typeface="Calibri" panose="020F0502020204030204" pitchFamily="34" charset="0"/>
                        </a:rPr>
                        <a:t>78%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34112">
                <a:tc>
                  <a:txBody>
                    <a:bodyPr/>
                    <a:lstStyle/>
                    <a:p>
                      <a:pPr algn="ctr" rtl="0" fontAlgn="ctr"/>
                      <a:r>
                        <a:rPr lang="en-US" sz="1100" b="0" i="0" u="none" strike="noStrike">
                          <a:solidFill>
                            <a:srgbClr val="000000"/>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77%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34112">
                <a:tc>
                  <a:txBody>
                    <a:bodyPr/>
                    <a:lstStyle/>
                    <a:p>
                      <a:pPr algn="ctr" rtl="0" fontAlgn="ctr"/>
                      <a:r>
                        <a:rPr lang="en-US" sz="1100" b="0" i="0" u="none" strike="noStrike">
                          <a:solidFill>
                            <a:srgbClr val="000000"/>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42%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34112">
                <a:tc>
                  <a:txBody>
                    <a:bodyPr/>
                    <a:lstStyle/>
                    <a:p>
                      <a:pPr algn="ctr" rtl="0" fontAlgn="ctr"/>
                      <a:r>
                        <a:rPr lang="en-US" sz="11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71%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34112">
                <a:tc>
                  <a:txBody>
                    <a:bodyPr/>
                    <a:lstStyle/>
                    <a:p>
                      <a:pPr algn="ctr" rtl="0" fontAlgn="ctr"/>
                      <a:r>
                        <a:rPr lang="en-US" sz="1100" b="0" i="0" u="none" strike="noStrike" dirty="0">
                          <a:solidFill>
                            <a:srgbClr val="000000"/>
                          </a:solidFill>
                          <a:effectLst/>
                          <a:latin typeface="Calibri" panose="020F0502020204030204" pitchFamily="34" charset="0"/>
                        </a:rPr>
                        <a:t>82%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34112">
                <a:tc>
                  <a:txBody>
                    <a:bodyPr/>
                    <a:lstStyle/>
                    <a:p>
                      <a:pPr algn="ctr" rtl="0" fontAlgn="ctr"/>
                      <a:r>
                        <a:rPr lang="en-US" sz="1100" b="0" i="0" u="none" strike="noStrike">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34112">
                <a:tc>
                  <a:txBody>
                    <a:bodyPr/>
                    <a:lstStyle/>
                    <a:p>
                      <a:pPr algn="ctr" rtl="0" fontAlgn="ctr"/>
                      <a:r>
                        <a:rPr lang="en-US"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34112">
                <a:tc>
                  <a:txBody>
                    <a:bodyPr/>
                    <a:lstStyle/>
                    <a:p>
                      <a:pPr algn="ctr" rtl="0" fontAlgn="ctr"/>
                      <a:r>
                        <a:rPr lang="en-US"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34112">
                <a:tc>
                  <a:txBody>
                    <a:bodyPr/>
                    <a:lstStyle/>
                    <a:p>
                      <a:pPr algn="ctr" rtl="0" fontAlgn="ctr"/>
                      <a:r>
                        <a:rPr lang="en-US" sz="11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34112">
                <a:tc>
                  <a:txBody>
                    <a:bodyPr/>
                    <a:lstStyle/>
                    <a:p>
                      <a:pPr algn="ctr" rtl="0" fontAlgn="ctr"/>
                      <a:r>
                        <a:rPr lang="en-US" sz="1100" b="0" i="0" u="none" strike="noStrike">
                          <a:solidFill>
                            <a:srgbClr val="000000"/>
                          </a:solidFill>
                          <a:effectLst/>
                          <a:latin typeface="Calibri" panose="020F0502020204030204" pitchFamily="34" charset="0"/>
                        </a:rPr>
                        <a:t>48%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34112">
                <a:tc>
                  <a:txBody>
                    <a:bodyPr/>
                    <a:lstStyle/>
                    <a:p>
                      <a:pPr algn="ctr" rtl="0" fontAlgn="ctr"/>
                      <a:r>
                        <a:rPr lang="en-US" sz="11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34112">
                <a:tc>
                  <a:txBody>
                    <a:bodyPr/>
                    <a:lstStyle/>
                    <a:p>
                      <a:pPr algn="ctr" rtl="0" fontAlgn="ctr"/>
                      <a:r>
                        <a:rPr lang="en-US" sz="11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34112">
                <a:tc>
                  <a:txBody>
                    <a:bodyPr/>
                    <a:lstStyle/>
                    <a:p>
                      <a:pPr algn="ctr" rtl="0" fontAlgn="ctr"/>
                      <a:r>
                        <a:rPr lang="en-US" sz="1100" b="0" i="0" u="none" strike="noStrike">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34112">
                <a:tc>
                  <a:txBody>
                    <a:bodyPr/>
                    <a:lstStyle/>
                    <a:p>
                      <a:pPr algn="ctr" rtl="0" fontAlgn="ctr"/>
                      <a:r>
                        <a:rPr lang="en-US" sz="1100" b="0" i="0" u="none" strike="noStrike">
                          <a:solidFill>
                            <a:srgbClr val="000000"/>
                          </a:solidFill>
                          <a:effectLst/>
                          <a:latin typeface="Calibri" panose="020F0502020204030204" pitchFamily="34" charset="0"/>
                        </a:rPr>
                        <a:t>54%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34112">
                <a:tc>
                  <a:txBody>
                    <a:bodyPr/>
                    <a:lstStyle/>
                    <a:p>
                      <a:pPr algn="ctr" rtl="0" fontAlgn="ctr"/>
                      <a:r>
                        <a:rPr lang="en-US"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34112">
                <a:tc>
                  <a:txBody>
                    <a:bodyPr/>
                    <a:lstStyle/>
                    <a:p>
                      <a:pPr algn="ctr" rtl="0" fontAlgn="ctr"/>
                      <a:r>
                        <a:rPr lang="en-US" sz="1100" b="0" i="0" u="none" strike="noStrike" dirty="0">
                          <a:solidFill>
                            <a:srgbClr val="000000"/>
                          </a:solidFill>
                          <a:effectLst/>
                          <a:latin typeface="Calibri" panose="020F0502020204030204" pitchFamily="34" charset="0"/>
                        </a:rPr>
                        <a:t>47%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34112">
                <a:tc>
                  <a:txBody>
                    <a:bodyPr/>
                    <a:lstStyle/>
                    <a:p>
                      <a:pPr algn="ctr" rtl="0" fontAlgn="ctr"/>
                      <a:r>
                        <a:rPr lang="en-US"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50%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34112">
                <a:tc>
                  <a:txBody>
                    <a:bodyPr/>
                    <a:lstStyle/>
                    <a:p>
                      <a:pPr algn="ctr" rtl="0" fontAlgn="ctr"/>
                      <a:r>
                        <a:rPr lang="en-US" sz="1100" b="0" i="0" u="none" strike="noStrike">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34112">
                <a:tc>
                  <a:txBody>
                    <a:bodyPr/>
                    <a:lstStyle/>
                    <a:p>
                      <a:pPr algn="ctr" rtl="0" fontAlgn="ctr"/>
                      <a:r>
                        <a:rPr lang="en-US" sz="1100" b="0" i="0" u="none" strike="noStrike">
                          <a:solidFill>
                            <a:srgbClr val="000000"/>
                          </a:solidFill>
                          <a:effectLst/>
                          <a:latin typeface="Calibri" panose="020F0502020204030204" pitchFamily="34" charset="0"/>
                        </a:rPr>
                        <a:t>76%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000000"/>
                          </a:solidFill>
                          <a:effectLst/>
                          <a:latin typeface="Calibri" panose="020F0502020204030204" pitchFamily="34" charset="0"/>
                        </a:rPr>
                        <a:t>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34112">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34112">
                <a:tc>
                  <a:txBody>
                    <a:bodyPr/>
                    <a:lstStyle/>
                    <a:p>
                      <a:pPr algn="ctr" rtl="0" fontAlgn="ctr"/>
                      <a:r>
                        <a:rPr lang="en-US" sz="1100" b="0" i="0" u="none" strike="noStrike">
                          <a:solidFill>
                            <a:srgbClr val="000000"/>
                          </a:solidFill>
                          <a:effectLst/>
                          <a:latin typeface="Calibri" panose="020F0502020204030204" pitchFamily="34" charset="0"/>
                        </a:rPr>
                        <a:t>51%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000000"/>
                          </a:solidFill>
                          <a:effectLst/>
                          <a:latin typeface="Calibri" panose="020F0502020204030204" pitchFamily="34" charset="0"/>
                        </a:rPr>
                        <a:t>29%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34112">
                <a:tc>
                  <a:txBody>
                    <a:bodyPr/>
                    <a:lstStyle/>
                    <a:p>
                      <a:pPr algn="ctr" rtl="0" fontAlgn="ctr"/>
                      <a:r>
                        <a:rPr lang="en-IN" sz="1100" b="0" i="0" u="none" strike="noStrike" dirty="0">
                          <a:solidFill>
                            <a:srgbClr val="000000"/>
                          </a:solidFill>
                          <a:effectLst/>
                          <a:latin typeface="Calibri" panose="020F0502020204030204" pitchFamily="34" charset="0"/>
                        </a:rPr>
                        <a:t>-</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dirty="0">
                          <a:solidFill>
                            <a:srgbClr val="000000"/>
                          </a:solidFill>
                          <a:effectLst/>
                          <a:latin typeface="Calibri" panose="020F0502020204030204" pitchFamily="34" charset="0"/>
                        </a:rPr>
                        <a:t>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12" name="TextBox 11"/>
          <p:cNvSpPr txBox="1"/>
          <p:nvPr/>
        </p:nvSpPr>
        <p:spPr>
          <a:xfrm>
            <a:off x="8229600" y="1202323"/>
            <a:ext cx="642076" cy="169277"/>
          </a:xfrm>
          <a:prstGeom prst="rect">
            <a:avLst/>
          </a:prstGeom>
        </p:spPr>
        <p:txBody>
          <a:bodyPr vert="horz" wrap="square" lIns="0" tIns="0" rIns="0" bIns="0" rtlCol="0">
            <a:spAutoFit/>
          </a:bodyPr>
          <a:lstStyle/>
          <a:p>
            <a:pPr marL="4763" algn="ctr"/>
            <a:r>
              <a:rPr lang="en-US" sz="1100" dirty="0"/>
              <a:t>60%</a:t>
            </a:r>
          </a:p>
        </p:txBody>
      </p:sp>
      <p:sp>
        <p:nvSpPr>
          <p:cNvPr id="10" name="TextBox 9">
            <a:extLst>
              <a:ext uri="{FF2B5EF4-FFF2-40B4-BE49-F238E27FC236}">
                <a16:creationId xmlns="" xmlns:a16="http://schemas.microsoft.com/office/drawing/2014/main" id="{7B85F234-F4BC-47E5-97AC-2ABBE415100F}"/>
              </a:ext>
            </a:extLst>
          </p:cNvPr>
          <p:cNvSpPr txBox="1"/>
          <p:nvPr/>
        </p:nvSpPr>
        <p:spPr>
          <a:xfrm>
            <a:off x="7467600" y="1202323"/>
            <a:ext cx="642076" cy="169277"/>
          </a:xfrm>
          <a:prstGeom prst="rect">
            <a:avLst/>
          </a:prstGeom>
        </p:spPr>
        <p:txBody>
          <a:bodyPr vert="horz" wrap="square" lIns="0" tIns="0" rIns="0" bIns="0" rtlCol="0">
            <a:spAutoFit/>
          </a:bodyPr>
          <a:lstStyle/>
          <a:p>
            <a:pPr marL="4763" algn="ctr"/>
            <a:r>
              <a:rPr lang="en-US" sz="1100" dirty="0"/>
              <a:t>65%</a:t>
            </a:r>
          </a:p>
        </p:txBody>
      </p:sp>
    </p:spTree>
    <p:extLst>
      <p:ext uri="{BB962C8B-B14F-4D97-AF65-F5344CB8AC3E}">
        <p14:creationId xmlns:p14="http://schemas.microsoft.com/office/powerpoint/2010/main" val="19153132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Cyber criminals— By Economy</a:t>
            </a:r>
          </a:p>
        </p:txBody>
      </p:sp>
      <p:sp>
        <p:nvSpPr>
          <p:cNvPr id="3" name="Text Placeholder 2"/>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7666378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Cyber criminals—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DD79F5AF-D19F-48E9-91E1-30332F6AB8A2}"/>
              </a:ext>
            </a:extLst>
          </p:cNvPr>
          <p:cNvSpPr>
            <a:spLocks noGrp="1"/>
          </p:cNvSpPr>
          <p:nvPr>
            <p:ph type="body" sz="quarter" idx="16"/>
          </p:nvPr>
        </p:nvSpPr>
        <p:spPr>
          <a:xfrm>
            <a:off x="209558" y="6380395"/>
            <a:ext cx="7258042" cy="292388"/>
          </a:xfrm>
        </p:spPr>
        <p:txBody>
          <a:bodyPr/>
          <a:lstStyle/>
          <a:p>
            <a:r>
              <a:rPr lang="en-US" dirty="0"/>
              <a:t>Q8. To what extent do you agree or disagree that the following contribute to your distrust in the Internet?                                                     : Base: All Respondents who do not completely trust the internet (n=21,503)</a:t>
            </a:r>
          </a:p>
        </p:txBody>
      </p:sp>
    </p:spTree>
    <p:extLst>
      <p:ext uri="{BB962C8B-B14F-4D97-AF65-F5344CB8AC3E}">
        <p14:creationId xmlns:p14="http://schemas.microsoft.com/office/powerpoint/2010/main" val="81203204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830997"/>
          </a:xfrm>
        </p:spPr>
        <p:txBody>
          <a:bodyPr/>
          <a:lstStyle/>
          <a:p>
            <a:pPr algn="just"/>
            <a:r>
              <a:rPr lang="en-US" dirty="0"/>
              <a:t>Among those who distrust the internet, the leading reason continues to be that they believe it is not secure, though less feel this way compared to last year (-17 points).</a:t>
            </a:r>
          </a:p>
        </p:txBody>
      </p:sp>
      <p:sp>
        <p:nvSpPr>
          <p:cNvPr id="3" name="Text Placeholder 2"/>
          <p:cNvSpPr>
            <a:spLocks noGrp="1"/>
          </p:cNvSpPr>
          <p:nvPr>
            <p:ph type="body" sz="quarter" idx="16"/>
          </p:nvPr>
        </p:nvSpPr>
        <p:spPr/>
        <p:txBody>
          <a:bodyPr/>
          <a:lstStyle/>
          <a:p>
            <a:r>
              <a:rPr lang="en-US" dirty="0"/>
              <a:t>Q7a. Why else do you distrust the Internet? </a:t>
            </a:r>
            <a:r>
              <a:rPr lang="en-CA" dirty="0"/>
              <a:t>Base: Those Who Distrust Internet 2018 (n=21,081); 2017 (n=10,168)</a:t>
            </a:r>
            <a:endParaRPr lang="en-US" dirty="0"/>
          </a:p>
        </p:txBody>
      </p:sp>
      <p:graphicFrame>
        <p:nvGraphicFramePr>
          <p:cNvPr id="5" name="Chart 4"/>
          <p:cNvGraphicFramePr/>
          <p:nvPr>
            <p:extLst/>
          </p:nvPr>
        </p:nvGraphicFramePr>
        <p:xfrm>
          <a:off x="268506" y="1661160"/>
          <a:ext cx="8875494" cy="420624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4267200" y="1303287"/>
            <a:ext cx="1524000" cy="276999"/>
          </a:xfrm>
          <a:prstGeom prst="rect">
            <a:avLst/>
          </a:prstGeom>
          <a:solidFill>
            <a:schemeClr val="bg1">
              <a:lumMod val="50000"/>
            </a:schemeClr>
          </a:solidFill>
        </p:spPr>
        <p:txBody>
          <a:bodyPr vert="horz" wrap="square" lIns="0" tIns="0" rIns="0" bIns="0" rtlCol="0">
            <a:spAutoFit/>
          </a:bodyPr>
          <a:lstStyle/>
          <a:p>
            <a:pPr marL="4763" algn="ctr">
              <a:defRPr/>
            </a:pPr>
            <a:r>
              <a:rPr lang="en-US" b="1" dirty="0">
                <a:solidFill>
                  <a:prstClr val="white"/>
                </a:solidFill>
              </a:rPr>
              <a:t>Global Total</a:t>
            </a:r>
          </a:p>
        </p:txBody>
      </p:sp>
      <p:graphicFrame>
        <p:nvGraphicFramePr>
          <p:cNvPr id="9" name="Table 8">
            <a:extLst>
              <a:ext uri="{FF2B5EF4-FFF2-40B4-BE49-F238E27FC236}">
                <a16:creationId xmlns="" xmlns:a16="http://schemas.microsoft.com/office/drawing/2014/main" id="{1AE8A365-5F5E-4B24-B039-CECEBCE83B55}"/>
              </a:ext>
            </a:extLst>
          </p:cNvPr>
          <p:cNvGraphicFramePr>
            <a:graphicFrameLocks noGrp="1"/>
          </p:cNvGraphicFramePr>
          <p:nvPr>
            <p:extLst>
              <p:ext uri="{D42A27DB-BD31-4B8C-83A1-F6EECF244321}">
                <p14:modId xmlns:p14="http://schemas.microsoft.com/office/powerpoint/2010/main" val="4030770321"/>
              </p:ext>
            </p:extLst>
          </p:nvPr>
        </p:nvGraphicFramePr>
        <p:xfrm>
          <a:off x="7876476" y="1782190"/>
          <a:ext cx="1038924" cy="3932810"/>
        </p:xfrm>
        <a:graphic>
          <a:graphicData uri="http://schemas.openxmlformats.org/drawingml/2006/table">
            <a:tbl>
              <a:tblPr>
                <a:tableStyleId>{5C22544A-7EE6-4342-B048-85BDC9FD1C3A}</a:tableStyleId>
              </a:tblPr>
              <a:tblGrid>
                <a:gridCol w="1038924">
                  <a:extLst>
                    <a:ext uri="{9D8B030D-6E8A-4147-A177-3AD203B41FA5}">
                      <a16:colId xmlns="" xmlns:a16="http://schemas.microsoft.com/office/drawing/2014/main" val="770139949"/>
                    </a:ext>
                  </a:extLst>
                </a:gridCol>
              </a:tblGrid>
              <a:tr h="393281">
                <a:tc>
                  <a:txBody>
                    <a:bodyPr/>
                    <a:lstStyle/>
                    <a:p>
                      <a:pPr algn="ctr" rtl="0" fontAlgn="ctr"/>
                      <a:r>
                        <a:rPr lang="en-US" sz="1200" b="1" i="0" u="none" strike="noStrike" dirty="0">
                          <a:solidFill>
                            <a:schemeClr val="tx1">
                              <a:lumMod val="75000"/>
                              <a:lumOff val="25000"/>
                            </a:schemeClr>
                          </a:solidFill>
                          <a:effectLst/>
                          <a:latin typeface="Calibri" panose="020F0502020204030204" pitchFamily="34" charset="0"/>
                        </a:rPr>
                        <a:t>65%</a:t>
                      </a:r>
                    </a:p>
                  </a:txBody>
                  <a:tcPr marL="9525" marR="9525" marT="9716"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3937126"/>
                  </a:ext>
                </a:extLst>
              </a:tr>
              <a:tr h="393281">
                <a:tc>
                  <a:txBody>
                    <a:bodyPr/>
                    <a:lstStyle/>
                    <a:p>
                      <a:pPr algn="ctr" fontAlgn="b"/>
                      <a:r>
                        <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5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38194656"/>
                  </a:ext>
                </a:extLst>
              </a:tr>
              <a:tr h="393281">
                <a:tc>
                  <a:txBody>
                    <a:bodyPr/>
                    <a:lstStyle/>
                    <a:p>
                      <a:pPr algn="ctr" rtl="0" fontAlgn="t"/>
                      <a:r>
                        <a:rPr lang="en-US" sz="1200" b="1" i="0" u="none" strike="noStrike" dirty="0">
                          <a:solidFill>
                            <a:schemeClr val="tx1">
                              <a:lumMod val="75000"/>
                              <a:lumOff val="25000"/>
                            </a:schemeClr>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879148350"/>
                  </a:ext>
                </a:extLst>
              </a:tr>
              <a:tr h="393281">
                <a:tc>
                  <a:txBody>
                    <a:bodyPr/>
                    <a:lstStyle/>
                    <a:p>
                      <a:pPr algn="ctr" rtl="0" fontAlgn="t"/>
                      <a:r>
                        <a:rPr lang="en-US" sz="1200" b="1" i="0" u="none" strike="noStrike" dirty="0">
                          <a:solidFill>
                            <a:schemeClr val="tx1">
                              <a:lumMod val="75000"/>
                              <a:lumOff val="25000"/>
                            </a:schemeClr>
                          </a:solidFill>
                          <a:effectLst/>
                          <a:latin typeface="Calibri" panose="020F0502020204030204" pitchFamily="34" charset="0"/>
                        </a:rPr>
                        <a:t>29%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92510707"/>
                  </a:ext>
                </a:extLst>
              </a:tr>
              <a:tr h="393281">
                <a:tc>
                  <a:txBody>
                    <a:bodyPr/>
                    <a:lstStyle/>
                    <a:p>
                      <a:pPr algn="ctr" rtl="0" fontAlgn="t"/>
                      <a:r>
                        <a:rPr lang="en-US" sz="1200" b="1" i="0" u="none" strike="noStrike" dirty="0">
                          <a:solidFill>
                            <a:schemeClr val="tx1">
                              <a:lumMod val="75000"/>
                              <a:lumOff val="25000"/>
                            </a:schemeClr>
                          </a:solidFill>
                          <a:effectLst/>
                          <a:latin typeface="Calibri" panose="020F0502020204030204" pitchFamily="34" charset="0"/>
                        </a:rPr>
                        <a:t>27%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68895634"/>
                  </a:ext>
                </a:extLst>
              </a:tr>
              <a:tr h="393281">
                <a:tc>
                  <a:txBody>
                    <a:bodyPr/>
                    <a:lstStyle/>
                    <a:p>
                      <a:pPr algn="ctr" fontAlgn="b"/>
                      <a:r>
                        <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5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603989766"/>
                  </a:ext>
                </a:extLst>
              </a:tr>
              <a:tr h="393281">
                <a:tc>
                  <a:txBody>
                    <a:bodyPr/>
                    <a:lstStyle/>
                    <a:p>
                      <a:pPr algn="ctr" rtl="0" fontAlgn="t"/>
                      <a:r>
                        <a:rPr lang="en-US" sz="1200" b="1" i="0" u="none" strike="noStrike" dirty="0">
                          <a:solidFill>
                            <a:schemeClr val="tx1">
                              <a:lumMod val="75000"/>
                              <a:lumOff val="25000"/>
                            </a:schemeClr>
                          </a:solidFill>
                          <a:effectLst/>
                          <a:latin typeface="Calibri" panose="020F0502020204030204" pitchFamily="34" charset="0"/>
                        </a:rPr>
                        <a:t>26%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72645150"/>
                  </a:ext>
                </a:extLst>
              </a:tr>
              <a:tr h="393281">
                <a:tc>
                  <a:txBody>
                    <a:bodyPr/>
                    <a:lstStyle/>
                    <a:p>
                      <a:pPr algn="ctr" rtl="0" fontAlgn="t"/>
                      <a:r>
                        <a:rPr lang="en-US" sz="1200" b="1" i="0" u="none" strike="noStrike" dirty="0">
                          <a:solidFill>
                            <a:schemeClr val="tx1">
                              <a:lumMod val="75000"/>
                              <a:lumOff val="25000"/>
                            </a:schemeClr>
                          </a:solidFill>
                          <a:effectLst/>
                          <a:latin typeface="Calibri" panose="020F0502020204030204" pitchFamily="34" charset="0"/>
                        </a:rPr>
                        <a:t>11%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79350631"/>
                  </a:ext>
                </a:extLst>
              </a:tr>
              <a:tr h="393281">
                <a:tc>
                  <a:txBody>
                    <a:bodyPr/>
                    <a:lstStyle/>
                    <a:p>
                      <a:pPr algn="ctr" rtl="0" fontAlgn="t"/>
                      <a:r>
                        <a:rPr lang="en-US" sz="1200" b="1" i="0" u="none" strike="noStrike" dirty="0">
                          <a:solidFill>
                            <a:schemeClr val="tx1">
                              <a:lumMod val="75000"/>
                              <a:lumOff val="25000"/>
                            </a:schemeClr>
                          </a:solidFill>
                          <a:effectLst/>
                          <a:latin typeface="Calibri" panose="020F0502020204030204" pitchFamily="34" charset="0"/>
                        </a:rPr>
                        <a:t>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11299572"/>
                  </a:ext>
                </a:extLst>
              </a:tr>
              <a:tr h="393281">
                <a:tc>
                  <a:txBody>
                    <a:bodyPr/>
                    <a:lstStyle/>
                    <a:p>
                      <a:pPr algn="ctr" fontAlgn="b"/>
                      <a:r>
                        <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lang="en-IN" sz="105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667836493"/>
                  </a:ext>
                </a:extLst>
              </a:tr>
            </a:tbl>
          </a:graphicData>
        </a:graphic>
      </p:graphicFrame>
      <p:graphicFrame>
        <p:nvGraphicFramePr>
          <p:cNvPr id="10" name="Table 9">
            <a:extLst>
              <a:ext uri="{FF2B5EF4-FFF2-40B4-BE49-F238E27FC236}">
                <a16:creationId xmlns="" xmlns:a16="http://schemas.microsoft.com/office/drawing/2014/main" id="{471AC51E-4D66-4332-9F20-5D763AA60C11}"/>
              </a:ext>
            </a:extLst>
          </p:cNvPr>
          <p:cNvGraphicFramePr>
            <a:graphicFrameLocks noGrp="1"/>
          </p:cNvGraphicFramePr>
          <p:nvPr>
            <p:extLst/>
          </p:nvPr>
        </p:nvGraphicFramePr>
        <p:xfrm>
          <a:off x="7851912" y="1308652"/>
          <a:ext cx="1038924" cy="328749"/>
        </p:xfrm>
        <a:graphic>
          <a:graphicData uri="http://schemas.openxmlformats.org/drawingml/2006/table">
            <a:tbl>
              <a:tblPr>
                <a:tableStyleId>{5C22544A-7EE6-4342-B048-85BDC9FD1C3A}</a:tableStyleId>
              </a:tblPr>
              <a:tblGrid>
                <a:gridCol w="1038924">
                  <a:extLst>
                    <a:ext uri="{9D8B030D-6E8A-4147-A177-3AD203B41FA5}">
                      <a16:colId xmlns="" xmlns:a16="http://schemas.microsoft.com/office/drawing/2014/main" val="1971821399"/>
                    </a:ext>
                  </a:extLst>
                </a:gridCol>
              </a:tblGrid>
              <a:tr h="328749">
                <a:tc>
                  <a:txBody>
                    <a:bodyPr/>
                    <a:lstStyle/>
                    <a:p>
                      <a:pPr algn="ctr" fontAlgn="t"/>
                      <a:r>
                        <a:rPr lang="en-US" sz="1400" b="1" u="sng" strike="noStrike" dirty="0">
                          <a:effectLst/>
                          <a:latin typeface="+mn-lt"/>
                        </a:rPr>
                        <a:t>2017</a:t>
                      </a:r>
                      <a:endParaRPr lang="en-US" sz="14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0768952"/>
                  </a:ext>
                </a:extLst>
              </a:tr>
            </a:tbl>
          </a:graphicData>
        </a:graphic>
      </p:graphicFrame>
    </p:spTree>
    <p:extLst>
      <p:ext uri="{BB962C8B-B14F-4D97-AF65-F5344CB8AC3E}">
        <p14:creationId xmlns:p14="http://schemas.microsoft.com/office/powerpoint/2010/main" val="17140052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526589"/>
            <a:ext cx="7258042" cy="146194"/>
          </a:xfrm>
        </p:spPr>
        <p:txBody>
          <a:bodyPr/>
          <a:lstStyle/>
          <a:p>
            <a:r>
              <a:rPr lang="en-US" dirty="0"/>
              <a:t>Q7a. Why else do you distrust the Internet? </a:t>
            </a:r>
            <a:r>
              <a:rPr lang="en-CA" dirty="0"/>
              <a:t>Base: Those Who Distrust Internet 2018 (n=21,081)</a:t>
            </a:r>
            <a:endParaRPr lang="en-US" dirty="0"/>
          </a:p>
        </p:txBody>
      </p:sp>
      <p:sp>
        <p:nvSpPr>
          <p:cNvPr id="2" name="Title 1"/>
          <p:cNvSpPr>
            <a:spLocks noGrp="1"/>
          </p:cNvSpPr>
          <p:nvPr>
            <p:ph type="title"/>
          </p:nvPr>
        </p:nvSpPr>
        <p:spPr>
          <a:xfrm>
            <a:off x="234000" y="228600"/>
            <a:ext cx="8646971" cy="553998"/>
          </a:xfrm>
        </p:spPr>
        <p:txBody>
          <a:bodyPr/>
          <a:lstStyle/>
          <a:p>
            <a:pPr algn="just"/>
            <a:r>
              <a:rPr lang="en-US" dirty="0"/>
              <a:t>BRICS and those in the Middle East/ Africa are generally more inclined to distrust the Internet for a variety of reasons.</a:t>
            </a:r>
          </a:p>
        </p:txBody>
      </p:sp>
      <p:graphicFrame>
        <p:nvGraphicFramePr>
          <p:cNvPr id="5" name="Table 4">
            <a:extLst>
              <a:ext uri="{FF2B5EF4-FFF2-40B4-BE49-F238E27FC236}">
                <a16:creationId xmlns="" xmlns:a16="http://schemas.microsoft.com/office/drawing/2014/main" id="{E4023574-811F-43F9-98B1-C8B07DB6E277}"/>
              </a:ext>
            </a:extLst>
          </p:cNvPr>
          <p:cNvGraphicFramePr>
            <a:graphicFrameLocks noGrp="1"/>
          </p:cNvGraphicFramePr>
          <p:nvPr>
            <p:extLst>
              <p:ext uri="{D42A27DB-BD31-4B8C-83A1-F6EECF244321}">
                <p14:modId xmlns:p14="http://schemas.microsoft.com/office/powerpoint/2010/main" val="3854613390"/>
              </p:ext>
            </p:extLst>
          </p:nvPr>
        </p:nvGraphicFramePr>
        <p:xfrm>
          <a:off x="228600" y="1371600"/>
          <a:ext cx="8763000" cy="3701247"/>
        </p:xfrm>
        <a:graphic>
          <a:graphicData uri="http://schemas.openxmlformats.org/drawingml/2006/table">
            <a:tbl>
              <a:tblPr/>
              <a:tblGrid>
                <a:gridCol w="3200400">
                  <a:extLst>
                    <a:ext uri="{9D8B030D-6E8A-4147-A177-3AD203B41FA5}">
                      <a16:colId xmlns="" xmlns:a16="http://schemas.microsoft.com/office/drawing/2014/main" val="869543522"/>
                    </a:ext>
                  </a:extLst>
                </a:gridCol>
                <a:gridCol w="695325">
                  <a:extLst>
                    <a:ext uri="{9D8B030D-6E8A-4147-A177-3AD203B41FA5}">
                      <a16:colId xmlns="" xmlns:a16="http://schemas.microsoft.com/office/drawing/2014/main" val="3713635906"/>
                    </a:ext>
                  </a:extLst>
                </a:gridCol>
                <a:gridCol w="695325">
                  <a:extLst>
                    <a:ext uri="{9D8B030D-6E8A-4147-A177-3AD203B41FA5}">
                      <a16:colId xmlns="" xmlns:a16="http://schemas.microsoft.com/office/drawing/2014/main" val="1478132933"/>
                    </a:ext>
                  </a:extLst>
                </a:gridCol>
                <a:gridCol w="695325">
                  <a:extLst>
                    <a:ext uri="{9D8B030D-6E8A-4147-A177-3AD203B41FA5}">
                      <a16:colId xmlns="" xmlns:a16="http://schemas.microsoft.com/office/drawing/2014/main" val="3442011257"/>
                    </a:ext>
                  </a:extLst>
                </a:gridCol>
                <a:gridCol w="695325">
                  <a:extLst>
                    <a:ext uri="{9D8B030D-6E8A-4147-A177-3AD203B41FA5}">
                      <a16:colId xmlns="" xmlns:a16="http://schemas.microsoft.com/office/drawing/2014/main" val="3980513612"/>
                    </a:ext>
                  </a:extLst>
                </a:gridCol>
                <a:gridCol w="695325">
                  <a:extLst>
                    <a:ext uri="{9D8B030D-6E8A-4147-A177-3AD203B41FA5}">
                      <a16:colId xmlns="" xmlns:a16="http://schemas.microsoft.com/office/drawing/2014/main" val="2728522831"/>
                    </a:ext>
                  </a:extLst>
                </a:gridCol>
                <a:gridCol w="695325">
                  <a:extLst>
                    <a:ext uri="{9D8B030D-6E8A-4147-A177-3AD203B41FA5}">
                      <a16:colId xmlns="" xmlns:a16="http://schemas.microsoft.com/office/drawing/2014/main" val="4045967031"/>
                    </a:ext>
                  </a:extLst>
                </a:gridCol>
                <a:gridCol w="695325">
                  <a:extLst>
                    <a:ext uri="{9D8B030D-6E8A-4147-A177-3AD203B41FA5}">
                      <a16:colId xmlns="" xmlns:a16="http://schemas.microsoft.com/office/drawing/2014/main" val="2665591615"/>
                    </a:ext>
                  </a:extLst>
                </a:gridCol>
                <a:gridCol w="695325">
                  <a:extLst>
                    <a:ext uri="{9D8B030D-6E8A-4147-A177-3AD203B41FA5}">
                      <a16:colId xmlns="" xmlns:a16="http://schemas.microsoft.com/office/drawing/2014/main" val="4062058754"/>
                    </a:ext>
                  </a:extLst>
                </a:gridCol>
              </a:tblGrid>
              <a:tr h="272761">
                <a:tc>
                  <a:txBody>
                    <a:bodyPr/>
                    <a:lstStyle/>
                    <a:p>
                      <a:pPr algn="l" fontAlgn="b"/>
                      <a:r>
                        <a:rPr lang="en-US" sz="800" b="0" i="0" u="none" strike="noStrike">
                          <a:solidFill>
                            <a:srgbClr val="000000"/>
                          </a:solidFill>
                          <a:effectLst/>
                          <a:latin typeface="Arial" panose="020B0604020202020204" pitchFamily="34" charset="0"/>
                        </a:rPr>
                        <a:t> </a:t>
                      </a:r>
                    </a:p>
                  </a:txBody>
                  <a:tcPr marL="4330" marR="4330" marT="4330" marB="0" anchor="b">
                    <a:lnL>
                      <a:noFill/>
                    </a:lnL>
                    <a:lnR>
                      <a:noFill/>
                    </a:lnR>
                    <a:lnT>
                      <a:noFill/>
                    </a:lnT>
                    <a:lnB>
                      <a:noFill/>
                    </a:lnB>
                    <a:solidFill>
                      <a:srgbClr val="FFFFFF"/>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Total</a:t>
                      </a:r>
                    </a:p>
                  </a:txBody>
                  <a:tcPr marL="4330" marR="4330" marT="4330"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North America</a:t>
                      </a:r>
                    </a:p>
                  </a:txBody>
                  <a:tcPr marL="4330" marR="4330" marT="4330"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LATAM</a:t>
                      </a:r>
                    </a:p>
                  </a:txBody>
                  <a:tcPr marL="4330" marR="4330" marT="4330"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Europe</a:t>
                      </a:r>
                    </a:p>
                  </a:txBody>
                  <a:tcPr marL="4330" marR="4330" marT="4330"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APAC</a:t>
                      </a:r>
                    </a:p>
                  </a:txBody>
                  <a:tcPr marL="4330" marR="4330" marT="4330"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G-8 Countries</a:t>
                      </a:r>
                    </a:p>
                  </a:txBody>
                  <a:tcPr marL="4330" marR="4330" marT="4330"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BRICS</a:t>
                      </a:r>
                    </a:p>
                  </a:txBody>
                  <a:tcPr marL="4330" marR="4330" marT="4330"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Middle East/Africa</a:t>
                      </a:r>
                    </a:p>
                  </a:txBody>
                  <a:tcPr marL="4330" marR="4330" marT="4330" marB="0" anchor="ctr">
                    <a:lnL>
                      <a:noFill/>
                    </a:lnL>
                    <a:lnR>
                      <a:noFill/>
                    </a:lnR>
                    <a:lnT>
                      <a:noFill/>
                    </a:lnT>
                    <a:lnB>
                      <a:noFill/>
                    </a:lnB>
                    <a:solidFill>
                      <a:srgbClr val="71B2C9"/>
                    </a:solidFill>
                  </a:tcPr>
                </a:tc>
                <a:extLst>
                  <a:ext uri="{0D108BD9-81ED-4DB2-BD59-A6C34878D82A}">
                    <a16:rowId xmlns="" xmlns:a16="http://schemas.microsoft.com/office/drawing/2014/main" val="3766529011"/>
                  </a:ext>
                </a:extLst>
              </a:tr>
              <a:tr h="220807">
                <a:tc>
                  <a:txBody>
                    <a:bodyPr/>
                    <a:lstStyle/>
                    <a:p>
                      <a:pPr marL="0" algn="l" defTabSz="924282" rtl="0" eaLnBrk="1" fontAlgn="b" latinLnBrk="0" hangingPunct="1"/>
                      <a:r>
                        <a:rPr lang="en-US" sz="1000" b="0" i="1" u="none" strike="noStrike" kern="1200" dirty="0">
                          <a:solidFill>
                            <a:srgbClr val="000000"/>
                          </a:solidFill>
                          <a:effectLst/>
                          <a:latin typeface="Calibri" panose="020F0502020204030204" pitchFamily="34" charset="0"/>
                          <a:ea typeface="+mn-ea"/>
                          <a:cs typeface="+mn-cs"/>
                        </a:rPr>
                        <a:t>Base: All Respondents</a:t>
                      </a:r>
                    </a:p>
                  </a:txBody>
                  <a:tcPr marL="4330" marR="4330" marT="4330" marB="0" anchor="b">
                    <a:lnL>
                      <a:noFill/>
                    </a:lnL>
                    <a:lnR>
                      <a:noFill/>
                    </a:lnR>
                    <a:lnT>
                      <a:noFill/>
                    </a:lnT>
                    <a:lnB>
                      <a:noFill/>
                    </a:lnB>
                    <a:solidFill>
                      <a:srgbClr val="FFFFFF"/>
                    </a:solidFill>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n=21,081</a:t>
                      </a:r>
                    </a:p>
                  </a:txBody>
                  <a:tcPr marL="4330" marR="4330" marT="4330" marB="0" anchor="ctr">
                    <a:lnL>
                      <a:noFill/>
                    </a:lnL>
                    <a:lnR>
                      <a:noFill/>
                    </a:lnR>
                    <a:lnT>
                      <a:noFill/>
                    </a:lnT>
                    <a:lnB>
                      <a:noFill/>
                    </a:lnB>
                    <a:solidFill>
                      <a:srgbClr val="FFFFFF"/>
                    </a:solidFill>
                  </a:tcPr>
                </a:tc>
                <a:tc>
                  <a:txBody>
                    <a:bodyPr/>
                    <a:lstStyle/>
                    <a:p>
                      <a:pPr marL="0" algn="ctr" defTabSz="924282" rtl="0" eaLnBrk="1" fontAlgn="ctr" latinLnBrk="0" hangingPunct="1"/>
                      <a:r>
                        <a:rPr lang="en-US" sz="1000" b="0" i="1" u="none" strike="noStrike" kern="1200" dirty="0">
                          <a:solidFill>
                            <a:srgbClr val="000000"/>
                          </a:solidFill>
                          <a:effectLst/>
                          <a:latin typeface="Calibri" panose="020F0502020204030204" pitchFamily="34" charset="0"/>
                          <a:ea typeface="+mn-ea"/>
                          <a:cs typeface="+mn-cs"/>
                        </a:rPr>
                        <a:t>n=1,810</a:t>
                      </a:r>
                    </a:p>
                  </a:txBody>
                  <a:tcPr marL="4330" marR="4330" marT="4330" marB="0" anchor="ctr">
                    <a:lnL>
                      <a:noFill/>
                    </a:lnL>
                    <a:lnR>
                      <a:noFill/>
                    </a:lnR>
                    <a:lnT>
                      <a:noFill/>
                    </a:lnT>
                    <a:lnB>
                      <a:noFill/>
                    </a:lnB>
                    <a:solidFill>
                      <a:srgbClr val="FFFFFF"/>
                    </a:solidFill>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n=1,591</a:t>
                      </a:r>
                    </a:p>
                  </a:txBody>
                  <a:tcPr marL="4330" marR="4330" marT="4330" marB="0" anchor="ctr">
                    <a:lnL>
                      <a:noFill/>
                    </a:lnL>
                    <a:lnR>
                      <a:noFill/>
                    </a:lnR>
                    <a:lnT>
                      <a:noFill/>
                    </a:lnT>
                    <a:lnB>
                      <a:noFill/>
                    </a:lnB>
                    <a:solidFill>
                      <a:srgbClr val="FFFFFF"/>
                    </a:solidFill>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n=5,512</a:t>
                      </a:r>
                    </a:p>
                  </a:txBody>
                  <a:tcPr marL="4330" marR="4330" marT="4330" marB="0" anchor="ctr">
                    <a:lnL>
                      <a:noFill/>
                    </a:lnL>
                    <a:lnR>
                      <a:noFill/>
                    </a:lnR>
                    <a:lnT>
                      <a:noFill/>
                    </a:lnT>
                    <a:lnB>
                      <a:noFill/>
                    </a:lnB>
                    <a:solidFill>
                      <a:srgbClr val="FFFFFF"/>
                    </a:solidFill>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n=7,095</a:t>
                      </a:r>
                    </a:p>
                  </a:txBody>
                  <a:tcPr marL="4330" marR="4330" marT="4330" marB="0" anchor="ctr">
                    <a:lnL>
                      <a:noFill/>
                    </a:lnL>
                    <a:lnR>
                      <a:noFill/>
                    </a:lnR>
                    <a:lnT>
                      <a:noFill/>
                    </a:lnT>
                    <a:lnB>
                      <a:noFill/>
                    </a:lnB>
                    <a:solidFill>
                      <a:srgbClr val="FFFFFF"/>
                    </a:solidFill>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n=7,412</a:t>
                      </a:r>
                    </a:p>
                  </a:txBody>
                  <a:tcPr marL="4330" marR="4330" marT="4330" marB="0" anchor="ctr">
                    <a:lnL>
                      <a:noFill/>
                    </a:lnL>
                    <a:lnR>
                      <a:noFill/>
                    </a:lnR>
                    <a:lnT>
                      <a:noFill/>
                    </a:lnT>
                    <a:lnB>
                      <a:noFill/>
                    </a:lnB>
                    <a:solidFill>
                      <a:srgbClr val="FFFFFF"/>
                    </a:solidFill>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n=4,143</a:t>
                      </a:r>
                    </a:p>
                  </a:txBody>
                  <a:tcPr marL="4330" marR="4330" marT="4330" marB="0" anchor="ctr">
                    <a:lnL>
                      <a:noFill/>
                    </a:lnL>
                    <a:lnR>
                      <a:noFill/>
                    </a:lnR>
                    <a:lnT>
                      <a:noFill/>
                    </a:lnT>
                    <a:lnB>
                      <a:noFill/>
                    </a:lnB>
                    <a:solidFill>
                      <a:srgbClr val="FFFFFF"/>
                    </a:solidFill>
                  </a:tcPr>
                </a:tc>
                <a:tc>
                  <a:txBody>
                    <a:bodyPr/>
                    <a:lstStyle/>
                    <a:p>
                      <a:pPr marL="0" algn="ctr" defTabSz="924282" rtl="0" eaLnBrk="1" fontAlgn="ctr" latinLnBrk="0" hangingPunct="1"/>
                      <a:r>
                        <a:rPr lang="en-US" sz="1000" b="0" i="1" u="none" strike="noStrike" kern="1200" dirty="0">
                          <a:solidFill>
                            <a:srgbClr val="000000"/>
                          </a:solidFill>
                          <a:effectLst/>
                          <a:latin typeface="Calibri" panose="020F0502020204030204" pitchFamily="34" charset="0"/>
                          <a:ea typeface="+mn-ea"/>
                          <a:cs typeface="+mn-cs"/>
                        </a:rPr>
                        <a:t>n=4,117</a:t>
                      </a:r>
                    </a:p>
                  </a:txBody>
                  <a:tcPr marL="4330" marR="4330" marT="4330" marB="0" anchor="ctr">
                    <a:lnL>
                      <a:noFill/>
                    </a:lnL>
                    <a:lnR>
                      <a:noFill/>
                    </a:lnR>
                    <a:lnT>
                      <a:noFill/>
                    </a:lnT>
                    <a:lnB>
                      <a:noFill/>
                    </a:lnB>
                    <a:solidFill>
                      <a:srgbClr val="FFFFFF"/>
                    </a:solidFill>
                  </a:tcPr>
                </a:tc>
                <a:extLst>
                  <a:ext uri="{0D108BD9-81ED-4DB2-BD59-A6C34878D82A}">
                    <a16:rowId xmlns="" xmlns:a16="http://schemas.microsoft.com/office/drawing/2014/main" val="4279762884"/>
                  </a:ext>
                </a:extLst>
              </a:tr>
              <a:tr h="311035">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The Internet is not secure</a:t>
                      </a:r>
                    </a:p>
                  </a:txBody>
                  <a:tcPr marL="4330" marR="4330" marT="4330"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48%</a:t>
                      </a:r>
                    </a:p>
                  </a:txBody>
                  <a:tcPr marL="4330" marR="4330" marT="4330" marB="0" anchor="ctr">
                    <a:lnL>
                      <a:noFill/>
                    </a:lnL>
                    <a:lnR>
                      <a:noFill/>
                    </a:lnR>
                    <a:lnT>
                      <a:noFill/>
                    </a:lnT>
                    <a:lnB>
                      <a:noFill/>
                    </a:lnB>
                    <a:solidFill>
                      <a:srgbClr val="72C37C"/>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47%</a:t>
                      </a:r>
                    </a:p>
                  </a:txBody>
                  <a:tcPr marL="4330" marR="4330" marT="4330" marB="0" anchor="ctr">
                    <a:lnL>
                      <a:noFill/>
                    </a:lnL>
                    <a:lnR>
                      <a:noFill/>
                    </a:lnR>
                    <a:lnT>
                      <a:noFill/>
                    </a:lnT>
                    <a:lnB>
                      <a:noFill/>
                    </a:lnB>
                    <a:solidFill>
                      <a:srgbClr val="77C47D"/>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44%</a:t>
                      </a:r>
                    </a:p>
                  </a:txBody>
                  <a:tcPr marL="4330" marR="4330" marT="4330" marB="0" anchor="ctr">
                    <a:lnL>
                      <a:noFill/>
                    </a:lnL>
                    <a:lnR>
                      <a:noFill/>
                    </a:lnR>
                    <a:lnT>
                      <a:noFill/>
                    </a:lnT>
                    <a:lnB>
                      <a:noFill/>
                    </a:lnB>
                    <a:solidFill>
                      <a:srgbClr val="86C9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42%</a:t>
                      </a:r>
                    </a:p>
                  </a:txBody>
                  <a:tcPr marL="4330" marR="4330" marT="4330" marB="0" anchor="ctr">
                    <a:lnL>
                      <a:noFill/>
                    </a:lnL>
                    <a:lnR>
                      <a:noFill/>
                    </a:lnR>
                    <a:lnT>
                      <a:noFill/>
                    </a:lnT>
                    <a:lnB>
                      <a:noFill/>
                    </a:lnB>
                    <a:solidFill>
                      <a:srgbClr val="90CB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48%</a:t>
                      </a:r>
                    </a:p>
                  </a:txBody>
                  <a:tcPr marL="4330" marR="4330" marT="4330" marB="0" anchor="ctr">
                    <a:lnL>
                      <a:noFill/>
                    </a:lnL>
                    <a:lnR>
                      <a:noFill/>
                    </a:lnR>
                    <a:lnT>
                      <a:noFill/>
                    </a:lnT>
                    <a:lnB>
                      <a:noFill/>
                    </a:lnB>
                    <a:solidFill>
                      <a:srgbClr val="72C37C"/>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44%</a:t>
                      </a:r>
                    </a:p>
                  </a:txBody>
                  <a:tcPr marL="4330" marR="4330" marT="4330" marB="0" anchor="ctr">
                    <a:lnL>
                      <a:noFill/>
                    </a:lnL>
                    <a:lnR>
                      <a:noFill/>
                    </a:lnR>
                    <a:lnT>
                      <a:noFill/>
                    </a:lnT>
                    <a:lnB>
                      <a:noFill/>
                    </a:lnB>
                    <a:solidFill>
                      <a:srgbClr val="86C9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50%</a:t>
                      </a:r>
                    </a:p>
                  </a:txBody>
                  <a:tcPr marL="4330" marR="4330" marT="4330" marB="0" anchor="ctr">
                    <a:lnL>
                      <a:noFill/>
                    </a:lnL>
                    <a:lnR>
                      <a:noFill/>
                    </a:lnR>
                    <a:lnT>
                      <a:noFill/>
                    </a:lnT>
                    <a:lnB>
                      <a:noFill/>
                    </a:lnB>
                    <a:solidFill>
                      <a:srgbClr val="68C07C"/>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51%</a:t>
                      </a:r>
                    </a:p>
                  </a:txBody>
                  <a:tcPr marL="4330" marR="4330" marT="4330" marB="0" anchor="ctr">
                    <a:lnL>
                      <a:noFill/>
                    </a:lnL>
                    <a:lnR>
                      <a:noFill/>
                    </a:lnR>
                    <a:lnT>
                      <a:noFill/>
                    </a:lnT>
                    <a:lnB>
                      <a:noFill/>
                    </a:lnB>
                    <a:solidFill>
                      <a:srgbClr val="63BE7B"/>
                    </a:solidFill>
                  </a:tcPr>
                </a:tc>
                <a:extLst>
                  <a:ext uri="{0D108BD9-81ED-4DB2-BD59-A6C34878D82A}">
                    <a16:rowId xmlns="" xmlns:a16="http://schemas.microsoft.com/office/drawing/2014/main" val="2668610579"/>
                  </a:ext>
                </a:extLst>
              </a:tr>
              <a:tr h="311035">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The Internet is too uncontrolled</a:t>
                      </a:r>
                    </a:p>
                  </a:txBody>
                  <a:tcPr marL="4330" marR="4330" marT="4330"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32%</a:t>
                      </a:r>
                    </a:p>
                  </a:txBody>
                  <a:tcPr marL="4330" marR="4330" marT="4330" marB="0" anchor="ctr">
                    <a:lnL>
                      <a:noFill/>
                    </a:lnL>
                    <a:lnR>
                      <a:noFill/>
                    </a:lnR>
                    <a:lnT>
                      <a:noFill/>
                    </a:lnT>
                    <a:lnB>
                      <a:noFill/>
                    </a:lnB>
                    <a:solidFill>
                      <a:srgbClr val="C2DA81"/>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24%</a:t>
                      </a:r>
                    </a:p>
                  </a:txBody>
                  <a:tcPr marL="4330" marR="4330" marT="4330" marB="0" anchor="ctr">
                    <a:lnL>
                      <a:noFill/>
                    </a:lnL>
                    <a:lnR>
                      <a:noFill/>
                    </a:lnR>
                    <a:lnT>
                      <a:noFill/>
                    </a:lnT>
                    <a:lnB>
                      <a:noFill/>
                    </a:lnB>
                    <a:solidFill>
                      <a:srgbClr val="E9E5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25%</a:t>
                      </a:r>
                    </a:p>
                  </a:txBody>
                  <a:tcPr marL="4330" marR="4330" marT="4330" marB="0" anchor="ctr">
                    <a:lnL>
                      <a:noFill/>
                    </a:lnL>
                    <a:lnR>
                      <a:noFill/>
                    </a:lnR>
                    <a:lnT>
                      <a:noFill/>
                    </a:lnT>
                    <a:lnB>
                      <a:noFill/>
                    </a:lnB>
                    <a:solidFill>
                      <a:srgbClr val="E4E4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31%</a:t>
                      </a:r>
                    </a:p>
                  </a:txBody>
                  <a:tcPr marL="4330" marR="4330" marT="4330" marB="0" anchor="ctr">
                    <a:lnL>
                      <a:noFill/>
                    </a:lnL>
                    <a:lnR>
                      <a:noFill/>
                    </a:lnR>
                    <a:lnT>
                      <a:noFill/>
                    </a:lnT>
                    <a:lnB>
                      <a:noFill/>
                    </a:lnB>
                    <a:solidFill>
                      <a:srgbClr val="C7DB81"/>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35%</a:t>
                      </a:r>
                    </a:p>
                  </a:txBody>
                  <a:tcPr marL="4330" marR="4330" marT="4330" marB="0" anchor="ctr">
                    <a:lnL>
                      <a:noFill/>
                    </a:lnL>
                    <a:lnR>
                      <a:noFill/>
                    </a:lnR>
                    <a:lnT>
                      <a:noFill/>
                    </a:lnT>
                    <a:lnB>
                      <a:noFill/>
                    </a:lnB>
                    <a:solidFill>
                      <a:srgbClr val="B3D58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31%</a:t>
                      </a:r>
                    </a:p>
                  </a:txBody>
                  <a:tcPr marL="4330" marR="4330" marT="4330" marB="0" anchor="ctr">
                    <a:lnL>
                      <a:noFill/>
                    </a:lnL>
                    <a:lnR>
                      <a:noFill/>
                    </a:lnR>
                    <a:lnT>
                      <a:noFill/>
                    </a:lnT>
                    <a:lnB>
                      <a:noFill/>
                    </a:lnB>
                    <a:solidFill>
                      <a:srgbClr val="C7DB81"/>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34%</a:t>
                      </a:r>
                    </a:p>
                  </a:txBody>
                  <a:tcPr marL="4330" marR="4330" marT="4330" marB="0" anchor="ctr">
                    <a:lnL>
                      <a:noFill/>
                    </a:lnL>
                    <a:lnR>
                      <a:noFill/>
                    </a:lnR>
                    <a:lnT>
                      <a:noFill/>
                    </a:lnT>
                    <a:lnB>
                      <a:noFill/>
                    </a:lnB>
                    <a:solidFill>
                      <a:srgbClr val="B8D78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32%</a:t>
                      </a:r>
                    </a:p>
                  </a:txBody>
                  <a:tcPr marL="4330" marR="4330" marT="4330" marB="0" anchor="ctr">
                    <a:lnL>
                      <a:noFill/>
                    </a:lnL>
                    <a:lnR>
                      <a:noFill/>
                    </a:lnR>
                    <a:lnT>
                      <a:noFill/>
                    </a:lnT>
                    <a:lnB>
                      <a:noFill/>
                    </a:lnB>
                    <a:solidFill>
                      <a:srgbClr val="C2DA81"/>
                    </a:solidFill>
                  </a:tcPr>
                </a:tc>
                <a:extLst>
                  <a:ext uri="{0D108BD9-81ED-4DB2-BD59-A6C34878D82A}">
                    <a16:rowId xmlns="" xmlns:a16="http://schemas.microsoft.com/office/drawing/2014/main" val="1366455732"/>
                  </a:ext>
                </a:extLst>
              </a:tr>
              <a:tr h="311035">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The Internet is not reliable</a:t>
                      </a:r>
                    </a:p>
                  </a:txBody>
                  <a:tcPr marL="4330" marR="4330" marT="4330"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25%</a:t>
                      </a:r>
                    </a:p>
                  </a:txBody>
                  <a:tcPr marL="4330" marR="4330" marT="4330" marB="0" anchor="ctr">
                    <a:lnL>
                      <a:noFill/>
                    </a:lnL>
                    <a:lnR>
                      <a:noFill/>
                    </a:lnR>
                    <a:lnT>
                      <a:noFill/>
                    </a:lnT>
                    <a:lnB>
                      <a:noFill/>
                    </a:lnB>
                    <a:solidFill>
                      <a:srgbClr val="E4E483"/>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16%</a:t>
                      </a:r>
                    </a:p>
                  </a:txBody>
                  <a:tcPr marL="4330" marR="4330" marT="4330" marB="0" anchor="ctr">
                    <a:lnL>
                      <a:noFill/>
                    </a:lnL>
                    <a:lnR>
                      <a:noFill/>
                    </a:lnR>
                    <a:lnT>
                      <a:noFill/>
                    </a:lnT>
                    <a:lnB>
                      <a:noFill/>
                    </a:lnB>
                    <a:solidFill>
                      <a:srgbClr val="FDCD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32%</a:t>
                      </a:r>
                    </a:p>
                  </a:txBody>
                  <a:tcPr marL="4330" marR="4330" marT="4330" marB="0" anchor="ctr">
                    <a:lnL>
                      <a:noFill/>
                    </a:lnL>
                    <a:lnR>
                      <a:noFill/>
                    </a:lnR>
                    <a:lnT>
                      <a:noFill/>
                    </a:lnT>
                    <a:lnB>
                      <a:noFill/>
                    </a:lnB>
                    <a:solidFill>
                      <a:srgbClr val="C2DA81"/>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22%</a:t>
                      </a:r>
                    </a:p>
                  </a:txBody>
                  <a:tcPr marL="4330" marR="4330" marT="4330" marB="0" anchor="ctr">
                    <a:lnL>
                      <a:noFill/>
                    </a:lnL>
                    <a:lnR>
                      <a:noFill/>
                    </a:lnR>
                    <a:lnT>
                      <a:noFill/>
                    </a:lnT>
                    <a:lnB>
                      <a:noFill/>
                    </a:lnB>
                    <a:solidFill>
                      <a:srgbClr val="F3E8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20%</a:t>
                      </a:r>
                    </a:p>
                  </a:txBody>
                  <a:tcPr marL="4330" marR="4330" marT="4330" marB="0" anchor="ctr">
                    <a:lnL>
                      <a:noFill/>
                    </a:lnL>
                    <a:lnR>
                      <a:noFill/>
                    </a:lnR>
                    <a:lnT>
                      <a:noFill/>
                    </a:lnT>
                    <a:lnB>
                      <a:noFill/>
                    </a:lnB>
                    <a:solidFill>
                      <a:srgbClr val="FDEB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19%</a:t>
                      </a:r>
                    </a:p>
                  </a:txBody>
                  <a:tcPr marL="4330" marR="4330" marT="4330" marB="0" anchor="ctr">
                    <a:lnL>
                      <a:noFill/>
                    </a:lnL>
                    <a:lnR>
                      <a:noFill/>
                    </a:lnR>
                    <a:lnT>
                      <a:noFill/>
                    </a:lnT>
                    <a:lnB>
                      <a:noFill/>
                    </a:lnB>
                    <a:solidFill>
                      <a:srgbClr val="FEE6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25%</a:t>
                      </a:r>
                    </a:p>
                  </a:txBody>
                  <a:tcPr marL="4330" marR="4330" marT="4330" marB="0" anchor="ctr">
                    <a:lnL>
                      <a:noFill/>
                    </a:lnL>
                    <a:lnR>
                      <a:noFill/>
                    </a:lnR>
                    <a:lnT>
                      <a:noFill/>
                    </a:lnT>
                    <a:lnB>
                      <a:noFill/>
                    </a:lnB>
                    <a:solidFill>
                      <a:srgbClr val="E4E4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35%</a:t>
                      </a:r>
                    </a:p>
                  </a:txBody>
                  <a:tcPr marL="4330" marR="4330" marT="4330" marB="0" anchor="ctr">
                    <a:lnL>
                      <a:noFill/>
                    </a:lnL>
                    <a:lnR>
                      <a:noFill/>
                    </a:lnR>
                    <a:lnT>
                      <a:noFill/>
                    </a:lnT>
                    <a:lnB>
                      <a:noFill/>
                    </a:lnB>
                    <a:solidFill>
                      <a:srgbClr val="B3D580"/>
                    </a:solidFill>
                  </a:tcPr>
                </a:tc>
                <a:extLst>
                  <a:ext uri="{0D108BD9-81ED-4DB2-BD59-A6C34878D82A}">
                    <a16:rowId xmlns="" xmlns:a16="http://schemas.microsoft.com/office/drawing/2014/main" val="1830917174"/>
                  </a:ext>
                </a:extLst>
              </a:tr>
              <a:tr h="311035">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The Internet is controlled by corporate elites</a:t>
                      </a:r>
                    </a:p>
                  </a:txBody>
                  <a:tcPr marL="4330" marR="4330" marT="4330"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23%</a:t>
                      </a:r>
                    </a:p>
                  </a:txBody>
                  <a:tcPr marL="4330" marR="4330" marT="4330" marB="0" anchor="ctr">
                    <a:lnL>
                      <a:noFill/>
                    </a:lnL>
                    <a:lnR>
                      <a:noFill/>
                    </a:lnR>
                    <a:lnT>
                      <a:noFill/>
                    </a:lnT>
                    <a:lnB>
                      <a:noFill/>
                    </a:lnB>
                    <a:solidFill>
                      <a:srgbClr val="EEE683"/>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22%</a:t>
                      </a:r>
                    </a:p>
                  </a:txBody>
                  <a:tcPr marL="4330" marR="4330" marT="4330" marB="0" anchor="ctr">
                    <a:lnL>
                      <a:noFill/>
                    </a:lnL>
                    <a:lnR>
                      <a:noFill/>
                    </a:lnR>
                    <a:lnT>
                      <a:noFill/>
                    </a:lnT>
                    <a:lnB>
                      <a:noFill/>
                    </a:lnB>
                    <a:solidFill>
                      <a:srgbClr val="F3E88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23%</a:t>
                      </a:r>
                    </a:p>
                  </a:txBody>
                  <a:tcPr marL="4330" marR="4330" marT="4330" marB="0" anchor="ctr">
                    <a:lnL>
                      <a:noFill/>
                    </a:lnL>
                    <a:lnR>
                      <a:noFill/>
                    </a:lnR>
                    <a:lnT>
                      <a:noFill/>
                    </a:lnT>
                    <a:lnB>
                      <a:noFill/>
                    </a:lnB>
                    <a:solidFill>
                      <a:srgbClr val="EEE683"/>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23%</a:t>
                      </a:r>
                    </a:p>
                  </a:txBody>
                  <a:tcPr marL="4330" marR="4330" marT="4330" marB="0" anchor="ctr">
                    <a:lnL>
                      <a:noFill/>
                    </a:lnL>
                    <a:lnR>
                      <a:noFill/>
                    </a:lnR>
                    <a:lnT>
                      <a:noFill/>
                    </a:lnT>
                    <a:lnB>
                      <a:noFill/>
                    </a:lnB>
                    <a:solidFill>
                      <a:srgbClr val="EEE6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17%</a:t>
                      </a:r>
                    </a:p>
                  </a:txBody>
                  <a:tcPr marL="4330" marR="4330" marT="4330" marB="0" anchor="ctr">
                    <a:lnL>
                      <a:noFill/>
                    </a:lnL>
                    <a:lnR>
                      <a:noFill/>
                    </a:lnR>
                    <a:lnT>
                      <a:noFill/>
                    </a:lnT>
                    <a:lnB>
                      <a:noFill/>
                    </a:lnB>
                    <a:solidFill>
                      <a:srgbClr val="FDD67F"/>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20%</a:t>
                      </a:r>
                    </a:p>
                  </a:txBody>
                  <a:tcPr marL="4330" marR="4330" marT="4330" marB="0" anchor="ctr">
                    <a:lnL>
                      <a:noFill/>
                    </a:lnL>
                    <a:lnR>
                      <a:noFill/>
                    </a:lnR>
                    <a:lnT>
                      <a:noFill/>
                    </a:lnT>
                    <a:lnB>
                      <a:noFill/>
                    </a:lnB>
                    <a:solidFill>
                      <a:srgbClr val="FDEB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21%</a:t>
                      </a:r>
                    </a:p>
                  </a:txBody>
                  <a:tcPr marL="4330" marR="4330" marT="4330" marB="0" anchor="ctr">
                    <a:lnL>
                      <a:noFill/>
                    </a:lnL>
                    <a:lnR>
                      <a:noFill/>
                    </a:lnR>
                    <a:lnT>
                      <a:noFill/>
                    </a:lnT>
                    <a:lnB>
                      <a:noFill/>
                    </a:lnB>
                    <a:solidFill>
                      <a:srgbClr val="F8E9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26%</a:t>
                      </a:r>
                    </a:p>
                  </a:txBody>
                  <a:tcPr marL="4330" marR="4330" marT="4330" marB="0" anchor="ctr">
                    <a:lnL>
                      <a:noFill/>
                    </a:lnL>
                    <a:lnR>
                      <a:noFill/>
                    </a:lnR>
                    <a:lnT>
                      <a:noFill/>
                    </a:lnT>
                    <a:lnB>
                      <a:noFill/>
                    </a:lnB>
                    <a:solidFill>
                      <a:srgbClr val="DFE283"/>
                    </a:solidFill>
                  </a:tcPr>
                </a:tc>
                <a:extLst>
                  <a:ext uri="{0D108BD9-81ED-4DB2-BD59-A6C34878D82A}">
                    <a16:rowId xmlns="" xmlns:a16="http://schemas.microsoft.com/office/drawing/2014/main" val="3693144061"/>
                  </a:ext>
                </a:extLst>
              </a:tr>
              <a:tr h="311035">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The Internet does not allow me to communicate privately</a:t>
                      </a:r>
                    </a:p>
                  </a:txBody>
                  <a:tcPr marL="4330" marR="4330" marT="4330" marB="0" anchor="ctr">
                    <a:lnL>
                      <a:noFill/>
                    </a:lnL>
                    <a:lnR>
                      <a:noFill/>
                    </a:lnR>
                    <a:lnT>
                      <a:noFill/>
                    </a:lnT>
                    <a:lnB>
                      <a:noFill/>
                    </a:lnB>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21%</a:t>
                      </a:r>
                    </a:p>
                  </a:txBody>
                  <a:tcPr marL="4330" marR="4330" marT="4330" marB="0" anchor="ctr">
                    <a:lnL>
                      <a:noFill/>
                    </a:lnL>
                    <a:lnR>
                      <a:noFill/>
                    </a:lnR>
                    <a:lnT>
                      <a:noFill/>
                    </a:lnT>
                    <a:lnB>
                      <a:noFill/>
                    </a:lnB>
                    <a:solidFill>
                      <a:srgbClr val="F8E98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19%</a:t>
                      </a:r>
                    </a:p>
                  </a:txBody>
                  <a:tcPr marL="4330" marR="4330" marT="4330" marB="0" anchor="ctr">
                    <a:lnL>
                      <a:noFill/>
                    </a:lnL>
                    <a:lnR>
                      <a:noFill/>
                    </a:lnR>
                    <a:lnT>
                      <a:noFill/>
                    </a:lnT>
                    <a:lnB>
                      <a:noFill/>
                    </a:lnB>
                    <a:solidFill>
                      <a:srgbClr val="FEE683"/>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24%</a:t>
                      </a:r>
                    </a:p>
                  </a:txBody>
                  <a:tcPr marL="4330" marR="4330" marT="4330" marB="0" anchor="ctr">
                    <a:lnL>
                      <a:noFill/>
                    </a:lnL>
                    <a:lnR>
                      <a:noFill/>
                    </a:lnR>
                    <a:lnT>
                      <a:noFill/>
                    </a:lnT>
                    <a:lnB>
                      <a:noFill/>
                    </a:lnB>
                    <a:solidFill>
                      <a:srgbClr val="E9E583"/>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25%</a:t>
                      </a:r>
                    </a:p>
                  </a:txBody>
                  <a:tcPr marL="4330" marR="4330" marT="4330" marB="0" anchor="ctr">
                    <a:lnL>
                      <a:noFill/>
                    </a:lnL>
                    <a:lnR>
                      <a:noFill/>
                    </a:lnR>
                    <a:lnT>
                      <a:noFill/>
                    </a:lnT>
                    <a:lnB>
                      <a:noFill/>
                    </a:lnB>
                    <a:solidFill>
                      <a:srgbClr val="E4E483"/>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16%</a:t>
                      </a:r>
                    </a:p>
                  </a:txBody>
                  <a:tcPr marL="4330" marR="4330" marT="4330" marB="0" anchor="ctr">
                    <a:lnL>
                      <a:noFill/>
                    </a:lnL>
                    <a:lnR>
                      <a:noFill/>
                    </a:lnR>
                    <a:lnT>
                      <a:noFill/>
                    </a:lnT>
                    <a:lnB>
                      <a:noFill/>
                    </a:lnB>
                    <a:solidFill>
                      <a:srgbClr val="FDCD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23%</a:t>
                      </a:r>
                    </a:p>
                  </a:txBody>
                  <a:tcPr marL="4330" marR="4330" marT="4330" marB="0" anchor="ctr">
                    <a:lnL>
                      <a:noFill/>
                    </a:lnL>
                    <a:lnR>
                      <a:noFill/>
                    </a:lnR>
                    <a:lnT>
                      <a:noFill/>
                    </a:lnT>
                    <a:lnB>
                      <a:noFill/>
                    </a:lnB>
                    <a:solidFill>
                      <a:srgbClr val="EEE6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25%</a:t>
                      </a:r>
                    </a:p>
                  </a:txBody>
                  <a:tcPr marL="4330" marR="4330" marT="4330" marB="0" anchor="ctr">
                    <a:lnL>
                      <a:noFill/>
                    </a:lnL>
                    <a:lnR>
                      <a:noFill/>
                    </a:lnR>
                    <a:lnT>
                      <a:noFill/>
                    </a:lnT>
                    <a:lnB>
                      <a:noFill/>
                    </a:lnB>
                    <a:solidFill>
                      <a:srgbClr val="E4E4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18%</a:t>
                      </a:r>
                    </a:p>
                  </a:txBody>
                  <a:tcPr marL="4330" marR="4330" marT="4330" marB="0" anchor="ctr">
                    <a:lnL>
                      <a:noFill/>
                    </a:lnL>
                    <a:lnR>
                      <a:noFill/>
                    </a:lnR>
                    <a:lnT>
                      <a:noFill/>
                    </a:lnT>
                    <a:lnB>
                      <a:noFill/>
                    </a:lnB>
                    <a:solidFill>
                      <a:srgbClr val="FEDE81"/>
                    </a:solidFill>
                  </a:tcPr>
                </a:tc>
                <a:extLst>
                  <a:ext uri="{0D108BD9-81ED-4DB2-BD59-A6C34878D82A}">
                    <a16:rowId xmlns="" xmlns:a16="http://schemas.microsoft.com/office/drawing/2014/main" val="4201345327"/>
                  </a:ext>
                </a:extLst>
              </a:tr>
              <a:tr h="311035">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The Internet is controlled by my government</a:t>
                      </a:r>
                    </a:p>
                  </a:txBody>
                  <a:tcPr marL="4330" marR="4330" marT="4330"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21%</a:t>
                      </a:r>
                    </a:p>
                  </a:txBody>
                  <a:tcPr marL="4330" marR="4330" marT="4330" marB="0" anchor="ctr">
                    <a:lnL>
                      <a:noFill/>
                    </a:lnL>
                    <a:lnR>
                      <a:noFill/>
                    </a:lnR>
                    <a:lnT>
                      <a:noFill/>
                    </a:lnT>
                    <a:lnB>
                      <a:noFill/>
                    </a:lnB>
                    <a:solidFill>
                      <a:srgbClr val="F8E98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18%</a:t>
                      </a:r>
                    </a:p>
                  </a:txBody>
                  <a:tcPr marL="4330" marR="4330" marT="4330" marB="0" anchor="ctr">
                    <a:lnL>
                      <a:noFill/>
                    </a:lnL>
                    <a:lnR>
                      <a:noFill/>
                    </a:lnR>
                    <a:lnT>
                      <a:noFill/>
                    </a:lnT>
                    <a:lnB>
                      <a:noFill/>
                    </a:lnB>
                    <a:solidFill>
                      <a:srgbClr val="FEDE81"/>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17%</a:t>
                      </a:r>
                    </a:p>
                  </a:txBody>
                  <a:tcPr marL="4330" marR="4330" marT="4330" marB="0" anchor="ctr">
                    <a:lnL>
                      <a:noFill/>
                    </a:lnL>
                    <a:lnR>
                      <a:noFill/>
                    </a:lnR>
                    <a:lnT>
                      <a:noFill/>
                    </a:lnT>
                    <a:lnB>
                      <a:noFill/>
                    </a:lnB>
                    <a:solidFill>
                      <a:srgbClr val="FDD67F"/>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17%</a:t>
                      </a:r>
                    </a:p>
                  </a:txBody>
                  <a:tcPr marL="4330" marR="4330" marT="4330" marB="0" anchor="ctr">
                    <a:lnL>
                      <a:noFill/>
                    </a:lnL>
                    <a:lnR>
                      <a:noFill/>
                    </a:lnR>
                    <a:lnT>
                      <a:noFill/>
                    </a:lnT>
                    <a:lnB>
                      <a:noFill/>
                    </a:lnB>
                    <a:solidFill>
                      <a:srgbClr val="FDD67F"/>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18%</a:t>
                      </a:r>
                    </a:p>
                  </a:txBody>
                  <a:tcPr marL="4330" marR="4330" marT="4330" marB="0" anchor="ctr">
                    <a:lnL>
                      <a:noFill/>
                    </a:lnL>
                    <a:lnR>
                      <a:noFill/>
                    </a:lnR>
                    <a:lnT>
                      <a:noFill/>
                    </a:lnT>
                    <a:lnB>
                      <a:noFill/>
                    </a:lnB>
                    <a:solidFill>
                      <a:srgbClr val="FEDE81"/>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16%</a:t>
                      </a:r>
                    </a:p>
                  </a:txBody>
                  <a:tcPr marL="4330" marR="4330" marT="4330" marB="0" anchor="ctr">
                    <a:lnL>
                      <a:noFill/>
                    </a:lnL>
                    <a:lnR>
                      <a:noFill/>
                    </a:lnR>
                    <a:lnT>
                      <a:noFill/>
                    </a:lnT>
                    <a:lnB>
                      <a:noFill/>
                    </a:lnB>
                    <a:solidFill>
                      <a:srgbClr val="FDCD7E"/>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18%</a:t>
                      </a:r>
                    </a:p>
                  </a:txBody>
                  <a:tcPr marL="4330" marR="4330" marT="4330" marB="0" anchor="ctr">
                    <a:lnL>
                      <a:noFill/>
                    </a:lnL>
                    <a:lnR>
                      <a:noFill/>
                    </a:lnR>
                    <a:lnT>
                      <a:noFill/>
                    </a:lnT>
                    <a:lnB>
                      <a:noFill/>
                    </a:lnB>
                    <a:solidFill>
                      <a:srgbClr val="FEDE81"/>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26%</a:t>
                      </a:r>
                    </a:p>
                  </a:txBody>
                  <a:tcPr marL="4330" marR="4330" marT="4330" marB="0" anchor="ctr">
                    <a:lnL>
                      <a:noFill/>
                    </a:lnL>
                    <a:lnR>
                      <a:noFill/>
                    </a:lnR>
                    <a:lnT>
                      <a:noFill/>
                    </a:lnT>
                    <a:lnB>
                      <a:noFill/>
                    </a:lnB>
                    <a:solidFill>
                      <a:srgbClr val="DFE283"/>
                    </a:solidFill>
                  </a:tcPr>
                </a:tc>
                <a:extLst>
                  <a:ext uri="{0D108BD9-81ED-4DB2-BD59-A6C34878D82A}">
                    <a16:rowId xmlns="" xmlns:a16="http://schemas.microsoft.com/office/drawing/2014/main" val="485605727"/>
                  </a:ext>
                </a:extLst>
              </a:tr>
              <a:tr h="311035">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The Internet is controlled by foreign governments</a:t>
                      </a:r>
                    </a:p>
                  </a:txBody>
                  <a:tcPr marL="4330" marR="4330" marT="4330" marB="0" anchor="ctr">
                    <a:lnL>
                      <a:noFill/>
                    </a:lnL>
                    <a:lnR>
                      <a:noFill/>
                    </a:lnR>
                    <a:lnT>
                      <a:noFill/>
                    </a:lnT>
                    <a:lnB>
                      <a:noFill/>
                    </a:lnB>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20%</a:t>
                      </a:r>
                    </a:p>
                  </a:txBody>
                  <a:tcPr marL="4330" marR="4330" marT="4330" marB="0" anchor="ctr">
                    <a:lnL>
                      <a:noFill/>
                    </a:lnL>
                    <a:lnR>
                      <a:noFill/>
                    </a:lnR>
                    <a:lnT>
                      <a:noFill/>
                    </a:lnT>
                    <a:lnB>
                      <a:noFill/>
                    </a:lnB>
                    <a:solidFill>
                      <a:srgbClr val="FDEB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12%</a:t>
                      </a:r>
                    </a:p>
                  </a:txBody>
                  <a:tcPr marL="4330" marR="4330" marT="4330" marB="0" anchor="ctr">
                    <a:lnL>
                      <a:noFill/>
                    </a:lnL>
                    <a:lnR>
                      <a:noFill/>
                    </a:lnR>
                    <a:lnT>
                      <a:noFill/>
                    </a:lnT>
                    <a:lnB>
                      <a:noFill/>
                    </a:lnB>
                    <a:solidFill>
                      <a:srgbClr val="FBAC77"/>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19%</a:t>
                      </a:r>
                    </a:p>
                  </a:txBody>
                  <a:tcPr marL="4330" marR="4330" marT="4330" marB="0" anchor="ctr">
                    <a:lnL>
                      <a:noFill/>
                    </a:lnL>
                    <a:lnR>
                      <a:noFill/>
                    </a:lnR>
                    <a:lnT>
                      <a:noFill/>
                    </a:lnT>
                    <a:lnB>
                      <a:noFill/>
                    </a:lnB>
                    <a:solidFill>
                      <a:srgbClr val="FEE683"/>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17%</a:t>
                      </a:r>
                    </a:p>
                  </a:txBody>
                  <a:tcPr marL="4330" marR="4330" marT="4330" marB="0" anchor="ctr">
                    <a:lnL>
                      <a:noFill/>
                    </a:lnL>
                    <a:lnR>
                      <a:noFill/>
                    </a:lnR>
                    <a:lnT>
                      <a:noFill/>
                    </a:lnT>
                    <a:lnB>
                      <a:noFill/>
                    </a:lnB>
                    <a:solidFill>
                      <a:srgbClr val="FDD67F"/>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14%</a:t>
                      </a:r>
                    </a:p>
                  </a:txBody>
                  <a:tcPr marL="4330" marR="4330" marT="4330" marB="0" anchor="ctr">
                    <a:lnL>
                      <a:noFill/>
                    </a:lnL>
                    <a:lnR>
                      <a:noFill/>
                    </a:lnR>
                    <a:lnT>
                      <a:noFill/>
                    </a:lnT>
                    <a:lnB>
                      <a:noFill/>
                    </a:lnB>
                    <a:solidFill>
                      <a:srgbClr val="FCBC7B"/>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15%</a:t>
                      </a:r>
                    </a:p>
                  </a:txBody>
                  <a:tcPr marL="4330" marR="4330" marT="4330" marB="0" anchor="ctr">
                    <a:lnL>
                      <a:noFill/>
                    </a:lnL>
                    <a:lnR>
                      <a:noFill/>
                    </a:lnR>
                    <a:lnT>
                      <a:noFill/>
                    </a:lnT>
                    <a:lnB>
                      <a:noFill/>
                    </a:lnB>
                    <a:solidFill>
                      <a:srgbClr val="FCC57C"/>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18%</a:t>
                      </a:r>
                    </a:p>
                  </a:txBody>
                  <a:tcPr marL="4330" marR="4330" marT="4330" marB="0" anchor="ctr">
                    <a:lnL>
                      <a:noFill/>
                    </a:lnL>
                    <a:lnR>
                      <a:noFill/>
                    </a:lnR>
                    <a:lnT>
                      <a:noFill/>
                    </a:lnT>
                    <a:lnB>
                      <a:noFill/>
                    </a:lnB>
                    <a:solidFill>
                      <a:srgbClr val="FEDE81"/>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27%</a:t>
                      </a:r>
                    </a:p>
                  </a:txBody>
                  <a:tcPr marL="4330" marR="4330" marT="4330" marB="0" anchor="ctr">
                    <a:lnL>
                      <a:noFill/>
                    </a:lnL>
                    <a:lnR>
                      <a:noFill/>
                    </a:lnR>
                    <a:lnT>
                      <a:noFill/>
                    </a:lnT>
                    <a:lnB>
                      <a:noFill/>
                    </a:lnB>
                    <a:solidFill>
                      <a:srgbClr val="DAE182"/>
                    </a:solidFill>
                  </a:tcPr>
                </a:tc>
                <a:extLst>
                  <a:ext uri="{0D108BD9-81ED-4DB2-BD59-A6C34878D82A}">
                    <a16:rowId xmlns="" xmlns:a16="http://schemas.microsoft.com/office/drawing/2014/main" val="2525482735"/>
                  </a:ext>
                </a:extLst>
              </a:tr>
              <a:tr h="311035">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The Internet does not allow me to access the content I want</a:t>
                      </a:r>
                    </a:p>
                  </a:txBody>
                  <a:tcPr marL="4330" marR="4330" marT="4330" marB="0" anchor="ctr">
                    <a:lnL>
                      <a:noFill/>
                    </a:lnL>
                    <a:lnR>
                      <a:noFill/>
                    </a:lnR>
                    <a:lnT>
                      <a:noFill/>
                    </a:lnT>
                    <a:lnB>
                      <a:noFill/>
                    </a:lnB>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10%</a:t>
                      </a:r>
                    </a:p>
                  </a:txBody>
                  <a:tcPr marL="4330" marR="4330" marT="4330" marB="0" anchor="ctr">
                    <a:lnL>
                      <a:noFill/>
                    </a:lnL>
                    <a:lnR>
                      <a:noFill/>
                    </a:lnR>
                    <a:lnT>
                      <a:noFill/>
                    </a:lnT>
                    <a:lnB>
                      <a:noFill/>
                    </a:lnB>
                    <a:solidFill>
                      <a:srgbClr val="FA9B7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5%</a:t>
                      </a:r>
                    </a:p>
                  </a:txBody>
                  <a:tcPr marL="4330" marR="4330" marT="4330" marB="0" anchor="ctr">
                    <a:lnL>
                      <a:noFill/>
                    </a:lnL>
                    <a:lnR>
                      <a:noFill/>
                    </a:lnR>
                    <a:lnT>
                      <a:noFill/>
                    </a:lnT>
                    <a:lnB>
                      <a:noFill/>
                    </a:lnB>
                    <a:solidFill>
                      <a:srgbClr val="F8716C"/>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7%</a:t>
                      </a:r>
                    </a:p>
                  </a:txBody>
                  <a:tcPr marL="4330" marR="4330" marT="4330" marB="0" anchor="ctr">
                    <a:lnL>
                      <a:noFill/>
                    </a:lnL>
                    <a:lnR>
                      <a:noFill/>
                    </a:lnR>
                    <a:lnT>
                      <a:noFill/>
                    </a:lnT>
                    <a:lnB>
                      <a:noFill/>
                    </a:lnB>
                    <a:solidFill>
                      <a:srgbClr val="F9826F"/>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6%</a:t>
                      </a:r>
                    </a:p>
                  </a:txBody>
                  <a:tcPr marL="4330" marR="4330" marT="4330" marB="0" anchor="ctr">
                    <a:lnL>
                      <a:noFill/>
                    </a:lnL>
                    <a:lnR>
                      <a:noFill/>
                    </a:lnR>
                    <a:lnT>
                      <a:noFill/>
                    </a:lnT>
                    <a:lnB>
                      <a:noFill/>
                    </a:lnB>
                    <a:solidFill>
                      <a:srgbClr val="F8796E"/>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12%</a:t>
                      </a:r>
                    </a:p>
                  </a:txBody>
                  <a:tcPr marL="4330" marR="4330" marT="4330" marB="0" anchor="ctr">
                    <a:lnL>
                      <a:noFill/>
                    </a:lnL>
                    <a:lnR>
                      <a:noFill/>
                    </a:lnR>
                    <a:lnT>
                      <a:noFill/>
                    </a:lnT>
                    <a:lnB>
                      <a:noFill/>
                    </a:lnB>
                    <a:solidFill>
                      <a:srgbClr val="FBAC77"/>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6%</a:t>
                      </a:r>
                    </a:p>
                  </a:txBody>
                  <a:tcPr marL="4330" marR="4330" marT="4330" marB="0" anchor="ctr">
                    <a:lnL>
                      <a:noFill/>
                    </a:lnL>
                    <a:lnR>
                      <a:noFill/>
                    </a:lnR>
                    <a:lnT>
                      <a:noFill/>
                    </a:lnT>
                    <a:lnB>
                      <a:noFill/>
                    </a:lnB>
                    <a:solidFill>
                      <a:srgbClr val="F8796E"/>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12%</a:t>
                      </a:r>
                    </a:p>
                  </a:txBody>
                  <a:tcPr marL="4330" marR="4330" marT="4330" marB="0" anchor="ctr">
                    <a:lnL>
                      <a:noFill/>
                    </a:lnL>
                    <a:lnR>
                      <a:noFill/>
                    </a:lnR>
                    <a:lnT>
                      <a:noFill/>
                    </a:lnT>
                    <a:lnB>
                      <a:noFill/>
                    </a:lnB>
                    <a:solidFill>
                      <a:srgbClr val="FBAC77"/>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12%</a:t>
                      </a:r>
                    </a:p>
                  </a:txBody>
                  <a:tcPr marL="4330" marR="4330" marT="4330" marB="0" anchor="ctr">
                    <a:lnL>
                      <a:noFill/>
                    </a:lnL>
                    <a:lnR>
                      <a:noFill/>
                    </a:lnR>
                    <a:lnT>
                      <a:noFill/>
                    </a:lnT>
                    <a:lnB>
                      <a:noFill/>
                    </a:lnB>
                    <a:solidFill>
                      <a:srgbClr val="FBAC77"/>
                    </a:solidFill>
                  </a:tcPr>
                </a:tc>
                <a:extLst>
                  <a:ext uri="{0D108BD9-81ED-4DB2-BD59-A6C34878D82A}">
                    <a16:rowId xmlns="" xmlns:a16="http://schemas.microsoft.com/office/drawing/2014/main" val="3043236572"/>
                  </a:ext>
                </a:extLst>
              </a:tr>
              <a:tr h="311035">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Other</a:t>
                      </a:r>
                    </a:p>
                  </a:txBody>
                  <a:tcPr marL="4330" marR="4330" marT="4330" marB="0" anchor="ctr">
                    <a:lnL>
                      <a:noFill/>
                    </a:lnL>
                    <a:lnR>
                      <a:noFill/>
                    </a:lnR>
                    <a:lnT>
                      <a:noFill/>
                    </a:lnT>
                    <a:lnB>
                      <a:noFill/>
                    </a:lnB>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5%</a:t>
                      </a:r>
                    </a:p>
                  </a:txBody>
                  <a:tcPr marL="4330" marR="4330" marT="4330" marB="0" anchor="ctr">
                    <a:lnL>
                      <a:noFill/>
                    </a:lnL>
                    <a:lnR>
                      <a:noFill/>
                    </a:lnR>
                    <a:lnT>
                      <a:noFill/>
                    </a:lnT>
                    <a:lnB>
                      <a:noFill/>
                    </a:lnB>
                    <a:solidFill>
                      <a:srgbClr val="F8716C"/>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6%</a:t>
                      </a:r>
                    </a:p>
                  </a:txBody>
                  <a:tcPr marL="4330" marR="4330" marT="4330" marB="0" anchor="ctr">
                    <a:lnL>
                      <a:noFill/>
                    </a:lnL>
                    <a:lnR>
                      <a:noFill/>
                    </a:lnR>
                    <a:lnT>
                      <a:noFill/>
                    </a:lnT>
                    <a:lnB>
                      <a:noFill/>
                    </a:lnB>
                    <a:solidFill>
                      <a:srgbClr val="F8796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8%</a:t>
                      </a:r>
                    </a:p>
                  </a:txBody>
                  <a:tcPr marL="4330" marR="4330" marT="4330" marB="0" anchor="ctr">
                    <a:lnL>
                      <a:noFill/>
                    </a:lnL>
                    <a:lnR>
                      <a:noFill/>
                    </a:lnR>
                    <a:lnT>
                      <a:noFill/>
                    </a:lnT>
                    <a:lnB>
                      <a:noFill/>
                    </a:lnB>
                    <a:solidFill>
                      <a:srgbClr val="F98A71"/>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a:t>
                      </a:r>
                    </a:p>
                  </a:txBody>
                  <a:tcPr marL="4330" marR="4330" marT="4330" marB="0" anchor="ctr">
                    <a:lnL>
                      <a:noFill/>
                    </a:lnL>
                    <a:lnR>
                      <a:noFill/>
                    </a:lnR>
                    <a:lnT>
                      <a:noFill/>
                    </a:lnT>
                    <a:lnB>
                      <a:noFill/>
                    </a:lnB>
                    <a:solidFill>
                      <a:srgbClr val="F8696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a:t>
                      </a:r>
                    </a:p>
                  </a:txBody>
                  <a:tcPr marL="4330" marR="4330" marT="4330" marB="0" anchor="ctr">
                    <a:lnL>
                      <a:noFill/>
                    </a:lnL>
                    <a:lnR>
                      <a:noFill/>
                    </a:lnR>
                    <a:lnT>
                      <a:noFill/>
                    </a:lnT>
                    <a:lnB>
                      <a:noFill/>
                    </a:lnB>
                    <a:solidFill>
                      <a:srgbClr val="F8696B"/>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5%</a:t>
                      </a:r>
                    </a:p>
                  </a:txBody>
                  <a:tcPr marL="4330" marR="4330" marT="4330" marB="0" anchor="ctr">
                    <a:lnL>
                      <a:noFill/>
                    </a:lnL>
                    <a:lnR>
                      <a:noFill/>
                    </a:lnR>
                    <a:lnT>
                      <a:noFill/>
                    </a:lnT>
                    <a:lnB>
                      <a:noFill/>
                    </a:lnB>
                    <a:solidFill>
                      <a:srgbClr val="F8716C"/>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5%</a:t>
                      </a:r>
                    </a:p>
                  </a:txBody>
                  <a:tcPr marL="4330" marR="4330" marT="4330" marB="0" anchor="ctr">
                    <a:lnL>
                      <a:noFill/>
                    </a:lnL>
                    <a:lnR>
                      <a:noFill/>
                    </a:lnR>
                    <a:lnT>
                      <a:noFill/>
                    </a:lnT>
                    <a:lnB>
                      <a:noFill/>
                    </a:lnB>
                    <a:solidFill>
                      <a:srgbClr val="F8716C"/>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4%</a:t>
                      </a:r>
                    </a:p>
                  </a:txBody>
                  <a:tcPr marL="4330" marR="4330" marT="4330" marB="0" anchor="ctr">
                    <a:lnL>
                      <a:noFill/>
                    </a:lnL>
                    <a:lnR>
                      <a:noFill/>
                    </a:lnR>
                    <a:lnT>
                      <a:noFill/>
                    </a:lnT>
                    <a:lnB>
                      <a:noFill/>
                    </a:lnB>
                    <a:solidFill>
                      <a:srgbClr val="F8696B"/>
                    </a:solidFill>
                  </a:tcPr>
                </a:tc>
                <a:extLst>
                  <a:ext uri="{0D108BD9-81ED-4DB2-BD59-A6C34878D82A}">
                    <a16:rowId xmlns="" xmlns:a16="http://schemas.microsoft.com/office/drawing/2014/main" val="3439000850"/>
                  </a:ext>
                </a:extLst>
              </a:tr>
              <a:tr h="311035">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None of the above</a:t>
                      </a:r>
                    </a:p>
                  </a:txBody>
                  <a:tcPr marL="4330" marR="4330" marT="4330" marB="0" anchor="ctr">
                    <a:lnL>
                      <a:noFill/>
                    </a:lnL>
                    <a:lnR>
                      <a:noFill/>
                    </a:lnR>
                    <a:lnT>
                      <a:noFill/>
                    </a:lnT>
                    <a:lnB>
                      <a:noFill/>
                    </a:lnB>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14%</a:t>
                      </a:r>
                    </a:p>
                  </a:txBody>
                  <a:tcPr marL="4330" marR="4330" marT="4330" marB="0" anchor="ctr">
                    <a:lnL>
                      <a:noFill/>
                    </a:lnL>
                    <a:lnR>
                      <a:noFill/>
                    </a:lnR>
                    <a:lnT>
                      <a:noFill/>
                    </a:lnT>
                    <a:lnB>
                      <a:noFill/>
                    </a:lnB>
                    <a:solidFill>
                      <a:srgbClr val="FCBC7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21%</a:t>
                      </a:r>
                    </a:p>
                  </a:txBody>
                  <a:tcPr marL="4330" marR="4330" marT="4330" marB="0" anchor="ctr">
                    <a:lnL>
                      <a:noFill/>
                    </a:lnL>
                    <a:lnR>
                      <a:noFill/>
                    </a:lnR>
                    <a:lnT>
                      <a:noFill/>
                    </a:lnT>
                    <a:lnB>
                      <a:noFill/>
                    </a:lnB>
                    <a:solidFill>
                      <a:srgbClr val="F8E9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9%</a:t>
                      </a:r>
                    </a:p>
                  </a:txBody>
                  <a:tcPr marL="4330" marR="4330" marT="4330" marB="0" anchor="ctr">
                    <a:lnL>
                      <a:noFill/>
                    </a:lnL>
                    <a:lnR>
                      <a:noFill/>
                    </a:lnR>
                    <a:lnT>
                      <a:noFill/>
                    </a:lnT>
                    <a:lnB>
                      <a:noFill/>
                    </a:lnB>
                    <a:solidFill>
                      <a:srgbClr val="FA927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18%</a:t>
                      </a:r>
                    </a:p>
                  </a:txBody>
                  <a:tcPr marL="4330" marR="4330" marT="4330" marB="0" anchor="ctr">
                    <a:lnL>
                      <a:noFill/>
                    </a:lnL>
                    <a:lnR>
                      <a:noFill/>
                    </a:lnR>
                    <a:lnT>
                      <a:noFill/>
                    </a:lnT>
                    <a:lnB>
                      <a:noFill/>
                    </a:lnB>
                    <a:solidFill>
                      <a:srgbClr val="FEDE81"/>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15%</a:t>
                      </a:r>
                    </a:p>
                  </a:txBody>
                  <a:tcPr marL="4330" marR="4330" marT="4330" marB="0" anchor="ctr">
                    <a:lnL>
                      <a:noFill/>
                    </a:lnL>
                    <a:lnR>
                      <a:noFill/>
                    </a:lnR>
                    <a:lnT>
                      <a:noFill/>
                    </a:lnT>
                    <a:lnB>
                      <a:noFill/>
                    </a:lnB>
                    <a:solidFill>
                      <a:srgbClr val="FCC57C"/>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20%</a:t>
                      </a:r>
                    </a:p>
                  </a:txBody>
                  <a:tcPr marL="4330" marR="4330" marT="4330" marB="0" anchor="ctr">
                    <a:lnL>
                      <a:noFill/>
                    </a:lnL>
                    <a:lnR>
                      <a:noFill/>
                    </a:lnR>
                    <a:lnT>
                      <a:noFill/>
                    </a:lnT>
                    <a:lnB>
                      <a:noFill/>
                    </a:lnB>
                    <a:solidFill>
                      <a:srgbClr val="FDEB8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11%</a:t>
                      </a:r>
                    </a:p>
                  </a:txBody>
                  <a:tcPr marL="4330" marR="4330" marT="4330" marB="0" anchor="ctr">
                    <a:lnL>
                      <a:noFill/>
                    </a:lnL>
                    <a:lnR>
                      <a:noFill/>
                    </a:lnR>
                    <a:lnT>
                      <a:noFill/>
                    </a:lnT>
                    <a:lnB>
                      <a:noFill/>
                    </a:lnB>
                    <a:solidFill>
                      <a:srgbClr val="FBA376"/>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10%</a:t>
                      </a:r>
                    </a:p>
                  </a:txBody>
                  <a:tcPr marL="4330" marR="4330" marT="4330" marB="0" anchor="ctr">
                    <a:lnL>
                      <a:noFill/>
                    </a:lnL>
                    <a:lnR>
                      <a:noFill/>
                    </a:lnR>
                    <a:lnT>
                      <a:noFill/>
                    </a:lnT>
                    <a:lnB>
                      <a:noFill/>
                    </a:lnB>
                    <a:solidFill>
                      <a:srgbClr val="FA9B74"/>
                    </a:solidFill>
                  </a:tcPr>
                </a:tc>
                <a:extLst>
                  <a:ext uri="{0D108BD9-81ED-4DB2-BD59-A6C34878D82A}">
                    <a16:rowId xmlns="" xmlns:a16="http://schemas.microsoft.com/office/drawing/2014/main" val="3796327935"/>
                  </a:ext>
                </a:extLst>
              </a:tr>
            </a:tbl>
          </a:graphicData>
        </a:graphic>
      </p:graphicFrame>
    </p:spTree>
    <p:extLst>
      <p:ext uri="{BB962C8B-B14F-4D97-AF65-F5344CB8AC3E}">
        <p14:creationId xmlns:p14="http://schemas.microsoft.com/office/powerpoint/2010/main" val="27271324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1107996"/>
          </a:xfrm>
        </p:spPr>
        <p:txBody>
          <a:bodyPr/>
          <a:lstStyle/>
          <a:p>
            <a:pPr algn="just"/>
            <a:r>
              <a:rPr lang="en-US" dirty="0"/>
              <a:t>Among those who distrust the internet, they are using the internet differently by disclosing less personal information online, taking greater care to secure their device, and using the internet more selectively. The relative ranking of these actions is consistent with last year.   </a:t>
            </a:r>
          </a:p>
        </p:txBody>
      </p:sp>
      <p:sp>
        <p:nvSpPr>
          <p:cNvPr id="3" name="Text Placeholder 2"/>
          <p:cNvSpPr>
            <a:spLocks noGrp="1"/>
          </p:cNvSpPr>
          <p:nvPr>
            <p:ph type="body" sz="quarter" idx="16"/>
          </p:nvPr>
        </p:nvSpPr>
        <p:spPr>
          <a:xfrm>
            <a:off x="209558" y="6316275"/>
            <a:ext cx="7258042" cy="356508"/>
          </a:xfrm>
        </p:spPr>
        <p:txBody>
          <a:bodyPr/>
          <a:lstStyle/>
          <a:p>
            <a:r>
              <a:rPr lang="en-US" dirty="0"/>
              <a:t>Q7b. How has your lack of trust in the Internet caused you to use the Internet differently?</a:t>
            </a:r>
          </a:p>
          <a:p>
            <a:r>
              <a:rPr lang="en-CA" dirty="0"/>
              <a:t>Base: Those Who Distrust Internet 2018 (n=20,896); 2017 (n=10,168)</a:t>
            </a:r>
            <a:endParaRPr lang="en-US" dirty="0"/>
          </a:p>
        </p:txBody>
      </p:sp>
      <p:graphicFrame>
        <p:nvGraphicFramePr>
          <p:cNvPr id="6" name="Chart 5"/>
          <p:cNvGraphicFramePr/>
          <p:nvPr>
            <p:extLst/>
          </p:nvPr>
        </p:nvGraphicFramePr>
        <p:xfrm>
          <a:off x="268506" y="1661160"/>
          <a:ext cx="8875494" cy="420624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429000" y="1386636"/>
            <a:ext cx="1524000" cy="276999"/>
          </a:xfrm>
          <a:prstGeom prst="rect">
            <a:avLst/>
          </a:prstGeom>
          <a:solidFill>
            <a:schemeClr val="bg1">
              <a:lumMod val="50000"/>
            </a:schemeClr>
          </a:solidFill>
        </p:spPr>
        <p:txBody>
          <a:bodyPr vert="horz" wrap="square" lIns="0" tIns="0" rIns="0" bIns="0" rtlCol="0">
            <a:spAutoFit/>
          </a:bodyPr>
          <a:lstStyle/>
          <a:p>
            <a:pPr marL="4763" algn="ctr">
              <a:defRPr/>
            </a:pPr>
            <a:r>
              <a:rPr lang="en-US" b="1" dirty="0">
                <a:solidFill>
                  <a:prstClr val="white"/>
                </a:solidFill>
              </a:rPr>
              <a:t>Global Total</a:t>
            </a:r>
          </a:p>
        </p:txBody>
      </p:sp>
      <p:graphicFrame>
        <p:nvGraphicFramePr>
          <p:cNvPr id="8" name="Table 7">
            <a:extLst>
              <a:ext uri="{FF2B5EF4-FFF2-40B4-BE49-F238E27FC236}">
                <a16:creationId xmlns="" xmlns:a16="http://schemas.microsoft.com/office/drawing/2014/main" id="{EE95F80C-BA94-4678-99A8-8B4770DEBE7D}"/>
              </a:ext>
            </a:extLst>
          </p:cNvPr>
          <p:cNvGraphicFramePr>
            <a:graphicFrameLocks noGrp="1"/>
          </p:cNvGraphicFramePr>
          <p:nvPr>
            <p:extLst>
              <p:ext uri="{D42A27DB-BD31-4B8C-83A1-F6EECF244321}">
                <p14:modId xmlns:p14="http://schemas.microsoft.com/office/powerpoint/2010/main" val="3617521760"/>
              </p:ext>
            </p:extLst>
          </p:nvPr>
        </p:nvGraphicFramePr>
        <p:xfrm>
          <a:off x="8001000" y="1600200"/>
          <a:ext cx="609600" cy="4268490"/>
        </p:xfrm>
        <a:graphic>
          <a:graphicData uri="http://schemas.openxmlformats.org/drawingml/2006/table">
            <a:tbl>
              <a:tblPr>
                <a:tableStyleId>{5C22544A-7EE6-4342-B048-85BDC9FD1C3A}</a:tableStyleId>
              </a:tblPr>
              <a:tblGrid>
                <a:gridCol w="609600">
                  <a:extLst>
                    <a:ext uri="{9D8B030D-6E8A-4147-A177-3AD203B41FA5}">
                      <a16:colId xmlns="" xmlns:a16="http://schemas.microsoft.com/office/drawing/2014/main" val="4180555316"/>
                    </a:ext>
                  </a:extLst>
                </a:gridCol>
              </a:tblGrid>
              <a:tr h="181583">
                <a:tc>
                  <a:txBody>
                    <a:bodyPr/>
                    <a:lstStyle/>
                    <a:p>
                      <a:pPr algn="ctr" fontAlgn="t"/>
                      <a:r>
                        <a:rPr lang="en-US" sz="1200" b="1" u="sng" strike="noStrike" dirty="0">
                          <a:effectLst/>
                        </a:rPr>
                        <a:t>2017</a:t>
                      </a:r>
                      <a:endParaRPr lang="en-US" sz="1200" b="1" i="0" u="sng"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99533517"/>
                  </a:ext>
                </a:extLst>
              </a:tr>
              <a:tr h="272374">
                <a:tc>
                  <a:txBody>
                    <a:bodyPr/>
                    <a:lstStyle/>
                    <a:p>
                      <a:pPr algn="ctr" fontAlgn="ctr"/>
                      <a:r>
                        <a:rPr lang="en-US" sz="1200" u="none" strike="noStrike" dirty="0">
                          <a:effectLst/>
                        </a:rPr>
                        <a:t>49%</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33157155"/>
                  </a:ext>
                </a:extLst>
              </a:tr>
              <a:tr h="272374">
                <a:tc>
                  <a:txBody>
                    <a:bodyPr/>
                    <a:lstStyle/>
                    <a:p>
                      <a:pPr algn="ctr" fontAlgn="ctr"/>
                      <a:r>
                        <a:rPr lang="en-US" sz="1200" u="none" strike="noStrike" dirty="0">
                          <a:effectLst/>
                        </a:rPr>
                        <a:t>40%</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803982851"/>
                  </a:ext>
                </a:extLst>
              </a:tr>
              <a:tr h="272374">
                <a:tc>
                  <a:txBody>
                    <a:bodyPr/>
                    <a:lstStyle/>
                    <a:p>
                      <a:pPr algn="ctr" fontAlgn="ctr"/>
                      <a:r>
                        <a:rPr lang="en-US" sz="1200" u="none" strike="noStrike" dirty="0">
                          <a:effectLst/>
                        </a:rPr>
                        <a:t>40%</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17090394"/>
                  </a:ext>
                </a:extLst>
              </a:tr>
              <a:tr h="272374">
                <a:tc>
                  <a:txBody>
                    <a:bodyPr/>
                    <a:lstStyle/>
                    <a:p>
                      <a:pPr algn="ctr" fontAlgn="ctr"/>
                      <a:r>
                        <a:rPr lang="en-US" sz="1200" u="none" strike="noStrike" dirty="0">
                          <a:effectLst/>
                        </a:rPr>
                        <a:t>29%</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9331419"/>
                  </a:ext>
                </a:extLst>
              </a:tr>
              <a:tr h="272374">
                <a:tc>
                  <a:txBody>
                    <a:bodyPr/>
                    <a:lstStyle/>
                    <a:p>
                      <a:pPr algn="ctr" fontAlgn="ctr"/>
                      <a:r>
                        <a:rPr lang="en-US" sz="1200" u="none" strike="noStrike" dirty="0">
                          <a:effectLst/>
                        </a:rPr>
                        <a:t>26%</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12667573"/>
                  </a:ext>
                </a:extLst>
              </a:tr>
              <a:tr h="272374">
                <a:tc>
                  <a:txBody>
                    <a:bodyPr/>
                    <a:lstStyle/>
                    <a:p>
                      <a:pPr algn="ctr" fontAlgn="ctr"/>
                      <a:r>
                        <a:rPr lang="en-US" sz="1200" u="none" strike="noStrike" dirty="0">
                          <a:effectLst/>
                        </a:rPr>
                        <a:t>23%</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655389022"/>
                  </a:ext>
                </a:extLst>
              </a:tr>
              <a:tr h="272374">
                <a:tc>
                  <a:txBody>
                    <a:bodyPr/>
                    <a:lstStyle/>
                    <a:p>
                      <a:pPr algn="ctr" fontAlgn="ctr"/>
                      <a:r>
                        <a:rPr lang="en-US" sz="1200" u="none" strike="noStrike" dirty="0">
                          <a:effectLst/>
                        </a:rPr>
                        <a:t>20%</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70196514"/>
                  </a:ext>
                </a:extLst>
              </a:tr>
              <a:tr h="272374">
                <a:tc>
                  <a:txBody>
                    <a:bodyPr/>
                    <a:lstStyle/>
                    <a:p>
                      <a:pPr algn="ctr" fontAlgn="ctr"/>
                      <a:r>
                        <a:rPr lang="en-US" sz="1200" u="none" strike="noStrike" dirty="0">
                          <a:effectLst/>
                        </a:rPr>
                        <a:t>20%</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69152333"/>
                  </a:ext>
                </a:extLst>
              </a:tr>
              <a:tr h="272374">
                <a:tc>
                  <a:txBody>
                    <a:bodyPr/>
                    <a:lstStyle/>
                    <a:p>
                      <a:pPr algn="ctr" fontAlgn="ctr"/>
                      <a:r>
                        <a:rPr lang="en-US" sz="1200" u="none" strike="noStrike" dirty="0">
                          <a:effectLst/>
                        </a:rPr>
                        <a:t>19%</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5012146"/>
                  </a:ext>
                </a:extLst>
              </a:tr>
              <a:tr h="272374">
                <a:tc>
                  <a:txBody>
                    <a:bodyPr/>
                    <a:lstStyle/>
                    <a:p>
                      <a:pPr algn="ctr" fontAlgn="ctr"/>
                      <a:r>
                        <a:rPr lang="en-US" sz="1200" u="none" strike="noStrike" dirty="0">
                          <a:effectLst/>
                        </a:rPr>
                        <a:t>11%</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91288273"/>
                  </a:ext>
                </a:extLst>
              </a:tr>
              <a:tr h="272374">
                <a:tc>
                  <a:txBody>
                    <a:bodyPr/>
                    <a:lstStyle/>
                    <a:p>
                      <a:pPr algn="ctr" fontAlgn="ctr"/>
                      <a:r>
                        <a:rPr lang="en-US" sz="1200" u="none" strike="noStrike" dirty="0">
                          <a:effectLst/>
                        </a:rPr>
                        <a:t>14%</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521479057"/>
                  </a:ext>
                </a:extLst>
              </a:tr>
              <a:tr h="272374">
                <a:tc>
                  <a:txBody>
                    <a:bodyPr/>
                    <a:lstStyle/>
                    <a:p>
                      <a:pPr algn="ctr" fontAlgn="ctr"/>
                      <a:r>
                        <a:rPr lang="en-US" sz="1200" u="none" strike="noStrike" dirty="0">
                          <a:effectLst/>
                        </a:rPr>
                        <a:t>12%</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074562"/>
                  </a:ext>
                </a:extLst>
              </a:tr>
              <a:tr h="272374">
                <a:tc>
                  <a:txBody>
                    <a:bodyPr/>
                    <a:lstStyle/>
                    <a:p>
                      <a:pPr algn="ctr" fontAlgn="ctr"/>
                      <a:r>
                        <a:rPr lang="en-US" sz="1200" u="none" strike="noStrike" dirty="0">
                          <a:effectLst/>
                        </a:rPr>
                        <a:t>3%</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539226663"/>
                  </a:ext>
                </a:extLst>
              </a:tr>
              <a:tr h="272374">
                <a:tc>
                  <a:txBody>
                    <a:bodyPr/>
                    <a:lstStyle/>
                    <a:p>
                      <a:pPr algn="ctr" fontAlgn="ctr"/>
                      <a:r>
                        <a:rPr lang="en-US" sz="1200" u="none" strike="noStrike" dirty="0">
                          <a:effectLst/>
                        </a:rPr>
                        <a:t>14%</a:t>
                      </a: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93594478"/>
                  </a:ext>
                </a:extLst>
              </a:tr>
              <a:tr h="272374">
                <a:tc>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46371863"/>
                  </a:ext>
                </a:extLst>
              </a:tr>
            </a:tbl>
          </a:graphicData>
        </a:graphic>
      </p:graphicFrame>
    </p:spTree>
    <p:extLst>
      <p:ext uri="{BB962C8B-B14F-4D97-AF65-F5344CB8AC3E}">
        <p14:creationId xmlns:p14="http://schemas.microsoft.com/office/powerpoint/2010/main" val="13024314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16275"/>
            <a:ext cx="7258042" cy="356508"/>
          </a:xfrm>
        </p:spPr>
        <p:txBody>
          <a:bodyPr/>
          <a:lstStyle/>
          <a:p>
            <a:r>
              <a:rPr lang="en-US" dirty="0"/>
              <a:t>Q7b. How has your lack of trust in the Internet caused you to use the Internet differently?</a:t>
            </a:r>
          </a:p>
          <a:p>
            <a:r>
              <a:rPr lang="en-CA" dirty="0"/>
              <a:t>Base: Those Who Distrust Internet 2018 (n=20,896)</a:t>
            </a:r>
            <a:endParaRPr lang="en-US" dirty="0"/>
          </a:p>
        </p:txBody>
      </p:sp>
      <p:graphicFrame>
        <p:nvGraphicFramePr>
          <p:cNvPr id="4" name="Table 3">
            <a:extLst>
              <a:ext uri="{FF2B5EF4-FFF2-40B4-BE49-F238E27FC236}">
                <a16:creationId xmlns="" xmlns:a16="http://schemas.microsoft.com/office/drawing/2014/main" id="{5FBC1FA0-DCFC-4CCA-BAE3-3199BD85F4BF}"/>
              </a:ext>
            </a:extLst>
          </p:cNvPr>
          <p:cNvGraphicFramePr>
            <a:graphicFrameLocks noGrp="1"/>
          </p:cNvGraphicFramePr>
          <p:nvPr>
            <p:extLst>
              <p:ext uri="{D42A27DB-BD31-4B8C-83A1-F6EECF244321}">
                <p14:modId xmlns:p14="http://schemas.microsoft.com/office/powerpoint/2010/main" val="288367978"/>
              </p:ext>
            </p:extLst>
          </p:nvPr>
        </p:nvGraphicFramePr>
        <p:xfrm>
          <a:off x="228600" y="1371600"/>
          <a:ext cx="8763000" cy="4392481"/>
        </p:xfrm>
        <a:graphic>
          <a:graphicData uri="http://schemas.openxmlformats.org/drawingml/2006/table">
            <a:tbl>
              <a:tblPr/>
              <a:tblGrid>
                <a:gridCol w="3200400">
                  <a:extLst>
                    <a:ext uri="{9D8B030D-6E8A-4147-A177-3AD203B41FA5}">
                      <a16:colId xmlns="" xmlns:a16="http://schemas.microsoft.com/office/drawing/2014/main" val="2788370248"/>
                    </a:ext>
                  </a:extLst>
                </a:gridCol>
                <a:gridCol w="695325">
                  <a:extLst>
                    <a:ext uri="{9D8B030D-6E8A-4147-A177-3AD203B41FA5}">
                      <a16:colId xmlns="" xmlns:a16="http://schemas.microsoft.com/office/drawing/2014/main" val="3303136774"/>
                    </a:ext>
                  </a:extLst>
                </a:gridCol>
                <a:gridCol w="695325">
                  <a:extLst>
                    <a:ext uri="{9D8B030D-6E8A-4147-A177-3AD203B41FA5}">
                      <a16:colId xmlns="" xmlns:a16="http://schemas.microsoft.com/office/drawing/2014/main" val="2751086366"/>
                    </a:ext>
                  </a:extLst>
                </a:gridCol>
                <a:gridCol w="695325">
                  <a:extLst>
                    <a:ext uri="{9D8B030D-6E8A-4147-A177-3AD203B41FA5}">
                      <a16:colId xmlns="" xmlns:a16="http://schemas.microsoft.com/office/drawing/2014/main" val="3538298496"/>
                    </a:ext>
                  </a:extLst>
                </a:gridCol>
                <a:gridCol w="695325">
                  <a:extLst>
                    <a:ext uri="{9D8B030D-6E8A-4147-A177-3AD203B41FA5}">
                      <a16:colId xmlns="" xmlns:a16="http://schemas.microsoft.com/office/drawing/2014/main" val="2997470231"/>
                    </a:ext>
                  </a:extLst>
                </a:gridCol>
                <a:gridCol w="695325">
                  <a:extLst>
                    <a:ext uri="{9D8B030D-6E8A-4147-A177-3AD203B41FA5}">
                      <a16:colId xmlns="" xmlns:a16="http://schemas.microsoft.com/office/drawing/2014/main" val="1487763334"/>
                    </a:ext>
                  </a:extLst>
                </a:gridCol>
                <a:gridCol w="695325">
                  <a:extLst>
                    <a:ext uri="{9D8B030D-6E8A-4147-A177-3AD203B41FA5}">
                      <a16:colId xmlns="" xmlns:a16="http://schemas.microsoft.com/office/drawing/2014/main" val="4069439285"/>
                    </a:ext>
                  </a:extLst>
                </a:gridCol>
                <a:gridCol w="695325">
                  <a:extLst>
                    <a:ext uri="{9D8B030D-6E8A-4147-A177-3AD203B41FA5}">
                      <a16:colId xmlns="" xmlns:a16="http://schemas.microsoft.com/office/drawing/2014/main" val="203033471"/>
                    </a:ext>
                  </a:extLst>
                </a:gridCol>
                <a:gridCol w="695325">
                  <a:extLst>
                    <a:ext uri="{9D8B030D-6E8A-4147-A177-3AD203B41FA5}">
                      <a16:colId xmlns="" xmlns:a16="http://schemas.microsoft.com/office/drawing/2014/main" val="1776464798"/>
                    </a:ext>
                  </a:extLst>
                </a:gridCol>
              </a:tblGrid>
              <a:tr h="225638">
                <a:tc>
                  <a:txBody>
                    <a:bodyPr/>
                    <a:lstStyle/>
                    <a:p>
                      <a:pPr algn="l" rtl="0" fontAlgn="b"/>
                      <a:endParaRPr lang="en-US" sz="300" b="0" i="0" u="none" strike="noStrike">
                        <a:solidFill>
                          <a:srgbClr val="000000"/>
                        </a:solidFill>
                        <a:effectLst/>
                        <a:latin typeface="Arial" panose="020B0604020202020204" pitchFamily="34" charset="0"/>
                      </a:endParaRPr>
                    </a:p>
                  </a:txBody>
                  <a:tcPr marL="3582" marR="3582" marT="3582" marB="0" anchor="b">
                    <a:lnL>
                      <a:noFill/>
                    </a:lnL>
                    <a:lnR>
                      <a:noFill/>
                    </a:lnR>
                    <a:lnT>
                      <a:noFill/>
                    </a:lnT>
                    <a:lnB>
                      <a:noFill/>
                    </a:lnB>
                  </a:tcPr>
                </a:tc>
                <a:tc>
                  <a:txBody>
                    <a:bodyPr/>
                    <a:lstStyle/>
                    <a:p>
                      <a:pPr marL="0" algn="ctr" defTabSz="924282" rtl="0" eaLnBrk="1" fontAlgn="ctr" latinLnBrk="0" hangingPunct="1"/>
                      <a:r>
                        <a:rPr lang="en-US" sz="1200" b="1" u="none" strike="noStrike" kern="1200">
                          <a:solidFill>
                            <a:schemeClr val="bg1"/>
                          </a:solidFill>
                          <a:effectLst/>
                          <a:latin typeface="+mn-lt"/>
                          <a:ea typeface="+mn-ea"/>
                          <a:cs typeface="+mn-cs"/>
                        </a:rPr>
                        <a:t>Total</a:t>
                      </a:r>
                    </a:p>
                  </a:txBody>
                  <a:tcPr marL="3582" marR="3582" marT="3582"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a:solidFill>
                            <a:schemeClr val="bg1"/>
                          </a:solidFill>
                          <a:effectLst/>
                          <a:latin typeface="+mn-lt"/>
                          <a:ea typeface="+mn-ea"/>
                          <a:cs typeface="+mn-cs"/>
                        </a:rPr>
                        <a:t>North America</a:t>
                      </a:r>
                    </a:p>
                  </a:txBody>
                  <a:tcPr marL="3582" marR="3582" marT="3582"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a:solidFill>
                            <a:schemeClr val="bg1"/>
                          </a:solidFill>
                          <a:effectLst/>
                          <a:latin typeface="+mn-lt"/>
                          <a:ea typeface="+mn-ea"/>
                          <a:cs typeface="+mn-cs"/>
                        </a:rPr>
                        <a:t>LATAM</a:t>
                      </a:r>
                    </a:p>
                  </a:txBody>
                  <a:tcPr marL="3582" marR="3582" marT="3582"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a:solidFill>
                            <a:schemeClr val="bg1"/>
                          </a:solidFill>
                          <a:effectLst/>
                          <a:latin typeface="+mn-lt"/>
                          <a:ea typeface="+mn-ea"/>
                          <a:cs typeface="+mn-cs"/>
                        </a:rPr>
                        <a:t>Europe</a:t>
                      </a:r>
                    </a:p>
                  </a:txBody>
                  <a:tcPr marL="3582" marR="3582" marT="3582"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a:solidFill>
                            <a:schemeClr val="bg1"/>
                          </a:solidFill>
                          <a:effectLst/>
                          <a:latin typeface="+mn-lt"/>
                          <a:ea typeface="+mn-ea"/>
                          <a:cs typeface="+mn-cs"/>
                        </a:rPr>
                        <a:t>APAC</a:t>
                      </a:r>
                    </a:p>
                  </a:txBody>
                  <a:tcPr marL="3582" marR="3582" marT="3582"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a:solidFill>
                            <a:schemeClr val="bg1"/>
                          </a:solidFill>
                          <a:effectLst/>
                          <a:latin typeface="+mn-lt"/>
                          <a:ea typeface="+mn-ea"/>
                          <a:cs typeface="+mn-cs"/>
                        </a:rPr>
                        <a:t>G-8 Countries</a:t>
                      </a:r>
                    </a:p>
                  </a:txBody>
                  <a:tcPr marL="3582" marR="3582" marT="3582"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a:solidFill>
                            <a:schemeClr val="bg1"/>
                          </a:solidFill>
                          <a:effectLst/>
                          <a:latin typeface="+mn-lt"/>
                          <a:ea typeface="+mn-ea"/>
                          <a:cs typeface="+mn-cs"/>
                        </a:rPr>
                        <a:t>BRICS</a:t>
                      </a:r>
                    </a:p>
                  </a:txBody>
                  <a:tcPr marL="3582" marR="3582" marT="3582" marB="0" anchor="ctr">
                    <a:lnL>
                      <a:noFill/>
                    </a:lnL>
                    <a:lnR>
                      <a:noFill/>
                    </a:lnR>
                    <a:lnT>
                      <a:noFill/>
                    </a:lnT>
                    <a:lnB>
                      <a:noFill/>
                    </a:lnB>
                    <a:solidFill>
                      <a:srgbClr val="71B2C9"/>
                    </a:solidFill>
                  </a:tcPr>
                </a:tc>
                <a:tc>
                  <a:txBody>
                    <a:bodyPr/>
                    <a:lstStyle/>
                    <a:p>
                      <a:pPr marL="0" algn="ctr" defTabSz="924282" rtl="0" eaLnBrk="1" fontAlgn="ctr" latinLnBrk="0" hangingPunct="1"/>
                      <a:r>
                        <a:rPr lang="en-US" sz="1200" b="1" u="none" strike="noStrike" kern="1200" dirty="0">
                          <a:solidFill>
                            <a:schemeClr val="bg1"/>
                          </a:solidFill>
                          <a:effectLst/>
                          <a:latin typeface="+mn-lt"/>
                          <a:ea typeface="+mn-ea"/>
                          <a:cs typeface="+mn-cs"/>
                        </a:rPr>
                        <a:t>Middle East/Africa</a:t>
                      </a:r>
                    </a:p>
                  </a:txBody>
                  <a:tcPr marL="3582" marR="3582" marT="3582" marB="0" anchor="ctr">
                    <a:lnL>
                      <a:noFill/>
                    </a:lnL>
                    <a:lnR>
                      <a:noFill/>
                    </a:lnR>
                    <a:lnT>
                      <a:noFill/>
                    </a:lnT>
                    <a:lnB>
                      <a:noFill/>
                    </a:lnB>
                    <a:solidFill>
                      <a:srgbClr val="71B2C9"/>
                    </a:solidFill>
                  </a:tcPr>
                </a:tc>
                <a:extLst>
                  <a:ext uri="{0D108BD9-81ED-4DB2-BD59-A6C34878D82A}">
                    <a16:rowId xmlns="" xmlns:a16="http://schemas.microsoft.com/office/drawing/2014/main" val="4018499831"/>
                  </a:ext>
                </a:extLst>
              </a:tr>
              <a:tr h="182659">
                <a:tc>
                  <a:txBody>
                    <a:bodyPr/>
                    <a:lstStyle/>
                    <a:p>
                      <a:pPr algn="l" rtl="0" fontAlgn="b"/>
                      <a:r>
                        <a:rPr lang="en-US" sz="1000" b="0" i="1" u="none" strike="noStrike" kern="1200" dirty="0">
                          <a:solidFill>
                            <a:srgbClr val="000000"/>
                          </a:solidFill>
                          <a:effectLst/>
                          <a:latin typeface="Calibri" panose="020F0502020204030204" pitchFamily="34" charset="0"/>
                          <a:ea typeface="+mn-ea"/>
                          <a:cs typeface="+mn-cs"/>
                        </a:rPr>
                        <a:t>Base: All Respondents</a:t>
                      </a:r>
                    </a:p>
                  </a:txBody>
                  <a:tcPr marL="3582" marR="3582" marT="3582" marB="0" anchor="b">
                    <a:lnL>
                      <a:noFill/>
                    </a:lnL>
                    <a:lnR>
                      <a:noFill/>
                    </a:lnR>
                    <a:lnT>
                      <a:noFill/>
                    </a:lnT>
                    <a:lnB>
                      <a:noFill/>
                    </a:lnB>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n=20,896</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n=1,810</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n=1,591</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n=5,512</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n=7,095</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n=7,412</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1" u="none" strike="noStrike" kern="1200">
                          <a:solidFill>
                            <a:srgbClr val="000000"/>
                          </a:solidFill>
                          <a:effectLst/>
                          <a:latin typeface="Calibri" panose="020F0502020204030204" pitchFamily="34" charset="0"/>
                          <a:ea typeface="+mn-ea"/>
                          <a:cs typeface="+mn-cs"/>
                        </a:rPr>
                        <a:t>n=4,143</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1" u="none" strike="noStrike" kern="1200" dirty="0">
                          <a:solidFill>
                            <a:srgbClr val="000000"/>
                          </a:solidFill>
                          <a:effectLst/>
                          <a:latin typeface="Calibri" panose="020F0502020204030204" pitchFamily="34" charset="0"/>
                          <a:ea typeface="+mn-ea"/>
                          <a:cs typeface="+mn-cs"/>
                        </a:rPr>
                        <a:t>n=4,117</a:t>
                      </a:r>
                    </a:p>
                  </a:txBody>
                  <a:tcPr marL="3582" marR="3582" marT="3582" marB="0" anchor="ctr">
                    <a:lnL>
                      <a:noFill/>
                    </a:lnL>
                    <a:lnR>
                      <a:noFill/>
                    </a:lnR>
                    <a:lnT>
                      <a:noFill/>
                    </a:lnT>
                    <a:lnB>
                      <a:noFill/>
                    </a:lnB>
                  </a:tcPr>
                </a:tc>
                <a:extLst>
                  <a:ext uri="{0D108BD9-81ED-4DB2-BD59-A6C34878D82A}">
                    <a16:rowId xmlns="" xmlns:a16="http://schemas.microsoft.com/office/drawing/2014/main" val="1740155060"/>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Disclose less personal information online</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43%</a:t>
                      </a:r>
                    </a:p>
                  </a:txBody>
                  <a:tcPr marL="3582" marR="3582" marT="3582" marB="0" anchor="ctr">
                    <a:lnL>
                      <a:noFill/>
                    </a:lnL>
                    <a:lnR>
                      <a:noFill/>
                    </a:lnR>
                    <a:lnT>
                      <a:noFill/>
                    </a:lnT>
                    <a:lnB>
                      <a:noFill/>
                    </a:lnB>
                    <a:solidFill>
                      <a:srgbClr val="78C47D"/>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40%</a:t>
                      </a:r>
                    </a:p>
                  </a:txBody>
                  <a:tcPr marL="3582" marR="3582" marT="3582" marB="0" anchor="ctr">
                    <a:lnL>
                      <a:noFill/>
                    </a:lnL>
                    <a:lnR>
                      <a:noFill/>
                    </a:lnR>
                    <a:lnT>
                      <a:noFill/>
                    </a:lnT>
                    <a:lnB>
                      <a:noFill/>
                    </a:lnB>
                    <a:solidFill>
                      <a:srgbClr val="88C9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47%</a:t>
                      </a:r>
                    </a:p>
                  </a:txBody>
                  <a:tcPr marL="3582" marR="3582" marT="3582" marB="0" anchor="ctr">
                    <a:lnL>
                      <a:noFill/>
                    </a:lnL>
                    <a:lnR>
                      <a:noFill/>
                    </a:lnR>
                    <a:lnT>
                      <a:noFill/>
                    </a:lnT>
                    <a:lnB>
                      <a:noFill/>
                    </a:lnB>
                    <a:solidFill>
                      <a:srgbClr val="63BE7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37%</a:t>
                      </a:r>
                    </a:p>
                  </a:txBody>
                  <a:tcPr marL="3582" marR="3582" marT="3582" marB="0" anchor="ctr">
                    <a:lnL>
                      <a:noFill/>
                    </a:lnL>
                    <a:lnR>
                      <a:noFill/>
                    </a:lnR>
                    <a:lnT>
                      <a:noFill/>
                    </a:lnT>
                    <a:lnB>
                      <a:noFill/>
                    </a:lnB>
                    <a:solidFill>
                      <a:srgbClr val="97CD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43%</a:t>
                      </a:r>
                    </a:p>
                  </a:txBody>
                  <a:tcPr marL="3582" marR="3582" marT="3582" marB="0" anchor="ctr">
                    <a:lnL>
                      <a:noFill/>
                    </a:lnL>
                    <a:lnR>
                      <a:noFill/>
                    </a:lnR>
                    <a:lnT>
                      <a:noFill/>
                    </a:lnT>
                    <a:lnB>
                      <a:noFill/>
                    </a:lnB>
                    <a:solidFill>
                      <a:srgbClr val="78C47D"/>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37%</a:t>
                      </a:r>
                    </a:p>
                  </a:txBody>
                  <a:tcPr marL="3582" marR="3582" marT="3582" marB="0" anchor="ctr">
                    <a:lnL>
                      <a:noFill/>
                    </a:lnL>
                    <a:lnR>
                      <a:noFill/>
                    </a:lnR>
                    <a:lnT>
                      <a:noFill/>
                    </a:lnT>
                    <a:lnB>
                      <a:noFill/>
                    </a:lnB>
                    <a:solidFill>
                      <a:srgbClr val="97CD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47%</a:t>
                      </a:r>
                    </a:p>
                  </a:txBody>
                  <a:tcPr marL="3582" marR="3582" marT="3582" marB="0" anchor="ctr">
                    <a:lnL>
                      <a:noFill/>
                    </a:lnL>
                    <a:lnR>
                      <a:noFill/>
                    </a:lnR>
                    <a:lnT>
                      <a:noFill/>
                    </a:lnT>
                    <a:lnB>
                      <a:noFill/>
                    </a:lnB>
                    <a:solidFill>
                      <a:srgbClr val="63BE7B"/>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46%</a:t>
                      </a:r>
                    </a:p>
                  </a:txBody>
                  <a:tcPr marL="3582" marR="3582" marT="3582" marB="0" anchor="ctr">
                    <a:lnL>
                      <a:noFill/>
                    </a:lnL>
                    <a:lnR>
                      <a:noFill/>
                    </a:lnR>
                    <a:lnT>
                      <a:noFill/>
                    </a:lnT>
                    <a:lnB>
                      <a:noFill/>
                    </a:lnB>
                    <a:solidFill>
                      <a:srgbClr val="69C07C"/>
                    </a:solidFill>
                  </a:tcPr>
                </a:tc>
                <a:extLst>
                  <a:ext uri="{0D108BD9-81ED-4DB2-BD59-A6C34878D82A}">
                    <a16:rowId xmlns="" xmlns:a16="http://schemas.microsoft.com/office/drawing/2014/main" val="1961340186"/>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Take greater care to secure your device</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38%</a:t>
                      </a:r>
                    </a:p>
                  </a:txBody>
                  <a:tcPr marL="3582" marR="3582" marT="3582" marB="0" anchor="ctr">
                    <a:lnL>
                      <a:noFill/>
                    </a:lnL>
                    <a:lnR>
                      <a:noFill/>
                    </a:lnR>
                    <a:lnT>
                      <a:noFill/>
                    </a:lnT>
                    <a:lnB>
                      <a:noFill/>
                    </a:lnB>
                    <a:solidFill>
                      <a:srgbClr val="92CC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33%</a:t>
                      </a:r>
                    </a:p>
                  </a:txBody>
                  <a:tcPr marL="3582" marR="3582" marT="3582" marB="0" anchor="ctr">
                    <a:lnL>
                      <a:noFill/>
                    </a:lnL>
                    <a:lnR>
                      <a:noFill/>
                    </a:lnR>
                    <a:lnT>
                      <a:noFill/>
                    </a:lnT>
                    <a:lnB>
                      <a:noFill/>
                    </a:lnB>
                    <a:solidFill>
                      <a:srgbClr val="ACD38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43%</a:t>
                      </a:r>
                    </a:p>
                  </a:txBody>
                  <a:tcPr marL="3582" marR="3582" marT="3582" marB="0" anchor="ctr">
                    <a:lnL>
                      <a:noFill/>
                    </a:lnL>
                    <a:lnR>
                      <a:noFill/>
                    </a:lnR>
                    <a:lnT>
                      <a:noFill/>
                    </a:lnT>
                    <a:lnB>
                      <a:noFill/>
                    </a:lnB>
                    <a:solidFill>
                      <a:srgbClr val="78C47D"/>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32%</a:t>
                      </a:r>
                    </a:p>
                  </a:txBody>
                  <a:tcPr marL="3582" marR="3582" marT="3582" marB="0" anchor="ctr">
                    <a:lnL>
                      <a:noFill/>
                    </a:lnL>
                    <a:lnR>
                      <a:noFill/>
                    </a:lnR>
                    <a:lnT>
                      <a:noFill/>
                    </a:lnT>
                    <a:lnB>
                      <a:noFill/>
                    </a:lnB>
                    <a:solidFill>
                      <a:srgbClr val="B1D58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34%</a:t>
                      </a:r>
                    </a:p>
                  </a:txBody>
                  <a:tcPr marL="3582" marR="3582" marT="3582" marB="0" anchor="ctr">
                    <a:lnL>
                      <a:noFill/>
                    </a:lnL>
                    <a:lnR>
                      <a:noFill/>
                    </a:lnR>
                    <a:lnT>
                      <a:noFill/>
                    </a:lnT>
                    <a:lnB>
                      <a:noFill/>
                    </a:lnB>
                    <a:solidFill>
                      <a:srgbClr val="A7D27F"/>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29%</a:t>
                      </a:r>
                    </a:p>
                  </a:txBody>
                  <a:tcPr marL="3582" marR="3582" marT="3582" marB="0" anchor="ctr">
                    <a:lnL>
                      <a:noFill/>
                    </a:lnL>
                    <a:lnR>
                      <a:noFill/>
                    </a:lnR>
                    <a:lnT>
                      <a:noFill/>
                    </a:lnT>
                    <a:lnB>
                      <a:noFill/>
                    </a:lnB>
                    <a:solidFill>
                      <a:srgbClr val="C1DA81"/>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41%</a:t>
                      </a:r>
                    </a:p>
                  </a:txBody>
                  <a:tcPr marL="3582" marR="3582" marT="3582" marB="0" anchor="ctr">
                    <a:lnL>
                      <a:noFill/>
                    </a:lnL>
                    <a:lnR>
                      <a:noFill/>
                    </a:lnR>
                    <a:lnT>
                      <a:noFill/>
                    </a:lnT>
                    <a:lnB>
                      <a:noFill/>
                    </a:lnB>
                    <a:solidFill>
                      <a:srgbClr val="83C77D"/>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43%</a:t>
                      </a:r>
                    </a:p>
                  </a:txBody>
                  <a:tcPr marL="3582" marR="3582" marT="3582" marB="0" anchor="ctr">
                    <a:lnL>
                      <a:noFill/>
                    </a:lnL>
                    <a:lnR>
                      <a:noFill/>
                    </a:lnR>
                    <a:lnT>
                      <a:noFill/>
                    </a:lnT>
                    <a:lnB>
                      <a:noFill/>
                    </a:lnB>
                    <a:solidFill>
                      <a:srgbClr val="78C47D"/>
                    </a:solidFill>
                  </a:tcPr>
                </a:tc>
                <a:extLst>
                  <a:ext uri="{0D108BD9-81ED-4DB2-BD59-A6C34878D82A}">
                    <a16:rowId xmlns="" xmlns:a16="http://schemas.microsoft.com/office/drawing/2014/main" val="175173724"/>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Use the Internet more selectively</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35%</a:t>
                      </a:r>
                    </a:p>
                  </a:txBody>
                  <a:tcPr marL="3582" marR="3582" marT="3582" marB="0" anchor="ctr">
                    <a:lnL>
                      <a:noFill/>
                    </a:lnL>
                    <a:lnR>
                      <a:noFill/>
                    </a:lnR>
                    <a:lnT>
                      <a:noFill/>
                    </a:lnT>
                    <a:lnB>
                      <a:noFill/>
                    </a:lnB>
                    <a:solidFill>
                      <a:srgbClr val="A2D07F"/>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33%</a:t>
                      </a:r>
                    </a:p>
                  </a:txBody>
                  <a:tcPr marL="3582" marR="3582" marT="3582" marB="0" anchor="ctr">
                    <a:lnL>
                      <a:noFill/>
                    </a:lnL>
                    <a:lnR>
                      <a:noFill/>
                    </a:lnR>
                    <a:lnT>
                      <a:noFill/>
                    </a:lnT>
                    <a:lnB>
                      <a:noFill/>
                    </a:lnB>
                    <a:solidFill>
                      <a:srgbClr val="ACD38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39%</a:t>
                      </a:r>
                    </a:p>
                  </a:txBody>
                  <a:tcPr marL="3582" marR="3582" marT="3582" marB="0" anchor="ctr">
                    <a:lnL>
                      <a:noFill/>
                    </a:lnL>
                    <a:lnR>
                      <a:noFill/>
                    </a:lnR>
                    <a:lnT>
                      <a:noFill/>
                    </a:lnT>
                    <a:lnB>
                      <a:noFill/>
                    </a:lnB>
                    <a:solidFill>
                      <a:srgbClr val="8DCA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26%</a:t>
                      </a:r>
                    </a:p>
                  </a:txBody>
                  <a:tcPr marL="3582" marR="3582" marT="3582" marB="0" anchor="ctr">
                    <a:lnL>
                      <a:noFill/>
                    </a:lnL>
                    <a:lnR>
                      <a:noFill/>
                    </a:lnR>
                    <a:lnT>
                      <a:noFill/>
                    </a:lnT>
                    <a:lnB>
                      <a:noFill/>
                    </a:lnB>
                    <a:solidFill>
                      <a:srgbClr val="D1DE82"/>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32%</a:t>
                      </a:r>
                    </a:p>
                  </a:txBody>
                  <a:tcPr marL="3582" marR="3582" marT="3582" marB="0" anchor="ctr">
                    <a:lnL>
                      <a:noFill/>
                    </a:lnL>
                    <a:lnR>
                      <a:noFill/>
                    </a:lnR>
                    <a:lnT>
                      <a:noFill/>
                    </a:lnT>
                    <a:lnB>
                      <a:noFill/>
                    </a:lnB>
                    <a:solidFill>
                      <a:srgbClr val="B1D58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28%</a:t>
                      </a:r>
                    </a:p>
                  </a:txBody>
                  <a:tcPr marL="3582" marR="3582" marT="3582" marB="0" anchor="ctr">
                    <a:lnL>
                      <a:noFill/>
                    </a:lnL>
                    <a:lnR>
                      <a:noFill/>
                    </a:lnR>
                    <a:lnT>
                      <a:noFill/>
                    </a:lnT>
                    <a:lnB>
                      <a:noFill/>
                    </a:lnB>
                    <a:solidFill>
                      <a:srgbClr val="C6DB81"/>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37%</a:t>
                      </a:r>
                    </a:p>
                  </a:txBody>
                  <a:tcPr marL="3582" marR="3582" marT="3582" marB="0" anchor="ctr">
                    <a:lnL>
                      <a:noFill/>
                    </a:lnL>
                    <a:lnR>
                      <a:noFill/>
                    </a:lnR>
                    <a:lnT>
                      <a:noFill/>
                    </a:lnT>
                    <a:lnB>
                      <a:noFill/>
                    </a:lnB>
                    <a:solidFill>
                      <a:srgbClr val="97CD7E"/>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42%</a:t>
                      </a:r>
                    </a:p>
                  </a:txBody>
                  <a:tcPr marL="3582" marR="3582" marT="3582" marB="0" anchor="ctr">
                    <a:lnL>
                      <a:noFill/>
                    </a:lnL>
                    <a:lnR>
                      <a:noFill/>
                    </a:lnR>
                    <a:lnT>
                      <a:noFill/>
                    </a:lnT>
                    <a:lnB>
                      <a:noFill/>
                    </a:lnB>
                    <a:solidFill>
                      <a:srgbClr val="7DC67D"/>
                    </a:solidFill>
                  </a:tcPr>
                </a:tc>
                <a:extLst>
                  <a:ext uri="{0D108BD9-81ED-4DB2-BD59-A6C34878D82A}">
                    <a16:rowId xmlns="" xmlns:a16="http://schemas.microsoft.com/office/drawing/2014/main" val="20565591"/>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Self-censor what you say online</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24%</a:t>
                      </a:r>
                    </a:p>
                  </a:txBody>
                  <a:tcPr marL="3582" marR="3582" marT="3582" marB="0" anchor="ctr">
                    <a:lnL>
                      <a:noFill/>
                    </a:lnL>
                    <a:lnR>
                      <a:noFill/>
                    </a:lnR>
                    <a:lnT>
                      <a:noFill/>
                    </a:lnT>
                    <a:lnB>
                      <a:noFill/>
                    </a:lnB>
                    <a:solidFill>
                      <a:srgbClr val="DBE182"/>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26%</a:t>
                      </a:r>
                    </a:p>
                  </a:txBody>
                  <a:tcPr marL="3582" marR="3582" marT="3582" marB="0" anchor="ctr">
                    <a:lnL>
                      <a:noFill/>
                    </a:lnL>
                    <a:lnR>
                      <a:noFill/>
                    </a:lnR>
                    <a:lnT>
                      <a:noFill/>
                    </a:lnT>
                    <a:lnB>
                      <a:noFill/>
                    </a:lnB>
                    <a:solidFill>
                      <a:srgbClr val="D1DE82"/>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23%</a:t>
                      </a:r>
                    </a:p>
                  </a:txBody>
                  <a:tcPr marL="3582" marR="3582" marT="3582" marB="0" anchor="ctr">
                    <a:lnL>
                      <a:noFill/>
                    </a:lnL>
                    <a:lnR>
                      <a:noFill/>
                    </a:lnR>
                    <a:lnT>
                      <a:noFill/>
                    </a:lnT>
                    <a:lnB>
                      <a:noFill/>
                    </a:lnB>
                    <a:solidFill>
                      <a:srgbClr val="E0E3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17%</a:t>
                      </a:r>
                    </a:p>
                  </a:txBody>
                  <a:tcPr marL="3582" marR="3582" marT="3582" marB="0" anchor="ctr">
                    <a:lnL>
                      <a:noFill/>
                    </a:lnL>
                    <a:lnR>
                      <a:noFill/>
                    </a:lnR>
                    <a:lnT>
                      <a:noFill/>
                    </a:lnT>
                    <a:lnB>
                      <a:noFill/>
                    </a:lnB>
                    <a:solidFill>
                      <a:srgbClr val="FFEB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22%</a:t>
                      </a:r>
                    </a:p>
                  </a:txBody>
                  <a:tcPr marL="3582" marR="3582" marT="3582" marB="0" anchor="ctr">
                    <a:lnL>
                      <a:noFill/>
                    </a:lnL>
                    <a:lnR>
                      <a:noFill/>
                    </a:lnR>
                    <a:lnT>
                      <a:noFill/>
                    </a:lnT>
                    <a:lnB>
                      <a:noFill/>
                    </a:lnB>
                    <a:solidFill>
                      <a:srgbClr val="E5E4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19%</a:t>
                      </a:r>
                    </a:p>
                  </a:txBody>
                  <a:tcPr marL="3582" marR="3582" marT="3582" marB="0" anchor="ctr">
                    <a:lnL>
                      <a:noFill/>
                    </a:lnL>
                    <a:lnR>
                      <a:noFill/>
                    </a:lnR>
                    <a:lnT>
                      <a:noFill/>
                    </a:lnT>
                    <a:lnB>
                      <a:noFill/>
                    </a:lnB>
                    <a:solidFill>
                      <a:srgbClr val="F5E9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27%</a:t>
                      </a:r>
                    </a:p>
                  </a:txBody>
                  <a:tcPr marL="3582" marR="3582" marT="3582" marB="0" anchor="ctr">
                    <a:lnL>
                      <a:noFill/>
                    </a:lnL>
                    <a:lnR>
                      <a:noFill/>
                    </a:lnR>
                    <a:lnT>
                      <a:noFill/>
                    </a:lnT>
                    <a:lnB>
                      <a:noFill/>
                    </a:lnB>
                    <a:solidFill>
                      <a:srgbClr val="CBDC81"/>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31%</a:t>
                      </a:r>
                    </a:p>
                  </a:txBody>
                  <a:tcPr marL="3582" marR="3582" marT="3582" marB="0" anchor="ctr">
                    <a:lnL>
                      <a:noFill/>
                    </a:lnL>
                    <a:lnR>
                      <a:noFill/>
                    </a:lnR>
                    <a:lnT>
                      <a:noFill/>
                    </a:lnT>
                    <a:lnB>
                      <a:noFill/>
                    </a:lnB>
                    <a:solidFill>
                      <a:srgbClr val="B7D680"/>
                    </a:solidFill>
                  </a:tcPr>
                </a:tc>
                <a:extLst>
                  <a:ext uri="{0D108BD9-81ED-4DB2-BD59-A6C34878D82A}">
                    <a16:rowId xmlns="" xmlns:a16="http://schemas.microsoft.com/office/drawing/2014/main" val="234503188"/>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Limit the type of online applications you use</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22%</a:t>
                      </a:r>
                    </a:p>
                  </a:txBody>
                  <a:tcPr marL="3582" marR="3582" marT="3582" marB="0" anchor="ctr">
                    <a:lnL>
                      <a:noFill/>
                    </a:lnL>
                    <a:lnR>
                      <a:noFill/>
                    </a:lnR>
                    <a:lnT>
                      <a:noFill/>
                    </a:lnT>
                    <a:lnB>
                      <a:noFill/>
                    </a:lnB>
                    <a:solidFill>
                      <a:srgbClr val="E5E4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22%</a:t>
                      </a:r>
                    </a:p>
                  </a:txBody>
                  <a:tcPr marL="3582" marR="3582" marT="3582" marB="0" anchor="ctr">
                    <a:lnL>
                      <a:noFill/>
                    </a:lnL>
                    <a:lnR>
                      <a:noFill/>
                    </a:lnR>
                    <a:lnT>
                      <a:noFill/>
                    </a:lnT>
                    <a:lnB>
                      <a:noFill/>
                    </a:lnB>
                    <a:solidFill>
                      <a:srgbClr val="E5E4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23%</a:t>
                      </a:r>
                    </a:p>
                  </a:txBody>
                  <a:tcPr marL="3582" marR="3582" marT="3582" marB="0" anchor="ctr">
                    <a:lnL>
                      <a:noFill/>
                    </a:lnL>
                    <a:lnR>
                      <a:noFill/>
                    </a:lnR>
                    <a:lnT>
                      <a:noFill/>
                    </a:lnT>
                    <a:lnB>
                      <a:noFill/>
                    </a:lnB>
                    <a:solidFill>
                      <a:srgbClr val="E0E3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15%</a:t>
                      </a:r>
                    </a:p>
                  </a:txBody>
                  <a:tcPr marL="3582" marR="3582" marT="3582" marB="0" anchor="ctr">
                    <a:lnL>
                      <a:noFill/>
                    </a:lnL>
                    <a:lnR>
                      <a:noFill/>
                    </a:lnR>
                    <a:lnT>
                      <a:noFill/>
                    </a:lnT>
                    <a:lnB>
                      <a:noFill/>
                    </a:lnB>
                    <a:solidFill>
                      <a:srgbClr val="FED98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18%</a:t>
                      </a:r>
                    </a:p>
                  </a:txBody>
                  <a:tcPr marL="3582" marR="3582" marT="3582" marB="0" anchor="ctr">
                    <a:lnL>
                      <a:noFill/>
                    </a:lnL>
                    <a:lnR>
                      <a:noFill/>
                    </a:lnR>
                    <a:lnT>
                      <a:noFill/>
                    </a:lnT>
                    <a:lnB>
                      <a:noFill/>
                    </a:lnB>
                    <a:solidFill>
                      <a:srgbClr val="FAEA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16%</a:t>
                      </a:r>
                    </a:p>
                  </a:txBody>
                  <a:tcPr marL="3582" marR="3582" marT="3582" marB="0" anchor="ctr">
                    <a:lnL>
                      <a:noFill/>
                    </a:lnL>
                    <a:lnR>
                      <a:noFill/>
                    </a:lnR>
                    <a:lnT>
                      <a:noFill/>
                    </a:lnT>
                    <a:lnB>
                      <a:noFill/>
                    </a:lnB>
                    <a:solidFill>
                      <a:srgbClr val="FEE282"/>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25%</a:t>
                      </a:r>
                    </a:p>
                  </a:txBody>
                  <a:tcPr marL="3582" marR="3582" marT="3582" marB="0" anchor="ctr">
                    <a:lnL>
                      <a:noFill/>
                    </a:lnL>
                    <a:lnR>
                      <a:noFill/>
                    </a:lnR>
                    <a:lnT>
                      <a:noFill/>
                    </a:lnT>
                    <a:lnB>
                      <a:noFill/>
                    </a:lnB>
                    <a:solidFill>
                      <a:srgbClr val="D6E082"/>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28%</a:t>
                      </a:r>
                    </a:p>
                  </a:txBody>
                  <a:tcPr marL="3582" marR="3582" marT="3582" marB="0" anchor="ctr">
                    <a:lnL>
                      <a:noFill/>
                    </a:lnL>
                    <a:lnR>
                      <a:noFill/>
                    </a:lnR>
                    <a:lnT>
                      <a:noFill/>
                    </a:lnT>
                    <a:lnB>
                      <a:noFill/>
                    </a:lnB>
                    <a:solidFill>
                      <a:srgbClr val="C6DB81"/>
                    </a:solidFill>
                  </a:tcPr>
                </a:tc>
                <a:extLst>
                  <a:ext uri="{0D108BD9-81ED-4DB2-BD59-A6C34878D82A}">
                    <a16:rowId xmlns="" xmlns:a16="http://schemas.microsoft.com/office/drawing/2014/main" val="862125414"/>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Limit the number of online applications you use</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20%</a:t>
                      </a:r>
                    </a:p>
                  </a:txBody>
                  <a:tcPr marL="3582" marR="3582" marT="3582" marB="0" anchor="ctr">
                    <a:lnL>
                      <a:noFill/>
                    </a:lnL>
                    <a:lnR>
                      <a:noFill/>
                    </a:lnR>
                    <a:lnT>
                      <a:noFill/>
                    </a:lnT>
                    <a:lnB>
                      <a:noFill/>
                    </a:lnB>
                    <a:solidFill>
                      <a:srgbClr val="F0E7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18%</a:t>
                      </a:r>
                    </a:p>
                  </a:txBody>
                  <a:tcPr marL="3582" marR="3582" marT="3582" marB="0" anchor="ctr">
                    <a:lnL>
                      <a:noFill/>
                    </a:lnL>
                    <a:lnR>
                      <a:noFill/>
                    </a:lnR>
                    <a:lnT>
                      <a:noFill/>
                    </a:lnT>
                    <a:lnB>
                      <a:noFill/>
                    </a:lnB>
                    <a:solidFill>
                      <a:srgbClr val="FAEA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21%</a:t>
                      </a:r>
                    </a:p>
                  </a:txBody>
                  <a:tcPr marL="3582" marR="3582" marT="3582" marB="0" anchor="ctr">
                    <a:lnL>
                      <a:noFill/>
                    </a:lnL>
                    <a:lnR>
                      <a:noFill/>
                    </a:lnR>
                    <a:lnT>
                      <a:noFill/>
                    </a:lnT>
                    <a:lnB>
                      <a:noFill/>
                    </a:lnB>
                    <a:solidFill>
                      <a:srgbClr val="EBE68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15%</a:t>
                      </a:r>
                    </a:p>
                  </a:txBody>
                  <a:tcPr marL="3582" marR="3582" marT="3582" marB="0" anchor="ctr">
                    <a:lnL>
                      <a:noFill/>
                    </a:lnL>
                    <a:lnR>
                      <a:noFill/>
                    </a:lnR>
                    <a:lnT>
                      <a:noFill/>
                    </a:lnT>
                    <a:lnB>
                      <a:noFill/>
                    </a:lnB>
                    <a:solidFill>
                      <a:srgbClr val="FED98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17%</a:t>
                      </a:r>
                    </a:p>
                  </a:txBody>
                  <a:tcPr marL="3582" marR="3582" marT="3582" marB="0" anchor="ctr">
                    <a:lnL>
                      <a:noFill/>
                    </a:lnL>
                    <a:lnR>
                      <a:noFill/>
                    </a:lnR>
                    <a:lnT>
                      <a:noFill/>
                    </a:lnT>
                    <a:lnB>
                      <a:noFill/>
                    </a:lnB>
                    <a:solidFill>
                      <a:srgbClr val="FFEB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15%</a:t>
                      </a:r>
                    </a:p>
                  </a:txBody>
                  <a:tcPr marL="3582" marR="3582" marT="3582" marB="0" anchor="ctr">
                    <a:lnL>
                      <a:noFill/>
                    </a:lnL>
                    <a:lnR>
                      <a:noFill/>
                    </a:lnR>
                    <a:lnT>
                      <a:noFill/>
                    </a:lnT>
                    <a:lnB>
                      <a:noFill/>
                    </a:lnB>
                    <a:solidFill>
                      <a:srgbClr val="FED98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23%</a:t>
                      </a:r>
                    </a:p>
                  </a:txBody>
                  <a:tcPr marL="3582" marR="3582" marT="3582" marB="0" anchor="ctr">
                    <a:lnL>
                      <a:noFill/>
                    </a:lnL>
                    <a:lnR>
                      <a:noFill/>
                    </a:lnR>
                    <a:lnT>
                      <a:noFill/>
                    </a:lnT>
                    <a:lnB>
                      <a:noFill/>
                    </a:lnB>
                    <a:solidFill>
                      <a:srgbClr val="E0E383"/>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26%</a:t>
                      </a:r>
                    </a:p>
                  </a:txBody>
                  <a:tcPr marL="3582" marR="3582" marT="3582" marB="0" anchor="ctr">
                    <a:lnL>
                      <a:noFill/>
                    </a:lnL>
                    <a:lnR>
                      <a:noFill/>
                    </a:lnR>
                    <a:lnT>
                      <a:noFill/>
                    </a:lnT>
                    <a:lnB>
                      <a:noFill/>
                    </a:lnB>
                    <a:solidFill>
                      <a:srgbClr val="D1DE82"/>
                    </a:solidFill>
                  </a:tcPr>
                </a:tc>
                <a:extLst>
                  <a:ext uri="{0D108BD9-81ED-4DB2-BD59-A6C34878D82A}">
                    <a16:rowId xmlns="" xmlns:a16="http://schemas.microsoft.com/office/drawing/2014/main" val="2819281396"/>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Use more encryption</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19%</a:t>
                      </a:r>
                    </a:p>
                  </a:txBody>
                  <a:tcPr marL="3582" marR="3582" marT="3582" marB="0" anchor="ctr">
                    <a:lnL>
                      <a:noFill/>
                    </a:lnL>
                    <a:lnR>
                      <a:noFill/>
                    </a:lnR>
                    <a:lnT>
                      <a:noFill/>
                    </a:lnT>
                    <a:lnB>
                      <a:noFill/>
                    </a:lnB>
                    <a:solidFill>
                      <a:srgbClr val="F5E9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11%</a:t>
                      </a:r>
                    </a:p>
                  </a:txBody>
                  <a:tcPr marL="3582" marR="3582" marT="3582" marB="0" anchor="ctr">
                    <a:lnL>
                      <a:noFill/>
                    </a:lnL>
                    <a:lnR>
                      <a:noFill/>
                    </a:lnR>
                    <a:lnT>
                      <a:noFill/>
                    </a:lnT>
                    <a:lnB>
                      <a:noFill/>
                    </a:lnB>
                    <a:solidFill>
                      <a:srgbClr val="FCB679"/>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18%</a:t>
                      </a:r>
                    </a:p>
                  </a:txBody>
                  <a:tcPr marL="3582" marR="3582" marT="3582" marB="0" anchor="ctr">
                    <a:lnL>
                      <a:noFill/>
                    </a:lnL>
                    <a:lnR>
                      <a:noFill/>
                    </a:lnR>
                    <a:lnT>
                      <a:noFill/>
                    </a:lnT>
                    <a:lnB>
                      <a:noFill/>
                    </a:lnB>
                    <a:solidFill>
                      <a:srgbClr val="FAEA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13%</a:t>
                      </a:r>
                    </a:p>
                  </a:txBody>
                  <a:tcPr marL="3582" marR="3582" marT="3582" marB="0" anchor="ctr">
                    <a:lnL>
                      <a:noFill/>
                    </a:lnL>
                    <a:lnR>
                      <a:noFill/>
                    </a:lnR>
                    <a:lnT>
                      <a:noFill/>
                    </a:lnT>
                    <a:lnB>
                      <a:noFill/>
                    </a:lnB>
                    <a:solidFill>
                      <a:srgbClr val="FDC87D"/>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20%</a:t>
                      </a:r>
                    </a:p>
                  </a:txBody>
                  <a:tcPr marL="3582" marR="3582" marT="3582" marB="0" anchor="ctr">
                    <a:lnL>
                      <a:noFill/>
                    </a:lnL>
                    <a:lnR>
                      <a:noFill/>
                    </a:lnR>
                    <a:lnT>
                      <a:noFill/>
                    </a:lnT>
                    <a:lnB>
                      <a:noFill/>
                    </a:lnB>
                    <a:solidFill>
                      <a:srgbClr val="F0E7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10%</a:t>
                      </a:r>
                    </a:p>
                  </a:txBody>
                  <a:tcPr marL="3582" marR="3582" marT="3582" marB="0" anchor="ctr">
                    <a:lnL>
                      <a:noFill/>
                    </a:lnL>
                    <a:lnR>
                      <a:noFill/>
                    </a:lnR>
                    <a:lnT>
                      <a:noFill/>
                    </a:lnT>
                    <a:lnB>
                      <a:noFill/>
                    </a:lnB>
                    <a:solidFill>
                      <a:srgbClr val="FBAE78"/>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21%</a:t>
                      </a:r>
                    </a:p>
                  </a:txBody>
                  <a:tcPr marL="3582" marR="3582" marT="3582" marB="0" anchor="ctr">
                    <a:lnL>
                      <a:noFill/>
                    </a:lnL>
                    <a:lnR>
                      <a:noFill/>
                    </a:lnR>
                    <a:lnT>
                      <a:noFill/>
                    </a:lnT>
                    <a:lnB>
                      <a:noFill/>
                    </a:lnB>
                    <a:solidFill>
                      <a:srgbClr val="EBE683"/>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24%</a:t>
                      </a:r>
                    </a:p>
                  </a:txBody>
                  <a:tcPr marL="3582" marR="3582" marT="3582" marB="0" anchor="ctr">
                    <a:lnL>
                      <a:noFill/>
                    </a:lnL>
                    <a:lnR>
                      <a:noFill/>
                    </a:lnR>
                    <a:lnT>
                      <a:noFill/>
                    </a:lnT>
                    <a:lnB>
                      <a:noFill/>
                    </a:lnB>
                    <a:solidFill>
                      <a:srgbClr val="DBE182"/>
                    </a:solidFill>
                  </a:tcPr>
                </a:tc>
                <a:extLst>
                  <a:ext uri="{0D108BD9-81ED-4DB2-BD59-A6C34878D82A}">
                    <a16:rowId xmlns="" xmlns:a16="http://schemas.microsoft.com/office/drawing/2014/main" val="3244949537"/>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Limit how much you use online applications</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17%</a:t>
                      </a:r>
                    </a:p>
                  </a:txBody>
                  <a:tcPr marL="3582" marR="3582" marT="3582" marB="0" anchor="ctr">
                    <a:lnL>
                      <a:noFill/>
                    </a:lnL>
                    <a:lnR>
                      <a:noFill/>
                    </a:lnR>
                    <a:lnT>
                      <a:noFill/>
                    </a:lnT>
                    <a:lnB>
                      <a:noFill/>
                    </a:lnB>
                    <a:solidFill>
                      <a:srgbClr val="FFEB8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14%</a:t>
                      </a:r>
                    </a:p>
                  </a:txBody>
                  <a:tcPr marL="3582" marR="3582" marT="3582" marB="0" anchor="ctr">
                    <a:lnL>
                      <a:noFill/>
                    </a:lnL>
                    <a:lnR>
                      <a:noFill/>
                    </a:lnR>
                    <a:lnT>
                      <a:noFill/>
                    </a:lnT>
                    <a:lnB>
                      <a:noFill/>
                    </a:lnB>
                    <a:solidFill>
                      <a:srgbClr val="FDD07F"/>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17%</a:t>
                      </a:r>
                    </a:p>
                  </a:txBody>
                  <a:tcPr marL="3582" marR="3582" marT="3582" marB="0" anchor="ctr">
                    <a:lnL>
                      <a:noFill/>
                    </a:lnL>
                    <a:lnR>
                      <a:noFill/>
                    </a:lnR>
                    <a:lnT>
                      <a:noFill/>
                    </a:lnT>
                    <a:lnB>
                      <a:noFill/>
                    </a:lnB>
                    <a:solidFill>
                      <a:srgbClr val="FFEB8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11%</a:t>
                      </a:r>
                    </a:p>
                  </a:txBody>
                  <a:tcPr marL="3582" marR="3582" marT="3582" marB="0" anchor="ctr">
                    <a:lnL>
                      <a:noFill/>
                    </a:lnL>
                    <a:lnR>
                      <a:noFill/>
                    </a:lnR>
                    <a:lnT>
                      <a:noFill/>
                    </a:lnT>
                    <a:lnB>
                      <a:noFill/>
                    </a:lnB>
                    <a:solidFill>
                      <a:srgbClr val="FCB679"/>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15%</a:t>
                      </a:r>
                    </a:p>
                  </a:txBody>
                  <a:tcPr marL="3582" marR="3582" marT="3582" marB="0" anchor="ctr">
                    <a:lnL>
                      <a:noFill/>
                    </a:lnL>
                    <a:lnR>
                      <a:noFill/>
                    </a:lnR>
                    <a:lnT>
                      <a:noFill/>
                    </a:lnT>
                    <a:lnB>
                      <a:noFill/>
                    </a:lnB>
                    <a:solidFill>
                      <a:srgbClr val="FED980"/>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12%</a:t>
                      </a:r>
                    </a:p>
                  </a:txBody>
                  <a:tcPr marL="3582" marR="3582" marT="3582" marB="0" anchor="ctr">
                    <a:lnL>
                      <a:noFill/>
                    </a:lnL>
                    <a:lnR>
                      <a:noFill/>
                    </a:lnR>
                    <a:lnT>
                      <a:noFill/>
                    </a:lnT>
                    <a:lnB>
                      <a:noFill/>
                    </a:lnB>
                    <a:solidFill>
                      <a:srgbClr val="FCBF7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20%</a:t>
                      </a:r>
                    </a:p>
                  </a:txBody>
                  <a:tcPr marL="3582" marR="3582" marT="3582" marB="0" anchor="ctr">
                    <a:lnL>
                      <a:noFill/>
                    </a:lnL>
                    <a:lnR>
                      <a:noFill/>
                    </a:lnR>
                    <a:lnT>
                      <a:noFill/>
                    </a:lnT>
                    <a:lnB>
                      <a:noFill/>
                    </a:lnB>
                    <a:solidFill>
                      <a:srgbClr val="F0E78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22%</a:t>
                      </a:r>
                    </a:p>
                  </a:txBody>
                  <a:tcPr marL="3582" marR="3582" marT="3582" marB="0" anchor="ctr">
                    <a:lnL>
                      <a:noFill/>
                    </a:lnL>
                    <a:lnR>
                      <a:noFill/>
                    </a:lnR>
                    <a:lnT>
                      <a:noFill/>
                    </a:lnT>
                    <a:lnB>
                      <a:noFill/>
                    </a:lnB>
                    <a:solidFill>
                      <a:srgbClr val="E5E483"/>
                    </a:solidFill>
                  </a:tcPr>
                </a:tc>
                <a:extLst>
                  <a:ext uri="{0D108BD9-81ED-4DB2-BD59-A6C34878D82A}">
                    <a16:rowId xmlns="" xmlns:a16="http://schemas.microsoft.com/office/drawing/2014/main" val="2039730594"/>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Make fewer online purchases</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15%</a:t>
                      </a:r>
                    </a:p>
                  </a:txBody>
                  <a:tcPr marL="3582" marR="3582" marT="3582" marB="0" anchor="ctr">
                    <a:lnL>
                      <a:noFill/>
                    </a:lnL>
                    <a:lnR>
                      <a:noFill/>
                    </a:lnR>
                    <a:lnT>
                      <a:noFill/>
                    </a:lnT>
                    <a:lnB>
                      <a:noFill/>
                    </a:lnB>
                    <a:solidFill>
                      <a:srgbClr val="FED98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13%</a:t>
                      </a:r>
                    </a:p>
                  </a:txBody>
                  <a:tcPr marL="3582" marR="3582" marT="3582" marB="0" anchor="ctr">
                    <a:lnL>
                      <a:noFill/>
                    </a:lnL>
                    <a:lnR>
                      <a:noFill/>
                    </a:lnR>
                    <a:lnT>
                      <a:noFill/>
                    </a:lnT>
                    <a:lnB>
                      <a:noFill/>
                    </a:lnB>
                    <a:solidFill>
                      <a:srgbClr val="FDC87D"/>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17%</a:t>
                      </a:r>
                    </a:p>
                  </a:txBody>
                  <a:tcPr marL="3582" marR="3582" marT="3582" marB="0" anchor="ctr">
                    <a:lnL>
                      <a:noFill/>
                    </a:lnL>
                    <a:lnR>
                      <a:noFill/>
                    </a:lnR>
                    <a:lnT>
                      <a:noFill/>
                    </a:lnT>
                    <a:lnB>
                      <a:noFill/>
                    </a:lnB>
                    <a:solidFill>
                      <a:srgbClr val="FFEB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10%</a:t>
                      </a:r>
                    </a:p>
                  </a:txBody>
                  <a:tcPr marL="3582" marR="3582" marT="3582" marB="0" anchor="ctr">
                    <a:lnL>
                      <a:noFill/>
                    </a:lnL>
                    <a:lnR>
                      <a:noFill/>
                    </a:lnR>
                    <a:lnT>
                      <a:noFill/>
                    </a:lnT>
                    <a:lnB>
                      <a:noFill/>
                    </a:lnB>
                    <a:solidFill>
                      <a:srgbClr val="FBAE78"/>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12%</a:t>
                      </a:r>
                    </a:p>
                  </a:txBody>
                  <a:tcPr marL="3582" marR="3582" marT="3582" marB="0" anchor="ctr">
                    <a:lnL>
                      <a:noFill/>
                    </a:lnL>
                    <a:lnR>
                      <a:noFill/>
                    </a:lnR>
                    <a:lnT>
                      <a:noFill/>
                    </a:lnT>
                    <a:lnB>
                      <a:noFill/>
                    </a:lnB>
                    <a:solidFill>
                      <a:srgbClr val="FCBF7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10%</a:t>
                      </a:r>
                    </a:p>
                  </a:txBody>
                  <a:tcPr marL="3582" marR="3582" marT="3582" marB="0" anchor="ctr">
                    <a:lnL>
                      <a:noFill/>
                    </a:lnL>
                    <a:lnR>
                      <a:noFill/>
                    </a:lnR>
                    <a:lnT>
                      <a:noFill/>
                    </a:lnT>
                    <a:lnB>
                      <a:noFill/>
                    </a:lnB>
                    <a:solidFill>
                      <a:srgbClr val="FBAE78"/>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17%</a:t>
                      </a:r>
                    </a:p>
                  </a:txBody>
                  <a:tcPr marL="3582" marR="3582" marT="3582" marB="0" anchor="ctr">
                    <a:lnL>
                      <a:noFill/>
                    </a:lnL>
                    <a:lnR>
                      <a:noFill/>
                    </a:lnR>
                    <a:lnT>
                      <a:noFill/>
                    </a:lnT>
                    <a:lnB>
                      <a:noFill/>
                    </a:lnB>
                    <a:solidFill>
                      <a:srgbClr val="FFEB8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22%</a:t>
                      </a:r>
                    </a:p>
                  </a:txBody>
                  <a:tcPr marL="3582" marR="3582" marT="3582" marB="0" anchor="ctr">
                    <a:lnL>
                      <a:noFill/>
                    </a:lnL>
                    <a:lnR>
                      <a:noFill/>
                    </a:lnR>
                    <a:lnT>
                      <a:noFill/>
                    </a:lnT>
                    <a:lnB>
                      <a:noFill/>
                    </a:lnB>
                    <a:solidFill>
                      <a:srgbClr val="E5E483"/>
                    </a:solidFill>
                  </a:tcPr>
                </a:tc>
                <a:extLst>
                  <a:ext uri="{0D108BD9-81ED-4DB2-BD59-A6C34878D82A}">
                    <a16:rowId xmlns="" xmlns:a16="http://schemas.microsoft.com/office/drawing/2014/main" val="1088844990"/>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Use technological tools (e.g. VPN or Tor)</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13%</a:t>
                      </a:r>
                    </a:p>
                  </a:txBody>
                  <a:tcPr marL="3582" marR="3582" marT="3582" marB="0" anchor="ctr">
                    <a:lnL>
                      <a:noFill/>
                    </a:lnL>
                    <a:lnR>
                      <a:noFill/>
                    </a:lnR>
                    <a:lnT>
                      <a:noFill/>
                    </a:lnT>
                    <a:lnB>
                      <a:noFill/>
                    </a:lnB>
                    <a:solidFill>
                      <a:srgbClr val="FDC87D"/>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8%</a:t>
                      </a:r>
                    </a:p>
                  </a:txBody>
                  <a:tcPr marL="3582" marR="3582" marT="3582" marB="0" anchor="ctr">
                    <a:lnL>
                      <a:noFill/>
                    </a:lnL>
                    <a:lnR>
                      <a:noFill/>
                    </a:lnR>
                    <a:lnT>
                      <a:noFill/>
                    </a:lnT>
                    <a:lnB>
                      <a:noFill/>
                    </a:lnB>
                    <a:solidFill>
                      <a:srgbClr val="FA9C7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10%</a:t>
                      </a:r>
                    </a:p>
                  </a:txBody>
                  <a:tcPr marL="3582" marR="3582" marT="3582" marB="0" anchor="ctr">
                    <a:lnL>
                      <a:noFill/>
                    </a:lnL>
                    <a:lnR>
                      <a:noFill/>
                    </a:lnR>
                    <a:lnT>
                      <a:noFill/>
                    </a:lnT>
                    <a:lnB>
                      <a:noFill/>
                    </a:lnB>
                    <a:solidFill>
                      <a:srgbClr val="FBAE78"/>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9%</a:t>
                      </a:r>
                    </a:p>
                  </a:txBody>
                  <a:tcPr marL="3582" marR="3582" marT="3582" marB="0" anchor="ctr">
                    <a:lnL>
                      <a:noFill/>
                    </a:lnL>
                    <a:lnR>
                      <a:noFill/>
                    </a:lnR>
                    <a:lnT>
                      <a:noFill/>
                    </a:lnT>
                    <a:lnB>
                      <a:noFill/>
                    </a:lnB>
                    <a:solidFill>
                      <a:srgbClr val="FBA576"/>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11%</a:t>
                      </a:r>
                    </a:p>
                  </a:txBody>
                  <a:tcPr marL="3582" marR="3582" marT="3582" marB="0" anchor="ctr">
                    <a:lnL>
                      <a:noFill/>
                    </a:lnL>
                    <a:lnR>
                      <a:noFill/>
                    </a:lnR>
                    <a:lnT>
                      <a:noFill/>
                    </a:lnT>
                    <a:lnB>
                      <a:noFill/>
                    </a:lnB>
                    <a:solidFill>
                      <a:srgbClr val="FCB679"/>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7%</a:t>
                      </a:r>
                    </a:p>
                  </a:txBody>
                  <a:tcPr marL="3582" marR="3582" marT="3582" marB="0" anchor="ctr">
                    <a:lnL>
                      <a:noFill/>
                    </a:lnL>
                    <a:lnR>
                      <a:noFill/>
                    </a:lnR>
                    <a:lnT>
                      <a:noFill/>
                    </a:lnT>
                    <a:lnB>
                      <a:noFill/>
                    </a:lnB>
                    <a:solidFill>
                      <a:srgbClr val="FA947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14%</a:t>
                      </a:r>
                    </a:p>
                  </a:txBody>
                  <a:tcPr marL="3582" marR="3582" marT="3582" marB="0" anchor="ctr">
                    <a:lnL>
                      <a:noFill/>
                    </a:lnL>
                    <a:lnR>
                      <a:noFill/>
                    </a:lnR>
                    <a:lnT>
                      <a:noFill/>
                    </a:lnT>
                    <a:lnB>
                      <a:noFill/>
                    </a:lnB>
                    <a:solidFill>
                      <a:srgbClr val="FDD07F"/>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16%</a:t>
                      </a:r>
                    </a:p>
                  </a:txBody>
                  <a:tcPr marL="3582" marR="3582" marT="3582" marB="0" anchor="ctr">
                    <a:lnL>
                      <a:noFill/>
                    </a:lnL>
                    <a:lnR>
                      <a:noFill/>
                    </a:lnR>
                    <a:lnT>
                      <a:noFill/>
                    </a:lnT>
                    <a:lnB>
                      <a:noFill/>
                    </a:lnB>
                    <a:solidFill>
                      <a:srgbClr val="FEE282"/>
                    </a:solidFill>
                  </a:tcPr>
                </a:tc>
                <a:extLst>
                  <a:ext uri="{0D108BD9-81ED-4DB2-BD59-A6C34878D82A}">
                    <a16:rowId xmlns="" xmlns:a16="http://schemas.microsoft.com/office/drawing/2014/main" val="4050526682"/>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Use more false personal information online</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12%</a:t>
                      </a:r>
                    </a:p>
                  </a:txBody>
                  <a:tcPr marL="3582" marR="3582" marT="3582" marB="0" anchor="ctr">
                    <a:lnL>
                      <a:noFill/>
                    </a:lnL>
                    <a:lnR>
                      <a:noFill/>
                    </a:lnR>
                    <a:lnT>
                      <a:noFill/>
                    </a:lnT>
                    <a:lnB>
                      <a:noFill/>
                    </a:lnB>
                    <a:solidFill>
                      <a:srgbClr val="FCBF7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11%</a:t>
                      </a:r>
                    </a:p>
                  </a:txBody>
                  <a:tcPr marL="3582" marR="3582" marT="3582" marB="0" anchor="ctr">
                    <a:lnL>
                      <a:noFill/>
                    </a:lnL>
                    <a:lnR>
                      <a:noFill/>
                    </a:lnR>
                    <a:lnT>
                      <a:noFill/>
                    </a:lnT>
                    <a:lnB>
                      <a:noFill/>
                    </a:lnB>
                    <a:solidFill>
                      <a:srgbClr val="FCB679"/>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7%</a:t>
                      </a:r>
                    </a:p>
                  </a:txBody>
                  <a:tcPr marL="3582" marR="3582" marT="3582" marB="0" anchor="ctr">
                    <a:lnL>
                      <a:noFill/>
                    </a:lnL>
                    <a:lnR>
                      <a:noFill/>
                    </a:lnR>
                    <a:lnT>
                      <a:noFill/>
                    </a:lnT>
                    <a:lnB>
                      <a:noFill/>
                    </a:lnB>
                    <a:solidFill>
                      <a:srgbClr val="FA947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12%</a:t>
                      </a:r>
                    </a:p>
                  </a:txBody>
                  <a:tcPr marL="3582" marR="3582" marT="3582" marB="0" anchor="ctr">
                    <a:lnL>
                      <a:noFill/>
                    </a:lnL>
                    <a:lnR>
                      <a:noFill/>
                    </a:lnR>
                    <a:lnT>
                      <a:noFill/>
                    </a:lnT>
                    <a:lnB>
                      <a:noFill/>
                    </a:lnB>
                    <a:solidFill>
                      <a:srgbClr val="FCBF7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11%</a:t>
                      </a:r>
                    </a:p>
                  </a:txBody>
                  <a:tcPr marL="3582" marR="3582" marT="3582" marB="0" anchor="ctr">
                    <a:lnL>
                      <a:noFill/>
                    </a:lnL>
                    <a:lnR>
                      <a:noFill/>
                    </a:lnR>
                    <a:lnT>
                      <a:noFill/>
                    </a:lnT>
                    <a:lnB>
                      <a:noFill/>
                    </a:lnB>
                    <a:solidFill>
                      <a:srgbClr val="FCB679"/>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9%</a:t>
                      </a:r>
                    </a:p>
                  </a:txBody>
                  <a:tcPr marL="3582" marR="3582" marT="3582" marB="0" anchor="ctr">
                    <a:lnL>
                      <a:noFill/>
                    </a:lnL>
                    <a:lnR>
                      <a:noFill/>
                    </a:lnR>
                    <a:lnT>
                      <a:noFill/>
                    </a:lnT>
                    <a:lnB>
                      <a:noFill/>
                    </a:lnB>
                    <a:solidFill>
                      <a:srgbClr val="FBA576"/>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12%</a:t>
                      </a:r>
                    </a:p>
                  </a:txBody>
                  <a:tcPr marL="3582" marR="3582" marT="3582" marB="0" anchor="ctr">
                    <a:lnL>
                      <a:noFill/>
                    </a:lnL>
                    <a:lnR>
                      <a:noFill/>
                    </a:lnR>
                    <a:lnT>
                      <a:noFill/>
                    </a:lnT>
                    <a:lnB>
                      <a:noFill/>
                    </a:lnB>
                    <a:solidFill>
                      <a:srgbClr val="FCBF7B"/>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15%</a:t>
                      </a:r>
                    </a:p>
                  </a:txBody>
                  <a:tcPr marL="3582" marR="3582" marT="3582" marB="0" anchor="ctr">
                    <a:lnL>
                      <a:noFill/>
                    </a:lnL>
                    <a:lnR>
                      <a:noFill/>
                    </a:lnR>
                    <a:lnT>
                      <a:noFill/>
                    </a:lnT>
                    <a:lnB>
                      <a:noFill/>
                    </a:lnB>
                    <a:solidFill>
                      <a:srgbClr val="FED980"/>
                    </a:solidFill>
                  </a:tcPr>
                </a:tc>
                <a:extLst>
                  <a:ext uri="{0D108BD9-81ED-4DB2-BD59-A6C34878D82A}">
                    <a16:rowId xmlns="" xmlns:a16="http://schemas.microsoft.com/office/drawing/2014/main" val="1142184305"/>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Use the Internet less often</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9%</a:t>
                      </a:r>
                    </a:p>
                  </a:txBody>
                  <a:tcPr marL="3582" marR="3582" marT="3582" marB="0" anchor="ctr">
                    <a:lnL>
                      <a:noFill/>
                    </a:lnL>
                    <a:lnR>
                      <a:noFill/>
                    </a:lnR>
                    <a:lnT>
                      <a:noFill/>
                    </a:lnT>
                    <a:lnB>
                      <a:noFill/>
                    </a:lnB>
                    <a:solidFill>
                      <a:srgbClr val="FBA576"/>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8%</a:t>
                      </a:r>
                    </a:p>
                  </a:txBody>
                  <a:tcPr marL="3582" marR="3582" marT="3582" marB="0" anchor="ctr">
                    <a:lnL>
                      <a:noFill/>
                    </a:lnL>
                    <a:lnR>
                      <a:noFill/>
                    </a:lnR>
                    <a:lnT>
                      <a:noFill/>
                    </a:lnT>
                    <a:lnB>
                      <a:noFill/>
                    </a:lnB>
                    <a:solidFill>
                      <a:srgbClr val="FA9C7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8%</a:t>
                      </a:r>
                    </a:p>
                  </a:txBody>
                  <a:tcPr marL="3582" marR="3582" marT="3582" marB="0" anchor="ctr">
                    <a:lnL>
                      <a:noFill/>
                    </a:lnL>
                    <a:lnR>
                      <a:noFill/>
                    </a:lnR>
                    <a:lnT>
                      <a:noFill/>
                    </a:lnT>
                    <a:lnB>
                      <a:noFill/>
                    </a:lnB>
                    <a:solidFill>
                      <a:srgbClr val="FA9C7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5%</a:t>
                      </a:r>
                    </a:p>
                  </a:txBody>
                  <a:tcPr marL="3582" marR="3582" marT="3582" marB="0" anchor="ctr">
                    <a:lnL>
                      <a:noFill/>
                    </a:lnL>
                    <a:lnR>
                      <a:noFill/>
                    </a:lnR>
                    <a:lnT>
                      <a:noFill/>
                    </a:lnT>
                    <a:lnB>
                      <a:noFill/>
                    </a:lnB>
                    <a:solidFill>
                      <a:srgbClr val="F9827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6%</a:t>
                      </a:r>
                    </a:p>
                  </a:txBody>
                  <a:tcPr marL="3582" marR="3582" marT="3582" marB="0" anchor="ctr">
                    <a:lnL>
                      <a:noFill/>
                    </a:lnL>
                    <a:lnR>
                      <a:noFill/>
                    </a:lnR>
                    <a:lnT>
                      <a:noFill/>
                    </a:lnT>
                    <a:lnB>
                      <a:noFill/>
                    </a:lnB>
                    <a:solidFill>
                      <a:srgbClr val="F98B71"/>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5%</a:t>
                      </a:r>
                    </a:p>
                  </a:txBody>
                  <a:tcPr marL="3582" marR="3582" marT="3582" marB="0" anchor="ctr">
                    <a:lnL>
                      <a:noFill/>
                    </a:lnL>
                    <a:lnR>
                      <a:noFill/>
                    </a:lnR>
                    <a:lnT>
                      <a:noFill/>
                    </a:lnT>
                    <a:lnB>
                      <a:noFill/>
                    </a:lnB>
                    <a:solidFill>
                      <a:srgbClr val="F98270"/>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8%</a:t>
                      </a:r>
                    </a:p>
                  </a:txBody>
                  <a:tcPr marL="3582" marR="3582" marT="3582" marB="0" anchor="ctr">
                    <a:lnL>
                      <a:noFill/>
                    </a:lnL>
                    <a:lnR>
                      <a:noFill/>
                    </a:lnR>
                    <a:lnT>
                      <a:noFill/>
                    </a:lnT>
                    <a:lnB>
                      <a:noFill/>
                    </a:lnB>
                    <a:solidFill>
                      <a:srgbClr val="FA9C7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14%</a:t>
                      </a:r>
                    </a:p>
                  </a:txBody>
                  <a:tcPr marL="3582" marR="3582" marT="3582" marB="0" anchor="ctr">
                    <a:lnL>
                      <a:noFill/>
                    </a:lnL>
                    <a:lnR>
                      <a:noFill/>
                    </a:lnR>
                    <a:lnT>
                      <a:noFill/>
                    </a:lnT>
                    <a:lnB>
                      <a:noFill/>
                    </a:lnB>
                    <a:solidFill>
                      <a:srgbClr val="FDD07F"/>
                    </a:solidFill>
                  </a:tcPr>
                </a:tc>
                <a:extLst>
                  <a:ext uri="{0D108BD9-81ED-4DB2-BD59-A6C34878D82A}">
                    <a16:rowId xmlns="" xmlns:a16="http://schemas.microsoft.com/office/drawing/2014/main" val="1217944034"/>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Other</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a:t>
                      </a:r>
                    </a:p>
                  </a:txBody>
                  <a:tcPr marL="3582" marR="3582" marT="3582" marB="0" anchor="ctr">
                    <a:lnL>
                      <a:noFill/>
                    </a:lnL>
                    <a:lnR>
                      <a:noFill/>
                    </a:lnR>
                    <a:lnT>
                      <a:noFill/>
                    </a:lnT>
                    <a:lnB>
                      <a:noFill/>
                    </a:lnB>
                    <a:solidFill>
                      <a:srgbClr val="F8696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a:t>
                      </a:r>
                    </a:p>
                  </a:txBody>
                  <a:tcPr marL="3582" marR="3582" marT="3582" marB="0" anchor="ctr">
                    <a:lnL>
                      <a:noFill/>
                    </a:lnL>
                    <a:lnR>
                      <a:noFill/>
                    </a:lnR>
                    <a:lnT>
                      <a:noFill/>
                    </a:lnT>
                    <a:lnB>
                      <a:noFill/>
                    </a:lnB>
                    <a:solidFill>
                      <a:srgbClr val="F8696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3%</a:t>
                      </a:r>
                    </a:p>
                  </a:txBody>
                  <a:tcPr marL="3582" marR="3582" marT="3582" marB="0" anchor="ctr">
                    <a:lnL>
                      <a:noFill/>
                    </a:lnL>
                    <a:lnR>
                      <a:noFill/>
                    </a:lnR>
                    <a:lnT>
                      <a:noFill/>
                    </a:lnT>
                    <a:lnB>
                      <a:noFill/>
                    </a:lnB>
                    <a:solidFill>
                      <a:srgbClr val="F8716C"/>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a:t>
                      </a:r>
                    </a:p>
                  </a:txBody>
                  <a:tcPr marL="3582" marR="3582" marT="3582" marB="0" anchor="ctr">
                    <a:lnL>
                      <a:noFill/>
                    </a:lnL>
                    <a:lnR>
                      <a:noFill/>
                    </a:lnR>
                    <a:lnT>
                      <a:noFill/>
                    </a:lnT>
                    <a:lnB>
                      <a:noFill/>
                    </a:lnB>
                    <a:solidFill>
                      <a:srgbClr val="F8696B"/>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a:t>
                      </a:r>
                    </a:p>
                  </a:txBody>
                  <a:tcPr marL="3582" marR="3582" marT="3582" marB="0" anchor="ctr">
                    <a:lnL>
                      <a:noFill/>
                    </a:lnL>
                    <a:lnR>
                      <a:noFill/>
                    </a:lnR>
                    <a:lnT>
                      <a:noFill/>
                    </a:lnT>
                    <a:lnB>
                      <a:noFill/>
                    </a:lnB>
                    <a:solidFill>
                      <a:srgbClr val="F8696B"/>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2%</a:t>
                      </a:r>
                    </a:p>
                  </a:txBody>
                  <a:tcPr marL="3582" marR="3582" marT="3582" marB="0" anchor="ctr">
                    <a:lnL>
                      <a:noFill/>
                    </a:lnL>
                    <a:lnR>
                      <a:noFill/>
                    </a:lnR>
                    <a:lnT>
                      <a:noFill/>
                    </a:lnT>
                    <a:lnB>
                      <a:noFill/>
                    </a:lnB>
                    <a:solidFill>
                      <a:srgbClr val="F8696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a:t>
                      </a:r>
                    </a:p>
                  </a:txBody>
                  <a:tcPr marL="3582" marR="3582" marT="3582" marB="0" anchor="ctr">
                    <a:lnL>
                      <a:noFill/>
                    </a:lnL>
                    <a:lnR>
                      <a:noFill/>
                    </a:lnR>
                    <a:lnT>
                      <a:noFill/>
                    </a:lnT>
                    <a:lnB>
                      <a:noFill/>
                    </a:lnB>
                    <a:solidFill>
                      <a:srgbClr val="F8696B"/>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a:t>
                      </a:r>
                    </a:p>
                  </a:txBody>
                  <a:tcPr marL="3582" marR="3582" marT="3582" marB="0" anchor="ctr">
                    <a:lnL>
                      <a:noFill/>
                    </a:lnL>
                    <a:lnR>
                      <a:noFill/>
                    </a:lnR>
                    <a:lnT>
                      <a:noFill/>
                    </a:lnT>
                    <a:lnB>
                      <a:noFill/>
                    </a:lnB>
                    <a:solidFill>
                      <a:srgbClr val="F8696B"/>
                    </a:solidFill>
                  </a:tcPr>
                </a:tc>
                <a:extLst>
                  <a:ext uri="{0D108BD9-81ED-4DB2-BD59-A6C34878D82A}">
                    <a16:rowId xmlns="" xmlns:a16="http://schemas.microsoft.com/office/drawing/2014/main" val="2282907361"/>
                  </a:ext>
                </a:extLst>
              </a:tr>
              <a:tr h="274320">
                <a:tc>
                  <a:txBody>
                    <a:bodyPr/>
                    <a:lstStyle/>
                    <a:p>
                      <a:pPr marL="0" algn="l"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None of the above</a:t>
                      </a:r>
                    </a:p>
                  </a:txBody>
                  <a:tcPr marL="3582" marR="3582" marT="3582" marB="0" anchor="ctr">
                    <a:lnL>
                      <a:noFill/>
                    </a:lnL>
                    <a:lnR>
                      <a:noFill/>
                    </a:lnR>
                    <a:lnT>
                      <a:noFill/>
                    </a:lnT>
                    <a:lnB>
                      <a:noFill/>
                    </a:lnB>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18%</a:t>
                      </a:r>
                    </a:p>
                  </a:txBody>
                  <a:tcPr marL="3582" marR="3582" marT="3582" marB="0" anchor="ctr">
                    <a:lnL>
                      <a:noFill/>
                    </a:lnL>
                    <a:lnR>
                      <a:noFill/>
                    </a:lnR>
                    <a:lnT>
                      <a:noFill/>
                    </a:lnT>
                    <a:lnB>
                      <a:noFill/>
                    </a:lnB>
                    <a:solidFill>
                      <a:srgbClr val="FAEA84"/>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26%</a:t>
                      </a:r>
                    </a:p>
                  </a:txBody>
                  <a:tcPr marL="3582" marR="3582" marT="3582" marB="0" anchor="ctr">
                    <a:lnL>
                      <a:noFill/>
                    </a:lnL>
                    <a:lnR>
                      <a:noFill/>
                    </a:lnR>
                    <a:lnT>
                      <a:noFill/>
                    </a:lnT>
                    <a:lnB>
                      <a:noFill/>
                    </a:lnB>
                    <a:solidFill>
                      <a:srgbClr val="D1DE82"/>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7%</a:t>
                      </a:r>
                    </a:p>
                  </a:txBody>
                  <a:tcPr marL="3582" marR="3582" marT="3582" marB="0" anchor="ctr">
                    <a:lnL>
                      <a:noFill/>
                    </a:lnL>
                    <a:lnR>
                      <a:noFill/>
                    </a:lnR>
                    <a:lnT>
                      <a:noFill/>
                    </a:lnT>
                    <a:lnB>
                      <a:noFill/>
                    </a:lnB>
                    <a:solidFill>
                      <a:srgbClr val="FA9473"/>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26%</a:t>
                      </a:r>
                    </a:p>
                  </a:txBody>
                  <a:tcPr marL="3582" marR="3582" marT="3582" marB="0" anchor="ctr">
                    <a:lnL>
                      <a:noFill/>
                    </a:lnL>
                    <a:lnR>
                      <a:noFill/>
                    </a:lnR>
                    <a:lnT>
                      <a:noFill/>
                    </a:lnT>
                    <a:lnB>
                      <a:noFill/>
                    </a:lnB>
                    <a:solidFill>
                      <a:srgbClr val="D1DE82"/>
                    </a:solidFill>
                  </a:tcPr>
                </a:tc>
                <a:tc>
                  <a:txBody>
                    <a:bodyPr/>
                    <a:lstStyle/>
                    <a:p>
                      <a:pPr marL="0" algn="ctr" defTabSz="924282" rtl="0" eaLnBrk="1" fontAlgn="ctr" latinLnBrk="0" hangingPunct="1"/>
                      <a:r>
                        <a:rPr lang="en-US" sz="1000" b="0" i="0" u="none" strike="noStrike" kern="1200">
                          <a:solidFill>
                            <a:srgbClr val="000000"/>
                          </a:solidFill>
                          <a:effectLst/>
                          <a:latin typeface="Calibri" panose="020F0502020204030204" pitchFamily="34" charset="0"/>
                          <a:ea typeface="+mn-ea"/>
                          <a:cs typeface="+mn-cs"/>
                        </a:rPr>
                        <a:t>19%</a:t>
                      </a:r>
                    </a:p>
                  </a:txBody>
                  <a:tcPr marL="3582" marR="3582" marT="3582" marB="0" anchor="ctr">
                    <a:lnL>
                      <a:noFill/>
                    </a:lnL>
                    <a:lnR>
                      <a:noFill/>
                    </a:lnR>
                    <a:lnT>
                      <a:noFill/>
                    </a:lnT>
                    <a:lnB>
                      <a:noFill/>
                    </a:lnB>
                    <a:solidFill>
                      <a:srgbClr val="F5E984"/>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30%</a:t>
                      </a:r>
                    </a:p>
                  </a:txBody>
                  <a:tcPr marL="3582" marR="3582" marT="3582" marB="0" anchor="ctr">
                    <a:lnL>
                      <a:noFill/>
                    </a:lnL>
                    <a:lnR>
                      <a:noFill/>
                    </a:lnR>
                    <a:lnT>
                      <a:noFill/>
                    </a:lnT>
                    <a:lnB>
                      <a:noFill/>
                    </a:lnB>
                    <a:solidFill>
                      <a:srgbClr val="BCD881"/>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11%</a:t>
                      </a:r>
                    </a:p>
                  </a:txBody>
                  <a:tcPr marL="3582" marR="3582" marT="3582" marB="0" anchor="ctr">
                    <a:lnL>
                      <a:noFill/>
                    </a:lnL>
                    <a:lnR>
                      <a:noFill/>
                    </a:lnR>
                    <a:lnT>
                      <a:noFill/>
                    </a:lnT>
                    <a:lnB>
                      <a:noFill/>
                    </a:lnB>
                    <a:solidFill>
                      <a:srgbClr val="FCB679"/>
                    </a:solidFill>
                  </a:tcPr>
                </a:tc>
                <a:tc>
                  <a:txBody>
                    <a:bodyPr/>
                    <a:lstStyle/>
                    <a:p>
                      <a:pPr marL="0" algn="ctr" defTabSz="924282"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9%</a:t>
                      </a:r>
                    </a:p>
                  </a:txBody>
                  <a:tcPr marL="3582" marR="3582" marT="3582" marB="0" anchor="ctr">
                    <a:lnL>
                      <a:noFill/>
                    </a:lnL>
                    <a:lnR>
                      <a:noFill/>
                    </a:lnR>
                    <a:lnT>
                      <a:noFill/>
                    </a:lnT>
                    <a:lnB>
                      <a:noFill/>
                    </a:lnB>
                    <a:solidFill>
                      <a:srgbClr val="FBA576"/>
                    </a:solidFill>
                  </a:tcPr>
                </a:tc>
                <a:extLst>
                  <a:ext uri="{0D108BD9-81ED-4DB2-BD59-A6C34878D82A}">
                    <a16:rowId xmlns="" xmlns:a16="http://schemas.microsoft.com/office/drawing/2014/main" val="4230931343"/>
                  </a:ext>
                </a:extLst>
              </a:tr>
            </a:tbl>
          </a:graphicData>
        </a:graphic>
      </p:graphicFrame>
      <p:sp>
        <p:nvSpPr>
          <p:cNvPr id="7" name="Title 1">
            <a:extLst>
              <a:ext uri="{FF2B5EF4-FFF2-40B4-BE49-F238E27FC236}">
                <a16:creationId xmlns="" xmlns:a16="http://schemas.microsoft.com/office/drawing/2014/main" id="{D0857B7C-20EE-4C16-9CF9-5F22FEDE4D0A}"/>
              </a:ext>
            </a:extLst>
          </p:cNvPr>
          <p:cNvSpPr>
            <a:spLocks noGrp="1"/>
          </p:cNvSpPr>
          <p:nvPr>
            <p:ph type="title"/>
          </p:nvPr>
        </p:nvSpPr>
        <p:spPr>
          <a:xfrm>
            <a:off x="234000" y="228600"/>
            <a:ext cx="8646971" cy="553998"/>
          </a:xfrm>
        </p:spPr>
        <p:txBody>
          <a:bodyPr/>
          <a:lstStyle/>
          <a:p>
            <a:pPr algn="just"/>
            <a:r>
              <a:rPr lang="en-US" dirty="0"/>
              <a:t>Distrust has changed Internet behaviours the most in BRICS and the Middle East/ Africa, on balance. </a:t>
            </a:r>
          </a:p>
        </p:txBody>
      </p:sp>
    </p:spTree>
    <p:extLst>
      <p:ext uri="{BB962C8B-B14F-4D97-AF65-F5344CB8AC3E}">
        <p14:creationId xmlns:p14="http://schemas.microsoft.com/office/powerpoint/2010/main" val="14647647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833" y="2667000"/>
            <a:ext cx="7093160" cy="1645387"/>
          </a:xfrm>
        </p:spPr>
        <p:txBody>
          <a:bodyPr/>
          <a:lstStyle/>
          <a:p>
            <a:r>
              <a:rPr lang="en-CA" sz="6600" dirty="0"/>
              <a:t>Trust in Internet service providers</a:t>
            </a:r>
          </a:p>
        </p:txBody>
      </p:sp>
    </p:spTree>
    <p:extLst>
      <p:ext uri="{BB962C8B-B14F-4D97-AF65-F5344CB8AC3E}">
        <p14:creationId xmlns:p14="http://schemas.microsoft.com/office/powerpoint/2010/main" val="22826426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Most (77%) of those surveyed say they have 3 or fewer choices for in-home broadband connection, highlighting the perceived lack of choice in the space. </a:t>
            </a:r>
          </a:p>
        </p:txBody>
      </p:sp>
      <p:sp>
        <p:nvSpPr>
          <p:cNvPr id="3" name="Text Placeholder 2"/>
          <p:cNvSpPr>
            <a:spLocks noGrp="1"/>
          </p:cNvSpPr>
          <p:nvPr>
            <p:ph type="body" sz="quarter" idx="16"/>
          </p:nvPr>
        </p:nvSpPr>
        <p:spPr>
          <a:xfrm>
            <a:off x="209558" y="6526589"/>
            <a:ext cx="7258042" cy="146194"/>
          </a:xfrm>
        </p:spPr>
        <p:txBody>
          <a:bodyPr/>
          <a:lstStyle/>
          <a:p>
            <a:r>
              <a:rPr lang="en-US" dirty="0"/>
              <a:t>Q39. How many choices do you have for an Internet service provider for your in-home broadband? Base: All Respondents (n=24,359)</a:t>
            </a:r>
          </a:p>
        </p:txBody>
      </p:sp>
      <p:graphicFrame>
        <p:nvGraphicFramePr>
          <p:cNvPr id="5" name="Chart 4"/>
          <p:cNvGraphicFramePr/>
          <p:nvPr>
            <p:extLst>
              <p:ext uri="{D42A27DB-BD31-4B8C-83A1-F6EECF244321}">
                <p14:modId xmlns:p14="http://schemas.microsoft.com/office/powerpoint/2010/main" val="12648722"/>
              </p:ext>
            </p:extLst>
          </p:nvPr>
        </p:nvGraphicFramePr>
        <p:xfrm>
          <a:off x="287564" y="930501"/>
          <a:ext cx="73324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3245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9036601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Number of Internet Choices – By Regional Economy</a:t>
            </a:r>
          </a:p>
        </p:txBody>
      </p:sp>
      <p:graphicFrame>
        <p:nvGraphicFramePr>
          <p:cNvPr id="5" name="Chart 4"/>
          <p:cNvGraphicFramePr/>
          <p:nvPr>
            <p:extLst>
              <p:ext uri="{D42A27DB-BD31-4B8C-83A1-F6EECF244321}">
                <p14:modId xmlns:p14="http://schemas.microsoft.com/office/powerpoint/2010/main" val="3563688343"/>
              </p:ext>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0" name="Text Placeholder 2">
            <a:extLst>
              <a:ext uri="{FF2B5EF4-FFF2-40B4-BE49-F238E27FC236}">
                <a16:creationId xmlns="" xmlns:a16="http://schemas.microsoft.com/office/drawing/2014/main" id="{D31426B9-1FB5-4B2F-BEF7-39663271C86E}"/>
              </a:ext>
            </a:extLst>
          </p:cNvPr>
          <p:cNvSpPr>
            <a:spLocks noGrp="1"/>
          </p:cNvSpPr>
          <p:nvPr>
            <p:ph type="body" sz="quarter" idx="16"/>
          </p:nvPr>
        </p:nvSpPr>
        <p:spPr>
          <a:xfrm>
            <a:off x="209558" y="6526589"/>
            <a:ext cx="7258042" cy="146194"/>
          </a:xfrm>
        </p:spPr>
        <p:txBody>
          <a:bodyPr/>
          <a:lstStyle/>
          <a:p>
            <a:r>
              <a:rPr lang="en-US" dirty="0"/>
              <a:t>Q39. How many choices do you have for an Internet service provider for your in-home broadband? Base: All Respondents (n=24,359)</a:t>
            </a:r>
          </a:p>
        </p:txBody>
      </p:sp>
    </p:spTree>
    <p:extLst>
      <p:ext uri="{BB962C8B-B14F-4D97-AF65-F5344CB8AC3E}">
        <p14:creationId xmlns:p14="http://schemas.microsoft.com/office/powerpoint/2010/main" val="206617490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830997"/>
          </a:xfrm>
        </p:spPr>
        <p:txBody>
          <a:bodyPr/>
          <a:lstStyle/>
          <a:p>
            <a:pPr algn="just"/>
            <a:r>
              <a:rPr lang="en-US" dirty="0"/>
              <a:t>Around seven in ten trust that their Internet provider would not block or filter their usage, give preferential treatment, or deliberately slow their Internet speed. This leaves three in ten who don’t trust their ISP to safeguard these things. </a:t>
            </a:r>
          </a:p>
        </p:txBody>
      </p:sp>
      <p:sp>
        <p:nvSpPr>
          <p:cNvPr id="13" name="Text Placeholder 2">
            <a:extLst>
              <a:ext uri="{FF2B5EF4-FFF2-40B4-BE49-F238E27FC236}">
                <a16:creationId xmlns="" xmlns:a16="http://schemas.microsoft.com/office/drawing/2014/main" id="{559F6C99-1007-4FB9-920C-32839C56FFBA}"/>
              </a:ext>
            </a:extLst>
          </p:cNvPr>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graphicFrame>
        <p:nvGraphicFramePr>
          <p:cNvPr id="10" name="Chart 9">
            <a:extLst>
              <a:ext uri="{FF2B5EF4-FFF2-40B4-BE49-F238E27FC236}">
                <a16:creationId xmlns="" xmlns:a16="http://schemas.microsoft.com/office/drawing/2014/main" id="{9DC0280E-23F1-448A-936F-81BD5E5B046F}"/>
              </a:ext>
            </a:extLst>
          </p:cNvPr>
          <p:cNvGraphicFramePr/>
          <p:nvPr>
            <p:extLst/>
          </p:nvPr>
        </p:nvGraphicFramePr>
        <p:xfrm>
          <a:off x="268506" y="1371600"/>
          <a:ext cx="7680960" cy="4419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64670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[Your Government] Base: Much/ Somewhat More Concerned About Online Privacy 2016 (n=13,867); 2017 (n=12,468); 2018 (n=12,468)</a:t>
            </a:r>
          </a:p>
        </p:txBody>
      </p:sp>
      <p:sp>
        <p:nvSpPr>
          <p:cNvPr id="2" name="Title 1"/>
          <p:cNvSpPr>
            <a:spLocks noGrp="1"/>
          </p:cNvSpPr>
          <p:nvPr>
            <p:ph type="title"/>
          </p:nvPr>
        </p:nvSpPr>
        <p:spPr>
          <a:xfrm>
            <a:off x="234000" y="228600"/>
            <a:ext cx="8646971" cy="553998"/>
          </a:xfrm>
        </p:spPr>
        <p:txBody>
          <a:bodyPr/>
          <a:lstStyle/>
          <a:p>
            <a:pPr algn="just"/>
            <a:r>
              <a:rPr lang="en-US" dirty="0"/>
              <a:t>Increasing concern as a result of their own government is down in most economies, save for North America &amp; the G-8, which are up slightly. </a:t>
            </a:r>
          </a:p>
        </p:txBody>
      </p:sp>
      <p:graphicFrame>
        <p:nvGraphicFramePr>
          <p:cNvPr id="8" name="Chart 7"/>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9" name="Table 8"/>
          <p:cNvGraphicFramePr>
            <a:graphicFrameLocks noGrp="1"/>
          </p:cNvGraphicFramePr>
          <p:nvPr>
            <p:extLst>
              <p:ext uri="{D42A27DB-BD31-4B8C-83A1-F6EECF244321}">
                <p14:modId xmlns:p14="http://schemas.microsoft.com/office/powerpoint/2010/main" val="2929418917"/>
              </p:ext>
            </p:extLst>
          </p:nvPr>
        </p:nvGraphicFramePr>
        <p:xfrm>
          <a:off x="7772400" y="987945"/>
          <a:ext cx="1066800" cy="4727055"/>
        </p:xfrm>
        <a:graphic>
          <a:graphicData uri="http://schemas.openxmlformats.org/drawingml/2006/table">
            <a:tbl>
              <a:tblPr>
                <a:tableStyleId>{5C22544A-7EE6-4342-B048-85BDC9FD1C3A}</a:tableStyleId>
              </a:tblPr>
              <a:tblGrid>
                <a:gridCol w="533400">
                  <a:extLst>
                    <a:ext uri="{9D8B030D-6E8A-4147-A177-3AD203B41FA5}">
                      <a16:colId xmlns="" xmlns:a16="http://schemas.microsoft.com/office/drawing/2014/main" val="2687950427"/>
                    </a:ext>
                  </a:extLst>
                </a:gridCol>
                <a:gridCol w="533400">
                  <a:extLst>
                    <a:ext uri="{9D8B030D-6E8A-4147-A177-3AD203B41FA5}">
                      <a16:colId xmlns="" xmlns:a16="http://schemas.microsoft.com/office/drawing/2014/main" val="3533605299"/>
                    </a:ext>
                  </a:extLst>
                </a:gridCol>
              </a:tblGrid>
              <a:tr h="371752">
                <a:tc gridSpan="2">
                  <a:txBody>
                    <a:bodyPr/>
                    <a:lstStyle/>
                    <a:p>
                      <a:pPr algn="ctr" fontAlgn="t"/>
                      <a:r>
                        <a:rPr lang="en-US" sz="1200" b="1" i="0" u="none" strike="noStrike" dirty="0">
                          <a:solidFill>
                            <a:srgbClr val="000000"/>
                          </a:solidFill>
                          <a:effectLst/>
                          <a:latin typeface="+mn-lt"/>
                        </a:rPr>
                        <a:t>A Great</a:t>
                      </a:r>
                      <a:r>
                        <a:rPr lang="en-US" sz="1200" b="1" i="0" u="none" strike="noStrike" baseline="0" dirty="0">
                          <a:solidFill>
                            <a:srgbClr val="000000"/>
                          </a:solidFill>
                          <a:effectLst/>
                          <a:latin typeface="+mn-lt"/>
                        </a:rPr>
                        <a:t> Deal / Somewhat</a:t>
                      </a:r>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t"/>
                      <a:endParaRPr lang="en-US" sz="1200" b="1"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07450666"/>
                  </a:ext>
                </a:extLst>
              </a:tr>
              <a:tr h="292258">
                <a:tc>
                  <a:txBody>
                    <a:bodyPr/>
                    <a:lstStyle/>
                    <a:p>
                      <a:pPr algn="ctr" fontAlgn="t"/>
                      <a:r>
                        <a:rPr lang="en-US" sz="1200" b="1" u="sng" strike="noStrike" dirty="0">
                          <a:effectLst/>
                          <a:latin typeface="+mn-lt"/>
                        </a:rPr>
                        <a:t>2017</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r>
                        <a:rPr lang="en-US" sz="1200" b="1" u="sng" strike="noStrike" dirty="0">
                          <a:effectLst/>
                          <a:latin typeface="+mn-lt"/>
                        </a:rPr>
                        <a:t>2016</a:t>
                      </a:r>
                      <a:endParaRPr lang="en-US" sz="1200" b="1" i="0" u="sng"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315944323"/>
                  </a:ext>
                </a:extLst>
              </a:tr>
              <a:tr h="499762">
                <a:tc>
                  <a:txBody>
                    <a:bodyPr/>
                    <a:lstStyle/>
                    <a:p>
                      <a:pPr algn="ctr" fontAlgn="b"/>
                      <a:r>
                        <a:rPr lang="en-CA" sz="1200" b="0" i="0" u="none" strike="noStrike" dirty="0">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CA" sz="1200" b="0" i="0" u="none" strike="noStrike" dirty="0">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1919264"/>
                  </a:ext>
                </a:extLst>
              </a:tr>
              <a:tr h="399745">
                <a:tc>
                  <a:txBody>
                    <a:bodyPr/>
                    <a:lstStyle/>
                    <a:p>
                      <a:pPr algn="ctr" fontAlgn="b"/>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CA" sz="1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55413844"/>
                  </a:ext>
                </a:extLst>
              </a:tr>
              <a:tr h="399745">
                <a:tc>
                  <a:txBody>
                    <a:bodyPr/>
                    <a:lstStyle/>
                    <a:p>
                      <a:pPr algn="ctr" rtl="0" fontAlgn="b"/>
                      <a:r>
                        <a:rPr lang="en-IN" sz="1200" b="0" i="0" u="none" strike="noStrike" dirty="0">
                          <a:solidFill>
                            <a:srgbClr val="000000"/>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13976434"/>
                  </a:ext>
                </a:extLst>
              </a:tr>
              <a:tr h="399745">
                <a:tc>
                  <a:txBody>
                    <a:bodyPr/>
                    <a:lstStyle/>
                    <a:p>
                      <a:pPr algn="ctr" rtl="0" fontAlgn="b"/>
                      <a:r>
                        <a:rPr lang="en-IN" sz="1200" b="0" i="0" u="none" strike="noStrike">
                          <a:solidFill>
                            <a:srgbClr val="000000"/>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42134388"/>
                  </a:ext>
                </a:extLst>
              </a:tr>
              <a:tr h="399745">
                <a:tc>
                  <a:txBody>
                    <a:bodyPr/>
                    <a:lstStyle/>
                    <a:p>
                      <a:pPr algn="ctr" rtl="0" fontAlgn="b"/>
                      <a:r>
                        <a:rPr lang="en-IN" sz="1200" b="0" i="0" u="none" strike="noStrike">
                          <a:solidFill>
                            <a:srgbClr val="000000"/>
                          </a:solidFill>
                          <a:effectLst/>
                          <a:latin typeface="Calibri" panose="020F0502020204030204" pitchFamily="34" charset="0"/>
                        </a:rPr>
                        <a:t>69%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9803394"/>
                  </a:ext>
                </a:extLst>
              </a:tr>
              <a:tr h="399745">
                <a:tc>
                  <a:txBody>
                    <a:bodyPr/>
                    <a:lstStyle/>
                    <a:p>
                      <a:pPr algn="ctr" rtl="0" fontAlgn="b"/>
                      <a:r>
                        <a:rPr lang="en-IN" sz="1200" b="0" i="0" u="none" strike="noStrike">
                          <a:solidFill>
                            <a:srgbClr val="000000"/>
                          </a:solidFill>
                          <a:effectLst/>
                          <a:latin typeface="Calibri" panose="020F0502020204030204" pitchFamily="34" charset="0"/>
                        </a:rPr>
                        <a:t>66%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9873137"/>
                  </a:ext>
                </a:extLst>
              </a:tr>
              <a:tr h="399745">
                <a:tc>
                  <a:txBody>
                    <a:bodyPr/>
                    <a:lstStyle/>
                    <a:p>
                      <a:pPr algn="ctr" rtl="0" fontAlgn="b"/>
                      <a:r>
                        <a:rPr lang="en-IN" sz="12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762794929"/>
                  </a:ext>
                </a:extLst>
              </a:tr>
              <a:tr h="399745">
                <a:tc>
                  <a:txBody>
                    <a:bodyPr/>
                    <a:lstStyle/>
                    <a:p>
                      <a:pPr algn="ctr" rtl="0" fontAlgn="b"/>
                      <a:r>
                        <a:rPr lang="en-IN" sz="12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73477182"/>
                  </a:ext>
                </a:extLst>
              </a:tr>
              <a:tr h="399745">
                <a:tc>
                  <a:txBody>
                    <a:bodyPr/>
                    <a:lstStyle/>
                    <a:p>
                      <a:pPr algn="ctr" rtl="0" fontAlgn="b"/>
                      <a:r>
                        <a:rPr lang="en-IN" sz="12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en-IN" sz="1200" b="0" i="0" u="none" strike="noStrike" dirty="0">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30935026"/>
                  </a:ext>
                </a:extLst>
              </a:tr>
              <a:tr h="365323">
                <a:tc>
                  <a:txBody>
                    <a:bodyPr/>
                    <a:lstStyle/>
                    <a:p>
                      <a:pPr algn="ctr" fontAlgn="t"/>
                      <a:endParaRPr lang="en-US" sz="1200" b="0"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t"/>
                      <a:endParaRPr lang="en-US" sz="1200" b="0" i="0" u="none" strike="noStrike" dirty="0">
                        <a:solidFill>
                          <a:srgbClr val="000000"/>
                        </a:solidFill>
                        <a:effectLst/>
                        <a:latin typeface="+mn-lt"/>
                      </a:endParaRPr>
                    </a:p>
                  </a:txBody>
                  <a:tcPr marL="9525" marR="9525"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47027772"/>
                  </a:ext>
                </a:extLst>
              </a:tr>
            </a:tbl>
          </a:graphicData>
        </a:graphic>
      </p:graphicFrame>
    </p:spTree>
    <p:extLst>
      <p:ext uri="{BB962C8B-B14F-4D97-AF65-F5344CB8AC3E}">
        <p14:creationId xmlns:p14="http://schemas.microsoft.com/office/powerpoint/2010/main" val="37194804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I trust that my Internet service provider would not block my Internet usage</a:t>
            </a:r>
          </a:p>
        </p:txBody>
      </p:sp>
      <p:graphicFrame>
        <p:nvGraphicFramePr>
          <p:cNvPr id="7" name="Chart 6"/>
          <p:cNvGraphicFramePr/>
          <p:nvPr>
            <p:extLst/>
          </p:nvPr>
        </p:nvGraphicFramePr>
        <p:xfrm>
          <a:off x="268506" y="1661160"/>
          <a:ext cx="7680960" cy="4206240"/>
        </p:xfrm>
        <a:graphic>
          <a:graphicData uri="http://schemas.openxmlformats.org/drawingml/2006/chart">
            <c:chart xmlns:c="http://schemas.openxmlformats.org/drawingml/2006/chart" xmlns:r="http://schemas.openxmlformats.org/officeDocument/2006/relationships" r:id="rId2"/>
          </a:graphicData>
        </a:graphic>
      </p:graphicFrame>
      <p:sp>
        <p:nvSpPr>
          <p:cNvPr id="8" name="Right Bracket 7"/>
          <p:cNvSpPr/>
          <p:nvPr/>
        </p:nvSpPr>
        <p:spPr>
          <a:xfrm>
            <a:off x="5943600" y="2042160"/>
            <a:ext cx="228600" cy="1463040"/>
          </a:xfrm>
          <a:prstGeom prst="rightBracket">
            <a:avLst/>
          </a:prstGeom>
          <a:noFill/>
          <a:ln w="25400">
            <a:solidFill>
              <a:schemeClr val="tx2"/>
            </a:solidFill>
            <a:round/>
            <a:headEnd/>
            <a:tailEnd/>
          </a:ln>
          <a:effectLst/>
          <a:extLst>
            <a:ext uri="{909E8E84-426E-40DD-AFC4-6F175D3DCCD1}">
              <a14:hiddenFill xmlns:a14="http://schemas.microsoft.com/office/drawing/2010/main">
                <a:noFill/>
              </a14:hiddenFill>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3"/>
              </a:solidFill>
              <a:effectLst/>
              <a:uLnTx/>
              <a:uFillTx/>
              <a:latin typeface="Calibri"/>
              <a:ea typeface="+mn-ea"/>
              <a:cs typeface="+mn-cs"/>
            </a:endParaRPr>
          </a:p>
        </p:txBody>
      </p:sp>
      <p:sp>
        <p:nvSpPr>
          <p:cNvPr id="9" name="Right Bracket 8"/>
          <p:cNvSpPr/>
          <p:nvPr/>
        </p:nvSpPr>
        <p:spPr>
          <a:xfrm>
            <a:off x="5943600" y="4038600"/>
            <a:ext cx="228600" cy="1463040"/>
          </a:xfrm>
          <a:prstGeom prst="rightBracket">
            <a:avLst/>
          </a:prstGeom>
          <a:noFill/>
          <a:ln w="25400">
            <a:solidFill>
              <a:schemeClr val="accent1"/>
            </a:solidFill>
            <a:round/>
            <a:headEnd/>
            <a:tailEnd/>
          </a:ln>
          <a:effectLst/>
          <a:extLst>
            <a:ext uri="{909E8E84-426E-40DD-AFC4-6F175D3DCCD1}">
              <a14:hiddenFill xmlns:a14="http://schemas.microsoft.com/office/drawing/2010/main">
                <a:noFill/>
              </a14:hiddenFill>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3"/>
              </a:solidFill>
              <a:effectLst/>
              <a:uLnTx/>
              <a:uFillTx/>
              <a:latin typeface="Calibri"/>
              <a:ea typeface="+mn-ea"/>
              <a:cs typeface="+mn-cs"/>
            </a:endParaRPr>
          </a:p>
        </p:txBody>
      </p:sp>
      <p:sp>
        <p:nvSpPr>
          <p:cNvPr id="11" name="TextBox 10"/>
          <p:cNvSpPr txBox="1"/>
          <p:nvPr/>
        </p:nvSpPr>
        <p:spPr>
          <a:xfrm>
            <a:off x="6324600" y="2478762"/>
            <a:ext cx="2286000" cy="553998"/>
          </a:xfrm>
          <a:prstGeom prst="rect">
            <a:avLst/>
          </a:prstGeom>
        </p:spPr>
        <p:txBody>
          <a:bodyPr vert="horz" wrap="square" lIns="0" tIns="0" rIns="0" bIns="0" rtlCol="0">
            <a:spAutoFit/>
          </a:bodyPr>
          <a:lstStyle/>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B365D"/>
                </a:solidFill>
                <a:effectLst/>
                <a:uLnTx/>
                <a:uFillTx/>
                <a:latin typeface="Calibri"/>
                <a:ea typeface="+mn-ea"/>
                <a:cs typeface="+mn-cs"/>
              </a:rPr>
              <a:t>TOTAL AGREE</a:t>
            </a:r>
          </a:p>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B365D"/>
                </a:solidFill>
                <a:effectLst/>
                <a:uLnTx/>
                <a:uFillTx/>
                <a:latin typeface="Calibri"/>
                <a:ea typeface="+mn-ea"/>
                <a:cs typeface="+mn-cs"/>
              </a:rPr>
              <a:t>72%</a:t>
            </a:r>
          </a:p>
        </p:txBody>
      </p:sp>
      <p:sp>
        <p:nvSpPr>
          <p:cNvPr id="12" name="TextBox 11"/>
          <p:cNvSpPr txBox="1"/>
          <p:nvPr/>
        </p:nvSpPr>
        <p:spPr>
          <a:xfrm>
            <a:off x="6324600" y="4475202"/>
            <a:ext cx="2286000" cy="553998"/>
          </a:xfrm>
          <a:prstGeom prst="rect">
            <a:avLst/>
          </a:prstGeom>
        </p:spPr>
        <p:txBody>
          <a:bodyPr vert="horz" wrap="square" lIns="0" tIns="0" rIns="0" bIns="0" rtlCol="0">
            <a:spAutoFit/>
          </a:bodyPr>
          <a:lstStyle/>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E87722"/>
                </a:solidFill>
                <a:effectLst/>
                <a:uLnTx/>
                <a:uFillTx/>
                <a:latin typeface="Calibri"/>
                <a:ea typeface="+mn-ea"/>
                <a:cs typeface="+mn-cs"/>
              </a:rPr>
              <a:t>TOTAL DISAGREE</a:t>
            </a:r>
            <a:br>
              <a:rPr kumimoji="0" lang="en-US" sz="1800" b="1" i="0" u="none" strike="noStrike" kern="1200" cap="none" spc="0" normalizeH="0" baseline="0" noProof="0" dirty="0">
                <a:ln>
                  <a:noFill/>
                </a:ln>
                <a:solidFill>
                  <a:srgbClr val="E87722"/>
                </a:solidFill>
                <a:effectLst/>
                <a:uLnTx/>
                <a:uFillTx/>
                <a:latin typeface="Calibri"/>
                <a:ea typeface="+mn-ea"/>
                <a:cs typeface="+mn-cs"/>
              </a:rPr>
            </a:br>
            <a:r>
              <a:rPr kumimoji="0" lang="en-US" sz="1800" b="1" i="0" u="none" strike="noStrike" kern="1200" cap="none" spc="0" normalizeH="0" baseline="0" noProof="0" dirty="0">
                <a:ln>
                  <a:noFill/>
                </a:ln>
                <a:solidFill>
                  <a:srgbClr val="E87722"/>
                </a:solidFill>
                <a:effectLst/>
                <a:uLnTx/>
                <a:uFillTx/>
                <a:latin typeface="Calibri"/>
                <a:ea typeface="+mn-ea"/>
                <a:cs typeface="+mn-cs"/>
              </a:rPr>
              <a:t>28%</a:t>
            </a:r>
          </a:p>
        </p:txBody>
      </p:sp>
      <p:sp>
        <p:nvSpPr>
          <p:cNvPr id="13" name="Text Placeholder 2">
            <a:extLst>
              <a:ext uri="{FF2B5EF4-FFF2-40B4-BE49-F238E27FC236}">
                <a16:creationId xmlns="" xmlns:a16="http://schemas.microsoft.com/office/drawing/2014/main" id="{559F6C99-1007-4FB9-920C-32839C56FFBA}"/>
              </a:ext>
            </a:extLst>
          </p:cNvPr>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spTree>
    <p:extLst>
      <p:ext uri="{BB962C8B-B14F-4D97-AF65-F5344CB8AC3E}">
        <p14:creationId xmlns:p14="http://schemas.microsoft.com/office/powerpoint/2010/main" val="7090797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I trust that my Internet service provider would not block my Internet usage — By Economy</a:t>
            </a:r>
          </a:p>
        </p:txBody>
      </p:sp>
      <p:sp>
        <p:nvSpPr>
          <p:cNvPr id="3" name="Text Placeholder 2"/>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11415980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I trust that my Internet service provider would not block my Internet usage —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F95B84A4-FDC8-4342-A97D-CFAACC0746A8}"/>
              </a:ext>
            </a:extLst>
          </p:cNvPr>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spTree>
    <p:extLst>
      <p:ext uri="{BB962C8B-B14F-4D97-AF65-F5344CB8AC3E}">
        <p14:creationId xmlns:p14="http://schemas.microsoft.com/office/powerpoint/2010/main" val="15244930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276999"/>
          </a:xfrm>
        </p:spPr>
        <p:txBody>
          <a:bodyPr/>
          <a:lstStyle/>
          <a:p>
            <a:pPr algn="just"/>
            <a:r>
              <a:rPr lang="en-US" dirty="0"/>
              <a:t>I trust that my Internet service provider would not filter my Internet usage</a:t>
            </a:r>
          </a:p>
        </p:txBody>
      </p:sp>
      <p:graphicFrame>
        <p:nvGraphicFramePr>
          <p:cNvPr id="7" name="Chart 6"/>
          <p:cNvGraphicFramePr/>
          <p:nvPr>
            <p:extLst/>
          </p:nvPr>
        </p:nvGraphicFramePr>
        <p:xfrm>
          <a:off x="268506" y="1661160"/>
          <a:ext cx="7680960" cy="4206240"/>
        </p:xfrm>
        <a:graphic>
          <a:graphicData uri="http://schemas.openxmlformats.org/drawingml/2006/chart">
            <c:chart xmlns:c="http://schemas.openxmlformats.org/drawingml/2006/chart" xmlns:r="http://schemas.openxmlformats.org/officeDocument/2006/relationships" r:id="rId2"/>
          </a:graphicData>
        </a:graphic>
      </p:graphicFrame>
      <p:sp>
        <p:nvSpPr>
          <p:cNvPr id="8" name="Right Bracket 7"/>
          <p:cNvSpPr/>
          <p:nvPr/>
        </p:nvSpPr>
        <p:spPr>
          <a:xfrm>
            <a:off x="5943600" y="2042160"/>
            <a:ext cx="228600" cy="1463040"/>
          </a:xfrm>
          <a:prstGeom prst="rightBracket">
            <a:avLst/>
          </a:prstGeom>
          <a:noFill/>
          <a:ln w="25400">
            <a:solidFill>
              <a:schemeClr val="tx2"/>
            </a:solidFill>
            <a:round/>
            <a:headEnd/>
            <a:tailEnd/>
          </a:ln>
          <a:effectLst/>
          <a:extLst>
            <a:ext uri="{909E8E84-426E-40DD-AFC4-6F175D3DCCD1}">
              <a14:hiddenFill xmlns:a14="http://schemas.microsoft.com/office/drawing/2010/main">
                <a:noFill/>
              </a14:hiddenFill>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3"/>
              </a:solidFill>
              <a:effectLst/>
              <a:uLnTx/>
              <a:uFillTx/>
              <a:latin typeface="Calibri"/>
              <a:ea typeface="+mn-ea"/>
              <a:cs typeface="+mn-cs"/>
            </a:endParaRPr>
          </a:p>
        </p:txBody>
      </p:sp>
      <p:sp>
        <p:nvSpPr>
          <p:cNvPr id="9" name="Right Bracket 8"/>
          <p:cNvSpPr/>
          <p:nvPr/>
        </p:nvSpPr>
        <p:spPr>
          <a:xfrm>
            <a:off x="5943600" y="4038600"/>
            <a:ext cx="228600" cy="1463040"/>
          </a:xfrm>
          <a:prstGeom prst="rightBracket">
            <a:avLst/>
          </a:prstGeom>
          <a:noFill/>
          <a:ln w="25400">
            <a:solidFill>
              <a:schemeClr val="accent1"/>
            </a:solidFill>
            <a:round/>
            <a:headEnd/>
            <a:tailEnd/>
          </a:ln>
          <a:effectLst/>
          <a:extLst>
            <a:ext uri="{909E8E84-426E-40DD-AFC4-6F175D3DCCD1}">
              <a14:hiddenFill xmlns:a14="http://schemas.microsoft.com/office/drawing/2010/main">
                <a:noFill/>
              </a14:hiddenFill>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3"/>
              </a:solidFill>
              <a:effectLst/>
              <a:uLnTx/>
              <a:uFillTx/>
              <a:latin typeface="Calibri"/>
              <a:ea typeface="+mn-ea"/>
              <a:cs typeface="+mn-cs"/>
            </a:endParaRPr>
          </a:p>
        </p:txBody>
      </p:sp>
      <p:sp>
        <p:nvSpPr>
          <p:cNvPr id="11" name="TextBox 10"/>
          <p:cNvSpPr txBox="1"/>
          <p:nvPr/>
        </p:nvSpPr>
        <p:spPr>
          <a:xfrm>
            <a:off x="6324600" y="2478762"/>
            <a:ext cx="2286000" cy="553998"/>
          </a:xfrm>
          <a:prstGeom prst="rect">
            <a:avLst/>
          </a:prstGeom>
        </p:spPr>
        <p:txBody>
          <a:bodyPr vert="horz" wrap="square" lIns="0" tIns="0" rIns="0" bIns="0" rtlCol="0">
            <a:spAutoFit/>
          </a:bodyPr>
          <a:lstStyle/>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B365D"/>
                </a:solidFill>
                <a:effectLst/>
                <a:uLnTx/>
                <a:uFillTx/>
                <a:latin typeface="Calibri"/>
                <a:ea typeface="+mn-ea"/>
                <a:cs typeface="+mn-cs"/>
              </a:rPr>
              <a:t>TOTAL AGREE</a:t>
            </a:r>
          </a:p>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B365D"/>
                </a:solidFill>
                <a:effectLst/>
                <a:uLnTx/>
                <a:uFillTx/>
                <a:latin typeface="Calibri"/>
                <a:ea typeface="+mn-ea"/>
                <a:cs typeface="+mn-cs"/>
              </a:rPr>
              <a:t>68%</a:t>
            </a:r>
          </a:p>
        </p:txBody>
      </p:sp>
      <p:sp>
        <p:nvSpPr>
          <p:cNvPr id="12" name="TextBox 11"/>
          <p:cNvSpPr txBox="1"/>
          <p:nvPr/>
        </p:nvSpPr>
        <p:spPr>
          <a:xfrm>
            <a:off x="6324600" y="4475202"/>
            <a:ext cx="2286000" cy="553998"/>
          </a:xfrm>
          <a:prstGeom prst="rect">
            <a:avLst/>
          </a:prstGeom>
        </p:spPr>
        <p:txBody>
          <a:bodyPr vert="horz" wrap="square" lIns="0" tIns="0" rIns="0" bIns="0" rtlCol="0">
            <a:spAutoFit/>
          </a:bodyPr>
          <a:lstStyle/>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E87722"/>
                </a:solidFill>
                <a:effectLst/>
                <a:uLnTx/>
                <a:uFillTx/>
                <a:latin typeface="Calibri"/>
                <a:ea typeface="+mn-ea"/>
                <a:cs typeface="+mn-cs"/>
              </a:rPr>
              <a:t>TOTAL DISAGREE</a:t>
            </a:r>
            <a:br>
              <a:rPr kumimoji="0" lang="en-US" sz="1800" b="1" i="0" u="none" strike="noStrike" kern="1200" cap="none" spc="0" normalizeH="0" baseline="0" noProof="0" dirty="0">
                <a:ln>
                  <a:noFill/>
                </a:ln>
                <a:solidFill>
                  <a:srgbClr val="E87722"/>
                </a:solidFill>
                <a:effectLst/>
                <a:uLnTx/>
                <a:uFillTx/>
                <a:latin typeface="Calibri"/>
                <a:ea typeface="+mn-ea"/>
                <a:cs typeface="+mn-cs"/>
              </a:rPr>
            </a:br>
            <a:r>
              <a:rPr kumimoji="0" lang="en-US" sz="1800" b="1" i="0" u="none" strike="noStrike" kern="1200" cap="none" spc="0" normalizeH="0" baseline="0" noProof="0" dirty="0">
                <a:ln>
                  <a:noFill/>
                </a:ln>
                <a:solidFill>
                  <a:srgbClr val="E87722"/>
                </a:solidFill>
                <a:effectLst/>
                <a:uLnTx/>
                <a:uFillTx/>
                <a:latin typeface="Calibri"/>
                <a:ea typeface="+mn-ea"/>
                <a:cs typeface="+mn-cs"/>
              </a:rPr>
              <a:t>32%</a:t>
            </a:r>
          </a:p>
        </p:txBody>
      </p:sp>
      <p:sp>
        <p:nvSpPr>
          <p:cNvPr id="13" name="Text Placeholder 2">
            <a:extLst>
              <a:ext uri="{FF2B5EF4-FFF2-40B4-BE49-F238E27FC236}">
                <a16:creationId xmlns="" xmlns:a16="http://schemas.microsoft.com/office/drawing/2014/main" id="{559F6C99-1007-4FB9-920C-32839C56FFBA}"/>
              </a:ext>
            </a:extLst>
          </p:cNvPr>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spTree>
    <p:extLst>
      <p:ext uri="{BB962C8B-B14F-4D97-AF65-F5344CB8AC3E}">
        <p14:creationId xmlns:p14="http://schemas.microsoft.com/office/powerpoint/2010/main" val="279599657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I trust that my Internet service provider would not filter my Internet usage— By Economy</a:t>
            </a:r>
          </a:p>
        </p:txBody>
      </p:sp>
      <p:sp>
        <p:nvSpPr>
          <p:cNvPr id="3" name="Text Placeholder 2"/>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70175529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I trust that my Internet service provider would not filter my Internet usage—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F95B84A4-FDC8-4342-A97D-CFAACC0746A8}"/>
              </a:ext>
            </a:extLst>
          </p:cNvPr>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spTree>
    <p:extLst>
      <p:ext uri="{BB962C8B-B14F-4D97-AF65-F5344CB8AC3E}">
        <p14:creationId xmlns:p14="http://schemas.microsoft.com/office/powerpoint/2010/main" val="333984291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I trust that my Internet service provider would not deliberately slow my Internet speed</a:t>
            </a:r>
          </a:p>
        </p:txBody>
      </p:sp>
      <p:graphicFrame>
        <p:nvGraphicFramePr>
          <p:cNvPr id="7" name="Chart 6"/>
          <p:cNvGraphicFramePr/>
          <p:nvPr>
            <p:extLst/>
          </p:nvPr>
        </p:nvGraphicFramePr>
        <p:xfrm>
          <a:off x="268506" y="1661160"/>
          <a:ext cx="7680960" cy="4206240"/>
        </p:xfrm>
        <a:graphic>
          <a:graphicData uri="http://schemas.openxmlformats.org/drawingml/2006/chart">
            <c:chart xmlns:c="http://schemas.openxmlformats.org/drawingml/2006/chart" xmlns:r="http://schemas.openxmlformats.org/officeDocument/2006/relationships" r:id="rId2"/>
          </a:graphicData>
        </a:graphic>
      </p:graphicFrame>
      <p:sp>
        <p:nvSpPr>
          <p:cNvPr id="8" name="Right Bracket 7"/>
          <p:cNvSpPr/>
          <p:nvPr/>
        </p:nvSpPr>
        <p:spPr>
          <a:xfrm>
            <a:off x="5943600" y="2042160"/>
            <a:ext cx="228600" cy="1463040"/>
          </a:xfrm>
          <a:prstGeom prst="rightBracket">
            <a:avLst/>
          </a:prstGeom>
          <a:noFill/>
          <a:ln w="25400">
            <a:solidFill>
              <a:schemeClr val="tx2"/>
            </a:solidFill>
            <a:round/>
            <a:headEnd/>
            <a:tailEnd/>
          </a:ln>
          <a:effectLst/>
          <a:extLst>
            <a:ext uri="{909E8E84-426E-40DD-AFC4-6F175D3DCCD1}">
              <a14:hiddenFill xmlns:a14="http://schemas.microsoft.com/office/drawing/2010/main">
                <a:noFill/>
              </a14:hiddenFill>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3"/>
              </a:solidFill>
              <a:effectLst/>
              <a:uLnTx/>
              <a:uFillTx/>
              <a:latin typeface="Calibri"/>
              <a:ea typeface="+mn-ea"/>
              <a:cs typeface="+mn-cs"/>
            </a:endParaRPr>
          </a:p>
        </p:txBody>
      </p:sp>
      <p:sp>
        <p:nvSpPr>
          <p:cNvPr id="9" name="Right Bracket 8"/>
          <p:cNvSpPr/>
          <p:nvPr/>
        </p:nvSpPr>
        <p:spPr>
          <a:xfrm>
            <a:off x="5943600" y="4038600"/>
            <a:ext cx="228600" cy="1463040"/>
          </a:xfrm>
          <a:prstGeom prst="rightBracket">
            <a:avLst/>
          </a:prstGeom>
          <a:noFill/>
          <a:ln w="25400">
            <a:solidFill>
              <a:schemeClr val="accent1"/>
            </a:solidFill>
            <a:round/>
            <a:headEnd/>
            <a:tailEnd/>
          </a:ln>
          <a:effectLst/>
          <a:extLst>
            <a:ext uri="{909E8E84-426E-40DD-AFC4-6F175D3DCCD1}">
              <a14:hiddenFill xmlns:a14="http://schemas.microsoft.com/office/drawing/2010/main">
                <a:noFill/>
              </a14:hiddenFill>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3"/>
              </a:solidFill>
              <a:effectLst/>
              <a:uLnTx/>
              <a:uFillTx/>
              <a:latin typeface="Calibri"/>
              <a:ea typeface="+mn-ea"/>
              <a:cs typeface="+mn-cs"/>
            </a:endParaRPr>
          </a:p>
        </p:txBody>
      </p:sp>
      <p:sp>
        <p:nvSpPr>
          <p:cNvPr id="11" name="TextBox 10"/>
          <p:cNvSpPr txBox="1"/>
          <p:nvPr/>
        </p:nvSpPr>
        <p:spPr>
          <a:xfrm>
            <a:off x="6324600" y="2478762"/>
            <a:ext cx="2286000" cy="553998"/>
          </a:xfrm>
          <a:prstGeom prst="rect">
            <a:avLst/>
          </a:prstGeom>
        </p:spPr>
        <p:txBody>
          <a:bodyPr vert="horz" wrap="square" lIns="0" tIns="0" rIns="0" bIns="0" rtlCol="0">
            <a:spAutoFit/>
          </a:bodyPr>
          <a:lstStyle/>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B365D"/>
                </a:solidFill>
                <a:effectLst/>
                <a:uLnTx/>
                <a:uFillTx/>
                <a:latin typeface="Calibri"/>
                <a:ea typeface="+mn-ea"/>
                <a:cs typeface="+mn-cs"/>
              </a:rPr>
              <a:t>TOTAL AGREE</a:t>
            </a:r>
          </a:p>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B365D"/>
                </a:solidFill>
                <a:effectLst/>
                <a:uLnTx/>
                <a:uFillTx/>
                <a:latin typeface="Calibri"/>
                <a:ea typeface="+mn-ea"/>
                <a:cs typeface="+mn-cs"/>
              </a:rPr>
              <a:t>66%</a:t>
            </a:r>
          </a:p>
        </p:txBody>
      </p:sp>
      <p:sp>
        <p:nvSpPr>
          <p:cNvPr id="12" name="TextBox 11"/>
          <p:cNvSpPr txBox="1"/>
          <p:nvPr/>
        </p:nvSpPr>
        <p:spPr>
          <a:xfrm>
            <a:off x="6324600" y="4475202"/>
            <a:ext cx="2286000" cy="553998"/>
          </a:xfrm>
          <a:prstGeom prst="rect">
            <a:avLst/>
          </a:prstGeom>
        </p:spPr>
        <p:txBody>
          <a:bodyPr vert="horz" wrap="square" lIns="0" tIns="0" rIns="0" bIns="0" rtlCol="0">
            <a:spAutoFit/>
          </a:bodyPr>
          <a:lstStyle/>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E87722"/>
                </a:solidFill>
                <a:effectLst/>
                <a:uLnTx/>
                <a:uFillTx/>
                <a:latin typeface="Calibri"/>
                <a:ea typeface="+mn-ea"/>
                <a:cs typeface="+mn-cs"/>
              </a:rPr>
              <a:t>TOTAL DISAGREE</a:t>
            </a:r>
            <a:br>
              <a:rPr kumimoji="0" lang="en-US" sz="1800" b="1" i="0" u="none" strike="noStrike" kern="1200" cap="none" spc="0" normalizeH="0" baseline="0" noProof="0" dirty="0">
                <a:ln>
                  <a:noFill/>
                </a:ln>
                <a:solidFill>
                  <a:srgbClr val="E87722"/>
                </a:solidFill>
                <a:effectLst/>
                <a:uLnTx/>
                <a:uFillTx/>
                <a:latin typeface="Calibri"/>
                <a:ea typeface="+mn-ea"/>
                <a:cs typeface="+mn-cs"/>
              </a:rPr>
            </a:br>
            <a:r>
              <a:rPr kumimoji="0" lang="en-US" sz="1800" b="1" i="0" u="none" strike="noStrike" kern="1200" cap="none" spc="0" normalizeH="0" baseline="0" noProof="0" dirty="0">
                <a:ln>
                  <a:noFill/>
                </a:ln>
                <a:solidFill>
                  <a:srgbClr val="E87722"/>
                </a:solidFill>
                <a:effectLst/>
                <a:uLnTx/>
                <a:uFillTx/>
                <a:latin typeface="Calibri"/>
                <a:ea typeface="+mn-ea"/>
                <a:cs typeface="+mn-cs"/>
              </a:rPr>
              <a:t>34%</a:t>
            </a:r>
          </a:p>
        </p:txBody>
      </p:sp>
      <p:sp>
        <p:nvSpPr>
          <p:cNvPr id="13" name="Text Placeholder 2">
            <a:extLst>
              <a:ext uri="{FF2B5EF4-FFF2-40B4-BE49-F238E27FC236}">
                <a16:creationId xmlns="" xmlns:a16="http://schemas.microsoft.com/office/drawing/2014/main" id="{559F6C99-1007-4FB9-920C-32839C56FFBA}"/>
              </a:ext>
            </a:extLst>
          </p:cNvPr>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spTree>
    <p:extLst>
      <p:ext uri="{BB962C8B-B14F-4D97-AF65-F5344CB8AC3E}">
        <p14:creationId xmlns:p14="http://schemas.microsoft.com/office/powerpoint/2010/main" val="33039316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I trust that my Internet service provider would not deliberately slow my Internet speed— By Economy</a:t>
            </a:r>
          </a:p>
        </p:txBody>
      </p:sp>
      <p:sp>
        <p:nvSpPr>
          <p:cNvPr id="3" name="Text Placeholder 2"/>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99235602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I trust that my Internet service provider would not deliberately slow my Internet speed—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F95B84A4-FDC8-4342-A97D-CFAACC0746A8}"/>
              </a:ext>
            </a:extLst>
          </p:cNvPr>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spTree>
    <p:extLst>
      <p:ext uri="{BB962C8B-B14F-4D97-AF65-F5344CB8AC3E}">
        <p14:creationId xmlns:p14="http://schemas.microsoft.com/office/powerpoint/2010/main" val="31254147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I trust that my Internet service provider would not give preferential treatment to one person or content provider over another</a:t>
            </a:r>
          </a:p>
        </p:txBody>
      </p:sp>
      <p:graphicFrame>
        <p:nvGraphicFramePr>
          <p:cNvPr id="7" name="Chart 6"/>
          <p:cNvGraphicFramePr/>
          <p:nvPr>
            <p:extLst/>
          </p:nvPr>
        </p:nvGraphicFramePr>
        <p:xfrm>
          <a:off x="268506" y="1661160"/>
          <a:ext cx="7680960" cy="4206240"/>
        </p:xfrm>
        <a:graphic>
          <a:graphicData uri="http://schemas.openxmlformats.org/drawingml/2006/chart">
            <c:chart xmlns:c="http://schemas.openxmlformats.org/drawingml/2006/chart" xmlns:r="http://schemas.openxmlformats.org/officeDocument/2006/relationships" r:id="rId2"/>
          </a:graphicData>
        </a:graphic>
      </p:graphicFrame>
      <p:sp>
        <p:nvSpPr>
          <p:cNvPr id="8" name="Right Bracket 7"/>
          <p:cNvSpPr/>
          <p:nvPr/>
        </p:nvSpPr>
        <p:spPr>
          <a:xfrm>
            <a:off x="5943600" y="2042160"/>
            <a:ext cx="228600" cy="1463040"/>
          </a:xfrm>
          <a:prstGeom prst="rightBracket">
            <a:avLst/>
          </a:prstGeom>
          <a:noFill/>
          <a:ln w="25400">
            <a:solidFill>
              <a:schemeClr val="tx2"/>
            </a:solidFill>
            <a:round/>
            <a:headEnd/>
            <a:tailEnd/>
          </a:ln>
          <a:effectLst/>
          <a:extLst>
            <a:ext uri="{909E8E84-426E-40DD-AFC4-6F175D3DCCD1}">
              <a14:hiddenFill xmlns:a14="http://schemas.microsoft.com/office/drawing/2010/main">
                <a:noFill/>
              </a14:hiddenFill>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3"/>
              </a:solidFill>
              <a:effectLst/>
              <a:uLnTx/>
              <a:uFillTx/>
              <a:latin typeface="Calibri"/>
              <a:ea typeface="+mn-ea"/>
              <a:cs typeface="+mn-cs"/>
            </a:endParaRPr>
          </a:p>
        </p:txBody>
      </p:sp>
      <p:sp>
        <p:nvSpPr>
          <p:cNvPr id="9" name="Right Bracket 8"/>
          <p:cNvSpPr/>
          <p:nvPr/>
        </p:nvSpPr>
        <p:spPr>
          <a:xfrm>
            <a:off x="5943600" y="4038600"/>
            <a:ext cx="228600" cy="1463040"/>
          </a:xfrm>
          <a:prstGeom prst="rightBracket">
            <a:avLst/>
          </a:prstGeom>
          <a:noFill/>
          <a:ln w="25400">
            <a:solidFill>
              <a:schemeClr val="accent1"/>
            </a:solidFill>
            <a:round/>
            <a:headEnd/>
            <a:tailEnd/>
          </a:ln>
          <a:effectLst/>
          <a:extLst>
            <a:ext uri="{909E8E84-426E-40DD-AFC4-6F175D3DCCD1}">
              <a14:hiddenFill xmlns:a14="http://schemas.microsoft.com/office/drawing/2010/main">
                <a:noFill/>
              </a14:hiddenFill>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3"/>
              </a:solidFill>
              <a:effectLst/>
              <a:uLnTx/>
              <a:uFillTx/>
              <a:latin typeface="Calibri"/>
              <a:ea typeface="+mn-ea"/>
              <a:cs typeface="+mn-cs"/>
            </a:endParaRPr>
          </a:p>
        </p:txBody>
      </p:sp>
      <p:sp>
        <p:nvSpPr>
          <p:cNvPr id="11" name="TextBox 10"/>
          <p:cNvSpPr txBox="1"/>
          <p:nvPr/>
        </p:nvSpPr>
        <p:spPr>
          <a:xfrm>
            <a:off x="6324600" y="2478762"/>
            <a:ext cx="2286000" cy="553998"/>
          </a:xfrm>
          <a:prstGeom prst="rect">
            <a:avLst/>
          </a:prstGeom>
        </p:spPr>
        <p:txBody>
          <a:bodyPr vert="horz" wrap="square" lIns="0" tIns="0" rIns="0" bIns="0" rtlCol="0">
            <a:spAutoFit/>
          </a:bodyPr>
          <a:lstStyle/>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B365D"/>
                </a:solidFill>
                <a:effectLst/>
                <a:uLnTx/>
                <a:uFillTx/>
                <a:latin typeface="Calibri"/>
                <a:ea typeface="+mn-ea"/>
                <a:cs typeface="+mn-cs"/>
              </a:rPr>
              <a:t>TOTAL AGREE</a:t>
            </a:r>
          </a:p>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1B365D"/>
                </a:solidFill>
                <a:effectLst/>
                <a:uLnTx/>
                <a:uFillTx/>
                <a:latin typeface="Calibri"/>
                <a:ea typeface="+mn-ea"/>
                <a:cs typeface="+mn-cs"/>
              </a:rPr>
              <a:t>70%</a:t>
            </a:r>
            <a:endParaRPr kumimoji="0" lang="en-US" sz="1800" b="1" i="0" u="none" strike="noStrike" kern="1200" cap="none" spc="0" normalizeH="0" baseline="0" noProof="0" dirty="0">
              <a:ln>
                <a:noFill/>
              </a:ln>
              <a:solidFill>
                <a:srgbClr val="1B365D"/>
              </a:solidFill>
              <a:effectLst/>
              <a:uLnTx/>
              <a:uFillTx/>
              <a:latin typeface="Calibri"/>
              <a:ea typeface="+mn-ea"/>
              <a:cs typeface="+mn-cs"/>
            </a:endParaRPr>
          </a:p>
        </p:txBody>
      </p:sp>
      <p:sp>
        <p:nvSpPr>
          <p:cNvPr id="12" name="TextBox 11"/>
          <p:cNvSpPr txBox="1"/>
          <p:nvPr/>
        </p:nvSpPr>
        <p:spPr>
          <a:xfrm>
            <a:off x="6324600" y="4475202"/>
            <a:ext cx="2286000" cy="553998"/>
          </a:xfrm>
          <a:prstGeom prst="rect">
            <a:avLst/>
          </a:prstGeom>
        </p:spPr>
        <p:txBody>
          <a:bodyPr vert="horz" wrap="square" lIns="0" tIns="0" rIns="0" bIns="0" rtlCol="0">
            <a:spAutoFit/>
          </a:bodyPr>
          <a:lstStyle/>
          <a:p>
            <a:pPr marL="4763"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E87722"/>
                </a:solidFill>
                <a:effectLst/>
                <a:uLnTx/>
                <a:uFillTx/>
                <a:latin typeface="Calibri"/>
                <a:ea typeface="+mn-ea"/>
                <a:cs typeface="+mn-cs"/>
              </a:rPr>
              <a:t>TOTAL DISAGREE</a:t>
            </a:r>
            <a:r>
              <a:rPr kumimoji="0" lang="en-US" sz="1800" b="1" i="0" u="none" strike="noStrike" kern="1200" cap="none" spc="0" normalizeH="0" baseline="0" noProof="0">
                <a:ln>
                  <a:noFill/>
                </a:ln>
                <a:solidFill>
                  <a:srgbClr val="E87722"/>
                </a:solidFill>
                <a:effectLst/>
                <a:uLnTx/>
                <a:uFillTx/>
                <a:latin typeface="Calibri"/>
                <a:ea typeface="+mn-ea"/>
                <a:cs typeface="+mn-cs"/>
              </a:rPr>
              <a:t/>
            </a:r>
            <a:br>
              <a:rPr kumimoji="0" lang="en-US" sz="1800" b="1" i="0" u="none" strike="noStrike" kern="1200" cap="none" spc="0" normalizeH="0" baseline="0" noProof="0">
                <a:ln>
                  <a:noFill/>
                </a:ln>
                <a:solidFill>
                  <a:srgbClr val="E87722"/>
                </a:solidFill>
                <a:effectLst/>
                <a:uLnTx/>
                <a:uFillTx/>
                <a:latin typeface="Calibri"/>
                <a:ea typeface="+mn-ea"/>
                <a:cs typeface="+mn-cs"/>
              </a:rPr>
            </a:br>
            <a:r>
              <a:rPr kumimoji="0" lang="en-US" sz="1800" b="1" i="0" u="none" strike="noStrike" kern="1200" cap="none" spc="0" normalizeH="0" baseline="0" noProof="0">
                <a:ln>
                  <a:noFill/>
                </a:ln>
                <a:solidFill>
                  <a:srgbClr val="E87722"/>
                </a:solidFill>
                <a:effectLst/>
                <a:uLnTx/>
                <a:uFillTx/>
                <a:latin typeface="Calibri"/>
                <a:ea typeface="+mn-ea"/>
                <a:cs typeface="+mn-cs"/>
              </a:rPr>
              <a:t>30%</a:t>
            </a:r>
            <a:endParaRPr kumimoji="0" lang="en-US" sz="1800" b="1" i="0" u="none" strike="noStrike" kern="1200" cap="none" spc="0" normalizeH="0" baseline="0" noProof="0" dirty="0">
              <a:ln>
                <a:noFill/>
              </a:ln>
              <a:solidFill>
                <a:srgbClr val="E87722"/>
              </a:solidFill>
              <a:effectLst/>
              <a:uLnTx/>
              <a:uFillTx/>
              <a:latin typeface="Calibri"/>
              <a:ea typeface="+mn-ea"/>
              <a:cs typeface="+mn-cs"/>
            </a:endParaRPr>
          </a:p>
        </p:txBody>
      </p:sp>
      <p:sp>
        <p:nvSpPr>
          <p:cNvPr id="13" name="Text Placeholder 2">
            <a:extLst>
              <a:ext uri="{FF2B5EF4-FFF2-40B4-BE49-F238E27FC236}">
                <a16:creationId xmlns="" xmlns:a16="http://schemas.microsoft.com/office/drawing/2014/main" id="{559F6C99-1007-4FB9-920C-32839C56FFBA}"/>
              </a:ext>
            </a:extLst>
          </p:cNvPr>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spTree>
    <p:extLst>
      <p:ext uri="{BB962C8B-B14F-4D97-AF65-F5344CB8AC3E}">
        <p14:creationId xmlns:p14="http://schemas.microsoft.com/office/powerpoint/2010/main" val="405386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209558" y="6380395"/>
            <a:ext cx="7258042" cy="292388"/>
          </a:xfrm>
        </p:spPr>
        <p:txBody>
          <a:bodyPr/>
          <a:lstStyle/>
          <a:p>
            <a:r>
              <a:rPr lang="en-US" dirty="0"/>
              <a:t>Q2. To what extent have the following sources contributed to your being more concerned than last year about your online privacy? [Foreign governments] Base: Much/ Somewhat More Concerned About Online Privacy 2016 (n=13,867); 2017 (n=12,956); 2018 (n=12,956)</a:t>
            </a:r>
          </a:p>
        </p:txBody>
      </p:sp>
      <p:sp>
        <p:nvSpPr>
          <p:cNvPr id="3" name="Title 2"/>
          <p:cNvSpPr>
            <a:spLocks noGrp="1"/>
          </p:cNvSpPr>
          <p:nvPr>
            <p:ph type="title"/>
          </p:nvPr>
        </p:nvSpPr>
        <p:spPr>
          <a:xfrm>
            <a:off x="234000" y="228600"/>
            <a:ext cx="8646971" cy="830997"/>
          </a:xfrm>
        </p:spPr>
        <p:txBody>
          <a:bodyPr/>
          <a:lstStyle/>
          <a:p>
            <a:pPr algn="just"/>
            <a:r>
              <a:rPr lang="en-US" dirty="0"/>
              <a:t>Compared to last year, there is less concern about foreign governments in connection with online privacy, though a majority in most economies feel at least somewhat concerned about this.</a:t>
            </a:r>
          </a:p>
        </p:txBody>
      </p:sp>
      <p:graphicFrame>
        <p:nvGraphicFramePr>
          <p:cNvPr id="7" name="Chart 6"/>
          <p:cNvGraphicFramePr/>
          <p:nvPr>
            <p:extLst>
              <p:ext uri="{D42A27DB-BD31-4B8C-83A1-F6EECF244321}">
                <p14:modId xmlns:p14="http://schemas.microsoft.com/office/powerpoint/2010/main" val="1473976024"/>
              </p:ext>
            </p:extLst>
          </p:nvPr>
        </p:nvGraphicFramePr>
        <p:xfrm>
          <a:off x="287564" y="990600"/>
          <a:ext cx="7680960" cy="5394959"/>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a:off x="381000" y="139690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graphicFrame>
        <p:nvGraphicFramePr>
          <p:cNvPr id="14" name="Table 13">
            <a:extLst>
              <a:ext uri="{FF2B5EF4-FFF2-40B4-BE49-F238E27FC236}">
                <a16:creationId xmlns="" xmlns:a16="http://schemas.microsoft.com/office/drawing/2014/main" id="{F528513B-6EB5-4A6D-ACAA-5F38D27FD453}"/>
              </a:ext>
            </a:extLst>
          </p:cNvPr>
          <p:cNvGraphicFramePr>
            <a:graphicFrameLocks noGrp="1"/>
          </p:cNvGraphicFramePr>
          <p:nvPr>
            <p:extLst/>
          </p:nvPr>
        </p:nvGraphicFramePr>
        <p:xfrm>
          <a:off x="7391400" y="791590"/>
          <a:ext cx="1556688" cy="365760"/>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900316581"/>
                    </a:ext>
                  </a:extLst>
                </a:gridCol>
                <a:gridCol w="778344">
                  <a:extLst>
                    <a:ext uri="{9D8B030D-6E8A-4147-A177-3AD203B41FA5}">
                      <a16:colId xmlns="" xmlns:a16="http://schemas.microsoft.com/office/drawing/2014/main" val="1586784707"/>
                    </a:ext>
                  </a:extLst>
                </a:gridCol>
              </a:tblGrid>
              <a:tr h="165660">
                <a:tc gridSpan="2">
                  <a:txBody>
                    <a:bodyPr/>
                    <a:lstStyle/>
                    <a:p>
                      <a:pPr algn="ctr" fontAlgn="b"/>
                      <a:r>
                        <a:rPr lang="en-US" sz="1200" b="1" i="0" u="none" strike="noStrike" dirty="0">
                          <a:solidFill>
                            <a:srgbClr val="000000"/>
                          </a:solidFill>
                          <a:effectLst/>
                          <a:latin typeface="+mn-lt"/>
                        </a:rPr>
                        <a:t>A Great Deal/Somewhat</a:t>
                      </a: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b"/>
                      <a:endParaRPr lang="en-US" sz="1200" b="1" i="0" u="none"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27757543"/>
                  </a:ext>
                </a:extLst>
              </a:tr>
              <a:tr h="165660">
                <a:tc>
                  <a:txBody>
                    <a:bodyPr/>
                    <a:lstStyle/>
                    <a:p>
                      <a:pPr algn="ctr" fontAlgn="b"/>
                      <a:r>
                        <a:rPr kumimoji="0" lang="en-US" sz="1200" b="1" i="0" u="sng" strike="noStrike" kern="1200" cap="none" spc="0" normalizeH="0" baseline="0" noProof="0" dirty="0">
                          <a:ln>
                            <a:noFill/>
                          </a:ln>
                          <a:solidFill>
                            <a:srgbClr val="222223"/>
                          </a:solidFill>
                          <a:effectLst/>
                          <a:uLnTx/>
                          <a:uFillTx/>
                          <a:latin typeface="+mn-lt"/>
                          <a:ea typeface="+mn-ea"/>
                          <a:cs typeface="+mn-cs"/>
                        </a:rPr>
                        <a:t>2017</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200" b="1" u="sng" strike="noStrike" dirty="0">
                          <a:effectLst/>
                          <a:latin typeface="+mn-lt"/>
                        </a:rPr>
                        <a:t>2016</a:t>
                      </a:r>
                      <a:endParaRPr lang="en-US" sz="1200" b="1" i="0" u="sng" strike="noStrike" dirty="0">
                        <a:solidFill>
                          <a:srgbClr val="000000"/>
                        </a:solidFill>
                        <a:effectLst/>
                        <a:latin typeface="+mn-lt"/>
                      </a:endParaRPr>
                    </a:p>
                  </a:txBody>
                  <a:tcPr marL="5943" marR="5943"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22876814"/>
                  </a:ext>
                </a:extLst>
              </a:tr>
            </a:tbl>
          </a:graphicData>
        </a:graphic>
      </p:graphicFrame>
      <p:graphicFrame>
        <p:nvGraphicFramePr>
          <p:cNvPr id="15" name="Table 14">
            <a:extLst>
              <a:ext uri="{FF2B5EF4-FFF2-40B4-BE49-F238E27FC236}">
                <a16:creationId xmlns="" xmlns:a16="http://schemas.microsoft.com/office/drawing/2014/main" id="{243C1036-D1C8-460B-8751-C9E778F2DCD2}"/>
              </a:ext>
            </a:extLst>
          </p:cNvPr>
          <p:cNvGraphicFramePr>
            <a:graphicFrameLocks noGrp="1"/>
          </p:cNvGraphicFramePr>
          <p:nvPr>
            <p:extLst>
              <p:ext uri="{D42A27DB-BD31-4B8C-83A1-F6EECF244321}">
                <p14:modId xmlns:p14="http://schemas.microsoft.com/office/powerpoint/2010/main" val="2560344404"/>
              </p:ext>
            </p:extLst>
          </p:nvPr>
        </p:nvGraphicFramePr>
        <p:xfrm>
          <a:off x="7391400" y="1447800"/>
          <a:ext cx="1556688" cy="4429125"/>
        </p:xfrm>
        <a:graphic>
          <a:graphicData uri="http://schemas.openxmlformats.org/drawingml/2006/table">
            <a:tbl>
              <a:tblPr>
                <a:tableStyleId>{5C22544A-7EE6-4342-B048-85BDC9FD1C3A}</a:tableStyleId>
              </a:tblPr>
              <a:tblGrid>
                <a:gridCol w="778344">
                  <a:extLst>
                    <a:ext uri="{9D8B030D-6E8A-4147-A177-3AD203B41FA5}">
                      <a16:colId xmlns="" xmlns:a16="http://schemas.microsoft.com/office/drawing/2014/main" val="1157489862"/>
                    </a:ext>
                  </a:extLst>
                </a:gridCol>
                <a:gridCol w="778344">
                  <a:extLst>
                    <a:ext uri="{9D8B030D-6E8A-4147-A177-3AD203B41FA5}">
                      <a16:colId xmlns="" xmlns:a16="http://schemas.microsoft.com/office/drawing/2014/main" val="308931989"/>
                    </a:ext>
                  </a:extLst>
                </a:gridCol>
              </a:tblGrid>
              <a:tr h="175477">
                <a:tc>
                  <a:txBody>
                    <a:bodyPr/>
                    <a:lstStyle/>
                    <a:p>
                      <a:pPr algn="ctr" rtl="0" fontAlgn="ctr"/>
                      <a:r>
                        <a:rPr lang="en-IN" sz="1100" b="0" i="0" u="none" strike="noStrike" dirty="0">
                          <a:solidFill>
                            <a:srgbClr val="000000"/>
                          </a:solidFill>
                          <a:effectLst/>
                          <a:latin typeface="Calibri" panose="020F0502020204030204" pitchFamily="34" charset="0"/>
                        </a:rPr>
                        <a:t>77%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75%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029924001"/>
                  </a:ext>
                </a:extLst>
              </a:tr>
              <a:tr h="175477">
                <a:tc>
                  <a:txBody>
                    <a:bodyPr/>
                    <a:lstStyle/>
                    <a:p>
                      <a:pPr algn="ctr" rtl="0" fontAlgn="ctr"/>
                      <a:r>
                        <a:rPr lang="en-IN" sz="1100" b="0" i="0" u="none" strike="noStrike">
                          <a:solidFill>
                            <a:srgbClr val="000000"/>
                          </a:solidFill>
                          <a:effectLst/>
                          <a:latin typeface="Calibri" panose="020F0502020204030204" pitchFamily="34" charset="0"/>
                        </a:rPr>
                        <a:t>70%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888552465"/>
                  </a:ext>
                </a:extLst>
              </a:tr>
              <a:tr h="175477">
                <a:tc>
                  <a:txBody>
                    <a:bodyPr/>
                    <a:lstStyle/>
                    <a:p>
                      <a:pPr algn="ctr" rtl="0" fontAlgn="ctr"/>
                      <a:r>
                        <a:rPr lang="en-IN" sz="1100" b="0" i="0" u="none" strike="noStrike" dirty="0">
                          <a:solidFill>
                            <a:srgbClr val="000000"/>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640836611"/>
                  </a:ext>
                </a:extLst>
              </a:tr>
              <a:tr h="175477">
                <a:tc>
                  <a:txBody>
                    <a:bodyPr/>
                    <a:lstStyle/>
                    <a:p>
                      <a:pPr algn="ctr" rtl="0" fontAlgn="ctr"/>
                      <a:r>
                        <a:rPr lang="en-IN"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72%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466003345"/>
                  </a:ext>
                </a:extLst>
              </a:tr>
              <a:tr h="175477">
                <a:tc>
                  <a:txBody>
                    <a:bodyPr/>
                    <a:lstStyle/>
                    <a:p>
                      <a:pPr algn="ctr" rtl="0" fontAlgn="ctr"/>
                      <a:r>
                        <a:rPr lang="en-IN"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36028271"/>
                  </a:ext>
                </a:extLst>
              </a:tr>
              <a:tr h="175477">
                <a:tc>
                  <a:txBody>
                    <a:bodyPr/>
                    <a:lstStyle/>
                    <a:p>
                      <a:pPr algn="ctr" rtl="0" fontAlgn="ctr"/>
                      <a:r>
                        <a:rPr lang="en-IN" sz="1100" b="0" i="0" u="none" strike="noStrike">
                          <a:solidFill>
                            <a:srgbClr val="000000"/>
                          </a:solidFill>
                          <a:effectLst/>
                          <a:latin typeface="Calibri" panose="020F0502020204030204" pitchFamily="34" charset="0"/>
                        </a:rPr>
                        <a:t>80%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64789539"/>
                  </a:ext>
                </a:extLst>
              </a:tr>
              <a:tr h="175477">
                <a:tc>
                  <a:txBody>
                    <a:bodyPr/>
                    <a:lstStyle/>
                    <a:p>
                      <a:pPr algn="ctr" rtl="0" fontAlgn="ctr"/>
                      <a:r>
                        <a:rPr lang="en-IN" sz="1100" b="0" i="0" u="none" strike="noStrike">
                          <a:solidFill>
                            <a:srgbClr val="000000"/>
                          </a:solidFill>
                          <a:effectLst/>
                          <a:latin typeface="Calibri" panose="020F0502020204030204" pitchFamily="34" charset="0"/>
                        </a:rPr>
                        <a:t>76%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800758124"/>
                  </a:ext>
                </a:extLst>
              </a:tr>
              <a:tr h="175477">
                <a:tc>
                  <a:txBody>
                    <a:bodyPr/>
                    <a:lstStyle/>
                    <a:p>
                      <a:pPr algn="ctr" rtl="0" fontAlgn="ctr"/>
                      <a:r>
                        <a:rPr lang="en-IN" sz="11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11806946"/>
                  </a:ext>
                </a:extLst>
              </a:tr>
              <a:tr h="175477">
                <a:tc>
                  <a:txBody>
                    <a:bodyPr/>
                    <a:lstStyle/>
                    <a:p>
                      <a:pPr algn="ctr" rtl="0" fontAlgn="ctr"/>
                      <a:r>
                        <a:rPr lang="en-IN" sz="1100" b="0" i="0" u="none" strike="noStrike" dirty="0">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688704111"/>
                  </a:ext>
                </a:extLst>
              </a:tr>
              <a:tr h="175477">
                <a:tc>
                  <a:txBody>
                    <a:bodyPr/>
                    <a:lstStyle/>
                    <a:p>
                      <a:pPr algn="ctr" rtl="0" fontAlgn="ctr"/>
                      <a:r>
                        <a:rPr lang="en-IN" sz="11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28709516"/>
                  </a:ext>
                </a:extLst>
              </a:tr>
              <a:tr h="175477">
                <a:tc>
                  <a:txBody>
                    <a:bodyPr/>
                    <a:lstStyle/>
                    <a:p>
                      <a:pPr algn="ctr" rtl="0" fontAlgn="ctr"/>
                      <a:r>
                        <a:rPr lang="en-IN"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71739661"/>
                  </a:ext>
                </a:extLst>
              </a:tr>
              <a:tr h="175477">
                <a:tc>
                  <a:txBody>
                    <a:bodyPr/>
                    <a:lstStyle/>
                    <a:p>
                      <a:pPr algn="ctr" rtl="0" fontAlgn="ctr"/>
                      <a:r>
                        <a:rPr lang="en-IN" sz="1100" b="0" i="0" u="none" strike="noStrike">
                          <a:solidFill>
                            <a:srgbClr val="000000"/>
                          </a:solidFill>
                          <a:effectLst/>
                          <a:latin typeface="Calibri" panose="020F0502020204030204" pitchFamily="34" charset="0"/>
                        </a:rPr>
                        <a:t>63%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922593658"/>
                  </a:ext>
                </a:extLst>
              </a:tr>
              <a:tr h="175477">
                <a:tc>
                  <a:txBody>
                    <a:bodyPr/>
                    <a:lstStyle/>
                    <a:p>
                      <a:pPr algn="ctr" rtl="0" fontAlgn="ctr"/>
                      <a:r>
                        <a:rPr lang="en-IN"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34533265"/>
                  </a:ext>
                </a:extLst>
              </a:tr>
              <a:tr h="175477">
                <a:tc>
                  <a:txBody>
                    <a:bodyPr/>
                    <a:lstStyle/>
                    <a:p>
                      <a:pPr algn="ctr" rtl="0" fontAlgn="ctr"/>
                      <a:r>
                        <a:rPr lang="en-IN"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69567438"/>
                  </a:ext>
                </a:extLst>
              </a:tr>
              <a:tr h="175477">
                <a:tc>
                  <a:txBody>
                    <a:bodyPr/>
                    <a:lstStyle/>
                    <a:p>
                      <a:pPr algn="ctr" rtl="0" fontAlgn="ctr"/>
                      <a:r>
                        <a:rPr lang="en-IN" sz="1100" b="0" i="0" u="none" strike="noStrike">
                          <a:solidFill>
                            <a:srgbClr val="000000"/>
                          </a:solidFill>
                          <a:effectLst/>
                          <a:latin typeface="Calibri" panose="020F0502020204030204" pitchFamily="34" charset="0"/>
                        </a:rPr>
                        <a:t>61%</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918870496"/>
                  </a:ext>
                </a:extLst>
              </a:tr>
              <a:tr h="175477">
                <a:tc>
                  <a:txBody>
                    <a:bodyPr/>
                    <a:lstStyle/>
                    <a:p>
                      <a:pPr algn="ctr" rtl="0" fontAlgn="ctr"/>
                      <a:r>
                        <a:rPr lang="en-IN" sz="1100" b="0" i="0" u="none" strike="noStrike">
                          <a:solidFill>
                            <a:srgbClr val="000000"/>
                          </a:solidFill>
                          <a:effectLst/>
                          <a:latin typeface="Calibri" panose="020F0502020204030204" pitchFamily="34" charset="0"/>
                        </a:rPr>
                        <a:t>70%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62%</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616855"/>
                  </a:ext>
                </a:extLst>
              </a:tr>
              <a:tr h="175477">
                <a:tc>
                  <a:txBody>
                    <a:bodyPr/>
                    <a:lstStyle/>
                    <a:p>
                      <a:pPr algn="ctr" rtl="0" fontAlgn="ctr"/>
                      <a:r>
                        <a:rPr lang="en-IN" sz="1100" b="0" i="0" u="none" strike="noStrike">
                          <a:solidFill>
                            <a:srgbClr val="000000"/>
                          </a:solidFill>
                          <a:effectLst/>
                          <a:latin typeface="Calibri" panose="020F0502020204030204" pitchFamily="34" charset="0"/>
                        </a:rPr>
                        <a:t>55%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129315003"/>
                  </a:ext>
                </a:extLst>
              </a:tr>
              <a:tr h="175477">
                <a:tc>
                  <a:txBody>
                    <a:bodyPr/>
                    <a:lstStyle/>
                    <a:p>
                      <a:pPr algn="ctr" rtl="0" fontAlgn="ctr"/>
                      <a:r>
                        <a:rPr lang="en-IN" sz="1100" b="0" i="0" u="none" strike="noStrike">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74815038"/>
                  </a:ext>
                </a:extLst>
              </a:tr>
              <a:tr h="175477">
                <a:tc>
                  <a:txBody>
                    <a:bodyPr/>
                    <a:lstStyle/>
                    <a:p>
                      <a:pPr algn="ctr" rtl="0" fontAlgn="ctr"/>
                      <a:r>
                        <a:rPr lang="en-IN"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60%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364143215"/>
                  </a:ext>
                </a:extLst>
              </a:tr>
              <a:tr h="175477">
                <a:tc>
                  <a:txBody>
                    <a:bodyPr/>
                    <a:lstStyle/>
                    <a:p>
                      <a:pPr algn="ctr" rtl="0" fontAlgn="ctr"/>
                      <a:r>
                        <a:rPr lang="en-IN" sz="11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59%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297146898"/>
                  </a:ext>
                </a:extLst>
              </a:tr>
              <a:tr h="175477">
                <a:tc>
                  <a:txBody>
                    <a:bodyPr/>
                    <a:lstStyle/>
                    <a:p>
                      <a:pPr algn="ctr" rtl="0" fontAlgn="ctr"/>
                      <a:r>
                        <a:rPr lang="en-IN" sz="1100" b="0" i="0" u="none" strike="noStrike" dirty="0">
                          <a:solidFill>
                            <a:srgbClr val="000000"/>
                          </a:solidFill>
                          <a:effectLst/>
                          <a:latin typeface="Calibri" panose="020F0502020204030204" pitchFamily="34" charset="0"/>
                        </a:rPr>
                        <a:t>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451496527"/>
                  </a:ext>
                </a:extLst>
              </a:tr>
              <a:tr h="175477">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24282" rtl="0" eaLnBrk="1" fontAlgn="b"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t>
                      </a:r>
                      <a:endParaRPr kumimoji="0" lang="en-IN"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171507038"/>
                  </a:ext>
                </a:extLst>
              </a:tr>
              <a:tr h="175477">
                <a:tc>
                  <a:txBody>
                    <a:bodyPr/>
                    <a:lstStyle/>
                    <a:p>
                      <a:pPr algn="ctr" rtl="0" fontAlgn="ctr"/>
                      <a:r>
                        <a:rPr lang="en-IN" sz="1100" b="0" i="0" u="none" strike="noStrike">
                          <a:solidFill>
                            <a:srgbClr val="000000"/>
                          </a:solidFill>
                          <a:effectLst/>
                          <a:latin typeface="Calibri" panose="020F0502020204030204" pitchFamily="34" charset="0"/>
                        </a:rPr>
                        <a:t>44%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38%</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207543236"/>
                  </a:ext>
                </a:extLst>
              </a:tr>
              <a:tr h="175477">
                <a:tc>
                  <a:txBody>
                    <a:bodyPr/>
                    <a:lstStyle/>
                    <a:p>
                      <a:pPr algn="ctr" rtl="0" fontAlgn="ctr"/>
                      <a:r>
                        <a:rPr lang="en-IN" sz="1100" b="0" i="0" u="none" strike="noStrike">
                          <a:solidFill>
                            <a:srgbClr val="000000"/>
                          </a:solidFill>
                          <a:effectLst/>
                          <a:latin typeface="Calibri" panose="020F0502020204030204" pitchFamily="34" charset="0"/>
                        </a:rPr>
                        <a:t>56%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a:solidFill>
                            <a:srgbClr val="000000"/>
                          </a:solidFill>
                          <a:effectLst/>
                          <a:latin typeface="Calibri" panose="020F0502020204030204" pitchFamily="34" charset="0"/>
                        </a:rPr>
                        <a:t>35%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526780076"/>
                  </a:ext>
                </a:extLst>
              </a:tr>
              <a:tr h="175477">
                <a:tc>
                  <a:txBody>
                    <a:bodyPr/>
                    <a:lstStyle/>
                    <a:p>
                      <a:pPr algn="ctr" rtl="0" fontAlgn="ctr"/>
                      <a:r>
                        <a:rPr lang="en-IN" sz="1100" b="0" i="0" u="none" strike="noStrike">
                          <a:solidFill>
                            <a:srgbClr val="000000"/>
                          </a:solidFill>
                          <a:effectLst/>
                          <a:latin typeface="Calibri" panose="020F0502020204030204" pitchFamily="34" charset="0"/>
                        </a:rPr>
                        <a:t>33%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rtl="0" fontAlgn="ctr"/>
                      <a:r>
                        <a:rPr lang="en-IN" sz="1100" b="0" i="0" u="none" strike="noStrike" dirty="0">
                          <a:solidFill>
                            <a:srgbClr val="000000"/>
                          </a:solidFill>
                          <a:effectLst/>
                          <a:latin typeface="Calibri" panose="020F0502020204030204" pitchFamily="34" charset="0"/>
                        </a:rPr>
                        <a:t>40%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4300693"/>
                  </a:ext>
                </a:extLst>
              </a:tr>
            </a:tbl>
          </a:graphicData>
        </a:graphic>
      </p:graphicFrame>
      <p:sp>
        <p:nvSpPr>
          <p:cNvPr id="16" name="TextBox 15">
            <a:extLst>
              <a:ext uri="{FF2B5EF4-FFF2-40B4-BE49-F238E27FC236}">
                <a16:creationId xmlns="" xmlns:a16="http://schemas.microsoft.com/office/drawing/2014/main" id="{4AFE8317-9B8C-44D8-B1A9-39FADB0FF54B}"/>
              </a:ext>
            </a:extLst>
          </p:cNvPr>
          <p:cNvSpPr txBox="1"/>
          <p:nvPr/>
        </p:nvSpPr>
        <p:spPr>
          <a:xfrm>
            <a:off x="8229600" y="1137919"/>
            <a:ext cx="642076" cy="169277"/>
          </a:xfrm>
          <a:prstGeom prst="rect">
            <a:avLst/>
          </a:prstGeom>
        </p:spPr>
        <p:txBody>
          <a:bodyPr vert="horz" wrap="square" lIns="0" tIns="0" rIns="0" bIns="0" rtlCol="0">
            <a:spAutoFit/>
          </a:bodyPr>
          <a:lstStyle/>
          <a:p>
            <a:pPr marL="4763" algn="ctr"/>
            <a:r>
              <a:rPr lang="en-US" sz="1100" dirty="0"/>
              <a:t>57%</a:t>
            </a:r>
          </a:p>
        </p:txBody>
      </p:sp>
      <p:sp>
        <p:nvSpPr>
          <p:cNvPr id="17" name="TextBox 16">
            <a:extLst>
              <a:ext uri="{FF2B5EF4-FFF2-40B4-BE49-F238E27FC236}">
                <a16:creationId xmlns="" xmlns:a16="http://schemas.microsoft.com/office/drawing/2014/main" id="{72B94A22-6EF4-48BB-8D40-2A77E7793C78}"/>
              </a:ext>
            </a:extLst>
          </p:cNvPr>
          <p:cNvSpPr txBox="1"/>
          <p:nvPr/>
        </p:nvSpPr>
        <p:spPr>
          <a:xfrm>
            <a:off x="7467600" y="1137919"/>
            <a:ext cx="642076" cy="169277"/>
          </a:xfrm>
          <a:prstGeom prst="rect">
            <a:avLst/>
          </a:prstGeom>
        </p:spPr>
        <p:txBody>
          <a:bodyPr vert="horz" wrap="square" lIns="0" tIns="0" rIns="0" bIns="0" rtlCol="0">
            <a:spAutoFit/>
          </a:bodyPr>
          <a:lstStyle/>
          <a:p>
            <a:pPr marL="4763" algn="ctr"/>
            <a:r>
              <a:rPr lang="en-US" sz="1100" dirty="0"/>
              <a:t>61%</a:t>
            </a:r>
          </a:p>
        </p:txBody>
      </p:sp>
    </p:spTree>
    <p:extLst>
      <p:ext uri="{BB962C8B-B14F-4D97-AF65-F5344CB8AC3E}">
        <p14:creationId xmlns:p14="http://schemas.microsoft.com/office/powerpoint/2010/main" val="97892577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I trust that my Internet service provider would not give preferential treatment to one person or content provider over another— By Economy</a:t>
            </a:r>
          </a:p>
        </p:txBody>
      </p:sp>
      <p:sp>
        <p:nvSpPr>
          <p:cNvPr id="3" name="Text Placeholder 2"/>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graphicFrame>
        <p:nvGraphicFramePr>
          <p:cNvPr id="5" name="Chart 4"/>
          <p:cNvGraphicFramePr/>
          <p:nvPr>
            <p:extLst/>
          </p:nvPr>
        </p:nvGraphicFramePr>
        <p:xfrm>
          <a:off x="287564" y="1085049"/>
          <a:ext cx="7865836" cy="539496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1466168"/>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98962861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000" y="228600"/>
            <a:ext cx="8646971" cy="553998"/>
          </a:xfrm>
        </p:spPr>
        <p:txBody>
          <a:bodyPr/>
          <a:lstStyle/>
          <a:p>
            <a:pPr algn="just"/>
            <a:r>
              <a:rPr lang="en-US" dirty="0"/>
              <a:t>I trust that my Internet service provider would not give preferential treatment to one person or content provider over another— By Regional Economy</a:t>
            </a:r>
          </a:p>
        </p:txBody>
      </p:sp>
      <p:graphicFrame>
        <p:nvGraphicFramePr>
          <p:cNvPr id="5" name="Chart 4"/>
          <p:cNvGraphicFramePr/>
          <p:nvPr>
            <p:extLst/>
          </p:nvPr>
        </p:nvGraphicFramePr>
        <p:xfrm>
          <a:off x="268506" y="1584960"/>
          <a:ext cx="7680960" cy="420624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381000" y="2286000"/>
            <a:ext cx="8499971"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2" name="Text Placeholder 2">
            <a:extLst>
              <a:ext uri="{FF2B5EF4-FFF2-40B4-BE49-F238E27FC236}">
                <a16:creationId xmlns="" xmlns:a16="http://schemas.microsoft.com/office/drawing/2014/main" id="{F95B84A4-FDC8-4342-A97D-CFAACC0746A8}"/>
              </a:ext>
            </a:extLst>
          </p:cNvPr>
          <p:cNvSpPr>
            <a:spLocks noGrp="1"/>
          </p:cNvSpPr>
          <p:nvPr>
            <p:ph type="body" sz="quarter" idx="16"/>
          </p:nvPr>
        </p:nvSpPr>
        <p:spPr>
          <a:xfrm>
            <a:off x="209558" y="6526589"/>
            <a:ext cx="7258042" cy="146194"/>
          </a:xfrm>
        </p:spPr>
        <p:txBody>
          <a:bodyPr/>
          <a:lstStyle/>
          <a:p>
            <a:r>
              <a:rPr lang="en-US" dirty="0"/>
              <a:t>Q40 To what extent do you agree or disagree with the following statements: Base: All Respondents (n=24,359)</a:t>
            </a:r>
          </a:p>
        </p:txBody>
      </p:sp>
    </p:spTree>
    <p:extLst>
      <p:ext uri="{BB962C8B-B14F-4D97-AF65-F5344CB8AC3E}">
        <p14:creationId xmlns:p14="http://schemas.microsoft.com/office/powerpoint/2010/main" val="181484147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a:t>Contacts</a:t>
            </a:r>
            <a:endParaRPr lang="en-GB" dirty="0"/>
          </a:p>
        </p:txBody>
      </p:sp>
      <p:sp>
        <p:nvSpPr>
          <p:cNvPr id="16" name="TextBox 15"/>
          <p:cNvSpPr txBox="1"/>
          <p:nvPr/>
        </p:nvSpPr>
        <p:spPr>
          <a:xfrm>
            <a:off x="2011672" y="3242427"/>
            <a:ext cx="1604683" cy="1061829"/>
          </a:xfrm>
          <a:prstGeom prst="rect">
            <a:avLst/>
          </a:prstGeom>
        </p:spPr>
        <p:txBody>
          <a:bodyPr vert="horz" wrap="square" lIns="0" tIns="0" rIns="0" bIns="0" rtlCol="0">
            <a:spAutoFit/>
          </a:bodyPr>
          <a:lstStyle/>
          <a:p>
            <a:pPr marL="4763"/>
            <a:r>
              <a:rPr lang="en-GB" sz="1400" b="1" dirty="0">
                <a:solidFill>
                  <a:schemeClr val="bg1"/>
                </a:solidFill>
              </a:rPr>
              <a:t>Fen Hampson</a:t>
            </a:r>
          </a:p>
          <a:p>
            <a:pPr marL="4763"/>
            <a:r>
              <a:rPr lang="en-CA" sz="1100" dirty="0">
                <a:solidFill>
                  <a:schemeClr val="bg1"/>
                </a:solidFill>
              </a:rPr>
              <a:t>CIGI Distinguished Fellow </a:t>
            </a:r>
          </a:p>
          <a:p>
            <a:pPr marL="4763"/>
            <a:r>
              <a:rPr lang="en-CA" sz="1100" dirty="0">
                <a:solidFill>
                  <a:schemeClr val="bg1"/>
                </a:solidFill>
              </a:rPr>
              <a:t>Director of the Global Security &amp; Politics Program</a:t>
            </a:r>
          </a:p>
          <a:p>
            <a:pPr marL="4763"/>
            <a:r>
              <a:rPr lang="en-CA" sz="1100" dirty="0">
                <a:solidFill>
                  <a:schemeClr val="bg1"/>
                </a:solidFill>
              </a:rPr>
              <a:t>Centre for International Governance Innovation</a:t>
            </a:r>
          </a:p>
        </p:txBody>
      </p:sp>
      <p:cxnSp>
        <p:nvCxnSpPr>
          <p:cNvPr id="22" name="Straight Connector 21"/>
          <p:cNvCxnSpPr/>
          <p:nvPr/>
        </p:nvCxnSpPr>
        <p:spPr>
          <a:xfrm>
            <a:off x="1997336" y="3122894"/>
            <a:ext cx="2097741" cy="0"/>
          </a:xfrm>
          <a:prstGeom prst="line">
            <a:avLst/>
          </a:prstGeom>
          <a:noFill/>
          <a:ln w="12700">
            <a:solidFill>
              <a:schemeClr val="bg1"/>
            </a:solidFill>
            <a:prstDash val="sysDot"/>
            <a:round/>
            <a:headEnd/>
            <a:tailEnd/>
          </a:ln>
          <a:effectLst/>
          <a:extLst>
            <a:ext uri="{909E8E84-426E-40DD-AFC4-6F175D3DCCD1}">
              <a14:hiddenFill xmlns:a14="http://schemas.microsoft.com/office/drawing/2010/main">
                <a:noFill/>
              </a14:hiddenFill>
            </a:ext>
          </a:extLst>
        </p:spPr>
      </p:cxnSp>
      <p:grpSp>
        <p:nvGrpSpPr>
          <p:cNvPr id="85" name="Group 84"/>
          <p:cNvGrpSpPr/>
          <p:nvPr/>
        </p:nvGrpSpPr>
        <p:grpSpPr bwMode="black">
          <a:xfrm>
            <a:off x="2006439" y="4585967"/>
            <a:ext cx="1743539" cy="191240"/>
            <a:chOff x="326307" y="3795324"/>
            <a:chExt cx="1743539" cy="143430"/>
          </a:xfrm>
        </p:grpSpPr>
        <p:grpSp>
          <p:nvGrpSpPr>
            <p:cNvPr id="46" name="Group 153"/>
            <p:cNvGrpSpPr>
              <a:grpSpLocks noChangeAspect="1"/>
            </p:cNvGrpSpPr>
            <p:nvPr/>
          </p:nvGrpSpPr>
          <p:grpSpPr bwMode="black">
            <a:xfrm>
              <a:off x="326307" y="3849114"/>
              <a:ext cx="134459" cy="89640"/>
              <a:chOff x="-6357938" y="3122613"/>
              <a:chExt cx="1104900" cy="736600"/>
            </a:xfrm>
            <a:solidFill>
              <a:schemeClr val="bg1"/>
            </a:solidFill>
          </p:grpSpPr>
          <p:sp>
            <p:nvSpPr>
              <p:cNvPr id="47" name="Freeform 7"/>
              <p:cNvSpPr>
                <a:spLocks/>
              </p:cNvSpPr>
              <p:nvPr/>
            </p:nvSpPr>
            <p:spPr bwMode="black">
              <a:xfrm>
                <a:off x="-6319838" y="3122613"/>
                <a:ext cx="1028700" cy="431800"/>
              </a:xfrm>
              <a:custGeom>
                <a:avLst/>
                <a:gdLst/>
                <a:ahLst/>
                <a:cxnLst>
                  <a:cxn ang="0">
                    <a:pos x="324" y="272"/>
                  </a:cxn>
                  <a:cxn ang="0">
                    <a:pos x="648" y="0"/>
                  </a:cxn>
                  <a:cxn ang="0">
                    <a:pos x="648" y="0"/>
                  </a:cxn>
                  <a:cxn ang="0">
                    <a:pos x="644" y="0"/>
                  </a:cxn>
                  <a:cxn ang="0">
                    <a:pos x="4" y="0"/>
                  </a:cxn>
                  <a:cxn ang="0">
                    <a:pos x="4" y="0"/>
                  </a:cxn>
                  <a:cxn ang="0">
                    <a:pos x="0" y="0"/>
                  </a:cxn>
                  <a:cxn ang="0">
                    <a:pos x="324" y="272"/>
                  </a:cxn>
                </a:cxnLst>
                <a:rect l="0" t="0" r="r" b="b"/>
                <a:pathLst>
                  <a:path w="648" h="272">
                    <a:moveTo>
                      <a:pt x="324" y="272"/>
                    </a:moveTo>
                    <a:lnTo>
                      <a:pt x="648" y="0"/>
                    </a:lnTo>
                    <a:lnTo>
                      <a:pt x="648" y="0"/>
                    </a:lnTo>
                    <a:lnTo>
                      <a:pt x="644" y="0"/>
                    </a:lnTo>
                    <a:lnTo>
                      <a:pt x="4" y="0"/>
                    </a:lnTo>
                    <a:lnTo>
                      <a:pt x="4" y="0"/>
                    </a:lnTo>
                    <a:lnTo>
                      <a:pt x="0" y="0"/>
                    </a:lnTo>
                    <a:lnTo>
                      <a:pt x="324" y="2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8" name="Freeform 8"/>
              <p:cNvSpPr>
                <a:spLocks/>
              </p:cNvSpPr>
              <p:nvPr/>
            </p:nvSpPr>
            <p:spPr bwMode="black">
              <a:xfrm>
                <a:off x="-5621338" y="3154363"/>
                <a:ext cx="368300" cy="669925"/>
              </a:xfrm>
              <a:custGeom>
                <a:avLst/>
                <a:gdLst/>
                <a:ahLst/>
                <a:cxnLst>
                  <a:cxn ang="0">
                    <a:pos x="232" y="8"/>
                  </a:cxn>
                  <a:cxn ang="0">
                    <a:pos x="232" y="8"/>
                  </a:cxn>
                  <a:cxn ang="0">
                    <a:pos x="230" y="0"/>
                  </a:cxn>
                  <a:cxn ang="0">
                    <a:pos x="0" y="192"/>
                  </a:cxn>
                  <a:cxn ang="0">
                    <a:pos x="230" y="422"/>
                  </a:cxn>
                  <a:cxn ang="0">
                    <a:pos x="230" y="422"/>
                  </a:cxn>
                  <a:cxn ang="0">
                    <a:pos x="232" y="416"/>
                  </a:cxn>
                  <a:cxn ang="0">
                    <a:pos x="232" y="8"/>
                  </a:cxn>
                </a:cxnLst>
                <a:rect l="0" t="0" r="r" b="b"/>
                <a:pathLst>
                  <a:path w="232" h="422">
                    <a:moveTo>
                      <a:pt x="232" y="8"/>
                    </a:moveTo>
                    <a:lnTo>
                      <a:pt x="232" y="8"/>
                    </a:lnTo>
                    <a:lnTo>
                      <a:pt x="230" y="0"/>
                    </a:lnTo>
                    <a:lnTo>
                      <a:pt x="0" y="192"/>
                    </a:lnTo>
                    <a:lnTo>
                      <a:pt x="230" y="422"/>
                    </a:lnTo>
                    <a:lnTo>
                      <a:pt x="230" y="422"/>
                    </a:lnTo>
                    <a:lnTo>
                      <a:pt x="232" y="416"/>
                    </a:lnTo>
                    <a:lnTo>
                      <a:pt x="232"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9" name="Freeform 9"/>
              <p:cNvSpPr>
                <a:spLocks/>
              </p:cNvSpPr>
              <p:nvPr/>
            </p:nvSpPr>
            <p:spPr bwMode="black">
              <a:xfrm>
                <a:off x="-6357938" y="3154363"/>
                <a:ext cx="368300" cy="669925"/>
              </a:xfrm>
              <a:custGeom>
                <a:avLst/>
                <a:gdLst/>
                <a:ahLst/>
                <a:cxnLst>
                  <a:cxn ang="0">
                    <a:pos x="2" y="0"/>
                  </a:cxn>
                  <a:cxn ang="0">
                    <a:pos x="2" y="0"/>
                  </a:cxn>
                  <a:cxn ang="0">
                    <a:pos x="0" y="8"/>
                  </a:cxn>
                  <a:cxn ang="0">
                    <a:pos x="0" y="416"/>
                  </a:cxn>
                  <a:cxn ang="0">
                    <a:pos x="0" y="416"/>
                  </a:cxn>
                  <a:cxn ang="0">
                    <a:pos x="2" y="422"/>
                  </a:cxn>
                  <a:cxn ang="0">
                    <a:pos x="232" y="192"/>
                  </a:cxn>
                  <a:cxn ang="0">
                    <a:pos x="2" y="0"/>
                  </a:cxn>
                </a:cxnLst>
                <a:rect l="0" t="0" r="r" b="b"/>
                <a:pathLst>
                  <a:path w="232" h="422">
                    <a:moveTo>
                      <a:pt x="2" y="0"/>
                    </a:moveTo>
                    <a:lnTo>
                      <a:pt x="2" y="0"/>
                    </a:lnTo>
                    <a:lnTo>
                      <a:pt x="0" y="8"/>
                    </a:lnTo>
                    <a:lnTo>
                      <a:pt x="0" y="416"/>
                    </a:lnTo>
                    <a:lnTo>
                      <a:pt x="0" y="416"/>
                    </a:lnTo>
                    <a:lnTo>
                      <a:pt x="2" y="422"/>
                    </a:lnTo>
                    <a:lnTo>
                      <a:pt x="232" y="192"/>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50" name="Freeform 10"/>
              <p:cNvSpPr>
                <a:spLocks/>
              </p:cNvSpPr>
              <p:nvPr/>
            </p:nvSpPr>
            <p:spPr bwMode="black">
              <a:xfrm>
                <a:off x="-6323013" y="3487738"/>
                <a:ext cx="1035050" cy="371475"/>
              </a:xfrm>
              <a:custGeom>
                <a:avLst/>
                <a:gdLst/>
                <a:ahLst/>
                <a:cxnLst>
                  <a:cxn ang="0">
                    <a:pos x="420" y="0"/>
                  </a:cxn>
                  <a:cxn ang="0">
                    <a:pos x="336" y="72"/>
                  </a:cxn>
                  <a:cxn ang="0">
                    <a:pos x="336" y="72"/>
                  </a:cxn>
                  <a:cxn ang="0">
                    <a:pos x="330" y="74"/>
                  </a:cxn>
                  <a:cxn ang="0">
                    <a:pos x="326" y="74"/>
                  </a:cxn>
                  <a:cxn ang="0">
                    <a:pos x="326" y="74"/>
                  </a:cxn>
                  <a:cxn ang="0">
                    <a:pos x="322" y="74"/>
                  </a:cxn>
                  <a:cxn ang="0">
                    <a:pos x="316" y="72"/>
                  </a:cxn>
                  <a:cxn ang="0">
                    <a:pos x="232" y="0"/>
                  </a:cxn>
                  <a:cxn ang="0">
                    <a:pos x="0" y="232"/>
                  </a:cxn>
                  <a:cxn ang="0">
                    <a:pos x="0" y="232"/>
                  </a:cxn>
                  <a:cxn ang="0">
                    <a:pos x="6" y="234"/>
                  </a:cxn>
                  <a:cxn ang="0">
                    <a:pos x="646" y="234"/>
                  </a:cxn>
                  <a:cxn ang="0">
                    <a:pos x="646" y="234"/>
                  </a:cxn>
                  <a:cxn ang="0">
                    <a:pos x="652" y="232"/>
                  </a:cxn>
                  <a:cxn ang="0">
                    <a:pos x="420" y="0"/>
                  </a:cxn>
                </a:cxnLst>
                <a:rect l="0" t="0" r="r" b="b"/>
                <a:pathLst>
                  <a:path w="652" h="234">
                    <a:moveTo>
                      <a:pt x="420" y="0"/>
                    </a:moveTo>
                    <a:lnTo>
                      <a:pt x="336" y="72"/>
                    </a:lnTo>
                    <a:lnTo>
                      <a:pt x="336" y="72"/>
                    </a:lnTo>
                    <a:lnTo>
                      <a:pt x="330" y="74"/>
                    </a:lnTo>
                    <a:lnTo>
                      <a:pt x="326" y="74"/>
                    </a:lnTo>
                    <a:lnTo>
                      <a:pt x="326" y="74"/>
                    </a:lnTo>
                    <a:lnTo>
                      <a:pt x="322" y="74"/>
                    </a:lnTo>
                    <a:lnTo>
                      <a:pt x="316" y="72"/>
                    </a:lnTo>
                    <a:lnTo>
                      <a:pt x="232" y="0"/>
                    </a:lnTo>
                    <a:lnTo>
                      <a:pt x="0" y="232"/>
                    </a:lnTo>
                    <a:lnTo>
                      <a:pt x="0" y="232"/>
                    </a:lnTo>
                    <a:lnTo>
                      <a:pt x="6" y="234"/>
                    </a:lnTo>
                    <a:lnTo>
                      <a:pt x="646" y="234"/>
                    </a:lnTo>
                    <a:lnTo>
                      <a:pt x="646" y="234"/>
                    </a:lnTo>
                    <a:lnTo>
                      <a:pt x="652" y="232"/>
                    </a:lnTo>
                    <a:lnTo>
                      <a:pt x="42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51" name="TextBox 50"/>
            <p:cNvSpPr txBox="1"/>
            <p:nvPr/>
          </p:nvSpPr>
          <p:spPr bwMode="black">
            <a:xfrm>
              <a:off x="575526" y="3795324"/>
              <a:ext cx="1494320" cy="126958"/>
            </a:xfrm>
            <a:prstGeom prst="rect">
              <a:avLst/>
            </a:prstGeom>
          </p:spPr>
          <p:txBody>
            <a:bodyPr vert="horz" wrap="none" lIns="0" tIns="0" rIns="0" bIns="0" rtlCol="0">
              <a:spAutoFit/>
            </a:bodyPr>
            <a:lstStyle/>
            <a:p>
              <a:pPr marL="4763"/>
              <a:r>
                <a:rPr lang="en-GB" sz="1100" dirty="0">
                  <a:solidFill>
                    <a:schemeClr val="bg1"/>
                  </a:solidFill>
                </a:rPr>
                <a:t>fhampson@cigionline.org</a:t>
              </a:r>
            </a:p>
          </p:txBody>
        </p:sp>
      </p:grpSp>
      <p:grpSp>
        <p:nvGrpSpPr>
          <p:cNvPr id="84" name="Group 83"/>
          <p:cNvGrpSpPr/>
          <p:nvPr/>
        </p:nvGrpSpPr>
        <p:grpSpPr bwMode="black">
          <a:xfrm>
            <a:off x="2011672" y="4817219"/>
            <a:ext cx="1829675" cy="211980"/>
            <a:chOff x="331541" y="4016967"/>
            <a:chExt cx="1829675" cy="158985"/>
          </a:xfrm>
        </p:grpSpPr>
        <p:grpSp>
          <p:nvGrpSpPr>
            <p:cNvPr id="36" name="Group 35"/>
            <p:cNvGrpSpPr>
              <a:grpSpLocks noChangeAspect="1"/>
            </p:cNvGrpSpPr>
            <p:nvPr/>
          </p:nvGrpSpPr>
          <p:grpSpPr bwMode="black">
            <a:xfrm flipH="1">
              <a:off x="331541" y="4027264"/>
              <a:ext cx="126792" cy="148688"/>
              <a:chOff x="8553450" y="4149725"/>
              <a:chExt cx="790575" cy="927100"/>
            </a:xfrm>
            <a:solidFill>
              <a:schemeClr val="bg1"/>
            </a:solidFill>
          </p:grpSpPr>
          <p:sp>
            <p:nvSpPr>
              <p:cNvPr id="37" name="Freeform 58"/>
              <p:cNvSpPr>
                <a:spLocks/>
              </p:cNvSpPr>
              <p:nvPr/>
            </p:nvSpPr>
            <p:spPr bwMode="black">
              <a:xfrm>
                <a:off x="8747125" y="4187825"/>
                <a:ext cx="596900" cy="860425"/>
              </a:xfrm>
              <a:custGeom>
                <a:avLst/>
                <a:gdLst/>
                <a:ahLst/>
                <a:cxnLst>
                  <a:cxn ang="0">
                    <a:pos x="370" y="60"/>
                  </a:cxn>
                  <a:cxn ang="0">
                    <a:pos x="306" y="10"/>
                  </a:cxn>
                  <a:cxn ang="0">
                    <a:pos x="290" y="0"/>
                  </a:cxn>
                  <a:cxn ang="0">
                    <a:pos x="240" y="106"/>
                  </a:cxn>
                  <a:cxn ang="0">
                    <a:pos x="240" y="106"/>
                  </a:cxn>
                  <a:cxn ang="0">
                    <a:pos x="240" y="118"/>
                  </a:cxn>
                  <a:cxn ang="0">
                    <a:pos x="240" y="124"/>
                  </a:cxn>
                  <a:cxn ang="0">
                    <a:pos x="236" y="128"/>
                  </a:cxn>
                  <a:cxn ang="0">
                    <a:pos x="162" y="260"/>
                  </a:cxn>
                  <a:cxn ang="0">
                    <a:pos x="160" y="260"/>
                  </a:cxn>
                  <a:cxn ang="0">
                    <a:pos x="86" y="392"/>
                  </a:cxn>
                  <a:cxn ang="0">
                    <a:pos x="86" y="392"/>
                  </a:cxn>
                  <a:cxn ang="0">
                    <a:pos x="82" y="398"/>
                  </a:cxn>
                  <a:cxn ang="0">
                    <a:pos x="78" y="400"/>
                  </a:cxn>
                  <a:cxn ang="0">
                    <a:pos x="68" y="406"/>
                  </a:cxn>
                  <a:cxn ang="0">
                    <a:pos x="0" y="504"/>
                  </a:cxn>
                  <a:cxn ang="0">
                    <a:pos x="18" y="512"/>
                  </a:cxn>
                  <a:cxn ang="0">
                    <a:pos x="94" y="542"/>
                  </a:cxn>
                  <a:cxn ang="0">
                    <a:pos x="94" y="542"/>
                  </a:cxn>
                  <a:cxn ang="0">
                    <a:pos x="98" y="542"/>
                  </a:cxn>
                  <a:cxn ang="0">
                    <a:pos x="104" y="542"/>
                  </a:cxn>
                  <a:cxn ang="0">
                    <a:pos x="110" y="540"/>
                  </a:cxn>
                  <a:cxn ang="0">
                    <a:pos x="116" y="536"/>
                  </a:cxn>
                  <a:cxn ang="0">
                    <a:pos x="126" y="524"/>
                  </a:cxn>
                  <a:cxn ang="0">
                    <a:pos x="136" y="510"/>
                  </a:cxn>
                  <a:cxn ang="0">
                    <a:pos x="220" y="372"/>
                  </a:cxn>
                  <a:cxn ang="0">
                    <a:pos x="252" y="314"/>
                  </a:cxn>
                  <a:cxn ang="0">
                    <a:pos x="254" y="314"/>
                  </a:cxn>
                  <a:cxn ang="0">
                    <a:pos x="286" y="256"/>
                  </a:cxn>
                  <a:cxn ang="0">
                    <a:pos x="364" y="114"/>
                  </a:cxn>
                  <a:cxn ang="0">
                    <a:pos x="364" y="114"/>
                  </a:cxn>
                  <a:cxn ang="0">
                    <a:pos x="370" y="98"/>
                  </a:cxn>
                  <a:cxn ang="0">
                    <a:pos x="376" y="84"/>
                  </a:cxn>
                  <a:cxn ang="0">
                    <a:pos x="376" y="76"/>
                  </a:cxn>
                  <a:cxn ang="0">
                    <a:pos x="376" y="70"/>
                  </a:cxn>
                  <a:cxn ang="0">
                    <a:pos x="374" y="66"/>
                  </a:cxn>
                  <a:cxn ang="0">
                    <a:pos x="370" y="60"/>
                  </a:cxn>
                  <a:cxn ang="0">
                    <a:pos x="370" y="60"/>
                  </a:cxn>
                </a:cxnLst>
                <a:rect l="0" t="0" r="r" b="b"/>
                <a:pathLst>
                  <a:path w="376" h="542">
                    <a:moveTo>
                      <a:pt x="370" y="60"/>
                    </a:moveTo>
                    <a:lnTo>
                      <a:pt x="306" y="10"/>
                    </a:lnTo>
                    <a:lnTo>
                      <a:pt x="290" y="0"/>
                    </a:lnTo>
                    <a:lnTo>
                      <a:pt x="240" y="106"/>
                    </a:lnTo>
                    <a:lnTo>
                      <a:pt x="240" y="106"/>
                    </a:lnTo>
                    <a:lnTo>
                      <a:pt x="240" y="118"/>
                    </a:lnTo>
                    <a:lnTo>
                      <a:pt x="240" y="124"/>
                    </a:lnTo>
                    <a:lnTo>
                      <a:pt x="236" y="128"/>
                    </a:lnTo>
                    <a:lnTo>
                      <a:pt x="162" y="260"/>
                    </a:lnTo>
                    <a:lnTo>
                      <a:pt x="160" y="260"/>
                    </a:lnTo>
                    <a:lnTo>
                      <a:pt x="86" y="392"/>
                    </a:lnTo>
                    <a:lnTo>
                      <a:pt x="86" y="392"/>
                    </a:lnTo>
                    <a:lnTo>
                      <a:pt x="82" y="398"/>
                    </a:lnTo>
                    <a:lnTo>
                      <a:pt x="78" y="400"/>
                    </a:lnTo>
                    <a:lnTo>
                      <a:pt x="68" y="406"/>
                    </a:lnTo>
                    <a:lnTo>
                      <a:pt x="0" y="504"/>
                    </a:lnTo>
                    <a:lnTo>
                      <a:pt x="18" y="512"/>
                    </a:lnTo>
                    <a:lnTo>
                      <a:pt x="94" y="542"/>
                    </a:lnTo>
                    <a:lnTo>
                      <a:pt x="94" y="542"/>
                    </a:lnTo>
                    <a:lnTo>
                      <a:pt x="98" y="542"/>
                    </a:lnTo>
                    <a:lnTo>
                      <a:pt x="104" y="542"/>
                    </a:lnTo>
                    <a:lnTo>
                      <a:pt x="110" y="540"/>
                    </a:lnTo>
                    <a:lnTo>
                      <a:pt x="116" y="536"/>
                    </a:lnTo>
                    <a:lnTo>
                      <a:pt x="126" y="524"/>
                    </a:lnTo>
                    <a:lnTo>
                      <a:pt x="136" y="510"/>
                    </a:lnTo>
                    <a:lnTo>
                      <a:pt x="220" y="372"/>
                    </a:lnTo>
                    <a:lnTo>
                      <a:pt x="252" y="314"/>
                    </a:lnTo>
                    <a:lnTo>
                      <a:pt x="254" y="314"/>
                    </a:lnTo>
                    <a:lnTo>
                      <a:pt x="286" y="256"/>
                    </a:lnTo>
                    <a:lnTo>
                      <a:pt x="364" y="114"/>
                    </a:lnTo>
                    <a:lnTo>
                      <a:pt x="364" y="114"/>
                    </a:lnTo>
                    <a:lnTo>
                      <a:pt x="370" y="98"/>
                    </a:lnTo>
                    <a:lnTo>
                      <a:pt x="376" y="84"/>
                    </a:lnTo>
                    <a:lnTo>
                      <a:pt x="376" y="76"/>
                    </a:lnTo>
                    <a:lnTo>
                      <a:pt x="376" y="70"/>
                    </a:lnTo>
                    <a:lnTo>
                      <a:pt x="374" y="66"/>
                    </a:lnTo>
                    <a:lnTo>
                      <a:pt x="370" y="60"/>
                    </a:lnTo>
                    <a:lnTo>
                      <a:pt x="370" y="6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38" name="Freeform 59"/>
              <p:cNvSpPr>
                <a:spLocks/>
              </p:cNvSpPr>
              <p:nvPr/>
            </p:nvSpPr>
            <p:spPr bwMode="black">
              <a:xfrm>
                <a:off x="8677275" y="4787900"/>
                <a:ext cx="161925" cy="190500"/>
              </a:xfrm>
              <a:custGeom>
                <a:avLst/>
                <a:gdLst/>
                <a:ahLst/>
                <a:cxnLst>
                  <a:cxn ang="0">
                    <a:pos x="48" y="6"/>
                  </a:cxn>
                  <a:cxn ang="0">
                    <a:pos x="38" y="22"/>
                  </a:cxn>
                  <a:cxn ang="0">
                    <a:pos x="38" y="22"/>
                  </a:cxn>
                  <a:cxn ang="0">
                    <a:pos x="34" y="34"/>
                  </a:cxn>
                  <a:cxn ang="0">
                    <a:pos x="28" y="48"/>
                  </a:cxn>
                  <a:cxn ang="0">
                    <a:pos x="28" y="48"/>
                  </a:cxn>
                  <a:cxn ang="0">
                    <a:pos x="20" y="58"/>
                  </a:cxn>
                  <a:cxn ang="0">
                    <a:pos x="12" y="68"/>
                  </a:cxn>
                  <a:cxn ang="0">
                    <a:pos x="2" y="84"/>
                  </a:cxn>
                  <a:cxn ang="0">
                    <a:pos x="2" y="84"/>
                  </a:cxn>
                  <a:cxn ang="0">
                    <a:pos x="0" y="90"/>
                  </a:cxn>
                  <a:cxn ang="0">
                    <a:pos x="0" y="94"/>
                  </a:cxn>
                  <a:cxn ang="0">
                    <a:pos x="4" y="100"/>
                  </a:cxn>
                  <a:cxn ang="0">
                    <a:pos x="8" y="104"/>
                  </a:cxn>
                  <a:cxn ang="0">
                    <a:pos x="34" y="120"/>
                  </a:cxn>
                  <a:cxn ang="0">
                    <a:pos x="102" y="22"/>
                  </a:cxn>
                  <a:cxn ang="0">
                    <a:pos x="66" y="2"/>
                  </a:cxn>
                  <a:cxn ang="0">
                    <a:pos x="66" y="2"/>
                  </a:cxn>
                  <a:cxn ang="0">
                    <a:pos x="60" y="0"/>
                  </a:cxn>
                  <a:cxn ang="0">
                    <a:pos x="56" y="0"/>
                  </a:cxn>
                  <a:cxn ang="0">
                    <a:pos x="50" y="2"/>
                  </a:cxn>
                  <a:cxn ang="0">
                    <a:pos x="48" y="6"/>
                  </a:cxn>
                  <a:cxn ang="0">
                    <a:pos x="48" y="6"/>
                  </a:cxn>
                </a:cxnLst>
                <a:rect l="0" t="0" r="r" b="b"/>
                <a:pathLst>
                  <a:path w="102" h="120">
                    <a:moveTo>
                      <a:pt x="48" y="6"/>
                    </a:moveTo>
                    <a:lnTo>
                      <a:pt x="38" y="22"/>
                    </a:lnTo>
                    <a:lnTo>
                      <a:pt x="38" y="22"/>
                    </a:lnTo>
                    <a:lnTo>
                      <a:pt x="34" y="34"/>
                    </a:lnTo>
                    <a:lnTo>
                      <a:pt x="28" y="48"/>
                    </a:lnTo>
                    <a:lnTo>
                      <a:pt x="28" y="48"/>
                    </a:lnTo>
                    <a:lnTo>
                      <a:pt x="20" y="58"/>
                    </a:lnTo>
                    <a:lnTo>
                      <a:pt x="12" y="68"/>
                    </a:lnTo>
                    <a:lnTo>
                      <a:pt x="2" y="84"/>
                    </a:lnTo>
                    <a:lnTo>
                      <a:pt x="2" y="84"/>
                    </a:lnTo>
                    <a:lnTo>
                      <a:pt x="0" y="90"/>
                    </a:lnTo>
                    <a:lnTo>
                      <a:pt x="0" y="94"/>
                    </a:lnTo>
                    <a:lnTo>
                      <a:pt x="4" y="100"/>
                    </a:lnTo>
                    <a:lnTo>
                      <a:pt x="8" y="104"/>
                    </a:lnTo>
                    <a:lnTo>
                      <a:pt x="34" y="120"/>
                    </a:lnTo>
                    <a:lnTo>
                      <a:pt x="102" y="22"/>
                    </a:lnTo>
                    <a:lnTo>
                      <a:pt x="66" y="2"/>
                    </a:lnTo>
                    <a:lnTo>
                      <a:pt x="66" y="2"/>
                    </a:lnTo>
                    <a:lnTo>
                      <a:pt x="60" y="0"/>
                    </a:lnTo>
                    <a:lnTo>
                      <a:pt x="56" y="0"/>
                    </a:lnTo>
                    <a:lnTo>
                      <a:pt x="50" y="2"/>
                    </a:lnTo>
                    <a:lnTo>
                      <a:pt x="48" y="6"/>
                    </a:lnTo>
                    <a:lnTo>
                      <a:pt x="48"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39" name="Freeform 60"/>
              <p:cNvSpPr>
                <a:spLocks/>
              </p:cNvSpPr>
              <p:nvPr/>
            </p:nvSpPr>
            <p:spPr bwMode="black">
              <a:xfrm>
                <a:off x="9042400" y="4149725"/>
                <a:ext cx="149225" cy="200025"/>
              </a:xfrm>
              <a:custGeom>
                <a:avLst/>
                <a:gdLst/>
                <a:ahLst/>
                <a:cxnLst>
                  <a:cxn ang="0">
                    <a:pos x="8" y="104"/>
                  </a:cxn>
                  <a:cxn ang="0">
                    <a:pos x="44" y="126"/>
                  </a:cxn>
                  <a:cxn ang="0">
                    <a:pos x="94" y="18"/>
                  </a:cxn>
                  <a:cxn ang="0">
                    <a:pos x="66" y="2"/>
                  </a:cxn>
                  <a:cxn ang="0">
                    <a:pos x="66" y="2"/>
                  </a:cxn>
                  <a:cxn ang="0">
                    <a:pos x="62" y="0"/>
                  </a:cxn>
                  <a:cxn ang="0">
                    <a:pos x="56" y="0"/>
                  </a:cxn>
                  <a:cxn ang="0">
                    <a:pos x="50" y="2"/>
                  </a:cxn>
                  <a:cxn ang="0">
                    <a:pos x="48" y="6"/>
                  </a:cxn>
                  <a:cxn ang="0">
                    <a:pos x="40" y="20"/>
                  </a:cxn>
                  <a:cxn ang="0">
                    <a:pos x="40" y="20"/>
                  </a:cxn>
                  <a:cxn ang="0">
                    <a:pos x="36" y="34"/>
                  </a:cxn>
                  <a:cxn ang="0">
                    <a:pos x="28" y="48"/>
                  </a:cxn>
                  <a:cxn ang="0">
                    <a:pos x="28" y="48"/>
                  </a:cxn>
                  <a:cxn ang="0">
                    <a:pos x="20" y="62"/>
                  </a:cxn>
                  <a:cxn ang="0">
                    <a:pos x="10" y="72"/>
                  </a:cxn>
                  <a:cxn ang="0">
                    <a:pos x="2" y="86"/>
                  </a:cxn>
                  <a:cxn ang="0">
                    <a:pos x="2" y="86"/>
                  </a:cxn>
                  <a:cxn ang="0">
                    <a:pos x="0" y="90"/>
                  </a:cxn>
                  <a:cxn ang="0">
                    <a:pos x="0" y="96"/>
                  </a:cxn>
                  <a:cxn ang="0">
                    <a:pos x="4" y="100"/>
                  </a:cxn>
                  <a:cxn ang="0">
                    <a:pos x="8" y="104"/>
                  </a:cxn>
                  <a:cxn ang="0">
                    <a:pos x="8" y="104"/>
                  </a:cxn>
                </a:cxnLst>
                <a:rect l="0" t="0" r="r" b="b"/>
                <a:pathLst>
                  <a:path w="94" h="126">
                    <a:moveTo>
                      <a:pt x="8" y="104"/>
                    </a:moveTo>
                    <a:lnTo>
                      <a:pt x="44" y="126"/>
                    </a:lnTo>
                    <a:lnTo>
                      <a:pt x="94" y="18"/>
                    </a:lnTo>
                    <a:lnTo>
                      <a:pt x="66" y="2"/>
                    </a:lnTo>
                    <a:lnTo>
                      <a:pt x="66" y="2"/>
                    </a:lnTo>
                    <a:lnTo>
                      <a:pt x="62" y="0"/>
                    </a:lnTo>
                    <a:lnTo>
                      <a:pt x="56" y="0"/>
                    </a:lnTo>
                    <a:lnTo>
                      <a:pt x="50" y="2"/>
                    </a:lnTo>
                    <a:lnTo>
                      <a:pt x="48" y="6"/>
                    </a:lnTo>
                    <a:lnTo>
                      <a:pt x="40" y="20"/>
                    </a:lnTo>
                    <a:lnTo>
                      <a:pt x="40" y="20"/>
                    </a:lnTo>
                    <a:lnTo>
                      <a:pt x="36" y="34"/>
                    </a:lnTo>
                    <a:lnTo>
                      <a:pt x="28" y="48"/>
                    </a:lnTo>
                    <a:lnTo>
                      <a:pt x="28" y="48"/>
                    </a:lnTo>
                    <a:lnTo>
                      <a:pt x="20" y="62"/>
                    </a:lnTo>
                    <a:lnTo>
                      <a:pt x="10" y="72"/>
                    </a:lnTo>
                    <a:lnTo>
                      <a:pt x="2" y="86"/>
                    </a:lnTo>
                    <a:lnTo>
                      <a:pt x="2" y="86"/>
                    </a:lnTo>
                    <a:lnTo>
                      <a:pt x="0" y="90"/>
                    </a:lnTo>
                    <a:lnTo>
                      <a:pt x="0" y="96"/>
                    </a:lnTo>
                    <a:lnTo>
                      <a:pt x="4" y="100"/>
                    </a:lnTo>
                    <a:lnTo>
                      <a:pt x="8" y="104"/>
                    </a:lnTo>
                    <a:lnTo>
                      <a:pt x="8" y="10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0" name="Freeform 61"/>
              <p:cNvSpPr>
                <a:spLocks/>
              </p:cNvSpPr>
              <p:nvPr/>
            </p:nvSpPr>
            <p:spPr bwMode="black">
              <a:xfrm>
                <a:off x="8553450" y="4416425"/>
                <a:ext cx="288925" cy="660400"/>
              </a:xfrm>
              <a:custGeom>
                <a:avLst/>
                <a:gdLst/>
                <a:ahLst/>
                <a:cxnLst>
                  <a:cxn ang="0">
                    <a:pos x="38" y="16"/>
                  </a:cxn>
                  <a:cxn ang="0">
                    <a:pos x="68" y="10"/>
                  </a:cxn>
                  <a:cxn ang="0">
                    <a:pos x="114" y="8"/>
                  </a:cxn>
                  <a:cxn ang="0">
                    <a:pos x="144" y="14"/>
                  </a:cxn>
                  <a:cxn ang="0">
                    <a:pos x="158" y="32"/>
                  </a:cxn>
                  <a:cxn ang="0">
                    <a:pos x="160" y="56"/>
                  </a:cxn>
                  <a:cxn ang="0">
                    <a:pos x="150" y="86"/>
                  </a:cxn>
                  <a:cxn ang="0">
                    <a:pos x="124" y="138"/>
                  </a:cxn>
                  <a:cxn ang="0">
                    <a:pos x="48" y="258"/>
                  </a:cxn>
                  <a:cxn ang="0">
                    <a:pos x="10" y="332"/>
                  </a:cxn>
                  <a:cxn ang="0">
                    <a:pos x="2" y="362"/>
                  </a:cxn>
                  <a:cxn ang="0">
                    <a:pos x="2" y="388"/>
                  </a:cxn>
                  <a:cxn ang="0">
                    <a:pos x="16" y="406"/>
                  </a:cxn>
                  <a:cxn ang="0">
                    <a:pos x="46" y="414"/>
                  </a:cxn>
                  <a:cxn ang="0">
                    <a:pos x="60" y="416"/>
                  </a:cxn>
                  <a:cxn ang="0">
                    <a:pos x="118" y="410"/>
                  </a:cxn>
                  <a:cxn ang="0">
                    <a:pos x="140" y="404"/>
                  </a:cxn>
                  <a:cxn ang="0">
                    <a:pos x="146" y="392"/>
                  </a:cxn>
                  <a:cxn ang="0">
                    <a:pos x="112" y="400"/>
                  </a:cxn>
                  <a:cxn ang="0">
                    <a:pos x="64" y="404"/>
                  </a:cxn>
                  <a:cxn ang="0">
                    <a:pos x="36" y="394"/>
                  </a:cxn>
                  <a:cxn ang="0">
                    <a:pos x="28" y="386"/>
                  </a:cxn>
                  <a:cxn ang="0">
                    <a:pos x="26" y="360"/>
                  </a:cxn>
                  <a:cxn ang="0">
                    <a:pos x="36" y="328"/>
                  </a:cxn>
                  <a:cxn ang="0">
                    <a:pos x="54" y="290"/>
                  </a:cxn>
                  <a:cxn ang="0">
                    <a:pos x="108" y="202"/>
                  </a:cxn>
                  <a:cxn ang="0">
                    <a:pos x="158" y="114"/>
                  </a:cxn>
                  <a:cxn ang="0">
                    <a:pos x="176" y="76"/>
                  </a:cxn>
                  <a:cxn ang="0">
                    <a:pos x="182" y="42"/>
                  </a:cxn>
                  <a:cxn ang="0">
                    <a:pos x="176" y="18"/>
                  </a:cxn>
                  <a:cxn ang="0">
                    <a:pos x="166" y="8"/>
                  </a:cxn>
                  <a:cxn ang="0">
                    <a:pos x="132" y="0"/>
                  </a:cxn>
                  <a:cxn ang="0">
                    <a:pos x="78" y="2"/>
                  </a:cxn>
                  <a:cxn ang="0">
                    <a:pos x="40" y="10"/>
                  </a:cxn>
                </a:cxnLst>
                <a:rect l="0" t="0" r="r" b="b"/>
                <a:pathLst>
                  <a:path w="182" h="416">
                    <a:moveTo>
                      <a:pt x="40" y="10"/>
                    </a:moveTo>
                    <a:lnTo>
                      <a:pt x="38" y="16"/>
                    </a:lnTo>
                    <a:lnTo>
                      <a:pt x="38" y="16"/>
                    </a:lnTo>
                    <a:lnTo>
                      <a:pt x="68" y="10"/>
                    </a:lnTo>
                    <a:lnTo>
                      <a:pt x="94" y="8"/>
                    </a:lnTo>
                    <a:lnTo>
                      <a:pt x="114" y="8"/>
                    </a:lnTo>
                    <a:lnTo>
                      <a:pt x="132" y="10"/>
                    </a:lnTo>
                    <a:lnTo>
                      <a:pt x="144" y="14"/>
                    </a:lnTo>
                    <a:lnTo>
                      <a:pt x="152" y="22"/>
                    </a:lnTo>
                    <a:lnTo>
                      <a:pt x="158" y="32"/>
                    </a:lnTo>
                    <a:lnTo>
                      <a:pt x="160" y="42"/>
                    </a:lnTo>
                    <a:lnTo>
                      <a:pt x="160" y="56"/>
                    </a:lnTo>
                    <a:lnTo>
                      <a:pt x="156" y="70"/>
                    </a:lnTo>
                    <a:lnTo>
                      <a:pt x="150" y="86"/>
                    </a:lnTo>
                    <a:lnTo>
                      <a:pt x="142" y="102"/>
                    </a:lnTo>
                    <a:lnTo>
                      <a:pt x="124" y="138"/>
                    </a:lnTo>
                    <a:lnTo>
                      <a:pt x="100" y="178"/>
                    </a:lnTo>
                    <a:lnTo>
                      <a:pt x="48" y="258"/>
                    </a:lnTo>
                    <a:lnTo>
                      <a:pt x="26" y="296"/>
                    </a:lnTo>
                    <a:lnTo>
                      <a:pt x="10" y="332"/>
                    </a:lnTo>
                    <a:lnTo>
                      <a:pt x="4" y="348"/>
                    </a:lnTo>
                    <a:lnTo>
                      <a:pt x="2" y="362"/>
                    </a:lnTo>
                    <a:lnTo>
                      <a:pt x="0" y="376"/>
                    </a:lnTo>
                    <a:lnTo>
                      <a:pt x="2" y="388"/>
                    </a:lnTo>
                    <a:lnTo>
                      <a:pt x="8" y="398"/>
                    </a:lnTo>
                    <a:lnTo>
                      <a:pt x="16" y="406"/>
                    </a:lnTo>
                    <a:lnTo>
                      <a:pt x="28" y="412"/>
                    </a:lnTo>
                    <a:lnTo>
                      <a:pt x="46" y="414"/>
                    </a:lnTo>
                    <a:lnTo>
                      <a:pt x="46" y="414"/>
                    </a:lnTo>
                    <a:lnTo>
                      <a:pt x="60" y="416"/>
                    </a:lnTo>
                    <a:lnTo>
                      <a:pt x="78" y="414"/>
                    </a:lnTo>
                    <a:lnTo>
                      <a:pt x="118" y="410"/>
                    </a:lnTo>
                    <a:lnTo>
                      <a:pt x="118" y="410"/>
                    </a:lnTo>
                    <a:lnTo>
                      <a:pt x="140" y="404"/>
                    </a:lnTo>
                    <a:lnTo>
                      <a:pt x="164" y="398"/>
                    </a:lnTo>
                    <a:lnTo>
                      <a:pt x="146" y="392"/>
                    </a:lnTo>
                    <a:lnTo>
                      <a:pt x="146" y="392"/>
                    </a:lnTo>
                    <a:lnTo>
                      <a:pt x="112" y="400"/>
                    </a:lnTo>
                    <a:lnTo>
                      <a:pt x="86" y="402"/>
                    </a:lnTo>
                    <a:lnTo>
                      <a:pt x="64" y="404"/>
                    </a:lnTo>
                    <a:lnTo>
                      <a:pt x="48" y="400"/>
                    </a:lnTo>
                    <a:lnTo>
                      <a:pt x="36" y="394"/>
                    </a:lnTo>
                    <a:lnTo>
                      <a:pt x="32" y="390"/>
                    </a:lnTo>
                    <a:lnTo>
                      <a:pt x="28" y="386"/>
                    </a:lnTo>
                    <a:lnTo>
                      <a:pt x="26" y="374"/>
                    </a:lnTo>
                    <a:lnTo>
                      <a:pt x="26" y="360"/>
                    </a:lnTo>
                    <a:lnTo>
                      <a:pt x="30" y="346"/>
                    </a:lnTo>
                    <a:lnTo>
                      <a:pt x="36" y="328"/>
                    </a:lnTo>
                    <a:lnTo>
                      <a:pt x="44" y="310"/>
                    </a:lnTo>
                    <a:lnTo>
                      <a:pt x="54" y="290"/>
                    </a:lnTo>
                    <a:lnTo>
                      <a:pt x="80" y="246"/>
                    </a:lnTo>
                    <a:lnTo>
                      <a:pt x="108" y="202"/>
                    </a:lnTo>
                    <a:lnTo>
                      <a:pt x="134" y="158"/>
                    </a:lnTo>
                    <a:lnTo>
                      <a:pt x="158" y="114"/>
                    </a:lnTo>
                    <a:lnTo>
                      <a:pt x="168" y="94"/>
                    </a:lnTo>
                    <a:lnTo>
                      <a:pt x="176" y="76"/>
                    </a:lnTo>
                    <a:lnTo>
                      <a:pt x="180" y="58"/>
                    </a:lnTo>
                    <a:lnTo>
                      <a:pt x="182" y="42"/>
                    </a:lnTo>
                    <a:lnTo>
                      <a:pt x="180" y="30"/>
                    </a:lnTo>
                    <a:lnTo>
                      <a:pt x="176" y="18"/>
                    </a:lnTo>
                    <a:lnTo>
                      <a:pt x="170" y="12"/>
                    </a:lnTo>
                    <a:lnTo>
                      <a:pt x="166" y="8"/>
                    </a:lnTo>
                    <a:lnTo>
                      <a:pt x="152" y="2"/>
                    </a:lnTo>
                    <a:lnTo>
                      <a:pt x="132" y="0"/>
                    </a:lnTo>
                    <a:lnTo>
                      <a:pt x="108" y="0"/>
                    </a:lnTo>
                    <a:lnTo>
                      <a:pt x="78" y="2"/>
                    </a:lnTo>
                    <a:lnTo>
                      <a:pt x="40" y="10"/>
                    </a:lnTo>
                    <a:lnTo>
                      <a:pt x="40"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52" name="TextBox 51"/>
            <p:cNvSpPr txBox="1"/>
            <p:nvPr/>
          </p:nvSpPr>
          <p:spPr bwMode="black">
            <a:xfrm>
              <a:off x="575526" y="4016967"/>
              <a:ext cx="1585690" cy="126958"/>
            </a:xfrm>
            <a:prstGeom prst="rect">
              <a:avLst/>
            </a:prstGeom>
          </p:spPr>
          <p:txBody>
            <a:bodyPr vert="horz" wrap="none" lIns="0" tIns="0" rIns="0" bIns="0" rtlCol="0">
              <a:spAutoFit/>
            </a:bodyPr>
            <a:lstStyle/>
            <a:p>
              <a:pPr marL="4763"/>
              <a:r>
                <a:rPr lang="en-GB" sz="1100" dirty="0">
                  <a:solidFill>
                    <a:schemeClr val="bg1"/>
                  </a:solidFill>
                </a:rPr>
                <a:t>+1 519 885 2444 ext. 7201 </a:t>
              </a:r>
            </a:p>
          </p:txBody>
        </p:sp>
      </p:grpSp>
      <p:cxnSp>
        <p:nvCxnSpPr>
          <p:cNvPr id="56" name="Straight Connector 55"/>
          <p:cNvCxnSpPr/>
          <p:nvPr/>
        </p:nvCxnSpPr>
        <p:spPr>
          <a:xfrm>
            <a:off x="5048027" y="3137238"/>
            <a:ext cx="2097741" cy="0"/>
          </a:xfrm>
          <a:prstGeom prst="line">
            <a:avLst/>
          </a:prstGeom>
          <a:noFill/>
          <a:ln w="12700">
            <a:solidFill>
              <a:schemeClr val="bg1"/>
            </a:solidFill>
            <a:prstDash val="sysDot"/>
            <a:round/>
            <a:headEnd/>
            <a:tailEnd/>
          </a:ln>
          <a:effectLst/>
          <a:extLst>
            <a:ext uri="{909E8E84-426E-40DD-AFC4-6F175D3DCCD1}">
              <a14:hiddenFill xmlns:a14="http://schemas.microsoft.com/office/drawing/2010/main">
                <a:noFill/>
              </a14:hiddenFill>
            </a:ext>
          </a:extLst>
        </p:spPr>
      </p:cxnSp>
      <p:sp>
        <p:nvSpPr>
          <p:cNvPr id="58" name="TextBox 57"/>
          <p:cNvSpPr txBox="1"/>
          <p:nvPr/>
        </p:nvSpPr>
        <p:spPr>
          <a:xfrm>
            <a:off x="5069543" y="3242427"/>
            <a:ext cx="1604683" cy="553998"/>
          </a:xfrm>
          <a:prstGeom prst="rect">
            <a:avLst/>
          </a:prstGeom>
        </p:spPr>
        <p:txBody>
          <a:bodyPr vert="horz" wrap="square" lIns="0" tIns="0" rIns="0" bIns="0" rtlCol="0">
            <a:spAutoFit/>
          </a:bodyPr>
          <a:lstStyle/>
          <a:p>
            <a:pPr marL="4763"/>
            <a:r>
              <a:rPr lang="en-GB" sz="1400" b="1" dirty="0">
                <a:solidFill>
                  <a:schemeClr val="bg1"/>
                </a:solidFill>
              </a:rPr>
              <a:t>Sean Simpson</a:t>
            </a:r>
          </a:p>
          <a:p>
            <a:pPr marL="4763"/>
            <a:r>
              <a:rPr lang="en-CA" sz="1100" dirty="0">
                <a:solidFill>
                  <a:schemeClr val="bg1"/>
                </a:solidFill>
              </a:rPr>
              <a:t>Vice President </a:t>
            </a:r>
          </a:p>
          <a:p>
            <a:pPr marL="4763"/>
            <a:r>
              <a:rPr lang="en-CA" sz="1100" dirty="0">
                <a:solidFill>
                  <a:schemeClr val="bg1"/>
                </a:solidFill>
              </a:rPr>
              <a:t>Ipsos Public Affairs</a:t>
            </a:r>
            <a:endParaRPr lang="en-GB" sz="1100" dirty="0">
              <a:solidFill>
                <a:schemeClr val="bg1"/>
              </a:solidFill>
            </a:endParaRPr>
          </a:p>
        </p:txBody>
      </p:sp>
      <p:grpSp>
        <p:nvGrpSpPr>
          <p:cNvPr id="86" name="Group 85"/>
          <p:cNvGrpSpPr/>
          <p:nvPr/>
        </p:nvGrpSpPr>
        <p:grpSpPr bwMode="black">
          <a:xfrm>
            <a:off x="5064310" y="4585967"/>
            <a:ext cx="1745141" cy="191240"/>
            <a:chOff x="3384178" y="3795324"/>
            <a:chExt cx="1745141" cy="143430"/>
          </a:xfrm>
        </p:grpSpPr>
        <p:grpSp>
          <p:nvGrpSpPr>
            <p:cNvPr id="64" name="Group 153"/>
            <p:cNvGrpSpPr>
              <a:grpSpLocks noChangeAspect="1"/>
            </p:cNvGrpSpPr>
            <p:nvPr/>
          </p:nvGrpSpPr>
          <p:grpSpPr bwMode="black">
            <a:xfrm>
              <a:off x="3384178" y="3849114"/>
              <a:ext cx="134459" cy="89640"/>
              <a:chOff x="-6357938" y="3122613"/>
              <a:chExt cx="1104900" cy="736600"/>
            </a:xfrm>
            <a:solidFill>
              <a:schemeClr val="bg1"/>
            </a:solidFill>
          </p:grpSpPr>
          <p:sp>
            <p:nvSpPr>
              <p:cNvPr id="65" name="Freeform 7"/>
              <p:cNvSpPr>
                <a:spLocks/>
              </p:cNvSpPr>
              <p:nvPr/>
            </p:nvSpPr>
            <p:spPr bwMode="black">
              <a:xfrm>
                <a:off x="-6319838" y="3122613"/>
                <a:ext cx="1028700" cy="431800"/>
              </a:xfrm>
              <a:custGeom>
                <a:avLst/>
                <a:gdLst/>
                <a:ahLst/>
                <a:cxnLst>
                  <a:cxn ang="0">
                    <a:pos x="324" y="272"/>
                  </a:cxn>
                  <a:cxn ang="0">
                    <a:pos x="648" y="0"/>
                  </a:cxn>
                  <a:cxn ang="0">
                    <a:pos x="648" y="0"/>
                  </a:cxn>
                  <a:cxn ang="0">
                    <a:pos x="644" y="0"/>
                  </a:cxn>
                  <a:cxn ang="0">
                    <a:pos x="4" y="0"/>
                  </a:cxn>
                  <a:cxn ang="0">
                    <a:pos x="4" y="0"/>
                  </a:cxn>
                  <a:cxn ang="0">
                    <a:pos x="0" y="0"/>
                  </a:cxn>
                  <a:cxn ang="0">
                    <a:pos x="324" y="272"/>
                  </a:cxn>
                </a:cxnLst>
                <a:rect l="0" t="0" r="r" b="b"/>
                <a:pathLst>
                  <a:path w="648" h="272">
                    <a:moveTo>
                      <a:pt x="324" y="272"/>
                    </a:moveTo>
                    <a:lnTo>
                      <a:pt x="648" y="0"/>
                    </a:lnTo>
                    <a:lnTo>
                      <a:pt x="648" y="0"/>
                    </a:lnTo>
                    <a:lnTo>
                      <a:pt x="644" y="0"/>
                    </a:lnTo>
                    <a:lnTo>
                      <a:pt x="4" y="0"/>
                    </a:lnTo>
                    <a:lnTo>
                      <a:pt x="4" y="0"/>
                    </a:lnTo>
                    <a:lnTo>
                      <a:pt x="0" y="0"/>
                    </a:lnTo>
                    <a:lnTo>
                      <a:pt x="324" y="2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6" name="Freeform 8"/>
              <p:cNvSpPr>
                <a:spLocks/>
              </p:cNvSpPr>
              <p:nvPr/>
            </p:nvSpPr>
            <p:spPr bwMode="black">
              <a:xfrm>
                <a:off x="-5621338" y="3154363"/>
                <a:ext cx="368300" cy="669925"/>
              </a:xfrm>
              <a:custGeom>
                <a:avLst/>
                <a:gdLst/>
                <a:ahLst/>
                <a:cxnLst>
                  <a:cxn ang="0">
                    <a:pos x="232" y="8"/>
                  </a:cxn>
                  <a:cxn ang="0">
                    <a:pos x="232" y="8"/>
                  </a:cxn>
                  <a:cxn ang="0">
                    <a:pos x="230" y="0"/>
                  </a:cxn>
                  <a:cxn ang="0">
                    <a:pos x="0" y="192"/>
                  </a:cxn>
                  <a:cxn ang="0">
                    <a:pos x="230" y="422"/>
                  </a:cxn>
                  <a:cxn ang="0">
                    <a:pos x="230" y="422"/>
                  </a:cxn>
                  <a:cxn ang="0">
                    <a:pos x="232" y="416"/>
                  </a:cxn>
                  <a:cxn ang="0">
                    <a:pos x="232" y="8"/>
                  </a:cxn>
                </a:cxnLst>
                <a:rect l="0" t="0" r="r" b="b"/>
                <a:pathLst>
                  <a:path w="232" h="422">
                    <a:moveTo>
                      <a:pt x="232" y="8"/>
                    </a:moveTo>
                    <a:lnTo>
                      <a:pt x="232" y="8"/>
                    </a:lnTo>
                    <a:lnTo>
                      <a:pt x="230" y="0"/>
                    </a:lnTo>
                    <a:lnTo>
                      <a:pt x="0" y="192"/>
                    </a:lnTo>
                    <a:lnTo>
                      <a:pt x="230" y="422"/>
                    </a:lnTo>
                    <a:lnTo>
                      <a:pt x="230" y="422"/>
                    </a:lnTo>
                    <a:lnTo>
                      <a:pt x="232" y="416"/>
                    </a:lnTo>
                    <a:lnTo>
                      <a:pt x="232"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7" name="Freeform 9"/>
              <p:cNvSpPr>
                <a:spLocks/>
              </p:cNvSpPr>
              <p:nvPr/>
            </p:nvSpPr>
            <p:spPr bwMode="black">
              <a:xfrm>
                <a:off x="-6357938" y="3154363"/>
                <a:ext cx="368300" cy="669925"/>
              </a:xfrm>
              <a:custGeom>
                <a:avLst/>
                <a:gdLst/>
                <a:ahLst/>
                <a:cxnLst>
                  <a:cxn ang="0">
                    <a:pos x="2" y="0"/>
                  </a:cxn>
                  <a:cxn ang="0">
                    <a:pos x="2" y="0"/>
                  </a:cxn>
                  <a:cxn ang="0">
                    <a:pos x="0" y="8"/>
                  </a:cxn>
                  <a:cxn ang="0">
                    <a:pos x="0" y="416"/>
                  </a:cxn>
                  <a:cxn ang="0">
                    <a:pos x="0" y="416"/>
                  </a:cxn>
                  <a:cxn ang="0">
                    <a:pos x="2" y="422"/>
                  </a:cxn>
                  <a:cxn ang="0">
                    <a:pos x="232" y="192"/>
                  </a:cxn>
                  <a:cxn ang="0">
                    <a:pos x="2" y="0"/>
                  </a:cxn>
                </a:cxnLst>
                <a:rect l="0" t="0" r="r" b="b"/>
                <a:pathLst>
                  <a:path w="232" h="422">
                    <a:moveTo>
                      <a:pt x="2" y="0"/>
                    </a:moveTo>
                    <a:lnTo>
                      <a:pt x="2" y="0"/>
                    </a:lnTo>
                    <a:lnTo>
                      <a:pt x="0" y="8"/>
                    </a:lnTo>
                    <a:lnTo>
                      <a:pt x="0" y="416"/>
                    </a:lnTo>
                    <a:lnTo>
                      <a:pt x="0" y="416"/>
                    </a:lnTo>
                    <a:lnTo>
                      <a:pt x="2" y="422"/>
                    </a:lnTo>
                    <a:lnTo>
                      <a:pt x="232" y="192"/>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8" name="Freeform 10"/>
              <p:cNvSpPr>
                <a:spLocks/>
              </p:cNvSpPr>
              <p:nvPr/>
            </p:nvSpPr>
            <p:spPr bwMode="black">
              <a:xfrm>
                <a:off x="-6323013" y="3487738"/>
                <a:ext cx="1035050" cy="371475"/>
              </a:xfrm>
              <a:custGeom>
                <a:avLst/>
                <a:gdLst/>
                <a:ahLst/>
                <a:cxnLst>
                  <a:cxn ang="0">
                    <a:pos x="420" y="0"/>
                  </a:cxn>
                  <a:cxn ang="0">
                    <a:pos x="336" y="72"/>
                  </a:cxn>
                  <a:cxn ang="0">
                    <a:pos x="336" y="72"/>
                  </a:cxn>
                  <a:cxn ang="0">
                    <a:pos x="330" y="74"/>
                  </a:cxn>
                  <a:cxn ang="0">
                    <a:pos x="326" y="74"/>
                  </a:cxn>
                  <a:cxn ang="0">
                    <a:pos x="326" y="74"/>
                  </a:cxn>
                  <a:cxn ang="0">
                    <a:pos x="322" y="74"/>
                  </a:cxn>
                  <a:cxn ang="0">
                    <a:pos x="316" y="72"/>
                  </a:cxn>
                  <a:cxn ang="0">
                    <a:pos x="232" y="0"/>
                  </a:cxn>
                  <a:cxn ang="0">
                    <a:pos x="0" y="232"/>
                  </a:cxn>
                  <a:cxn ang="0">
                    <a:pos x="0" y="232"/>
                  </a:cxn>
                  <a:cxn ang="0">
                    <a:pos x="6" y="234"/>
                  </a:cxn>
                  <a:cxn ang="0">
                    <a:pos x="646" y="234"/>
                  </a:cxn>
                  <a:cxn ang="0">
                    <a:pos x="646" y="234"/>
                  </a:cxn>
                  <a:cxn ang="0">
                    <a:pos x="652" y="232"/>
                  </a:cxn>
                  <a:cxn ang="0">
                    <a:pos x="420" y="0"/>
                  </a:cxn>
                </a:cxnLst>
                <a:rect l="0" t="0" r="r" b="b"/>
                <a:pathLst>
                  <a:path w="652" h="234">
                    <a:moveTo>
                      <a:pt x="420" y="0"/>
                    </a:moveTo>
                    <a:lnTo>
                      <a:pt x="336" y="72"/>
                    </a:lnTo>
                    <a:lnTo>
                      <a:pt x="336" y="72"/>
                    </a:lnTo>
                    <a:lnTo>
                      <a:pt x="330" y="74"/>
                    </a:lnTo>
                    <a:lnTo>
                      <a:pt x="326" y="74"/>
                    </a:lnTo>
                    <a:lnTo>
                      <a:pt x="326" y="74"/>
                    </a:lnTo>
                    <a:lnTo>
                      <a:pt x="322" y="74"/>
                    </a:lnTo>
                    <a:lnTo>
                      <a:pt x="316" y="72"/>
                    </a:lnTo>
                    <a:lnTo>
                      <a:pt x="232" y="0"/>
                    </a:lnTo>
                    <a:lnTo>
                      <a:pt x="0" y="232"/>
                    </a:lnTo>
                    <a:lnTo>
                      <a:pt x="0" y="232"/>
                    </a:lnTo>
                    <a:lnTo>
                      <a:pt x="6" y="234"/>
                    </a:lnTo>
                    <a:lnTo>
                      <a:pt x="646" y="234"/>
                    </a:lnTo>
                    <a:lnTo>
                      <a:pt x="646" y="234"/>
                    </a:lnTo>
                    <a:lnTo>
                      <a:pt x="652" y="232"/>
                    </a:lnTo>
                    <a:lnTo>
                      <a:pt x="42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69" name="TextBox 68"/>
            <p:cNvSpPr txBox="1"/>
            <p:nvPr/>
          </p:nvSpPr>
          <p:spPr bwMode="black">
            <a:xfrm>
              <a:off x="3633397" y="3795324"/>
              <a:ext cx="1495922" cy="126958"/>
            </a:xfrm>
            <a:prstGeom prst="rect">
              <a:avLst/>
            </a:prstGeom>
          </p:spPr>
          <p:txBody>
            <a:bodyPr vert="horz" wrap="none" lIns="0" tIns="0" rIns="0" bIns="0" rtlCol="0">
              <a:spAutoFit/>
            </a:bodyPr>
            <a:lstStyle/>
            <a:p>
              <a:pPr marL="4763"/>
              <a:r>
                <a:rPr lang="en-GB" sz="1100" dirty="0">
                  <a:solidFill>
                    <a:schemeClr val="bg1"/>
                  </a:solidFill>
                </a:rPr>
                <a:t>Sean.Simpson@ipsos.com</a:t>
              </a:r>
            </a:p>
          </p:txBody>
        </p:sp>
      </p:grpSp>
      <p:grpSp>
        <p:nvGrpSpPr>
          <p:cNvPr id="87" name="Group 86"/>
          <p:cNvGrpSpPr/>
          <p:nvPr/>
        </p:nvGrpSpPr>
        <p:grpSpPr bwMode="black">
          <a:xfrm>
            <a:off x="5069543" y="4817224"/>
            <a:ext cx="1273434" cy="211976"/>
            <a:chOff x="3389412" y="4016970"/>
            <a:chExt cx="1273434" cy="158982"/>
          </a:xfrm>
        </p:grpSpPr>
        <p:grpSp>
          <p:nvGrpSpPr>
            <p:cNvPr id="59" name="Group 58"/>
            <p:cNvGrpSpPr>
              <a:grpSpLocks noChangeAspect="1"/>
            </p:cNvGrpSpPr>
            <p:nvPr/>
          </p:nvGrpSpPr>
          <p:grpSpPr bwMode="black">
            <a:xfrm flipH="1">
              <a:off x="3389412" y="4027264"/>
              <a:ext cx="126792" cy="148688"/>
              <a:chOff x="8553450" y="4149725"/>
              <a:chExt cx="790575" cy="927100"/>
            </a:xfrm>
            <a:solidFill>
              <a:schemeClr val="bg1"/>
            </a:solidFill>
          </p:grpSpPr>
          <p:sp>
            <p:nvSpPr>
              <p:cNvPr id="60" name="Freeform 58"/>
              <p:cNvSpPr>
                <a:spLocks/>
              </p:cNvSpPr>
              <p:nvPr/>
            </p:nvSpPr>
            <p:spPr bwMode="black">
              <a:xfrm>
                <a:off x="8747125" y="4187825"/>
                <a:ext cx="596900" cy="860425"/>
              </a:xfrm>
              <a:custGeom>
                <a:avLst/>
                <a:gdLst/>
                <a:ahLst/>
                <a:cxnLst>
                  <a:cxn ang="0">
                    <a:pos x="370" y="60"/>
                  </a:cxn>
                  <a:cxn ang="0">
                    <a:pos x="306" y="10"/>
                  </a:cxn>
                  <a:cxn ang="0">
                    <a:pos x="290" y="0"/>
                  </a:cxn>
                  <a:cxn ang="0">
                    <a:pos x="240" y="106"/>
                  </a:cxn>
                  <a:cxn ang="0">
                    <a:pos x="240" y="106"/>
                  </a:cxn>
                  <a:cxn ang="0">
                    <a:pos x="240" y="118"/>
                  </a:cxn>
                  <a:cxn ang="0">
                    <a:pos x="240" y="124"/>
                  </a:cxn>
                  <a:cxn ang="0">
                    <a:pos x="236" y="128"/>
                  </a:cxn>
                  <a:cxn ang="0">
                    <a:pos x="162" y="260"/>
                  </a:cxn>
                  <a:cxn ang="0">
                    <a:pos x="160" y="260"/>
                  </a:cxn>
                  <a:cxn ang="0">
                    <a:pos x="86" y="392"/>
                  </a:cxn>
                  <a:cxn ang="0">
                    <a:pos x="86" y="392"/>
                  </a:cxn>
                  <a:cxn ang="0">
                    <a:pos x="82" y="398"/>
                  </a:cxn>
                  <a:cxn ang="0">
                    <a:pos x="78" y="400"/>
                  </a:cxn>
                  <a:cxn ang="0">
                    <a:pos x="68" y="406"/>
                  </a:cxn>
                  <a:cxn ang="0">
                    <a:pos x="0" y="504"/>
                  </a:cxn>
                  <a:cxn ang="0">
                    <a:pos x="18" y="512"/>
                  </a:cxn>
                  <a:cxn ang="0">
                    <a:pos x="94" y="542"/>
                  </a:cxn>
                  <a:cxn ang="0">
                    <a:pos x="94" y="542"/>
                  </a:cxn>
                  <a:cxn ang="0">
                    <a:pos x="98" y="542"/>
                  </a:cxn>
                  <a:cxn ang="0">
                    <a:pos x="104" y="542"/>
                  </a:cxn>
                  <a:cxn ang="0">
                    <a:pos x="110" y="540"/>
                  </a:cxn>
                  <a:cxn ang="0">
                    <a:pos x="116" y="536"/>
                  </a:cxn>
                  <a:cxn ang="0">
                    <a:pos x="126" y="524"/>
                  </a:cxn>
                  <a:cxn ang="0">
                    <a:pos x="136" y="510"/>
                  </a:cxn>
                  <a:cxn ang="0">
                    <a:pos x="220" y="372"/>
                  </a:cxn>
                  <a:cxn ang="0">
                    <a:pos x="252" y="314"/>
                  </a:cxn>
                  <a:cxn ang="0">
                    <a:pos x="254" y="314"/>
                  </a:cxn>
                  <a:cxn ang="0">
                    <a:pos x="286" y="256"/>
                  </a:cxn>
                  <a:cxn ang="0">
                    <a:pos x="364" y="114"/>
                  </a:cxn>
                  <a:cxn ang="0">
                    <a:pos x="364" y="114"/>
                  </a:cxn>
                  <a:cxn ang="0">
                    <a:pos x="370" y="98"/>
                  </a:cxn>
                  <a:cxn ang="0">
                    <a:pos x="376" y="84"/>
                  </a:cxn>
                  <a:cxn ang="0">
                    <a:pos x="376" y="76"/>
                  </a:cxn>
                  <a:cxn ang="0">
                    <a:pos x="376" y="70"/>
                  </a:cxn>
                  <a:cxn ang="0">
                    <a:pos x="374" y="66"/>
                  </a:cxn>
                  <a:cxn ang="0">
                    <a:pos x="370" y="60"/>
                  </a:cxn>
                  <a:cxn ang="0">
                    <a:pos x="370" y="60"/>
                  </a:cxn>
                </a:cxnLst>
                <a:rect l="0" t="0" r="r" b="b"/>
                <a:pathLst>
                  <a:path w="376" h="542">
                    <a:moveTo>
                      <a:pt x="370" y="60"/>
                    </a:moveTo>
                    <a:lnTo>
                      <a:pt x="306" y="10"/>
                    </a:lnTo>
                    <a:lnTo>
                      <a:pt x="290" y="0"/>
                    </a:lnTo>
                    <a:lnTo>
                      <a:pt x="240" y="106"/>
                    </a:lnTo>
                    <a:lnTo>
                      <a:pt x="240" y="106"/>
                    </a:lnTo>
                    <a:lnTo>
                      <a:pt x="240" y="118"/>
                    </a:lnTo>
                    <a:lnTo>
                      <a:pt x="240" y="124"/>
                    </a:lnTo>
                    <a:lnTo>
                      <a:pt x="236" y="128"/>
                    </a:lnTo>
                    <a:lnTo>
                      <a:pt x="162" y="260"/>
                    </a:lnTo>
                    <a:lnTo>
                      <a:pt x="160" y="260"/>
                    </a:lnTo>
                    <a:lnTo>
                      <a:pt x="86" y="392"/>
                    </a:lnTo>
                    <a:lnTo>
                      <a:pt x="86" y="392"/>
                    </a:lnTo>
                    <a:lnTo>
                      <a:pt x="82" y="398"/>
                    </a:lnTo>
                    <a:lnTo>
                      <a:pt x="78" y="400"/>
                    </a:lnTo>
                    <a:lnTo>
                      <a:pt x="68" y="406"/>
                    </a:lnTo>
                    <a:lnTo>
                      <a:pt x="0" y="504"/>
                    </a:lnTo>
                    <a:lnTo>
                      <a:pt x="18" y="512"/>
                    </a:lnTo>
                    <a:lnTo>
                      <a:pt x="94" y="542"/>
                    </a:lnTo>
                    <a:lnTo>
                      <a:pt x="94" y="542"/>
                    </a:lnTo>
                    <a:lnTo>
                      <a:pt x="98" y="542"/>
                    </a:lnTo>
                    <a:lnTo>
                      <a:pt x="104" y="542"/>
                    </a:lnTo>
                    <a:lnTo>
                      <a:pt x="110" y="540"/>
                    </a:lnTo>
                    <a:lnTo>
                      <a:pt x="116" y="536"/>
                    </a:lnTo>
                    <a:lnTo>
                      <a:pt x="126" y="524"/>
                    </a:lnTo>
                    <a:lnTo>
                      <a:pt x="136" y="510"/>
                    </a:lnTo>
                    <a:lnTo>
                      <a:pt x="220" y="372"/>
                    </a:lnTo>
                    <a:lnTo>
                      <a:pt x="252" y="314"/>
                    </a:lnTo>
                    <a:lnTo>
                      <a:pt x="254" y="314"/>
                    </a:lnTo>
                    <a:lnTo>
                      <a:pt x="286" y="256"/>
                    </a:lnTo>
                    <a:lnTo>
                      <a:pt x="364" y="114"/>
                    </a:lnTo>
                    <a:lnTo>
                      <a:pt x="364" y="114"/>
                    </a:lnTo>
                    <a:lnTo>
                      <a:pt x="370" y="98"/>
                    </a:lnTo>
                    <a:lnTo>
                      <a:pt x="376" y="84"/>
                    </a:lnTo>
                    <a:lnTo>
                      <a:pt x="376" y="76"/>
                    </a:lnTo>
                    <a:lnTo>
                      <a:pt x="376" y="70"/>
                    </a:lnTo>
                    <a:lnTo>
                      <a:pt x="374" y="66"/>
                    </a:lnTo>
                    <a:lnTo>
                      <a:pt x="370" y="60"/>
                    </a:lnTo>
                    <a:lnTo>
                      <a:pt x="370" y="6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1" name="Freeform 59"/>
              <p:cNvSpPr>
                <a:spLocks/>
              </p:cNvSpPr>
              <p:nvPr/>
            </p:nvSpPr>
            <p:spPr bwMode="black">
              <a:xfrm>
                <a:off x="8677275" y="4787900"/>
                <a:ext cx="161925" cy="190500"/>
              </a:xfrm>
              <a:custGeom>
                <a:avLst/>
                <a:gdLst/>
                <a:ahLst/>
                <a:cxnLst>
                  <a:cxn ang="0">
                    <a:pos x="48" y="6"/>
                  </a:cxn>
                  <a:cxn ang="0">
                    <a:pos x="38" y="22"/>
                  </a:cxn>
                  <a:cxn ang="0">
                    <a:pos x="38" y="22"/>
                  </a:cxn>
                  <a:cxn ang="0">
                    <a:pos x="34" y="34"/>
                  </a:cxn>
                  <a:cxn ang="0">
                    <a:pos x="28" y="48"/>
                  </a:cxn>
                  <a:cxn ang="0">
                    <a:pos x="28" y="48"/>
                  </a:cxn>
                  <a:cxn ang="0">
                    <a:pos x="20" y="58"/>
                  </a:cxn>
                  <a:cxn ang="0">
                    <a:pos x="12" y="68"/>
                  </a:cxn>
                  <a:cxn ang="0">
                    <a:pos x="2" y="84"/>
                  </a:cxn>
                  <a:cxn ang="0">
                    <a:pos x="2" y="84"/>
                  </a:cxn>
                  <a:cxn ang="0">
                    <a:pos x="0" y="90"/>
                  </a:cxn>
                  <a:cxn ang="0">
                    <a:pos x="0" y="94"/>
                  </a:cxn>
                  <a:cxn ang="0">
                    <a:pos x="4" y="100"/>
                  </a:cxn>
                  <a:cxn ang="0">
                    <a:pos x="8" y="104"/>
                  </a:cxn>
                  <a:cxn ang="0">
                    <a:pos x="34" y="120"/>
                  </a:cxn>
                  <a:cxn ang="0">
                    <a:pos x="102" y="22"/>
                  </a:cxn>
                  <a:cxn ang="0">
                    <a:pos x="66" y="2"/>
                  </a:cxn>
                  <a:cxn ang="0">
                    <a:pos x="66" y="2"/>
                  </a:cxn>
                  <a:cxn ang="0">
                    <a:pos x="60" y="0"/>
                  </a:cxn>
                  <a:cxn ang="0">
                    <a:pos x="56" y="0"/>
                  </a:cxn>
                  <a:cxn ang="0">
                    <a:pos x="50" y="2"/>
                  </a:cxn>
                  <a:cxn ang="0">
                    <a:pos x="48" y="6"/>
                  </a:cxn>
                  <a:cxn ang="0">
                    <a:pos x="48" y="6"/>
                  </a:cxn>
                </a:cxnLst>
                <a:rect l="0" t="0" r="r" b="b"/>
                <a:pathLst>
                  <a:path w="102" h="120">
                    <a:moveTo>
                      <a:pt x="48" y="6"/>
                    </a:moveTo>
                    <a:lnTo>
                      <a:pt x="38" y="22"/>
                    </a:lnTo>
                    <a:lnTo>
                      <a:pt x="38" y="22"/>
                    </a:lnTo>
                    <a:lnTo>
                      <a:pt x="34" y="34"/>
                    </a:lnTo>
                    <a:lnTo>
                      <a:pt x="28" y="48"/>
                    </a:lnTo>
                    <a:lnTo>
                      <a:pt x="28" y="48"/>
                    </a:lnTo>
                    <a:lnTo>
                      <a:pt x="20" y="58"/>
                    </a:lnTo>
                    <a:lnTo>
                      <a:pt x="12" y="68"/>
                    </a:lnTo>
                    <a:lnTo>
                      <a:pt x="2" y="84"/>
                    </a:lnTo>
                    <a:lnTo>
                      <a:pt x="2" y="84"/>
                    </a:lnTo>
                    <a:lnTo>
                      <a:pt x="0" y="90"/>
                    </a:lnTo>
                    <a:lnTo>
                      <a:pt x="0" y="94"/>
                    </a:lnTo>
                    <a:lnTo>
                      <a:pt x="4" y="100"/>
                    </a:lnTo>
                    <a:lnTo>
                      <a:pt x="8" y="104"/>
                    </a:lnTo>
                    <a:lnTo>
                      <a:pt x="34" y="120"/>
                    </a:lnTo>
                    <a:lnTo>
                      <a:pt x="102" y="22"/>
                    </a:lnTo>
                    <a:lnTo>
                      <a:pt x="66" y="2"/>
                    </a:lnTo>
                    <a:lnTo>
                      <a:pt x="66" y="2"/>
                    </a:lnTo>
                    <a:lnTo>
                      <a:pt x="60" y="0"/>
                    </a:lnTo>
                    <a:lnTo>
                      <a:pt x="56" y="0"/>
                    </a:lnTo>
                    <a:lnTo>
                      <a:pt x="50" y="2"/>
                    </a:lnTo>
                    <a:lnTo>
                      <a:pt x="48" y="6"/>
                    </a:lnTo>
                    <a:lnTo>
                      <a:pt x="48"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2" name="Freeform 60"/>
              <p:cNvSpPr>
                <a:spLocks/>
              </p:cNvSpPr>
              <p:nvPr/>
            </p:nvSpPr>
            <p:spPr bwMode="black">
              <a:xfrm>
                <a:off x="9042400" y="4149725"/>
                <a:ext cx="149225" cy="200025"/>
              </a:xfrm>
              <a:custGeom>
                <a:avLst/>
                <a:gdLst/>
                <a:ahLst/>
                <a:cxnLst>
                  <a:cxn ang="0">
                    <a:pos x="8" y="104"/>
                  </a:cxn>
                  <a:cxn ang="0">
                    <a:pos x="44" y="126"/>
                  </a:cxn>
                  <a:cxn ang="0">
                    <a:pos x="94" y="18"/>
                  </a:cxn>
                  <a:cxn ang="0">
                    <a:pos x="66" y="2"/>
                  </a:cxn>
                  <a:cxn ang="0">
                    <a:pos x="66" y="2"/>
                  </a:cxn>
                  <a:cxn ang="0">
                    <a:pos x="62" y="0"/>
                  </a:cxn>
                  <a:cxn ang="0">
                    <a:pos x="56" y="0"/>
                  </a:cxn>
                  <a:cxn ang="0">
                    <a:pos x="50" y="2"/>
                  </a:cxn>
                  <a:cxn ang="0">
                    <a:pos x="48" y="6"/>
                  </a:cxn>
                  <a:cxn ang="0">
                    <a:pos x="40" y="20"/>
                  </a:cxn>
                  <a:cxn ang="0">
                    <a:pos x="40" y="20"/>
                  </a:cxn>
                  <a:cxn ang="0">
                    <a:pos x="36" y="34"/>
                  </a:cxn>
                  <a:cxn ang="0">
                    <a:pos x="28" y="48"/>
                  </a:cxn>
                  <a:cxn ang="0">
                    <a:pos x="28" y="48"/>
                  </a:cxn>
                  <a:cxn ang="0">
                    <a:pos x="20" y="62"/>
                  </a:cxn>
                  <a:cxn ang="0">
                    <a:pos x="10" y="72"/>
                  </a:cxn>
                  <a:cxn ang="0">
                    <a:pos x="2" y="86"/>
                  </a:cxn>
                  <a:cxn ang="0">
                    <a:pos x="2" y="86"/>
                  </a:cxn>
                  <a:cxn ang="0">
                    <a:pos x="0" y="90"/>
                  </a:cxn>
                  <a:cxn ang="0">
                    <a:pos x="0" y="96"/>
                  </a:cxn>
                  <a:cxn ang="0">
                    <a:pos x="4" y="100"/>
                  </a:cxn>
                  <a:cxn ang="0">
                    <a:pos x="8" y="104"/>
                  </a:cxn>
                  <a:cxn ang="0">
                    <a:pos x="8" y="104"/>
                  </a:cxn>
                </a:cxnLst>
                <a:rect l="0" t="0" r="r" b="b"/>
                <a:pathLst>
                  <a:path w="94" h="126">
                    <a:moveTo>
                      <a:pt x="8" y="104"/>
                    </a:moveTo>
                    <a:lnTo>
                      <a:pt x="44" y="126"/>
                    </a:lnTo>
                    <a:lnTo>
                      <a:pt x="94" y="18"/>
                    </a:lnTo>
                    <a:lnTo>
                      <a:pt x="66" y="2"/>
                    </a:lnTo>
                    <a:lnTo>
                      <a:pt x="66" y="2"/>
                    </a:lnTo>
                    <a:lnTo>
                      <a:pt x="62" y="0"/>
                    </a:lnTo>
                    <a:lnTo>
                      <a:pt x="56" y="0"/>
                    </a:lnTo>
                    <a:lnTo>
                      <a:pt x="50" y="2"/>
                    </a:lnTo>
                    <a:lnTo>
                      <a:pt x="48" y="6"/>
                    </a:lnTo>
                    <a:lnTo>
                      <a:pt x="40" y="20"/>
                    </a:lnTo>
                    <a:lnTo>
                      <a:pt x="40" y="20"/>
                    </a:lnTo>
                    <a:lnTo>
                      <a:pt x="36" y="34"/>
                    </a:lnTo>
                    <a:lnTo>
                      <a:pt x="28" y="48"/>
                    </a:lnTo>
                    <a:lnTo>
                      <a:pt x="28" y="48"/>
                    </a:lnTo>
                    <a:lnTo>
                      <a:pt x="20" y="62"/>
                    </a:lnTo>
                    <a:lnTo>
                      <a:pt x="10" y="72"/>
                    </a:lnTo>
                    <a:lnTo>
                      <a:pt x="2" y="86"/>
                    </a:lnTo>
                    <a:lnTo>
                      <a:pt x="2" y="86"/>
                    </a:lnTo>
                    <a:lnTo>
                      <a:pt x="0" y="90"/>
                    </a:lnTo>
                    <a:lnTo>
                      <a:pt x="0" y="96"/>
                    </a:lnTo>
                    <a:lnTo>
                      <a:pt x="4" y="100"/>
                    </a:lnTo>
                    <a:lnTo>
                      <a:pt x="8" y="104"/>
                    </a:lnTo>
                    <a:lnTo>
                      <a:pt x="8" y="10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3" name="Freeform 61"/>
              <p:cNvSpPr>
                <a:spLocks/>
              </p:cNvSpPr>
              <p:nvPr/>
            </p:nvSpPr>
            <p:spPr bwMode="black">
              <a:xfrm>
                <a:off x="8553450" y="4416425"/>
                <a:ext cx="288925" cy="660400"/>
              </a:xfrm>
              <a:custGeom>
                <a:avLst/>
                <a:gdLst/>
                <a:ahLst/>
                <a:cxnLst>
                  <a:cxn ang="0">
                    <a:pos x="38" y="16"/>
                  </a:cxn>
                  <a:cxn ang="0">
                    <a:pos x="68" y="10"/>
                  </a:cxn>
                  <a:cxn ang="0">
                    <a:pos x="114" y="8"/>
                  </a:cxn>
                  <a:cxn ang="0">
                    <a:pos x="144" y="14"/>
                  </a:cxn>
                  <a:cxn ang="0">
                    <a:pos x="158" y="32"/>
                  </a:cxn>
                  <a:cxn ang="0">
                    <a:pos x="160" y="56"/>
                  </a:cxn>
                  <a:cxn ang="0">
                    <a:pos x="150" y="86"/>
                  </a:cxn>
                  <a:cxn ang="0">
                    <a:pos x="124" y="138"/>
                  </a:cxn>
                  <a:cxn ang="0">
                    <a:pos x="48" y="258"/>
                  </a:cxn>
                  <a:cxn ang="0">
                    <a:pos x="10" y="332"/>
                  </a:cxn>
                  <a:cxn ang="0">
                    <a:pos x="2" y="362"/>
                  </a:cxn>
                  <a:cxn ang="0">
                    <a:pos x="2" y="388"/>
                  </a:cxn>
                  <a:cxn ang="0">
                    <a:pos x="16" y="406"/>
                  </a:cxn>
                  <a:cxn ang="0">
                    <a:pos x="46" y="414"/>
                  </a:cxn>
                  <a:cxn ang="0">
                    <a:pos x="60" y="416"/>
                  </a:cxn>
                  <a:cxn ang="0">
                    <a:pos x="118" y="410"/>
                  </a:cxn>
                  <a:cxn ang="0">
                    <a:pos x="140" y="404"/>
                  </a:cxn>
                  <a:cxn ang="0">
                    <a:pos x="146" y="392"/>
                  </a:cxn>
                  <a:cxn ang="0">
                    <a:pos x="112" y="400"/>
                  </a:cxn>
                  <a:cxn ang="0">
                    <a:pos x="64" y="404"/>
                  </a:cxn>
                  <a:cxn ang="0">
                    <a:pos x="36" y="394"/>
                  </a:cxn>
                  <a:cxn ang="0">
                    <a:pos x="28" y="386"/>
                  </a:cxn>
                  <a:cxn ang="0">
                    <a:pos x="26" y="360"/>
                  </a:cxn>
                  <a:cxn ang="0">
                    <a:pos x="36" y="328"/>
                  </a:cxn>
                  <a:cxn ang="0">
                    <a:pos x="54" y="290"/>
                  </a:cxn>
                  <a:cxn ang="0">
                    <a:pos x="108" y="202"/>
                  </a:cxn>
                  <a:cxn ang="0">
                    <a:pos x="158" y="114"/>
                  </a:cxn>
                  <a:cxn ang="0">
                    <a:pos x="176" y="76"/>
                  </a:cxn>
                  <a:cxn ang="0">
                    <a:pos x="182" y="42"/>
                  </a:cxn>
                  <a:cxn ang="0">
                    <a:pos x="176" y="18"/>
                  </a:cxn>
                  <a:cxn ang="0">
                    <a:pos x="166" y="8"/>
                  </a:cxn>
                  <a:cxn ang="0">
                    <a:pos x="132" y="0"/>
                  </a:cxn>
                  <a:cxn ang="0">
                    <a:pos x="78" y="2"/>
                  </a:cxn>
                  <a:cxn ang="0">
                    <a:pos x="40" y="10"/>
                  </a:cxn>
                </a:cxnLst>
                <a:rect l="0" t="0" r="r" b="b"/>
                <a:pathLst>
                  <a:path w="182" h="416">
                    <a:moveTo>
                      <a:pt x="40" y="10"/>
                    </a:moveTo>
                    <a:lnTo>
                      <a:pt x="38" y="16"/>
                    </a:lnTo>
                    <a:lnTo>
                      <a:pt x="38" y="16"/>
                    </a:lnTo>
                    <a:lnTo>
                      <a:pt x="68" y="10"/>
                    </a:lnTo>
                    <a:lnTo>
                      <a:pt x="94" y="8"/>
                    </a:lnTo>
                    <a:lnTo>
                      <a:pt x="114" y="8"/>
                    </a:lnTo>
                    <a:lnTo>
                      <a:pt x="132" y="10"/>
                    </a:lnTo>
                    <a:lnTo>
                      <a:pt x="144" y="14"/>
                    </a:lnTo>
                    <a:lnTo>
                      <a:pt x="152" y="22"/>
                    </a:lnTo>
                    <a:lnTo>
                      <a:pt x="158" y="32"/>
                    </a:lnTo>
                    <a:lnTo>
                      <a:pt x="160" y="42"/>
                    </a:lnTo>
                    <a:lnTo>
                      <a:pt x="160" y="56"/>
                    </a:lnTo>
                    <a:lnTo>
                      <a:pt x="156" y="70"/>
                    </a:lnTo>
                    <a:lnTo>
                      <a:pt x="150" y="86"/>
                    </a:lnTo>
                    <a:lnTo>
                      <a:pt x="142" y="102"/>
                    </a:lnTo>
                    <a:lnTo>
                      <a:pt x="124" y="138"/>
                    </a:lnTo>
                    <a:lnTo>
                      <a:pt x="100" y="178"/>
                    </a:lnTo>
                    <a:lnTo>
                      <a:pt x="48" y="258"/>
                    </a:lnTo>
                    <a:lnTo>
                      <a:pt x="26" y="296"/>
                    </a:lnTo>
                    <a:lnTo>
                      <a:pt x="10" y="332"/>
                    </a:lnTo>
                    <a:lnTo>
                      <a:pt x="4" y="348"/>
                    </a:lnTo>
                    <a:lnTo>
                      <a:pt x="2" y="362"/>
                    </a:lnTo>
                    <a:lnTo>
                      <a:pt x="0" y="376"/>
                    </a:lnTo>
                    <a:lnTo>
                      <a:pt x="2" y="388"/>
                    </a:lnTo>
                    <a:lnTo>
                      <a:pt x="8" y="398"/>
                    </a:lnTo>
                    <a:lnTo>
                      <a:pt x="16" y="406"/>
                    </a:lnTo>
                    <a:lnTo>
                      <a:pt x="28" y="412"/>
                    </a:lnTo>
                    <a:lnTo>
                      <a:pt x="46" y="414"/>
                    </a:lnTo>
                    <a:lnTo>
                      <a:pt x="46" y="414"/>
                    </a:lnTo>
                    <a:lnTo>
                      <a:pt x="60" y="416"/>
                    </a:lnTo>
                    <a:lnTo>
                      <a:pt x="78" y="414"/>
                    </a:lnTo>
                    <a:lnTo>
                      <a:pt x="118" y="410"/>
                    </a:lnTo>
                    <a:lnTo>
                      <a:pt x="118" y="410"/>
                    </a:lnTo>
                    <a:lnTo>
                      <a:pt x="140" y="404"/>
                    </a:lnTo>
                    <a:lnTo>
                      <a:pt x="164" y="398"/>
                    </a:lnTo>
                    <a:lnTo>
                      <a:pt x="146" y="392"/>
                    </a:lnTo>
                    <a:lnTo>
                      <a:pt x="146" y="392"/>
                    </a:lnTo>
                    <a:lnTo>
                      <a:pt x="112" y="400"/>
                    </a:lnTo>
                    <a:lnTo>
                      <a:pt x="86" y="402"/>
                    </a:lnTo>
                    <a:lnTo>
                      <a:pt x="64" y="404"/>
                    </a:lnTo>
                    <a:lnTo>
                      <a:pt x="48" y="400"/>
                    </a:lnTo>
                    <a:lnTo>
                      <a:pt x="36" y="394"/>
                    </a:lnTo>
                    <a:lnTo>
                      <a:pt x="32" y="390"/>
                    </a:lnTo>
                    <a:lnTo>
                      <a:pt x="28" y="386"/>
                    </a:lnTo>
                    <a:lnTo>
                      <a:pt x="26" y="374"/>
                    </a:lnTo>
                    <a:lnTo>
                      <a:pt x="26" y="360"/>
                    </a:lnTo>
                    <a:lnTo>
                      <a:pt x="30" y="346"/>
                    </a:lnTo>
                    <a:lnTo>
                      <a:pt x="36" y="328"/>
                    </a:lnTo>
                    <a:lnTo>
                      <a:pt x="44" y="310"/>
                    </a:lnTo>
                    <a:lnTo>
                      <a:pt x="54" y="290"/>
                    </a:lnTo>
                    <a:lnTo>
                      <a:pt x="80" y="246"/>
                    </a:lnTo>
                    <a:lnTo>
                      <a:pt x="108" y="202"/>
                    </a:lnTo>
                    <a:lnTo>
                      <a:pt x="134" y="158"/>
                    </a:lnTo>
                    <a:lnTo>
                      <a:pt x="158" y="114"/>
                    </a:lnTo>
                    <a:lnTo>
                      <a:pt x="168" y="94"/>
                    </a:lnTo>
                    <a:lnTo>
                      <a:pt x="176" y="76"/>
                    </a:lnTo>
                    <a:lnTo>
                      <a:pt x="180" y="58"/>
                    </a:lnTo>
                    <a:lnTo>
                      <a:pt x="182" y="42"/>
                    </a:lnTo>
                    <a:lnTo>
                      <a:pt x="180" y="30"/>
                    </a:lnTo>
                    <a:lnTo>
                      <a:pt x="176" y="18"/>
                    </a:lnTo>
                    <a:lnTo>
                      <a:pt x="170" y="12"/>
                    </a:lnTo>
                    <a:lnTo>
                      <a:pt x="166" y="8"/>
                    </a:lnTo>
                    <a:lnTo>
                      <a:pt x="152" y="2"/>
                    </a:lnTo>
                    <a:lnTo>
                      <a:pt x="132" y="0"/>
                    </a:lnTo>
                    <a:lnTo>
                      <a:pt x="108" y="0"/>
                    </a:lnTo>
                    <a:lnTo>
                      <a:pt x="78" y="2"/>
                    </a:lnTo>
                    <a:lnTo>
                      <a:pt x="40" y="10"/>
                    </a:lnTo>
                    <a:lnTo>
                      <a:pt x="40"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70" name="TextBox 69"/>
            <p:cNvSpPr txBox="1"/>
            <p:nvPr/>
          </p:nvSpPr>
          <p:spPr bwMode="black">
            <a:xfrm>
              <a:off x="3633397" y="4016970"/>
              <a:ext cx="1029449" cy="126958"/>
            </a:xfrm>
            <a:prstGeom prst="rect">
              <a:avLst/>
            </a:prstGeom>
          </p:spPr>
          <p:txBody>
            <a:bodyPr vert="horz" wrap="none" lIns="0" tIns="0" rIns="0" bIns="0" rtlCol="0">
              <a:spAutoFit/>
            </a:bodyPr>
            <a:lstStyle/>
            <a:p>
              <a:pPr marL="4763"/>
              <a:r>
                <a:rPr lang="en-GB" sz="1100" dirty="0">
                  <a:solidFill>
                    <a:schemeClr val="bg1"/>
                  </a:solidFill>
                </a:rPr>
                <a:t>+1 416 324 2002  </a:t>
              </a:r>
            </a:p>
          </p:txBody>
        </p:sp>
      </p:grpSp>
    </p:spTree>
    <p:extLst>
      <p:ext uri="{BB962C8B-B14F-4D97-AF65-F5344CB8AC3E}">
        <p14:creationId xmlns:p14="http://schemas.microsoft.com/office/powerpoint/2010/main" val="333521972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ltGray">
          <a:xfrm>
            <a:off x="-114458" y="0"/>
            <a:ext cx="401260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bwMode="ltGray">
          <a:xfrm>
            <a:off x="285326" y="1062286"/>
            <a:ext cx="3608943" cy="4371677"/>
          </a:xfrm>
          <a:prstGeom prst="rect">
            <a:avLst/>
          </a:prstGeom>
          <a:ln>
            <a:noFill/>
          </a:ln>
        </p:spPr>
        <p:txBody>
          <a:bodyPr wrap="square" lIns="62197" tIns="31099" rIns="62197" bIns="31099">
            <a:spAutoFit/>
          </a:bodyPr>
          <a:lstStyle/>
          <a:p>
            <a:pPr algn="just" hangingPunct="0">
              <a:lnSpc>
                <a:spcPts val="1600"/>
              </a:lnSpc>
            </a:pPr>
            <a:r>
              <a:rPr lang="en-GB" sz="1400" b="1" dirty="0">
                <a:solidFill>
                  <a:schemeClr val="bg1"/>
                </a:solidFill>
              </a:rPr>
              <a:t>ABOUT IPSOS</a:t>
            </a:r>
          </a:p>
          <a:p>
            <a:pPr algn="just" hangingPunct="0">
              <a:lnSpc>
                <a:spcPts val="1600"/>
              </a:lnSpc>
            </a:pPr>
            <a:endParaRPr lang="en-US" sz="1400" dirty="0">
              <a:solidFill>
                <a:schemeClr val="bg1"/>
              </a:solidFill>
            </a:endParaRPr>
          </a:p>
          <a:p>
            <a:pPr>
              <a:lnSpc>
                <a:spcPts val="1600"/>
              </a:lnSpc>
            </a:pPr>
            <a:r>
              <a:rPr lang="en-US" sz="1200" dirty="0">
                <a:solidFill>
                  <a:schemeClr val="bg1"/>
                </a:solidFill>
              </a:rPr>
              <a:t>Ipsos ranks third in the global research industry. With a strong presence in 87 countries, Ipsos employs more than 16,000 people and has the ability to conduct research programs in more than 100 countries. Founded in France in 1975, Ipsos is controlled and managed by research professionals. They have built a solid Group around a multi-specialist positioning – Media and advertising research; Marketing research; Client and employee relationship management; Opinion &amp; social research; Mobile, Online, Offline data collection and delivery. </a:t>
            </a:r>
          </a:p>
          <a:p>
            <a:pPr>
              <a:lnSpc>
                <a:spcPts val="1600"/>
              </a:lnSpc>
            </a:pPr>
            <a:endParaRPr lang="en-US" sz="1200" dirty="0">
              <a:solidFill>
                <a:schemeClr val="bg1"/>
              </a:solidFill>
            </a:endParaRPr>
          </a:p>
          <a:p>
            <a:pPr>
              <a:lnSpc>
                <a:spcPts val="1600"/>
              </a:lnSpc>
            </a:pPr>
            <a:r>
              <a:rPr lang="en-US" sz="1200" dirty="0">
                <a:solidFill>
                  <a:schemeClr val="bg1"/>
                </a:solidFill>
              </a:rPr>
              <a:t>Ipsos is listed on Eurolist - NYSE-Euronext.  The company is part of the SBF 120 and the Mid-60 index and is eligible for the Deferred Settlement Service (SRD).</a:t>
            </a:r>
          </a:p>
          <a:p>
            <a:pPr>
              <a:lnSpc>
                <a:spcPts val="1600"/>
              </a:lnSpc>
            </a:pPr>
            <a:r>
              <a:rPr lang="en-US" sz="1200" dirty="0">
                <a:solidFill>
                  <a:schemeClr val="bg1"/>
                </a:solidFill>
              </a:rPr>
              <a:t> </a:t>
            </a:r>
          </a:p>
          <a:p>
            <a:pPr>
              <a:lnSpc>
                <a:spcPts val="1600"/>
              </a:lnSpc>
            </a:pPr>
            <a:r>
              <a:rPr lang="en-US" sz="1200" dirty="0">
                <a:solidFill>
                  <a:schemeClr val="bg1"/>
                </a:solidFill>
              </a:rPr>
              <a:t>ISIN code FR0000073298, Reuters ISOS.PA, Bloomberg IPS:FP</a:t>
            </a:r>
          </a:p>
          <a:p>
            <a:pPr>
              <a:lnSpc>
                <a:spcPts val="1600"/>
              </a:lnSpc>
            </a:pPr>
            <a:r>
              <a:rPr lang="en-US" sz="1200" dirty="0">
                <a:solidFill>
                  <a:schemeClr val="bg1"/>
                </a:solidFill>
              </a:rPr>
              <a:t>www.ipsos.com</a:t>
            </a:r>
          </a:p>
        </p:txBody>
      </p:sp>
      <p:sp>
        <p:nvSpPr>
          <p:cNvPr id="3" name="Rectangle 2"/>
          <p:cNvSpPr/>
          <p:nvPr/>
        </p:nvSpPr>
        <p:spPr>
          <a:xfrm>
            <a:off x="4385051" y="1062286"/>
            <a:ext cx="4570380" cy="3776643"/>
          </a:xfrm>
          <a:prstGeom prst="rect">
            <a:avLst/>
          </a:prstGeom>
          <a:ln>
            <a:noFill/>
          </a:ln>
        </p:spPr>
        <p:txBody>
          <a:bodyPr lIns="62197" tIns="31099" rIns="62197" bIns="31099">
            <a:spAutoFit/>
          </a:bodyPr>
          <a:lstStyle/>
          <a:p>
            <a:pPr algn="just" hangingPunct="0">
              <a:lnSpc>
                <a:spcPts val="1600"/>
              </a:lnSpc>
            </a:pPr>
            <a:r>
              <a:rPr lang="en-US" sz="1400" b="1" dirty="0"/>
              <a:t>GAME CHANGERS</a:t>
            </a:r>
          </a:p>
          <a:p>
            <a:r>
              <a:rPr lang="en-US" sz="1200" b="1" dirty="0"/>
              <a:t/>
            </a:r>
            <a:br>
              <a:rPr lang="en-US" sz="1200" b="1" dirty="0"/>
            </a:br>
            <a:r>
              <a:rPr lang="en-US" sz="1200" dirty="0"/>
              <a:t>At Ipsos we are passionately curious about people, markets, brands and society. We deliver information and analysis that makes our complex world easier and faster to navigate and inspires our clients to make smarter decisions. </a:t>
            </a:r>
          </a:p>
          <a:p>
            <a:endParaRPr lang="en-US" sz="1200" dirty="0"/>
          </a:p>
          <a:p>
            <a:r>
              <a:rPr lang="en-US" sz="1200" dirty="0"/>
              <a:t>We believe that our work is important. Security, simplicity, speed and substance applies to everything we do. </a:t>
            </a:r>
          </a:p>
          <a:p>
            <a:endParaRPr lang="en-US" sz="1200" dirty="0"/>
          </a:p>
          <a:p>
            <a:r>
              <a:rPr lang="en-US" sz="1200" dirty="0"/>
              <a:t>Through specialisation, we offer our clients a unique depth of knowledge and expertise. Learning from different experiences gives us perspective and inspires us to boldly call things into question, to be creative.</a:t>
            </a:r>
          </a:p>
          <a:p>
            <a:endParaRPr lang="en-US" sz="1200" dirty="0"/>
          </a:p>
          <a:p>
            <a:r>
              <a:rPr lang="en-US" sz="1200" dirty="0"/>
              <a:t>By nurturing a culture of collaboration and curiosity, we attract the highest calibre of people who have the ability and desire to influence and shape the future.</a:t>
            </a:r>
          </a:p>
          <a:p>
            <a:endParaRPr lang="en-US" sz="1200" dirty="0"/>
          </a:p>
          <a:p>
            <a:r>
              <a:rPr lang="en-US" sz="1200" dirty="0"/>
              <a:t>“GAME CHANGERS” - our tagline - summarises our ambition.</a:t>
            </a:r>
          </a:p>
        </p:txBody>
      </p:sp>
      <p:cxnSp>
        <p:nvCxnSpPr>
          <p:cNvPr id="8" name="Straight Connector 7"/>
          <p:cNvCxnSpPr/>
          <p:nvPr/>
        </p:nvCxnSpPr>
        <p:spPr bwMode="ltGray">
          <a:xfrm>
            <a:off x="344244" y="1412776"/>
            <a:ext cx="3356386" cy="0"/>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Lst>
        </p:spPr>
      </p:cxnSp>
      <p:cxnSp>
        <p:nvCxnSpPr>
          <p:cNvPr id="9" name="Straight Connector 8"/>
          <p:cNvCxnSpPr/>
          <p:nvPr/>
        </p:nvCxnSpPr>
        <p:spPr>
          <a:xfrm>
            <a:off x="4475180" y="1412776"/>
            <a:ext cx="4367606"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10" name="TextBox 9"/>
          <p:cNvSpPr txBox="1"/>
          <p:nvPr/>
        </p:nvSpPr>
        <p:spPr>
          <a:xfrm>
            <a:off x="367002" y="6341236"/>
            <a:ext cx="691172" cy="225209"/>
          </a:xfrm>
          <a:prstGeom prst="rect">
            <a:avLst/>
          </a:prstGeom>
        </p:spPr>
        <p:txBody>
          <a:bodyPr vert="horz" wrap="none" lIns="0" tIns="0" rIns="0" bIns="0" rtlCol="0" anchor="b">
            <a:normAutofit/>
          </a:bodyPr>
          <a:lstStyle/>
          <a:p>
            <a:pPr marL="0" marR="0" indent="0" algn="l" defTabSz="924282" rtl="0" eaLnBrk="1" fontAlgn="auto" latinLnBrk="0" hangingPunct="1">
              <a:lnSpc>
                <a:spcPct val="85000"/>
              </a:lnSpc>
              <a:spcBef>
                <a:spcPts val="204"/>
              </a:spcBef>
              <a:spcAft>
                <a:spcPts val="0"/>
              </a:spcAft>
              <a:buClrTx/>
              <a:buSzTx/>
              <a:buFontTx/>
              <a:buNone/>
              <a:tabLst/>
              <a:defRPr/>
            </a:pPr>
            <a:r>
              <a:rPr lang="en-GB" sz="800" kern="1200" dirty="0">
                <a:solidFill>
                  <a:schemeClr val="bg1"/>
                </a:solidFill>
              </a:rPr>
              <a:t>© 2018 Ipsos.</a:t>
            </a:r>
            <a:endParaRPr lang="en-GB" sz="1200" dirty="0">
              <a:solidFill>
                <a:schemeClr val="bg1"/>
              </a:solidFill>
            </a:endParaRPr>
          </a:p>
        </p:txBody>
      </p:sp>
    </p:spTree>
    <p:extLst>
      <p:ext uri="{BB962C8B-B14F-4D97-AF65-F5344CB8AC3E}">
        <p14:creationId xmlns:p14="http://schemas.microsoft.com/office/powerpoint/2010/main" val="964552370"/>
      </p:ext>
    </p:extLst>
  </p:cSld>
  <p:clrMapOvr>
    <a:masterClrMapping/>
  </p:clrMapOvr>
</p:sld>
</file>

<file path=ppt/theme/theme1.xml><?xml version="1.0" encoding="utf-8"?>
<a:theme xmlns:a="http://schemas.openxmlformats.org/drawingml/2006/main" name="Ipsos PPT Template-Ipsos-Public-Affairs (4-3)">
  <a:themeElements>
    <a:clrScheme name="IpsosCURRENT">
      <a:dk1>
        <a:srgbClr val="222223"/>
      </a:dk1>
      <a:lt1>
        <a:sysClr val="window" lastClr="FFFFFF"/>
      </a:lt1>
      <a:dk2>
        <a:srgbClr val="1B365D"/>
      </a:dk2>
      <a:lt2>
        <a:srgbClr val="888B8D"/>
      </a:lt2>
      <a:accent1>
        <a:srgbClr val="E87722"/>
      </a:accent1>
      <a:accent2>
        <a:srgbClr val="F1BE48"/>
      </a:accent2>
      <a:accent3>
        <a:srgbClr val="B7BF12"/>
      </a:accent3>
      <a:accent4>
        <a:srgbClr val="C8C9C7"/>
      </a:accent4>
      <a:accent5>
        <a:srgbClr val="71B2C9"/>
      </a:accent5>
      <a:accent6>
        <a:srgbClr val="007681"/>
      </a:accent6>
      <a:hlink>
        <a:srgbClr val="485CC7"/>
      </a:hlink>
      <a:folHlink>
        <a:srgbClr val="00B2A9"/>
      </a:folHlink>
    </a:clrScheme>
    <a:fontScheme name="Ipsos MORI">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noFill/>
        <a:ln w="12700">
          <a:solidFill>
            <a:schemeClr val="bg2"/>
          </a:solidFill>
          <a:round/>
          <a:headEnd/>
          <a:tailEnd/>
        </a:ln>
        <a:effectLst/>
        <a:extLst>
          <a:ext uri="{909E8E84-426E-40DD-AFC4-6F175D3DCCD1}">
            <a14:hiddenFill xmlns:a14="http://schemas.microsoft.com/office/drawing/2010/main">
              <a:noFill/>
            </a14:hiddenFill>
          </a:ext>
        </a:extLst>
      </a:spPr>
      <a:bodyPr/>
      <a:lstStyle/>
    </a:lnDef>
    <a:txDef>
      <a:spPr/>
      <a:bodyPr vert="horz" wrap="square" lIns="0" tIns="0" rIns="0" bIns="0" rtlCol="0">
        <a:spAutoFit/>
      </a:bodyPr>
      <a:lstStyle>
        <a:defPPr marL="4763">
          <a:defRPr sz="11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B75AD9DC4239A47AB6FDC49FCFB618A" ma:contentTypeVersion="4" ma:contentTypeDescription="Create a new document." ma:contentTypeScope="" ma:versionID="4d81cc42fd662a3360be1cc3e1b1eace">
  <xsd:schema xmlns:xsd="http://www.w3.org/2001/XMLSchema" xmlns:xs="http://www.w3.org/2001/XMLSchema" xmlns:p="http://schemas.microsoft.com/office/2006/metadata/properties" xmlns:ns2="85c76272-7e4d-4f8f-89d1-3b227e52ef43" targetNamespace="http://schemas.microsoft.com/office/2006/metadata/properties" ma:root="true" ma:fieldsID="a71fa16961a370f0254f712e3742b8a9" ns2:_="">
    <xsd:import namespace="85c76272-7e4d-4f8f-89d1-3b227e52ef43"/>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c76272-7e4d-4f8f-89d1-3b227e52ef4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8CE206-DC01-4629-ADB7-90D6BB1D0E4B}">
  <ds:schemaRefs>
    <ds:schemaRef ds:uri="http://schemas.microsoft.com/sharepoint/v3/contenttype/forms"/>
  </ds:schemaRefs>
</ds:datastoreItem>
</file>

<file path=customXml/itemProps2.xml><?xml version="1.0" encoding="utf-8"?>
<ds:datastoreItem xmlns:ds="http://schemas.openxmlformats.org/officeDocument/2006/customXml" ds:itemID="{3F9D7525-8BEB-469D-B422-DAE48CA513AE}">
  <ds:schemaRefs>
    <ds:schemaRef ds:uri="http://purl.org/dc/dcmitype/"/>
    <ds:schemaRef ds:uri="http://schemas.microsoft.com/office/infopath/2007/PartnerControls"/>
    <ds:schemaRef ds:uri="http://schemas.microsoft.com/office/2006/documentManagement/types"/>
    <ds:schemaRef ds:uri="http://purl.org/dc/terms/"/>
    <ds:schemaRef ds:uri="http://purl.org/dc/elements/1.1/"/>
    <ds:schemaRef ds:uri="85c76272-7e4d-4f8f-89d1-3b227e52ef43"/>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3D2CF21A-00D8-47C4-969D-2196686E74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c76272-7e4d-4f8f-89d1-3b227e52ef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Ipsos PPT Template-Ipsos-Public-Affairs (4-3)</Template>
  <TotalTime>18379</TotalTime>
  <Words>9205</Words>
  <Application>Microsoft Macintosh PowerPoint</Application>
  <PresentationFormat>On-screen Show (4:3)</PresentationFormat>
  <Paragraphs>2236</Paragraphs>
  <Slides>93</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93</vt:i4>
      </vt:variant>
    </vt:vector>
  </HeadingPairs>
  <TitlesOfParts>
    <vt:vector size="96" baseType="lpstr">
      <vt:lpstr>Calibri</vt:lpstr>
      <vt:lpstr>Arial</vt:lpstr>
      <vt:lpstr>Ipsos PPT Template-Ipsos-Public-Affairs (4-3)</vt:lpstr>
      <vt:lpstr>CIGI-IPSOS GLOBAL SURVEY ON INTERNET SECURITY and TRUST</vt:lpstr>
      <vt:lpstr>Methodology</vt:lpstr>
      <vt:lpstr>Privacy and Security</vt:lpstr>
      <vt:lpstr>A majority (52%) are more concerned about their online privacy compared to one year ago, though concern is increasing at a slower rate each year. </vt:lpstr>
      <vt:lpstr>Across most economies, fewer say they are more concerned than said so last year, led by a decline in APAC (51%, down 9 points), North America (48%, down 8 points) and the G-8 (43%, down 8 points). Only the Middle East/Africa is up (61%, up 6 points). </vt:lpstr>
      <vt:lpstr>Among those more concerned, cyber criminals &amp; internet companies continue to be primary sources of concern, with the relative positioning of these sources largely unchanged since last year. </vt:lpstr>
      <vt:lpstr>Overall, concern with government is slightly lower than last year (-2 points), with the Republic of Korea (-21), Poland (-17), Italy (+14), Sweden (+11), Kenya (-10), and Tunisia (-9) experiencing the greatest shifts in opinion. </vt:lpstr>
      <vt:lpstr>Increasing concern as a result of their own government is down in most economies, save for North America &amp; the G-8, which are up slightly. </vt:lpstr>
      <vt:lpstr>Compared to last year, there is less concern about foreign governments in connection with online privacy, though a majority in most economies feel at least somewhat concerned about this.</vt:lpstr>
      <vt:lpstr>Residents of LATAM are significantly less likely (-8 points) to point to foreign governments as a source of their increasing concern about online privacy compared to a year ago. </vt:lpstr>
      <vt:lpstr>Internet companies are a relatively stable source of concern, with the greatest year-over-year changes occurring in Tunisia (-12 points), Nigeria (-10), Japan (-8), China (+7), and Kenya (-7).   </vt:lpstr>
      <vt:lpstr>Internet companies are a relatively stable source of concern, although significantly more North Americans (+5 points) say these companies are a source of concern. </vt:lpstr>
      <vt:lpstr>Similarly, cyber criminals are a relatively stable (and leading) source of concern, with the most significant shifts in opinion occurring in Tunisia (-15 points), Kenya (-10), China (+7), and India (+7). </vt:lpstr>
      <vt:lpstr>Across all economies, cyber criminals are a relatively stable (and strong) source of concern. </vt:lpstr>
      <vt:lpstr>Overall, employers are a stable source of concern, with the most significant shifts in opinion occurring in Nigeria (-21 points), Kenya (-18), Great Britain (+12), Pakistan (+12), and Japan (-10). </vt:lpstr>
      <vt:lpstr>Employers are a relatively stable source of concern, with some variation in terms of regional economies including BRICS (-6), APAC (-4), and Europe (+5). </vt:lpstr>
      <vt:lpstr>Other internet users are a relatively stable source of concern, with little difference in opinion across most countries, save for Kenya (-13 points) and Tunisia (-10). </vt:lpstr>
      <vt:lpstr>Across all economies, other internet users are a relatively stable source of concern. </vt:lpstr>
      <vt:lpstr>Six in ten say that companies in general are a source of their increasing concern about their internet privacy, consistent with 2017 and on par with governments. </vt:lpstr>
      <vt:lpstr>Companies continue to be a greater source of concern in the Americas (NA &amp; LATAM) than in other economies around the globe. In North America, those saying that companies in general contribute to their concern is up 6 points. </vt:lpstr>
      <vt:lpstr>Online Behavior Changes</vt:lpstr>
      <vt:lpstr>Consistent with 2017, global citizens are most likely to avoid opening emails from unknown sources, followed by using antivirus software and avoiding certain internet sites. The pace of change is consistent with last year. </vt:lpstr>
      <vt:lpstr>Behaviour changes continue to be most pronounced in LATAM, on balance. </vt:lpstr>
      <vt:lpstr>Other changes in online behaviour include avoiding clicking on unknown links, using more privacy settings, and updating their software more regularly. The biggest change is that more (17%, up 3 points) are using two-factor authentication. </vt:lpstr>
      <vt:lpstr>LATAM and BRICS residents appear most likely to be changing their behaviour in these ways. </vt:lpstr>
      <vt:lpstr>Internet Access COMPARED TO ONE YEAR AGO</vt:lpstr>
      <vt:lpstr>More say it is getting easier (43%), not harder (9%), to buy goods and services online. Similar trends are found when it comes to finding content and accessing websites in a quick manner.  However, fewer say it’s getting easier to surf the internet with the knowledge that content is not being censored. </vt:lpstr>
      <vt:lpstr>Access foreign content and web sites – By Economy</vt:lpstr>
      <vt:lpstr>Access foreign content and web sites – By Regional Economy</vt:lpstr>
      <vt:lpstr>Access local content and web sites – By Economy</vt:lpstr>
      <vt:lpstr>Access local content and web sites – By Regional Economy</vt:lpstr>
      <vt:lpstr>Find the content you seek – By Economy</vt:lpstr>
      <vt:lpstr>Find the content you seek – By Regional Economy</vt:lpstr>
      <vt:lpstr>Access websites in a quick manner – By Economy</vt:lpstr>
      <vt:lpstr>Access websites in a quick manner – By Regional Economy</vt:lpstr>
      <vt:lpstr>Rely on your favorite website to be online and working – By Economy</vt:lpstr>
      <vt:lpstr>Rely on your favourite website to be online and working – By Regional Economy</vt:lpstr>
      <vt:lpstr>Count on reliable mobile Internet service – By Economy</vt:lpstr>
      <vt:lpstr>Count on reliable mobile Internet service – By Regional Economy</vt:lpstr>
      <vt:lpstr>Surf the internet with the knowledge that content is not being censored –  By Economy</vt:lpstr>
      <vt:lpstr>Surf the internet with the knowledge that content is not being censored –  By Regional Economy</vt:lpstr>
      <vt:lpstr>Sending or receiving emails to or from foreign addresses – By Economy</vt:lpstr>
      <vt:lpstr>Sending or receiving emails to or from foreign addresses – By Regional Economy</vt:lpstr>
      <vt:lpstr>Use encrypted communications—By Economy</vt:lpstr>
      <vt:lpstr>Use encrypted communications—By Regional Economy</vt:lpstr>
      <vt:lpstr>Keep software up to date—By Economy</vt:lpstr>
      <vt:lpstr>Keep software up to date—By Regional Economy</vt:lpstr>
      <vt:lpstr>Use voice over IP (VoIP)—By Economy</vt:lpstr>
      <vt:lpstr>Use voice over IP (VoIP)—By Regional Economy</vt:lpstr>
      <vt:lpstr>Buying goods and services online—By Economy</vt:lpstr>
      <vt:lpstr>Buying goods and services online—By Regional Economy</vt:lpstr>
      <vt:lpstr>Trust in the internet</vt:lpstr>
      <vt:lpstr>Three quarters (73%) say they trust the internet, with trust highest in China and India, and lowest in Tunisia and Japan. </vt:lpstr>
      <vt:lpstr>Overall, I trust the Internet— By Regional Economy</vt:lpstr>
      <vt:lpstr>Cybercriminals contribute the most to the distrust of the internet. However, there is a lot of blame to go around, with a majority saying each of these entities at least somewhat contributes to distrust. </vt:lpstr>
      <vt:lpstr>Governments— By Economy</vt:lpstr>
      <vt:lpstr>Governments— By Regional Economy</vt:lpstr>
      <vt:lpstr>Foreign Governments— By Economy</vt:lpstr>
      <vt:lpstr>Foreign Governments— By Regional Economy</vt:lpstr>
      <vt:lpstr>Social media companies— By Economy</vt:lpstr>
      <vt:lpstr>Social media companies— By Regional Economy</vt:lpstr>
      <vt:lpstr>Internet service providers— By Economy</vt:lpstr>
      <vt:lpstr>Internet service providers— By Regional Economy</vt:lpstr>
      <vt:lpstr>e-commerce platforms— By Economy</vt:lpstr>
      <vt:lpstr>e-commerce platforms— By Regional Economy</vt:lpstr>
      <vt:lpstr>Search engines— By Economy</vt:lpstr>
      <vt:lpstr>Search engines— By Regional Economy</vt:lpstr>
      <vt:lpstr>Online and mobile banking platforms— By Economy</vt:lpstr>
      <vt:lpstr>Online and mobile banking platforms— By Regional Economy</vt:lpstr>
      <vt:lpstr>Cyber criminals— By Economy</vt:lpstr>
      <vt:lpstr>Cyber criminals— By Regional Economy</vt:lpstr>
      <vt:lpstr>Among those who distrust the internet, the leading reason continues to be that they believe it is not secure, though less feel this way compared to last year (-17 points).</vt:lpstr>
      <vt:lpstr>BRICS and those in the Middle East/ Africa are generally more inclined to distrust the Internet for a variety of reasons.</vt:lpstr>
      <vt:lpstr>Among those who distrust the internet, they are using the internet differently by disclosing less personal information online, taking greater care to secure their device, and using the internet more selectively. The relative ranking of these actions is consistent with last year.   </vt:lpstr>
      <vt:lpstr>Distrust has changed Internet behaviours the most in BRICS and the Middle East/ Africa, on balance. </vt:lpstr>
      <vt:lpstr>Trust in Internet service providers</vt:lpstr>
      <vt:lpstr>Most (77%) of those surveyed say they have 3 or fewer choices for in-home broadband connection, highlighting the perceived lack of choice in the space. </vt:lpstr>
      <vt:lpstr>Number of Internet Choices – By Regional Economy</vt:lpstr>
      <vt:lpstr>Around seven in ten trust that their Internet provider would not block or filter their usage, give preferential treatment, or deliberately slow their Internet speed. This leaves three in ten who don’t trust their ISP to safeguard these things. </vt:lpstr>
      <vt:lpstr>I trust that my Internet service provider would not block my Internet usage</vt:lpstr>
      <vt:lpstr>I trust that my Internet service provider would not block my Internet usage — By Economy</vt:lpstr>
      <vt:lpstr>I trust that my Internet service provider would not block my Internet usage — By Regional Economy</vt:lpstr>
      <vt:lpstr>I trust that my Internet service provider would not filter my Internet usage</vt:lpstr>
      <vt:lpstr>I trust that my Internet service provider would not filter my Internet usage— By Economy</vt:lpstr>
      <vt:lpstr>I trust that my Internet service provider would not filter my Internet usage— By Regional Economy</vt:lpstr>
      <vt:lpstr>I trust that my Internet service provider would not deliberately slow my Internet speed</vt:lpstr>
      <vt:lpstr>I trust that my Internet service provider would not deliberately slow my Internet speed— By Economy</vt:lpstr>
      <vt:lpstr>I trust that my Internet service provider would not deliberately slow my Internet speed— By Regional Economy</vt:lpstr>
      <vt:lpstr>I trust that my Internet service provider would not give preferential treatment to one person or content provider over another</vt:lpstr>
      <vt:lpstr>I trust that my Internet service provider would not give preferential treatment to one person or content provider over another— By Economy</vt:lpstr>
      <vt:lpstr>I trust that my Internet service provider would not give preferential treatment to one person or content provider over another— By Regional Economy</vt:lpstr>
      <vt:lpstr>Contacts</vt:lpstr>
      <vt:lpstr>PowerPoint Presentation</vt:lpstr>
    </vt:vector>
  </TitlesOfParts>
  <Company>Ipsos-NA</Company>
  <LinksUpToDate>false</LinksUpToDate>
  <SharedDoc>false</SharedDoc>
  <HyperlinksChanged>false</HyperlinksChanged>
  <AppVersion>15.0038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Madison Cox</cp:lastModifiedBy>
  <cp:revision>1350</cp:revision>
  <dcterms:created xsi:type="dcterms:W3CDTF">2015-10-02T18:18:16Z</dcterms:created>
  <dcterms:modified xsi:type="dcterms:W3CDTF">2018-05-16T01:18:49Z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0x0101003B75AD9DC4239A47AB6FDC49FCFB618A</vt:lpwstr>
  </property>
</Properties>
</file>