
<file path=[Content_Types].xml><?xml version="1.0" encoding="utf-8"?>
<Types xmlns="http://schemas.openxmlformats.org/package/2006/content-types">
  <Default Extension="xml" ContentType="application/xml"/>
  <Default Extension="jpeg" ContentType="image/jpeg"/>
  <Default Extension="xlsx" ContentType="application/vnd.openxmlformats-officedocument.spreadsheetml.sheet"/>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charts/chart17.xml" ContentType="application/vnd.openxmlformats-officedocument.drawingml.chart+xml"/>
  <Override PartName="/ppt/charts/style17.xml" ContentType="application/vnd.ms-office.chartstyle+xml"/>
  <Override PartName="/ppt/charts/colors17.xml" ContentType="application/vnd.ms-office.chartcolorstyle+xml"/>
  <Override PartName="/ppt/charts/chart18.xml" ContentType="application/vnd.openxmlformats-officedocument.drawingml.chart+xml"/>
  <Override PartName="/ppt/charts/style18.xml" ContentType="application/vnd.ms-office.chartstyle+xml"/>
  <Override PartName="/ppt/charts/colors18.xml" ContentType="application/vnd.ms-office.chartcolorstyle+xml"/>
  <Override PartName="/ppt/charts/chart19.xml" ContentType="application/vnd.openxmlformats-officedocument.drawingml.chart+xml"/>
  <Override PartName="/ppt/charts/style19.xml" ContentType="application/vnd.ms-office.chartstyle+xml"/>
  <Override PartName="/ppt/charts/colors19.xml" ContentType="application/vnd.ms-office.chartcolorstyle+xml"/>
  <Override PartName="/ppt/charts/chart20.xml" ContentType="application/vnd.openxmlformats-officedocument.drawingml.chart+xml"/>
  <Override PartName="/ppt/charts/style20.xml" ContentType="application/vnd.ms-office.chartstyle+xml"/>
  <Override PartName="/ppt/charts/colors20.xml" ContentType="application/vnd.ms-office.chartcolorstyle+xml"/>
  <Override PartName="/ppt/charts/chart21.xml" ContentType="application/vnd.openxmlformats-officedocument.drawingml.chart+xml"/>
  <Override PartName="/ppt/charts/style21.xml" ContentType="application/vnd.ms-office.chartstyle+xml"/>
  <Override PartName="/ppt/charts/colors21.xml" ContentType="application/vnd.ms-office.chartcolorstyle+xml"/>
  <Override PartName="/ppt/charts/chart22.xml" ContentType="application/vnd.openxmlformats-officedocument.drawingml.chart+xml"/>
  <Override PartName="/ppt/charts/style22.xml" ContentType="application/vnd.ms-office.chartstyle+xml"/>
  <Override PartName="/ppt/charts/colors22.xml" ContentType="application/vnd.ms-office.chartcolorstyle+xml"/>
  <Override PartName="/ppt/charts/chart23.xml" ContentType="application/vnd.openxmlformats-officedocument.drawingml.chart+xml"/>
  <Override PartName="/ppt/charts/style23.xml" ContentType="application/vnd.ms-office.chartstyle+xml"/>
  <Override PartName="/ppt/charts/colors23.xml" ContentType="application/vnd.ms-office.chartcolorstyle+xml"/>
  <Override PartName="/ppt/charts/chart24.xml" ContentType="application/vnd.openxmlformats-officedocument.drawingml.chart+xml"/>
  <Override PartName="/ppt/charts/style24.xml" ContentType="application/vnd.ms-office.chartstyle+xml"/>
  <Override PartName="/ppt/charts/colors24.xml" ContentType="application/vnd.ms-office.chartcolorstyle+xml"/>
  <Override PartName="/ppt/charts/chart25.xml" ContentType="application/vnd.openxmlformats-officedocument.drawingml.chart+xml"/>
  <Override PartName="/ppt/charts/style25.xml" ContentType="application/vnd.ms-office.chartstyle+xml"/>
  <Override PartName="/ppt/charts/colors25.xml" ContentType="application/vnd.ms-office.chartcolorstyle+xml"/>
  <Override PartName="/ppt/charts/chart26.xml" ContentType="application/vnd.openxmlformats-officedocument.drawingml.chart+xml"/>
  <Override PartName="/ppt/charts/style26.xml" ContentType="application/vnd.ms-office.chartstyle+xml"/>
  <Override PartName="/ppt/charts/colors26.xml" ContentType="application/vnd.ms-office.chartcolorstyle+xml"/>
  <Override PartName="/ppt/charts/chart27.xml" ContentType="application/vnd.openxmlformats-officedocument.drawingml.chart+xml"/>
  <Override PartName="/ppt/charts/style27.xml" ContentType="application/vnd.ms-office.chartstyle+xml"/>
  <Override PartName="/ppt/charts/colors27.xml" ContentType="application/vnd.ms-office.chartcolorstyle+xml"/>
  <Override PartName="/ppt/charts/chart28.xml" ContentType="application/vnd.openxmlformats-officedocument.drawingml.chart+xml"/>
  <Override PartName="/ppt/charts/style28.xml" ContentType="application/vnd.ms-office.chartstyle+xml"/>
  <Override PartName="/ppt/charts/colors28.xml" ContentType="application/vnd.ms-office.chartcolorstyle+xml"/>
  <Override PartName="/ppt/charts/chart29.xml" ContentType="application/vnd.openxmlformats-officedocument.drawingml.chart+xml"/>
  <Override PartName="/ppt/charts/style29.xml" ContentType="application/vnd.ms-office.chartstyle+xml"/>
  <Override PartName="/ppt/charts/colors29.xml" ContentType="application/vnd.ms-office.chartcolorstyle+xml"/>
  <Override PartName="/ppt/charts/chart30.xml" ContentType="application/vnd.openxmlformats-officedocument.drawingml.chart+xml"/>
  <Override PartName="/ppt/charts/style30.xml" ContentType="application/vnd.ms-office.chartstyle+xml"/>
  <Override PartName="/ppt/charts/colors30.xml" ContentType="application/vnd.ms-office.chartcolorstyle+xml"/>
  <Override PartName="/ppt/charts/chart31.xml" ContentType="application/vnd.openxmlformats-officedocument.drawingml.chart+xml"/>
  <Override PartName="/ppt/charts/style31.xml" ContentType="application/vnd.ms-office.chartstyle+xml"/>
  <Override PartName="/ppt/charts/colors31.xml" ContentType="application/vnd.ms-office.chartcolorstyle+xml"/>
  <Override PartName="/ppt/charts/chart32.xml" ContentType="application/vnd.openxmlformats-officedocument.drawingml.chart+xml"/>
  <Override PartName="/ppt/charts/style32.xml" ContentType="application/vnd.ms-office.chartstyle+xml"/>
  <Override PartName="/ppt/charts/colors32.xml" ContentType="application/vnd.ms-office.chartcolorstyle+xml"/>
  <Override PartName="/ppt/charts/chart33.xml" ContentType="application/vnd.openxmlformats-officedocument.drawingml.chart+xml"/>
  <Override PartName="/ppt/charts/style33.xml" ContentType="application/vnd.ms-office.chartstyle+xml"/>
  <Override PartName="/ppt/charts/colors33.xml" ContentType="application/vnd.ms-office.chartcolorstyle+xml"/>
  <Override PartName="/ppt/charts/chart34.xml" ContentType="application/vnd.openxmlformats-officedocument.drawingml.chart+xml"/>
  <Override PartName="/ppt/charts/style34.xml" ContentType="application/vnd.ms-office.chartstyle+xml"/>
  <Override PartName="/ppt/charts/colors34.xml" ContentType="application/vnd.ms-office.chartcolorstyle+xml"/>
  <Override PartName="/ppt/charts/chart35.xml" ContentType="application/vnd.openxmlformats-officedocument.drawingml.chart+xml"/>
  <Override PartName="/ppt/charts/style35.xml" ContentType="application/vnd.ms-office.chartstyle+xml"/>
  <Override PartName="/ppt/charts/colors35.xml" ContentType="application/vnd.ms-office.chartcolorstyle+xml"/>
  <Override PartName="/ppt/charts/chart36.xml" ContentType="application/vnd.openxmlformats-officedocument.drawingml.chart+xml"/>
  <Override PartName="/ppt/charts/style36.xml" ContentType="application/vnd.ms-office.chartstyle+xml"/>
  <Override PartName="/ppt/charts/colors36.xml" ContentType="application/vnd.ms-office.chartcolorstyle+xml"/>
  <Override PartName="/ppt/charts/chart37.xml" ContentType="application/vnd.openxmlformats-officedocument.drawingml.chart+xml"/>
  <Override PartName="/ppt/charts/style37.xml" ContentType="application/vnd.ms-office.chartstyle+xml"/>
  <Override PartName="/ppt/charts/colors37.xml" ContentType="application/vnd.ms-office.chartcolorstyle+xml"/>
  <Override PartName="/ppt/charts/chart38.xml" ContentType="application/vnd.openxmlformats-officedocument.drawingml.chart+xml"/>
  <Override PartName="/ppt/charts/style38.xml" ContentType="application/vnd.ms-office.chartstyle+xml"/>
  <Override PartName="/ppt/charts/colors38.xml" ContentType="application/vnd.ms-office.chartcolorstyle+xml"/>
  <Override PartName="/ppt/charts/chart39.xml" ContentType="application/vnd.openxmlformats-officedocument.drawingml.chart+xml"/>
  <Override PartName="/ppt/charts/style39.xml" ContentType="application/vnd.ms-office.chartstyle+xml"/>
  <Override PartName="/ppt/charts/colors39.xml" ContentType="application/vnd.ms-office.chartcolorstyle+xml"/>
  <Override PartName="/ppt/charts/chart40.xml" ContentType="application/vnd.openxmlformats-officedocument.drawingml.chart+xml"/>
  <Override PartName="/ppt/charts/style40.xml" ContentType="application/vnd.ms-office.chartstyle+xml"/>
  <Override PartName="/ppt/charts/colors40.xml" ContentType="application/vnd.ms-office.chartcolorstyle+xml"/>
  <Override PartName="/ppt/charts/chart41.xml" ContentType="application/vnd.openxmlformats-officedocument.drawingml.chart+xml"/>
  <Override PartName="/ppt/charts/style41.xml" ContentType="application/vnd.ms-office.chartstyle+xml"/>
  <Override PartName="/ppt/charts/colors41.xml" ContentType="application/vnd.ms-office.chartcolorstyle+xml"/>
  <Override PartName="/ppt/charts/chart42.xml" ContentType="application/vnd.openxmlformats-officedocument.drawingml.chart+xml"/>
  <Override PartName="/ppt/charts/style42.xml" ContentType="application/vnd.ms-office.chartstyle+xml"/>
  <Override PartName="/ppt/charts/colors42.xml" ContentType="application/vnd.ms-office.chartcolorstyle+xml"/>
  <Override PartName="/ppt/charts/chart43.xml" ContentType="application/vnd.openxmlformats-officedocument.drawingml.chart+xml"/>
  <Override PartName="/ppt/charts/style43.xml" ContentType="application/vnd.ms-office.chartstyle+xml"/>
  <Override PartName="/ppt/charts/colors43.xml" ContentType="application/vnd.ms-office.chartcolorstyle+xml"/>
  <Override PartName="/ppt/charts/chart44.xml" ContentType="application/vnd.openxmlformats-officedocument.drawingml.chart+xml"/>
  <Override PartName="/ppt/charts/style44.xml" ContentType="application/vnd.ms-office.chartstyle+xml"/>
  <Override PartName="/ppt/charts/colors44.xml" ContentType="application/vnd.ms-office.chartcolorstyle+xml"/>
  <Override PartName="/ppt/charts/chart45.xml" ContentType="application/vnd.openxmlformats-officedocument.drawingml.chart+xml"/>
  <Override PartName="/ppt/charts/style45.xml" ContentType="application/vnd.ms-office.chartstyle+xml"/>
  <Override PartName="/ppt/charts/colors45.xml" ContentType="application/vnd.ms-office.chartcolorstyle+xml"/>
  <Override PartName="/ppt/charts/chart46.xml" ContentType="application/vnd.openxmlformats-officedocument.drawingml.chart+xml"/>
  <Override PartName="/ppt/charts/style46.xml" ContentType="application/vnd.ms-office.chartstyle+xml"/>
  <Override PartName="/ppt/charts/colors46.xml" ContentType="application/vnd.ms-office.chartcolorstyle+xml"/>
  <Override PartName="/ppt/charts/chart47.xml" ContentType="application/vnd.openxmlformats-officedocument.drawingml.chart+xml"/>
  <Override PartName="/ppt/charts/style47.xml" ContentType="application/vnd.ms-office.chartstyle+xml"/>
  <Override PartName="/ppt/charts/colors47.xml" ContentType="application/vnd.ms-office.chartcolorstyle+xml"/>
  <Override PartName="/ppt/charts/chart48.xml" ContentType="application/vnd.openxmlformats-officedocument.drawingml.chart+xml"/>
  <Override PartName="/ppt/charts/style48.xml" ContentType="application/vnd.ms-office.chartstyle+xml"/>
  <Override PartName="/ppt/charts/colors48.xml" ContentType="application/vnd.ms-office.chartcolorstyle+xml"/>
  <Override PartName="/ppt/charts/chart49.xml" ContentType="application/vnd.openxmlformats-officedocument.drawingml.chart+xml"/>
  <Override PartName="/ppt/charts/style49.xml" ContentType="application/vnd.ms-office.chartstyle+xml"/>
  <Override PartName="/ppt/charts/colors49.xml" ContentType="application/vnd.ms-office.chartcolorstyle+xml"/>
  <Override PartName="/ppt/charts/chart50.xml" ContentType="application/vnd.openxmlformats-officedocument.drawingml.chart+xml"/>
  <Override PartName="/ppt/charts/style50.xml" ContentType="application/vnd.ms-office.chartstyle+xml"/>
  <Override PartName="/ppt/charts/colors50.xml" ContentType="application/vnd.ms-office.chartcolorstyle+xml"/>
  <Override PartName="/ppt/charts/chart51.xml" ContentType="application/vnd.openxmlformats-officedocument.drawingml.chart+xml"/>
  <Override PartName="/ppt/charts/style51.xml" ContentType="application/vnd.ms-office.chartstyle+xml"/>
  <Override PartName="/ppt/charts/colors51.xml" ContentType="application/vnd.ms-office.chartcolorstyle+xml"/>
  <Override PartName="/ppt/charts/chart52.xml" ContentType="application/vnd.openxmlformats-officedocument.drawingml.chart+xml"/>
  <Override PartName="/ppt/charts/style52.xml" ContentType="application/vnd.ms-office.chartstyle+xml"/>
  <Override PartName="/ppt/charts/colors52.xml" ContentType="application/vnd.ms-office.chartcolorstyle+xml"/>
  <Override PartName="/ppt/charts/chart53.xml" ContentType="application/vnd.openxmlformats-officedocument.drawingml.chart+xml"/>
  <Override PartName="/ppt/charts/style53.xml" ContentType="application/vnd.ms-office.chartstyle+xml"/>
  <Override PartName="/ppt/charts/colors53.xml" ContentType="application/vnd.ms-office.chartcolorstyle+xml"/>
  <Override PartName="/ppt/charts/chart54.xml" ContentType="application/vnd.openxmlformats-officedocument.drawingml.chart+xml"/>
  <Override PartName="/ppt/charts/style54.xml" ContentType="application/vnd.ms-office.chartstyle+xml"/>
  <Override PartName="/ppt/charts/colors54.xml" ContentType="application/vnd.ms-office.chartcolorstyle+xml"/>
  <Override PartName="/ppt/charts/chart55.xml" ContentType="application/vnd.openxmlformats-officedocument.drawingml.chart+xml"/>
  <Override PartName="/ppt/charts/style55.xml" ContentType="application/vnd.ms-office.chartstyle+xml"/>
  <Override PartName="/ppt/charts/colors55.xml" ContentType="application/vnd.ms-office.chartcolorstyle+xml"/>
  <Override PartName="/ppt/charts/chart56.xml" ContentType="application/vnd.openxmlformats-officedocument.drawingml.chart+xml"/>
  <Override PartName="/ppt/charts/style56.xml" ContentType="application/vnd.ms-office.chartstyle+xml"/>
  <Override PartName="/ppt/charts/colors56.xml" ContentType="application/vnd.ms-office.chartcolorstyle+xml"/>
  <Override PartName="/ppt/charts/chart57.xml" ContentType="application/vnd.openxmlformats-officedocument.drawingml.chart+xml"/>
  <Override PartName="/ppt/charts/style57.xml" ContentType="application/vnd.ms-office.chartstyle+xml"/>
  <Override PartName="/ppt/charts/colors57.xml" ContentType="application/vnd.ms-office.chartcolorstyle+xml"/>
  <Override PartName="/ppt/charts/chart58.xml" ContentType="application/vnd.openxmlformats-officedocument.drawingml.chart+xml"/>
  <Override PartName="/ppt/charts/style58.xml" ContentType="application/vnd.ms-office.chartstyle+xml"/>
  <Override PartName="/ppt/charts/colors58.xml" ContentType="application/vnd.ms-office.chartcolorstyle+xml"/>
  <Override PartName="/ppt/charts/chart59.xml" ContentType="application/vnd.openxmlformats-officedocument.drawingml.chart+xml"/>
  <Override PartName="/ppt/charts/style59.xml" ContentType="application/vnd.ms-office.chartstyle+xml"/>
  <Override PartName="/ppt/charts/colors59.xml" ContentType="application/vnd.ms-office.chartcolorstyle+xml"/>
  <Override PartName="/ppt/charts/chart60.xml" ContentType="application/vnd.openxmlformats-officedocument.drawingml.chart+xml"/>
  <Override PartName="/ppt/charts/style60.xml" ContentType="application/vnd.ms-office.chartstyle+xml"/>
  <Override PartName="/ppt/charts/colors60.xml" ContentType="application/vnd.ms-office.chartcolorstyle+xml"/>
  <Override PartName="/ppt/charts/chart61.xml" ContentType="application/vnd.openxmlformats-officedocument.drawingml.chart+xml"/>
  <Override PartName="/ppt/charts/style61.xml" ContentType="application/vnd.ms-office.chartstyle+xml"/>
  <Override PartName="/ppt/charts/colors61.xml" ContentType="application/vnd.ms-office.chartcolorstyle+xml"/>
  <Override PartName="/ppt/charts/chart62.xml" ContentType="application/vnd.openxmlformats-officedocument.drawingml.chart+xml"/>
  <Override PartName="/ppt/charts/style62.xml" ContentType="application/vnd.ms-office.chartstyle+xml"/>
  <Override PartName="/ppt/charts/colors62.xml" ContentType="application/vnd.ms-office.chartcolorstyle+xml"/>
  <Override PartName="/ppt/charts/chart63.xml" ContentType="application/vnd.openxmlformats-officedocument.drawingml.chart+xml"/>
  <Override PartName="/ppt/charts/style63.xml" ContentType="application/vnd.ms-office.chartstyle+xml"/>
  <Override PartName="/ppt/charts/colors63.xml" ContentType="application/vnd.ms-office.chartcolorstyle+xml"/>
  <Override PartName="/ppt/charts/chart64.xml" ContentType="application/vnd.openxmlformats-officedocument.drawingml.chart+xml"/>
  <Override PartName="/ppt/charts/style64.xml" ContentType="application/vnd.ms-office.chartstyle+xml"/>
  <Override PartName="/ppt/charts/colors64.xml" ContentType="application/vnd.ms-office.chartcolorstyle+xml"/>
  <Override PartName="/ppt/charts/chart65.xml" ContentType="application/vnd.openxmlformats-officedocument.drawingml.chart+xml"/>
  <Override PartName="/ppt/charts/style65.xml" ContentType="application/vnd.ms-office.chartstyle+xml"/>
  <Override PartName="/ppt/charts/colors65.xml" ContentType="application/vnd.ms-office.chartcolorstyle+xml"/>
  <Override PartName="/ppt/charts/chart66.xml" ContentType="application/vnd.openxmlformats-officedocument.drawingml.chart+xml"/>
  <Override PartName="/ppt/charts/style66.xml" ContentType="application/vnd.ms-office.chartstyle+xml"/>
  <Override PartName="/ppt/charts/colors66.xml" ContentType="application/vnd.ms-office.chartcolorstyle+xml"/>
  <Override PartName="/ppt/charts/chart67.xml" ContentType="application/vnd.openxmlformats-officedocument.drawingml.chart+xml"/>
  <Override PartName="/ppt/charts/style67.xml" ContentType="application/vnd.ms-office.chartstyle+xml"/>
  <Override PartName="/ppt/charts/colors67.xml" ContentType="application/vnd.ms-office.chartcolorstyle+xml"/>
  <Override PartName="/ppt/charts/chart68.xml" ContentType="application/vnd.openxmlformats-officedocument.drawingml.chart+xml"/>
  <Override PartName="/ppt/charts/style68.xml" ContentType="application/vnd.ms-office.chartstyle+xml"/>
  <Override PartName="/ppt/charts/colors68.xml" ContentType="application/vnd.ms-office.chartcolorstyle+xml"/>
  <Override PartName="/ppt/charts/chart69.xml" ContentType="application/vnd.openxmlformats-officedocument.drawingml.chart+xml"/>
  <Override PartName="/ppt/charts/style69.xml" ContentType="application/vnd.ms-office.chartstyle+xml"/>
  <Override PartName="/ppt/charts/colors69.xml" ContentType="application/vnd.ms-office.chartcolorstyle+xml"/>
  <Override PartName="/ppt/charts/chart70.xml" ContentType="application/vnd.openxmlformats-officedocument.drawingml.chart+xml"/>
  <Override PartName="/ppt/charts/style70.xml" ContentType="application/vnd.ms-office.chartstyle+xml"/>
  <Override PartName="/ppt/charts/colors70.xml" ContentType="application/vnd.ms-office.chartcolorstyle+xml"/>
  <Override PartName="/ppt/charts/chart71.xml" ContentType="application/vnd.openxmlformats-officedocument.drawingml.chart+xml"/>
  <Override PartName="/ppt/charts/style71.xml" ContentType="application/vnd.ms-office.chartstyle+xml"/>
  <Override PartName="/ppt/charts/colors71.xml" ContentType="application/vnd.ms-office.chartcolorstyle+xml"/>
  <Override PartName="/ppt/charts/chart72.xml" ContentType="application/vnd.openxmlformats-officedocument.drawingml.chart+xml"/>
  <Override PartName="/ppt/charts/style72.xml" ContentType="application/vnd.ms-office.chartstyle+xml"/>
  <Override PartName="/ppt/charts/colors72.xml" ContentType="application/vnd.ms-office.chartcolorstyle+xml"/>
  <Override PartName="/ppt/charts/chart73.xml" ContentType="application/vnd.openxmlformats-officedocument.drawingml.chart+xml"/>
  <Override PartName="/ppt/charts/style73.xml" ContentType="application/vnd.ms-office.chartstyle+xml"/>
  <Override PartName="/ppt/charts/colors73.xml" ContentType="application/vnd.ms-office.chartcolorstyle+xml"/>
  <Override PartName="/ppt/charts/chart74.xml" ContentType="application/vnd.openxmlformats-officedocument.drawingml.chart+xml"/>
  <Override PartName="/ppt/charts/style74.xml" ContentType="application/vnd.ms-office.chartstyle+xml"/>
  <Override PartName="/ppt/charts/colors74.xml" ContentType="application/vnd.ms-office.chartcolorstyle+xml"/>
  <Override PartName="/ppt/charts/chart75.xml" ContentType="application/vnd.openxmlformats-officedocument.drawingml.chart+xml"/>
  <Override PartName="/ppt/charts/style75.xml" ContentType="application/vnd.ms-office.chartstyle+xml"/>
  <Override PartName="/ppt/charts/colors75.xml" ContentType="application/vnd.ms-office.chartcolorstyle+xml"/>
  <Override PartName="/ppt/charts/chart76.xml" ContentType="application/vnd.openxmlformats-officedocument.drawingml.chart+xml"/>
  <Override PartName="/ppt/charts/style76.xml" ContentType="application/vnd.ms-office.chartstyle+xml"/>
  <Override PartName="/ppt/charts/colors76.xml" ContentType="application/vnd.ms-office.chartcolorstyle+xml"/>
  <Override PartName="/ppt/charts/chart77.xml" ContentType="application/vnd.openxmlformats-officedocument.drawingml.chart+xml"/>
  <Override PartName="/ppt/charts/style77.xml" ContentType="application/vnd.ms-office.chartstyle+xml"/>
  <Override PartName="/ppt/charts/colors77.xml" ContentType="application/vnd.ms-office.chartcolorstyle+xml"/>
  <Override PartName="/ppt/charts/chart78.xml" ContentType="application/vnd.openxmlformats-officedocument.drawingml.chart+xml"/>
  <Override PartName="/ppt/charts/style78.xml" ContentType="application/vnd.ms-office.chartstyle+xml"/>
  <Override PartName="/ppt/charts/colors78.xml" ContentType="application/vnd.ms-office.chartcolorstyle+xml"/>
  <Override PartName="/ppt/charts/chart79.xml" ContentType="application/vnd.openxmlformats-officedocument.drawingml.chart+xml"/>
  <Override PartName="/ppt/charts/style79.xml" ContentType="application/vnd.ms-office.chartstyle+xml"/>
  <Override PartName="/ppt/charts/colors79.xml" ContentType="application/vnd.ms-office.chartcolorstyle+xml"/>
  <Override PartName="/ppt/charts/chart80.xml" ContentType="application/vnd.openxmlformats-officedocument.drawingml.chart+xml"/>
  <Override PartName="/ppt/charts/style80.xml" ContentType="application/vnd.ms-office.chartstyle+xml"/>
  <Override PartName="/ppt/charts/colors80.xml" ContentType="application/vnd.ms-office.chartcolorstyle+xml"/>
  <Override PartName="/ppt/charts/chart81.xml" ContentType="application/vnd.openxmlformats-officedocument.drawingml.chart+xml"/>
  <Override PartName="/ppt/charts/style81.xml" ContentType="application/vnd.ms-office.chartstyle+xml"/>
  <Override PartName="/ppt/charts/colors81.xml" ContentType="application/vnd.ms-office.chartcolorstyle+xml"/>
  <Override PartName="/ppt/charts/chart82.xml" ContentType="application/vnd.openxmlformats-officedocument.drawingml.chart+xml"/>
  <Override PartName="/ppt/charts/style82.xml" ContentType="application/vnd.ms-office.chartstyle+xml"/>
  <Override PartName="/ppt/charts/colors82.xml" ContentType="application/vnd.ms-office.chartcolorstyle+xml"/>
  <Override PartName="/ppt/charts/chart83.xml" ContentType="application/vnd.openxmlformats-officedocument.drawingml.chart+xml"/>
  <Override PartName="/ppt/charts/style83.xml" ContentType="application/vnd.ms-office.chartstyle+xml"/>
  <Override PartName="/ppt/charts/colors83.xml" ContentType="application/vnd.ms-office.chartcolorstyle+xml"/>
  <Override PartName="/ppt/charts/chart84.xml" ContentType="application/vnd.openxmlformats-officedocument.drawingml.chart+xml"/>
  <Override PartName="/ppt/charts/style84.xml" ContentType="application/vnd.ms-office.chartstyle+xml"/>
  <Override PartName="/ppt/charts/colors84.xml" ContentType="application/vnd.ms-office.chartcolorstyle+xml"/>
  <Override PartName="/ppt/charts/chart85.xml" ContentType="application/vnd.openxmlformats-officedocument.drawingml.chart+xml"/>
  <Override PartName="/ppt/charts/style85.xml" ContentType="application/vnd.ms-office.chartstyle+xml"/>
  <Override PartName="/ppt/charts/colors85.xml" ContentType="application/vnd.ms-office.chartcolorstyle+xml"/>
  <Override PartName="/ppt/charts/chart86.xml" ContentType="application/vnd.openxmlformats-officedocument.drawingml.chart+xml"/>
  <Override PartName="/ppt/charts/style86.xml" ContentType="application/vnd.ms-office.chartstyle+xml"/>
  <Override PartName="/ppt/charts/colors86.xml" ContentType="application/vnd.ms-office.chartcolorstyle+xml"/>
  <Override PartName="/ppt/charts/chart87.xml" ContentType="application/vnd.openxmlformats-officedocument.drawingml.chart+xml"/>
  <Override PartName="/ppt/charts/style87.xml" ContentType="application/vnd.ms-office.chartstyle+xml"/>
  <Override PartName="/ppt/charts/colors87.xml" ContentType="application/vnd.ms-office.chartcolorstyle+xml"/>
  <Override PartName="/ppt/charts/chart88.xml" ContentType="application/vnd.openxmlformats-officedocument.drawingml.chart+xml"/>
  <Override PartName="/ppt/charts/style88.xml" ContentType="application/vnd.ms-office.chartstyle+xml"/>
  <Override PartName="/ppt/charts/colors88.xml" ContentType="application/vnd.ms-office.chartcolorstyle+xml"/>
  <Override PartName="/ppt/charts/chart89.xml" ContentType="application/vnd.openxmlformats-officedocument.drawingml.chart+xml"/>
  <Override PartName="/ppt/charts/style89.xml" ContentType="application/vnd.ms-office.chartstyle+xml"/>
  <Override PartName="/ppt/charts/colors89.xml" ContentType="application/vnd.ms-office.chartcolorstyle+xml"/>
  <Override PartName="/ppt/charts/chart90.xml" ContentType="application/vnd.openxmlformats-officedocument.drawingml.chart+xml"/>
  <Override PartName="/ppt/charts/style90.xml" ContentType="application/vnd.ms-office.chartstyle+xml"/>
  <Override PartName="/ppt/charts/colors90.xml" ContentType="application/vnd.ms-office.chartcolorstyle+xml"/>
  <Override PartName="/ppt/charts/chart91.xml" ContentType="application/vnd.openxmlformats-officedocument.drawingml.chart+xml"/>
  <Override PartName="/ppt/charts/style91.xml" ContentType="application/vnd.ms-office.chartstyle+xml"/>
  <Override PartName="/ppt/charts/colors91.xml" ContentType="application/vnd.ms-office.chartcolorstyle+xml"/>
  <Override PartName="/ppt/charts/chart92.xml" ContentType="application/vnd.openxmlformats-officedocument.drawingml.chart+xml"/>
  <Override PartName="/ppt/charts/style92.xml" ContentType="application/vnd.ms-office.chartstyle+xml"/>
  <Override PartName="/ppt/charts/colors92.xml" ContentType="application/vnd.ms-office.chartcolorstyle+xml"/>
  <Override PartName="/ppt/charts/chart93.xml" ContentType="application/vnd.openxmlformats-officedocument.drawingml.chart+xml"/>
  <Override PartName="/ppt/charts/style93.xml" ContentType="application/vnd.ms-office.chartstyle+xml"/>
  <Override PartName="/ppt/charts/colors93.xml" ContentType="application/vnd.ms-office.chartcolorstyle+xml"/>
  <Override PartName="/ppt/charts/chart94.xml" ContentType="application/vnd.openxmlformats-officedocument.drawingml.chart+xml"/>
  <Override PartName="/ppt/charts/style94.xml" ContentType="application/vnd.ms-office.chartstyle+xml"/>
  <Override PartName="/ppt/charts/colors94.xml" ContentType="application/vnd.ms-office.chartcolorstyle+xml"/>
  <Override PartName="/ppt/charts/chart95.xml" ContentType="application/vnd.openxmlformats-officedocument.drawingml.chart+xml"/>
  <Override PartName="/ppt/charts/style95.xml" ContentType="application/vnd.ms-office.chartstyle+xml"/>
  <Override PartName="/ppt/charts/colors95.xml" ContentType="application/vnd.ms-office.chartcolorstyle+xml"/>
  <Override PartName="/ppt/charts/chart96.xml" ContentType="application/vnd.openxmlformats-officedocument.drawingml.chart+xml"/>
  <Override PartName="/ppt/charts/style96.xml" ContentType="application/vnd.ms-office.chartstyle+xml"/>
  <Override PartName="/ppt/charts/colors96.xml" ContentType="application/vnd.ms-office.chartcolorstyle+xml"/>
  <Override PartName="/ppt/charts/chart97.xml" ContentType="application/vnd.openxmlformats-officedocument.drawingml.chart+xml"/>
  <Override PartName="/ppt/charts/style97.xml" ContentType="application/vnd.ms-office.chartstyle+xml"/>
  <Override PartName="/ppt/charts/colors97.xml" ContentType="application/vnd.ms-office.chartcolorstyle+xml"/>
  <Override PartName="/ppt/charts/chart98.xml" ContentType="application/vnd.openxmlformats-officedocument.drawingml.chart+xml"/>
  <Override PartName="/ppt/charts/style98.xml" ContentType="application/vnd.ms-office.chartstyle+xml"/>
  <Override PartName="/ppt/charts/colors98.xml" ContentType="application/vnd.ms-office.chartcolorstyle+xml"/>
  <Override PartName="/ppt/charts/chart99.xml" ContentType="application/vnd.openxmlformats-officedocument.drawingml.chart+xml"/>
  <Override PartName="/ppt/charts/style99.xml" ContentType="application/vnd.ms-office.chartstyle+xml"/>
  <Override PartName="/ppt/charts/colors99.xml" ContentType="application/vnd.ms-office.chartcolorstyle+xml"/>
  <Override PartName="/ppt/charts/chart100.xml" ContentType="application/vnd.openxmlformats-officedocument.drawingml.chart+xml"/>
  <Override PartName="/ppt/charts/style100.xml" ContentType="application/vnd.ms-office.chartstyle+xml"/>
  <Override PartName="/ppt/charts/colors100.xml" ContentType="application/vnd.ms-office.chartcolorstyle+xml"/>
  <Override PartName="/ppt/charts/chart101.xml" ContentType="application/vnd.openxmlformats-officedocument.drawingml.chart+xml"/>
  <Override PartName="/ppt/charts/style101.xml" ContentType="application/vnd.ms-office.chartstyle+xml"/>
  <Override PartName="/ppt/charts/colors101.xml" ContentType="application/vnd.ms-office.chartcolorstyle+xml"/>
  <Override PartName="/ppt/charts/chart102.xml" ContentType="application/vnd.openxmlformats-officedocument.drawingml.chart+xml"/>
  <Override PartName="/ppt/charts/style102.xml" ContentType="application/vnd.ms-office.chartstyle+xml"/>
  <Override PartName="/ppt/charts/colors102.xml" ContentType="application/vnd.ms-office.chartcolorstyle+xml"/>
  <Override PartName="/ppt/charts/chart103.xml" ContentType="application/vnd.openxmlformats-officedocument.drawingml.chart+xml"/>
  <Override PartName="/ppt/charts/style103.xml" ContentType="application/vnd.ms-office.chartstyle+xml"/>
  <Override PartName="/ppt/charts/colors103.xml" ContentType="application/vnd.ms-office.chartcolorstyle+xml"/>
  <Override PartName="/ppt/charts/chart104.xml" ContentType="application/vnd.openxmlformats-officedocument.drawingml.chart+xml"/>
  <Override PartName="/ppt/charts/style104.xml" ContentType="application/vnd.ms-office.chartstyle+xml"/>
  <Override PartName="/ppt/charts/colors104.xml" ContentType="application/vnd.ms-office.chartcolorstyle+xml"/>
  <Override PartName="/ppt/charts/chart105.xml" ContentType="application/vnd.openxmlformats-officedocument.drawingml.chart+xml"/>
  <Override PartName="/ppt/charts/style105.xml" ContentType="application/vnd.ms-office.chartstyle+xml"/>
  <Override PartName="/ppt/charts/colors105.xml" ContentType="application/vnd.ms-office.chartcolorstyle+xml"/>
  <Override PartName="/ppt/charts/chart106.xml" ContentType="application/vnd.openxmlformats-officedocument.drawingml.chart+xml"/>
  <Override PartName="/ppt/charts/style106.xml" ContentType="application/vnd.ms-office.chartstyle+xml"/>
  <Override PartName="/ppt/charts/colors106.xml" ContentType="application/vnd.ms-office.chartcolorstyle+xml"/>
  <Override PartName="/ppt/charts/chart107.xml" ContentType="application/vnd.openxmlformats-officedocument.drawingml.chart+xml"/>
  <Override PartName="/ppt/charts/style107.xml" ContentType="application/vnd.ms-office.chartstyle+xml"/>
  <Override PartName="/ppt/charts/colors107.xml" ContentType="application/vnd.ms-office.chartcolorstyle+xml"/>
  <Override PartName="/ppt/charts/chart108.xml" ContentType="application/vnd.openxmlformats-officedocument.drawingml.chart+xml"/>
  <Override PartName="/ppt/charts/style108.xml" ContentType="application/vnd.ms-office.chartstyle+xml"/>
  <Override PartName="/ppt/charts/colors108.xml" ContentType="application/vnd.ms-office.chartcolorstyle+xml"/>
  <Override PartName="/ppt/charts/chart109.xml" ContentType="application/vnd.openxmlformats-officedocument.drawingml.chart+xml"/>
  <Override PartName="/ppt/charts/style109.xml" ContentType="application/vnd.ms-office.chartstyle+xml"/>
  <Override PartName="/ppt/charts/colors109.xml" ContentType="application/vnd.ms-office.chartcolorstyle+xml"/>
  <Override PartName="/ppt/charts/chart110.xml" ContentType="application/vnd.openxmlformats-officedocument.drawingml.chart+xml"/>
  <Override PartName="/ppt/charts/style110.xml" ContentType="application/vnd.ms-office.chartstyle+xml"/>
  <Override PartName="/ppt/charts/colors110.xml" ContentType="application/vnd.ms-office.chartcolorstyle+xml"/>
  <Override PartName="/ppt/charts/chart111.xml" ContentType="application/vnd.openxmlformats-officedocument.drawingml.chart+xml"/>
  <Override PartName="/ppt/charts/style111.xml" ContentType="application/vnd.ms-office.chartstyle+xml"/>
  <Override PartName="/ppt/charts/colors111.xml" ContentType="application/vnd.ms-office.chartcolorstyle+xml"/>
  <Override PartName="/ppt/charts/chart112.xml" ContentType="application/vnd.openxmlformats-officedocument.drawingml.chart+xml"/>
  <Override PartName="/ppt/charts/style112.xml" ContentType="application/vnd.ms-office.chartstyle+xml"/>
  <Override PartName="/ppt/charts/colors112.xml" ContentType="application/vnd.ms-office.chartcolorstyle+xml"/>
  <Override PartName="/ppt/charts/chart113.xml" ContentType="application/vnd.openxmlformats-officedocument.drawingml.chart+xml"/>
  <Override PartName="/ppt/charts/style113.xml" ContentType="application/vnd.ms-office.chartstyle+xml"/>
  <Override PartName="/ppt/charts/colors113.xml" ContentType="application/vnd.ms-office.chartcolorstyle+xml"/>
  <Override PartName="/ppt/charts/chart114.xml" ContentType="application/vnd.openxmlformats-officedocument.drawingml.chart+xml"/>
  <Override PartName="/ppt/charts/style114.xml" ContentType="application/vnd.ms-office.chartstyle+xml"/>
  <Override PartName="/ppt/charts/colors114.xml" ContentType="application/vnd.ms-office.chartcolorstyle+xml"/>
  <Override PartName="/ppt/charts/chart115.xml" ContentType="application/vnd.openxmlformats-officedocument.drawingml.chart+xml"/>
  <Override PartName="/ppt/charts/style115.xml" ContentType="application/vnd.ms-office.chartstyle+xml"/>
  <Override PartName="/ppt/charts/colors115.xml" ContentType="application/vnd.ms-office.chartcolorstyle+xml"/>
  <Override PartName="/ppt/charts/chart116.xml" ContentType="application/vnd.openxmlformats-officedocument.drawingml.chart+xml"/>
  <Override PartName="/ppt/charts/style116.xml" ContentType="application/vnd.ms-office.chartstyle+xml"/>
  <Override PartName="/ppt/charts/colors116.xml" ContentType="application/vnd.ms-office.chartcolorstyle+xml"/>
  <Override PartName="/ppt/charts/chart117.xml" ContentType="application/vnd.openxmlformats-officedocument.drawingml.chart+xml"/>
  <Override PartName="/ppt/charts/style117.xml" ContentType="application/vnd.ms-office.chartstyle+xml"/>
  <Override PartName="/ppt/charts/colors117.xml" ContentType="application/vnd.ms-office.chartcolorstyle+xml"/>
  <Override PartName="/ppt/charts/chart118.xml" ContentType="application/vnd.openxmlformats-officedocument.drawingml.chart+xml"/>
  <Override PartName="/ppt/charts/style118.xml" ContentType="application/vnd.ms-office.chartstyle+xml"/>
  <Override PartName="/ppt/charts/colors118.xml" ContentType="application/vnd.ms-office.chartcolorstyle+xml"/>
  <Override PartName="/ppt/charts/chart119.xml" ContentType="application/vnd.openxmlformats-officedocument.drawingml.chart+xml"/>
  <Override PartName="/ppt/charts/style119.xml" ContentType="application/vnd.ms-office.chartstyle+xml"/>
  <Override PartName="/ppt/charts/colors119.xml" ContentType="application/vnd.ms-office.chartcolorstyle+xml"/>
  <Override PartName="/ppt/charts/chart120.xml" ContentType="application/vnd.openxmlformats-officedocument.drawingml.chart+xml"/>
  <Override PartName="/ppt/charts/style120.xml" ContentType="application/vnd.ms-office.chartstyle+xml"/>
  <Override PartName="/ppt/charts/colors120.xml" ContentType="application/vnd.ms-office.chartcolorstyle+xml"/>
  <Override PartName="/ppt/charts/chart121.xml" ContentType="application/vnd.openxmlformats-officedocument.drawingml.chart+xml"/>
  <Override PartName="/ppt/charts/style121.xml" ContentType="application/vnd.ms-office.chartstyle+xml"/>
  <Override PartName="/ppt/charts/colors121.xml" ContentType="application/vnd.ms-office.chartcolorstyle+xml"/>
  <Override PartName="/ppt/charts/chart122.xml" ContentType="application/vnd.openxmlformats-officedocument.drawingml.chart+xml"/>
  <Override PartName="/ppt/charts/style122.xml" ContentType="application/vnd.ms-office.chartstyle+xml"/>
  <Override PartName="/ppt/charts/colors122.xml" ContentType="application/vnd.ms-office.chartcolorstyle+xml"/>
  <Override PartName="/ppt/charts/chart123.xml" ContentType="application/vnd.openxmlformats-officedocument.drawingml.chart+xml"/>
  <Override PartName="/ppt/charts/style123.xml" ContentType="application/vnd.ms-office.chartstyle+xml"/>
  <Override PartName="/ppt/charts/colors123.xml" ContentType="application/vnd.ms-office.chartcolorstyle+xml"/>
  <Override PartName="/ppt/charts/chart124.xml" ContentType="application/vnd.openxmlformats-officedocument.drawingml.chart+xml"/>
  <Override PartName="/ppt/charts/style124.xml" ContentType="application/vnd.ms-office.chartstyle+xml"/>
  <Override PartName="/ppt/charts/colors124.xml" ContentType="application/vnd.ms-office.chartcolorstyle+xml"/>
  <Override PartName="/ppt/charts/chart125.xml" ContentType="application/vnd.openxmlformats-officedocument.drawingml.chart+xml"/>
  <Override PartName="/ppt/charts/style125.xml" ContentType="application/vnd.ms-office.chartstyle+xml"/>
  <Override PartName="/ppt/charts/colors125.xml" ContentType="application/vnd.ms-office.chartcolorstyle+xml"/>
  <Override PartName="/ppt/charts/chart126.xml" ContentType="application/vnd.openxmlformats-officedocument.drawingml.chart+xml"/>
  <Override PartName="/ppt/charts/style126.xml" ContentType="application/vnd.ms-office.chartstyle+xml"/>
  <Override PartName="/ppt/charts/colors126.xml" ContentType="application/vnd.ms-office.chartcolorstyle+xml"/>
  <Override PartName="/ppt/charts/chart127.xml" ContentType="application/vnd.openxmlformats-officedocument.drawingml.chart+xml"/>
  <Override PartName="/ppt/charts/style127.xml" ContentType="application/vnd.ms-office.chartstyle+xml"/>
  <Override PartName="/ppt/charts/colors127.xml" ContentType="application/vnd.ms-office.chartcolorstyle+xml"/>
  <Override PartName="/ppt/charts/chart128.xml" ContentType="application/vnd.openxmlformats-officedocument.drawingml.chart+xml"/>
  <Override PartName="/ppt/charts/style128.xml" ContentType="application/vnd.ms-office.chartstyle+xml"/>
  <Override PartName="/ppt/charts/colors128.xml" ContentType="application/vnd.ms-office.chartcolorstyle+xml"/>
  <Override PartName="/ppt/charts/chart129.xml" ContentType="application/vnd.openxmlformats-officedocument.drawingml.chart+xml"/>
  <Override PartName="/ppt/charts/style129.xml" ContentType="application/vnd.ms-office.chartstyle+xml"/>
  <Override PartName="/ppt/charts/colors129.xml" ContentType="application/vnd.ms-office.chartcolorstyle+xml"/>
  <Override PartName="/ppt/charts/chart130.xml" ContentType="application/vnd.openxmlformats-officedocument.drawingml.chart+xml"/>
  <Override PartName="/ppt/charts/style130.xml" ContentType="application/vnd.ms-office.chartstyle+xml"/>
  <Override PartName="/ppt/charts/colors130.xml" ContentType="application/vnd.ms-office.chartcolorstyle+xml"/>
  <Override PartName="/ppt/charts/chart131.xml" ContentType="application/vnd.openxmlformats-officedocument.drawingml.chart+xml"/>
  <Override PartName="/ppt/charts/style131.xml" ContentType="application/vnd.ms-office.chartstyle+xml"/>
  <Override PartName="/ppt/charts/colors131.xml" ContentType="application/vnd.ms-office.chartcolorstyle+xml"/>
  <Override PartName="/ppt/charts/chart132.xml" ContentType="application/vnd.openxmlformats-officedocument.drawingml.chart+xml"/>
  <Override PartName="/ppt/charts/style132.xml" ContentType="application/vnd.ms-office.chartstyle+xml"/>
  <Override PartName="/ppt/charts/colors132.xml" ContentType="application/vnd.ms-office.chartcolorstyle+xml"/>
  <Override PartName="/ppt/charts/chart133.xml" ContentType="application/vnd.openxmlformats-officedocument.drawingml.chart+xml"/>
  <Override PartName="/ppt/charts/style133.xml" ContentType="application/vnd.ms-office.chartstyle+xml"/>
  <Override PartName="/ppt/charts/colors133.xml" ContentType="application/vnd.ms-office.chartcolorstyle+xml"/>
  <Override PartName="/ppt/charts/chart134.xml" ContentType="application/vnd.openxmlformats-officedocument.drawingml.chart+xml"/>
  <Override PartName="/ppt/charts/style134.xml" ContentType="application/vnd.ms-office.chartstyle+xml"/>
  <Override PartName="/ppt/charts/colors134.xml" ContentType="application/vnd.ms-office.chartcolorstyle+xml"/>
  <Override PartName="/ppt/charts/chart135.xml" ContentType="application/vnd.openxmlformats-officedocument.drawingml.chart+xml"/>
  <Override PartName="/ppt/charts/style135.xml" ContentType="application/vnd.ms-office.chartstyle+xml"/>
  <Override PartName="/ppt/charts/colors135.xml" ContentType="application/vnd.ms-office.chartcolorstyle+xml"/>
  <Override PartName="/ppt/charts/chart136.xml" ContentType="application/vnd.openxmlformats-officedocument.drawingml.chart+xml"/>
  <Override PartName="/ppt/charts/style136.xml" ContentType="application/vnd.ms-office.chartstyle+xml"/>
  <Override PartName="/ppt/charts/colors136.xml" ContentType="application/vnd.ms-office.chartcolorstyle+xml"/>
  <Override PartName="/ppt/charts/chart137.xml" ContentType="application/vnd.openxmlformats-officedocument.drawingml.chart+xml"/>
  <Override PartName="/ppt/charts/style137.xml" ContentType="application/vnd.ms-office.chartstyle+xml"/>
  <Override PartName="/ppt/charts/colors137.xml" ContentType="application/vnd.ms-office.chartcolorstyle+xml"/>
  <Override PartName="/ppt/charts/chart138.xml" ContentType="application/vnd.openxmlformats-officedocument.drawingml.chart+xml"/>
  <Override PartName="/ppt/charts/style138.xml" ContentType="application/vnd.ms-office.chartstyle+xml"/>
  <Override PartName="/ppt/charts/colors138.xml" ContentType="application/vnd.ms-office.chartcolorstyle+xml"/>
  <Override PartName="/ppt/charts/chart139.xml" ContentType="application/vnd.openxmlformats-officedocument.drawingml.chart+xml"/>
  <Override PartName="/ppt/charts/style139.xml" ContentType="application/vnd.ms-office.chartstyle+xml"/>
  <Override PartName="/ppt/charts/colors139.xml" ContentType="application/vnd.ms-office.chartcolorstyle+xml"/>
  <Override PartName="/ppt/charts/chart140.xml" ContentType="application/vnd.openxmlformats-officedocument.drawingml.chart+xml"/>
  <Override PartName="/ppt/charts/style140.xml" ContentType="application/vnd.ms-office.chartstyle+xml"/>
  <Override PartName="/ppt/charts/colors140.xml" ContentType="application/vnd.ms-office.chartcolorstyle+xml"/>
  <Override PartName="/ppt/charts/chart141.xml" ContentType="application/vnd.openxmlformats-officedocument.drawingml.chart+xml"/>
  <Override PartName="/ppt/charts/style141.xml" ContentType="application/vnd.ms-office.chartstyle+xml"/>
  <Override PartName="/ppt/charts/colors141.xml" ContentType="application/vnd.ms-office.chartcolorstyle+xml"/>
  <Override PartName="/ppt/charts/chart142.xml" ContentType="application/vnd.openxmlformats-officedocument.drawingml.chart+xml"/>
  <Override PartName="/ppt/charts/style142.xml" ContentType="application/vnd.ms-office.chartstyle+xml"/>
  <Override PartName="/ppt/charts/colors142.xml" ContentType="application/vnd.ms-office.chartcolorstyle+xml"/>
  <Override PartName="/ppt/charts/chart143.xml" ContentType="application/vnd.openxmlformats-officedocument.drawingml.chart+xml"/>
  <Override PartName="/ppt/charts/style143.xml" ContentType="application/vnd.ms-office.chartstyle+xml"/>
  <Override PartName="/ppt/charts/colors143.xml" ContentType="application/vnd.ms-office.chartcolorstyle+xml"/>
  <Override PartName="/ppt/charts/chart144.xml" ContentType="application/vnd.openxmlformats-officedocument.drawingml.chart+xml"/>
  <Override PartName="/ppt/charts/style144.xml" ContentType="application/vnd.ms-office.chartstyle+xml"/>
  <Override PartName="/ppt/charts/colors144.xml" ContentType="application/vnd.ms-office.chartcolorstyle+xml"/>
  <Override PartName="/ppt/charts/chart145.xml" ContentType="application/vnd.openxmlformats-officedocument.drawingml.chart+xml"/>
  <Override PartName="/ppt/charts/style145.xml" ContentType="application/vnd.ms-office.chartstyle+xml"/>
  <Override PartName="/ppt/charts/colors145.xml" ContentType="application/vnd.ms-office.chartcolorstyle+xml"/>
  <Override PartName="/ppt/charts/chart146.xml" ContentType="application/vnd.openxmlformats-officedocument.drawingml.chart+xml"/>
  <Override PartName="/ppt/charts/style146.xml" ContentType="application/vnd.ms-office.chartstyle+xml"/>
  <Override PartName="/ppt/charts/colors146.xml" ContentType="application/vnd.ms-office.chartcolorstyle+xml"/>
  <Override PartName="/ppt/charts/chart147.xml" ContentType="application/vnd.openxmlformats-officedocument.drawingml.chart+xml"/>
  <Override PartName="/ppt/charts/style147.xml" ContentType="application/vnd.ms-office.chartstyle+xml"/>
  <Override PartName="/ppt/charts/colors147.xml" ContentType="application/vnd.ms-office.chartcolorstyle+xml"/>
  <Override PartName="/ppt/charts/chart148.xml" ContentType="application/vnd.openxmlformats-officedocument.drawingml.chart+xml"/>
  <Override PartName="/ppt/charts/style148.xml" ContentType="application/vnd.ms-office.chartstyle+xml"/>
  <Override PartName="/ppt/charts/colors148.xml" ContentType="application/vnd.ms-office.chartcolorstyle+xml"/>
  <Override PartName="/ppt/charts/chart149.xml" ContentType="application/vnd.openxmlformats-officedocument.drawingml.chart+xml"/>
  <Override PartName="/ppt/charts/style149.xml" ContentType="application/vnd.ms-office.chartstyle+xml"/>
  <Override PartName="/ppt/charts/colors149.xml" ContentType="application/vnd.ms-office.chartcolorstyle+xml"/>
  <Override PartName="/ppt/charts/chart150.xml" ContentType="application/vnd.openxmlformats-officedocument.drawingml.chart+xml"/>
  <Override PartName="/ppt/charts/style150.xml" ContentType="application/vnd.ms-office.chartstyle+xml"/>
  <Override PartName="/ppt/charts/colors150.xml" ContentType="application/vnd.ms-office.chartcolorstyle+xml"/>
  <Override PartName="/ppt/charts/chart151.xml" ContentType="application/vnd.openxmlformats-officedocument.drawingml.chart+xml"/>
  <Override PartName="/ppt/charts/style151.xml" ContentType="application/vnd.ms-office.chartstyle+xml"/>
  <Override PartName="/ppt/charts/colors151.xml" ContentType="application/vnd.ms-office.chartcolorstyle+xml"/>
  <Override PartName="/ppt/charts/chart152.xml" ContentType="application/vnd.openxmlformats-officedocument.drawingml.chart+xml"/>
  <Override PartName="/ppt/charts/style152.xml" ContentType="application/vnd.ms-office.chartstyle+xml"/>
  <Override PartName="/ppt/charts/colors152.xml" ContentType="application/vnd.ms-office.chartcolorstyle+xml"/>
  <Override PartName="/ppt/charts/chart153.xml" ContentType="application/vnd.openxmlformats-officedocument.drawingml.chart+xml"/>
  <Override PartName="/ppt/charts/style153.xml" ContentType="application/vnd.ms-office.chartstyle+xml"/>
  <Override PartName="/ppt/charts/colors153.xml" ContentType="application/vnd.ms-office.chartcolorstyle+xml"/>
  <Override PartName="/ppt/charts/chart154.xml" ContentType="application/vnd.openxmlformats-officedocument.drawingml.chart+xml"/>
  <Override PartName="/ppt/charts/style154.xml" ContentType="application/vnd.ms-office.chartstyle+xml"/>
  <Override PartName="/ppt/charts/colors154.xml" ContentType="application/vnd.ms-office.chartcolorstyle+xml"/>
  <Override PartName="/ppt/charts/chart155.xml" ContentType="application/vnd.openxmlformats-officedocument.drawingml.chart+xml"/>
  <Override PartName="/ppt/charts/style155.xml" ContentType="application/vnd.ms-office.chartstyle+xml"/>
  <Override PartName="/ppt/charts/colors155.xml" ContentType="application/vnd.ms-office.chartcolorstyle+xml"/>
  <Override PartName="/ppt/charts/chart156.xml" ContentType="application/vnd.openxmlformats-officedocument.drawingml.chart+xml"/>
  <Override PartName="/ppt/charts/style156.xml" ContentType="application/vnd.ms-office.chartstyle+xml"/>
  <Override PartName="/ppt/charts/colors156.xml" ContentType="application/vnd.ms-office.chartcolorstyle+xml"/>
  <Override PartName="/ppt/charts/chart157.xml" ContentType="application/vnd.openxmlformats-officedocument.drawingml.chart+xml"/>
  <Override PartName="/ppt/charts/style157.xml" ContentType="application/vnd.ms-office.chartstyle+xml"/>
  <Override PartName="/ppt/charts/colors157.xml" ContentType="application/vnd.ms-office.chartcolorstyle+xml"/>
  <Override PartName="/ppt/charts/chart158.xml" ContentType="application/vnd.openxmlformats-officedocument.drawingml.chart+xml"/>
  <Override PartName="/ppt/charts/style158.xml" ContentType="application/vnd.ms-office.chartstyle+xml"/>
  <Override PartName="/ppt/charts/colors158.xml" ContentType="application/vnd.ms-office.chartcolorstyle+xml"/>
  <Override PartName="/ppt/charts/chart159.xml" ContentType="application/vnd.openxmlformats-officedocument.drawingml.chart+xml"/>
  <Override PartName="/ppt/charts/style159.xml" ContentType="application/vnd.ms-office.chartstyle+xml"/>
  <Override PartName="/ppt/charts/colors159.xml" ContentType="application/vnd.ms-office.chartcolorstyle+xml"/>
  <Override PartName="/ppt/charts/chart160.xml" ContentType="application/vnd.openxmlformats-officedocument.drawingml.chart+xml"/>
  <Override PartName="/ppt/charts/style160.xml" ContentType="application/vnd.ms-office.chartstyle+xml"/>
  <Override PartName="/ppt/charts/colors160.xml" ContentType="application/vnd.ms-office.chartcolorstyle+xml"/>
  <Override PartName="/ppt/charts/chart161.xml" ContentType="application/vnd.openxmlformats-officedocument.drawingml.chart+xml"/>
  <Override PartName="/ppt/charts/style161.xml" ContentType="application/vnd.ms-office.chartstyle+xml"/>
  <Override PartName="/ppt/charts/colors161.xml" ContentType="application/vnd.ms-office.chartcolorstyle+xml"/>
  <Override PartName="/ppt/charts/chart162.xml" ContentType="application/vnd.openxmlformats-officedocument.drawingml.chart+xml"/>
  <Override PartName="/ppt/charts/style162.xml" ContentType="application/vnd.ms-office.chartstyle+xml"/>
  <Override PartName="/ppt/charts/colors162.xml" ContentType="application/vnd.ms-office.chartcolorstyle+xml"/>
  <Override PartName="/ppt/charts/chart163.xml" ContentType="application/vnd.openxmlformats-officedocument.drawingml.chart+xml"/>
  <Override PartName="/ppt/charts/style163.xml" ContentType="application/vnd.ms-office.chartstyle+xml"/>
  <Override PartName="/ppt/charts/colors163.xml" ContentType="application/vnd.ms-office.chartcolorstyle+xml"/>
  <Override PartName="/ppt/charts/chart164.xml" ContentType="application/vnd.openxmlformats-officedocument.drawingml.chart+xml"/>
  <Override PartName="/ppt/charts/style164.xml" ContentType="application/vnd.ms-office.chartstyle+xml"/>
  <Override PartName="/ppt/charts/colors164.xml" ContentType="application/vnd.ms-office.chartcolorstyle+xml"/>
  <Override PartName="/ppt/charts/chart165.xml" ContentType="application/vnd.openxmlformats-officedocument.drawingml.chart+xml"/>
  <Override PartName="/ppt/charts/style165.xml" ContentType="application/vnd.ms-office.chartstyle+xml"/>
  <Override PartName="/ppt/charts/colors165.xml" ContentType="application/vnd.ms-office.chartcolorstyle+xml"/>
  <Override PartName="/ppt/charts/chart166.xml" ContentType="application/vnd.openxmlformats-officedocument.drawingml.chart+xml"/>
  <Override PartName="/ppt/charts/style166.xml" ContentType="application/vnd.ms-office.chartstyle+xml"/>
  <Override PartName="/ppt/charts/colors166.xml" ContentType="application/vnd.ms-office.chartcolorstyle+xml"/>
  <Override PartName="/ppt/charts/chart167.xml" ContentType="application/vnd.openxmlformats-officedocument.drawingml.chart+xml"/>
  <Override PartName="/ppt/charts/style167.xml" ContentType="application/vnd.ms-office.chartstyle+xml"/>
  <Override PartName="/ppt/charts/colors167.xml" ContentType="application/vnd.ms-office.chartcolorstyle+xml"/>
  <Override PartName="/ppt/charts/chart168.xml" ContentType="application/vnd.openxmlformats-officedocument.drawingml.chart+xml"/>
  <Override PartName="/ppt/charts/style168.xml" ContentType="application/vnd.ms-office.chartstyle+xml"/>
  <Override PartName="/ppt/charts/colors168.xml" ContentType="application/vnd.ms-office.chartcolorstyle+xml"/>
  <Override PartName="/ppt/charts/chart169.xml" ContentType="application/vnd.openxmlformats-officedocument.drawingml.chart+xml"/>
  <Override PartName="/ppt/charts/style169.xml" ContentType="application/vnd.ms-office.chartstyle+xml"/>
  <Override PartName="/ppt/charts/colors169.xml" ContentType="application/vnd.ms-office.chartcolorstyle+xml"/>
  <Override PartName="/ppt/charts/chart170.xml" ContentType="application/vnd.openxmlformats-officedocument.drawingml.chart+xml"/>
  <Override PartName="/ppt/charts/style170.xml" ContentType="application/vnd.ms-office.chartstyle+xml"/>
  <Override PartName="/ppt/charts/colors170.xml" ContentType="application/vnd.ms-office.chartcolorstyle+xml"/>
  <Override PartName="/ppt/charts/chart171.xml" ContentType="application/vnd.openxmlformats-officedocument.drawingml.chart+xml"/>
  <Override PartName="/ppt/charts/style171.xml" ContentType="application/vnd.ms-office.chartstyle+xml"/>
  <Override PartName="/ppt/charts/colors171.xml" ContentType="application/vnd.ms-office.chartcolorstyle+xml"/>
  <Override PartName="/ppt/charts/chart172.xml" ContentType="application/vnd.openxmlformats-officedocument.drawingml.chart+xml"/>
  <Override PartName="/ppt/charts/style172.xml" ContentType="application/vnd.ms-office.chartstyle+xml"/>
  <Override PartName="/ppt/charts/colors172.xml" ContentType="application/vnd.ms-office.chartcolorstyle+xml"/>
  <Override PartName="/ppt/charts/chart173.xml" ContentType="application/vnd.openxmlformats-officedocument.drawingml.chart+xml"/>
  <Override PartName="/ppt/charts/style173.xml" ContentType="application/vnd.ms-office.chartstyle+xml"/>
  <Override PartName="/ppt/charts/colors173.xml" ContentType="application/vnd.ms-office.chartcolorstyle+xml"/>
  <Override PartName="/ppt/charts/chart174.xml" ContentType="application/vnd.openxmlformats-officedocument.drawingml.chart+xml"/>
  <Override PartName="/ppt/charts/style174.xml" ContentType="application/vnd.ms-office.chartstyle+xml"/>
  <Override PartName="/ppt/charts/colors174.xml" ContentType="application/vnd.ms-office.chartcolorstyle+xml"/>
  <Override PartName="/ppt/charts/chart175.xml" ContentType="application/vnd.openxmlformats-officedocument.drawingml.chart+xml"/>
  <Override PartName="/ppt/charts/style175.xml" ContentType="application/vnd.ms-office.chartstyle+xml"/>
  <Override PartName="/ppt/charts/colors175.xml" ContentType="application/vnd.ms-office.chartcolorstyle+xml"/>
  <Override PartName="/ppt/charts/chart176.xml" ContentType="application/vnd.openxmlformats-officedocument.drawingml.chart+xml"/>
  <Override PartName="/ppt/charts/style176.xml" ContentType="application/vnd.ms-office.chartstyle+xml"/>
  <Override PartName="/ppt/charts/colors176.xml" ContentType="application/vnd.ms-office.chartcolorstyle+xml"/>
  <Override PartName="/ppt/charts/chart177.xml" ContentType="application/vnd.openxmlformats-officedocument.drawingml.chart+xml"/>
  <Override PartName="/ppt/charts/style177.xml" ContentType="application/vnd.ms-office.chartstyle+xml"/>
  <Override PartName="/ppt/charts/colors177.xml" ContentType="application/vnd.ms-office.chartcolorstyle+xml"/>
  <Override PartName="/ppt/charts/chart178.xml" ContentType="application/vnd.openxmlformats-officedocument.drawingml.chart+xml"/>
  <Override PartName="/ppt/charts/style178.xml" ContentType="application/vnd.ms-office.chartstyle+xml"/>
  <Override PartName="/ppt/charts/colors178.xml" ContentType="application/vnd.ms-office.chartcolorstyle+xml"/>
  <Override PartName="/ppt/charts/chart179.xml" ContentType="application/vnd.openxmlformats-officedocument.drawingml.chart+xml"/>
  <Override PartName="/ppt/charts/style179.xml" ContentType="application/vnd.ms-office.chartstyle+xml"/>
  <Override PartName="/ppt/charts/colors179.xml" ContentType="application/vnd.ms-office.chartcolorstyle+xml"/>
  <Override PartName="/ppt/charts/chart180.xml" ContentType="application/vnd.openxmlformats-officedocument.drawingml.chart+xml"/>
  <Override PartName="/ppt/charts/style180.xml" ContentType="application/vnd.ms-office.chartstyle+xml"/>
  <Override PartName="/ppt/charts/colors180.xml" ContentType="application/vnd.ms-office.chartcolorstyle+xml"/>
  <Override PartName="/ppt/charts/chart181.xml" ContentType="application/vnd.openxmlformats-officedocument.drawingml.chart+xml"/>
  <Override PartName="/ppt/charts/style181.xml" ContentType="application/vnd.ms-office.chartstyle+xml"/>
  <Override PartName="/ppt/charts/colors181.xml" ContentType="application/vnd.ms-office.chartcolorstyle+xml"/>
  <Override PartName="/ppt/charts/chart182.xml" ContentType="application/vnd.openxmlformats-officedocument.drawingml.chart+xml"/>
  <Override PartName="/ppt/charts/style182.xml" ContentType="application/vnd.ms-office.chartstyle+xml"/>
  <Override PartName="/ppt/charts/colors182.xml" ContentType="application/vnd.ms-office.chartcolorstyle+xml"/>
  <Override PartName="/ppt/charts/chart183.xml" ContentType="application/vnd.openxmlformats-officedocument.drawingml.chart+xml"/>
  <Override PartName="/ppt/charts/style183.xml" ContentType="application/vnd.ms-office.chartstyle+xml"/>
  <Override PartName="/ppt/charts/colors183.xml" ContentType="application/vnd.ms-office.chartcolorstyle+xml"/>
  <Override PartName="/ppt/charts/chart184.xml" ContentType="application/vnd.openxmlformats-officedocument.drawingml.chart+xml"/>
  <Override PartName="/ppt/charts/style184.xml" ContentType="application/vnd.ms-office.chartstyle+xml"/>
  <Override PartName="/ppt/charts/colors184.xml" ContentType="application/vnd.ms-office.chartcolorstyle+xml"/>
  <Override PartName="/ppt/charts/chart185.xml" ContentType="application/vnd.openxmlformats-officedocument.drawingml.chart+xml"/>
  <Override PartName="/ppt/charts/style185.xml" ContentType="application/vnd.ms-office.chartstyle+xml"/>
  <Override PartName="/ppt/charts/colors185.xml" ContentType="application/vnd.ms-office.chartcolorstyle+xml"/>
  <Override PartName="/ppt/charts/chart186.xml" ContentType="application/vnd.openxmlformats-officedocument.drawingml.chart+xml"/>
  <Override PartName="/ppt/charts/style186.xml" ContentType="application/vnd.ms-office.chartstyle+xml"/>
  <Override PartName="/ppt/charts/colors186.xml" ContentType="application/vnd.ms-office.chartcolorstyle+xml"/>
  <Override PartName="/ppt/charts/chart187.xml" ContentType="application/vnd.openxmlformats-officedocument.drawingml.chart+xml"/>
  <Override PartName="/ppt/charts/style187.xml" ContentType="application/vnd.ms-office.chartstyle+xml"/>
  <Override PartName="/ppt/charts/colors187.xml" ContentType="application/vnd.ms-office.chartcolorstyle+xml"/>
  <Override PartName="/ppt/charts/chart188.xml" ContentType="application/vnd.openxmlformats-officedocument.drawingml.chart+xml"/>
  <Override PartName="/ppt/charts/style188.xml" ContentType="application/vnd.ms-office.chartstyle+xml"/>
  <Override PartName="/ppt/charts/colors188.xml" ContentType="application/vnd.ms-office.chartcolorstyle+xml"/>
  <Override PartName="/ppt/charts/chart189.xml" ContentType="application/vnd.openxmlformats-officedocument.drawingml.chart+xml"/>
  <Override PartName="/ppt/charts/style189.xml" ContentType="application/vnd.ms-office.chartstyle+xml"/>
  <Override PartName="/ppt/charts/colors189.xml" ContentType="application/vnd.ms-office.chartcolorstyle+xml"/>
  <Override PartName="/ppt/charts/chart190.xml" ContentType="application/vnd.openxmlformats-officedocument.drawingml.chart+xml"/>
  <Override PartName="/ppt/charts/style190.xml" ContentType="application/vnd.ms-office.chartstyle+xml"/>
  <Override PartName="/ppt/charts/colors190.xml" ContentType="application/vnd.ms-office.chartcolorstyle+xml"/>
  <Override PartName="/ppt/charts/chart191.xml" ContentType="application/vnd.openxmlformats-officedocument.drawingml.chart+xml"/>
  <Override PartName="/ppt/charts/style191.xml" ContentType="application/vnd.ms-office.chartstyle+xml"/>
  <Override PartName="/ppt/charts/colors191.xml" ContentType="application/vnd.ms-office.chartcolorstyle+xml"/>
  <Override PartName="/ppt/charts/chart192.xml" ContentType="application/vnd.openxmlformats-officedocument.drawingml.chart+xml"/>
  <Override PartName="/ppt/charts/style192.xml" ContentType="application/vnd.ms-office.chartstyle+xml"/>
  <Override PartName="/ppt/charts/colors192.xml" ContentType="application/vnd.ms-office.chartcolorstyle+xml"/>
  <Override PartName="/ppt/charts/chart193.xml" ContentType="application/vnd.openxmlformats-officedocument.drawingml.chart+xml"/>
  <Override PartName="/ppt/charts/style193.xml" ContentType="application/vnd.ms-office.chartstyle+xml"/>
  <Override PartName="/ppt/charts/colors193.xml" ContentType="application/vnd.ms-office.chartcolorstyle+xml"/>
  <Override PartName="/ppt/charts/chart194.xml" ContentType="application/vnd.openxmlformats-officedocument.drawingml.chart+xml"/>
  <Override PartName="/ppt/charts/style194.xml" ContentType="application/vnd.ms-office.chartstyle+xml"/>
  <Override PartName="/ppt/charts/colors194.xml" ContentType="application/vnd.ms-office.chartcolorstyle+xml"/>
  <Override PartName="/ppt/charts/chart195.xml" ContentType="application/vnd.openxmlformats-officedocument.drawingml.chart+xml"/>
  <Override PartName="/ppt/charts/style195.xml" ContentType="application/vnd.ms-office.chartstyle+xml"/>
  <Override PartName="/ppt/charts/colors195.xml" ContentType="application/vnd.ms-office.chartcolorstyle+xml"/>
  <Override PartName="/ppt/charts/chart196.xml" ContentType="application/vnd.openxmlformats-officedocument.drawingml.chart+xml"/>
  <Override PartName="/ppt/charts/style196.xml" ContentType="application/vnd.ms-office.chartstyle+xml"/>
  <Override PartName="/ppt/charts/colors196.xml" ContentType="application/vnd.ms-office.chartcolorstyle+xml"/>
  <Override PartName="/ppt/charts/chart197.xml" ContentType="application/vnd.openxmlformats-officedocument.drawingml.chart+xml"/>
  <Override PartName="/ppt/charts/style197.xml" ContentType="application/vnd.ms-office.chartstyle+xml"/>
  <Override PartName="/ppt/charts/colors197.xml" ContentType="application/vnd.ms-office.chartcolorstyle+xml"/>
  <Override PartName="/ppt/charts/chart198.xml" ContentType="application/vnd.openxmlformats-officedocument.drawingml.chart+xml"/>
  <Override PartName="/ppt/charts/style198.xml" ContentType="application/vnd.ms-office.chartstyle+xml"/>
  <Override PartName="/ppt/charts/colors198.xml" ContentType="application/vnd.ms-office.chartcolorstyle+xml"/>
  <Override PartName="/ppt/charts/chart199.xml" ContentType="application/vnd.openxmlformats-officedocument.drawingml.chart+xml"/>
  <Override PartName="/ppt/charts/style199.xml" ContentType="application/vnd.ms-office.chartstyle+xml"/>
  <Override PartName="/ppt/charts/colors199.xml" ContentType="application/vnd.ms-office.chartcolorstyle+xml"/>
  <Override PartName="/ppt/charts/chart200.xml" ContentType="application/vnd.openxmlformats-officedocument.drawingml.chart+xml"/>
  <Override PartName="/ppt/charts/style200.xml" ContentType="application/vnd.ms-office.chartstyle+xml"/>
  <Override PartName="/ppt/charts/colors200.xml" ContentType="application/vnd.ms-office.chartcolorstyle+xml"/>
  <Override PartName="/ppt/charts/chart201.xml" ContentType="application/vnd.openxmlformats-officedocument.drawingml.chart+xml"/>
  <Override PartName="/ppt/charts/style201.xml" ContentType="application/vnd.ms-office.chartstyle+xml"/>
  <Override PartName="/ppt/charts/colors201.xml" ContentType="application/vnd.ms-office.chartcolorstyle+xml"/>
  <Override PartName="/ppt/charts/chart202.xml" ContentType="application/vnd.openxmlformats-officedocument.drawingml.chart+xml"/>
  <Override PartName="/ppt/charts/style202.xml" ContentType="application/vnd.ms-office.chartstyle+xml"/>
  <Override PartName="/ppt/charts/colors202.xml" ContentType="application/vnd.ms-office.chartcolorstyle+xml"/>
  <Override PartName="/ppt/charts/chart203.xml" ContentType="application/vnd.openxmlformats-officedocument.drawingml.chart+xml"/>
  <Override PartName="/ppt/charts/style203.xml" ContentType="application/vnd.ms-office.chartstyle+xml"/>
  <Override PartName="/ppt/charts/colors203.xml" ContentType="application/vnd.ms-office.chartcolorstyle+xml"/>
  <Override PartName="/ppt/charts/chart204.xml" ContentType="application/vnd.openxmlformats-officedocument.drawingml.chart+xml"/>
  <Override PartName="/ppt/charts/style204.xml" ContentType="application/vnd.ms-office.chartstyle+xml"/>
  <Override PartName="/ppt/charts/colors204.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17"/>
  </p:notesMasterIdLst>
  <p:sldIdLst>
    <p:sldId id="1478" r:id="rId5"/>
    <p:sldId id="1479" r:id="rId6"/>
    <p:sldId id="1614" r:id="rId7"/>
    <p:sldId id="1615" r:id="rId8"/>
    <p:sldId id="1195" r:id="rId9"/>
    <p:sldId id="1196" r:id="rId10"/>
    <p:sldId id="1197" r:id="rId11"/>
    <p:sldId id="1198" r:id="rId12"/>
    <p:sldId id="1199" r:id="rId13"/>
    <p:sldId id="1200" r:id="rId14"/>
    <p:sldId id="1201" r:id="rId15"/>
    <p:sldId id="1202" r:id="rId16"/>
    <p:sldId id="1203" r:id="rId17"/>
    <p:sldId id="1204" r:id="rId18"/>
    <p:sldId id="1205" r:id="rId19"/>
    <p:sldId id="1206" r:id="rId20"/>
    <p:sldId id="1207" r:id="rId21"/>
    <p:sldId id="1208" r:id="rId22"/>
    <p:sldId id="1209" r:id="rId23"/>
    <p:sldId id="1210" r:id="rId24"/>
    <p:sldId id="1211" r:id="rId25"/>
    <p:sldId id="1212" r:id="rId26"/>
    <p:sldId id="1213" r:id="rId27"/>
    <p:sldId id="1214" r:id="rId28"/>
    <p:sldId id="1215" r:id="rId29"/>
    <p:sldId id="1216" r:id="rId30"/>
    <p:sldId id="1217" r:id="rId31"/>
    <p:sldId id="1218" r:id="rId32"/>
    <p:sldId id="1219" r:id="rId33"/>
    <p:sldId id="1220" r:id="rId34"/>
    <p:sldId id="1221" r:id="rId35"/>
    <p:sldId id="1222" r:id="rId36"/>
    <p:sldId id="1223" r:id="rId37"/>
    <p:sldId id="1224" r:id="rId38"/>
    <p:sldId id="1225" r:id="rId39"/>
    <p:sldId id="1226" r:id="rId40"/>
    <p:sldId id="1227" r:id="rId41"/>
    <p:sldId id="1228" r:id="rId42"/>
    <p:sldId id="1229" r:id="rId43"/>
    <p:sldId id="1230" r:id="rId44"/>
    <p:sldId id="1231" r:id="rId45"/>
    <p:sldId id="1232" r:id="rId46"/>
    <p:sldId id="1233" r:id="rId47"/>
    <p:sldId id="1234" r:id="rId48"/>
    <p:sldId id="1235" r:id="rId49"/>
    <p:sldId id="1236" r:id="rId50"/>
    <p:sldId id="1237" r:id="rId51"/>
    <p:sldId id="1238" r:id="rId52"/>
    <p:sldId id="1239" r:id="rId53"/>
    <p:sldId id="1240" r:id="rId54"/>
    <p:sldId id="1241" r:id="rId55"/>
    <p:sldId id="1242" r:id="rId56"/>
    <p:sldId id="1243" r:id="rId57"/>
    <p:sldId id="1244" r:id="rId58"/>
    <p:sldId id="1245" r:id="rId59"/>
    <p:sldId id="1246" r:id="rId60"/>
    <p:sldId id="1247" r:id="rId61"/>
    <p:sldId id="1248" r:id="rId62"/>
    <p:sldId id="1249" r:id="rId63"/>
    <p:sldId id="1250" r:id="rId64"/>
    <p:sldId id="1251" r:id="rId65"/>
    <p:sldId id="1252" r:id="rId66"/>
    <p:sldId id="1253" r:id="rId67"/>
    <p:sldId id="1254" r:id="rId68"/>
    <p:sldId id="1255" r:id="rId69"/>
    <p:sldId id="1256" r:id="rId70"/>
    <p:sldId id="1257" r:id="rId71"/>
    <p:sldId id="1258" r:id="rId72"/>
    <p:sldId id="1259" r:id="rId73"/>
    <p:sldId id="1260" r:id="rId74"/>
    <p:sldId id="1261" r:id="rId75"/>
    <p:sldId id="1262" r:id="rId76"/>
    <p:sldId id="1263" r:id="rId77"/>
    <p:sldId id="1264" r:id="rId78"/>
    <p:sldId id="1265" r:id="rId79"/>
    <p:sldId id="1266" r:id="rId80"/>
    <p:sldId id="1267" r:id="rId81"/>
    <p:sldId id="1268" r:id="rId82"/>
    <p:sldId id="1269" r:id="rId83"/>
    <p:sldId id="1270" r:id="rId84"/>
    <p:sldId id="1271" r:id="rId85"/>
    <p:sldId id="1272" r:id="rId86"/>
    <p:sldId id="1273" r:id="rId87"/>
    <p:sldId id="1274" r:id="rId88"/>
    <p:sldId id="1275" r:id="rId89"/>
    <p:sldId id="1276" r:id="rId90"/>
    <p:sldId id="1277" r:id="rId91"/>
    <p:sldId id="1278" r:id="rId92"/>
    <p:sldId id="1610" r:id="rId93"/>
    <p:sldId id="1617" r:id="rId94"/>
    <p:sldId id="1279" r:id="rId95"/>
    <p:sldId id="1280" r:id="rId96"/>
    <p:sldId id="1281" r:id="rId97"/>
    <p:sldId id="1282" r:id="rId98"/>
    <p:sldId id="1283" r:id="rId99"/>
    <p:sldId id="1284" r:id="rId100"/>
    <p:sldId id="1285" r:id="rId101"/>
    <p:sldId id="1286" r:id="rId102"/>
    <p:sldId id="1287" r:id="rId103"/>
    <p:sldId id="1300" r:id="rId104"/>
    <p:sldId id="1301" r:id="rId105"/>
    <p:sldId id="1302" r:id="rId106"/>
    <p:sldId id="1288" r:id="rId107"/>
    <p:sldId id="1289" r:id="rId108"/>
    <p:sldId id="1290" r:id="rId109"/>
    <p:sldId id="1291" r:id="rId110"/>
    <p:sldId id="1292" r:id="rId111"/>
    <p:sldId id="1293" r:id="rId112"/>
    <p:sldId id="1294" r:id="rId113"/>
    <p:sldId id="1295" r:id="rId114"/>
    <p:sldId id="1296" r:id="rId115"/>
    <p:sldId id="1297" r:id="rId116"/>
    <p:sldId id="1298" r:id="rId117"/>
    <p:sldId id="1299" r:id="rId118"/>
    <p:sldId id="1306" r:id="rId119"/>
    <p:sldId id="1307" r:id="rId120"/>
    <p:sldId id="1308" r:id="rId121"/>
    <p:sldId id="1303" r:id="rId122"/>
    <p:sldId id="1304" r:id="rId123"/>
    <p:sldId id="1305" r:id="rId124"/>
    <p:sldId id="1309" r:id="rId125"/>
    <p:sldId id="1310" r:id="rId126"/>
    <p:sldId id="1311" r:id="rId127"/>
    <p:sldId id="1312" r:id="rId128"/>
    <p:sldId id="1313" r:id="rId129"/>
    <p:sldId id="1314" r:id="rId130"/>
    <p:sldId id="1315" r:id="rId131"/>
    <p:sldId id="1316" r:id="rId132"/>
    <p:sldId id="1317" r:id="rId133"/>
    <p:sldId id="1327" r:id="rId134"/>
    <p:sldId id="1328" r:id="rId135"/>
    <p:sldId id="1329" r:id="rId136"/>
    <p:sldId id="1318" r:id="rId137"/>
    <p:sldId id="1319" r:id="rId138"/>
    <p:sldId id="1320" r:id="rId139"/>
    <p:sldId id="1455" r:id="rId140"/>
    <p:sldId id="1456" r:id="rId141"/>
    <p:sldId id="1457" r:id="rId142"/>
    <p:sldId id="1321" r:id="rId143"/>
    <p:sldId id="1322" r:id="rId144"/>
    <p:sldId id="1323" r:id="rId145"/>
    <p:sldId id="1324" r:id="rId146"/>
    <p:sldId id="1325" r:id="rId147"/>
    <p:sldId id="1326" r:id="rId148"/>
    <p:sldId id="1333" r:id="rId149"/>
    <p:sldId id="1334" r:id="rId150"/>
    <p:sldId id="1335" r:id="rId151"/>
    <p:sldId id="1330" r:id="rId152"/>
    <p:sldId id="1331" r:id="rId153"/>
    <p:sldId id="1332" r:id="rId154"/>
    <p:sldId id="1336" r:id="rId155"/>
    <p:sldId id="1337" r:id="rId156"/>
    <p:sldId id="1338" r:id="rId157"/>
    <p:sldId id="1339" r:id="rId158"/>
    <p:sldId id="1340" r:id="rId159"/>
    <p:sldId id="1341" r:id="rId160"/>
    <p:sldId id="1342" r:id="rId161"/>
    <p:sldId id="1343" r:id="rId162"/>
    <p:sldId id="1344" r:id="rId163"/>
    <p:sldId id="1618" r:id="rId164"/>
    <p:sldId id="1619" r:id="rId165"/>
    <p:sldId id="1620" r:id="rId166"/>
    <p:sldId id="1345" r:id="rId167"/>
    <p:sldId id="1346" r:id="rId168"/>
    <p:sldId id="1347" r:id="rId169"/>
    <p:sldId id="1348" r:id="rId170"/>
    <p:sldId id="1349" r:id="rId171"/>
    <p:sldId id="1350" r:id="rId172"/>
    <p:sldId id="1351" r:id="rId173"/>
    <p:sldId id="1352" r:id="rId174"/>
    <p:sldId id="1353" r:id="rId175"/>
    <p:sldId id="1354" r:id="rId176"/>
    <p:sldId id="1355" r:id="rId177"/>
    <p:sldId id="1356" r:id="rId178"/>
    <p:sldId id="1621" r:id="rId179"/>
    <p:sldId id="1622" r:id="rId180"/>
    <p:sldId id="1623" r:id="rId181"/>
    <p:sldId id="1360" r:id="rId182"/>
    <p:sldId id="1361" r:id="rId183"/>
    <p:sldId id="1362" r:id="rId184"/>
    <p:sldId id="1366" r:id="rId185"/>
    <p:sldId id="1367" r:id="rId186"/>
    <p:sldId id="1368" r:id="rId187"/>
    <p:sldId id="1369" r:id="rId188"/>
    <p:sldId id="1370" r:id="rId189"/>
    <p:sldId id="1371" r:id="rId190"/>
    <p:sldId id="1372" r:id="rId191"/>
    <p:sldId id="1373" r:id="rId192"/>
    <p:sldId id="1374" r:id="rId193"/>
    <p:sldId id="1624" r:id="rId194"/>
    <p:sldId id="1625" r:id="rId195"/>
    <p:sldId id="1626" r:id="rId196"/>
    <p:sldId id="1375" r:id="rId197"/>
    <p:sldId id="1376" r:id="rId198"/>
    <p:sldId id="1377" r:id="rId199"/>
    <p:sldId id="1378" r:id="rId200"/>
    <p:sldId id="1379" r:id="rId201"/>
    <p:sldId id="1380" r:id="rId202"/>
    <p:sldId id="1381" r:id="rId203"/>
    <p:sldId id="1382" r:id="rId204"/>
    <p:sldId id="1383" r:id="rId205"/>
    <p:sldId id="1384" r:id="rId206"/>
    <p:sldId id="1385" r:id="rId207"/>
    <p:sldId id="1386" r:id="rId208"/>
    <p:sldId id="1627" r:id="rId209"/>
    <p:sldId id="1628" r:id="rId210"/>
    <p:sldId id="1629" r:id="rId211"/>
    <p:sldId id="1390" r:id="rId212"/>
    <p:sldId id="1391" r:id="rId213"/>
    <p:sldId id="1392" r:id="rId214"/>
    <p:sldId id="565" r:id="rId215"/>
    <p:sldId id="566" r:id="rId2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4118">
          <p15:clr>
            <a:srgbClr val="A4A3A4"/>
          </p15:clr>
        </p15:guide>
        <p15:guide id="3" orient="horz" pos="255">
          <p15:clr>
            <a:srgbClr val="A4A3A4"/>
          </p15:clr>
        </p15:guide>
        <p15:guide id="4" pos="2880">
          <p15:clr>
            <a:srgbClr val="A4A3A4"/>
          </p15:clr>
        </p15:guide>
        <p15:guide id="5" pos="3084">
          <p15:clr>
            <a:srgbClr val="A4A3A4"/>
          </p15:clr>
        </p15:guide>
        <p15:guide id="6" pos="5602">
          <p15:clr>
            <a:srgbClr val="A4A3A4"/>
          </p15:clr>
        </p15:guide>
        <p15:guide id="7" pos="158">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Ferguson" initials="MF" lastIdx="5" clrIdx="0">
    <p:extLst/>
  </p:cmAuthor>
  <p:cmAuthor id="2" name="Adriana Tari" initials="AT"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B84"/>
    <a:srgbClr val="E0E383"/>
    <a:srgbClr val="D5DF82"/>
    <a:srgbClr val="E4E483"/>
    <a:srgbClr val="FBAE78"/>
    <a:srgbClr val="F8716C"/>
    <a:srgbClr val="F8696B"/>
    <a:srgbClr val="FBA576"/>
    <a:srgbClr val="58585B"/>
    <a:srgbClr val="888B8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65" autoAdjust="0"/>
    <p:restoredTop sz="94660"/>
  </p:normalViewPr>
  <p:slideViewPr>
    <p:cSldViewPr>
      <p:cViewPr varScale="1">
        <p:scale>
          <a:sx n="100" d="100"/>
          <a:sy n="100" d="100"/>
        </p:scale>
        <p:origin x="1512" y="160"/>
      </p:cViewPr>
      <p:guideLst>
        <p:guide orient="horz" pos="2160"/>
        <p:guide orient="horz" pos="4118"/>
        <p:guide orient="horz" pos="255"/>
        <p:guide pos="2880"/>
        <p:guide pos="3084"/>
        <p:guide pos="5602"/>
        <p:guide pos="158"/>
      </p:guideLst>
    </p:cSldViewPr>
  </p:slideViewPr>
  <p:notesTextViewPr>
    <p:cViewPr>
      <p:scale>
        <a:sx n="1" d="1"/>
        <a:sy n="1" d="1"/>
      </p:scale>
      <p:origin x="0" y="0"/>
    </p:cViewPr>
  </p:notesTextViewPr>
  <p:sorterViewPr>
    <p:cViewPr>
      <p:scale>
        <a:sx n="100" d="100"/>
        <a:sy n="100" d="100"/>
      </p:scale>
      <p:origin x="0" y="-5592"/>
    </p:cViewPr>
  </p:sorterViewPr>
  <p:gridSpacing cx="76200" cy="76200"/>
</p:viewPr>
</file>

<file path=ppt/_rels/presentation.xml.rels><?xml version="1.0" encoding="UTF-8" standalone="yes"?>
<Relationships xmlns="http://schemas.openxmlformats.org/package/2006/relationships"><Relationship Id="rId142" Type="http://schemas.openxmlformats.org/officeDocument/2006/relationships/slide" Target="slides/slide138.xml"/><Relationship Id="rId143" Type="http://schemas.openxmlformats.org/officeDocument/2006/relationships/slide" Target="slides/slide139.xml"/><Relationship Id="rId144" Type="http://schemas.openxmlformats.org/officeDocument/2006/relationships/slide" Target="slides/slide140.xml"/><Relationship Id="rId145" Type="http://schemas.openxmlformats.org/officeDocument/2006/relationships/slide" Target="slides/slide141.xml"/><Relationship Id="rId146" Type="http://schemas.openxmlformats.org/officeDocument/2006/relationships/slide" Target="slides/slide142.xml"/><Relationship Id="rId147" Type="http://schemas.openxmlformats.org/officeDocument/2006/relationships/slide" Target="slides/slide143.xml"/><Relationship Id="rId148" Type="http://schemas.openxmlformats.org/officeDocument/2006/relationships/slide" Target="slides/slide144.xml"/><Relationship Id="rId149" Type="http://schemas.openxmlformats.org/officeDocument/2006/relationships/slide" Target="slides/slide145.xml"/><Relationship Id="rId180" Type="http://schemas.openxmlformats.org/officeDocument/2006/relationships/slide" Target="slides/slide176.xml"/><Relationship Id="rId181" Type="http://schemas.openxmlformats.org/officeDocument/2006/relationships/slide" Target="slides/slide177.xml"/><Relationship Id="rId182" Type="http://schemas.openxmlformats.org/officeDocument/2006/relationships/slide" Target="slides/slide178.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83" Type="http://schemas.openxmlformats.org/officeDocument/2006/relationships/slide" Target="slides/slide179.xml"/><Relationship Id="rId184" Type="http://schemas.openxmlformats.org/officeDocument/2006/relationships/slide" Target="slides/slide180.xml"/><Relationship Id="rId185" Type="http://schemas.openxmlformats.org/officeDocument/2006/relationships/slide" Target="slides/slide181.xml"/><Relationship Id="rId186" Type="http://schemas.openxmlformats.org/officeDocument/2006/relationships/slide" Target="slides/slide182.xml"/><Relationship Id="rId187" Type="http://schemas.openxmlformats.org/officeDocument/2006/relationships/slide" Target="slides/slide183.xml"/><Relationship Id="rId188" Type="http://schemas.openxmlformats.org/officeDocument/2006/relationships/slide" Target="slides/slide184.xml"/><Relationship Id="rId189" Type="http://schemas.openxmlformats.org/officeDocument/2006/relationships/slide" Target="slides/slide185.xml"/><Relationship Id="rId220" Type="http://schemas.openxmlformats.org/officeDocument/2006/relationships/viewProps" Target="viewProps.xml"/><Relationship Id="rId221" Type="http://schemas.openxmlformats.org/officeDocument/2006/relationships/theme" Target="theme/theme1.xml"/><Relationship Id="rId222" Type="http://schemas.openxmlformats.org/officeDocument/2006/relationships/tableStyles" Target="tableStyles.xml"/><Relationship Id="rId223" Type="http://schemas.microsoft.com/office/2015/10/relationships/revisionInfo" Target="revisionInfo.xml"/><Relationship Id="rId80" Type="http://schemas.openxmlformats.org/officeDocument/2006/relationships/slide" Target="slides/slide76.xml"/><Relationship Id="rId81" Type="http://schemas.openxmlformats.org/officeDocument/2006/relationships/slide" Target="slides/slide77.xml"/><Relationship Id="rId82" Type="http://schemas.openxmlformats.org/officeDocument/2006/relationships/slide" Target="slides/slide78.xml"/><Relationship Id="rId83" Type="http://schemas.openxmlformats.org/officeDocument/2006/relationships/slide" Target="slides/slide79.xml"/><Relationship Id="rId84" Type="http://schemas.openxmlformats.org/officeDocument/2006/relationships/slide" Target="slides/slide80.xml"/><Relationship Id="rId85" Type="http://schemas.openxmlformats.org/officeDocument/2006/relationships/slide" Target="slides/slide81.xml"/><Relationship Id="rId86" Type="http://schemas.openxmlformats.org/officeDocument/2006/relationships/slide" Target="slides/slide82.xml"/><Relationship Id="rId87" Type="http://schemas.openxmlformats.org/officeDocument/2006/relationships/slide" Target="slides/slide83.xml"/><Relationship Id="rId88" Type="http://schemas.openxmlformats.org/officeDocument/2006/relationships/slide" Target="slides/slide84.xml"/><Relationship Id="rId89" Type="http://schemas.openxmlformats.org/officeDocument/2006/relationships/slide" Target="slides/slide85.xml"/><Relationship Id="rId110" Type="http://schemas.openxmlformats.org/officeDocument/2006/relationships/slide" Target="slides/slide106.xml"/><Relationship Id="rId111" Type="http://schemas.openxmlformats.org/officeDocument/2006/relationships/slide" Target="slides/slide107.xml"/><Relationship Id="rId112" Type="http://schemas.openxmlformats.org/officeDocument/2006/relationships/slide" Target="slides/slide108.xml"/><Relationship Id="rId113" Type="http://schemas.openxmlformats.org/officeDocument/2006/relationships/slide" Target="slides/slide109.xml"/><Relationship Id="rId114" Type="http://schemas.openxmlformats.org/officeDocument/2006/relationships/slide" Target="slides/slide110.xml"/><Relationship Id="rId115" Type="http://schemas.openxmlformats.org/officeDocument/2006/relationships/slide" Target="slides/slide111.xml"/><Relationship Id="rId116" Type="http://schemas.openxmlformats.org/officeDocument/2006/relationships/slide" Target="slides/slide112.xml"/><Relationship Id="rId117" Type="http://schemas.openxmlformats.org/officeDocument/2006/relationships/slide" Target="slides/slide113.xml"/><Relationship Id="rId118" Type="http://schemas.openxmlformats.org/officeDocument/2006/relationships/slide" Target="slides/slide114.xml"/><Relationship Id="rId119" Type="http://schemas.openxmlformats.org/officeDocument/2006/relationships/slide" Target="slides/slide115.xml"/><Relationship Id="rId150" Type="http://schemas.openxmlformats.org/officeDocument/2006/relationships/slide" Target="slides/slide146.xml"/><Relationship Id="rId151" Type="http://schemas.openxmlformats.org/officeDocument/2006/relationships/slide" Target="slides/slide147.xml"/><Relationship Id="rId152" Type="http://schemas.openxmlformats.org/officeDocument/2006/relationships/slide" Target="slides/slide148.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53" Type="http://schemas.openxmlformats.org/officeDocument/2006/relationships/slide" Target="slides/slide149.xml"/><Relationship Id="rId154" Type="http://schemas.openxmlformats.org/officeDocument/2006/relationships/slide" Target="slides/slide150.xml"/><Relationship Id="rId155" Type="http://schemas.openxmlformats.org/officeDocument/2006/relationships/slide" Target="slides/slide151.xml"/><Relationship Id="rId156" Type="http://schemas.openxmlformats.org/officeDocument/2006/relationships/slide" Target="slides/slide152.xml"/><Relationship Id="rId157" Type="http://schemas.openxmlformats.org/officeDocument/2006/relationships/slide" Target="slides/slide153.xml"/><Relationship Id="rId158" Type="http://schemas.openxmlformats.org/officeDocument/2006/relationships/slide" Target="slides/slide154.xml"/><Relationship Id="rId159" Type="http://schemas.openxmlformats.org/officeDocument/2006/relationships/slide" Target="slides/slide155.xml"/><Relationship Id="rId190" Type="http://schemas.openxmlformats.org/officeDocument/2006/relationships/slide" Target="slides/slide186.xml"/><Relationship Id="rId191" Type="http://schemas.openxmlformats.org/officeDocument/2006/relationships/slide" Target="slides/slide187.xml"/><Relationship Id="rId192" Type="http://schemas.openxmlformats.org/officeDocument/2006/relationships/slide" Target="slides/slide188.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slide" Target="slides/slide55.xml"/><Relationship Id="rId193" Type="http://schemas.openxmlformats.org/officeDocument/2006/relationships/slide" Target="slides/slide189.xml"/><Relationship Id="rId194" Type="http://schemas.openxmlformats.org/officeDocument/2006/relationships/slide" Target="slides/slide190.xml"/><Relationship Id="rId195" Type="http://schemas.openxmlformats.org/officeDocument/2006/relationships/slide" Target="slides/slide191.xml"/><Relationship Id="rId196" Type="http://schemas.openxmlformats.org/officeDocument/2006/relationships/slide" Target="slides/slide192.xml"/><Relationship Id="rId197" Type="http://schemas.openxmlformats.org/officeDocument/2006/relationships/slide" Target="slides/slide193.xml"/><Relationship Id="rId198" Type="http://schemas.openxmlformats.org/officeDocument/2006/relationships/slide" Target="slides/slide194.xml"/><Relationship Id="rId199" Type="http://schemas.openxmlformats.org/officeDocument/2006/relationships/slide" Target="slides/slide195.xml"/><Relationship Id="rId90" Type="http://schemas.openxmlformats.org/officeDocument/2006/relationships/slide" Target="slides/slide86.xml"/><Relationship Id="rId91" Type="http://schemas.openxmlformats.org/officeDocument/2006/relationships/slide" Target="slides/slide87.xml"/><Relationship Id="rId92" Type="http://schemas.openxmlformats.org/officeDocument/2006/relationships/slide" Target="slides/slide88.xml"/><Relationship Id="rId93" Type="http://schemas.openxmlformats.org/officeDocument/2006/relationships/slide" Target="slides/slide89.xml"/><Relationship Id="rId94" Type="http://schemas.openxmlformats.org/officeDocument/2006/relationships/slide" Target="slides/slide90.xml"/><Relationship Id="rId95" Type="http://schemas.openxmlformats.org/officeDocument/2006/relationships/slide" Target="slides/slide91.xml"/><Relationship Id="rId96" Type="http://schemas.openxmlformats.org/officeDocument/2006/relationships/slide" Target="slides/slide92.xml"/><Relationship Id="rId97" Type="http://schemas.openxmlformats.org/officeDocument/2006/relationships/slide" Target="slides/slide93.xml"/><Relationship Id="rId98" Type="http://schemas.openxmlformats.org/officeDocument/2006/relationships/slide" Target="slides/slide94.xml"/><Relationship Id="rId99" Type="http://schemas.openxmlformats.org/officeDocument/2006/relationships/slide" Target="slides/slide95.xml"/><Relationship Id="rId120" Type="http://schemas.openxmlformats.org/officeDocument/2006/relationships/slide" Target="slides/slide116.xml"/><Relationship Id="rId121" Type="http://schemas.openxmlformats.org/officeDocument/2006/relationships/slide" Target="slides/slide117.xml"/><Relationship Id="rId122" Type="http://schemas.openxmlformats.org/officeDocument/2006/relationships/slide" Target="slides/slide118.xml"/><Relationship Id="rId123" Type="http://schemas.openxmlformats.org/officeDocument/2006/relationships/slide" Target="slides/slide119.xml"/><Relationship Id="rId124" Type="http://schemas.openxmlformats.org/officeDocument/2006/relationships/slide" Target="slides/slide120.xml"/><Relationship Id="rId125" Type="http://schemas.openxmlformats.org/officeDocument/2006/relationships/slide" Target="slides/slide121.xml"/><Relationship Id="rId126" Type="http://schemas.openxmlformats.org/officeDocument/2006/relationships/slide" Target="slides/slide122.xml"/><Relationship Id="rId127" Type="http://schemas.openxmlformats.org/officeDocument/2006/relationships/slide" Target="slides/slide123.xml"/><Relationship Id="rId128" Type="http://schemas.openxmlformats.org/officeDocument/2006/relationships/slide" Target="slides/slide124.xml"/><Relationship Id="rId129" Type="http://schemas.openxmlformats.org/officeDocument/2006/relationships/slide" Target="slides/slide125.xml"/><Relationship Id="rId160" Type="http://schemas.openxmlformats.org/officeDocument/2006/relationships/slide" Target="slides/slide156.xml"/><Relationship Id="rId161" Type="http://schemas.openxmlformats.org/officeDocument/2006/relationships/slide" Target="slides/slide157.xml"/><Relationship Id="rId162" Type="http://schemas.openxmlformats.org/officeDocument/2006/relationships/slide" Target="slides/slide158.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63" Type="http://schemas.openxmlformats.org/officeDocument/2006/relationships/slide" Target="slides/slide159.xml"/><Relationship Id="rId164" Type="http://schemas.openxmlformats.org/officeDocument/2006/relationships/slide" Target="slides/slide160.xml"/><Relationship Id="rId165" Type="http://schemas.openxmlformats.org/officeDocument/2006/relationships/slide" Target="slides/slide161.xml"/><Relationship Id="rId166" Type="http://schemas.openxmlformats.org/officeDocument/2006/relationships/slide" Target="slides/slide162.xml"/><Relationship Id="rId167" Type="http://schemas.openxmlformats.org/officeDocument/2006/relationships/slide" Target="slides/slide163.xml"/><Relationship Id="rId168" Type="http://schemas.openxmlformats.org/officeDocument/2006/relationships/slide" Target="slides/slide164.xml"/><Relationship Id="rId169" Type="http://schemas.openxmlformats.org/officeDocument/2006/relationships/slide" Target="slides/slide165.xml"/><Relationship Id="rId200" Type="http://schemas.openxmlformats.org/officeDocument/2006/relationships/slide" Target="slides/slide196.xml"/><Relationship Id="rId201" Type="http://schemas.openxmlformats.org/officeDocument/2006/relationships/slide" Target="slides/slide197.xml"/><Relationship Id="rId202" Type="http://schemas.openxmlformats.org/officeDocument/2006/relationships/slide" Target="slides/slide198.xml"/><Relationship Id="rId203" Type="http://schemas.openxmlformats.org/officeDocument/2006/relationships/slide" Target="slides/slide199.xml"/><Relationship Id="rId60" Type="http://schemas.openxmlformats.org/officeDocument/2006/relationships/slide" Target="slides/slide56.xml"/><Relationship Id="rId61" Type="http://schemas.openxmlformats.org/officeDocument/2006/relationships/slide" Target="slides/slide57.xml"/><Relationship Id="rId62" Type="http://schemas.openxmlformats.org/officeDocument/2006/relationships/slide" Target="slides/slide58.xml"/><Relationship Id="rId63" Type="http://schemas.openxmlformats.org/officeDocument/2006/relationships/slide" Target="slides/slide59.xml"/><Relationship Id="rId64" Type="http://schemas.openxmlformats.org/officeDocument/2006/relationships/slide" Target="slides/slide60.xml"/><Relationship Id="rId65" Type="http://schemas.openxmlformats.org/officeDocument/2006/relationships/slide" Target="slides/slide61.xml"/><Relationship Id="rId66" Type="http://schemas.openxmlformats.org/officeDocument/2006/relationships/slide" Target="slides/slide62.xml"/><Relationship Id="rId67" Type="http://schemas.openxmlformats.org/officeDocument/2006/relationships/slide" Target="slides/slide63.xml"/><Relationship Id="rId68" Type="http://schemas.openxmlformats.org/officeDocument/2006/relationships/slide" Target="slides/slide64.xml"/><Relationship Id="rId69" Type="http://schemas.openxmlformats.org/officeDocument/2006/relationships/slide" Target="slides/slide65.xml"/><Relationship Id="rId204" Type="http://schemas.openxmlformats.org/officeDocument/2006/relationships/slide" Target="slides/slide200.xml"/><Relationship Id="rId205" Type="http://schemas.openxmlformats.org/officeDocument/2006/relationships/slide" Target="slides/slide201.xml"/><Relationship Id="rId206" Type="http://schemas.openxmlformats.org/officeDocument/2006/relationships/slide" Target="slides/slide202.xml"/><Relationship Id="rId207" Type="http://schemas.openxmlformats.org/officeDocument/2006/relationships/slide" Target="slides/slide203.xml"/><Relationship Id="rId208" Type="http://schemas.openxmlformats.org/officeDocument/2006/relationships/slide" Target="slides/slide204.xml"/><Relationship Id="rId209" Type="http://schemas.openxmlformats.org/officeDocument/2006/relationships/slide" Target="slides/slide205.xml"/><Relationship Id="rId130" Type="http://schemas.openxmlformats.org/officeDocument/2006/relationships/slide" Target="slides/slide126.xml"/><Relationship Id="rId131" Type="http://schemas.openxmlformats.org/officeDocument/2006/relationships/slide" Target="slides/slide127.xml"/><Relationship Id="rId132" Type="http://schemas.openxmlformats.org/officeDocument/2006/relationships/slide" Target="slides/slide128.xml"/><Relationship Id="rId133" Type="http://schemas.openxmlformats.org/officeDocument/2006/relationships/slide" Target="slides/slide129.xml"/><Relationship Id="rId134" Type="http://schemas.openxmlformats.org/officeDocument/2006/relationships/slide" Target="slides/slide130.xml"/><Relationship Id="rId135" Type="http://schemas.openxmlformats.org/officeDocument/2006/relationships/slide" Target="slides/slide131.xml"/><Relationship Id="rId136" Type="http://schemas.openxmlformats.org/officeDocument/2006/relationships/slide" Target="slides/slide132.xml"/><Relationship Id="rId137" Type="http://schemas.openxmlformats.org/officeDocument/2006/relationships/slide" Target="slides/slide133.xml"/><Relationship Id="rId138" Type="http://schemas.openxmlformats.org/officeDocument/2006/relationships/slide" Target="slides/slide134.xml"/><Relationship Id="rId139" Type="http://schemas.openxmlformats.org/officeDocument/2006/relationships/slide" Target="slides/slide135.xml"/><Relationship Id="rId170" Type="http://schemas.openxmlformats.org/officeDocument/2006/relationships/slide" Target="slides/slide166.xml"/><Relationship Id="rId171" Type="http://schemas.openxmlformats.org/officeDocument/2006/relationships/slide" Target="slides/slide167.xml"/><Relationship Id="rId172" Type="http://schemas.openxmlformats.org/officeDocument/2006/relationships/slide" Target="slides/slide168.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173" Type="http://schemas.openxmlformats.org/officeDocument/2006/relationships/slide" Target="slides/slide169.xml"/><Relationship Id="rId174" Type="http://schemas.openxmlformats.org/officeDocument/2006/relationships/slide" Target="slides/slide170.xml"/><Relationship Id="rId175" Type="http://schemas.openxmlformats.org/officeDocument/2006/relationships/slide" Target="slides/slide171.xml"/><Relationship Id="rId176" Type="http://schemas.openxmlformats.org/officeDocument/2006/relationships/slide" Target="slides/slide172.xml"/><Relationship Id="rId177" Type="http://schemas.openxmlformats.org/officeDocument/2006/relationships/slide" Target="slides/slide173.xml"/><Relationship Id="rId178" Type="http://schemas.openxmlformats.org/officeDocument/2006/relationships/slide" Target="slides/slide174.xml"/><Relationship Id="rId179" Type="http://schemas.openxmlformats.org/officeDocument/2006/relationships/slide" Target="slides/slide175.xml"/><Relationship Id="rId210" Type="http://schemas.openxmlformats.org/officeDocument/2006/relationships/slide" Target="slides/slide206.xml"/><Relationship Id="rId211" Type="http://schemas.openxmlformats.org/officeDocument/2006/relationships/slide" Target="slides/slide207.xml"/><Relationship Id="rId212" Type="http://schemas.openxmlformats.org/officeDocument/2006/relationships/slide" Target="slides/slide208.xml"/><Relationship Id="rId213" Type="http://schemas.openxmlformats.org/officeDocument/2006/relationships/slide" Target="slides/slide209.xml"/><Relationship Id="rId70" Type="http://schemas.openxmlformats.org/officeDocument/2006/relationships/slide" Target="slides/slide66.xml"/><Relationship Id="rId71" Type="http://schemas.openxmlformats.org/officeDocument/2006/relationships/slide" Target="slides/slide67.xml"/><Relationship Id="rId72" Type="http://schemas.openxmlformats.org/officeDocument/2006/relationships/slide" Target="slides/slide68.xml"/><Relationship Id="rId73" Type="http://schemas.openxmlformats.org/officeDocument/2006/relationships/slide" Target="slides/slide69.xml"/><Relationship Id="rId74" Type="http://schemas.openxmlformats.org/officeDocument/2006/relationships/slide" Target="slides/slide70.xml"/><Relationship Id="rId75" Type="http://schemas.openxmlformats.org/officeDocument/2006/relationships/slide" Target="slides/slide71.xml"/><Relationship Id="rId76" Type="http://schemas.openxmlformats.org/officeDocument/2006/relationships/slide" Target="slides/slide72.xml"/><Relationship Id="rId77" Type="http://schemas.openxmlformats.org/officeDocument/2006/relationships/slide" Target="slides/slide73.xml"/><Relationship Id="rId78" Type="http://schemas.openxmlformats.org/officeDocument/2006/relationships/slide" Target="slides/slide74.xml"/><Relationship Id="rId79" Type="http://schemas.openxmlformats.org/officeDocument/2006/relationships/slide" Target="slides/slide75.xml"/><Relationship Id="rId214" Type="http://schemas.openxmlformats.org/officeDocument/2006/relationships/slide" Target="slides/slide210.xml"/><Relationship Id="rId215" Type="http://schemas.openxmlformats.org/officeDocument/2006/relationships/slide" Target="slides/slide211.xml"/><Relationship Id="rId216" Type="http://schemas.openxmlformats.org/officeDocument/2006/relationships/slide" Target="slides/slide212.xml"/><Relationship Id="rId217" Type="http://schemas.openxmlformats.org/officeDocument/2006/relationships/notesMaster" Target="notesMasters/notesMaster1.xml"/><Relationship Id="rId218" Type="http://schemas.openxmlformats.org/officeDocument/2006/relationships/commentAuthors" Target="commentAuthors.xml"/><Relationship Id="rId219" Type="http://schemas.openxmlformats.org/officeDocument/2006/relationships/presProps" Target="presProps.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100" Type="http://schemas.openxmlformats.org/officeDocument/2006/relationships/slide" Target="slides/slide96.xml"/><Relationship Id="rId101" Type="http://schemas.openxmlformats.org/officeDocument/2006/relationships/slide" Target="slides/slide97.xml"/><Relationship Id="rId102" Type="http://schemas.openxmlformats.org/officeDocument/2006/relationships/slide" Target="slides/slide98.xml"/><Relationship Id="rId103" Type="http://schemas.openxmlformats.org/officeDocument/2006/relationships/slide" Target="slides/slide99.xml"/><Relationship Id="rId104" Type="http://schemas.openxmlformats.org/officeDocument/2006/relationships/slide" Target="slides/slide100.xml"/><Relationship Id="rId105" Type="http://schemas.openxmlformats.org/officeDocument/2006/relationships/slide" Target="slides/slide101.xml"/><Relationship Id="rId106" Type="http://schemas.openxmlformats.org/officeDocument/2006/relationships/slide" Target="slides/slide102.xml"/><Relationship Id="rId107" Type="http://schemas.openxmlformats.org/officeDocument/2006/relationships/slide" Target="slides/slide103.xml"/><Relationship Id="rId108" Type="http://schemas.openxmlformats.org/officeDocument/2006/relationships/slide" Target="slides/slide104.xml"/><Relationship Id="rId109" Type="http://schemas.openxmlformats.org/officeDocument/2006/relationships/slide" Target="slides/slide10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140" Type="http://schemas.openxmlformats.org/officeDocument/2006/relationships/slide" Target="slides/slide136.xml"/><Relationship Id="rId141" Type="http://schemas.openxmlformats.org/officeDocument/2006/relationships/slide" Target="slides/slide137.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package" Target="../embeddings/Microsoft_Excel_Worksheet1.xlsx"/></Relationships>
</file>

<file path=ppt/charts/_rels/chart10.xml.rels><?xml version="1.0" encoding="UTF-8" standalone="yes"?>
<Relationships xmlns="http://schemas.openxmlformats.org/package/2006/relationships"><Relationship Id="rId1" Type="http://schemas.microsoft.com/office/2011/relationships/chartStyle" Target="style10.xml"/><Relationship Id="rId2" Type="http://schemas.microsoft.com/office/2011/relationships/chartColorStyle" Target="colors10.xml"/><Relationship Id="rId3" Type="http://schemas.openxmlformats.org/officeDocument/2006/relationships/package" Target="../embeddings/Microsoft_Excel_Worksheet10.xlsx"/></Relationships>
</file>

<file path=ppt/charts/_rels/chart100.xml.rels><?xml version="1.0" encoding="UTF-8" standalone="yes"?>
<Relationships xmlns="http://schemas.openxmlformats.org/package/2006/relationships"><Relationship Id="rId1" Type="http://schemas.microsoft.com/office/2011/relationships/chartStyle" Target="style100.xml"/><Relationship Id="rId2" Type="http://schemas.microsoft.com/office/2011/relationships/chartColorStyle" Target="colors100.xml"/><Relationship Id="rId3" Type="http://schemas.openxmlformats.org/officeDocument/2006/relationships/package" Target="../embeddings/Microsoft_Excel_Worksheet100.xlsx"/></Relationships>
</file>

<file path=ppt/charts/_rels/chart101.xml.rels><?xml version="1.0" encoding="UTF-8" standalone="yes"?>
<Relationships xmlns="http://schemas.openxmlformats.org/package/2006/relationships"><Relationship Id="rId1" Type="http://schemas.microsoft.com/office/2011/relationships/chartStyle" Target="style101.xml"/><Relationship Id="rId2" Type="http://schemas.microsoft.com/office/2011/relationships/chartColorStyle" Target="colors101.xml"/><Relationship Id="rId3" Type="http://schemas.openxmlformats.org/officeDocument/2006/relationships/package" Target="../embeddings/Microsoft_Excel_Worksheet101.xlsx"/></Relationships>
</file>

<file path=ppt/charts/_rels/chart102.xml.rels><?xml version="1.0" encoding="UTF-8" standalone="yes"?>
<Relationships xmlns="http://schemas.openxmlformats.org/package/2006/relationships"><Relationship Id="rId1" Type="http://schemas.microsoft.com/office/2011/relationships/chartStyle" Target="style102.xml"/><Relationship Id="rId2" Type="http://schemas.microsoft.com/office/2011/relationships/chartColorStyle" Target="colors102.xml"/><Relationship Id="rId3" Type="http://schemas.openxmlformats.org/officeDocument/2006/relationships/package" Target="../embeddings/Microsoft_Excel_Worksheet102.xlsx"/></Relationships>
</file>

<file path=ppt/charts/_rels/chart103.xml.rels><?xml version="1.0" encoding="UTF-8" standalone="yes"?>
<Relationships xmlns="http://schemas.openxmlformats.org/package/2006/relationships"><Relationship Id="rId1" Type="http://schemas.microsoft.com/office/2011/relationships/chartStyle" Target="style103.xml"/><Relationship Id="rId2" Type="http://schemas.microsoft.com/office/2011/relationships/chartColorStyle" Target="colors103.xml"/><Relationship Id="rId3" Type="http://schemas.openxmlformats.org/officeDocument/2006/relationships/package" Target="../embeddings/Microsoft_Excel_Worksheet103.xlsx"/></Relationships>
</file>

<file path=ppt/charts/_rels/chart104.xml.rels><?xml version="1.0" encoding="UTF-8" standalone="yes"?>
<Relationships xmlns="http://schemas.openxmlformats.org/package/2006/relationships"><Relationship Id="rId1" Type="http://schemas.microsoft.com/office/2011/relationships/chartStyle" Target="style104.xml"/><Relationship Id="rId2" Type="http://schemas.microsoft.com/office/2011/relationships/chartColorStyle" Target="colors104.xml"/><Relationship Id="rId3" Type="http://schemas.openxmlformats.org/officeDocument/2006/relationships/package" Target="../embeddings/Microsoft_Excel_Worksheet104.xlsx"/></Relationships>
</file>

<file path=ppt/charts/_rels/chart105.xml.rels><?xml version="1.0" encoding="UTF-8" standalone="yes"?>
<Relationships xmlns="http://schemas.openxmlformats.org/package/2006/relationships"><Relationship Id="rId1" Type="http://schemas.microsoft.com/office/2011/relationships/chartStyle" Target="style105.xml"/><Relationship Id="rId2" Type="http://schemas.microsoft.com/office/2011/relationships/chartColorStyle" Target="colors105.xml"/><Relationship Id="rId3" Type="http://schemas.openxmlformats.org/officeDocument/2006/relationships/package" Target="../embeddings/Microsoft_Excel_Worksheet105.xlsx"/></Relationships>
</file>

<file path=ppt/charts/_rels/chart106.xml.rels><?xml version="1.0" encoding="UTF-8" standalone="yes"?>
<Relationships xmlns="http://schemas.openxmlformats.org/package/2006/relationships"><Relationship Id="rId1" Type="http://schemas.microsoft.com/office/2011/relationships/chartStyle" Target="style106.xml"/><Relationship Id="rId2" Type="http://schemas.microsoft.com/office/2011/relationships/chartColorStyle" Target="colors106.xml"/><Relationship Id="rId3" Type="http://schemas.openxmlformats.org/officeDocument/2006/relationships/package" Target="../embeddings/Microsoft_Excel_Worksheet106.xlsx"/></Relationships>
</file>

<file path=ppt/charts/_rels/chart107.xml.rels><?xml version="1.0" encoding="UTF-8" standalone="yes"?>
<Relationships xmlns="http://schemas.openxmlformats.org/package/2006/relationships"><Relationship Id="rId1" Type="http://schemas.microsoft.com/office/2011/relationships/chartStyle" Target="style107.xml"/><Relationship Id="rId2" Type="http://schemas.microsoft.com/office/2011/relationships/chartColorStyle" Target="colors107.xml"/><Relationship Id="rId3" Type="http://schemas.openxmlformats.org/officeDocument/2006/relationships/package" Target="../embeddings/Microsoft_Excel_Worksheet107.xlsx"/></Relationships>
</file>

<file path=ppt/charts/_rels/chart108.xml.rels><?xml version="1.0" encoding="UTF-8" standalone="yes"?>
<Relationships xmlns="http://schemas.openxmlformats.org/package/2006/relationships"><Relationship Id="rId1" Type="http://schemas.microsoft.com/office/2011/relationships/chartStyle" Target="style108.xml"/><Relationship Id="rId2" Type="http://schemas.microsoft.com/office/2011/relationships/chartColorStyle" Target="colors108.xml"/><Relationship Id="rId3" Type="http://schemas.openxmlformats.org/officeDocument/2006/relationships/package" Target="../embeddings/Microsoft_Excel_Worksheet108.xlsx"/></Relationships>
</file>

<file path=ppt/charts/_rels/chart109.xml.rels><?xml version="1.0" encoding="UTF-8" standalone="yes"?>
<Relationships xmlns="http://schemas.openxmlformats.org/package/2006/relationships"><Relationship Id="rId1" Type="http://schemas.microsoft.com/office/2011/relationships/chartStyle" Target="style109.xml"/><Relationship Id="rId2" Type="http://schemas.microsoft.com/office/2011/relationships/chartColorStyle" Target="colors109.xml"/><Relationship Id="rId3" Type="http://schemas.openxmlformats.org/officeDocument/2006/relationships/package" Target="../embeddings/Microsoft_Excel_Worksheet109.xlsx"/></Relationships>
</file>

<file path=ppt/charts/_rels/chart11.xml.rels><?xml version="1.0" encoding="UTF-8" standalone="yes"?>
<Relationships xmlns="http://schemas.openxmlformats.org/package/2006/relationships"><Relationship Id="rId1" Type="http://schemas.microsoft.com/office/2011/relationships/chartStyle" Target="style11.xml"/><Relationship Id="rId2" Type="http://schemas.microsoft.com/office/2011/relationships/chartColorStyle" Target="colors11.xml"/><Relationship Id="rId3" Type="http://schemas.openxmlformats.org/officeDocument/2006/relationships/package" Target="../embeddings/Microsoft_Excel_Worksheet11.xlsx"/></Relationships>
</file>

<file path=ppt/charts/_rels/chart110.xml.rels><?xml version="1.0" encoding="UTF-8" standalone="yes"?>
<Relationships xmlns="http://schemas.openxmlformats.org/package/2006/relationships"><Relationship Id="rId1" Type="http://schemas.microsoft.com/office/2011/relationships/chartStyle" Target="style110.xml"/><Relationship Id="rId2" Type="http://schemas.microsoft.com/office/2011/relationships/chartColorStyle" Target="colors110.xml"/><Relationship Id="rId3" Type="http://schemas.openxmlformats.org/officeDocument/2006/relationships/package" Target="../embeddings/Microsoft_Excel_Worksheet110.xlsx"/></Relationships>
</file>

<file path=ppt/charts/_rels/chart111.xml.rels><?xml version="1.0" encoding="UTF-8" standalone="yes"?>
<Relationships xmlns="http://schemas.openxmlformats.org/package/2006/relationships"><Relationship Id="rId1" Type="http://schemas.microsoft.com/office/2011/relationships/chartStyle" Target="style111.xml"/><Relationship Id="rId2" Type="http://schemas.microsoft.com/office/2011/relationships/chartColorStyle" Target="colors111.xml"/><Relationship Id="rId3" Type="http://schemas.openxmlformats.org/officeDocument/2006/relationships/package" Target="../embeddings/Microsoft_Excel_Worksheet111.xlsx"/></Relationships>
</file>

<file path=ppt/charts/_rels/chart112.xml.rels><?xml version="1.0" encoding="UTF-8" standalone="yes"?>
<Relationships xmlns="http://schemas.openxmlformats.org/package/2006/relationships"><Relationship Id="rId1" Type="http://schemas.microsoft.com/office/2011/relationships/chartStyle" Target="style112.xml"/><Relationship Id="rId2" Type="http://schemas.microsoft.com/office/2011/relationships/chartColorStyle" Target="colors112.xml"/><Relationship Id="rId3" Type="http://schemas.openxmlformats.org/officeDocument/2006/relationships/package" Target="../embeddings/Microsoft_Excel_Worksheet112.xlsx"/></Relationships>
</file>

<file path=ppt/charts/_rels/chart113.xml.rels><?xml version="1.0" encoding="UTF-8" standalone="yes"?>
<Relationships xmlns="http://schemas.openxmlformats.org/package/2006/relationships"><Relationship Id="rId1" Type="http://schemas.microsoft.com/office/2011/relationships/chartStyle" Target="style113.xml"/><Relationship Id="rId2" Type="http://schemas.microsoft.com/office/2011/relationships/chartColorStyle" Target="colors113.xml"/><Relationship Id="rId3" Type="http://schemas.openxmlformats.org/officeDocument/2006/relationships/package" Target="../embeddings/Microsoft_Excel_Worksheet113.xlsx"/></Relationships>
</file>

<file path=ppt/charts/_rels/chart114.xml.rels><?xml version="1.0" encoding="UTF-8" standalone="yes"?>
<Relationships xmlns="http://schemas.openxmlformats.org/package/2006/relationships"><Relationship Id="rId1" Type="http://schemas.microsoft.com/office/2011/relationships/chartStyle" Target="style114.xml"/><Relationship Id="rId2" Type="http://schemas.microsoft.com/office/2011/relationships/chartColorStyle" Target="colors114.xml"/><Relationship Id="rId3" Type="http://schemas.openxmlformats.org/officeDocument/2006/relationships/package" Target="../embeddings/Microsoft_Excel_Worksheet114.xlsx"/></Relationships>
</file>

<file path=ppt/charts/_rels/chart115.xml.rels><?xml version="1.0" encoding="UTF-8" standalone="yes"?>
<Relationships xmlns="http://schemas.openxmlformats.org/package/2006/relationships"><Relationship Id="rId1" Type="http://schemas.microsoft.com/office/2011/relationships/chartStyle" Target="style115.xml"/><Relationship Id="rId2" Type="http://schemas.microsoft.com/office/2011/relationships/chartColorStyle" Target="colors115.xml"/><Relationship Id="rId3" Type="http://schemas.openxmlformats.org/officeDocument/2006/relationships/package" Target="../embeddings/Microsoft_Excel_Worksheet115.xlsx"/></Relationships>
</file>

<file path=ppt/charts/_rels/chart116.xml.rels><?xml version="1.0" encoding="UTF-8" standalone="yes"?>
<Relationships xmlns="http://schemas.openxmlformats.org/package/2006/relationships"><Relationship Id="rId1" Type="http://schemas.microsoft.com/office/2011/relationships/chartStyle" Target="style116.xml"/><Relationship Id="rId2" Type="http://schemas.microsoft.com/office/2011/relationships/chartColorStyle" Target="colors116.xml"/><Relationship Id="rId3" Type="http://schemas.openxmlformats.org/officeDocument/2006/relationships/package" Target="../embeddings/Microsoft_Excel_Worksheet116.xlsx"/></Relationships>
</file>

<file path=ppt/charts/_rels/chart117.xml.rels><?xml version="1.0" encoding="UTF-8" standalone="yes"?>
<Relationships xmlns="http://schemas.openxmlformats.org/package/2006/relationships"><Relationship Id="rId1" Type="http://schemas.microsoft.com/office/2011/relationships/chartStyle" Target="style117.xml"/><Relationship Id="rId2" Type="http://schemas.microsoft.com/office/2011/relationships/chartColorStyle" Target="colors117.xml"/><Relationship Id="rId3" Type="http://schemas.openxmlformats.org/officeDocument/2006/relationships/package" Target="../embeddings/Microsoft_Excel_Worksheet117.xlsx"/></Relationships>
</file>

<file path=ppt/charts/_rels/chart118.xml.rels><?xml version="1.0" encoding="UTF-8" standalone="yes"?>
<Relationships xmlns="http://schemas.openxmlformats.org/package/2006/relationships"><Relationship Id="rId1" Type="http://schemas.microsoft.com/office/2011/relationships/chartStyle" Target="style118.xml"/><Relationship Id="rId2" Type="http://schemas.microsoft.com/office/2011/relationships/chartColorStyle" Target="colors118.xml"/><Relationship Id="rId3" Type="http://schemas.openxmlformats.org/officeDocument/2006/relationships/package" Target="../embeddings/Microsoft_Excel_Worksheet118.xlsx"/></Relationships>
</file>

<file path=ppt/charts/_rels/chart119.xml.rels><?xml version="1.0" encoding="UTF-8" standalone="yes"?>
<Relationships xmlns="http://schemas.openxmlformats.org/package/2006/relationships"><Relationship Id="rId1" Type="http://schemas.microsoft.com/office/2011/relationships/chartStyle" Target="style119.xml"/><Relationship Id="rId2" Type="http://schemas.microsoft.com/office/2011/relationships/chartColorStyle" Target="colors119.xml"/><Relationship Id="rId3" Type="http://schemas.openxmlformats.org/officeDocument/2006/relationships/package" Target="../embeddings/Microsoft_Excel_Worksheet119.xlsx"/></Relationships>
</file>

<file path=ppt/charts/_rels/chart12.xml.rels><?xml version="1.0" encoding="UTF-8" standalone="yes"?>
<Relationships xmlns="http://schemas.openxmlformats.org/package/2006/relationships"><Relationship Id="rId1" Type="http://schemas.microsoft.com/office/2011/relationships/chartStyle" Target="style12.xml"/><Relationship Id="rId2" Type="http://schemas.microsoft.com/office/2011/relationships/chartColorStyle" Target="colors12.xml"/><Relationship Id="rId3" Type="http://schemas.openxmlformats.org/officeDocument/2006/relationships/package" Target="../embeddings/Microsoft_Excel_Worksheet12.xlsx"/></Relationships>
</file>

<file path=ppt/charts/_rels/chart120.xml.rels><?xml version="1.0" encoding="UTF-8" standalone="yes"?>
<Relationships xmlns="http://schemas.openxmlformats.org/package/2006/relationships"><Relationship Id="rId1" Type="http://schemas.microsoft.com/office/2011/relationships/chartStyle" Target="style120.xml"/><Relationship Id="rId2" Type="http://schemas.microsoft.com/office/2011/relationships/chartColorStyle" Target="colors120.xml"/><Relationship Id="rId3" Type="http://schemas.openxmlformats.org/officeDocument/2006/relationships/package" Target="../embeddings/Microsoft_Excel_Worksheet120.xlsx"/></Relationships>
</file>

<file path=ppt/charts/_rels/chart121.xml.rels><?xml version="1.0" encoding="UTF-8" standalone="yes"?>
<Relationships xmlns="http://schemas.openxmlformats.org/package/2006/relationships"><Relationship Id="rId1" Type="http://schemas.microsoft.com/office/2011/relationships/chartStyle" Target="style121.xml"/><Relationship Id="rId2" Type="http://schemas.microsoft.com/office/2011/relationships/chartColorStyle" Target="colors121.xml"/><Relationship Id="rId3" Type="http://schemas.openxmlformats.org/officeDocument/2006/relationships/package" Target="../embeddings/Microsoft_Excel_Worksheet121.xlsx"/></Relationships>
</file>

<file path=ppt/charts/_rels/chart122.xml.rels><?xml version="1.0" encoding="UTF-8" standalone="yes"?>
<Relationships xmlns="http://schemas.openxmlformats.org/package/2006/relationships"><Relationship Id="rId1" Type="http://schemas.microsoft.com/office/2011/relationships/chartStyle" Target="style122.xml"/><Relationship Id="rId2" Type="http://schemas.microsoft.com/office/2011/relationships/chartColorStyle" Target="colors122.xml"/><Relationship Id="rId3" Type="http://schemas.openxmlformats.org/officeDocument/2006/relationships/package" Target="../embeddings/Microsoft_Excel_Worksheet122.xlsx"/></Relationships>
</file>

<file path=ppt/charts/_rels/chart123.xml.rels><?xml version="1.0" encoding="UTF-8" standalone="yes"?>
<Relationships xmlns="http://schemas.openxmlformats.org/package/2006/relationships"><Relationship Id="rId1" Type="http://schemas.microsoft.com/office/2011/relationships/chartStyle" Target="style123.xml"/><Relationship Id="rId2" Type="http://schemas.microsoft.com/office/2011/relationships/chartColorStyle" Target="colors123.xml"/><Relationship Id="rId3" Type="http://schemas.openxmlformats.org/officeDocument/2006/relationships/package" Target="../embeddings/Microsoft_Excel_Worksheet123.xlsx"/></Relationships>
</file>

<file path=ppt/charts/_rels/chart124.xml.rels><?xml version="1.0" encoding="UTF-8" standalone="yes"?>
<Relationships xmlns="http://schemas.openxmlformats.org/package/2006/relationships"><Relationship Id="rId1" Type="http://schemas.microsoft.com/office/2011/relationships/chartStyle" Target="style124.xml"/><Relationship Id="rId2" Type="http://schemas.microsoft.com/office/2011/relationships/chartColorStyle" Target="colors124.xml"/><Relationship Id="rId3" Type="http://schemas.openxmlformats.org/officeDocument/2006/relationships/package" Target="../embeddings/Microsoft_Excel_Worksheet124.xlsx"/></Relationships>
</file>

<file path=ppt/charts/_rels/chart125.xml.rels><?xml version="1.0" encoding="UTF-8" standalone="yes"?>
<Relationships xmlns="http://schemas.openxmlformats.org/package/2006/relationships"><Relationship Id="rId1" Type="http://schemas.microsoft.com/office/2011/relationships/chartStyle" Target="style125.xml"/><Relationship Id="rId2" Type="http://schemas.microsoft.com/office/2011/relationships/chartColorStyle" Target="colors125.xml"/><Relationship Id="rId3" Type="http://schemas.openxmlformats.org/officeDocument/2006/relationships/package" Target="../embeddings/Microsoft_Excel_Worksheet125.xlsx"/></Relationships>
</file>

<file path=ppt/charts/_rels/chart126.xml.rels><?xml version="1.0" encoding="UTF-8" standalone="yes"?>
<Relationships xmlns="http://schemas.openxmlformats.org/package/2006/relationships"><Relationship Id="rId1" Type="http://schemas.microsoft.com/office/2011/relationships/chartStyle" Target="style126.xml"/><Relationship Id="rId2" Type="http://schemas.microsoft.com/office/2011/relationships/chartColorStyle" Target="colors126.xml"/><Relationship Id="rId3" Type="http://schemas.openxmlformats.org/officeDocument/2006/relationships/package" Target="../embeddings/Microsoft_Excel_Worksheet126.xlsx"/></Relationships>
</file>

<file path=ppt/charts/_rels/chart127.xml.rels><?xml version="1.0" encoding="UTF-8" standalone="yes"?>
<Relationships xmlns="http://schemas.openxmlformats.org/package/2006/relationships"><Relationship Id="rId1" Type="http://schemas.microsoft.com/office/2011/relationships/chartStyle" Target="style127.xml"/><Relationship Id="rId2" Type="http://schemas.microsoft.com/office/2011/relationships/chartColorStyle" Target="colors127.xml"/><Relationship Id="rId3" Type="http://schemas.openxmlformats.org/officeDocument/2006/relationships/package" Target="../embeddings/Microsoft_Excel_Worksheet127.xlsx"/></Relationships>
</file>

<file path=ppt/charts/_rels/chart128.xml.rels><?xml version="1.0" encoding="UTF-8" standalone="yes"?>
<Relationships xmlns="http://schemas.openxmlformats.org/package/2006/relationships"><Relationship Id="rId1" Type="http://schemas.microsoft.com/office/2011/relationships/chartStyle" Target="style128.xml"/><Relationship Id="rId2" Type="http://schemas.microsoft.com/office/2011/relationships/chartColorStyle" Target="colors128.xml"/><Relationship Id="rId3" Type="http://schemas.openxmlformats.org/officeDocument/2006/relationships/package" Target="../embeddings/Microsoft_Excel_Worksheet128.xlsx"/></Relationships>
</file>

<file path=ppt/charts/_rels/chart129.xml.rels><?xml version="1.0" encoding="UTF-8" standalone="yes"?>
<Relationships xmlns="http://schemas.openxmlformats.org/package/2006/relationships"><Relationship Id="rId1" Type="http://schemas.microsoft.com/office/2011/relationships/chartStyle" Target="style129.xml"/><Relationship Id="rId2" Type="http://schemas.microsoft.com/office/2011/relationships/chartColorStyle" Target="colors129.xml"/><Relationship Id="rId3" Type="http://schemas.openxmlformats.org/officeDocument/2006/relationships/package" Target="../embeddings/Microsoft_Excel_Worksheet129.xlsx"/></Relationships>
</file>

<file path=ppt/charts/_rels/chart13.xml.rels><?xml version="1.0" encoding="UTF-8" standalone="yes"?>
<Relationships xmlns="http://schemas.openxmlformats.org/package/2006/relationships"><Relationship Id="rId1" Type="http://schemas.microsoft.com/office/2011/relationships/chartStyle" Target="style13.xml"/><Relationship Id="rId2" Type="http://schemas.microsoft.com/office/2011/relationships/chartColorStyle" Target="colors13.xml"/><Relationship Id="rId3" Type="http://schemas.openxmlformats.org/officeDocument/2006/relationships/package" Target="../embeddings/Microsoft_Excel_Worksheet13.xlsx"/></Relationships>
</file>

<file path=ppt/charts/_rels/chart130.xml.rels><?xml version="1.0" encoding="UTF-8" standalone="yes"?>
<Relationships xmlns="http://schemas.openxmlformats.org/package/2006/relationships"><Relationship Id="rId1" Type="http://schemas.microsoft.com/office/2011/relationships/chartStyle" Target="style130.xml"/><Relationship Id="rId2" Type="http://schemas.microsoft.com/office/2011/relationships/chartColorStyle" Target="colors130.xml"/><Relationship Id="rId3" Type="http://schemas.openxmlformats.org/officeDocument/2006/relationships/package" Target="../embeddings/Microsoft_Excel_Worksheet130.xlsx"/></Relationships>
</file>

<file path=ppt/charts/_rels/chart131.xml.rels><?xml version="1.0" encoding="UTF-8" standalone="yes"?>
<Relationships xmlns="http://schemas.openxmlformats.org/package/2006/relationships"><Relationship Id="rId1" Type="http://schemas.microsoft.com/office/2011/relationships/chartStyle" Target="style131.xml"/><Relationship Id="rId2" Type="http://schemas.microsoft.com/office/2011/relationships/chartColorStyle" Target="colors131.xml"/><Relationship Id="rId3" Type="http://schemas.openxmlformats.org/officeDocument/2006/relationships/package" Target="../embeddings/Microsoft_Excel_Worksheet131.xlsx"/></Relationships>
</file>

<file path=ppt/charts/_rels/chart132.xml.rels><?xml version="1.0" encoding="UTF-8" standalone="yes"?>
<Relationships xmlns="http://schemas.openxmlformats.org/package/2006/relationships"><Relationship Id="rId1" Type="http://schemas.microsoft.com/office/2011/relationships/chartStyle" Target="style132.xml"/><Relationship Id="rId2" Type="http://schemas.microsoft.com/office/2011/relationships/chartColorStyle" Target="colors132.xml"/><Relationship Id="rId3" Type="http://schemas.openxmlformats.org/officeDocument/2006/relationships/package" Target="../embeddings/Microsoft_Excel_Worksheet132.xlsx"/></Relationships>
</file>

<file path=ppt/charts/_rels/chart133.xml.rels><?xml version="1.0" encoding="UTF-8" standalone="yes"?>
<Relationships xmlns="http://schemas.openxmlformats.org/package/2006/relationships"><Relationship Id="rId1" Type="http://schemas.microsoft.com/office/2011/relationships/chartStyle" Target="style133.xml"/><Relationship Id="rId2" Type="http://schemas.microsoft.com/office/2011/relationships/chartColorStyle" Target="colors133.xml"/><Relationship Id="rId3" Type="http://schemas.openxmlformats.org/officeDocument/2006/relationships/package" Target="../embeddings/Microsoft_Excel_Worksheet133.xlsx"/></Relationships>
</file>

<file path=ppt/charts/_rels/chart134.xml.rels><?xml version="1.0" encoding="UTF-8" standalone="yes"?>
<Relationships xmlns="http://schemas.openxmlformats.org/package/2006/relationships"><Relationship Id="rId1" Type="http://schemas.microsoft.com/office/2011/relationships/chartStyle" Target="style134.xml"/><Relationship Id="rId2" Type="http://schemas.microsoft.com/office/2011/relationships/chartColorStyle" Target="colors134.xml"/><Relationship Id="rId3" Type="http://schemas.openxmlformats.org/officeDocument/2006/relationships/package" Target="../embeddings/Microsoft_Excel_Worksheet134.xlsx"/></Relationships>
</file>

<file path=ppt/charts/_rels/chart135.xml.rels><?xml version="1.0" encoding="UTF-8" standalone="yes"?>
<Relationships xmlns="http://schemas.openxmlformats.org/package/2006/relationships"><Relationship Id="rId1" Type="http://schemas.microsoft.com/office/2011/relationships/chartStyle" Target="style135.xml"/><Relationship Id="rId2" Type="http://schemas.microsoft.com/office/2011/relationships/chartColorStyle" Target="colors135.xml"/><Relationship Id="rId3" Type="http://schemas.openxmlformats.org/officeDocument/2006/relationships/package" Target="../embeddings/Microsoft_Excel_Worksheet135.xlsx"/></Relationships>
</file>

<file path=ppt/charts/_rels/chart136.xml.rels><?xml version="1.0" encoding="UTF-8" standalone="yes"?>
<Relationships xmlns="http://schemas.openxmlformats.org/package/2006/relationships"><Relationship Id="rId1" Type="http://schemas.microsoft.com/office/2011/relationships/chartStyle" Target="style136.xml"/><Relationship Id="rId2" Type="http://schemas.microsoft.com/office/2011/relationships/chartColorStyle" Target="colors136.xml"/><Relationship Id="rId3" Type="http://schemas.openxmlformats.org/officeDocument/2006/relationships/package" Target="../embeddings/Microsoft_Excel_Worksheet136.xlsx"/></Relationships>
</file>

<file path=ppt/charts/_rels/chart137.xml.rels><?xml version="1.0" encoding="UTF-8" standalone="yes"?>
<Relationships xmlns="http://schemas.openxmlformats.org/package/2006/relationships"><Relationship Id="rId1" Type="http://schemas.microsoft.com/office/2011/relationships/chartStyle" Target="style137.xml"/><Relationship Id="rId2" Type="http://schemas.microsoft.com/office/2011/relationships/chartColorStyle" Target="colors137.xml"/><Relationship Id="rId3" Type="http://schemas.openxmlformats.org/officeDocument/2006/relationships/package" Target="../embeddings/Microsoft_Excel_Worksheet137.xlsx"/></Relationships>
</file>

<file path=ppt/charts/_rels/chart138.xml.rels><?xml version="1.0" encoding="UTF-8" standalone="yes"?>
<Relationships xmlns="http://schemas.openxmlformats.org/package/2006/relationships"><Relationship Id="rId1" Type="http://schemas.microsoft.com/office/2011/relationships/chartStyle" Target="style138.xml"/><Relationship Id="rId2" Type="http://schemas.microsoft.com/office/2011/relationships/chartColorStyle" Target="colors138.xml"/><Relationship Id="rId3" Type="http://schemas.openxmlformats.org/officeDocument/2006/relationships/package" Target="../embeddings/Microsoft_Excel_Worksheet138.xlsx"/></Relationships>
</file>

<file path=ppt/charts/_rels/chart139.xml.rels><?xml version="1.0" encoding="UTF-8" standalone="yes"?>
<Relationships xmlns="http://schemas.openxmlformats.org/package/2006/relationships"><Relationship Id="rId1" Type="http://schemas.microsoft.com/office/2011/relationships/chartStyle" Target="style139.xml"/><Relationship Id="rId2" Type="http://schemas.microsoft.com/office/2011/relationships/chartColorStyle" Target="colors139.xml"/><Relationship Id="rId3" Type="http://schemas.openxmlformats.org/officeDocument/2006/relationships/package" Target="../embeddings/Microsoft_Excel_Worksheet139.xlsx"/></Relationships>
</file>

<file path=ppt/charts/_rels/chart14.xml.rels><?xml version="1.0" encoding="UTF-8" standalone="yes"?>
<Relationships xmlns="http://schemas.openxmlformats.org/package/2006/relationships"><Relationship Id="rId1" Type="http://schemas.microsoft.com/office/2011/relationships/chartStyle" Target="style14.xml"/><Relationship Id="rId2" Type="http://schemas.microsoft.com/office/2011/relationships/chartColorStyle" Target="colors14.xml"/><Relationship Id="rId3" Type="http://schemas.openxmlformats.org/officeDocument/2006/relationships/package" Target="../embeddings/Microsoft_Excel_Worksheet14.xlsx"/></Relationships>
</file>

<file path=ppt/charts/_rels/chart140.xml.rels><?xml version="1.0" encoding="UTF-8" standalone="yes"?>
<Relationships xmlns="http://schemas.openxmlformats.org/package/2006/relationships"><Relationship Id="rId1" Type="http://schemas.microsoft.com/office/2011/relationships/chartStyle" Target="style140.xml"/><Relationship Id="rId2" Type="http://schemas.microsoft.com/office/2011/relationships/chartColorStyle" Target="colors140.xml"/><Relationship Id="rId3" Type="http://schemas.openxmlformats.org/officeDocument/2006/relationships/package" Target="../embeddings/Microsoft_Excel_Worksheet140.xlsx"/></Relationships>
</file>

<file path=ppt/charts/_rels/chart141.xml.rels><?xml version="1.0" encoding="UTF-8" standalone="yes"?>
<Relationships xmlns="http://schemas.openxmlformats.org/package/2006/relationships"><Relationship Id="rId1" Type="http://schemas.microsoft.com/office/2011/relationships/chartStyle" Target="style141.xml"/><Relationship Id="rId2" Type="http://schemas.microsoft.com/office/2011/relationships/chartColorStyle" Target="colors141.xml"/><Relationship Id="rId3" Type="http://schemas.openxmlformats.org/officeDocument/2006/relationships/package" Target="../embeddings/Microsoft_Excel_Worksheet141.xlsx"/></Relationships>
</file>

<file path=ppt/charts/_rels/chart142.xml.rels><?xml version="1.0" encoding="UTF-8" standalone="yes"?>
<Relationships xmlns="http://schemas.openxmlformats.org/package/2006/relationships"><Relationship Id="rId1" Type="http://schemas.microsoft.com/office/2011/relationships/chartStyle" Target="style142.xml"/><Relationship Id="rId2" Type="http://schemas.microsoft.com/office/2011/relationships/chartColorStyle" Target="colors142.xml"/><Relationship Id="rId3" Type="http://schemas.openxmlformats.org/officeDocument/2006/relationships/package" Target="../embeddings/Microsoft_Excel_Worksheet142.xlsx"/></Relationships>
</file>

<file path=ppt/charts/_rels/chart143.xml.rels><?xml version="1.0" encoding="UTF-8" standalone="yes"?>
<Relationships xmlns="http://schemas.openxmlformats.org/package/2006/relationships"><Relationship Id="rId1" Type="http://schemas.microsoft.com/office/2011/relationships/chartStyle" Target="style143.xml"/><Relationship Id="rId2" Type="http://schemas.microsoft.com/office/2011/relationships/chartColorStyle" Target="colors143.xml"/><Relationship Id="rId3" Type="http://schemas.openxmlformats.org/officeDocument/2006/relationships/package" Target="../embeddings/Microsoft_Excel_Worksheet143.xlsx"/></Relationships>
</file>

<file path=ppt/charts/_rels/chart144.xml.rels><?xml version="1.0" encoding="UTF-8" standalone="yes"?>
<Relationships xmlns="http://schemas.openxmlformats.org/package/2006/relationships"><Relationship Id="rId1" Type="http://schemas.microsoft.com/office/2011/relationships/chartStyle" Target="style144.xml"/><Relationship Id="rId2" Type="http://schemas.microsoft.com/office/2011/relationships/chartColorStyle" Target="colors144.xml"/><Relationship Id="rId3" Type="http://schemas.openxmlformats.org/officeDocument/2006/relationships/package" Target="../embeddings/Microsoft_Excel_Worksheet144.xlsx"/></Relationships>
</file>

<file path=ppt/charts/_rels/chart145.xml.rels><?xml version="1.0" encoding="UTF-8" standalone="yes"?>
<Relationships xmlns="http://schemas.openxmlformats.org/package/2006/relationships"><Relationship Id="rId1" Type="http://schemas.microsoft.com/office/2011/relationships/chartStyle" Target="style145.xml"/><Relationship Id="rId2" Type="http://schemas.microsoft.com/office/2011/relationships/chartColorStyle" Target="colors145.xml"/><Relationship Id="rId3" Type="http://schemas.openxmlformats.org/officeDocument/2006/relationships/package" Target="../embeddings/Microsoft_Excel_Worksheet145.xlsx"/></Relationships>
</file>

<file path=ppt/charts/_rels/chart146.xml.rels><?xml version="1.0" encoding="UTF-8" standalone="yes"?>
<Relationships xmlns="http://schemas.openxmlformats.org/package/2006/relationships"><Relationship Id="rId1" Type="http://schemas.microsoft.com/office/2011/relationships/chartStyle" Target="style146.xml"/><Relationship Id="rId2" Type="http://schemas.microsoft.com/office/2011/relationships/chartColorStyle" Target="colors146.xml"/><Relationship Id="rId3" Type="http://schemas.openxmlformats.org/officeDocument/2006/relationships/package" Target="../embeddings/Microsoft_Excel_Worksheet146.xlsx"/></Relationships>
</file>

<file path=ppt/charts/_rels/chart147.xml.rels><?xml version="1.0" encoding="UTF-8" standalone="yes"?>
<Relationships xmlns="http://schemas.openxmlformats.org/package/2006/relationships"><Relationship Id="rId1" Type="http://schemas.microsoft.com/office/2011/relationships/chartStyle" Target="style147.xml"/><Relationship Id="rId2" Type="http://schemas.microsoft.com/office/2011/relationships/chartColorStyle" Target="colors147.xml"/><Relationship Id="rId3" Type="http://schemas.openxmlformats.org/officeDocument/2006/relationships/package" Target="../embeddings/Microsoft_Excel_Worksheet147.xlsx"/></Relationships>
</file>

<file path=ppt/charts/_rels/chart148.xml.rels><?xml version="1.0" encoding="UTF-8" standalone="yes"?>
<Relationships xmlns="http://schemas.openxmlformats.org/package/2006/relationships"><Relationship Id="rId1" Type="http://schemas.microsoft.com/office/2011/relationships/chartStyle" Target="style148.xml"/><Relationship Id="rId2" Type="http://schemas.microsoft.com/office/2011/relationships/chartColorStyle" Target="colors148.xml"/><Relationship Id="rId3" Type="http://schemas.openxmlformats.org/officeDocument/2006/relationships/package" Target="../embeddings/Microsoft_Excel_Worksheet148.xlsx"/></Relationships>
</file>

<file path=ppt/charts/_rels/chart149.xml.rels><?xml version="1.0" encoding="UTF-8" standalone="yes"?>
<Relationships xmlns="http://schemas.openxmlformats.org/package/2006/relationships"><Relationship Id="rId1" Type="http://schemas.microsoft.com/office/2011/relationships/chartStyle" Target="style149.xml"/><Relationship Id="rId2" Type="http://schemas.microsoft.com/office/2011/relationships/chartColorStyle" Target="colors149.xml"/><Relationship Id="rId3" Type="http://schemas.openxmlformats.org/officeDocument/2006/relationships/package" Target="../embeddings/Microsoft_Excel_Worksheet149.xlsx"/></Relationships>
</file>

<file path=ppt/charts/_rels/chart15.xml.rels><?xml version="1.0" encoding="UTF-8" standalone="yes"?>
<Relationships xmlns="http://schemas.openxmlformats.org/package/2006/relationships"><Relationship Id="rId1" Type="http://schemas.microsoft.com/office/2011/relationships/chartStyle" Target="style15.xml"/><Relationship Id="rId2" Type="http://schemas.microsoft.com/office/2011/relationships/chartColorStyle" Target="colors15.xml"/><Relationship Id="rId3" Type="http://schemas.openxmlformats.org/officeDocument/2006/relationships/package" Target="../embeddings/Microsoft_Excel_Worksheet15.xlsx"/></Relationships>
</file>

<file path=ppt/charts/_rels/chart150.xml.rels><?xml version="1.0" encoding="UTF-8" standalone="yes"?>
<Relationships xmlns="http://schemas.openxmlformats.org/package/2006/relationships"><Relationship Id="rId1" Type="http://schemas.microsoft.com/office/2011/relationships/chartStyle" Target="style150.xml"/><Relationship Id="rId2" Type="http://schemas.microsoft.com/office/2011/relationships/chartColorStyle" Target="colors150.xml"/><Relationship Id="rId3" Type="http://schemas.openxmlformats.org/officeDocument/2006/relationships/package" Target="../embeddings/Microsoft_Excel_Worksheet150.xlsx"/></Relationships>
</file>

<file path=ppt/charts/_rels/chart151.xml.rels><?xml version="1.0" encoding="UTF-8" standalone="yes"?>
<Relationships xmlns="http://schemas.openxmlformats.org/package/2006/relationships"><Relationship Id="rId1" Type="http://schemas.microsoft.com/office/2011/relationships/chartStyle" Target="style151.xml"/><Relationship Id="rId2" Type="http://schemas.microsoft.com/office/2011/relationships/chartColorStyle" Target="colors151.xml"/><Relationship Id="rId3" Type="http://schemas.openxmlformats.org/officeDocument/2006/relationships/package" Target="../embeddings/Microsoft_Excel_Worksheet151.xlsx"/></Relationships>
</file>

<file path=ppt/charts/_rels/chart152.xml.rels><?xml version="1.0" encoding="UTF-8" standalone="yes"?>
<Relationships xmlns="http://schemas.openxmlformats.org/package/2006/relationships"><Relationship Id="rId1" Type="http://schemas.microsoft.com/office/2011/relationships/chartStyle" Target="style152.xml"/><Relationship Id="rId2" Type="http://schemas.microsoft.com/office/2011/relationships/chartColorStyle" Target="colors152.xml"/><Relationship Id="rId3" Type="http://schemas.openxmlformats.org/officeDocument/2006/relationships/package" Target="../embeddings/Microsoft_Excel_Worksheet152.xlsx"/></Relationships>
</file>

<file path=ppt/charts/_rels/chart153.xml.rels><?xml version="1.0" encoding="UTF-8" standalone="yes"?>
<Relationships xmlns="http://schemas.openxmlformats.org/package/2006/relationships"><Relationship Id="rId1" Type="http://schemas.microsoft.com/office/2011/relationships/chartStyle" Target="style153.xml"/><Relationship Id="rId2" Type="http://schemas.microsoft.com/office/2011/relationships/chartColorStyle" Target="colors153.xml"/><Relationship Id="rId3" Type="http://schemas.openxmlformats.org/officeDocument/2006/relationships/package" Target="../embeddings/Microsoft_Excel_Worksheet153.xlsx"/></Relationships>
</file>

<file path=ppt/charts/_rels/chart154.xml.rels><?xml version="1.0" encoding="UTF-8" standalone="yes"?>
<Relationships xmlns="http://schemas.openxmlformats.org/package/2006/relationships"><Relationship Id="rId1" Type="http://schemas.microsoft.com/office/2011/relationships/chartStyle" Target="style154.xml"/><Relationship Id="rId2" Type="http://schemas.microsoft.com/office/2011/relationships/chartColorStyle" Target="colors154.xml"/><Relationship Id="rId3" Type="http://schemas.openxmlformats.org/officeDocument/2006/relationships/package" Target="../embeddings/Microsoft_Excel_Worksheet154.xlsx"/></Relationships>
</file>

<file path=ppt/charts/_rels/chart155.xml.rels><?xml version="1.0" encoding="UTF-8" standalone="yes"?>
<Relationships xmlns="http://schemas.openxmlformats.org/package/2006/relationships"><Relationship Id="rId1" Type="http://schemas.microsoft.com/office/2011/relationships/chartStyle" Target="style155.xml"/><Relationship Id="rId2" Type="http://schemas.microsoft.com/office/2011/relationships/chartColorStyle" Target="colors155.xml"/><Relationship Id="rId3" Type="http://schemas.openxmlformats.org/officeDocument/2006/relationships/package" Target="../embeddings/Microsoft_Excel_Worksheet155.xlsx"/></Relationships>
</file>

<file path=ppt/charts/_rels/chart156.xml.rels><?xml version="1.0" encoding="UTF-8" standalone="yes"?>
<Relationships xmlns="http://schemas.openxmlformats.org/package/2006/relationships"><Relationship Id="rId1" Type="http://schemas.microsoft.com/office/2011/relationships/chartStyle" Target="style156.xml"/><Relationship Id="rId2" Type="http://schemas.microsoft.com/office/2011/relationships/chartColorStyle" Target="colors156.xml"/><Relationship Id="rId3" Type="http://schemas.openxmlformats.org/officeDocument/2006/relationships/package" Target="../embeddings/Microsoft_Excel_Worksheet156.xlsx"/></Relationships>
</file>

<file path=ppt/charts/_rels/chart157.xml.rels><?xml version="1.0" encoding="UTF-8" standalone="yes"?>
<Relationships xmlns="http://schemas.openxmlformats.org/package/2006/relationships"><Relationship Id="rId1" Type="http://schemas.microsoft.com/office/2011/relationships/chartStyle" Target="style157.xml"/><Relationship Id="rId2" Type="http://schemas.microsoft.com/office/2011/relationships/chartColorStyle" Target="colors157.xml"/><Relationship Id="rId3" Type="http://schemas.openxmlformats.org/officeDocument/2006/relationships/package" Target="../embeddings/Microsoft_Excel_Worksheet157.xlsx"/></Relationships>
</file>

<file path=ppt/charts/_rels/chart158.xml.rels><?xml version="1.0" encoding="UTF-8" standalone="yes"?>
<Relationships xmlns="http://schemas.openxmlformats.org/package/2006/relationships"><Relationship Id="rId1" Type="http://schemas.microsoft.com/office/2011/relationships/chartStyle" Target="style158.xml"/><Relationship Id="rId2" Type="http://schemas.microsoft.com/office/2011/relationships/chartColorStyle" Target="colors158.xml"/><Relationship Id="rId3" Type="http://schemas.openxmlformats.org/officeDocument/2006/relationships/package" Target="../embeddings/Microsoft_Excel_Worksheet158.xlsx"/></Relationships>
</file>

<file path=ppt/charts/_rels/chart159.xml.rels><?xml version="1.0" encoding="UTF-8" standalone="yes"?>
<Relationships xmlns="http://schemas.openxmlformats.org/package/2006/relationships"><Relationship Id="rId1" Type="http://schemas.microsoft.com/office/2011/relationships/chartStyle" Target="style159.xml"/><Relationship Id="rId2" Type="http://schemas.microsoft.com/office/2011/relationships/chartColorStyle" Target="colors159.xml"/><Relationship Id="rId3" Type="http://schemas.openxmlformats.org/officeDocument/2006/relationships/package" Target="../embeddings/Microsoft_Excel_Worksheet159.xlsx"/></Relationships>
</file>

<file path=ppt/charts/_rels/chart16.xml.rels><?xml version="1.0" encoding="UTF-8" standalone="yes"?>
<Relationships xmlns="http://schemas.openxmlformats.org/package/2006/relationships"><Relationship Id="rId1" Type="http://schemas.microsoft.com/office/2011/relationships/chartStyle" Target="style16.xml"/><Relationship Id="rId2" Type="http://schemas.microsoft.com/office/2011/relationships/chartColorStyle" Target="colors16.xml"/><Relationship Id="rId3" Type="http://schemas.openxmlformats.org/officeDocument/2006/relationships/package" Target="../embeddings/Microsoft_Excel_Worksheet16.xlsx"/></Relationships>
</file>

<file path=ppt/charts/_rels/chart160.xml.rels><?xml version="1.0" encoding="UTF-8" standalone="yes"?>
<Relationships xmlns="http://schemas.openxmlformats.org/package/2006/relationships"><Relationship Id="rId1" Type="http://schemas.microsoft.com/office/2011/relationships/chartStyle" Target="style160.xml"/><Relationship Id="rId2" Type="http://schemas.microsoft.com/office/2011/relationships/chartColorStyle" Target="colors160.xml"/><Relationship Id="rId3" Type="http://schemas.openxmlformats.org/officeDocument/2006/relationships/package" Target="../embeddings/Microsoft_Excel_Worksheet160.xlsx"/></Relationships>
</file>

<file path=ppt/charts/_rels/chart161.xml.rels><?xml version="1.0" encoding="UTF-8" standalone="yes"?>
<Relationships xmlns="http://schemas.openxmlformats.org/package/2006/relationships"><Relationship Id="rId1" Type="http://schemas.microsoft.com/office/2011/relationships/chartStyle" Target="style161.xml"/><Relationship Id="rId2" Type="http://schemas.microsoft.com/office/2011/relationships/chartColorStyle" Target="colors161.xml"/><Relationship Id="rId3" Type="http://schemas.openxmlformats.org/officeDocument/2006/relationships/package" Target="../embeddings/Microsoft_Excel_Worksheet161.xlsx"/></Relationships>
</file>

<file path=ppt/charts/_rels/chart162.xml.rels><?xml version="1.0" encoding="UTF-8" standalone="yes"?>
<Relationships xmlns="http://schemas.openxmlformats.org/package/2006/relationships"><Relationship Id="rId1" Type="http://schemas.microsoft.com/office/2011/relationships/chartStyle" Target="style162.xml"/><Relationship Id="rId2" Type="http://schemas.microsoft.com/office/2011/relationships/chartColorStyle" Target="colors162.xml"/><Relationship Id="rId3" Type="http://schemas.openxmlformats.org/officeDocument/2006/relationships/package" Target="../embeddings/Microsoft_Excel_Worksheet162.xlsx"/></Relationships>
</file>

<file path=ppt/charts/_rels/chart163.xml.rels><?xml version="1.0" encoding="UTF-8" standalone="yes"?>
<Relationships xmlns="http://schemas.openxmlformats.org/package/2006/relationships"><Relationship Id="rId1" Type="http://schemas.microsoft.com/office/2011/relationships/chartStyle" Target="style163.xml"/><Relationship Id="rId2" Type="http://schemas.microsoft.com/office/2011/relationships/chartColorStyle" Target="colors163.xml"/><Relationship Id="rId3" Type="http://schemas.openxmlformats.org/officeDocument/2006/relationships/package" Target="../embeddings/Microsoft_Excel_Worksheet163.xlsx"/></Relationships>
</file>

<file path=ppt/charts/_rels/chart164.xml.rels><?xml version="1.0" encoding="UTF-8" standalone="yes"?>
<Relationships xmlns="http://schemas.openxmlformats.org/package/2006/relationships"><Relationship Id="rId1" Type="http://schemas.microsoft.com/office/2011/relationships/chartStyle" Target="style164.xml"/><Relationship Id="rId2" Type="http://schemas.microsoft.com/office/2011/relationships/chartColorStyle" Target="colors164.xml"/><Relationship Id="rId3" Type="http://schemas.openxmlformats.org/officeDocument/2006/relationships/package" Target="../embeddings/Microsoft_Excel_Worksheet164.xlsx"/></Relationships>
</file>

<file path=ppt/charts/_rels/chart165.xml.rels><?xml version="1.0" encoding="UTF-8" standalone="yes"?>
<Relationships xmlns="http://schemas.openxmlformats.org/package/2006/relationships"><Relationship Id="rId1" Type="http://schemas.microsoft.com/office/2011/relationships/chartStyle" Target="style165.xml"/><Relationship Id="rId2" Type="http://schemas.microsoft.com/office/2011/relationships/chartColorStyle" Target="colors165.xml"/><Relationship Id="rId3" Type="http://schemas.openxmlformats.org/officeDocument/2006/relationships/package" Target="../embeddings/Microsoft_Excel_Worksheet165.xlsx"/></Relationships>
</file>

<file path=ppt/charts/_rels/chart166.xml.rels><?xml version="1.0" encoding="UTF-8" standalone="yes"?>
<Relationships xmlns="http://schemas.openxmlformats.org/package/2006/relationships"><Relationship Id="rId1" Type="http://schemas.microsoft.com/office/2011/relationships/chartStyle" Target="style166.xml"/><Relationship Id="rId2" Type="http://schemas.microsoft.com/office/2011/relationships/chartColorStyle" Target="colors166.xml"/><Relationship Id="rId3" Type="http://schemas.openxmlformats.org/officeDocument/2006/relationships/package" Target="../embeddings/Microsoft_Excel_Worksheet166.xlsx"/></Relationships>
</file>

<file path=ppt/charts/_rels/chart167.xml.rels><?xml version="1.0" encoding="UTF-8" standalone="yes"?>
<Relationships xmlns="http://schemas.openxmlformats.org/package/2006/relationships"><Relationship Id="rId1" Type="http://schemas.microsoft.com/office/2011/relationships/chartStyle" Target="style167.xml"/><Relationship Id="rId2" Type="http://schemas.microsoft.com/office/2011/relationships/chartColorStyle" Target="colors167.xml"/><Relationship Id="rId3" Type="http://schemas.openxmlformats.org/officeDocument/2006/relationships/package" Target="../embeddings/Microsoft_Excel_Worksheet167.xlsx"/></Relationships>
</file>

<file path=ppt/charts/_rels/chart168.xml.rels><?xml version="1.0" encoding="UTF-8" standalone="yes"?>
<Relationships xmlns="http://schemas.openxmlformats.org/package/2006/relationships"><Relationship Id="rId1" Type="http://schemas.microsoft.com/office/2011/relationships/chartStyle" Target="style168.xml"/><Relationship Id="rId2" Type="http://schemas.microsoft.com/office/2011/relationships/chartColorStyle" Target="colors168.xml"/><Relationship Id="rId3" Type="http://schemas.openxmlformats.org/officeDocument/2006/relationships/package" Target="../embeddings/Microsoft_Excel_Worksheet168.xlsx"/></Relationships>
</file>

<file path=ppt/charts/_rels/chart169.xml.rels><?xml version="1.0" encoding="UTF-8" standalone="yes"?>
<Relationships xmlns="http://schemas.openxmlformats.org/package/2006/relationships"><Relationship Id="rId1" Type="http://schemas.microsoft.com/office/2011/relationships/chartStyle" Target="style169.xml"/><Relationship Id="rId2" Type="http://schemas.microsoft.com/office/2011/relationships/chartColorStyle" Target="colors169.xml"/><Relationship Id="rId3" Type="http://schemas.openxmlformats.org/officeDocument/2006/relationships/package" Target="../embeddings/Microsoft_Excel_Worksheet169.xlsx"/></Relationships>
</file>

<file path=ppt/charts/_rels/chart17.xml.rels><?xml version="1.0" encoding="UTF-8" standalone="yes"?>
<Relationships xmlns="http://schemas.openxmlformats.org/package/2006/relationships"><Relationship Id="rId1" Type="http://schemas.microsoft.com/office/2011/relationships/chartStyle" Target="style17.xml"/><Relationship Id="rId2" Type="http://schemas.microsoft.com/office/2011/relationships/chartColorStyle" Target="colors17.xml"/><Relationship Id="rId3" Type="http://schemas.openxmlformats.org/officeDocument/2006/relationships/package" Target="../embeddings/Microsoft_Excel_Worksheet17.xlsx"/></Relationships>
</file>

<file path=ppt/charts/_rels/chart170.xml.rels><?xml version="1.0" encoding="UTF-8" standalone="yes"?>
<Relationships xmlns="http://schemas.openxmlformats.org/package/2006/relationships"><Relationship Id="rId1" Type="http://schemas.microsoft.com/office/2011/relationships/chartStyle" Target="style170.xml"/><Relationship Id="rId2" Type="http://schemas.microsoft.com/office/2011/relationships/chartColorStyle" Target="colors170.xml"/><Relationship Id="rId3" Type="http://schemas.openxmlformats.org/officeDocument/2006/relationships/package" Target="../embeddings/Microsoft_Excel_Worksheet170.xlsx"/></Relationships>
</file>

<file path=ppt/charts/_rels/chart171.xml.rels><?xml version="1.0" encoding="UTF-8" standalone="yes"?>
<Relationships xmlns="http://schemas.openxmlformats.org/package/2006/relationships"><Relationship Id="rId1" Type="http://schemas.microsoft.com/office/2011/relationships/chartStyle" Target="style171.xml"/><Relationship Id="rId2" Type="http://schemas.microsoft.com/office/2011/relationships/chartColorStyle" Target="colors171.xml"/><Relationship Id="rId3" Type="http://schemas.openxmlformats.org/officeDocument/2006/relationships/package" Target="../embeddings/Microsoft_Excel_Worksheet171.xlsx"/></Relationships>
</file>

<file path=ppt/charts/_rels/chart172.xml.rels><?xml version="1.0" encoding="UTF-8" standalone="yes"?>
<Relationships xmlns="http://schemas.openxmlformats.org/package/2006/relationships"><Relationship Id="rId1" Type="http://schemas.microsoft.com/office/2011/relationships/chartStyle" Target="style172.xml"/><Relationship Id="rId2" Type="http://schemas.microsoft.com/office/2011/relationships/chartColorStyle" Target="colors172.xml"/><Relationship Id="rId3" Type="http://schemas.openxmlformats.org/officeDocument/2006/relationships/package" Target="../embeddings/Microsoft_Excel_Worksheet172.xlsx"/></Relationships>
</file>

<file path=ppt/charts/_rels/chart173.xml.rels><?xml version="1.0" encoding="UTF-8" standalone="yes"?>
<Relationships xmlns="http://schemas.openxmlformats.org/package/2006/relationships"><Relationship Id="rId1" Type="http://schemas.microsoft.com/office/2011/relationships/chartStyle" Target="style173.xml"/><Relationship Id="rId2" Type="http://schemas.microsoft.com/office/2011/relationships/chartColorStyle" Target="colors173.xml"/><Relationship Id="rId3" Type="http://schemas.openxmlformats.org/officeDocument/2006/relationships/package" Target="../embeddings/Microsoft_Excel_Worksheet173.xlsx"/></Relationships>
</file>

<file path=ppt/charts/_rels/chart174.xml.rels><?xml version="1.0" encoding="UTF-8" standalone="yes"?>
<Relationships xmlns="http://schemas.openxmlformats.org/package/2006/relationships"><Relationship Id="rId1" Type="http://schemas.microsoft.com/office/2011/relationships/chartStyle" Target="style174.xml"/><Relationship Id="rId2" Type="http://schemas.microsoft.com/office/2011/relationships/chartColorStyle" Target="colors174.xml"/><Relationship Id="rId3" Type="http://schemas.openxmlformats.org/officeDocument/2006/relationships/package" Target="../embeddings/Microsoft_Excel_Worksheet174.xlsx"/></Relationships>
</file>

<file path=ppt/charts/_rels/chart175.xml.rels><?xml version="1.0" encoding="UTF-8" standalone="yes"?>
<Relationships xmlns="http://schemas.openxmlformats.org/package/2006/relationships"><Relationship Id="rId1" Type="http://schemas.microsoft.com/office/2011/relationships/chartStyle" Target="style175.xml"/><Relationship Id="rId2" Type="http://schemas.microsoft.com/office/2011/relationships/chartColorStyle" Target="colors175.xml"/><Relationship Id="rId3" Type="http://schemas.openxmlformats.org/officeDocument/2006/relationships/package" Target="../embeddings/Microsoft_Excel_Worksheet175.xlsx"/></Relationships>
</file>

<file path=ppt/charts/_rels/chart176.xml.rels><?xml version="1.0" encoding="UTF-8" standalone="yes"?>
<Relationships xmlns="http://schemas.openxmlformats.org/package/2006/relationships"><Relationship Id="rId1" Type="http://schemas.microsoft.com/office/2011/relationships/chartStyle" Target="style176.xml"/><Relationship Id="rId2" Type="http://schemas.microsoft.com/office/2011/relationships/chartColorStyle" Target="colors176.xml"/><Relationship Id="rId3" Type="http://schemas.openxmlformats.org/officeDocument/2006/relationships/package" Target="../embeddings/Microsoft_Excel_Worksheet176.xlsx"/></Relationships>
</file>

<file path=ppt/charts/_rels/chart177.xml.rels><?xml version="1.0" encoding="UTF-8" standalone="yes"?>
<Relationships xmlns="http://schemas.openxmlformats.org/package/2006/relationships"><Relationship Id="rId1" Type="http://schemas.microsoft.com/office/2011/relationships/chartStyle" Target="style177.xml"/><Relationship Id="rId2" Type="http://schemas.microsoft.com/office/2011/relationships/chartColorStyle" Target="colors177.xml"/><Relationship Id="rId3" Type="http://schemas.openxmlformats.org/officeDocument/2006/relationships/package" Target="../embeddings/Microsoft_Excel_Worksheet177.xlsx"/></Relationships>
</file>

<file path=ppt/charts/_rels/chart178.xml.rels><?xml version="1.0" encoding="UTF-8" standalone="yes"?>
<Relationships xmlns="http://schemas.openxmlformats.org/package/2006/relationships"><Relationship Id="rId1" Type="http://schemas.microsoft.com/office/2011/relationships/chartStyle" Target="style178.xml"/><Relationship Id="rId2" Type="http://schemas.microsoft.com/office/2011/relationships/chartColorStyle" Target="colors178.xml"/><Relationship Id="rId3" Type="http://schemas.openxmlformats.org/officeDocument/2006/relationships/package" Target="../embeddings/Microsoft_Excel_Worksheet178.xlsx"/></Relationships>
</file>

<file path=ppt/charts/_rels/chart179.xml.rels><?xml version="1.0" encoding="UTF-8" standalone="yes"?>
<Relationships xmlns="http://schemas.openxmlformats.org/package/2006/relationships"><Relationship Id="rId1" Type="http://schemas.microsoft.com/office/2011/relationships/chartStyle" Target="style179.xml"/><Relationship Id="rId2" Type="http://schemas.microsoft.com/office/2011/relationships/chartColorStyle" Target="colors179.xml"/><Relationship Id="rId3" Type="http://schemas.openxmlformats.org/officeDocument/2006/relationships/package" Target="../embeddings/Microsoft_Excel_Worksheet179.xlsx"/></Relationships>
</file>

<file path=ppt/charts/_rels/chart18.xml.rels><?xml version="1.0" encoding="UTF-8" standalone="yes"?>
<Relationships xmlns="http://schemas.openxmlformats.org/package/2006/relationships"><Relationship Id="rId1" Type="http://schemas.microsoft.com/office/2011/relationships/chartStyle" Target="style18.xml"/><Relationship Id="rId2" Type="http://schemas.microsoft.com/office/2011/relationships/chartColorStyle" Target="colors18.xml"/><Relationship Id="rId3" Type="http://schemas.openxmlformats.org/officeDocument/2006/relationships/package" Target="../embeddings/Microsoft_Excel_Worksheet18.xlsx"/></Relationships>
</file>

<file path=ppt/charts/_rels/chart180.xml.rels><?xml version="1.0" encoding="UTF-8" standalone="yes"?>
<Relationships xmlns="http://schemas.openxmlformats.org/package/2006/relationships"><Relationship Id="rId1" Type="http://schemas.microsoft.com/office/2011/relationships/chartStyle" Target="style180.xml"/><Relationship Id="rId2" Type="http://schemas.microsoft.com/office/2011/relationships/chartColorStyle" Target="colors180.xml"/><Relationship Id="rId3" Type="http://schemas.openxmlformats.org/officeDocument/2006/relationships/package" Target="../embeddings/Microsoft_Excel_Worksheet180.xlsx"/></Relationships>
</file>

<file path=ppt/charts/_rels/chart181.xml.rels><?xml version="1.0" encoding="UTF-8" standalone="yes"?>
<Relationships xmlns="http://schemas.openxmlformats.org/package/2006/relationships"><Relationship Id="rId1" Type="http://schemas.microsoft.com/office/2011/relationships/chartStyle" Target="style181.xml"/><Relationship Id="rId2" Type="http://schemas.microsoft.com/office/2011/relationships/chartColorStyle" Target="colors181.xml"/><Relationship Id="rId3" Type="http://schemas.openxmlformats.org/officeDocument/2006/relationships/package" Target="../embeddings/Microsoft_Excel_Worksheet181.xlsx"/></Relationships>
</file>

<file path=ppt/charts/_rels/chart182.xml.rels><?xml version="1.0" encoding="UTF-8" standalone="yes"?>
<Relationships xmlns="http://schemas.openxmlformats.org/package/2006/relationships"><Relationship Id="rId1" Type="http://schemas.microsoft.com/office/2011/relationships/chartStyle" Target="style182.xml"/><Relationship Id="rId2" Type="http://schemas.microsoft.com/office/2011/relationships/chartColorStyle" Target="colors182.xml"/><Relationship Id="rId3" Type="http://schemas.openxmlformats.org/officeDocument/2006/relationships/package" Target="../embeddings/Microsoft_Excel_Worksheet182.xlsx"/></Relationships>
</file>

<file path=ppt/charts/_rels/chart183.xml.rels><?xml version="1.0" encoding="UTF-8" standalone="yes"?>
<Relationships xmlns="http://schemas.openxmlformats.org/package/2006/relationships"><Relationship Id="rId1" Type="http://schemas.microsoft.com/office/2011/relationships/chartStyle" Target="style183.xml"/><Relationship Id="rId2" Type="http://schemas.microsoft.com/office/2011/relationships/chartColorStyle" Target="colors183.xml"/><Relationship Id="rId3" Type="http://schemas.openxmlformats.org/officeDocument/2006/relationships/package" Target="../embeddings/Microsoft_Excel_Worksheet183.xlsx"/></Relationships>
</file>

<file path=ppt/charts/_rels/chart184.xml.rels><?xml version="1.0" encoding="UTF-8" standalone="yes"?>
<Relationships xmlns="http://schemas.openxmlformats.org/package/2006/relationships"><Relationship Id="rId1" Type="http://schemas.microsoft.com/office/2011/relationships/chartStyle" Target="style184.xml"/><Relationship Id="rId2" Type="http://schemas.microsoft.com/office/2011/relationships/chartColorStyle" Target="colors184.xml"/><Relationship Id="rId3" Type="http://schemas.openxmlformats.org/officeDocument/2006/relationships/package" Target="../embeddings/Microsoft_Excel_Worksheet184.xlsx"/></Relationships>
</file>

<file path=ppt/charts/_rels/chart185.xml.rels><?xml version="1.0" encoding="UTF-8" standalone="yes"?>
<Relationships xmlns="http://schemas.openxmlformats.org/package/2006/relationships"><Relationship Id="rId1" Type="http://schemas.microsoft.com/office/2011/relationships/chartStyle" Target="style185.xml"/><Relationship Id="rId2" Type="http://schemas.microsoft.com/office/2011/relationships/chartColorStyle" Target="colors185.xml"/><Relationship Id="rId3" Type="http://schemas.openxmlformats.org/officeDocument/2006/relationships/package" Target="../embeddings/Microsoft_Excel_Worksheet185.xlsx"/></Relationships>
</file>

<file path=ppt/charts/_rels/chart186.xml.rels><?xml version="1.0" encoding="UTF-8" standalone="yes"?>
<Relationships xmlns="http://schemas.openxmlformats.org/package/2006/relationships"><Relationship Id="rId1" Type="http://schemas.microsoft.com/office/2011/relationships/chartStyle" Target="style186.xml"/><Relationship Id="rId2" Type="http://schemas.microsoft.com/office/2011/relationships/chartColorStyle" Target="colors186.xml"/><Relationship Id="rId3" Type="http://schemas.openxmlformats.org/officeDocument/2006/relationships/package" Target="../embeddings/Microsoft_Excel_Worksheet186.xlsx"/></Relationships>
</file>

<file path=ppt/charts/_rels/chart187.xml.rels><?xml version="1.0" encoding="UTF-8" standalone="yes"?>
<Relationships xmlns="http://schemas.openxmlformats.org/package/2006/relationships"><Relationship Id="rId1" Type="http://schemas.microsoft.com/office/2011/relationships/chartStyle" Target="style187.xml"/><Relationship Id="rId2" Type="http://schemas.microsoft.com/office/2011/relationships/chartColorStyle" Target="colors187.xml"/><Relationship Id="rId3" Type="http://schemas.openxmlformats.org/officeDocument/2006/relationships/package" Target="../embeddings/Microsoft_Excel_Worksheet187.xlsx"/></Relationships>
</file>

<file path=ppt/charts/_rels/chart188.xml.rels><?xml version="1.0" encoding="UTF-8" standalone="yes"?>
<Relationships xmlns="http://schemas.openxmlformats.org/package/2006/relationships"><Relationship Id="rId1" Type="http://schemas.microsoft.com/office/2011/relationships/chartStyle" Target="style188.xml"/><Relationship Id="rId2" Type="http://schemas.microsoft.com/office/2011/relationships/chartColorStyle" Target="colors188.xml"/><Relationship Id="rId3" Type="http://schemas.openxmlformats.org/officeDocument/2006/relationships/package" Target="../embeddings/Microsoft_Excel_Worksheet188.xlsx"/></Relationships>
</file>

<file path=ppt/charts/_rels/chart189.xml.rels><?xml version="1.0" encoding="UTF-8" standalone="yes"?>
<Relationships xmlns="http://schemas.openxmlformats.org/package/2006/relationships"><Relationship Id="rId1" Type="http://schemas.microsoft.com/office/2011/relationships/chartStyle" Target="style189.xml"/><Relationship Id="rId2" Type="http://schemas.microsoft.com/office/2011/relationships/chartColorStyle" Target="colors189.xml"/><Relationship Id="rId3" Type="http://schemas.openxmlformats.org/officeDocument/2006/relationships/package" Target="../embeddings/Microsoft_Excel_Worksheet189.xlsx"/></Relationships>
</file>

<file path=ppt/charts/_rels/chart19.xml.rels><?xml version="1.0" encoding="UTF-8" standalone="yes"?>
<Relationships xmlns="http://schemas.openxmlformats.org/package/2006/relationships"><Relationship Id="rId1" Type="http://schemas.microsoft.com/office/2011/relationships/chartStyle" Target="style19.xml"/><Relationship Id="rId2" Type="http://schemas.microsoft.com/office/2011/relationships/chartColorStyle" Target="colors19.xml"/><Relationship Id="rId3" Type="http://schemas.openxmlformats.org/officeDocument/2006/relationships/package" Target="../embeddings/Microsoft_Excel_Worksheet19.xlsx"/></Relationships>
</file>

<file path=ppt/charts/_rels/chart190.xml.rels><?xml version="1.0" encoding="UTF-8" standalone="yes"?>
<Relationships xmlns="http://schemas.openxmlformats.org/package/2006/relationships"><Relationship Id="rId1" Type="http://schemas.microsoft.com/office/2011/relationships/chartStyle" Target="style190.xml"/><Relationship Id="rId2" Type="http://schemas.microsoft.com/office/2011/relationships/chartColorStyle" Target="colors190.xml"/><Relationship Id="rId3" Type="http://schemas.openxmlformats.org/officeDocument/2006/relationships/package" Target="../embeddings/Microsoft_Excel_Worksheet190.xlsx"/></Relationships>
</file>

<file path=ppt/charts/_rels/chart191.xml.rels><?xml version="1.0" encoding="UTF-8" standalone="yes"?>
<Relationships xmlns="http://schemas.openxmlformats.org/package/2006/relationships"><Relationship Id="rId1" Type="http://schemas.microsoft.com/office/2011/relationships/chartStyle" Target="style191.xml"/><Relationship Id="rId2" Type="http://schemas.microsoft.com/office/2011/relationships/chartColorStyle" Target="colors191.xml"/><Relationship Id="rId3" Type="http://schemas.openxmlformats.org/officeDocument/2006/relationships/package" Target="../embeddings/Microsoft_Excel_Worksheet191.xlsx"/></Relationships>
</file>

<file path=ppt/charts/_rels/chart192.xml.rels><?xml version="1.0" encoding="UTF-8" standalone="yes"?>
<Relationships xmlns="http://schemas.openxmlformats.org/package/2006/relationships"><Relationship Id="rId1" Type="http://schemas.microsoft.com/office/2011/relationships/chartStyle" Target="style192.xml"/><Relationship Id="rId2" Type="http://schemas.microsoft.com/office/2011/relationships/chartColorStyle" Target="colors192.xml"/><Relationship Id="rId3" Type="http://schemas.openxmlformats.org/officeDocument/2006/relationships/package" Target="../embeddings/Microsoft_Excel_Worksheet192.xlsx"/></Relationships>
</file>

<file path=ppt/charts/_rels/chart193.xml.rels><?xml version="1.0" encoding="UTF-8" standalone="yes"?>
<Relationships xmlns="http://schemas.openxmlformats.org/package/2006/relationships"><Relationship Id="rId1" Type="http://schemas.microsoft.com/office/2011/relationships/chartStyle" Target="style193.xml"/><Relationship Id="rId2" Type="http://schemas.microsoft.com/office/2011/relationships/chartColorStyle" Target="colors193.xml"/><Relationship Id="rId3" Type="http://schemas.openxmlformats.org/officeDocument/2006/relationships/package" Target="../embeddings/Microsoft_Excel_Worksheet193.xlsx"/></Relationships>
</file>

<file path=ppt/charts/_rels/chart194.xml.rels><?xml version="1.0" encoding="UTF-8" standalone="yes"?>
<Relationships xmlns="http://schemas.openxmlformats.org/package/2006/relationships"><Relationship Id="rId1" Type="http://schemas.microsoft.com/office/2011/relationships/chartStyle" Target="style194.xml"/><Relationship Id="rId2" Type="http://schemas.microsoft.com/office/2011/relationships/chartColorStyle" Target="colors194.xml"/><Relationship Id="rId3" Type="http://schemas.openxmlformats.org/officeDocument/2006/relationships/package" Target="../embeddings/Microsoft_Excel_Worksheet194.xlsx"/></Relationships>
</file>

<file path=ppt/charts/_rels/chart195.xml.rels><?xml version="1.0" encoding="UTF-8" standalone="yes"?>
<Relationships xmlns="http://schemas.openxmlformats.org/package/2006/relationships"><Relationship Id="rId1" Type="http://schemas.microsoft.com/office/2011/relationships/chartStyle" Target="style195.xml"/><Relationship Id="rId2" Type="http://schemas.microsoft.com/office/2011/relationships/chartColorStyle" Target="colors195.xml"/><Relationship Id="rId3" Type="http://schemas.openxmlformats.org/officeDocument/2006/relationships/package" Target="../embeddings/Microsoft_Excel_Worksheet195.xlsx"/></Relationships>
</file>

<file path=ppt/charts/_rels/chart196.xml.rels><?xml version="1.0" encoding="UTF-8" standalone="yes"?>
<Relationships xmlns="http://schemas.openxmlformats.org/package/2006/relationships"><Relationship Id="rId1" Type="http://schemas.microsoft.com/office/2011/relationships/chartStyle" Target="style196.xml"/><Relationship Id="rId2" Type="http://schemas.microsoft.com/office/2011/relationships/chartColorStyle" Target="colors196.xml"/><Relationship Id="rId3" Type="http://schemas.openxmlformats.org/officeDocument/2006/relationships/package" Target="../embeddings/Microsoft_Excel_Worksheet196.xlsx"/></Relationships>
</file>

<file path=ppt/charts/_rels/chart197.xml.rels><?xml version="1.0" encoding="UTF-8" standalone="yes"?>
<Relationships xmlns="http://schemas.openxmlformats.org/package/2006/relationships"><Relationship Id="rId1" Type="http://schemas.microsoft.com/office/2011/relationships/chartStyle" Target="style197.xml"/><Relationship Id="rId2" Type="http://schemas.microsoft.com/office/2011/relationships/chartColorStyle" Target="colors197.xml"/><Relationship Id="rId3" Type="http://schemas.openxmlformats.org/officeDocument/2006/relationships/package" Target="../embeddings/Microsoft_Excel_Worksheet197.xlsx"/></Relationships>
</file>

<file path=ppt/charts/_rels/chart198.xml.rels><?xml version="1.0" encoding="UTF-8" standalone="yes"?>
<Relationships xmlns="http://schemas.openxmlformats.org/package/2006/relationships"><Relationship Id="rId1" Type="http://schemas.microsoft.com/office/2011/relationships/chartStyle" Target="style198.xml"/><Relationship Id="rId2" Type="http://schemas.microsoft.com/office/2011/relationships/chartColorStyle" Target="colors198.xml"/><Relationship Id="rId3" Type="http://schemas.openxmlformats.org/officeDocument/2006/relationships/package" Target="../embeddings/Microsoft_Excel_Worksheet198.xlsx"/></Relationships>
</file>

<file path=ppt/charts/_rels/chart199.xml.rels><?xml version="1.0" encoding="UTF-8" standalone="yes"?>
<Relationships xmlns="http://schemas.openxmlformats.org/package/2006/relationships"><Relationship Id="rId1" Type="http://schemas.microsoft.com/office/2011/relationships/chartStyle" Target="style199.xml"/><Relationship Id="rId2" Type="http://schemas.microsoft.com/office/2011/relationships/chartColorStyle" Target="colors199.xml"/><Relationship Id="rId3" Type="http://schemas.openxmlformats.org/officeDocument/2006/relationships/package" Target="../embeddings/Microsoft_Excel_Worksheet199.xlsx"/></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package" Target="../embeddings/Microsoft_Excel_Worksheet2.xlsx"/></Relationships>
</file>

<file path=ppt/charts/_rels/chart20.xml.rels><?xml version="1.0" encoding="UTF-8" standalone="yes"?>
<Relationships xmlns="http://schemas.openxmlformats.org/package/2006/relationships"><Relationship Id="rId1" Type="http://schemas.microsoft.com/office/2011/relationships/chartStyle" Target="style20.xml"/><Relationship Id="rId2" Type="http://schemas.microsoft.com/office/2011/relationships/chartColorStyle" Target="colors20.xml"/><Relationship Id="rId3" Type="http://schemas.openxmlformats.org/officeDocument/2006/relationships/package" Target="../embeddings/Microsoft_Excel_Worksheet20.xlsx"/></Relationships>
</file>

<file path=ppt/charts/_rels/chart200.xml.rels><?xml version="1.0" encoding="UTF-8" standalone="yes"?>
<Relationships xmlns="http://schemas.openxmlformats.org/package/2006/relationships"><Relationship Id="rId1" Type="http://schemas.microsoft.com/office/2011/relationships/chartStyle" Target="style200.xml"/><Relationship Id="rId2" Type="http://schemas.microsoft.com/office/2011/relationships/chartColorStyle" Target="colors200.xml"/><Relationship Id="rId3" Type="http://schemas.openxmlformats.org/officeDocument/2006/relationships/package" Target="../embeddings/Microsoft_Excel_Worksheet200.xlsx"/></Relationships>
</file>

<file path=ppt/charts/_rels/chart201.xml.rels><?xml version="1.0" encoding="UTF-8" standalone="yes"?>
<Relationships xmlns="http://schemas.openxmlformats.org/package/2006/relationships"><Relationship Id="rId1" Type="http://schemas.microsoft.com/office/2011/relationships/chartStyle" Target="style201.xml"/><Relationship Id="rId2" Type="http://schemas.microsoft.com/office/2011/relationships/chartColorStyle" Target="colors201.xml"/><Relationship Id="rId3" Type="http://schemas.openxmlformats.org/officeDocument/2006/relationships/package" Target="../embeddings/Microsoft_Excel_Worksheet201.xlsx"/></Relationships>
</file>

<file path=ppt/charts/_rels/chart202.xml.rels><?xml version="1.0" encoding="UTF-8" standalone="yes"?>
<Relationships xmlns="http://schemas.openxmlformats.org/package/2006/relationships"><Relationship Id="rId1" Type="http://schemas.microsoft.com/office/2011/relationships/chartStyle" Target="style202.xml"/><Relationship Id="rId2" Type="http://schemas.microsoft.com/office/2011/relationships/chartColorStyle" Target="colors202.xml"/><Relationship Id="rId3" Type="http://schemas.openxmlformats.org/officeDocument/2006/relationships/package" Target="../embeddings/Microsoft_Excel_Worksheet202.xlsx"/></Relationships>
</file>

<file path=ppt/charts/_rels/chart203.xml.rels><?xml version="1.0" encoding="UTF-8" standalone="yes"?>
<Relationships xmlns="http://schemas.openxmlformats.org/package/2006/relationships"><Relationship Id="rId1" Type="http://schemas.microsoft.com/office/2011/relationships/chartStyle" Target="style203.xml"/><Relationship Id="rId2" Type="http://schemas.microsoft.com/office/2011/relationships/chartColorStyle" Target="colors203.xml"/><Relationship Id="rId3" Type="http://schemas.openxmlformats.org/officeDocument/2006/relationships/package" Target="../embeddings/Microsoft_Excel_Worksheet203.xlsx"/></Relationships>
</file>

<file path=ppt/charts/_rels/chart204.xml.rels><?xml version="1.0" encoding="UTF-8" standalone="yes"?>
<Relationships xmlns="http://schemas.openxmlformats.org/package/2006/relationships"><Relationship Id="rId1" Type="http://schemas.microsoft.com/office/2011/relationships/chartStyle" Target="style204.xml"/><Relationship Id="rId2" Type="http://schemas.microsoft.com/office/2011/relationships/chartColorStyle" Target="colors204.xml"/><Relationship Id="rId3" Type="http://schemas.openxmlformats.org/officeDocument/2006/relationships/package" Target="../embeddings/Microsoft_Excel_Worksheet204.xlsx"/></Relationships>
</file>

<file path=ppt/charts/_rels/chart21.xml.rels><?xml version="1.0" encoding="UTF-8" standalone="yes"?>
<Relationships xmlns="http://schemas.openxmlformats.org/package/2006/relationships"><Relationship Id="rId1" Type="http://schemas.microsoft.com/office/2011/relationships/chartStyle" Target="style21.xml"/><Relationship Id="rId2" Type="http://schemas.microsoft.com/office/2011/relationships/chartColorStyle" Target="colors21.xml"/><Relationship Id="rId3" Type="http://schemas.openxmlformats.org/officeDocument/2006/relationships/package" Target="../embeddings/Microsoft_Excel_Worksheet21.xlsx"/></Relationships>
</file>

<file path=ppt/charts/_rels/chart22.xml.rels><?xml version="1.0" encoding="UTF-8" standalone="yes"?>
<Relationships xmlns="http://schemas.openxmlformats.org/package/2006/relationships"><Relationship Id="rId1" Type="http://schemas.microsoft.com/office/2011/relationships/chartStyle" Target="style22.xml"/><Relationship Id="rId2" Type="http://schemas.microsoft.com/office/2011/relationships/chartColorStyle" Target="colors22.xml"/><Relationship Id="rId3" Type="http://schemas.openxmlformats.org/officeDocument/2006/relationships/package" Target="../embeddings/Microsoft_Excel_Worksheet22.xlsx"/></Relationships>
</file>

<file path=ppt/charts/_rels/chart23.xml.rels><?xml version="1.0" encoding="UTF-8" standalone="yes"?>
<Relationships xmlns="http://schemas.openxmlformats.org/package/2006/relationships"><Relationship Id="rId1" Type="http://schemas.microsoft.com/office/2011/relationships/chartStyle" Target="style23.xml"/><Relationship Id="rId2" Type="http://schemas.microsoft.com/office/2011/relationships/chartColorStyle" Target="colors23.xml"/><Relationship Id="rId3" Type="http://schemas.openxmlformats.org/officeDocument/2006/relationships/package" Target="../embeddings/Microsoft_Excel_Worksheet23.xlsx"/></Relationships>
</file>

<file path=ppt/charts/_rels/chart24.xml.rels><?xml version="1.0" encoding="UTF-8" standalone="yes"?>
<Relationships xmlns="http://schemas.openxmlformats.org/package/2006/relationships"><Relationship Id="rId1" Type="http://schemas.microsoft.com/office/2011/relationships/chartStyle" Target="style24.xml"/><Relationship Id="rId2" Type="http://schemas.microsoft.com/office/2011/relationships/chartColorStyle" Target="colors24.xml"/><Relationship Id="rId3" Type="http://schemas.openxmlformats.org/officeDocument/2006/relationships/package" Target="../embeddings/Microsoft_Excel_Worksheet24.xlsx"/></Relationships>
</file>

<file path=ppt/charts/_rels/chart25.xml.rels><?xml version="1.0" encoding="UTF-8" standalone="yes"?>
<Relationships xmlns="http://schemas.openxmlformats.org/package/2006/relationships"><Relationship Id="rId1" Type="http://schemas.microsoft.com/office/2011/relationships/chartStyle" Target="style25.xml"/><Relationship Id="rId2" Type="http://schemas.microsoft.com/office/2011/relationships/chartColorStyle" Target="colors25.xml"/><Relationship Id="rId3" Type="http://schemas.openxmlformats.org/officeDocument/2006/relationships/package" Target="../embeddings/Microsoft_Excel_Worksheet25.xlsx"/></Relationships>
</file>

<file path=ppt/charts/_rels/chart26.xml.rels><?xml version="1.0" encoding="UTF-8" standalone="yes"?>
<Relationships xmlns="http://schemas.openxmlformats.org/package/2006/relationships"><Relationship Id="rId1" Type="http://schemas.microsoft.com/office/2011/relationships/chartStyle" Target="style26.xml"/><Relationship Id="rId2" Type="http://schemas.microsoft.com/office/2011/relationships/chartColorStyle" Target="colors26.xml"/><Relationship Id="rId3" Type="http://schemas.openxmlformats.org/officeDocument/2006/relationships/package" Target="../embeddings/Microsoft_Excel_Worksheet26.xlsx"/></Relationships>
</file>

<file path=ppt/charts/_rels/chart27.xml.rels><?xml version="1.0" encoding="UTF-8" standalone="yes"?>
<Relationships xmlns="http://schemas.openxmlformats.org/package/2006/relationships"><Relationship Id="rId1" Type="http://schemas.microsoft.com/office/2011/relationships/chartStyle" Target="style27.xml"/><Relationship Id="rId2" Type="http://schemas.microsoft.com/office/2011/relationships/chartColorStyle" Target="colors27.xml"/><Relationship Id="rId3" Type="http://schemas.openxmlformats.org/officeDocument/2006/relationships/package" Target="../embeddings/Microsoft_Excel_Worksheet27.xlsx"/></Relationships>
</file>

<file path=ppt/charts/_rels/chart28.xml.rels><?xml version="1.0" encoding="UTF-8" standalone="yes"?>
<Relationships xmlns="http://schemas.openxmlformats.org/package/2006/relationships"><Relationship Id="rId1" Type="http://schemas.microsoft.com/office/2011/relationships/chartStyle" Target="style28.xml"/><Relationship Id="rId2" Type="http://schemas.microsoft.com/office/2011/relationships/chartColorStyle" Target="colors28.xml"/><Relationship Id="rId3" Type="http://schemas.openxmlformats.org/officeDocument/2006/relationships/package" Target="../embeddings/Microsoft_Excel_Worksheet28.xlsx"/></Relationships>
</file>

<file path=ppt/charts/_rels/chart29.xml.rels><?xml version="1.0" encoding="UTF-8" standalone="yes"?>
<Relationships xmlns="http://schemas.openxmlformats.org/package/2006/relationships"><Relationship Id="rId1" Type="http://schemas.microsoft.com/office/2011/relationships/chartStyle" Target="style29.xml"/><Relationship Id="rId2" Type="http://schemas.microsoft.com/office/2011/relationships/chartColorStyle" Target="colors29.xml"/><Relationship Id="rId3" Type="http://schemas.openxmlformats.org/officeDocument/2006/relationships/package" Target="../embeddings/Microsoft_Excel_Worksheet29.xlsx"/></Relationships>
</file>

<file path=ppt/charts/_rels/chart3.xml.rels><?xml version="1.0" encoding="UTF-8" standalone="yes"?>
<Relationships xmlns="http://schemas.openxmlformats.org/package/2006/relationships"><Relationship Id="rId1" Type="http://schemas.microsoft.com/office/2011/relationships/chartStyle" Target="style3.xml"/><Relationship Id="rId2" Type="http://schemas.microsoft.com/office/2011/relationships/chartColorStyle" Target="colors3.xml"/><Relationship Id="rId3" Type="http://schemas.openxmlformats.org/officeDocument/2006/relationships/package" Target="../embeddings/Microsoft_Excel_Worksheet3.xlsx"/></Relationships>
</file>

<file path=ppt/charts/_rels/chart30.xml.rels><?xml version="1.0" encoding="UTF-8" standalone="yes"?>
<Relationships xmlns="http://schemas.openxmlformats.org/package/2006/relationships"><Relationship Id="rId1" Type="http://schemas.microsoft.com/office/2011/relationships/chartStyle" Target="style30.xml"/><Relationship Id="rId2" Type="http://schemas.microsoft.com/office/2011/relationships/chartColorStyle" Target="colors30.xml"/><Relationship Id="rId3" Type="http://schemas.openxmlformats.org/officeDocument/2006/relationships/package" Target="../embeddings/Microsoft_Excel_Worksheet30.xlsx"/></Relationships>
</file>

<file path=ppt/charts/_rels/chart31.xml.rels><?xml version="1.0" encoding="UTF-8" standalone="yes"?>
<Relationships xmlns="http://schemas.openxmlformats.org/package/2006/relationships"><Relationship Id="rId1" Type="http://schemas.microsoft.com/office/2011/relationships/chartStyle" Target="style31.xml"/><Relationship Id="rId2" Type="http://schemas.microsoft.com/office/2011/relationships/chartColorStyle" Target="colors31.xml"/><Relationship Id="rId3" Type="http://schemas.openxmlformats.org/officeDocument/2006/relationships/package" Target="../embeddings/Microsoft_Excel_Worksheet31.xlsx"/></Relationships>
</file>

<file path=ppt/charts/_rels/chart32.xml.rels><?xml version="1.0" encoding="UTF-8" standalone="yes"?>
<Relationships xmlns="http://schemas.openxmlformats.org/package/2006/relationships"><Relationship Id="rId1" Type="http://schemas.microsoft.com/office/2011/relationships/chartStyle" Target="style32.xml"/><Relationship Id="rId2" Type="http://schemas.microsoft.com/office/2011/relationships/chartColorStyle" Target="colors32.xml"/><Relationship Id="rId3" Type="http://schemas.openxmlformats.org/officeDocument/2006/relationships/package" Target="../embeddings/Microsoft_Excel_Worksheet32.xlsx"/></Relationships>
</file>

<file path=ppt/charts/_rels/chart33.xml.rels><?xml version="1.0" encoding="UTF-8" standalone="yes"?>
<Relationships xmlns="http://schemas.openxmlformats.org/package/2006/relationships"><Relationship Id="rId1" Type="http://schemas.microsoft.com/office/2011/relationships/chartStyle" Target="style33.xml"/><Relationship Id="rId2" Type="http://schemas.microsoft.com/office/2011/relationships/chartColorStyle" Target="colors33.xml"/><Relationship Id="rId3" Type="http://schemas.openxmlformats.org/officeDocument/2006/relationships/package" Target="../embeddings/Microsoft_Excel_Worksheet33.xlsx"/></Relationships>
</file>

<file path=ppt/charts/_rels/chart34.xml.rels><?xml version="1.0" encoding="UTF-8" standalone="yes"?>
<Relationships xmlns="http://schemas.openxmlformats.org/package/2006/relationships"><Relationship Id="rId1" Type="http://schemas.microsoft.com/office/2011/relationships/chartStyle" Target="style34.xml"/><Relationship Id="rId2" Type="http://schemas.microsoft.com/office/2011/relationships/chartColorStyle" Target="colors34.xml"/><Relationship Id="rId3" Type="http://schemas.openxmlformats.org/officeDocument/2006/relationships/package" Target="../embeddings/Microsoft_Excel_Worksheet34.xlsx"/></Relationships>
</file>

<file path=ppt/charts/_rels/chart35.xml.rels><?xml version="1.0" encoding="UTF-8" standalone="yes"?>
<Relationships xmlns="http://schemas.openxmlformats.org/package/2006/relationships"><Relationship Id="rId1" Type="http://schemas.microsoft.com/office/2011/relationships/chartStyle" Target="style35.xml"/><Relationship Id="rId2" Type="http://schemas.microsoft.com/office/2011/relationships/chartColorStyle" Target="colors35.xml"/><Relationship Id="rId3" Type="http://schemas.openxmlformats.org/officeDocument/2006/relationships/package" Target="../embeddings/Microsoft_Excel_Worksheet35.xlsx"/></Relationships>
</file>

<file path=ppt/charts/_rels/chart36.xml.rels><?xml version="1.0" encoding="UTF-8" standalone="yes"?>
<Relationships xmlns="http://schemas.openxmlformats.org/package/2006/relationships"><Relationship Id="rId1" Type="http://schemas.microsoft.com/office/2011/relationships/chartStyle" Target="style36.xml"/><Relationship Id="rId2" Type="http://schemas.microsoft.com/office/2011/relationships/chartColorStyle" Target="colors36.xml"/><Relationship Id="rId3" Type="http://schemas.openxmlformats.org/officeDocument/2006/relationships/package" Target="../embeddings/Microsoft_Excel_Worksheet36.xlsx"/></Relationships>
</file>

<file path=ppt/charts/_rels/chart37.xml.rels><?xml version="1.0" encoding="UTF-8" standalone="yes"?>
<Relationships xmlns="http://schemas.openxmlformats.org/package/2006/relationships"><Relationship Id="rId1" Type="http://schemas.microsoft.com/office/2011/relationships/chartStyle" Target="style37.xml"/><Relationship Id="rId2" Type="http://schemas.microsoft.com/office/2011/relationships/chartColorStyle" Target="colors37.xml"/><Relationship Id="rId3" Type="http://schemas.openxmlformats.org/officeDocument/2006/relationships/package" Target="../embeddings/Microsoft_Excel_Worksheet37.xlsx"/></Relationships>
</file>

<file path=ppt/charts/_rels/chart38.xml.rels><?xml version="1.0" encoding="UTF-8" standalone="yes"?>
<Relationships xmlns="http://schemas.openxmlformats.org/package/2006/relationships"><Relationship Id="rId1" Type="http://schemas.microsoft.com/office/2011/relationships/chartStyle" Target="style38.xml"/><Relationship Id="rId2" Type="http://schemas.microsoft.com/office/2011/relationships/chartColorStyle" Target="colors38.xml"/><Relationship Id="rId3" Type="http://schemas.openxmlformats.org/officeDocument/2006/relationships/package" Target="../embeddings/Microsoft_Excel_Worksheet38.xlsx"/></Relationships>
</file>

<file path=ppt/charts/_rels/chart39.xml.rels><?xml version="1.0" encoding="UTF-8" standalone="yes"?>
<Relationships xmlns="http://schemas.openxmlformats.org/package/2006/relationships"><Relationship Id="rId1" Type="http://schemas.microsoft.com/office/2011/relationships/chartStyle" Target="style39.xml"/><Relationship Id="rId2" Type="http://schemas.microsoft.com/office/2011/relationships/chartColorStyle" Target="colors39.xml"/><Relationship Id="rId3" Type="http://schemas.openxmlformats.org/officeDocument/2006/relationships/package" Target="../embeddings/Microsoft_Excel_Worksheet39.xlsx"/></Relationships>
</file>

<file path=ppt/charts/_rels/chart4.xml.rels><?xml version="1.0" encoding="UTF-8" standalone="yes"?>
<Relationships xmlns="http://schemas.openxmlformats.org/package/2006/relationships"><Relationship Id="rId1" Type="http://schemas.microsoft.com/office/2011/relationships/chartStyle" Target="style4.xml"/><Relationship Id="rId2" Type="http://schemas.microsoft.com/office/2011/relationships/chartColorStyle" Target="colors4.xml"/><Relationship Id="rId3" Type="http://schemas.openxmlformats.org/officeDocument/2006/relationships/package" Target="../embeddings/Microsoft_Excel_Worksheet4.xlsx"/></Relationships>
</file>

<file path=ppt/charts/_rels/chart40.xml.rels><?xml version="1.0" encoding="UTF-8" standalone="yes"?>
<Relationships xmlns="http://schemas.openxmlformats.org/package/2006/relationships"><Relationship Id="rId1" Type="http://schemas.microsoft.com/office/2011/relationships/chartStyle" Target="style40.xml"/><Relationship Id="rId2" Type="http://schemas.microsoft.com/office/2011/relationships/chartColorStyle" Target="colors40.xml"/><Relationship Id="rId3" Type="http://schemas.openxmlformats.org/officeDocument/2006/relationships/package" Target="../embeddings/Microsoft_Excel_Worksheet40.xlsx"/></Relationships>
</file>

<file path=ppt/charts/_rels/chart41.xml.rels><?xml version="1.0" encoding="UTF-8" standalone="yes"?>
<Relationships xmlns="http://schemas.openxmlformats.org/package/2006/relationships"><Relationship Id="rId1" Type="http://schemas.microsoft.com/office/2011/relationships/chartStyle" Target="style41.xml"/><Relationship Id="rId2" Type="http://schemas.microsoft.com/office/2011/relationships/chartColorStyle" Target="colors41.xml"/><Relationship Id="rId3" Type="http://schemas.openxmlformats.org/officeDocument/2006/relationships/package" Target="../embeddings/Microsoft_Excel_Worksheet41.xlsx"/></Relationships>
</file>

<file path=ppt/charts/_rels/chart42.xml.rels><?xml version="1.0" encoding="UTF-8" standalone="yes"?>
<Relationships xmlns="http://schemas.openxmlformats.org/package/2006/relationships"><Relationship Id="rId1" Type="http://schemas.microsoft.com/office/2011/relationships/chartStyle" Target="style42.xml"/><Relationship Id="rId2" Type="http://schemas.microsoft.com/office/2011/relationships/chartColorStyle" Target="colors42.xml"/><Relationship Id="rId3" Type="http://schemas.openxmlformats.org/officeDocument/2006/relationships/package" Target="../embeddings/Microsoft_Excel_Worksheet42.xlsx"/></Relationships>
</file>

<file path=ppt/charts/_rels/chart43.xml.rels><?xml version="1.0" encoding="UTF-8" standalone="yes"?>
<Relationships xmlns="http://schemas.openxmlformats.org/package/2006/relationships"><Relationship Id="rId1" Type="http://schemas.microsoft.com/office/2011/relationships/chartStyle" Target="style43.xml"/><Relationship Id="rId2" Type="http://schemas.microsoft.com/office/2011/relationships/chartColorStyle" Target="colors43.xml"/><Relationship Id="rId3" Type="http://schemas.openxmlformats.org/officeDocument/2006/relationships/package" Target="../embeddings/Microsoft_Excel_Worksheet43.xlsx"/></Relationships>
</file>

<file path=ppt/charts/_rels/chart44.xml.rels><?xml version="1.0" encoding="UTF-8" standalone="yes"?>
<Relationships xmlns="http://schemas.openxmlformats.org/package/2006/relationships"><Relationship Id="rId1" Type="http://schemas.microsoft.com/office/2011/relationships/chartStyle" Target="style44.xml"/><Relationship Id="rId2" Type="http://schemas.microsoft.com/office/2011/relationships/chartColorStyle" Target="colors44.xml"/><Relationship Id="rId3" Type="http://schemas.openxmlformats.org/officeDocument/2006/relationships/package" Target="../embeddings/Microsoft_Excel_Worksheet44.xlsx"/></Relationships>
</file>

<file path=ppt/charts/_rels/chart45.xml.rels><?xml version="1.0" encoding="UTF-8" standalone="yes"?>
<Relationships xmlns="http://schemas.openxmlformats.org/package/2006/relationships"><Relationship Id="rId1" Type="http://schemas.microsoft.com/office/2011/relationships/chartStyle" Target="style45.xml"/><Relationship Id="rId2" Type="http://schemas.microsoft.com/office/2011/relationships/chartColorStyle" Target="colors45.xml"/><Relationship Id="rId3" Type="http://schemas.openxmlformats.org/officeDocument/2006/relationships/package" Target="../embeddings/Microsoft_Excel_Worksheet45.xlsx"/></Relationships>
</file>

<file path=ppt/charts/_rels/chart46.xml.rels><?xml version="1.0" encoding="UTF-8" standalone="yes"?>
<Relationships xmlns="http://schemas.openxmlformats.org/package/2006/relationships"><Relationship Id="rId1" Type="http://schemas.microsoft.com/office/2011/relationships/chartStyle" Target="style46.xml"/><Relationship Id="rId2" Type="http://schemas.microsoft.com/office/2011/relationships/chartColorStyle" Target="colors46.xml"/><Relationship Id="rId3" Type="http://schemas.openxmlformats.org/officeDocument/2006/relationships/package" Target="../embeddings/Microsoft_Excel_Worksheet46.xlsx"/></Relationships>
</file>

<file path=ppt/charts/_rels/chart47.xml.rels><?xml version="1.0" encoding="UTF-8" standalone="yes"?>
<Relationships xmlns="http://schemas.openxmlformats.org/package/2006/relationships"><Relationship Id="rId1" Type="http://schemas.microsoft.com/office/2011/relationships/chartStyle" Target="style47.xml"/><Relationship Id="rId2" Type="http://schemas.microsoft.com/office/2011/relationships/chartColorStyle" Target="colors47.xml"/><Relationship Id="rId3" Type="http://schemas.openxmlformats.org/officeDocument/2006/relationships/package" Target="../embeddings/Microsoft_Excel_Worksheet47.xlsx"/></Relationships>
</file>

<file path=ppt/charts/_rels/chart48.xml.rels><?xml version="1.0" encoding="UTF-8" standalone="yes"?>
<Relationships xmlns="http://schemas.openxmlformats.org/package/2006/relationships"><Relationship Id="rId1" Type="http://schemas.microsoft.com/office/2011/relationships/chartStyle" Target="style48.xml"/><Relationship Id="rId2" Type="http://schemas.microsoft.com/office/2011/relationships/chartColorStyle" Target="colors48.xml"/><Relationship Id="rId3" Type="http://schemas.openxmlformats.org/officeDocument/2006/relationships/package" Target="../embeddings/Microsoft_Excel_Worksheet48.xlsx"/></Relationships>
</file>

<file path=ppt/charts/_rels/chart49.xml.rels><?xml version="1.0" encoding="UTF-8" standalone="yes"?>
<Relationships xmlns="http://schemas.openxmlformats.org/package/2006/relationships"><Relationship Id="rId1" Type="http://schemas.microsoft.com/office/2011/relationships/chartStyle" Target="style49.xml"/><Relationship Id="rId2" Type="http://schemas.microsoft.com/office/2011/relationships/chartColorStyle" Target="colors49.xml"/><Relationship Id="rId3" Type="http://schemas.openxmlformats.org/officeDocument/2006/relationships/package" Target="../embeddings/Microsoft_Excel_Worksheet49.xlsx"/></Relationships>
</file>

<file path=ppt/charts/_rels/chart5.xml.rels><?xml version="1.0" encoding="UTF-8" standalone="yes"?>
<Relationships xmlns="http://schemas.openxmlformats.org/package/2006/relationships"><Relationship Id="rId1" Type="http://schemas.microsoft.com/office/2011/relationships/chartStyle" Target="style5.xml"/><Relationship Id="rId2" Type="http://schemas.microsoft.com/office/2011/relationships/chartColorStyle" Target="colors5.xml"/><Relationship Id="rId3" Type="http://schemas.openxmlformats.org/officeDocument/2006/relationships/package" Target="../embeddings/Microsoft_Excel_Worksheet5.xlsx"/></Relationships>
</file>

<file path=ppt/charts/_rels/chart50.xml.rels><?xml version="1.0" encoding="UTF-8" standalone="yes"?>
<Relationships xmlns="http://schemas.openxmlformats.org/package/2006/relationships"><Relationship Id="rId1" Type="http://schemas.microsoft.com/office/2011/relationships/chartStyle" Target="style50.xml"/><Relationship Id="rId2" Type="http://schemas.microsoft.com/office/2011/relationships/chartColorStyle" Target="colors50.xml"/><Relationship Id="rId3" Type="http://schemas.openxmlformats.org/officeDocument/2006/relationships/package" Target="../embeddings/Microsoft_Excel_Worksheet50.xlsx"/></Relationships>
</file>

<file path=ppt/charts/_rels/chart51.xml.rels><?xml version="1.0" encoding="UTF-8" standalone="yes"?>
<Relationships xmlns="http://schemas.openxmlformats.org/package/2006/relationships"><Relationship Id="rId1" Type="http://schemas.microsoft.com/office/2011/relationships/chartStyle" Target="style51.xml"/><Relationship Id="rId2" Type="http://schemas.microsoft.com/office/2011/relationships/chartColorStyle" Target="colors51.xml"/><Relationship Id="rId3" Type="http://schemas.openxmlformats.org/officeDocument/2006/relationships/package" Target="../embeddings/Microsoft_Excel_Worksheet51.xlsx"/></Relationships>
</file>

<file path=ppt/charts/_rels/chart52.xml.rels><?xml version="1.0" encoding="UTF-8" standalone="yes"?>
<Relationships xmlns="http://schemas.openxmlformats.org/package/2006/relationships"><Relationship Id="rId1" Type="http://schemas.microsoft.com/office/2011/relationships/chartStyle" Target="style52.xml"/><Relationship Id="rId2" Type="http://schemas.microsoft.com/office/2011/relationships/chartColorStyle" Target="colors52.xml"/><Relationship Id="rId3" Type="http://schemas.openxmlformats.org/officeDocument/2006/relationships/package" Target="../embeddings/Microsoft_Excel_Worksheet52.xlsx"/></Relationships>
</file>

<file path=ppt/charts/_rels/chart53.xml.rels><?xml version="1.0" encoding="UTF-8" standalone="yes"?>
<Relationships xmlns="http://schemas.openxmlformats.org/package/2006/relationships"><Relationship Id="rId1" Type="http://schemas.microsoft.com/office/2011/relationships/chartStyle" Target="style53.xml"/><Relationship Id="rId2" Type="http://schemas.microsoft.com/office/2011/relationships/chartColorStyle" Target="colors53.xml"/><Relationship Id="rId3" Type="http://schemas.openxmlformats.org/officeDocument/2006/relationships/package" Target="../embeddings/Microsoft_Excel_Worksheet53.xlsx"/></Relationships>
</file>

<file path=ppt/charts/_rels/chart54.xml.rels><?xml version="1.0" encoding="UTF-8" standalone="yes"?>
<Relationships xmlns="http://schemas.openxmlformats.org/package/2006/relationships"><Relationship Id="rId1" Type="http://schemas.microsoft.com/office/2011/relationships/chartStyle" Target="style54.xml"/><Relationship Id="rId2" Type="http://schemas.microsoft.com/office/2011/relationships/chartColorStyle" Target="colors54.xml"/><Relationship Id="rId3" Type="http://schemas.openxmlformats.org/officeDocument/2006/relationships/package" Target="../embeddings/Microsoft_Excel_Worksheet54.xlsx"/></Relationships>
</file>

<file path=ppt/charts/_rels/chart55.xml.rels><?xml version="1.0" encoding="UTF-8" standalone="yes"?>
<Relationships xmlns="http://schemas.openxmlformats.org/package/2006/relationships"><Relationship Id="rId1" Type="http://schemas.microsoft.com/office/2011/relationships/chartStyle" Target="style55.xml"/><Relationship Id="rId2" Type="http://schemas.microsoft.com/office/2011/relationships/chartColorStyle" Target="colors55.xml"/><Relationship Id="rId3" Type="http://schemas.openxmlformats.org/officeDocument/2006/relationships/package" Target="../embeddings/Microsoft_Excel_Worksheet55.xlsx"/></Relationships>
</file>

<file path=ppt/charts/_rels/chart56.xml.rels><?xml version="1.0" encoding="UTF-8" standalone="yes"?>
<Relationships xmlns="http://schemas.openxmlformats.org/package/2006/relationships"><Relationship Id="rId1" Type="http://schemas.microsoft.com/office/2011/relationships/chartStyle" Target="style56.xml"/><Relationship Id="rId2" Type="http://schemas.microsoft.com/office/2011/relationships/chartColorStyle" Target="colors56.xml"/><Relationship Id="rId3" Type="http://schemas.openxmlformats.org/officeDocument/2006/relationships/package" Target="../embeddings/Microsoft_Excel_Worksheet56.xlsx"/></Relationships>
</file>

<file path=ppt/charts/_rels/chart57.xml.rels><?xml version="1.0" encoding="UTF-8" standalone="yes"?>
<Relationships xmlns="http://schemas.openxmlformats.org/package/2006/relationships"><Relationship Id="rId1" Type="http://schemas.microsoft.com/office/2011/relationships/chartStyle" Target="style57.xml"/><Relationship Id="rId2" Type="http://schemas.microsoft.com/office/2011/relationships/chartColorStyle" Target="colors57.xml"/><Relationship Id="rId3" Type="http://schemas.openxmlformats.org/officeDocument/2006/relationships/package" Target="../embeddings/Microsoft_Excel_Worksheet57.xlsx"/></Relationships>
</file>

<file path=ppt/charts/_rels/chart58.xml.rels><?xml version="1.0" encoding="UTF-8" standalone="yes"?>
<Relationships xmlns="http://schemas.openxmlformats.org/package/2006/relationships"><Relationship Id="rId1" Type="http://schemas.microsoft.com/office/2011/relationships/chartStyle" Target="style58.xml"/><Relationship Id="rId2" Type="http://schemas.microsoft.com/office/2011/relationships/chartColorStyle" Target="colors58.xml"/><Relationship Id="rId3" Type="http://schemas.openxmlformats.org/officeDocument/2006/relationships/package" Target="../embeddings/Microsoft_Excel_Worksheet58.xlsx"/></Relationships>
</file>

<file path=ppt/charts/_rels/chart59.xml.rels><?xml version="1.0" encoding="UTF-8" standalone="yes"?>
<Relationships xmlns="http://schemas.openxmlformats.org/package/2006/relationships"><Relationship Id="rId1" Type="http://schemas.microsoft.com/office/2011/relationships/chartStyle" Target="style59.xml"/><Relationship Id="rId2" Type="http://schemas.microsoft.com/office/2011/relationships/chartColorStyle" Target="colors59.xml"/><Relationship Id="rId3" Type="http://schemas.openxmlformats.org/officeDocument/2006/relationships/package" Target="../embeddings/Microsoft_Excel_Worksheet59.xlsx"/></Relationships>
</file>

<file path=ppt/charts/_rels/chart6.xml.rels><?xml version="1.0" encoding="UTF-8" standalone="yes"?>
<Relationships xmlns="http://schemas.openxmlformats.org/package/2006/relationships"><Relationship Id="rId1" Type="http://schemas.microsoft.com/office/2011/relationships/chartStyle" Target="style6.xml"/><Relationship Id="rId2" Type="http://schemas.microsoft.com/office/2011/relationships/chartColorStyle" Target="colors6.xml"/><Relationship Id="rId3" Type="http://schemas.openxmlformats.org/officeDocument/2006/relationships/package" Target="../embeddings/Microsoft_Excel_Worksheet6.xlsx"/></Relationships>
</file>

<file path=ppt/charts/_rels/chart60.xml.rels><?xml version="1.0" encoding="UTF-8" standalone="yes"?>
<Relationships xmlns="http://schemas.openxmlformats.org/package/2006/relationships"><Relationship Id="rId1" Type="http://schemas.microsoft.com/office/2011/relationships/chartStyle" Target="style60.xml"/><Relationship Id="rId2" Type="http://schemas.microsoft.com/office/2011/relationships/chartColorStyle" Target="colors60.xml"/><Relationship Id="rId3" Type="http://schemas.openxmlformats.org/officeDocument/2006/relationships/package" Target="../embeddings/Microsoft_Excel_Worksheet60.xlsx"/></Relationships>
</file>

<file path=ppt/charts/_rels/chart61.xml.rels><?xml version="1.0" encoding="UTF-8" standalone="yes"?>
<Relationships xmlns="http://schemas.openxmlformats.org/package/2006/relationships"><Relationship Id="rId1" Type="http://schemas.microsoft.com/office/2011/relationships/chartStyle" Target="style61.xml"/><Relationship Id="rId2" Type="http://schemas.microsoft.com/office/2011/relationships/chartColorStyle" Target="colors61.xml"/><Relationship Id="rId3" Type="http://schemas.openxmlformats.org/officeDocument/2006/relationships/package" Target="../embeddings/Microsoft_Excel_Worksheet61.xlsx"/></Relationships>
</file>

<file path=ppt/charts/_rels/chart62.xml.rels><?xml version="1.0" encoding="UTF-8" standalone="yes"?>
<Relationships xmlns="http://schemas.openxmlformats.org/package/2006/relationships"><Relationship Id="rId1" Type="http://schemas.microsoft.com/office/2011/relationships/chartStyle" Target="style62.xml"/><Relationship Id="rId2" Type="http://schemas.microsoft.com/office/2011/relationships/chartColorStyle" Target="colors62.xml"/><Relationship Id="rId3" Type="http://schemas.openxmlformats.org/officeDocument/2006/relationships/package" Target="../embeddings/Microsoft_Excel_Worksheet62.xlsx"/></Relationships>
</file>

<file path=ppt/charts/_rels/chart63.xml.rels><?xml version="1.0" encoding="UTF-8" standalone="yes"?>
<Relationships xmlns="http://schemas.openxmlformats.org/package/2006/relationships"><Relationship Id="rId1" Type="http://schemas.microsoft.com/office/2011/relationships/chartStyle" Target="style63.xml"/><Relationship Id="rId2" Type="http://schemas.microsoft.com/office/2011/relationships/chartColorStyle" Target="colors63.xml"/><Relationship Id="rId3" Type="http://schemas.openxmlformats.org/officeDocument/2006/relationships/package" Target="../embeddings/Microsoft_Excel_Worksheet63.xlsx"/></Relationships>
</file>

<file path=ppt/charts/_rels/chart64.xml.rels><?xml version="1.0" encoding="UTF-8" standalone="yes"?>
<Relationships xmlns="http://schemas.openxmlformats.org/package/2006/relationships"><Relationship Id="rId1" Type="http://schemas.microsoft.com/office/2011/relationships/chartStyle" Target="style64.xml"/><Relationship Id="rId2" Type="http://schemas.microsoft.com/office/2011/relationships/chartColorStyle" Target="colors64.xml"/><Relationship Id="rId3" Type="http://schemas.openxmlformats.org/officeDocument/2006/relationships/package" Target="../embeddings/Microsoft_Excel_Worksheet64.xlsx"/></Relationships>
</file>

<file path=ppt/charts/_rels/chart65.xml.rels><?xml version="1.0" encoding="UTF-8" standalone="yes"?>
<Relationships xmlns="http://schemas.openxmlformats.org/package/2006/relationships"><Relationship Id="rId1" Type="http://schemas.microsoft.com/office/2011/relationships/chartStyle" Target="style65.xml"/><Relationship Id="rId2" Type="http://schemas.microsoft.com/office/2011/relationships/chartColorStyle" Target="colors65.xml"/><Relationship Id="rId3" Type="http://schemas.openxmlformats.org/officeDocument/2006/relationships/package" Target="../embeddings/Microsoft_Excel_Worksheet65.xlsx"/></Relationships>
</file>

<file path=ppt/charts/_rels/chart66.xml.rels><?xml version="1.0" encoding="UTF-8" standalone="yes"?>
<Relationships xmlns="http://schemas.openxmlformats.org/package/2006/relationships"><Relationship Id="rId1" Type="http://schemas.microsoft.com/office/2011/relationships/chartStyle" Target="style66.xml"/><Relationship Id="rId2" Type="http://schemas.microsoft.com/office/2011/relationships/chartColorStyle" Target="colors66.xml"/><Relationship Id="rId3" Type="http://schemas.openxmlformats.org/officeDocument/2006/relationships/package" Target="../embeddings/Microsoft_Excel_Worksheet66.xlsx"/></Relationships>
</file>

<file path=ppt/charts/_rels/chart67.xml.rels><?xml version="1.0" encoding="UTF-8" standalone="yes"?>
<Relationships xmlns="http://schemas.openxmlformats.org/package/2006/relationships"><Relationship Id="rId1" Type="http://schemas.microsoft.com/office/2011/relationships/chartStyle" Target="style67.xml"/><Relationship Id="rId2" Type="http://schemas.microsoft.com/office/2011/relationships/chartColorStyle" Target="colors67.xml"/><Relationship Id="rId3" Type="http://schemas.openxmlformats.org/officeDocument/2006/relationships/package" Target="../embeddings/Microsoft_Excel_Worksheet67.xlsx"/></Relationships>
</file>

<file path=ppt/charts/_rels/chart68.xml.rels><?xml version="1.0" encoding="UTF-8" standalone="yes"?>
<Relationships xmlns="http://schemas.openxmlformats.org/package/2006/relationships"><Relationship Id="rId1" Type="http://schemas.microsoft.com/office/2011/relationships/chartStyle" Target="style68.xml"/><Relationship Id="rId2" Type="http://schemas.microsoft.com/office/2011/relationships/chartColorStyle" Target="colors68.xml"/><Relationship Id="rId3" Type="http://schemas.openxmlformats.org/officeDocument/2006/relationships/package" Target="../embeddings/Microsoft_Excel_Worksheet68.xlsx"/></Relationships>
</file>

<file path=ppt/charts/_rels/chart69.xml.rels><?xml version="1.0" encoding="UTF-8" standalone="yes"?>
<Relationships xmlns="http://schemas.openxmlformats.org/package/2006/relationships"><Relationship Id="rId1" Type="http://schemas.microsoft.com/office/2011/relationships/chartStyle" Target="style69.xml"/><Relationship Id="rId2" Type="http://schemas.microsoft.com/office/2011/relationships/chartColorStyle" Target="colors69.xml"/><Relationship Id="rId3" Type="http://schemas.openxmlformats.org/officeDocument/2006/relationships/package" Target="../embeddings/Microsoft_Excel_Worksheet69.xlsx"/></Relationships>
</file>

<file path=ppt/charts/_rels/chart7.xml.rels><?xml version="1.0" encoding="UTF-8" standalone="yes"?>
<Relationships xmlns="http://schemas.openxmlformats.org/package/2006/relationships"><Relationship Id="rId1" Type="http://schemas.microsoft.com/office/2011/relationships/chartStyle" Target="style7.xml"/><Relationship Id="rId2" Type="http://schemas.microsoft.com/office/2011/relationships/chartColorStyle" Target="colors7.xml"/><Relationship Id="rId3" Type="http://schemas.openxmlformats.org/officeDocument/2006/relationships/package" Target="../embeddings/Microsoft_Excel_Worksheet7.xlsx"/></Relationships>
</file>

<file path=ppt/charts/_rels/chart70.xml.rels><?xml version="1.0" encoding="UTF-8" standalone="yes"?>
<Relationships xmlns="http://schemas.openxmlformats.org/package/2006/relationships"><Relationship Id="rId1" Type="http://schemas.microsoft.com/office/2011/relationships/chartStyle" Target="style70.xml"/><Relationship Id="rId2" Type="http://schemas.microsoft.com/office/2011/relationships/chartColorStyle" Target="colors70.xml"/><Relationship Id="rId3" Type="http://schemas.openxmlformats.org/officeDocument/2006/relationships/package" Target="../embeddings/Microsoft_Excel_Worksheet70.xlsx"/></Relationships>
</file>

<file path=ppt/charts/_rels/chart71.xml.rels><?xml version="1.0" encoding="UTF-8" standalone="yes"?>
<Relationships xmlns="http://schemas.openxmlformats.org/package/2006/relationships"><Relationship Id="rId1" Type="http://schemas.microsoft.com/office/2011/relationships/chartStyle" Target="style71.xml"/><Relationship Id="rId2" Type="http://schemas.microsoft.com/office/2011/relationships/chartColorStyle" Target="colors71.xml"/><Relationship Id="rId3" Type="http://schemas.openxmlformats.org/officeDocument/2006/relationships/package" Target="../embeddings/Microsoft_Excel_Worksheet71.xlsx"/></Relationships>
</file>

<file path=ppt/charts/_rels/chart72.xml.rels><?xml version="1.0" encoding="UTF-8" standalone="yes"?>
<Relationships xmlns="http://schemas.openxmlformats.org/package/2006/relationships"><Relationship Id="rId1" Type="http://schemas.microsoft.com/office/2011/relationships/chartStyle" Target="style72.xml"/><Relationship Id="rId2" Type="http://schemas.microsoft.com/office/2011/relationships/chartColorStyle" Target="colors72.xml"/><Relationship Id="rId3" Type="http://schemas.openxmlformats.org/officeDocument/2006/relationships/package" Target="../embeddings/Microsoft_Excel_Worksheet72.xlsx"/></Relationships>
</file>

<file path=ppt/charts/_rels/chart73.xml.rels><?xml version="1.0" encoding="UTF-8" standalone="yes"?>
<Relationships xmlns="http://schemas.openxmlformats.org/package/2006/relationships"><Relationship Id="rId1" Type="http://schemas.microsoft.com/office/2011/relationships/chartStyle" Target="style73.xml"/><Relationship Id="rId2" Type="http://schemas.microsoft.com/office/2011/relationships/chartColorStyle" Target="colors73.xml"/><Relationship Id="rId3" Type="http://schemas.openxmlformats.org/officeDocument/2006/relationships/package" Target="../embeddings/Microsoft_Excel_Worksheet73.xlsx"/></Relationships>
</file>

<file path=ppt/charts/_rels/chart74.xml.rels><?xml version="1.0" encoding="UTF-8" standalone="yes"?>
<Relationships xmlns="http://schemas.openxmlformats.org/package/2006/relationships"><Relationship Id="rId1" Type="http://schemas.microsoft.com/office/2011/relationships/chartStyle" Target="style74.xml"/><Relationship Id="rId2" Type="http://schemas.microsoft.com/office/2011/relationships/chartColorStyle" Target="colors74.xml"/><Relationship Id="rId3" Type="http://schemas.openxmlformats.org/officeDocument/2006/relationships/package" Target="../embeddings/Microsoft_Excel_Worksheet74.xlsx"/></Relationships>
</file>

<file path=ppt/charts/_rels/chart75.xml.rels><?xml version="1.0" encoding="UTF-8" standalone="yes"?>
<Relationships xmlns="http://schemas.openxmlformats.org/package/2006/relationships"><Relationship Id="rId1" Type="http://schemas.microsoft.com/office/2011/relationships/chartStyle" Target="style75.xml"/><Relationship Id="rId2" Type="http://schemas.microsoft.com/office/2011/relationships/chartColorStyle" Target="colors75.xml"/><Relationship Id="rId3" Type="http://schemas.openxmlformats.org/officeDocument/2006/relationships/package" Target="../embeddings/Microsoft_Excel_Worksheet75.xlsx"/></Relationships>
</file>

<file path=ppt/charts/_rels/chart76.xml.rels><?xml version="1.0" encoding="UTF-8" standalone="yes"?>
<Relationships xmlns="http://schemas.openxmlformats.org/package/2006/relationships"><Relationship Id="rId1" Type="http://schemas.microsoft.com/office/2011/relationships/chartStyle" Target="style76.xml"/><Relationship Id="rId2" Type="http://schemas.microsoft.com/office/2011/relationships/chartColorStyle" Target="colors76.xml"/><Relationship Id="rId3" Type="http://schemas.openxmlformats.org/officeDocument/2006/relationships/package" Target="../embeddings/Microsoft_Excel_Worksheet76.xlsx"/></Relationships>
</file>

<file path=ppt/charts/_rels/chart77.xml.rels><?xml version="1.0" encoding="UTF-8" standalone="yes"?>
<Relationships xmlns="http://schemas.openxmlformats.org/package/2006/relationships"><Relationship Id="rId1" Type="http://schemas.microsoft.com/office/2011/relationships/chartStyle" Target="style77.xml"/><Relationship Id="rId2" Type="http://schemas.microsoft.com/office/2011/relationships/chartColorStyle" Target="colors77.xml"/><Relationship Id="rId3" Type="http://schemas.openxmlformats.org/officeDocument/2006/relationships/package" Target="../embeddings/Microsoft_Excel_Worksheet77.xlsx"/></Relationships>
</file>

<file path=ppt/charts/_rels/chart78.xml.rels><?xml version="1.0" encoding="UTF-8" standalone="yes"?>
<Relationships xmlns="http://schemas.openxmlformats.org/package/2006/relationships"><Relationship Id="rId1" Type="http://schemas.microsoft.com/office/2011/relationships/chartStyle" Target="style78.xml"/><Relationship Id="rId2" Type="http://schemas.microsoft.com/office/2011/relationships/chartColorStyle" Target="colors78.xml"/><Relationship Id="rId3" Type="http://schemas.openxmlformats.org/officeDocument/2006/relationships/package" Target="../embeddings/Microsoft_Excel_Worksheet78.xlsx"/></Relationships>
</file>

<file path=ppt/charts/_rels/chart79.xml.rels><?xml version="1.0" encoding="UTF-8" standalone="yes"?>
<Relationships xmlns="http://schemas.openxmlformats.org/package/2006/relationships"><Relationship Id="rId1" Type="http://schemas.microsoft.com/office/2011/relationships/chartStyle" Target="style79.xml"/><Relationship Id="rId2" Type="http://schemas.microsoft.com/office/2011/relationships/chartColorStyle" Target="colors79.xml"/><Relationship Id="rId3" Type="http://schemas.openxmlformats.org/officeDocument/2006/relationships/package" Target="../embeddings/Microsoft_Excel_Worksheet79.xlsx"/></Relationships>
</file>

<file path=ppt/charts/_rels/chart8.xml.rels><?xml version="1.0" encoding="UTF-8" standalone="yes"?>
<Relationships xmlns="http://schemas.openxmlformats.org/package/2006/relationships"><Relationship Id="rId1" Type="http://schemas.microsoft.com/office/2011/relationships/chartStyle" Target="style8.xml"/><Relationship Id="rId2" Type="http://schemas.microsoft.com/office/2011/relationships/chartColorStyle" Target="colors8.xml"/><Relationship Id="rId3" Type="http://schemas.openxmlformats.org/officeDocument/2006/relationships/package" Target="../embeddings/Microsoft_Excel_Worksheet8.xlsx"/></Relationships>
</file>

<file path=ppt/charts/_rels/chart80.xml.rels><?xml version="1.0" encoding="UTF-8" standalone="yes"?>
<Relationships xmlns="http://schemas.openxmlformats.org/package/2006/relationships"><Relationship Id="rId1" Type="http://schemas.microsoft.com/office/2011/relationships/chartStyle" Target="style80.xml"/><Relationship Id="rId2" Type="http://schemas.microsoft.com/office/2011/relationships/chartColorStyle" Target="colors80.xml"/><Relationship Id="rId3" Type="http://schemas.openxmlformats.org/officeDocument/2006/relationships/package" Target="../embeddings/Microsoft_Excel_Worksheet80.xlsx"/></Relationships>
</file>

<file path=ppt/charts/_rels/chart81.xml.rels><?xml version="1.0" encoding="UTF-8" standalone="yes"?>
<Relationships xmlns="http://schemas.openxmlformats.org/package/2006/relationships"><Relationship Id="rId1" Type="http://schemas.microsoft.com/office/2011/relationships/chartStyle" Target="style81.xml"/><Relationship Id="rId2" Type="http://schemas.microsoft.com/office/2011/relationships/chartColorStyle" Target="colors81.xml"/><Relationship Id="rId3" Type="http://schemas.openxmlformats.org/officeDocument/2006/relationships/package" Target="../embeddings/Microsoft_Excel_Worksheet81.xlsx"/></Relationships>
</file>

<file path=ppt/charts/_rels/chart82.xml.rels><?xml version="1.0" encoding="UTF-8" standalone="yes"?>
<Relationships xmlns="http://schemas.openxmlformats.org/package/2006/relationships"><Relationship Id="rId1" Type="http://schemas.microsoft.com/office/2011/relationships/chartStyle" Target="style82.xml"/><Relationship Id="rId2" Type="http://schemas.microsoft.com/office/2011/relationships/chartColorStyle" Target="colors82.xml"/><Relationship Id="rId3" Type="http://schemas.openxmlformats.org/officeDocument/2006/relationships/package" Target="../embeddings/Microsoft_Excel_Worksheet82.xlsx"/></Relationships>
</file>

<file path=ppt/charts/_rels/chart83.xml.rels><?xml version="1.0" encoding="UTF-8" standalone="yes"?>
<Relationships xmlns="http://schemas.openxmlformats.org/package/2006/relationships"><Relationship Id="rId1" Type="http://schemas.microsoft.com/office/2011/relationships/chartStyle" Target="style83.xml"/><Relationship Id="rId2" Type="http://schemas.microsoft.com/office/2011/relationships/chartColorStyle" Target="colors83.xml"/><Relationship Id="rId3" Type="http://schemas.openxmlformats.org/officeDocument/2006/relationships/package" Target="../embeddings/Microsoft_Excel_Worksheet83.xlsx"/></Relationships>
</file>

<file path=ppt/charts/_rels/chart84.xml.rels><?xml version="1.0" encoding="UTF-8" standalone="yes"?>
<Relationships xmlns="http://schemas.openxmlformats.org/package/2006/relationships"><Relationship Id="rId1" Type="http://schemas.microsoft.com/office/2011/relationships/chartStyle" Target="style84.xml"/><Relationship Id="rId2" Type="http://schemas.microsoft.com/office/2011/relationships/chartColorStyle" Target="colors84.xml"/><Relationship Id="rId3" Type="http://schemas.openxmlformats.org/officeDocument/2006/relationships/package" Target="../embeddings/Microsoft_Excel_Worksheet84.xlsx"/></Relationships>
</file>

<file path=ppt/charts/_rels/chart85.xml.rels><?xml version="1.0" encoding="UTF-8" standalone="yes"?>
<Relationships xmlns="http://schemas.openxmlformats.org/package/2006/relationships"><Relationship Id="rId1" Type="http://schemas.microsoft.com/office/2011/relationships/chartStyle" Target="style85.xml"/><Relationship Id="rId2" Type="http://schemas.microsoft.com/office/2011/relationships/chartColorStyle" Target="colors85.xml"/><Relationship Id="rId3" Type="http://schemas.openxmlformats.org/officeDocument/2006/relationships/package" Target="../embeddings/Microsoft_Excel_Worksheet85.xlsx"/></Relationships>
</file>

<file path=ppt/charts/_rels/chart86.xml.rels><?xml version="1.0" encoding="UTF-8" standalone="yes"?>
<Relationships xmlns="http://schemas.openxmlformats.org/package/2006/relationships"><Relationship Id="rId1" Type="http://schemas.microsoft.com/office/2011/relationships/chartStyle" Target="style86.xml"/><Relationship Id="rId2" Type="http://schemas.microsoft.com/office/2011/relationships/chartColorStyle" Target="colors86.xml"/><Relationship Id="rId3" Type="http://schemas.openxmlformats.org/officeDocument/2006/relationships/package" Target="../embeddings/Microsoft_Excel_Worksheet86.xlsx"/></Relationships>
</file>

<file path=ppt/charts/_rels/chart87.xml.rels><?xml version="1.0" encoding="UTF-8" standalone="yes"?>
<Relationships xmlns="http://schemas.openxmlformats.org/package/2006/relationships"><Relationship Id="rId1" Type="http://schemas.microsoft.com/office/2011/relationships/chartStyle" Target="style87.xml"/><Relationship Id="rId2" Type="http://schemas.microsoft.com/office/2011/relationships/chartColorStyle" Target="colors87.xml"/><Relationship Id="rId3" Type="http://schemas.openxmlformats.org/officeDocument/2006/relationships/package" Target="../embeddings/Microsoft_Excel_Worksheet87.xlsx"/></Relationships>
</file>

<file path=ppt/charts/_rels/chart88.xml.rels><?xml version="1.0" encoding="UTF-8" standalone="yes"?>
<Relationships xmlns="http://schemas.openxmlformats.org/package/2006/relationships"><Relationship Id="rId1" Type="http://schemas.microsoft.com/office/2011/relationships/chartStyle" Target="style88.xml"/><Relationship Id="rId2" Type="http://schemas.microsoft.com/office/2011/relationships/chartColorStyle" Target="colors88.xml"/><Relationship Id="rId3" Type="http://schemas.openxmlformats.org/officeDocument/2006/relationships/package" Target="../embeddings/Microsoft_Excel_Worksheet88.xlsx"/></Relationships>
</file>

<file path=ppt/charts/_rels/chart89.xml.rels><?xml version="1.0" encoding="UTF-8" standalone="yes"?>
<Relationships xmlns="http://schemas.openxmlformats.org/package/2006/relationships"><Relationship Id="rId1" Type="http://schemas.microsoft.com/office/2011/relationships/chartStyle" Target="style89.xml"/><Relationship Id="rId2" Type="http://schemas.microsoft.com/office/2011/relationships/chartColorStyle" Target="colors89.xml"/><Relationship Id="rId3" Type="http://schemas.openxmlformats.org/officeDocument/2006/relationships/package" Target="../embeddings/Microsoft_Excel_Worksheet89.xlsx"/></Relationships>
</file>

<file path=ppt/charts/_rels/chart9.xml.rels><?xml version="1.0" encoding="UTF-8" standalone="yes"?>
<Relationships xmlns="http://schemas.openxmlformats.org/package/2006/relationships"><Relationship Id="rId1" Type="http://schemas.microsoft.com/office/2011/relationships/chartStyle" Target="style9.xml"/><Relationship Id="rId2" Type="http://schemas.microsoft.com/office/2011/relationships/chartColorStyle" Target="colors9.xml"/><Relationship Id="rId3" Type="http://schemas.openxmlformats.org/officeDocument/2006/relationships/package" Target="../embeddings/Microsoft_Excel_Worksheet9.xlsx"/></Relationships>
</file>

<file path=ppt/charts/_rels/chart90.xml.rels><?xml version="1.0" encoding="UTF-8" standalone="yes"?>
<Relationships xmlns="http://schemas.openxmlformats.org/package/2006/relationships"><Relationship Id="rId1" Type="http://schemas.microsoft.com/office/2011/relationships/chartStyle" Target="style90.xml"/><Relationship Id="rId2" Type="http://schemas.microsoft.com/office/2011/relationships/chartColorStyle" Target="colors90.xml"/><Relationship Id="rId3" Type="http://schemas.openxmlformats.org/officeDocument/2006/relationships/package" Target="../embeddings/Microsoft_Excel_Worksheet90.xlsx"/></Relationships>
</file>

<file path=ppt/charts/_rels/chart91.xml.rels><?xml version="1.0" encoding="UTF-8" standalone="yes"?>
<Relationships xmlns="http://schemas.openxmlformats.org/package/2006/relationships"><Relationship Id="rId1" Type="http://schemas.microsoft.com/office/2011/relationships/chartStyle" Target="style91.xml"/><Relationship Id="rId2" Type="http://schemas.microsoft.com/office/2011/relationships/chartColorStyle" Target="colors91.xml"/><Relationship Id="rId3" Type="http://schemas.openxmlformats.org/officeDocument/2006/relationships/package" Target="../embeddings/Microsoft_Excel_Worksheet91.xlsx"/></Relationships>
</file>

<file path=ppt/charts/_rels/chart92.xml.rels><?xml version="1.0" encoding="UTF-8" standalone="yes"?>
<Relationships xmlns="http://schemas.openxmlformats.org/package/2006/relationships"><Relationship Id="rId1" Type="http://schemas.microsoft.com/office/2011/relationships/chartStyle" Target="style92.xml"/><Relationship Id="rId2" Type="http://schemas.microsoft.com/office/2011/relationships/chartColorStyle" Target="colors92.xml"/><Relationship Id="rId3" Type="http://schemas.openxmlformats.org/officeDocument/2006/relationships/package" Target="../embeddings/Microsoft_Excel_Worksheet92.xlsx"/></Relationships>
</file>

<file path=ppt/charts/_rels/chart93.xml.rels><?xml version="1.0" encoding="UTF-8" standalone="yes"?>
<Relationships xmlns="http://schemas.openxmlformats.org/package/2006/relationships"><Relationship Id="rId1" Type="http://schemas.microsoft.com/office/2011/relationships/chartStyle" Target="style93.xml"/><Relationship Id="rId2" Type="http://schemas.microsoft.com/office/2011/relationships/chartColorStyle" Target="colors93.xml"/><Relationship Id="rId3" Type="http://schemas.openxmlformats.org/officeDocument/2006/relationships/package" Target="../embeddings/Microsoft_Excel_Worksheet93.xlsx"/></Relationships>
</file>

<file path=ppt/charts/_rels/chart94.xml.rels><?xml version="1.0" encoding="UTF-8" standalone="yes"?>
<Relationships xmlns="http://schemas.openxmlformats.org/package/2006/relationships"><Relationship Id="rId1" Type="http://schemas.microsoft.com/office/2011/relationships/chartStyle" Target="style94.xml"/><Relationship Id="rId2" Type="http://schemas.microsoft.com/office/2011/relationships/chartColorStyle" Target="colors94.xml"/><Relationship Id="rId3" Type="http://schemas.openxmlformats.org/officeDocument/2006/relationships/package" Target="../embeddings/Microsoft_Excel_Worksheet94.xlsx"/></Relationships>
</file>

<file path=ppt/charts/_rels/chart95.xml.rels><?xml version="1.0" encoding="UTF-8" standalone="yes"?>
<Relationships xmlns="http://schemas.openxmlformats.org/package/2006/relationships"><Relationship Id="rId1" Type="http://schemas.microsoft.com/office/2011/relationships/chartStyle" Target="style95.xml"/><Relationship Id="rId2" Type="http://schemas.microsoft.com/office/2011/relationships/chartColorStyle" Target="colors95.xml"/><Relationship Id="rId3" Type="http://schemas.openxmlformats.org/officeDocument/2006/relationships/package" Target="../embeddings/Microsoft_Excel_Worksheet95.xlsx"/></Relationships>
</file>

<file path=ppt/charts/_rels/chart96.xml.rels><?xml version="1.0" encoding="UTF-8" standalone="yes"?>
<Relationships xmlns="http://schemas.openxmlformats.org/package/2006/relationships"><Relationship Id="rId1" Type="http://schemas.microsoft.com/office/2011/relationships/chartStyle" Target="style96.xml"/><Relationship Id="rId2" Type="http://schemas.microsoft.com/office/2011/relationships/chartColorStyle" Target="colors96.xml"/><Relationship Id="rId3" Type="http://schemas.openxmlformats.org/officeDocument/2006/relationships/package" Target="../embeddings/Microsoft_Excel_Worksheet96.xlsx"/></Relationships>
</file>

<file path=ppt/charts/_rels/chart97.xml.rels><?xml version="1.0" encoding="UTF-8" standalone="yes"?>
<Relationships xmlns="http://schemas.openxmlformats.org/package/2006/relationships"><Relationship Id="rId1" Type="http://schemas.microsoft.com/office/2011/relationships/chartStyle" Target="style97.xml"/><Relationship Id="rId2" Type="http://schemas.microsoft.com/office/2011/relationships/chartColorStyle" Target="colors97.xml"/><Relationship Id="rId3" Type="http://schemas.openxmlformats.org/officeDocument/2006/relationships/package" Target="../embeddings/Microsoft_Excel_Worksheet97.xlsx"/></Relationships>
</file>

<file path=ppt/charts/_rels/chart98.xml.rels><?xml version="1.0" encoding="UTF-8" standalone="yes"?>
<Relationships xmlns="http://schemas.openxmlformats.org/package/2006/relationships"><Relationship Id="rId1" Type="http://schemas.microsoft.com/office/2011/relationships/chartStyle" Target="style98.xml"/><Relationship Id="rId2" Type="http://schemas.microsoft.com/office/2011/relationships/chartColorStyle" Target="colors98.xml"/><Relationship Id="rId3" Type="http://schemas.openxmlformats.org/officeDocument/2006/relationships/package" Target="../embeddings/Microsoft_Excel_Worksheet98.xlsx"/></Relationships>
</file>

<file path=ppt/charts/_rels/chart99.xml.rels><?xml version="1.0" encoding="UTF-8" standalone="yes"?>
<Relationships xmlns="http://schemas.openxmlformats.org/package/2006/relationships"><Relationship Id="rId1" Type="http://schemas.microsoft.com/office/2011/relationships/chartStyle" Target="style99.xml"/><Relationship Id="rId2" Type="http://schemas.microsoft.com/office/2011/relationships/chartColorStyle" Target="colors99.xml"/><Relationship Id="rId3" Type="http://schemas.openxmlformats.org/officeDocument/2006/relationships/package" Target="../embeddings/Microsoft_Excel_Worksheet9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0.15</c:v>
                </c:pt>
                <c:pt idx="1">
                  <c:v>0.37</c:v>
                </c:pt>
                <c:pt idx="2">
                  <c:v>0.26</c:v>
                </c:pt>
                <c:pt idx="3">
                  <c:v>0.22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1958768"/>
        <c:axId val="1561961088"/>
      </c:barChart>
      <c:catAx>
        <c:axId val="15619587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961088"/>
        <c:crosses val="autoZero"/>
        <c:auto val="1"/>
        <c:lblAlgn val="ctr"/>
        <c:lblOffset val="0"/>
        <c:noMultiLvlLbl val="0"/>
      </c:catAx>
      <c:valAx>
        <c:axId val="1561961088"/>
        <c:scaling>
          <c:orientation val="minMax"/>
          <c:max val="1.0"/>
        </c:scaling>
        <c:delete val="1"/>
        <c:axPos val="t"/>
        <c:numFmt formatCode="0%" sourceLinked="1"/>
        <c:majorTickMark val="none"/>
        <c:minorTickMark val="none"/>
        <c:tickLblPos val="nextTo"/>
        <c:crossAx val="1561958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0.18</c:v>
                </c:pt>
                <c:pt idx="1">
                  <c:v>0.42</c:v>
                </c:pt>
                <c:pt idx="2">
                  <c:v>0.23</c:v>
                </c:pt>
                <c:pt idx="3">
                  <c:v>0.17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7344896"/>
        <c:axId val="1567350096"/>
      </c:barChart>
      <c:catAx>
        <c:axId val="15673448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350096"/>
        <c:crosses val="autoZero"/>
        <c:auto val="1"/>
        <c:lblAlgn val="ctr"/>
        <c:lblOffset val="0"/>
        <c:noMultiLvlLbl val="0"/>
      </c:catAx>
      <c:valAx>
        <c:axId val="1567350096"/>
        <c:scaling>
          <c:orientation val="minMax"/>
          <c:max val="1.0"/>
        </c:scaling>
        <c:delete val="1"/>
        <c:axPos val="t"/>
        <c:numFmt formatCode="0%" sourceLinked="1"/>
        <c:majorTickMark val="none"/>
        <c:minorTickMark val="none"/>
        <c:tickLblPos val="nextTo"/>
        <c:crossAx val="1567344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c:v>
                </c:pt>
                <c:pt idx="1">
                  <c:v>0.28</c:v>
                </c:pt>
                <c:pt idx="2">
                  <c:v>0.4</c:v>
                </c:pt>
                <c:pt idx="3">
                  <c:v>0.22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6319520"/>
        <c:axId val="1606321568"/>
      </c:barChart>
      <c:catAx>
        <c:axId val="16063195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321568"/>
        <c:crosses val="autoZero"/>
        <c:auto val="1"/>
        <c:lblAlgn val="ctr"/>
        <c:lblOffset val="0"/>
        <c:noMultiLvlLbl val="0"/>
      </c:catAx>
      <c:valAx>
        <c:axId val="1606321568"/>
        <c:scaling>
          <c:orientation val="minMax"/>
          <c:max val="1.0"/>
        </c:scaling>
        <c:delete val="1"/>
        <c:axPos val="t"/>
        <c:numFmt formatCode="0%" sourceLinked="1"/>
        <c:majorTickMark val="none"/>
        <c:minorTickMark val="none"/>
        <c:tickLblPos val="nextTo"/>
        <c:crossAx val="1606319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Turkey</c:v>
                </c:pt>
                <c:pt idx="5">
                  <c:v>Egypt</c:v>
                </c:pt>
                <c:pt idx="6">
                  <c:v>Brazil</c:v>
                </c:pt>
                <c:pt idx="7">
                  <c:v>Sweden</c:v>
                </c:pt>
                <c:pt idx="8">
                  <c:v>Mexico</c:v>
                </c:pt>
                <c:pt idx="9">
                  <c:v>South Africa</c:v>
                </c:pt>
                <c:pt idx="10">
                  <c:v>Australia</c:v>
                </c:pt>
                <c:pt idx="11">
                  <c:v>Indonesia</c:v>
                </c:pt>
                <c:pt idx="12">
                  <c:v>Russia</c:v>
                </c:pt>
                <c:pt idx="13">
                  <c:v>Kenya</c:v>
                </c:pt>
                <c:pt idx="14">
                  <c:v>Hong Kong</c:v>
                </c:pt>
                <c:pt idx="15">
                  <c:v>United States</c:v>
                </c:pt>
                <c:pt idx="16">
                  <c:v>Italy</c:v>
                </c:pt>
                <c:pt idx="17">
                  <c:v>Canada</c:v>
                </c:pt>
                <c:pt idx="18">
                  <c:v>Great Britain</c:v>
                </c:pt>
                <c:pt idx="19">
                  <c:v>China</c:v>
                </c:pt>
                <c:pt idx="20">
                  <c:v>Republic of Korea</c:v>
                </c:pt>
                <c:pt idx="21">
                  <c:v>France</c:v>
                </c:pt>
                <c:pt idx="22">
                  <c:v>Germany</c:v>
                </c:pt>
                <c:pt idx="23">
                  <c:v>Tunisia</c:v>
                </c:pt>
                <c:pt idx="24">
                  <c:v>Poland</c:v>
                </c:pt>
                <c:pt idx="25">
                  <c:v>Japan</c:v>
                </c:pt>
                <c:pt idx="26">
                  <c:v>Nigeria</c:v>
                </c:pt>
              </c:strCache>
            </c:strRef>
          </c:cat>
          <c:val>
            <c:numRef>
              <c:f>Sheet1!$B$2:$B$28</c:f>
              <c:numCache>
                <c:formatCode>General</c:formatCode>
                <c:ptCount val="27"/>
                <c:pt idx="0" formatCode="0%">
                  <c:v>0.37</c:v>
                </c:pt>
                <c:pt idx="2" formatCode="0%">
                  <c:v>0.6</c:v>
                </c:pt>
                <c:pt idx="3" formatCode="0%">
                  <c:v>0.53</c:v>
                </c:pt>
                <c:pt idx="4" formatCode="0%">
                  <c:v>0.49</c:v>
                </c:pt>
                <c:pt idx="5" formatCode="0%">
                  <c:v>0.47</c:v>
                </c:pt>
                <c:pt idx="6" formatCode="0%">
                  <c:v>0.44</c:v>
                </c:pt>
                <c:pt idx="7" formatCode="0%">
                  <c:v>0.42</c:v>
                </c:pt>
                <c:pt idx="8" formatCode="0%">
                  <c:v>0.41</c:v>
                </c:pt>
                <c:pt idx="9" formatCode="0%">
                  <c:v>0.41</c:v>
                </c:pt>
                <c:pt idx="10" formatCode="0%">
                  <c:v>0.4</c:v>
                </c:pt>
                <c:pt idx="11" formatCode="0%">
                  <c:v>0.39</c:v>
                </c:pt>
                <c:pt idx="12" formatCode="0%">
                  <c:v>0.38</c:v>
                </c:pt>
                <c:pt idx="13" formatCode="0%">
                  <c:v>0.37</c:v>
                </c:pt>
                <c:pt idx="14" formatCode="0%">
                  <c:v>0.37</c:v>
                </c:pt>
                <c:pt idx="15" formatCode="0%">
                  <c:v>0.37</c:v>
                </c:pt>
                <c:pt idx="16" formatCode="0%">
                  <c:v>0.36</c:v>
                </c:pt>
                <c:pt idx="17" formatCode="0%">
                  <c:v>0.36</c:v>
                </c:pt>
                <c:pt idx="18" formatCode="0%">
                  <c:v>0.36</c:v>
                </c:pt>
                <c:pt idx="19" formatCode="0%">
                  <c:v>0.35</c:v>
                </c:pt>
                <c:pt idx="20" formatCode="0%">
                  <c:v>0.32</c:v>
                </c:pt>
                <c:pt idx="21" formatCode="0%">
                  <c:v>0.31</c:v>
                </c:pt>
                <c:pt idx="22" formatCode="0%">
                  <c:v>0.3</c:v>
                </c:pt>
                <c:pt idx="23" formatCode="0%">
                  <c:v>0.29</c:v>
                </c:pt>
                <c:pt idx="24" formatCode="0%">
                  <c:v>0.27</c:v>
                </c:pt>
                <c:pt idx="25" formatCode="0%">
                  <c:v>0.22</c:v>
                </c:pt>
                <c:pt idx="26" formatCode="0%">
                  <c:v>0.19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82917952"/>
        <c:axId val="1382739984"/>
      </c:barChart>
      <c:catAx>
        <c:axId val="13829179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82739984"/>
        <c:crosses val="autoZero"/>
        <c:auto val="1"/>
        <c:lblAlgn val="ctr"/>
        <c:lblOffset val="0"/>
        <c:noMultiLvlLbl val="0"/>
      </c:catAx>
      <c:valAx>
        <c:axId val="1382739984"/>
        <c:scaling>
          <c:orientation val="minMax"/>
          <c:max val="1.0"/>
        </c:scaling>
        <c:delete val="1"/>
        <c:axPos val="t"/>
        <c:numFmt formatCode="0%" sourceLinked="1"/>
        <c:majorTickMark val="out"/>
        <c:minorTickMark val="none"/>
        <c:tickLblPos val="nextTo"/>
        <c:crossAx val="1382917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Europe</c:v>
                </c:pt>
                <c:pt idx="8">
                  <c:v>G-8 Countries</c:v>
                </c:pt>
              </c:strCache>
            </c:strRef>
          </c:cat>
          <c:val>
            <c:numRef>
              <c:f>Sheet1!$B$2:$B$10</c:f>
              <c:numCache>
                <c:formatCode>General</c:formatCode>
                <c:ptCount val="9"/>
                <c:pt idx="0" formatCode="0%">
                  <c:v>0.37</c:v>
                </c:pt>
                <c:pt idx="2" formatCode="0%">
                  <c:v>0.42</c:v>
                </c:pt>
                <c:pt idx="3" formatCode="0%">
                  <c:v>0.42</c:v>
                </c:pt>
                <c:pt idx="4" formatCode="0%">
                  <c:v>0.42</c:v>
                </c:pt>
                <c:pt idx="5" formatCode="0%">
                  <c:v>0.37</c:v>
                </c:pt>
                <c:pt idx="6" formatCode="0%">
                  <c:v>0.36</c:v>
                </c:pt>
                <c:pt idx="7" formatCode="0%">
                  <c:v>0.34</c:v>
                </c:pt>
                <c:pt idx="8" formatCode="0%">
                  <c:v>0.33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5474624"/>
        <c:axId val="1489210176"/>
      </c:barChart>
      <c:catAx>
        <c:axId val="15654746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9210176"/>
        <c:crosses val="autoZero"/>
        <c:auto val="1"/>
        <c:lblAlgn val="ctr"/>
        <c:lblOffset val="0"/>
        <c:noMultiLvlLbl val="0"/>
      </c:catAx>
      <c:valAx>
        <c:axId val="1489210176"/>
        <c:scaling>
          <c:orientation val="minMax"/>
          <c:max val="1.0"/>
        </c:scaling>
        <c:delete val="1"/>
        <c:axPos val="t"/>
        <c:numFmt formatCode="0%" sourceLinked="1"/>
        <c:majorTickMark val="none"/>
        <c:minorTickMark val="none"/>
        <c:tickLblPos val="nextTo"/>
        <c:crossAx val="1565474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0.41</c:v>
                </c:pt>
                <c:pt idx="2">
                  <c:v>0.3</c:v>
                </c:pt>
                <c:pt idx="3">
                  <c:v>0.15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215900896"/>
        <c:axId val="1215920080"/>
      </c:barChart>
      <c:catAx>
        <c:axId val="12159008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920080"/>
        <c:crosses val="autoZero"/>
        <c:auto val="1"/>
        <c:lblAlgn val="ctr"/>
        <c:lblOffset val="0"/>
        <c:noMultiLvlLbl val="0"/>
      </c:catAx>
      <c:valAx>
        <c:axId val="1215920080"/>
        <c:scaling>
          <c:orientation val="minMax"/>
          <c:max val="1.0"/>
        </c:scaling>
        <c:delete val="1"/>
        <c:axPos val="t"/>
        <c:numFmt formatCode="0%" sourceLinked="1"/>
        <c:majorTickMark val="none"/>
        <c:minorTickMark val="none"/>
        <c:tickLblPos val="nextTo"/>
        <c:crossAx val="1215900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Indonesia</c:v>
                </c:pt>
                <c:pt idx="5">
                  <c:v>India</c:v>
                </c:pt>
                <c:pt idx="6">
                  <c:v>China</c:v>
                </c:pt>
                <c:pt idx="7">
                  <c:v>Egypt</c:v>
                </c:pt>
                <c:pt idx="8">
                  <c:v>Brazil</c:v>
                </c:pt>
                <c:pt idx="9">
                  <c:v>Pakistan</c:v>
                </c:pt>
                <c:pt idx="10">
                  <c:v>Tunisia</c:v>
                </c:pt>
                <c:pt idx="11">
                  <c:v>Mexico</c:v>
                </c:pt>
                <c:pt idx="12">
                  <c:v>Hong Kong</c:v>
                </c:pt>
                <c:pt idx="13">
                  <c:v>South Africa</c:v>
                </c:pt>
                <c:pt idx="14">
                  <c:v>Turkey</c:v>
                </c:pt>
                <c:pt idx="15">
                  <c:v>Republic of Korea</c:v>
                </c:pt>
                <c:pt idx="16">
                  <c:v>Russia</c:v>
                </c:pt>
                <c:pt idx="17">
                  <c:v>United States</c:v>
                </c:pt>
                <c:pt idx="18">
                  <c:v>Australia</c:v>
                </c:pt>
                <c:pt idx="19">
                  <c:v>Canada</c:v>
                </c:pt>
                <c:pt idx="20">
                  <c:v>Italy</c:v>
                </c:pt>
                <c:pt idx="21">
                  <c:v>France</c:v>
                </c:pt>
                <c:pt idx="22">
                  <c:v>Sweden</c:v>
                </c:pt>
                <c:pt idx="23">
                  <c:v>Germany</c:v>
                </c:pt>
                <c:pt idx="24">
                  <c:v>Poland</c:v>
                </c:pt>
                <c:pt idx="25">
                  <c:v>Great Britain</c:v>
                </c:pt>
                <c:pt idx="26">
                  <c:v>Japan</c:v>
                </c:pt>
              </c:strCache>
            </c:strRef>
          </c:cat>
          <c:val>
            <c:numRef>
              <c:f>Sheet1!$B$2:$B$28</c:f>
              <c:numCache>
                <c:formatCode>General</c:formatCode>
                <c:ptCount val="27"/>
                <c:pt idx="0" formatCode="0%">
                  <c:v>0.55</c:v>
                </c:pt>
                <c:pt idx="2" formatCode="0%">
                  <c:v>0.9</c:v>
                </c:pt>
                <c:pt idx="3" formatCode="0%">
                  <c:v>0.84</c:v>
                </c:pt>
                <c:pt idx="4" formatCode="0%">
                  <c:v>0.77</c:v>
                </c:pt>
                <c:pt idx="5" formatCode="0%">
                  <c:v>0.76</c:v>
                </c:pt>
                <c:pt idx="6" formatCode="0%">
                  <c:v>0.75</c:v>
                </c:pt>
                <c:pt idx="7" formatCode="0%">
                  <c:v>0.73</c:v>
                </c:pt>
                <c:pt idx="8" formatCode="0%">
                  <c:v>0.68</c:v>
                </c:pt>
                <c:pt idx="9" formatCode="0%">
                  <c:v>0.67</c:v>
                </c:pt>
                <c:pt idx="10" formatCode="0%">
                  <c:v>0.64</c:v>
                </c:pt>
                <c:pt idx="11" formatCode="0%">
                  <c:v>0.63</c:v>
                </c:pt>
                <c:pt idx="12" formatCode="0%">
                  <c:v>0.62</c:v>
                </c:pt>
                <c:pt idx="13" formatCode="0%">
                  <c:v>0.59</c:v>
                </c:pt>
                <c:pt idx="14" formatCode="0%">
                  <c:v>0.58</c:v>
                </c:pt>
                <c:pt idx="15" formatCode="0%">
                  <c:v>0.53</c:v>
                </c:pt>
                <c:pt idx="16" formatCode="0%">
                  <c:v>0.48</c:v>
                </c:pt>
                <c:pt idx="17" formatCode="0%">
                  <c:v>0.46</c:v>
                </c:pt>
                <c:pt idx="18" formatCode="0%">
                  <c:v>0.45</c:v>
                </c:pt>
                <c:pt idx="19" formatCode="0%">
                  <c:v>0.44</c:v>
                </c:pt>
                <c:pt idx="20" formatCode="0%">
                  <c:v>0.42</c:v>
                </c:pt>
                <c:pt idx="21" formatCode="0%">
                  <c:v>0.41</c:v>
                </c:pt>
                <c:pt idx="22" formatCode="0%">
                  <c:v>0.38</c:v>
                </c:pt>
                <c:pt idx="23" formatCode="0%">
                  <c:v>0.37</c:v>
                </c:pt>
                <c:pt idx="24" formatCode="0%">
                  <c:v>0.37</c:v>
                </c:pt>
                <c:pt idx="25" formatCode="0%">
                  <c:v>0.36</c:v>
                </c:pt>
                <c:pt idx="26" formatCode="0%">
                  <c:v>0.33</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8198512"/>
        <c:axId val="1608200832"/>
      </c:barChart>
      <c:catAx>
        <c:axId val="160819851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8200832"/>
        <c:crosses val="autoZero"/>
        <c:auto val="1"/>
        <c:lblAlgn val="ctr"/>
        <c:lblOffset val="0"/>
        <c:noMultiLvlLbl val="0"/>
      </c:catAx>
      <c:valAx>
        <c:axId val="1608200832"/>
        <c:scaling>
          <c:orientation val="minMax"/>
          <c:max val="1.0"/>
        </c:scaling>
        <c:delete val="1"/>
        <c:axPos val="t"/>
        <c:numFmt formatCode="0%" sourceLinked="1"/>
        <c:majorTickMark val="out"/>
        <c:minorTickMark val="none"/>
        <c:tickLblPos val="nextTo"/>
        <c:crossAx val="1608198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Sheet1!$B$2:$B$10</c:f>
              <c:numCache>
                <c:formatCode>General</c:formatCode>
                <c:ptCount val="9"/>
                <c:pt idx="0" formatCode="0%">
                  <c:v>0.55</c:v>
                </c:pt>
                <c:pt idx="2" formatCode="0%">
                  <c:v>0.69</c:v>
                </c:pt>
                <c:pt idx="3" formatCode="0%">
                  <c:v>0.65</c:v>
                </c:pt>
                <c:pt idx="4" formatCode="0%">
                  <c:v>0.65</c:v>
                </c:pt>
                <c:pt idx="5" formatCode="0%">
                  <c:v>0.59</c:v>
                </c:pt>
                <c:pt idx="6" formatCode="0%">
                  <c:v>0.45</c:v>
                </c:pt>
                <c:pt idx="7" formatCode="0%">
                  <c:v>0.41</c:v>
                </c:pt>
                <c:pt idx="8" formatCode="0%">
                  <c:v>0.38</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8268704"/>
        <c:axId val="1608271024"/>
      </c:barChart>
      <c:catAx>
        <c:axId val="16082687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271024"/>
        <c:crosses val="autoZero"/>
        <c:auto val="1"/>
        <c:lblAlgn val="ctr"/>
        <c:lblOffset val="0"/>
        <c:noMultiLvlLbl val="0"/>
      </c:catAx>
      <c:valAx>
        <c:axId val="1608271024"/>
        <c:scaling>
          <c:orientation val="minMax"/>
          <c:max val="1.0"/>
        </c:scaling>
        <c:delete val="1"/>
        <c:axPos val="t"/>
        <c:numFmt formatCode="0%" sourceLinked="1"/>
        <c:majorTickMark val="none"/>
        <c:minorTickMark val="none"/>
        <c:tickLblPos val="nextTo"/>
        <c:crossAx val="1608268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0.08</c:v>
                </c:pt>
                <c:pt idx="1">
                  <c:v>0.23</c:v>
                </c:pt>
                <c:pt idx="2">
                  <c:v>0.42</c:v>
                </c:pt>
                <c:pt idx="3">
                  <c:v>0.28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2310512"/>
        <c:axId val="1382312832"/>
      </c:barChart>
      <c:catAx>
        <c:axId val="1382310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312832"/>
        <c:crosses val="autoZero"/>
        <c:auto val="1"/>
        <c:lblAlgn val="ctr"/>
        <c:lblOffset val="0"/>
        <c:noMultiLvlLbl val="0"/>
      </c:catAx>
      <c:valAx>
        <c:axId val="1382312832"/>
        <c:scaling>
          <c:orientation val="minMax"/>
          <c:max val="1.0"/>
        </c:scaling>
        <c:delete val="1"/>
        <c:axPos val="t"/>
        <c:numFmt formatCode="0%" sourceLinked="1"/>
        <c:majorTickMark val="none"/>
        <c:minorTickMark val="none"/>
        <c:tickLblPos val="nextTo"/>
        <c:crossAx val="1382310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Pakistan</c:v>
                </c:pt>
                <c:pt idx="4">
                  <c:v>Egypt</c:v>
                </c:pt>
                <c:pt idx="5">
                  <c:v>Brazil</c:v>
                </c:pt>
                <c:pt idx="6">
                  <c:v>Turkey</c:v>
                </c:pt>
                <c:pt idx="7">
                  <c:v>Italy</c:v>
                </c:pt>
                <c:pt idx="8">
                  <c:v>Australia</c:v>
                </c:pt>
                <c:pt idx="9">
                  <c:v>Hong Kong</c:v>
                </c:pt>
                <c:pt idx="10">
                  <c:v>United States</c:v>
                </c:pt>
                <c:pt idx="11">
                  <c:v>Indonesia</c:v>
                </c:pt>
                <c:pt idx="12">
                  <c:v>Sweden</c:v>
                </c:pt>
                <c:pt idx="13">
                  <c:v>France</c:v>
                </c:pt>
                <c:pt idx="14">
                  <c:v>Mexico</c:v>
                </c:pt>
                <c:pt idx="15">
                  <c:v>Republic of Korea</c:v>
                </c:pt>
                <c:pt idx="16">
                  <c:v>Canada</c:v>
                </c:pt>
                <c:pt idx="17">
                  <c:v>Great Britain</c:v>
                </c:pt>
                <c:pt idx="18">
                  <c:v>China</c:v>
                </c:pt>
                <c:pt idx="19">
                  <c:v>Germany</c:v>
                </c:pt>
                <c:pt idx="20">
                  <c:v>South Africa</c:v>
                </c:pt>
                <c:pt idx="21">
                  <c:v>Russia</c:v>
                </c:pt>
                <c:pt idx="22">
                  <c:v>Poland</c:v>
                </c:pt>
                <c:pt idx="23">
                  <c:v>Japan</c:v>
                </c:pt>
                <c:pt idx="24">
                  <c:v>Tunisia</c:v>
                </c:pt>
                <c:pt idx="25">
                  <c:v>Kenya</c:v>
                </c:pt>
                <c:pt idx="26">
                  <c:v>Nigeria</c:v>
                </c:pt>
              </c:strCache>
            </c:strRef>
          </c:cat>
          <c:val>
            <c:numRef>
              <c:f>Sheet1!$B$2:$B$28</c:f>
              <c:numCache>
                <c:formatCode>General</c:formatCode>
                <c:ptCount val="27"/>
                <c:pt idx="0" formatCode="0%">
                  <c:v>0.3</c:v>
                </c:pt>
                <c:pt idx="2" formatCode="0%">
                  <c:v>0.46</c:v>
                </c:pt>
                <c:pt idx="3" formatCode="0%">
                  <c:v>0.46</c:v>
                </c:pt>
                <c:pt idx="4" formatCode="0%">
                  <c:v>0.37</c:v>
                </c:pt>
                <c:pt idx="5" formatCode="0%">
                  <c:v>0.37</c:v>
                </c:pt>
                <c:pt idx="6" formatCode="0%">
                  <c:v>0.37</c:v>
                </c:pt>
                <c:pt idx="7" formatCode="0%">
                  <c:v>0.36</c:v>
                </c:pt>
                <c:pt idx="8" formatCode="0%">
                  <c:v>0.35</c:v>
                </c:pt>
                <c:pt idx="9" formatCode="0%">
                  <c:v>0.34</c:v>
                </c:pt>
                <c:pt idx="10" formatCode="0%">
                  <c:v>0.34</c:v>
                </c:pt>
                <c:pt idx="11" formatCode="0%">
                  <c:v>0.33</c:v>
                </c:pt>
                <c:pt idx="12" formatCode="0%">
                  <c:v>0.31</c:v>
                </c:pt>
                <c:pt idx="13" formatCode="0%">
                  <c:v>0.3</c:v>
                </c:pt>
                <c:pt idx="14" formatCode="0%">
                  <c:v>0.29</c:v>
                </c:pt>
                <c:pt idx="15" formatCode="0%">
                  <c:v>0.29</c:v>
                </c:pt>
                <c:pt idx="16" formatCode="0%">
                  <c:v>0.29</c:v>
                </c:pt>
                <c:pt idx="17" formatCode="0%">
                  <c:v>0.29</c:v>
                </c:pt>
                <c:pt idx="18" formatCode="0%">
                  <c:v>0.28</c:v>
                </c:pt>
                <c:pt idx="19" formatCode="0%">
                  <c:v>0.27</c:v>
                </c:pt>
                <c:pt idx="20" formatCode="0%">
                  <c:v>0.25</c:v>
                </c:pt>
                <c:pt idx="21" formatCode="0%">
                  <c:v>0.25</c:v>
                </c:pt>
                <c:pt idx="22" formatCode="0%">
                  <c:v>0.23</c:v>
                </c:pt>
                <c:pt idx="23" formatCode="0%">
                  <c:v>0.23</c:v>
                </c:pt>
                <c:pt idx="24" formatCode="0%">
                  <c:v>0.19</c:v>
                </c:pt>
                <c:pt idx="25" formatCode="0%">
                  <c:v>0.15</c:v>
                </c:pt>
                <c:pt idx="26" formatCode="0%">
                  <c:v>0.08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4999344"/>
        <c:axId val="1565004704"/>
      </c:barChart>
      <c:catAx>
        <c:axId val="156499934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5004704"/>
        <c:crosses val="autoZero"/>
        <c:auto val="1"/>
        <c:lblAlgn val="ctr"/>
        <c:lblOffset val="0"/>
        <c:noMultiLvlLbl val="0"/>
      </c:catAx>
      <c:valAx>
        <c:axId val="1565004704"/>
        <c:scaling>
          <c:orientation val="minMax"/>
          <c:max val="1.0"/>
        </c:scaling>
        <c:delete val="1"/>
        <c:axPos val="t"/>
        <c:numFmt formatCode="0%" sourceLinked="1"/>
        <c:majorTickMark val="out"/>
        <c:minorTickMark val="none"/>
        <c:tickLblPos val="nextTo"/>
        <c:crossAx val="15649993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North America</c:v>
                </c:pt>
                <c:pt idx="6">
                  <c:v>Middle East/Africa</c:v>
                </c:pt>
                <c:pt idx="7">
                  <c:v>G-8 Countries</c:v>
                </c:pt>
                <c:pt idx="8">
                  <c:v>Europe</c:v>
                </c:pt>
              </c:strCache>
            </c:strRef>
          </c:cat>
          <c:val>
            <c:numRef>
              <c:f>Sheet1!$B$2:$B$10</c:f>
              <c:numCache>
                <c:formatCode>General</c:formatCode>
                <c:ptCount val="9"/>
                <c:pt idx="0" formatCode="0%">
                  <c:v>0.3</c:v>
                </c:pt>
                <c:pt idx="2" formatCode="0%">
                  <c:v>0.33</c:v>
                </c:pt>
                <c:pt idx="3" formatCode="0%">
                  <c:v>0.32</c:v>
                </c:pt>
                <c:pt idx="4" formatCode="0%">
                  <c:v>0.32</c:v>
                </c:pt>
                <c:pt idx="5" formatCode="0%">
                  <c:v>0.31</c:v>
                </c:pt>
                <c:pt idx="6" formatCode="0%">
                  <c:v>0.29</c:v>
                </c:pt>
                <c:pt idx="7" formatCode="0%">
                  <c:v>0.29</c:v>
                </c:pt>
                <c:pt idx="8" formatCode="0%">
                  <c:v>0.29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253872"/>
        <c:axId val="1565059600"/>
      </c:barChart>
      <c:catAx>
        <c:axId val="13822538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059600"/>
        <c:crosses val="autoZero"/>
        <c:auto val="1"/>
        <c:lblAlgn val="ctr"/>
        <c:lblOffset val="0"/>
        <c:noMultiLvlLbl val="0"/>
      </c:catAx>
      <c:valAx>
        <c:axId val="1565059600"/>
        <c:scaling>
          <c:orientation val="minMax"/>
          <c:max val="1.0"/>
        </c:scaling>
        <c:delete val="1"/>
        <c:axPos val="t"/>
        <c:numFmt formatCode="0%" sourceLinked="1"/>
        <c:majorTickMark val="none"/>
        <c:minorTickMark val="none"/>
        <c:tickLblPos val="nextTo"/>
        <c:crossAx val="13822538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0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c:v>
                </c:pt>
                <c:pt idx="1">
                  <c:v>0.34</c:v>
                </c:pt>
                <c:pt idx="2">
                  <c:v>0.37</c:v>
                </c:pt>
                <c:pt idx="3">
                  <c:v>0.19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2357488"/>
        <c:axId val="1382359808"/>
      </c:barChart>
      <c:catAx>
        <c:axId val="13823574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359808"/>
        <c:crosses val="autoZero"/>
        <c:auto val="1"/>
        <c:lblAlgn val="ctr"/>
        <c:lblOffset val="0"/>
        <c:noMultiLvlLbl val="0"/>
      </c:catAx>
      <c:valAx>
        <c:axId val="1382359808"/>
        <c:scaling>
          <c:orientation val="minMax"/>
          <c:max val="1.0"/>
        </c:scaling>
        <c:delete val="1"/>
        <c:axPos val="t"/>
        <c:numFmt formatCode="0%" sourceLinked="1"/>
        <c:majorTickMark val="none"/>
        <c:minorTickMark val="none"/>
        <c:tickLblPos val="nextTo"/>
        <c:crossAx val="1382357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Mexico</c:v>
                </c:pt>
                <c:pt idx="6">
                  <c:v>South Africa</c:v>
                </c:pt>
                <c:pt idx="7">
                  <c:v>China</c:v>
                </c:pt>
                <c:pt idx="8">
                  <c:v>Turkey</c:v>
                </c:pt>
                <c:pt idx="9">
                  <c:v>Brazil</c:v>
                </c:pt>
                <c:pt idx="10">
                  <c:v>Hong Kong</c:v>
                </c:pt>
                <c:pt idx="11">
                  <c:v>Kenya</c:v>
                </c:pt>
                <c:pt idx="12">
                  <c:v>Pakistan</c:v>
                </c:pt>
                <c:pt idx="13">
                  <c:v>Nigeria</c:v>
                </c:pt>
                <c:pt idx="14">
                  <c:v>Canada</c:v>
                </c:pt>
                <c:pt idx="15">
                  <c:v>Italy</c:v>
                </c:pt>
                <c:pt idx="16">
                  <c:v>Republic of Korea</c:v>
                </c:pt>
                <c:pt idx="17">
                  <c:v>Australia</c:v>
                </c:pt>
                <c:pt idx="18">
                  <c:v>United States</c:v>
                </c:pt>
                <c:pt idx="19">
                  <c:v>Tunisia</c:v>
                </c:pt>
                <c:pt idx="20">
                  <c:v>Russia</c:v>
                </c:pt>
                <c:pt idx="21">
                  <c:v>Poland</c:v>
                </c:pt>
                <c:pt idx="22">
                  <c:v>Germany</c:v>
                </c:pt>
                <c:pt idx="23">
                  <c:v>Great Britain</c:v>
                </c:pt>
                <c:pt idx="24">
                  <c:v>France</c:v>
                </c:pt>
                <c:pt idx="25">
                  <c:v>Sweden</c:v>
                </c:pt>
                <c:pt idx="26">
                  <c:v>Japan</c:v>
                </c:pt>
              </c:strCache>
            </c:strRef>
          </c:cat>
          <c:val>
            <c:numRef>
              <c:f>Sheet1!$B$2:$B$28</c:f>
              <c:numCache>
                <c:formatCode>General</c:formatCode>
                <c:ptCount val="27"/>
                <c:pt idx="0" formatCode="0%">
                  <c:v>0.6</c:v>
                </c:pt>
                <c:pt idx="2" formatCode="0%">
                  <c:v>0.86</c:v>
                </c:pt>
                <c:pt idx="3" formatCode="0%">
                  <c:v>0.78</c:v>
                </c:pt>
                <c:pt idx="4" formatCode="0%">
                  <c:v>0.77</c:v>
                </c:pt>
                <c:pt idx="5" formatCode="0%">
                  <c:v>0.72</c:v>
                </c:pt>
                <c:pt idx="6" formatCode="0%">
                  <c:v>0.72</c:v>
                </c:pt>
                <c:pt idx="7" formatCode="0%">
                  <c:v>0.71</c:v>
                </c:pt>
                <c:pt idx="8" formatCode="0%">
                  <c:v>0.69</c:v>
                </c:pt>
                <c:pt idx="9" formatCode="0%">
                  <c:v>0.69</c:v>
                </c:pt>
                <c:pt idx="10" formatCode="0%">
                  <c:v>0.65</c:v>
                </c:pt>
                <c:pt idx="11" formatCode="0%">
                  <c:v>0.65</c:v>
                </c:pt>
                <c:pt idx="12" formatCode="0%">
                  <c:v>0.62</c:v>
                </c:pt>
                <c:pt idx="13" formatCode="0%">
                  <c:v>0.59</c:v>
                </c:pt>
                <c:pt idx="14" formatCode="0%">
                  <c:v>0.56</c:v>
                </c:pt>
                <c:pt idx="15" formatCode="0%">
                  <c:v>0.56</c:v>
                </c:pt>
                <c:pt idx="16" formatCode="0%">
                  <c:v>0.55</c:v>
                </c:pt>
                <c:pt idx="17" formatCode="0%">
                  <c:v>0.53</c:v>
                </c:pt>
                <c:pt idx="18" formatCode="0%">
                  <c:v>0.53</c:v>
                </c:pt>
                <c:pt idx="19" formatCode="0%">
                  <c:v>0.52</c:v>
                </c:pt>
                <c:pt idx="20" formatCode="0%">
                  <c:v>0.51</c:v>
                </c:pt>
                <c:pt idx="21" formatCode="0%">
                  <c:v>0.47</c:v>
                </c:pt>
                <c:pt idx="22" formatCode="0%">
                  <c:v>0.46</c:v>
                </c:pt>
                <c:pt idx="23" formatCode="0%">
                  <c:v>0.46</c:v>
                </c:pt>
                <c:pt idx="24" formatCode="0%">
                  <c:v>0.45</c:v>
                </c:pt>
                <c:pt idx="25" formatCode="0%">
                  <c:v>0.42</c:v>
                </c:pt>
                <c:pt idx="26" formatCode="0%">
                  <c:v>0.42</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7187632"/>
        <c:axId val="1567189952"/>
      </c:barChart>
      <c:catAx>
        <c:axId val="156718763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7189952"/>
        <c:crosses val="autoZero"/>
        <c:auto val="1"/>
        <c:lblAlgn val="ctr"/>
        <c:lblOffset val="0"/>
        <c:noMultiLvlLbl val="0"/>
      </c:catAx>
      <c:valAx>
        <c:axId val="1567189952"/>
        <c:scaling>
          <c:orientation val="minMax"/>
          <c:max val="1.0"/>
        </c:scaling>
        <c:delete val="1"/>
        <c:axPos val="t"/>
        <c:numFmt formatCode="0%" sourceLinked="1"/>
        <c:majorTickMark val="out"/>
        <c:minorTickMark val="none"/>
        <c:tickLblPos val="nextTo"/>
        <c:crossAx val="1567187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Egypt</c:v>
                </c:pt>
                <c:pt idx="5">
                  <c:v>China</c:v>
                </c:pt>
                <c:pt idx="6">
                  <c:v>Kenya</c:v>
                </c:pt>
                <c:pt idx="7">
                  <c:v>Brazil</c:v>
                </c:pt>
                <c:pt idx="8">
                  <c:v>Nigeria</c:v>
                </c:pt>
                <c:pt idx="9">
                  <c:v>Indonesia</c:v>
                </c:pt>
                <c:pt idx="10">
                  <c:v>Turkey</c:v>
                </c:pt>
                <c:pt idx="11">
                  <c:v>Hong Kong</c:v>
                </c:pt>
                <c:pt idx="12">
                  <c:v>Mexico</c:v>
                </c:pt>
                <c:pt idx="13">
                  <c:v>South Africa</c:v>
                </c:pt>
                <c:pt idx="14">
                  <c:v>Republic of Korea</c:v>
                </c:pt>
                <c:pt idx="15">
                  <c:v>Italy</c:v>
                </c:pt>
                <c:pt idx="16">
                  <c:v>Australia</c:v>
                </c:pt>
                <c:pt idx="17">
                  <c:v>United States</c:v>
                </c:pt>
                <c:pt idx="18">
                  <c:v>Russia</c:v>
                </c:pt>
                <c:pt idx="19">
                  <c:v>Poland</c:v>
                </c:pt>
                <c:pt idx="20">
                  <c:v>Japan</c:v>
                </c:pt>
                <c:pt idx="21">
                  <c:v>Canada</c:v>
                </c:pt>
                <c:pt idx="22">
                  <c:v>France</c:v>
                </c:pt>
                <c:pt idx="23">
                  <c:v>Germany</c:v>
                </c:pt>
                <c:pt idx="24">
                  <c:v>Sweden</c:v>
                </c:pt>
                <c:pt idx="25">
                  <c:v>Great Britain</c:v>
                </c:pt>
                <c:pt idx="26">
                  <c:v>Tunisia</c:v>
                </c:pt>
              </c:strCache>
            </c:strRef>
          </c:cat>
          <c:val>
            <c:numRef>
              <c:f>Sheet1!$B$2:$B$28</c:f>
              <c:numCache>
                <c:formatCode>General</c:formatCode>
                <c:ptCount val="27"/>
                <c:pt idx="0" formatCode="0%">
                  <c:v>0.44</c:v>
                </c:pt>
                <c:pt idx="2" formatCode="0%">
                  <c:v>0.67</c:v>
                </c:pt>
                <c:pt idx="3" formatCode="0%">
                  <c:v>0.66</c:v>
                </c:pt>
                <c:pt idx="4" formatCode="0%">
                  <c:v>0.62</c:v>
                </c:pt>
                <c:pt idx="5" formatCode="0%">
                  <c:v>0.6</c:v>
                </c:pt>
                <c:pt idx="6" formatCode="0%">
                  <c:v>0.6</c:v>
                </c:pt>
                <c:pt idx="7" formatCode="0%">
                  <c:v>0.59</c:v>
                </c:pt>
                <c:pt idx="8" formatCode="0%">
                  <c:v>0.59</c:v>
                </c:pt>
                <c:pt idx="9" formatCode="0%">
                  <c:v>0.58</c:v>
                </c:pt>
                <c:pt idx="10" formatCode="0%">
                  <c:v>0.58</c:v>
                </c:pt>
                <c:pt idx="11" formatCode="0%">
                  <c:v>0.58</c:v>
                </c:pt>
                <c:pt idx="12" formatCode="0%">
                  <c:v>0.51</c:v>
                </c:pt>
                <c:pt idx="13" formatCode="0%">
                  <c:v>0.42</c:v>
                </c:pt>
                <c:pt idx="14" formatCode="0%">
                  <c:v>0.42</c:v>
                </c:pt>
                <c:pt idx="15" formatCode="0%">
                  <c:v>0.41</c:v>
                </c:pt>
                <c:pt idx="16" formatCode="0%">
                  <c:v>0.38</c:v>
                </c:pt>
                <c:pt idx="17" formatCode="0%">
                  <c:v>0.34</c:v>
                </c:pt>
                <c:pt idx="18" formatCode="0%">
                  <c:v>0.34</c:v>
                </c:pt>
                <c:pt idx="19" formatCode="0%">
                  <c:v>0.33</c:v>
                </c:pt>
                <c:pt idx="20" formatCode="0%">
                  <c:v>0.32</c:v>
                </c:pt>
                <c:pt idx="21" formatCode="0%">
                  <c:v>0.31</c:v>
                </c:pt>
                <c:pt idx="22" formatCode="0%">
                  <c:v>0.3</c:v>
                </c:pt>
                <c:pt idx="23" formatCode="0%">
                  <c:v>0.3</c:v>
                </c:pt>
                <c:pt idx="24" formatCode="0%">
                  <c:v>0.29</c:v>
                </c:pt>
                <c:pt idx="25" formatCode="0%">
                  <c:v>0.27</c:v>
                </c:pt>
                <c:pt idx="26" formatCode="0%">
                  <c:v>0.25</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82621488"/>
        <c:axId val="1489417824"/>
      </c:barChart>
      <c:catAx>
        <c:axId val="138262148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89417824"/>
        <c:crosses val="autoZero"/>
        <c:auto val="1"/>
        <c:lblAlgn val="ctr"/>
        <c:lblOffset val="0"/>
        <c:noMultiLvlLbl val="0"/>
      </c:catAx>
      <c:valAx>
        <c:axId val="1489417824"/>
        <c:scaling>
          <c:orientation val="minMax"/>
          <c:max val="1.0"/>
        </c:scaling>
        <c:delete val="1"/>
        <c:axPos val="t"/>
        <c:numFmt formatCode="0%" sourceLinked="1"/>
        <c:majorTickMark val="out"/>
        <c:minorTickMark val="none"/>
        <c:tickLblPos val="nextTo"/>
        <c:crossAx val="1382621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Europe</c:v>
                </c:pt>
                <c:pt idx="8">
                  <c:v>G-8 Countries</c:v>
                </c:pt>
              </c:strCache>
            </c:strRef>
          </c:cat>
          <c:val>
            <c:numRef>
              <c:f>Sheet1!$B$2:$B$10</c:f>
              <c:numCache>
                <c:formatCode>General</c:formatCode>
                <c:ptCount val="9"/>
                <c:pt idx="0" formatCode="0%">
                  <c:v>0.44</c:v>
                </c:pt>
                <c:pt idx="2" formatCode="0%">
                  <c:v>0.56</c:v>
                </c:pt>
                <c:pt idx="3" formatCode="0%">
                  <c:v>0.55</c:v>
                </c:pt>
                <c:pt idx="4" formatCode="0%">
                  <c:v>0.52</c:v>
                </c:pt>
                <c:pt idx="5" formatCode="0%">
                  <c:v>0.48</c:v>
                </c:pt>
                <c:pt idx="6" formatCode="0%">
                  <c:v>0.32</c:v>
                </c:pt>
                <c:pt idx="7" formatCode="0%">
                  <c:v>0.32</c:v>
                </c:pt>
                <c:pt idx="8" formatCode="0%">
                  <c:v>0.32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555568"/>
        <c:axId val="1382557888"/>
      </c:barChart>
      <c:catAx>
        <c:axId val="13825555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557888"/>
        <c:crosses val="autoZero"/>
        <c:auto val="1"/>
        <c:lblAlgn val="ctr"/>
        <c:lblOffset val="0"/>
        <c:noMultiLvlLbl val="0"/>
      </c:catAx>
      <c:valAx>
        <c:axId val="1382557888"/>
        <c:scaling>
          <c:orientation val="minMax"/>
          <c:max val="1.0"/>
        </c:scaling>
        <c:delete val="1"/>
        <c:axPos val="t"/>
        <c:numFmt formatCode="0%" sourceLinked="1"/>
        <c:majorTickMark val="none"/>
        <c:minorTickMark val="none"/>
        <c:tickLblPos val="nextTo"/>
        <c:crossAx val="1382555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0.08</c:v>
                </c:pt>
                <c:pt idx="1">
                  <c:v>0.26</c:v>
                </c:pt>
                <c:pt idx="2">
                  <c:v>0.44</c:v>
                </c:pt>
                <c:pt idx="3">
                  <c:v>0.22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2522208"/>
        <c:axId val="1382524528"/>
      </c:barChart>
      <c:catAx>
        <c:axId val="13825222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524528"/>
        <c:crosses val="autoZero"/>
        <c:auto val="1"/>
        <c:lblAlgn val="ctr"/>
        <c:lblOffset val="0"/>
        <c:noMultiLvlLbl val="0"/>
      </c:catAx>
      <c:valAx>
        <c:axId val="1382524528"/>
        <c:scaling>
          <c:orientation val="minMax"/>
          <c:max val="1.0"/>
        </c:scaling>
        <c:delete val="1"/>
        <c:axPos val="t"/>
        <c:numFmt formatCode="0%" sourceLinked="1"/>
        <c:majorTickMark val="none"/>
        <c:minorTickMark val="none"/>
        <c:tickLblPos val="nextTo"/>
        <c:crossAx val="1382522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Egypt</c:v>
                </c:pt>
                <c:pt idx="5">
                  <c:v>Brazil</c:v>
                </c:pt>
                <c:pt idx="6">
                  <c:v>Indonesia</c:v>
                </c:pt>
                <c:pt idx="7">
                  <c:v>Mexico</c:v>
                </c:pt>
                <c:pt idx="8">
                  <c:v>China</c:v>
                </c:pt>
                <c:pt idx="9">
                  <c:v>Turkey</c:v>
                </c:pt>
                <c:pt idx="10">
                  <c:v>Hong Kong</c:v>
                </c:pt>
                <c:pt idx="11">
                  <c:v>Italy</c:v>
                </c:pt>
                <c:pt idx="12">
                  <c:v>South Africa</c:v>
                </c:pt>
                <c:pt idx="13">
                  <c:v>Nigeria</c:v>
                </c:pt>
                <c:pt idx="14">
                  <c:v>Australia</c:v>
                </c:pt>
                <c:pt idx="15">
                  <c:v>United States</c:v>
                </c:pt>
                <c:pt idx="16">
                  <c:v>Canada</c:v>
                </c:pt>
                <c:pt idx="17">
                  <c:v>Kenya</c:v>
                </c:pt>
                <c:pt idx="18">
                  <c:v>France</c:v>
                </c:pt>
                <c:pt idx="19">
                  <c:v>Great Britain</c:v>
                </c:pt>
                <c:pt idx="20">
                  <c:v>Tunisia</c:v>
                </c:pt>
                <c:pt idx="21">
                  <c:v>Sweden</c:v>
                </c:pt>
                <c:pt idx="22">
                  <c:v>Republic of Korea</c:v>
                </c:pt>
                <c:pt idx="23">
                  <c:v>Poland</c:v>
                </c:pt>
                <c:pt idx="24">
                  <c:v>Germany</c:v>
                </c:pt>
                <c:pt idx="25">
                  <c:v>Japan</c:v>
                </c:pt>
                <c:pt idx="26">
                  <c:v>Russia</c:v>
                </c:pt>
              </c:strCache>
            </c:strRef>
          </c:cat>
          <c:val>
            <c:numRef>
              <c:f>Sheet1!$B$2:$B$28</c:f>
              <c:numCache>
                <c:formatCode>General</c:formatCode>
                <c:ptCount val="27"/>
                <c:pt idx="0" formatCode="0%">
                  <c:v>0.34</c:v>
                </c:pt>
                <c:pt idx="2" formatCode="0%">
                  <c:v>0.59</c:v>
                </c:pt>
                <c:pt idx="3" formatCode="0%">
                  <c:v>0.55</c:v>
                </c:pt>
                <c:pt idx="4" formatCode="0%">
                  <c:v>0.46</c:v>
                </c:pt>
                <c:pt idx="5" formatCode="0%">
                  <c:v>0.44</c:v>
                </c:pt>
                <c:pt idx="6" formatCode="0%">
                  <c:v>0.42</c:v>
                </c:pt>
                <c:pt idx="7" formatCode="0%">
                  <c:v>0.41</c:v>
                </c:pt>
                <c:pt idx="8" formatCode="0%">
                  <c:v>0.41</c:v>
                </c:pt>
                <c:pt idx="9" formatCode="0%">
                  <c:v>0.4</c:v>
                </c:pt>
                <c:pt idx="10" formatCode="0%">
                  <c:v>0.39</c:v>
                </c:pt>
                <c:pt idx="11" formatCode="0%">
                  <c:v>0.35</c:v>
                </c:pt>
                <c:pt idx="12" formatCode="0%">
                  <c:v>0.35</c:v>
                </c:pt>
                <c:pt idx="13" formatCode="0%">
                  <c:v>0.33</c:v>
                </c:pt>
                <c:pt idx="14" formatCode="0%">
                  <c:v>0.32</c:v>
                </c:pt>
                <c:pt idx="15" formatCode="0%">
                  <c:v>0.3</c:v>
                </c:pt>
                <c:pt idx="16" formatCode="0%">
                  <c:v>0.29</c:v>
                </c:pt>
                <c:pt idx="17" formatCode="0%">
                  <c:v>0.29</c:v>
                </c:pt>
                <c:pt idx="18" formatCode="0%">
                  <c:v>0.28</c:v>
                </c:pt>
                <c:pt idx="19" formatCode="0%">
                  <c:v>0.28</c:v>
                </c:pt>
                <c:pt idx="20" formatCode="0%">
                  <c:v>0.27</c:v>
                </c:pt>
                <c:pt idx="21" formatCode="0%">
                  <c:v>0.26</c:v>
                </c:pt>
                <c:pt idx="22" formatCode="0%">
                  <c:v>0.26</c:v>
                </c:pt>
                <c:pt idx="23" formatCode="0%">
                  <c:v>0.25</c:v>
                </c:pt>
                <c:pt idx="24" formatCode="0%">
                  <c:v>0.24</c:v>
                </c:pt>
                <c:pt idx="25" formatCode="0%">
                  <c:v>0.21</c:v>
                </c:pt>
                <c:pt idx="26" formatCode="0%">
                  <c:v>0.21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82474912"/>
        <c:axId val="1382477232"/>
      </c:barChart>
      <c:catAx>
        <c:axId val="138247491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82477232"/>
        <c:crosses val="autoZero"/>
        <c:auto val="1"/>
        <c:lblAlgn val="ctr"/>
        <c:lblOffset val="0"/>
        <c:noMultiLvlLbl val="0"/>
      </c:catAx>
      <c:valAx>
        <c:axId val="1382477232"/>
        <c:scaling>
          <c:orientation val="minMax"/>
          <c:max val="1.0"/>
        </c:scaling>
        <c:delete val="1"/>
        <c:axPos val="t"/>
        <c:numFmt formatCode="0%" sourceLinked="1"/>
        <c:majorTickMark val="out"/>
        <c:minorTickMark val="none"/>
        <c:tickLblPos val="nextTo"/>
        <c:crossAx val="13824749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Europe</c:v>
                </c:pt>
                <c:pt idx="8">
                  <c:v>G-8 Countries</c:v>
                </c:pt>
              </c:strCache>
            </c:strRef>
          </c:cat>
          <c:val>
            <c:numRef>
              <c:f>Sheet1!$B$2:$B$10</c:f>
              <c:numCache>
                <c:formatCode>General</c:formatCode>
                <c:ptCount val="9"/>
                <c:pt idx="0" formatCode="0%">
                  <c:v>0.34</c:v>
                </c:pt>
                <c:pt idx="2" formatCode="0%">
                  <c:v>0.42</c:v>
                </c:pt>
                <c:pt idx="3" formatCode="0%">
                  <c:v>0.39</c:v>
                </c:pt>
                <c:pt idx="4" formatCode="0%">
                  <c:v>0.39</c:v>
                </c:pt>
                <c:pt idx="5" formatCode="0%">
                  <c:v>0.35</c:v>
                </c:pt>
                <c:pt idx="6" formatCode="0%">
                  <c:v>0.29</c:v>
                </c:pt>
                <c:pt idx="7" formatCode="0%">
                  <c:v>0.28</c:v>
                </c:pt>
                <c:pt idx="8" formatCode="0%">
                  <c:v>0.27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6096992"/>
        <c:axId val="1606082576"/>
      </c:barChart>
      <c:catAx>
        <c:axId val="16060969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082576"/>
        <c:crosses val="autoZero"/>
        <c:auto val="1"/>
        <c:lblAlgn val="ctr"/>
        <c:lblOffset val="0"/>
        <c:noMultiLvlLbl val="0"/>
      </c:catAx>
      <c:valAx>
        <c:axId val="1606082576"/>
        <c:scaling>
          <c:orientation val="minMax"/>
          <c:max val="1.0"/>
        </c:scaling>
        <c:delete val="1"/>
        <c:axPos val="t"/>
        <c:numFmt formatCode="0%" sourceLinked="1"/>
        <c:majorTickMark val="none"/>
        <c:minorTickMark val="none"/>
        <c:tickLblPos val="nextTo"/>
        <c:crossAx val="1606096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0.19</c:v>
                </c:pt>
                <c:pt idx="1">
                  <c:v>0.38</c:v>
                </c:pt>
                <c:pt idx="2">
                  <c:v>0.3</c:v>
                </c:pt>
                <c:pt idx="3">
                  <c:v>0.13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3945440"/>
        <c:axId val="1563947216"/>
      </c:barChart>
      <c:catAx>
        <c:axId val="15639454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947216"/>
        <c:crosses val="autoZero"/>
        <c:auto val="1"/>
        <c:lblAlgn val="ctr"/>
        <c:lblOffset val="0"/>
        <c:noMultiLvlLbl val="0"/>
      </c:catAx>
      <c:valAx>
        <c:axId val="1563947216"/>
        <c:scaling>
          <c:orientation val="minMax"/>
          <c:max val="1.0"/>
        </c:scaling>
        <c:delete val="1"/>
        <c:axPos val="t"/>
        <c:numFmt formatCode="0%" sourceLinked="1"/>
        <c:majorTickMark val="none"/>
        <c:minorTickMark val="none"/>
        <c:tickLblPos val="nextTo"/>
        <c:crossAx val="1563945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China</c:v>
                </c:pt>
                <c:pt idx="4">
                  <c:v>Kenya</c:v>
                </c:pt>
                <c:pt idx="5">
                  <c:v>Turkey</c:v>
                </c:pt>
                <c:pt idx="6">
                  <c:v>Egypt</c:v>
                </c:pt>
                <c:pt idx="7">
                  <c:v>Brazil</c:v>
                </c:pt>
                <c:pt idx="8">
                  <c:v>India</c:v>
                </c:pt>
                <c:pt idx="9">
                  <c:v>Mexico</c:v>
                </c:pt>
                <c:pt idx="10">
                  <c:v>Tunisia</c:v>
                </c:pt>
                <c:pt idx="11">
                  <c:v>Republic of Korea</c:v>
                </c:pt>
                <c:pt idx="12">
                  <c:v>Pakistan</c:v>
                </c:pt>
                <c:pt idx="13">
                  <c:v>Hong Kong</c:v>
                </c:pt>
                <c:pt idx="14">
                  <c:v>Great Britain</c:v>
                </c:pt>
                <c:pt idx="15">
                  <c:v>South Africa</c:v>
                </c:pt>
                <c:pt idx="16">
                  <c:v>Indonesia</c:v>
                </c:pt>
                <c:pt idx="17">
                  <c:v>France</c:v>
                </c:pt>
                <c:pt idx="18">
                  <c:v>Japan</c:v>
                </c:pt>
                <c:pt idx="19">
                  <c:v>Italy</c:v>
                </c:pt>
                <c:pt idx="20">
                  <c:v>Australia</c:v>
                </c:pt>
                <c:pt idx="21">
                  <c:v>Germany</c:v>
                </c:pt>
                <c:pt idx="22">
                  <c:v>United States</c:v>
                </c:pt>
                <c:pt idx="23">
                  <c:v>Sweden</c:v>
                </c:pt>
                <c:pt idx="24">
                  <c:v>Canada</c:v>
                </c:pt>
                <c:pt idx="25">
                  <c:v>Poland</c:v>
                </c:pt>
                <c:pt idx="26">
                  <c:v>Russia</c:v>
                </c:pt>
              </c:strCache>
            </c:strRef>
          </c:cat>
          <c:val>
            <c:numRef>
              <c:f>Sheet1!$B$2:$B$28</c:f>
              <c:numCache>
                <c:formatCode>General</c:formatCode>
                <c:ptCount val="27"/>
                <c:pt idx="0" formatCode="0%">
                  <c:v>0.57</c:v>
                </c:pt>
                <c:pt idx="2" formatCode="0%">
                  <c:v>0.82</c:v>
                </c:pt>
                <c:pt idx="3" formatCode="0%">
                  <c:v>0.79</c:v>
                </c:pt>
                <c:pt idx="4" formatCode="0%">
                  <c:v>0.79</c:v>
                </c:pt>
                <c:pt idx="5" formatCode="0%">
                  <c:v>0.78</c:v>
                </c:pt>
                <c:pt idx="6" formatCode="0%">
                  <c:v>0.78</c:v>
                </c:pt>
                <c:pt idx="7" formatCode="0%">
                  <c:v>0.75</c:v>
                </c:pt>
                <c:pt idx="8" formatCode="0%">
                  <c:v>0.74</c:v>
                </c:pt>
                <c:pt idx="9" formatCode="0%">
                  <c:v>0.66</c:v>
                </c:pt>
                <c:pt idx="10" formatCode="0%">
                  <c:v>0.66</c:v>
                </c:pt>
                <c:pt idx="11" formatCode="0%">
                  <c:v>0.64</c:v>
                </c:pt>
                <c:pt idx="12" formatCode="0%">
                  <c:v>0.64</c:v>
                </c:pt>
                <c:pt idx="13" formatCode="0%">
                  <c:v>0.62</c:v>
                </c:pt>
                <c:pt idx="14" formatCode="0%">
                  <c:v>0.51</c:v>
                </c:pt>
                <c:pt idx="15" formatCode="0%">
                  <c:v>0.5</c:v>
                </c:pt>
                <c:pt idx="16" formatCode="0%">
                  <c:v>0.5</c:v>
                </c:pt>
                <c:pt idx="17" formatCode="0%">
                  <c:v>0.49</c:v>
                </c:pt>
                <c:pt idx="18" formatCode="0%">
                  <c:v>0.49</c:v>
                </c:pt>
                <c:pt idx="19" formatCode="0%">
                  <c:v>0.48</c:v>
                </c:pt>
                <c:pt idx="20" formatCode="0%">
                  <c:v>0.45</c:v>
                </c:pt>
                <c:pt idx="21" formatCode="0%">
                  <c:v>0.45</c:v>
                </c:pt>
                <c:pt idx="22" formatCode="0%">
                  <c:v>0.44</c:v>
                </c:pt>
                <c:pt idx="23" formatCode="0%">
                  <c:v>0.43</c:v>
                </c:pt>
                <c:pt idx="24" formatCode="0%">
                  <c:v>0.43</c:v>
                </c:pt>
                <c:pt idx="25" formatCode="0%">
                  <c:v>0.38</c:v>
                </c:pt>
                <c:pt idx="26" formatCode="0%">
                  <c:v>0.36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82676896"/>
        <c:axId val="1382664032"/>
      </c:barChart>
      <c:catAx>
        <c:axId val="138267689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82664032"/>
        <c:crosses val="autoZero"/>
        <c:auto val="1"/>
        <c:lblAlgn val="ctr"/>
        <c:lblOffset val="0"/>
        <c:noMultiLvlLbl val="0"/>
      </c:catAx>
      <c:valAx>
        <c:axId val="1382664032"/>
        <c:scaling>
          <c:orientation val="minMax"/>
          <c:max val="1.0"/>
        </c:scaling>
        <c:delete val="1"/>
        <c:axPos val="t"/>
        <c:numFmt formatCode="0%" sourceLinked="1"/>
        <c:majorTickMark val="out"/>
        <c:minorTickMark val="none"/>
        <c:tickLblPos val="nextTo"/>
        <c:crossAx val="1382676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Europe</c:v>
                </c:pt>
                <c:pt idx="7">
                  <c:v>G-8 Countries</c:v>
                </c:pt>
                <c:pt idx="8">
                  <c:v>North America</c:v>
                </c:pt>
              </c:strCache>
            </c:strRef>
          </c:cat>
          <c:val>
            <c:numRef>
              <c:f>Sheet1!$B$2:$B$10</c:f>
              <c:numCache>
                <c:formatCode>General</c:formatCode>
                <c:ptCount val="9"/>
                <c:pt idx="0" formatCode="0%">
                  <c:v>0.57</c:v>
                </c:pt>
                <c:pt idx="2" formatCode="0%">
                  <c:v>0.71</c:v>
                </c:pt>
                <c:pt idx="3" formatCode="0%">
                  <c:v>0.71</c:v>
                </c:pt>
                <c:pt idx="4" formatCode="0%">
                  <c:v>0.63</c:v>
                </c:pt>
                <c:pt idx="5" formatCode="0%">
                  <c:v>0.57</c:v>
                </c:pt>
                <c:pt idx="6" formatCode="0%">
                  <c:v>0.46</c:v>
                </c:pt>
                <c:pt idx="7" formatCode="0%">
                  <c:v>0.46</c:v>
                </c:pt>
                <c:pt idx="8" formatCode="0%">
                  <c:v>0.43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449840"/>
        <c:axId val="1489543248"/>
      </c:barChart>
      <c:catAx>
        <c:axId val="13824498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9543248"/>
        <c:crosses val="autoZero"/>
        <c:auto val="1"/>
        <c:lblAlgn val="ctr"/>
        <c:lblOffset val="0"/>
        <c:noMultiLvlLbl val="0"/>
      </c:catAx>
      <c:valAx>
        <c:axId val="1489543248"/>
        <c:scaling>
          <c:orientation val="minMax"/>
          <c:max val="1.0"/>
        </c:scaling>
        <c:delete val="1"/>
        <c:axPos val="t"/>
        <c:numFmt formatCode="0%" sourceLinked="1"/>
        <c:majorTickMark val="none"/>
        <c:minorTickMark val="none"/>
        <c:tickLblPos val="nextTo"/>
        <c:crossAx val="13824498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0.21</c:v>
                </c:pt>
                <c:pt idx="2">
                  <c:v>0.44</c:v>
                </c:pt>
                <c:pt idx="3">
                  <c:v>0.27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2643248"/>
        <c:axId val="1382645568"/>
      </c:barChart>
      <c:catAx>
        <c:axId val="13826432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645568"/>
        <c:crosses val="autoZero"/>
        <c:auto val="1"/>
        <c:lblAlgn val="ctr"/>
        <c:lblOffset val="0"/>
        <c:noMultiLvlLbl val="0"/>
      </c:catAx>
      <c:valAx>
        <c:axId val="1382645568"/>
        <c:scaling>
          <c:orientation val="minMax"/>
          <c:max val="1.0"/>
        </c:scaling>
        <c:delete val="1"/>
        <c:axPos val="t"/>
        <c:numFmt formatCode="0%" sourceLinked="1"/>
        <c:majorTickMark val="none"/>
        <c:minorTickMark val="none"/>
        <c:tickLblPos val="nextTo"/>
        <c:crossAx val="1382643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India</c:v>
                </c:pt>
                <c:pt idx="4">
                  <c:v>Pakistan</c:v>
                </c:pt>
                <c:pt idx="5">
                  <c:v>Brazil</c:v>
                </c:pt>
                <c:pt idx="6">
                  <c:v>Egypt</c:v>
                </c:pt>
                <c:pt idx="7">
                  <c:v>Indonesia</c:v>
                </c:pt>
                <c:pt idx="8">
                  <c:v>Kenya</c:v>
                </c:pt>
                <c:pt idx="9">
                  <c:v>Hong Kong</c:v>
                </c:pt>
                <c:pt idx="10">
                  <c:v>Turkey</c:v>
                </c:pt>
                <c:pt idx="11">
                  <c:v>Mexico</c:v>
                </c:pt>
                <c:pt idx="12">
                  <c:v>Nigeria</c:v>
                </c:pt>
                <c:pt idx="13">
                  <c:v>Italy</c:v>
                </c:pt>
                <c:pt idx="14">
                  <c:v>Germany</c:v>
                </c:pt>
                <c:pt idx="15">
                  <c:v>Poland</c:v>
                </c:pt>
                <c:pt idx="16">
                  <c:v>Russia</c:v>
                </c:pt>
                <c:pt idx="17">
                  <c:v>South Africa</c:v>
                </c:pt>
                <c:pt idx="18">
                  <c:v>France</c:v>
                </c:pt>
                <c:pt idx="19">
                  <c:v>China</c:v>
                </c:pt>
                <c:pt idx="20">
                  <c:v>Australia</c:v>
                </c:pt>
                <c:pt idx="21">
                  <c:v>Canada</c:v>
                </c:pt>
                <c:pt idx="22">
                  <c:v>Republic of Korea</c:v>
                </c:pt>
                <c:pt idx="23">
                  <c:v>United States</c:v>
                </c:pt>
                <c:pt idx="24">
                  <c:v>Sweden</c:v>
                </c:pt>
                <c:pt idx="25">
                  <c:v>Great Britain</c:v>
                </c:pt>
                <c:pt idx="26">
                  <c:v>Japan</c:v>
                </c:pt>
              </c:strCache>
            </c:strRef>
          </c:cat>
          <c:val>
            <c:numRef>
              <c:f>Sheet1!$B$2:$B$28</c:f>
              <c:numCache>
                <c:formatCode>General</c:formatCode>
                <c:ptCount val="27"/>
                <c:pt idx="0" formatCode="0%">
                  <c:v>0.28</c:v>
                </c:pt>
                <c:pt idx="2" formatCode="0%">
                  <c:v>0.52</c:v>
                </c:pt>
                <c:pt idx="3" formatCode="0%">
                  <c:v>0.5</c:v>
                </c:pt>
                <c:pt idx="4" formatCode="0%">
                  <c:v>0.49</c:v>
                </c:pt>
                <c:pt idx="5" formatCode="0%">
                  <c:v>0.43</c:v>
                </c:pt>
                <c:pt idx="6" formatCode="0%">
                  <c:v>0.42</c:v>
                </c:pt>
                <c:pt idx="7" formatCode="0%">
                  <c:v>0.4</c:v>
                </c:pt>
                <c:pt idx="8" formatCode="0%">
                  <c:v>0.38</c:v>
                </c:pt>
                <c:pt idx="9" formatCode="0%">
                  <c:v>0.34</c:v>
                </c:pt>
                <c:pt idx="10" formatCode="0%">
                  <c:v>0.33</c:v>
                </c:pt>
                <c:pt idx="11" formatCode="0%">
                  <c:v>0.33</c:v>
                </c:pt>
                <c:pt idx="12" formatCode="0%">
                  <c:v>0.26</c:v>
                </c:pt>
                <c:pt idx="13" formatCode="0%">
                  <c:v>0.25</c:v>
                </c:pt>
                <c:pt idx="14" formatCode="0%">
                  <c:v>0.25</c:v>
                </c:pt>
                <c:pt idx="15" formatCode="0%">
                  <c:v>0.25</c:v>
                </c:pt>
                <c:pt idx="16" formatCode="0%">
                  <c:v>0.25</c:v>
                </c:pt>
                <c:pt idx="17" formatCode="0%">
                  <c:v>0.24</c:v>
                </c:pt>
                <c:pt idx="18" formatCode="0%">
                  <c:v>0.23</c:v>
                </c:pt>
                <c:pt idx="19" formatCode="0%">
                  <c:v>0.22</c:v>
                </c:pt>
                <c:pt idx="20" formatCode="0%">
                  <c:v>0.21</c:v>
                </c:pt>
                <c:pt idx="21" formatCode="0%">
                  <c:v>0.21</c:v>
                </c:pt>
                <c:pt idx="22" formatCode="0%">
                  <c:v>0.2</c:v>
                </c:pt>
                <c:pt idx="23" formatCode="0%">
                  <c:v>0.2</c:v>
                </c:pt>
                <c:pt idx="24" formatCode="0%">
                  <c:v>0.2</c:v>
                </c:pt>
                <c:pt idx="25" formatCode="0%">
                  <c:v>0.16</c:v>
                </c:pt>
                <c:pt idx="26" formatCode="0%">
                  <c:v>0.16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5877440"/>
        <c:axId val="1605962608"/>
      </c:barChart>
      <c:catAx>
        <c:axId val="160587744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5962608"/>
        <c:crosses val="autoZero"/>
        <c:auto val="1"/>
        <c:lblAlgn val="ctr"/>
        <c:lblOffset val="0"/>
        <c:noMultiLvlLbl val="0"/>
      </c:catAx>
      <c:valAx>
        <c:axId val="1605962608"/>
        <c:scaling>
          <c:orientation val="minMax"/>
          <c:max val="1.0"/>
        </c:scaling>
        <c:delete val="1"/>
        <c:axPos val="t"/>
        <c:numFmt formatCode="0%" sourceLinked="1"/>
        <c:majorTickMark val="out"/>
        <c:minorTickMark val="none"/>
        <c:tickLblPos val="nextTo"/>
        <c:crossAx val="16058774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G-8 Countries</c:v>
                </c:pt>
                <c:pt idx="8">
                  <c:v>Europe</c:v>
                </c:pt>
              </c:strCache>
            </c:strRef>
          </c:cat>
          <c:val>
            <c:numRef>
              <c:f>Sheet1!$B$2:$B$10</c:f>
              <c:numCache>
                <c:formatCode>General</c:formatCode>
                <c:ptCount val="9"/>
                <c:pt idx="0" formatCode="0%">
                  <c:v>0.6</c:v>
                </c:pt>
                <c:pt idx="2" formatCode="0%">
                  <c:v>0.7</c:v>
                </c:pt>
                <c:pt idx="3" formatCode="0%">
                  <c:v>0.69</c:v>
                </c:pt>
                <c:pt idx="4" formatCode="0%">
                  <c:v>0.68</c:v>
                </c:pt>
                <c:pt idx="5" formatCode="0%">
                  <c:v>0.63</c:v>
                </c:pt>
                <c:pt idx="6" formatCode="0%">
                  <c:v>0.55</c:v>
                </c:pt>
                <c:pt idx="7" formatCode="0%">
                  <c:v>0.49</c:v>
                </c:pt>
                <c:pt idx="8" formatCode="0%">
                  <c:v>0.47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7128544"/>
        <c:axId val="1567130864"/>
      </c:barChart>
      <c:catAx>
        <c:axId val="15671285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130864"/>
        <c:crosses val="autoZero"/>
        <c:auto val="1"/>
        <c:lblAlgn val="ctr"/>
        <c:lblOffset val="0"/>
        <c:noMultiLvlLbl val="0"/>
      </c:catAx>
      <c:valAx>
        <c:axId val="1567130864"/>
        <c:scaling>
          <c:orientation val="minMax"/>
          <c:max val="1.0"/>
        </c:scaling>
        <c:delete val="1"/>
        <c:axPos val="t"/>
        <c:numFmt formatCode="0%" sourceLinked="1"/>
        <c:majorTickMark val="none"/>
        <c:minorTickMark val="none"/>
        <c:tickLblPos val="nextTo"/>
        <c:crossAx val="1567128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Europe</c:v>
                </c:pt>
                <c:pt idx="7">
                  <c:v>G-8 Countries</c:v>
                </c:pt>
                <c:pt idx="8">
                  <c:v>North America</c:v>
                </c:pt>
              </c:strCache>
            </c:strRef>
          </c:cat>
          <c:val>
            <c:numRef>
              <c:f>Sheet1!$B$2:$B$10</c:f>
              <c:numCache>
                <c:formatCode>General</c:formatCode>
                <c:ptCount val="9"/>
                <c:pt idx="0" formatCode="0%">
                  <c:v>0.28</c:v>
                </c:pt>
                <c:pt idx="2" formatCode="0%">
                  <c:v>0.38</c:v>
                </c:pt>
                <c:pt idx="3" formatCode="0%">
                  <c:v>0.34</c:v>
                </c:pt>
                <c:pt idx="4" formatCode="0%">
                  <c:v>0.33</c:v>
                </c:pt>
                <c:pt idx="5" formatCode="0%">
                  <c:v>0.28</c:v>
                </c:pt>
                <c:pt idx="6" formatCode="0%">
                  <c:v>0.22</c:v>
                </c:pt>
                <c:pt idx="7" formatCode="0%">
                  <c:v>0.22</c:v>
                </c:pt>
                <c:pt idx="8" formatCode="0%">
                  <c:v>0.2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750272"/>
        <c:axId val="1382752320"/>
      </c:barChart>
      <c:catAx>
        <c:axId val="13827502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752320"/>
        <c:crosses val="autoZero"/>
        <c:auto val="1"/>
        <c:lblAlgn val="ctr"/>
        <c:lblOffset val="0"/>
        <c:noMultiLvlLbl val="0"/>
      </c:catAx>
      <c:valAx>
        <c:axId val="1382752320"/>
        <c:scaling>
          <c:orientation val="minMax"/>
          <c:max val="1.0"/>
        </c:scaling>
        <c:delete val="1"/>
        <c:axPos val="t"/>
        <c:numFmt formatCode="0%" sourceLinked="1"/>
        <c:majorTickMark val="none"/>
        <c:minorTickMark val="none"/>
        <c:tickLblPos val="nextTo"/>
        <c:crossAx val="13827502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0.28</c:v>
                </c:pt>
                <c:pt idx="1">
                  <c:v>0.49</c:v>
                </c:pt>
                <c:pt idx="2">
                  <c:v>0.16</c:v>
                </c:pt>
                <c:pt idx="3">
                  <c:v>0.07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7696416"/>
        <c:axId val="1347698736"/>
      </c:barChart>
      <c:catAx>
        <c:axId val="13476964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698736"/>
        <c:crosses val="autoZero"/>
        <c:auto val="1"/>
        <c:lblAlgn val="ctr"/>
        <c:lblOffset val="0"/>
        <c:noMultiLvlLbl val="0"/>
      </c:catAx>
      <c:valAx>
        <c:axId val="1347698736"/>
        <c:scaling>
          <c:orientation val="minMax"/>
          <c:max val="1.0"/>
        </c:scaling>
        <c:delete val="1"/>
        <c:axPos val="t"/>
        <c:numFmt formatCode="0%" sourceLinked="1"/>
        <c:majorTickMark val="none"/>
        <c:minorTickMark val="none"/>
        <c:tickLblPos val="nextTo"/>
        <c:crossAx val="1347696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Indonesia</c:v>
                </c:pt>
                <c:pt idx="4">
                  <c:v>South Africa</c:v>
                </c:pt>
                <c:pt idx="5">
                  <c:v>India</c:v>
                </c:pt>
                <c:pt idx="6">
                  <c:v>Kenya</c:v>
                </c:pt>
                <c:pt idx="7">
                  <c:v>Brazil</c:v>
                </c:pt>
                <c:pt idx="8">
                  <c:v>China</c:v>
                </c:pt>
                <c:pt idx="9">
                  <c:v>Egypt</c:v>
                </c:pt>
                <c:pt idx="10">
                  <c:v>Turkey</c:v>
                </c:pt>
                <c:pt idx="11">
                  <c:v>Republic of Korea</c:v>
                </c:pt>
                <c:pt idx="12">
                  <c:v>Mexico</c:v>
                </c:pt>
                <c:pt idx="13">
                  <c:v>Hong Kong</c:v>
                </c:pt>
                <c:pt idx="14">
                  <c:v>Russia</c:v>
                </c:pt>
                <c:pt idx="15">
                  <c:v>United States</c:v>
                </c:pt>
                <c:pt idx="16">
                  <c:v>Australia</c:v>
                </c:pt>
                <c:pt idx="17">
                  <c:v>Great Britain</c:v>
                </c:pt>
                <c:pt idx="18">
                  <c:v>Tunisia</c:v>
                </c:pt>
                <c:pt idx="19">
                  <c:v>France</c:v>
                </c:pt>
                <c:pt idx="20">
                  <c:v>Canada</c:v>
                </c:pt>
                <c:pt idx="21">
                  <c:v>Italy</c:v>
                </c:pt>
                <c:pt idx="22">
                  <c:v>Germany</c:v>
                </c:pt>
                <c:pt idx="23">
                  <c:v>Pakistan</c:v>
                </c:pt>
                <c:pt idx="24">
                  <c:v>Sweden</c:v>
                </c:pt>
                <c:pt idx="25">
                  <c:v>Poland</c:v>
                </c:pt>
                <c:pt idx="26">
                  <c:v>Japan</c:v>
                </c:pt>
              </c:strCache>
            </c:strRef>
          </c:cat>
          <c:val>
            <c:numRef>
              <c:f>Sheet1!$B$2:$B$28</c:f>
              <c:numCache>
                <c:formatCode>General</c:formatCode>
                <c:ptCount val="27"/>
                <c:pt idx="0" formatCode="0%">
                  <c:v>0.77</c:v>
                </c:pt>
                <c:pt idx="2" formatCode="0%">
                  <c:v>0.94</c:v>
                </c:pt>
                <c:pt idx="3" formatCode="0%">
                  <c:v>0.89</c:v>
                </c:pt>
                <c:pt idx="4" formatCode="0%">
                  <c:v>0.86</c:v>
                </c:pt>
                <c:pt idx="5" formatCode="0%">
                  <c:v>0.85</c:v>
                </c:pt>
                <c:pt idx="6" formatCode="0%">
                  <c:v>0.83</c:v>
                </c:pt>
                <c:pt idx="7" formatCode="0%">
                  <c:v>0.82</c:v>
                </c:pt>
                <c:pt idx="8" formatCode="0%">
                  <c:v>0.82</c:v>
                </c:pt>
                <c:pt idx="9" formatCode="0%">
                  <c:v>0.81</c:v>
                </c:pt>
                <c:pt idx="10" formatCode="0%">
                  <c:v>0.81</c:v>
                </c:pt>
                <c:pt idx="11" formatCode="0%">
                  <c:v>0.81</c:v>
                </c:pt>
                <c:pt idx="12" formatCode="0%">
                  <c:v>0.8</c:v>
                </c:pt>
                <c:pt idx="13" formatCode="0%">
                  <c:v>0.78</c:v>
                </c:pt>
                <c:pt idx="14" formatCode="0%">
                  <c:v>0.78</c:v>
                </c:pt>
                <c:pt idx="15" formatCode="0%">
                  <c:v>0.77</c:v>
                </c:pt>
                <c:pt idx="16" formatCode="0%">
                  <c:v>0.76</c:v>
                </c:pt>
                <c:pt idx="17" formatCode="0%">
                  <c:v>0.76</c:v>
                </c:pt>
                <c:pt idx="18" formatCode="0%">
                  <c:v>0.75</c:v>
                </c:pt>
                <c:pt idx="19" formatCode="0%">
                  <c:v>0.73</c:v>
                </c:pt>
                <c:pt idx="20" formatCode="0%">
                  <c:v>0.73</c:v>
                </c:pt>
                <c:pt idx="21" formatCode="0%">
                  <c:v>0.71</c:v>
                </c:pt>
                <c:pt idx="22" formatCode="0%">
                  <c:v>0.68</c:v>
                </c:pt>
                <c:pt idx="23" formatCode="0%">
                  <c:v>0.67</c:v>
                </c:pt>
                <c:pt idx="24" formatCode="0%">
                  <c:v>0.65</c:v>
                </c:pt>
                <c:pt idx="25" formatCode="0%">
                  <c:v>0.63</c:v>
                </c:pt>
                <c:pt idx="26" formatCode="0%">
                  <c:v>0.51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2589520"/>
        <c:axId val="1562591296"/>
      </c:barChart>
      <c:catAx>
        <c:axId val="156258952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2591296"/>
        <c:crosses val="autoZero"/>
        <c:auto val="1"/>
        <c:lblAlgn val="ctr"/>
        <c:lblOffset val="0"/>
        <c:noMultiLvlLbl val="0"/>
      </c:catAx>
      <c:valAx>
        <c:axId val="1562591296"/>
        <c:scaling>
          <c:orientation val="minMax"/>
          <c:max val="1.0"/>
        </c:scaling>
        <c:delete val="1"/>
        <c:axPos val="t"/>
        <c:numFmt formatCode="0%" sourceLinked="1"/>
        <c:majorTickMark val="out"/>
        <c:minorTickMark val="none"/>
        <c:tickLblPos val="nextTo"/>
        <c:crossAx val="1562589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Sheet1!$B$2:$B$10</c:f>
              <c:numCache>
                <c:formatCode>General</c:formatCode>
                <c:ptCount val="9"/>
                <c:pt idx="0" formatCode="0%">
                  <c:v>0.77</c:v>
                </c:pt>
                <c:pt idx="2" formatCode="0%">
                  <c:v>0.83</c:v>
                </c:pt>
                <c:pt idx="3" formatCode="0%">
                  <c:v>0.83</c:v>
                </c:pt>
                <c:pt idx="4" formatCode="0%">
                  <c:v>0.81</c:v>
                </c:pt>
                <c:pt idx="5" formatCode="0%">
                  <c:v>0.78</c:v>
                </c:pt>
                <c:pt idx="6" formatCode="0%">
                  <c:v>0.75</c:v>
                </c:pt>
                <c:pt idx="7" formatCode="0%">
                  <c:v>0.71</c:v>
                </c:pt>
                <c:pt idx="8" formatCode="0%">
                  <c:v>0.69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5937728"/>
        <c:axId val="1562667024"/>
      </c:barChart>
      <c:catAx>
        <c:axId val="16059377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667024"/>
        <c:crosses val="autoZero"/>
        <c:auto val="1"/>
        <c:lblAlgn val="ctr"/>
        <c:lblOffset val="0"/>
        <c:noMultiLvlLbl val="0"/>
      </c:catAx>
      <c:valAx>
        <c:axId val="1562667024"/>
        <c:scaling>
          <c:orientation val="minMax"/>
          <c:max val="1.0"/>
        </c:scaling>
        <c:delete val="1"/>
        <c:axPos val="t"/>
        <c:numFmt formatCode="0%" sourceLinked="1"/>
        <c:majorTickMark val="none"/>
        <c:minorTickMark val="none"/>
        <c:tickLblPos val="nextTo"/>
        <c:crossAx val="1605937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0.06</c:v>
                </c:pt>
                <c:pt idx="1">
                  <c:v>0.16</c:v>
                </c:pt>
                <c:pt idx="2">
                  <c:v>0.42</c:v>
                </c:pt>
                <c:pt idx="3">
                  <c:v>0.36</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6039744"/>
        <c:axId val="1382123376"/>
      </c:barChart>
      <c:catAx>
        <c:axId val="16060397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123376"/>
        <c:crosses val="autoZero"/>
        <c:auto val="1"/>
        <c:lblAlgn val="ctr"/>
        <c:lblOffset val="0"/>
        <c:noMultiLvlLbl val="0"/>
      </c:catAx>
      <c:valAx>
        <c:axId val="1382123376"/>
        <c:scaling>
          <c:orientation val="minMax"/>
          <c:max val="1.0"/>
        </c:scaling>
        <c:delete val="1"/>
        <c:axPos val="t"/>
        <c:numFmt formatCode="0%" sourceLinked="1"/>
        <c:majorTickMark val="none"/>
        <c:minorTickMark val="none"/>
        <c:tickLblPos val="nextTo"/>
        <c:crossAx val="1606039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Egypt</c:v>
                </c:pt>
                <c:pt idx="6">
                  <c:v>Hong Kong</c:v>
                </c:pt>
                <c:pt idx="7">
                  <c:v>Turkey</c:v>
                </c:pt>
                <c:pt idx="8">
                  <c:v>Indonesia</c:v>
                </c:pt>
                <c:pt idx="9">
                  <c:v>China</c:v>
                </c:pt>
                <c:pt idx="10">
                  <c:v>Mexico</c:v>
                </c:pt>
                <c:pt idx="11">
                  <c:v>Italy</c:v>
                </c:pt>
                <c:pt idx="12">
                  <c:v>Australia</c:v>
                </c:pt>
                <c:pt idx="13">
                  <c:v>France</c:v>
                </c:pt>
                <c:pt idx="14">
                  <c:v>Germany</c:v>
                </c:pt>
                <c:pt idx="15">
                  <c:v>Poland</c:v>
                </c:pt>
                <c:pt idx="16">
                  <c:v>Republic of Korea</c:v>
                </c:pt>
                <c:pt idx="17">
                  <c:v>United States</c:v>
                </c:pt>
                <c:pt idx="18">
                  <c:v>Canada</c:v>
                </c:pt>
                <c:pt idx="19">
                  <c:v>Sweden</c:v>
                </c:pt>
                <c:pt idx="20">
                  <c:v>Tunisia</c:v>
                </c:pt>
                <c:pt idx="21">
                  <c:v>Japan</c:v>
                </c:pt>
                <c:pt idx="22">
                  <c:v>South Africa</c:v>
                </c:pt>
                <c:pt idx="23">
                  <c:v>Great Britain</c:v>
                </c:pt>
                <c:pt idx="24">
                  <c:v>Kenya</c:v>
                </c:pt>
                <c:pt idx="25">
                  <c:v>Nigeria</c:v>
                </c:pt>
                <c:pt idx="26">
                  <c:v>Russia</c:v>
                </c:pt>
              </c:strCache>
            </c:strRef>
          </c:cat>
          <c:val>
            <c:numRef>
              <c:f>Sheet1!$B$2:$B$28</c:f>
              <c:numCache>
                <c:formatCode>General</c:formatCode>
                <c:ptCount val="27"/>
                <c:pt idx="0" formatCode="0%">
                  <c:v>0.22</c:v>
                </c:pt>
                <c:pt idx="2" formatCode="0%">
                  <c:v>0.46</c:v>
                </c:pt>
                <c:pt idx="3" formatCode="0%">
                  <c:v>0.42</c:v>
                </c:pt>
                <c:pt idx="4" formatCode="0%">
                  <c:v>0.35</c:v>
                </c:pt>
                <c:pt idx="5" formatCode="0%">
                  <c:v>0.28</c:v>
                </c:pt>
                <c:pt idx="6" formatCode="0%">
                  <c:v>0.28</c:v>
                </c:pt>
                <c:pt idx="7" formatCode="0%">
                  <c:v>0.26</c:v>
                </c:pt>
                <c:pt idx="8" formatCode="0%">
                  <c:v>0.26</c:v>
                </c:pt>
                <c:pt idx="9" formatCode="0%">
                  <c:v>0.25</c:v>
                </c:pt>
                <c:pt idx="10" formatCode="0%">
                  <c:v>0.23</c:v>
                </c:pt>
                <c:pt idx="11" formatCode="0%">
                  <c:v>0.22</c:v>
                </c:pt>
                <c:pt idx="12" formatCode="0%">
                  <c:v>0.21</c:v>
                </c:pt>
                <c:pt idx="13" formatCode="0%">
                  <c:v>0.2</c:v>
                </c:pt>
                <c:pt idx="14" formatCode="0%">
                  <c:v>0.2</c:v>
                </c:pt>
                <c:pt idx="15" formatCode="0%">
                  <c:v>0.2</c:v>
                </c:pt>
                <c:pt idx="16" formatCode="0%">
                  <c:v>0.19</c:v>
                </c:pt>
                <c:pt idx="17" formatCode="0%">
                  <c:v>0.19</c:v>
                </c:pt>
                <c:pt idx="18" formatCode="0%">
                  <c:v>0.19</c:v>
                </c:pt>
                <c:pt idx="19" formatCode="0%">
                  <c:v>0.19</c:v>
                </c:pt>
                <c:pt idx="20" formatCode="0%">
                  <c:v>0.17</c:v>
                </c:pt>
                <c:pt idx="21" formatCode="0%">
                  <c:v>0.17</c:v>
                </c:pt>
                <c:pt idx="22" formatCode="0%">
                  <c:v>0.16</c:v>
                </c:pt>
                <c:pt idx="23" formatCode="0%">
                  <c:v>0.15</c:v>
                </c:pt>
                <c:pt idx="24" formatCode="0%">
                  <c:v>0.15</c:v>
                </c:pt>
                <c:pt idx="25" formatCode="0%">
                  <c:v>0.11</c:v>
                </c:pt>
                <c:pt idx="26" formatCode="0%">
                  <c:v>0.08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5981856"/>
        <c:axId val="1605984176"/>
      </c:barChart>
      <c:catAx>
        <c:axId val="160598185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5984176"/>
        <c:crosses val="autoZero"/>
        <c:auto val="1"/>
        <c:lblAlgn val="ctr"/>
        <c:lblOffset val="0"/>
        <c:noMultiLvlLbl val="0"/>
      </c:catAx>
      <c:valAx>
        <c:axId val="1605984176"/>
        <c:scaling>
          <c:orientation val="minMax"/>
          <c:max val="1.0"/>
        </c:scaling>
        <c:delete val="1"/>
        <c:axPos val="t"/>
        <c:numFmt formatCode="0%" sourceLinked="1"/>
        <c:majorTickMark val="out"/>
        <c:minorTickMark val="none"/>
        <c:tickLblPos val="nextTo"/>
        <c:crossAx val="16059818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Europe</c:v>
                </c:pt>
                <c:pt idx="7">
                  <c:v>North America</c:v>
                </c:pt>
                <c:pt idx="8">
                  <c:v>G-8 Countries</c:v>
                </c:pt>
              </c:strCache>
            </c:strRef>
          </c:cat>
          <c:val>
            <c:numRef>
              <c:f>Sheet1!$B$2:$B$10</c:f>
              <c:numCache>
                <c:formatCode>General</c:formatCode>
                <c:ptCount val="9"/>
                <c:pt idx="0" formatCode="0%">
                  <c:v>0.22</c:v>
                </c:pt>
                <c:pt idx="2" formatCode="0%">
                  <c:v>0.29</c:v>
                </c:pt>
                <c:pt idx="3" formatCode="0%">
                  <c:v>0.25</c:v>
                </c:pt>
                <c:pt idx="4" formatCode="0%">
                  <c:v>0.23</c:v>
                </c:pt>
                <c:pt idx="5" formatCode="0%">
                  <c:v>0.22</c:v>
                </c:pt>
                <c:pt idx="6" formatCode="0%">
                  <c:v>0.19</c:v>
                </c:pt>
                <c:pt idx="7" formatCode="0%">
                  <c:v>0.19</c:v>
                </c:pt>
                <c:pt idx="8" formatCode="0%">
                  <c:v>0.18</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2873200"/>
        <c:axId val="1562875520"/>
      </c:barChart>
      <c:catAx>
        <c:axId val="15628732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875520"/>
        <c:crosses val="autoZero"/>
        <c:auto val="1"/>
        <c:lblAlgn val="ctr"/>
        <c:lblOffset val="0"/>
        <c:noMultiLvlLbl val="0"/>
      </c:catAx>
      <c:valAx>
        <c:axId val="1562875520"/>
        <c:scaling>
          <c:orientation val="minMax"/>
          <c:max val="1.0"/>
        </c:scaling>
        <c:delete val="1"/>
        <c:axPos val="t"/>
        <c:numFmt formatCode="0%" sourceLinked="1"/>
        <c:majorTickMark val="none"/>
        <c:minorTickMark val="none"/>
        <c:tickLblPos val="nextTo"/>
        <c:crossAx val="15628732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0.24</c:v>
                </c:pt>
                <c:pt idx="1">
                  <c:v>0.49</c:v>
                </c:pt>
                <c:pt idx="2">
                  <c:v>0.19</c:v>
                </c:pt>
                <c:pt idx="3">
                  <c:v>0.08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2966272"/>
        <c:axId val="1562968592"/>
      </c:barChart>
      <c:catAx>
        <c:axId val="15629662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968592"/>
        <c:crosses val="autoZero"/>
        <c:auto val="1"/>
        <c:lblAlgn val="ctr"/>
        <c:lblOffset val="0"/>
        <c:noMultiLvlLbl val="0"/>
      </c:catAx>
      <c:valAx>
        <c:axId val="1562968592"/>
        <c:scaling>
          <c:orientation val="minMax"/>
          <c:max val="1.0"/>
        </c:scaling>
        <c:delete val="1"/>
        <c:axPos val="t"/>
        <c:numFmt formatCode="0%" sourceLinked="1"/>
        <c:majorTickMark val="none"/>
        <c:minorTickMark val="none"/>
        <c:tickLblPos val="nextTo"/>
        <c:crossAx val="15629662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Indonesia</c:v>
                </c:pt>
                <c:pt idx="4">
                  <c:v>South Africa</c:v>
                </c:pt>
                <c:pt idx="5">
                  <c:v>India</c:v>
                </c:pt>
                <c:pt idx="6">
                  <c:v>China</c:v>
                </c:pt>
                <c:pt idx="7">
                  <c:v>Brazil</c:v>
                </c:pt>
                <c:pt idx="8">
                  <c:v>Kenya</c:v>
                </c:pt>
                <c:pt idx="9">
                  <c:v>Hong Kong</c:v>
                </c:pt>
                <c:pt idx="10">
                  <c:v>Egypt</c:v>
                </c:pt>
                <c:pt idx="11">
                  <c:v>Turkey</c:v>
                </c:pt>
                <c:pt idx="12">
                  <c:v>Mexico</c:v>
                </c:pt>
                <c:pt idx="13">
                  <c:v>Republic of Korea</c:v>
                </c:pt>
                <c:pt idx="14">
                  <c:v>United States</c:v>
                </c:pt>
                <c:pt idx="15">
                  <c:v>Australia</c:v>
                </c:pt>
                <c:pt idx="16">
                  <c:v>Great Britain</c:v>
                </c:pt>
                <c:pt idx="17">
                  <c:v>Russia</c:v>
                </c:pt>
                <c:pt idx="18">
                  <c:v>Italy</c:v>
                </c:pt>
                <c:pt idx="19">
                  <c:v>Canada</c:v>
                </c:pt>
                <c:pt idx="20">
                  <c:v>Pakistan</c:v>
                </c:pt>
                <c:pt idx="21">
                  <c:v>Sweden</c:v>
                </c:pt>
                <c:pt idx="22">
                  <c:v>France</c:v>
                </c:pt>
                <c:pt idx="23">
                  <c:v>Tunisia</c:v>
                </c:pt>
                <c:pt idx="24">
                  <c:v>Germany</c:v>
                </c:pt>
                <c:pt idx="25">
                  <c:v>Japan</c:v>
                </c:pt>
                <c:pt idx="26">
                  <c:v>Poland</c:v>
                </c:pt>
              </c:strCache>
            </c:strRef>
          </c:cat>
          <c:val>
            <c:numRef>
              <c:f>Sheet1!$B$2:$B$28</c:f>
              <c:numCache>
                <c:formatCode>General</c:formatCode>
                <c:ptCount val="27"/>
                <c:pt idx="0" formatCode="0%">
                  <c:v>0.73</c:v>
                </c:pt>
                <c:pt idx="2" formatCode="0%">
                  <c:v>0.89</c:v>
                </c:pt>
                <c:pt idx="3" formatCode="0%">
                  <c:v>0.89</c:v>
                </c:pt>
                <c:pt idx="4" formatCode="0%">
                  <c:v>0.83</c:v>
                </c:pt>
                <c:pt idx="5" formatCode="0%">
                  <c:v>0.83</c:v>
                </c:pt>
                <c:pt idx="6" formatCode="0%">
                  <c:v>0.83</c:v>
                </c:pt>
                <c:pt idx="7" formatCode="0%">
                  <c:v>0.79</c:v>
                </c:pt>
                <c:pt idx="8" formatCode="0%">
                  <c:v>0.78</c:v>
                </c:pt>
                <c:pt idx="9" formatCode="0%">
                  <c:v>0.78</c:v>
                </c:pt>
                <c:pt idx="10" formatCode="0%">
                  <c:v>0.76</c:v>
                </c:pt>
                <c:pt idx="11" formatCode="0%">
                  <c:v>0.76</c:v>
                </c:pt>
                <c:pt idx="12" formatCode="0%">
                  <c:v>0.76</c:v>
                </c:pt>
                <c:pt idx="13" formatCode="0%">
                  <c:v>0.75</c:v>
                </c:pt>
                <c:pt idx="14" formatCode="0%">
                  <c:v>0.75</c:v>
                </c:pt>
                <c:pt idx="15" formatCode="0%">
                  <c:v>0.75</c:v>
                </c:pt>
                <c:pt idx="16" formatCode="0%">
                  <c:v>0.71</c:v>
                </c:pt>
                <c:pt idx="17" formatCode="0%">
                  <c:v>0.68</c:v>
                </c:pt>
                <c:pt idx="18" formatCode="0%">
                  <c:v>0.68</c:v>
                </c:pt>
                <c:pt idx="19" formatCode="0%">
                  <c:v>0.67</c:v>
                </c:pt>
                <c:pt idx="20" formatCode="0%">
                  <c:v>0.67</c:v>
                </c:pt>
                <c:pt idx="21" formatCode="0%">
                  <c:v>0.65</c:v>
                </c:pt>
                <c:pt idx="22" formatCode="0%">
                  <c:v>0.63</c:v>
                </c:pt>
                <c:pt idx="23" formatCode="0%">
                  <c:v>0.62</c:v>
                </c:pt>
                <c:pt idx="24" formatCode="0%">
                  <c:v>0.61</c:v>
                </c:pt>
                <c:pt idx="25" formatCode="0%">
                  <c:v>0.55</c:v>
                </c:pt>
                <c:pt idx="26" formatCode="0%">
                  <c:v>0.53</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2712256"/>
        <c:axId val="1562607600"/>
      </c:barChart>
      <c:catAx>
        <c:axId val="156271225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2607600"/>
        <c:crosses val="autoZero"/>
        <c:auto val="1"/>
        <c:lblAlgn val="ctr"/>
        <c:lblOffset val="0"/>
        <c:noMultiLvlLbl val="0"/>
      </c:catAx>
      <c:valAx>
        <c:axId val="1562607600"/>
        <c:scaling>
          <c:orientation val="minMax"/>
          <c:max val="1.0"/>
        </c:scaling>
        <c:delete val="1"/>
        <c:axPos val="t"/>
        <c:numFmt formatCode="0%" sourceLinked="1"/>
        <c:majorTickMark val="out"/>
        <c:minorTickMark val="none"/>
        <c:tickLblPos val="nextTo"/>
        <c:crossAx val="15627122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Sheet1!$B$2:$B$10</c:f>
              <c:numCache>
                <c:formatCode>General</c:formatCode>
                <c:ptCount val="9"/>
                <c:pt idx="0" formatCode="0%">
                  <c:v>0.73</c:v>
                </c:pt>
                <c:pt idx="2" formatCode="0%">
                  <c:v>0.79</c:v>
                </c:pt>
                <c:pt idx="3" formatCode="0%">
                  <c:v>0.79</c:v>
                </c:pt>
                <c:pt idx="4" formatCode="0%">
                  <c:v>0.78</c:v>
                </c:pt>
                <c:pt idx="5" formatCode="0%">
                  <c:v>0.76</c:v>
                </c:pt>
                <c:pt idx="6" formatCode="0%">
                  <c:v>0.71</c:v>
                </c:pt>
                <c:pt idx="7" formatCode="0%">
                  <c:v>0.66</c:v>
                </c:pt>
                <c:pt idx="8" formatCode="0%">
                  <c:v>0.64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2575376"/>
        <c:axId val="1562577696"/>
      </c:barChart>
      <c:catAx>
        <c:axId val="15625753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577696"/>
        <c:crosses val="autoZero"/>
        <c:auto val="1"/>
        <c:lblAlgn val="ctr"/>
        <c:lblOffset val="0"/>
        <c:noMultiLvlLbl val="0"/>
      </c:catAx>
      <c:valAx>
        <c:axId val="1562577696"/>
        <c:scaling>
          <c:orientation val="minMax"/>
          <c:max val="1.0"/>
        </c:scaling>
        <c:delete val="1"/>
        <c:axPos val="t"/>
        <c:numFmt formatCode="0%" sourceLinked="1"/>
        <c:majorTickMark val="none"/>
        <c:minorTickMark val="none"/>
        <c:tickLblPos val="nextTo"/>
        <c:crossAx val="15625753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0.14</c:v>
                </c:pt>
                <c:pt idx="1">
                  <c:v>0.39</c:v>
                </c:pt>
                <c:pt idx="2">
                  <c:v>0.27</c:v>
                </c:pt>
                <c:pt idx="3">
                  <c:v>0.2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7109840"/>
        <c:axId val="1567112160"/>
      </c:barChart>
      <c:catAx>
        <c:axId val="15671098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112160"/>
        <c:crosses val="autoZero"/>
        <c:auto val="1"/>
        <c:lblAlgn val="ctr"/>
        <c:lblOffset val="0"/>
        <c:noMultiLvlLbl val="0"/>
      </c:catAx>
      <c:valAx>
        <c:axId val="1567112160"/>
        <c:scaling>
          <c:orientation val="minMax"/>
          <c:max val="1.0"/>
        </c:scaling>
        <c:delete val="1"/>
        <c:axPos val="t"/>
        <c:numFmt formatCode="0%" sourceLinked="1"/>
        <c:majorTickMark val="none"/>
        <c:minorTickMark val="none"/>
        <c:tickLblPos val="nextTo"/>
        <c:crossAx val="15671098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0.19</c:v>
                </c:pt>
                <c:pt idx="2">
                  <c:v>0.44</c:v>
                </c:pt>
                <c:pt idx="3">
                  <c:v>0.3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6133904"/>
        <c:axId val="1606136224"/>
      </c:barChart>
      <c:catAx>
        <c:axId val="16061339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136224"/>
        <c:crosses val="autoZero"/>
        <c:auto val="1"/>
        <c:lblAlgn val="ctr"/>
        <c:lblOffset val="0"/>
        <c:noMultiLvlLbl val="0"/>
      </c:catAx>
      <c:valAx>
        <c:axId val="1606136224"/>
        <c:scaling>
          <c:orientation val="minMax"/>
          <c:max val="1.0"/>
        </c:scaling>
        <c:delete val="1"/>
        <c:axPos val="t"/>
        <c:numFmt formatCode="0%" sourceLinked="1"/>
        <c:majorTickMark val="none"/>
        <c:minorTickMark val="none"/>
        <c:tickLblPos val="nextTo"/>
        <c:crossAx val="16061339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Egypt</c:v>
                </c:pt>
                <c:pt idx="6">
                  <c:v>Kenya</c:v>
                </c:pt>
                <c:pt idx="7">
                  <c:v>Turkey</c:v>
                </c:pt>
                <c:pt idx="8">
                  <c:v>Hong Kong</c:v>
                </c:pt>
                <c:pt idx="9">
                  <c:v>Indonesia</c:v>
                </c:pt>
                <c:pt idx="10">
                  <c:v>Mexico</c:v>
                </c:pt>
                <c:pt idx="11">
                  <c:v>China</c:v>
                </c:pt>
                <c:pt idx="12">
                  <c:v>Australia</c:v>
                </c:pt>
                <c:pt idx="13">
                  <c:v>Sweden</c:v>
                </c:pt>
                <c:pt idx="14">
                  <c:v>France</c:v>
                </c:pt>
                <c:pt idx="15">
                  <c:v>Germany</c:v>
                </c:pt>
                <c:pt idx="16">
                  <c:v>Italy</c:v>
                </c:pt>
                <c:pt idx="17">
                  <c:v>United States</c:v>
                </c:pt>
                <c:pt idx="18">
                  <c:v>Poland</c:v>
                </c:pt>
                <c:pt idx="19">
                  <c:v>South Africa</c:v>
                </c:pt>
                <c:pt idx="20">
                  <c:v>Republic of Korea</c:v>
                </c:pt>
                <c:pt idx="21">
                  <c:v>Canada</c:v>
                </c:pt>
                <c:pt idx="22">
                  <c:v>Tunisia</c:v>
                </c:pt>
                <c:pt idx="23">
                  <c:v>Nigeria</c:v>
                </c:pt>
                <c:pt idx="24">
                  <c:v>Russia</c:v>
                </c:pt>
                <c:pt idx="25">
                  <c:v>Great Britain</c:v>
                </c:pt>
                <c:pt idx="26">
                  <c:v>Japan</c:v>
                </c:pt>
              </c:strCache>
            </c:strRef>
          </c:cat>
          <c:val>
            <c:numRef>
              <c:f>Sheet1!$B$2:$B$28</c:f>
              <c:numCache>
                <c:formatCode>General</c:formatCode>
                <c:ptCount val="27"/>
                <c:pt idx="0" formatCode="0%">
                  <c:v>0.26</c:v>
                </c:pt>
                <c:pt idx="2" formatCode="0%">
                  <c:v>0.54</c:v>
                </c:pt>
                <c:pt idx="3" formatCode="0%">
                  <c:v>0.49</c:v>
                </c:pt>
                <c:pt idx="4" formatCode="0%">
                  <c:v>0.4</c:v>
                </c:pt>
                <c:pt idx="5" formatCode="0%">
                  <c:v>0.39</c:v>
                </c:pt>
                <c:pt idx="6" formatCode="0%">
                  <c:v>0.34</c:v>
                </c:pt>
                <c:pt idx="7" formatCode="0%">
                  <c:v>0.32</c:v>
                </c:pt>
                <c:pt idx="8" formatCode="0%">
                  <c:v>0.31</c:v>
                </c:pt>
                <c:pt idx="9" formatCode="0%">
                  <c:v>0.3</c:v>
                </c:pt>
                <c:pt idx="10" formatCode="0%">
                  <c:v>0.29</c:v>
                </c:pt>
                <c:pt idx="11" formatCode="0%">
                  <c:v>0.25</c:v>
                </c:pt>
                <c:pt idx="12" formatCode="0%">
                  <c:v>0.24</c:v>
                </c:pt>
                <c:pt idx="13" formatCode="0%">
                  <c:v>0.22</c:v>
                </c:pt>
                <c:pt idx="14" formatCode="0%">
                  <c:v>0.22</c:v>
                </c:pt>
                <c:pt idx="15" formatCode="0%">
                  <c:v>0.22</c:v>
                </c:pt>
                <c:pt idx="16" formatCode="0%">
                  <c:v>0.22</c:v>
                </c:pt>
                <c:pt idx="17" formatCode="0%">
                  <c:v>0.22</c:v>
                </c:pt>
                <c:pt idx="18" formatCode="0%">
                  <c:v>0.21</c:v>
                </c:pt>
                <c:pt idx="19" formatCode="0%">
                  <c:v>0.21</c:v>
                </c:pt>
                <c:pt idx="20" formatCode="0%">
                  <c:v>0.21</c:v>
                </c:pt>
                <c:pt idx="21" formatCode="0%">
                  <c:v>0.21</c:v>
                </c:pt>
                <c:pt idx="22" formatCode="0%">
                  <c:v>0.2</c:v>
                </c:pt>
                <c:pt idx="23" formatCode="0%">
                  <c:v>0.19</c:v>
                </c:pt>
                <c:pt idx="24" formatCode="0%">
                  <c:v>0.17</c:v>
                </c:pt>
                <c:pt idx="25" formatCode="0%">
                  <c:v>0.17</c:v>
                </c:pt>
                <c:pt idx="26" formatCode="0%">
                  <c:v>0.15</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6208400"/>
        <c:axId val="1606211248"/>
      </c:barChart>
      <c:catAx>
        <c:axId val="160620840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6211248"/>
        <c:crosses val="autoZero"/>
        <c:auto val="1"/>
        <c:lblAlgn val="ctr"/>
        <c:lblOffset val="0"/>
        <c:noMultiLvlLbl val="0"/>
      </c:catAx>
      <c:valAx>
        <c:axId val="1606211248"/>
        <c:scaling>
          <c:orientation val="minMax"/>
          <c:max val="1.0"/>
        </c:scaling>
        <c:delete val="1"/>
        <c:axPos val="t"/>
        <c:numFmt formatCode="0%" sourceLinked="1"/>
        <c:majorTickMark val="out"/>
        <c:minorTickMark val="none"/>
        <c:tickLblPos val="nextTo"/>
        <c:crossAx val="1606208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Europe</c:v>
                </c:pt>
                <c:pt idx="8">
                  <c:v>G-8 Countries</c:v>
                </c:pt>
              </c:strCache>
            </c:strRef>
          </c:cat>
          <c:val>
            <c:numRef>
              <c:f>Sheet1!$B$2:$B$10</c:f>
              <c:numCache>
                <c:formatCode>General</c:formatCode>
                <c:ptCount val="9"/>
                <c:pt idx="0" formatCode="0%">
                  <c:v>0.26</c:v>
                </c:pt>
                <c:pt idx="2" formatCode="0%">
                  <c:v>0.34</c:v>
                </c:pt>
                <c:pt idx="3" formatCode="0%">
                  <c:v>0.3</c:v>
                </c:pt>
                <c:pt idx="4" formatCode="0%">
                  <c:v>0.31</c:v>
                </c:pt>
                <c:pt idx="5" formatCode="0%">
                  <c:v>0.26</c:v>
                </c:pt>
                <c:pt idx="6" formatCode="0%">
                  <c:v>0.22</c:v>
                </c:pt>
                <c:pt idx="7" formatCode="0%">
                  <c:v>0.21</c:v>
                </c:pt>
                <c:pt idx="8" formatCode="0%">
                  <c:v>0.2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216182656"/>
        <c:axId val="1216184432"/>
      </c:barChart>
      <c:catAx>
        <c:axId val="12161826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184432"/>
        <c:crosses val="autoZero"/>
        <c:auto val="1"/>
        <c:lblAlgn val="ctr"/>
        <c:lblOffset val="0"/>
        <c:noMultiLvlLbl val="0"/>
      </c:catAx>
      <c:valAx>
        <c:axId val="1216184432"/>
        <c:scaling>
          <c:orientation val="minMax"/>
          <c:max val="1.0"/>
        </c:scaling>
        <c:delete val="1"/>
        <c:axPos val="t"/>
        <c:numFmt formatCode="0%" sourceLinked="1"/>
        <c:majorTickMark val="none"/>
        <c:minorTickMark val="none"/>
        <c:tickLblPos val="nextTo"/>
        <c:crossAx val="12161826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0.21</c:v>
                </c:pt>
                <c:pt idx="1">
                  <c:v>0.49</c:v>
                </c:pt>
                <c:pt idx="2">
                  <c:v>0.21</c:v>
                </c:pt>
                <c:pt idx="3">
                  <c:v>0.09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8383136"/>
        <c:axId val="1608385456"/>
      </c:barChart>
      <c:catAx>
        <c:axId val="16083831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385456"/>
        <c:crosses val="autoZero"/>
        <c:auto val="1"/>
        <c:lblAlgn val="ctr"/>
        <c:lblOffset val="0"/>
        <c:noMultiLvlLbl val="0"/>
      </c:catAx>
      <c:valAx>
        <c:axId val="1608385456"/>
        <c:scaling>
          <c:orientation val="minMax"/>
          <c:max val="1.0"/>
        </c:scaling>
        <c:delete val="1"/>
        <c:axPos val="t"/>
        <c:numFmt formatCode="0%" sourceLinked="1"/>
        <c:majorTickMark val="none"/>
        <c:minorTickMark val="none"/>
        <c:tickLblPos val="nextTo"/>
        <c:crossAx val="1608383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Indonesia</c:v>
                </c:pt>
                <c:pt idx="4">
                  <c:v>India</c:v>
                </c:pt>
                <c:pt idx="5">
                  <c:v>Kenya</c:v>
                </c:pt>
                <c:pt idx="6">
                  <c:v>South Africa</c:v>
                </c:pt>
                <c:pt idx="7">
                  <c:v>Egypt</c:v>
                </c:pt>
                <c:pt idx="8">
                  <c:v>China</c:v>
                </c:pt>
                <c:pt idx="9">
                  <c:v>Brazil</c:v>
                </c:pt>
                <c:pt idx="10">
                  <c:v>Turkey</c:v>
                </c:pt>
                <c:pt idx="11">
                  <c:v>Mexico</c:v>
                </c:pt>
                <c:pt idx="12">
                  <c:v>Hong Kong</c:v>
                </c:pt>
                <c:pt idx="13">
                  <c:v>Republic of Korea</c:v>
                </c:pt>
                <c:pt idx="14">
                  <c:v>Russia</c:v>
                </c:pt>
                <c:pt idx="15">
                  <c:v>Tunisia</c:v>
                </c:pt>
                <c:pt idx="16">
                  <c:v>Australia</c:v>
                </c:pt>
                <c:pt idx="17">
                  <c:v>United States</c:v>
                </c:pt>
                <c:pt idx="18">
                  <c:v>Pakistan</c:v>
                </c:pt>
                <c:pt idx="19">
                  <c:v>Italy</c:v>
                </c:pt>
                <c:pt idx="20">
                  <c:v>Canada</c:v>
                </c:pt>
                <c:pt idx="21">
                  <c:v>Great Britain</c:v>
                </c:pt>
                <c:pt idx="22">
                  <c:v>France</c:v>
                </c:pt>
                <c:pt idx="23">
                  <c:v>Germany</c:v>
                </c:pt>
                <c:pt idx="24">
                  <c:v>Sweden</c:v>
                </c:pt>
                <c:pt idx="25">
                  <c:v>Poland</c:v>
                </c:pt>
                <c:pt idx="26">
                  <c:v>Japan</c:v>
                </c:pt>
              </c:strCache>
            </c:strRef>
          </c:cat>
          <c:val>
            <c:numRef>
              <c:f>Sheet1!$B$2:$B$28</c:f>
              <c:numCache>
                <c:formatCode>General</c:formatCode>
                <c:ptCount val="27"/>
                <c:pt idx="0" formatCode="0%">
                  <c:v>0.7</c:v>
                </c:pt>
                <c:pt idx="2" formatCode="0%">
                  <c:v>0.92</c:v>
                </c:pt>
                <c:pt idx="3" formatCode="0%">
                  <c:v>0.87</c:v>
                </c:pt>
                <c:pt idx="4" formatCode="0%">
                  <c:v>0.84</c:v>
                </c:pt>
                <c:pt idx="5" formatCode="0%">
                  <c:v>0.83</c:v>
                </c:pt>
                <c:pt idx="6" formatCode="0%">
                  <c:v>0.83</c:v>
                </c:pt>
                <c:pt idx="7" formatCode="0%">
                  <c:v>0.8</c:v>
                </c:pt>
                <c:pt idx="8" formatCode="0%">
                  <c:v>0.79</c:v>
                </c:pt>
                <c:pt idx="9" formatCode="0%">
                  <c:v>0.78</c:v>
                </c:pt>
                <c:pt idx="10" formatCode="0%">
                  <c:v>0.74</c:v>
                </c:pt>
                <c:pt idx="11" formatCode="0%">
                  <c:v>0.74</c:v>
                </c:pt>
                <c:pt idx="12" formatCode="0%">
                  <c:v>0.73</c:v>
                </c:pt>
                <c:pt idx="13" formatCode="0%">
                  <c:v>0.73</c:v>
                </c:pt>
                <c:pt idx="14" formatCode="0%">
                  <c:v>0.72</c:v>
                </c:pt>
                <c:pt idx="15" formatCode="0%">
                  <c:v>0.7</c:v>
                </c:pt>
                <c:pt idx="16" formatCode="0%">
                  <c:v>0.69</c:v>
                </c:pt>
                <c:pt idx="17" formatCode="0%">
                  <c:v>0.69</c:v>
                </c:pt>
                <c:pt idx="18" formatCode="0%">
                  <c:v>0.67</c:v>
                </c:pt>
                <c:pt idx="19" formatCode="0%">
                  <c:v>0.66</c:v>
                </c:pt>
                <c:pt idx="20" formatCode="0%">
                  <c:v>0.66</c:v>
                </c:pt>
                <c:pt idx="21" formatCode="0%">
                  <c:v>0.62</c:v>
                </c:pt>
                <c:pt idx="22" formatCode="0%">
                  <c:v>0.61</c:v>
                </c:pt>
                <c:pt idx="23" formatCode="0%">
                  <c:v>0.59</c:v>
                </c:pt>
                <c:pt idx="24" formatCode="0%">
                  <c:v>0.54</c:v>
                </c:pt>
                <c:pt idx="25" formatCode="0%">
                  <c:v>0.52</c:v>
                </c:pt>
                <c:pt idx="26" formatCode="0%">
                  <c:v>0.46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215983808"/>
        <c:axId val="1215997216"/>
      </c:barChart>
      <c:catAx>
        <c:axId val="121598380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5997216"/>
        <c:crosses val="autoZero"/>
        <c:auto val="1"/>
        <c:lblAlgn val="ctr"/>
        <c:lblOffset val="0"/>
        <c:noMultiLvlLbl val="0"/>
      </c:catAx>
      <c:valAx>
        <c:axId val="1215997216"/>
        <c:scaling>
          <c:orientation val="minMax"/>
          <c:max val="1.0"/>
        </c:scaling>
        <c:delete val="1"/>
        <c:axPos val="t"/>
        <c:numFmt formatCode="0%" sourceLinked="1"/>
        <c:majorTickMark val="out"/>
        <c:minorTickMark val="none"/>
        <c:tickLblPos val="nextTo"/>
        <c:crossAx val="12159838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Sheet1!$B$2:$B$10</c:f>
              <c:numCache>
                <c:formatCode>General</c:formatCode>
                <c:ptCount val="9"/>
                <c:pt idx="0" formatCode="0%">
                  <c:v>0.7</c:v>
                </c:pt>
                <c:pt idx="2" formatCode="0%">
                  <c:v>0.8</c:v>
                </c:pt>
                <c:pt idx="3" formatCode="0%">
                  <c:v>0.79</c:v>
                </c:pt>
                <c:pt idx="4" formatCode="0%">
                  <c:v>0.76</c:v>
                </c:pt>
                <c:pt idx="5" formatCode="0%">
                  <c:v>0.73</c:v>
                </c:pt>
                <c:pt idx="6" formatCode="0%">
                  <c:v>0.68</c:v>
                </c:pt>
                <c:pt idx="7" formatCode="0%">
                  <c:v>0.63</c:v>
                </c:pt>
                <c:pt idx="8" formatCode="0%">
                  <c:v>0.59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6727776"/>
        <c:axId val="1382427264"/>
      </c:barChart>
      <c:catAx>
        <c:axId val="15667277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427264"/>
        <c:crosses val="autoZero"/>
        <c:auto val="1"/>
        <c:lblAlgn val="ctr"/>
        <c:lblOffset val="0"/>
        <c:noMultiLvlLbl val="0"/>
      </c:catAx>
      <c:valAx>
        <c:axId val="1382427264"/>
        <c:scaling>
          <c:orientation val="minMax"/>
          <c:max val="1.0"/>
        </c:scaling>
        <c:delete val="1"/>
        <c:axPos val="t"/>
        <c:numFmt formatCode="0%" sourceLinked="1"/>
        <c:majorTickMark val="none"/>
        <c:minorTickMark val="none"/>
        <c:tickLblPos val="nextTo"/>
        <c:crossAx val="15667277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0.05</c:v>
                </c:pt>
                <c:pt idx="1">
                  <c:v>0.17</c:v>
                </c:pt>
                <c:pt idx="2">
                  <c:v>0.42</c:v>
                </c:pt>
                <c:pt idx="3">
                  <c:v>0.36</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8375408"/>
        <c:axId val="1216235616"/>
      </c:barChart>
      <c:catAx>
        <c:axId val="13483754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235616"/>
        <c:crosses val="autoZero"/>
        <c:auto val="1"/>
        <c:lblAlgn val="ctr"/>
        <c:lblOffset val="0"/>
        <c:noMultiLvlLbl val="0"/>
      </c:catAx>
      <c:valAx>
        <c:axId val="1216235616"/>
        <c:scaling>
          <c:orientation val="minMax"/>
          <c:max val="1.0"/>
        </c:scaling>
        <c:delete val="1"/>
        <c:axPos val="t"/>
        <c:numFmt formatCode="0%" sourceLinked="1"/>
        <c:majorTickMark val="none"/>
        <c:minorTickMark val="none"/>
        <c:tickLblPos val="nextTo"/>
        <c:crossAx val="13483754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Egypt</c:v>
                </c:pt>
                <c:pt idx="6">
                  <c:v>Turkey</c:v>
                </c:pt>
                <c:pt idx="7">
                  <c:v>Hong Kong</c:v>
                </c:pt>
                <c:pt idx="8">
                  <c:v>Indonesia</c:v>
                </c:pt>
                <c:pt idx="9">
                  <c:v>Mexico</c:v>
                </c:pt>
                <c:pt idx="10">
                  <c:v>Italy</c:v>
                </c:pt>
                <c:pt idx="11">
                  <c:v>China</c:v>
                </c:pt>
                <c:pt idx="12">
                  <c:v>France</c:v>
                </c:pt>
                <c:pt idx="13">
                  <c:v>Republic of Korea</c:v>
                </c:pt>
                <c:pt idx="14">
                  <c:v>Australia</c:v>
                </c:pt>
                <c:pt idx="15">
                  <c:v>Germany</c:v>
                </c:pt>
                <c:pt idx="16">
                  <c:v>Poland</c:v>
                </c:pt>
                <c:pt idx="17">
                  <c:v>United States</c:v>
                </c:pt>
                <c:pt idx="18">
                  <c:v>Canada</c:v>
                </c:pt>
                <c:pt idx="19">
                  <c:v>Sweden</c:v>
                </c:pt>
                <c:pt idx="20">
                  <c:v>Tunisia</c:v>
                </c:pt>
                <c:pt idx="21">
                  <c:v>Japan</c:v>
                </c:pt>
                <c:pt idx="22">
                  <c:v>South Africa</c:v>
                </c:pt>
                <c:pt idx="23">
                  <c:v>Great Britain</c:v>
                </c:pt>
                <c:pt idx="24">
                  <c:v>Kenya</c:v>
                </c:pt>
                <c:pt idx="25">
                  <c:v>Russia</c:v>
                </c:pt>
                <c:pt idx="26">
                  <c:v>Nigeria</c:v>
                </c:pt>
              </c:strCache>
            </c:strRef>
          </c:cat>
          <c:val>
            <c:numRef>
              <c:f>Sheet1!$B$2:$B$28</c:f>
              <c:numCache>
                <c:formatCode>General</c:formatCode>
                <c:ptCount val="27"/>
                <c:pt idx="0" formatCode="0%">
                  <c:v>0.22</c:v>
                </c:pt>
                <c:pt idx="2" formatCode="0%">
                  <c:v>0.43</c:v>
                </c:pt>
                <c:pt idx="3" formatCode="0%">
                  <c:v>0.41</c:v>
                </c:pt>
                <c:pt idx="4" formatCode="0%">
                  <c:v>0.35</c:v>
                </c:pt>
                <c:pt idx="5" formatCode="0%">
                  <c:v>0.28</c:v>
                </c:pt>
                <c:pt idx="6" formatCode="0%">
                  <c:v>0.27</c:v>
                </c:pt>
                <c:pt idx="7" formatCode="0%">
                  <c:v>0.27</c:v>
                </c:pt>
                <c:pt idx="8" formatCode="0%">
                  <c:v>0.26</c:v>
                </c:pt>
                <c:pt idx="9" formatCode="0%">
                  <c:v>0.24</c:v>
                </c:pt>
                <c:pt idx="10" formatCode="0%">
                  <c:v>0.24</c:v>
                </c:pt>
                <c:pt idx="11" formatCode="0%">
                  <c:v>0.23</c:v>
                </c:pt>
                <c:pt idx="12" formatCode="0%">
                  <c:v>0.22</c:v>
                </c:pt>
                <c:pt idx="13" formatCode="0%">
                  <c:v>0.2</c:v>
                </c:pt>
                <c:pt idx="14" formatCode="0%">
                  <c:v>0.19</c:v>
                </c:pt>
                <c:pt idx="15" formatCode="0%">
                  <c:v>0.19</c:v>
                </c:pt>
                <c:pt idx="16" formatCode="0%">
                  <c:v>0.19</c:v>
                </c:pt>
                <c:pt idx="17" formatCode="0%">
                  <c:v>0.18</c:v>
                </c:pt>
                <c:pt idx="18" formatCode="0%">
                  <c:v>0.18</c:v>
                </c:pt>
                <c:pt idx="19" formatCode="0%">
                  <c:v>0.18</c:v>
                </c:pt>
                <c:pt idx="20" formatCode="0%">
                  <c:v>0.17</c:v>
                </c:pt>
                <c:pt idx="21" formatCode="0%">
                  <c:v>0.17</c:v>
                </c:pt>
                <c:pt idx="22" formatCode="0%">
                  <c:v>0.15</c:v>
                </c:pt>
                <c:pt idx="23" formatCode="0%">
                  <c:v>0.15</c:v>
                </c:pt>
                <c:pt idx="24" formatCode="0%">
                  <c:v>0.13</c:v>
                </c:pt>
                <c:pt idx="25" formatCode="0%">
                  <c:v>0.1</c:v>
                </c:pt>
                <c:pt idx="26" formatCode="0%">
                  <c:v>0.08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780704"/>
        <c:axId val="1450859872"/>
      </c:barChart>
      <c:catAx>
        <c:axId val="156378070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50859872"/>
        <c:crosses val="autoZero"/>
        <c:auto val="1"/>
        <c:lblAlgn val="ctr"/>
        <c:lblOffset val="0"/>
        <c:noMultiLvlLbl val="0"/>
      </c:catAx>
      <c:valAx>
        <c:axId val="1450859872"/>
        <c:scaling>
          <c:orientation val="minMax"/>
          <c:max val="1.0"/>
        </c:scaling>
        <c:delete val="1"/>
        <c:axPos val="t"/>
        <c:numFmt formatCode="0%" sourceLinked="1"/>
        <c:majorTickMark val="out"/>
        <c:minorTickMark val="none"/>
        <c:tickLblPos val="nextTo"/>
        <c:crossAx val="1563780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Europe</c:v>
                </c:pt>
                <c:pt idx="7">
                  <c:v>North America</c:v>
                </c:pt>
                <c:pt idx="8">
                  <c:v>G-8 Countries</c:v>
                </c:pt>
              </c:strCache>
            </c:strRef>
          </c:cat>
          <c:val>
            <c:numRef>
              <c:f>Sheet1!$B$2:$B$10</c:f>
              <c:numCache>
                <c:formatCode>General</c:formatCode>
                <c:ptCount val="9"/>
                <c:pt idx="0" formatCode="0%">
                  <c:v>0.22</c:v>
                </c:pt>
                <c:pt idx="2" formatCode="0%">
                  <c:v>0.29</c:v>
                </c:pt>
                <c:pt idx="3" formatCode="0%">
                  <c:v>0.25</c:v>
                </c:pt>
                <c:pt idx="4" formatCode="0%">
                  <c:v>0.23</c:v>
                </c:pt>
                <c:pt idx="5" formatCode="0%">
                  <c:v>0.21</c:v>
                </c:pt>
                <c:pt idx="6" formatCode="0%">
                  <c:v>0.2</c:v>
                </c:pt>
                <c:pt idx="7" formatCode="0%">
                  <c:v>0.18</c:v>
                </c:pt>
                <c:pt idx="8" formatCode="0%">
                  <c:v>0.18</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8480464"/>
        <c:axId val="1608482784"/>
      </c:barChart>
      <c:catAx>
        <c:axId val="16084804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482784"/>
        <c:crosses val="autoZero"/>
        <c:auto val="1"/>
        <c:lblAlgn val="ctr"/>
        <c:lblOffset val="0"/>
        <c:noMultiLvlLbl val="0"/>
      </c:catAx>
      <c:valAx>
        <c:axId val="1608482784"/>
        <c:scaling>
          <c:orientation val="minMax"/>
          <c:max val="1.0"/>
        </c:scaling>
        <c:delete val="1"/>
        <c:axPos val="t"/>
        <c:numFmt formatCode="0%" sourceLinked="1"/>
        <c:majorTickMark val="none"/>
        <c:minorTickMark val="none"/>
        <c:tickLblPos val="nextTo"/>
        <c:crossAx val="1608480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0.12</c:v>
                </c:pt>
                <c:pt idx="1">
                  <c:v>0.36</c:v>
                </c:pt>
                <c:pt idx="2">
                  <c:v>0.35</c:v>
                </c:pt>
                <c:pt idx="3">
                  <c:v>0.17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6603184"/>
        <c:axId val="1489173472"/>
      </c:barChart>
      <c:catAx>
        <c:axId val="15666031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9173472"/>
        <c:crosses val="autoZero"/>
        <c:auto val="1"/>
        <c:lblAlgn val="ctr"/>
        <c:lblOffset val="0"/>
        <c:noMultiLvlLbl val="0"/>
      </c:catAx>
      <c:valAx>
        <c:axId val="1489173472"/>
        <c:scaling>
          <c:orientation val="minMax"/>
          <c:max val="1.0"/>
        </c:scaling>
        <c:delete val="1"/>
        <c:axPos val="t"/>
        <c:numFmt formatCode="0%" sourceLinked="1"/>
        <c:majorTickMark val="none"/>
        <c:minorTickMark val="none"/>
        <c:tickLblPos val="nextTo"/>
        <c:crossAx val="1566603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Egypt</c:v>
                </c:pt>
                <c:pt idx="4">
                  <c:v>India</c:v>
                </c:pt>
                <c:pt idx="5">
                  <c:v>Mexico</c:v>
                </c:pt>
                <c:pt idx="6">
                  <c:v>China</c:v>
                </c:pt>
                <c:pt idx="7">
                  <c:v>Turkey</c:v>
                </c:pt>
                <c:pt idx="8">
                  <c:v>Brazil</c:v>
                </c:pt>
                <c:pt idx="9">
                  <c:v>South Africa</c:v>
                </c:pt>
                <c:pt idx="10">
                  <c:v>Hong Kong</c:v>
                </c:pt>
                <c:pt idx="11">
                  <c:v>Republic of Korea</c:v>
                </c:pt>
                <c:pt idx="12">
                  <c:v>Pakistan</c:v>
                </c:pt>
                <c:pt idx="13">
                  <c:v>Kenya</c:v>
                </c:pt>
                <c:pt idx="14">
                  <c:v>Nigeria</c:v>
                </c:pt>
                <c:pt idx="15">
                  <c:v>Poland</c:v>
                </c:pt>
                <c:pt idx="16">
                  <c:v>Italy</c:v>
                </c:pt>
                <c:pt idx="17">
                  <c:v>Russia</c:v>
                </c:pt>
                <c:pt idx="18">
                  <c:v>Canada</c:v>
                </c:pt>
                <c:pt idx="19">
                  <c:v>United States</c:v>
                </c:pt>
                <c:pt idx="20">
                  <c:v>Australia</c:v>
                </c:pt>
                <c:pt idx="21">
                  <c:v>Japan</c:v>
                </c:pt>
                <c:pt idx="22">
                  <c:v>Tunisia</c:v>
                </c:pt>
                <c:pt idx="23">
                  <c:v>France</c:v>
                </c:pt>
                <c:pt idx="24">
                  <c:v>Germany</c:v>
                </c:pt>
                <c:pt idx="25">
                  <c:v>Sweden</c:v>
                </c:pt>
                <c:pt idx="26">
                  <c:v>Great Britain</c:v>
                </c:pt>
              </c:strCache>
            </c:strRef>
          </c:cat>
          <c:val>
            <c:numRef>
              <c:f>Sheet1!$B$2:$B$28</c:f>
              <c:numCache>
                <c:formatCode>General</c:formatCode>
                <c:ptCount val="27"/>
                <c:pt idx="0" formatCode="0%">
                  <c:v>0.53</c:v>
                </c:pt>
                <c:pt idx="2" formatCode="0%">
                  <c:v>0.83</c:v>
                </c:pt>
                <c:pt idx="3" formatCode="0%">
                  <c:v>0.79</c:v>
                </c:pt>
                <c:pt idx="4" formatCode="0%">
                  <c:v>0.75</c:v>
                </c:pt>
                <c:pt idx="5" formatCode="0%">
                  <c:v>0.69</c:v>
                </c:pt>
                <c:pt idx="6" formatCode="0%">
                  <c:v>0.69</c:v>
                </c:pt>
                <c:pt idx="7" formatCode="0%">
                  <c:v>0.65</c:v>
                </c:pt>
                <c:pt idx="8" formatCode="0%">
                  <c:v>0.65</c:v>
                </c:pt>
                <c:pt idx="9" formatCode="0%">
                  <c:v>0.64</c:v>
                </c:pt>
                <c:pt idx="10" formatCode="0%">
                  <c:v>0.63</c:v>
                </c:pt>
                <c:pt idx="11" formatCode="0%">
                  <c:v>0.59</c:v>
                </c:pt>
                <c:pt idx="12" formatCode="0%">
                  <c:v>0.57</c:v>
                </c:pt>
                <c:pt idx="13" formatCode="0%">
                  <c:v>0.56</c:v>
                </c:pt>
                <c:pt idx="14" formatCode="0%">
                  <c:v>0.54</c:v>
                </c:pt>
                <c:pt idx="15" formatCode="0%">
                  <c:v>0.47</c:v>
                </c:pt>
                <c:pt idx="16" formatCode="0%">
                  <c:v>0.44</c:v>
                </c:pt>
                <c:pt idx="17" formatCode="0%">
                  <c:v>0.43</c:v>
                </c:pt>
                <c:pt idx="18" formatCode="0%">
                  <c:v>0.41</c:v>
                </c:pt>
                <c:pt idx="19" formatCode="0%">
                  <c:v>0.41</c:v>
                </c:pt>
                <c:pt idx="20" formatCode="0%">
                  <c:v>0.4</c:v>
                </c:pt>
                <c:pt idx="21" formatCode="0%">
                  <c:v>0.39</c:v>
                </c:pt>
                <c:pt idx="22" formatCode="0%">
                  <c:v>0.38</c:v>
                </c:pt>
                <c:pt idx="23" formatCode="0%">
                  <c:v>0.36</c:v>
                </c:pt>
                <c:pt idx="24" formatCode="0%">
                  <c:v>0.35</c:v>
                </c:pt>
                <c:pt idx="25" formatCode="0%">
                  <c:v>0.33</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7049136"/>
        <c:axId val="1567045584"/>
      </c:barChart>
      <c:catAx>
        <c:axId val="156704913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7045584"/>
        <c:crosses val="autoZero"/>
        <c:auto val="1"/>
        <c:lblAlgn val="ctr"/>
        <c:lblOffset val="0"/>
        <c:noMultiLvlLbl val="0"/>
      </c:catAx>
      <c:valAx>
        <c:axId val="1567045584"/>
        <c:scaling>
          <c:orientation val="minMax"/>
          <c:max val="1.0"/>
        </c:scaling>
        <c:delete val="1"/>
        <c:axPos val="t"/>
        <c:numFmt formatCode="0%" sourceLinked="1"/>
        <c:majorTickMark val="out"/>
        <c:minorTickMark val="none"/>
        <c:tickLblPos val="nextTo"/>
        <c:crossAx val="15670491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Egypt</c:v>
                </c:pt>
                <c:pt idx="4">
                  <c:v>Pakistan</c:v>
                </c:pt>
                <c:pt idx="5">
                  <c:v>China</c:v>
                </c:pt>
                <c:pt idx="6">
                  <c:v>Hong Kong</c:v>
                </c:pt>
                <c:pt idx="7">
                  <c:v>Indonesia</c:v>
                </c:pt>
                <c:pt idx="8">
                  <c:v>Nigeria</c:v>
                </c:pt>
                <c:pt idx="9">
                  <c:v>Kenya</c:v>
                </c:pt>
                <c:pt idx="10">
                  <c:v>Brazil</c:v>
                </c:pt>
                <c:pt idx="11">
                  <c:v>Turkey</c:v>
                </c:pt>
                <c:pt idx="12">
                  <c:v>Republic of Korea</c:v>
                </c:pt>
                <c:pt idx="13">
                  <c:v>Mexico</c:v>
                </c:pt>
                <c:pt idx="14">
                  <c:v>Japan</c:v>
                </c:pt>
                <c:pt idx="15">
                  <c:v>South Africa</c:v>
                </c:pt>
                <c:pt idx="16">
                  <c:v>Australia</c:v>
                </c:pt>
                <c:pt idx="17">
                  <c:v>United States</c:v>
                </c:pt>
                <c:pt idx="18">
                  <c:v>France</c:v>
                </c:pt>
                <c:pt idx="19">
                  <c:v>Russia</c:v>
                </c:pt>
                <c:pt idx="20">
                  <c:v>Italy</c:v>
                </c:pt>
                <c:pt idx="21">
                  <c:v>Germany</c:v>
                </c:pt>
                <c:pt idx="22">
                  <c:v>Poland</c:v>
                </c:pt>
                <c:pt idx="23">
                  <c:v>Canada</c:v>
                </c:pt>
                <c:pt idx="24">
                  <c:v>Great Britain</c:v>
                </c:pt>
                <c:pt idx="25">
                  <c:v>Tunisia</c:v>
                </c:pt>
                <c:pt idx="26">
                  <c:v>Sweden</c:v>
                </c:pt>
              </c:strCache>
            </c:strRef>
          </c:cat>
          <c:val>
            <c:numRef>
              <c:f>Sheet1!$B$2:$B$28</c:f>
              <c:numCache>
                <c:formatCode>General</c:formatCode>
                <c:ptCount val="27"/>
                <c:pt idx="0" formatCode="0%">
                  <c:v>0.48</c:v>
                </c:pt>
                <c:pt idx="2" formatCode="0%">
                  <c:v>0.67</c:v>
                </c:pt>
                <c:pt idx="3" formatCode="0%">
                  <c:v>0.67</c:v>
                </c:pt>
                <c:pt idx="4" formatCode="0%">
                  <c:v>0.66</c:v>
                </c:pt>
                <c:pt idx="5" formatCode="0%">
                  <c:v>0.64</c:v>
                </c:pt>
                <c:pt idx="6" formatCode="0%">
                  <c:v>0.63</c:v>
                </c:pt>
                <c:pt idx="7" formatCode="0%">
                  <c:v>0.62</c:v>
                </c:pt>
                <c:pt idx="8" formatCode="0%">
                  <c:v>0.61</c:v>
                </c:pt>
                <c:pt idx="9" formatCode="0%">
                  <c:v>0.61</c:v>
                </c:pt>
                <c:pt idx="10" formatCode="0%">
                  <c:v>0.6</c:v>
                </c:pt>
                <c:pt idx="11" formatCode="0%">
                  <c:v>0.58</c:v>
                </c:pt>
                <c:pt idx="12" formatCode="0%">
                  <c:v>0.53</c:v>
                </c:pt>
                <c:pt idx="13" formatCode="0%">
                  <c:v>0.45</c:v>
                </c:pt>
                <c:pt idx="14" formatCode="0%">
                  <c:v>0.44</c:v>
                </c:pt>
                <c:pt idx="15" formatCode="0%">
                  <c:v>0.43</c:v>
                </c:pt>
                <c:pt idx="16" formatCode="0%">
                  <c:v>0.42</c:v>
                </c:pt>
                <c:pt idx="17" formatCode="0%">
                  <c:v>0.4</c:v>
                </c:pt>
                <c:pt idx="18" formatCode="0%">
                  <c:v>0.39</c:v>
                </c:pt>
                <c:pt idx="19" formatCode="0%">
                  <c:v>0.38</c:v>
                </c:pt>
                <c:pt idx="20" formatCode="0%">
                  <c:v>0.37</c:v>
                </c:pt>
                <c:pt idx="21" formatCode="0%">
                  <c:v>0.35</c:v>
                </c:pt>
                <c:pt idx="22" formatCode="0%">
                  <c:v>0.35</c:v>
                </c:pt>
                <c:pt idx="23" formatCode="0%">
                  <c:v>0.34</c:v>
                </c:pt>
                <c:pt idx="24" formatCode="0%">
                  <c:v>0.32</c:v>
                </c:pt>
                <c:pt idx="25" formatCode="0%">
                  <c:v>0.3</c:v>
                </c:pt>
                <c:pt idx="26" formatCode="0%">
                  <c:v>0.29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6782928"/>
        <c:axId val="1562754288"/>
      </c:barChart>
      <c:catAx>
        <c:axId val="134678292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2754288"/>
        <c:crosses val="autoZero"/>
        <c:auto val="1"/>
        <c:lblAlgn val="ctr"/>
        <c:lblOffset val="0"/>
        <c:noMultiLvlLbl val="0"/>
      </c:catAx>
      <c:valAx>
        <c:axId val="1562754288"/>
        <c:scaling>
          <c:orientation val="minMax"/>
          <c:max val="1.0"/>
        </c:scaling>
        <c:delete val="1"/>
        <c:axPos val="t"/>
        <c:numFmt formatCode="0%" sourceLinked="1"/>
        <c:majorTickMark val="out"/>
        <c:minorTickMark val="none"/>
        <c:tickLblPos val="nextTo"/>
        <c:crossAx val="13467829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APAC</c:v>
                </c:pt>
                <c:pt idx="5">
                  <c:v>LATAM</c:v>
                </c:pt>
                <c:pt idx="6">
                  <c:v>North America</c:v>
                </c:pt>
                <c:pt idx="7">
                  <c:v>G-8 Countries</c:v>
                </c:pt>
                <c:pt idx="8">
                  <c:v>Europe</c:v>
                </c:pt>
              </c:strCache>
            </c:strRef>
          </c:cat>
          <c:val>
            <c:numRef>
              <c:f>Sheet1!$B$2:$B$10</c:f>
              <c:numCache>
                <c:formatCode>General</c:formatCode>
                <c:ptCount val="9"/>
                <c:pt idx="0" formatCode="0%">
                  <c:v>0.48</c:v>
                </c:pt>
                <c:pt idx="2" formatCode="0%">
                  <c:v>0.58</c:v>
                </c:pt>
                <c:pt idx="3" formatCode="0%">
                  <c:v>0.54</c:v>
                </c:pt>
                <c:pt idx="4" formatCode="0%">
                  <c:v>0.54</c:v>
                </c:pt>
                <c:pt idx="5" formatCode="0%">
                  <c:v>0.52</c:v>
                </c:pt>
                <c:pt idx="6" formatCode="0%">
                  <c:v>0.37</c:v>
                </c:pt>
                <c:pt idx="7" formatCode="0%">
                  <c:v>0.37</c:v>
                </c:pt>
                <c:pt idx="8" formatCode="0%">
                  <c:v>0.34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5800320"/>
        <c:axId val="1605779440"/>
      </c:barChart>
      <c:catAx>
        <c:axId val="16058003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779440"/>
        <c:crosses val="autoZero"/>
        <c:auto val="1"/>
        <c:lblAlgn val="ctr"/>
        <c:lblOffset val="0"/>
        <c:noMultiLvlLbl val="0"/>
      </c:catAx>
      <c:valAx>
        <c:axId val="1605779440"/>
        <c:scaling>
          <c:orientation val="minMax"/>
          <c:max val="1.0"/>
        </c:scaling>
        <c:delete val="1"/>
        <c:axPos val="t"/>
        <c:numFmt formatCode="0%" sourceLinked="1"/>
        <c:majorTickMark val="none"/>
        <c:minorTickMark val="none"/>
        <c:tickLblPos val="nextTo"/>
        <c:crossAx val="1605800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0.24</c:v>
                </c:pt>
                <c:pt idx="2">
                  <c:v>0.46</c:v>
                </c:pt>
                <c:pt idx="3">
                  <c:v>0.23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8274640"/>
        <c:axId val="1348276960"/>
      </c:barChart>
      <c:catAx>
        <c:axId val="13482746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8276960"/>
        <c:crosses val="autoZero"/>
        <c:auto val="1"/>
        <c:lblAlgn val="ctr"/>
        <c:lblOffset val="0"/>
        <c:noMultiLvlLbl val="0"/>
      </c:catAx>
      <c:valAx>
        <c:axId val="1348276960"/>
        <c:scaling>
          <c:orientation val="minMax"/>
          <c:max val="1.0"/>
        </c:scaling>
        <c:delete val="1"/>
        <c:axPos val="t"/>
        <c:numFmt formatCode="0%" sourceLinked="1"/>
        <c:majorTickMark val="none"/>
        <c:minorTickMark val="none"/>
        <c:tickLblPos val="nextTo"/>
        <c:crossAx val="1348274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Pakistan</c:v>
                </c:pt>
                <c:pt idx="4">
                  <c:v>Brazil</c:v>
                </c:pt>
                <c:pt idx="5">
                  <c:v>Egypt</c:v>
                </c:pt>
                <c:pt idx="6">
                  <c:v>Mexico</c:v>
                </c:pt>
                <c:pt idx="7">
                  <c:v>Turkey</c:v>
                </c:pt>
                <c:pt idx="8">
                  <c:v>Italy</c:v>
                </c:pt>
                <c:pt idx="9">
                  <c:v>Indonesia</c:v>
                </c:pt>
                <c:pt idx="10">
                  <c:v>China</c:v>
                </c:pt>
                <c:pt idx="11">
                  <c:v>Nigeria</c:v>
                </c:pt>
                <c:pt idx="12">
                  <c:v>Hong Kong</c:v>
                </c:pt>
                <c:pt idx="13">
                  <c:v>South Africa</c:v>
                </c:pt>
                <c:pt idx="14">
                  <c:v>Australia</c:v>
                </c:pt>
                <c:pt idx="15">
                  <c:v>France</c:v>
                </c:pt>
                <c:pt idx="16">
                  <c:v>Kenya</c:v>
                </c:pt>
                <c:pt idx="17">
                  <c:v>United States</c:v>
                </c:pt>
                <c:pt idx="18">
                  <c:v>Germany</c:v>
                </c:pt>
                <c:pt idx="19">
                  <c:v>Canada</c:v>
                </c:pt>
                <c:pt idx="20">
                  <c:v>Sweden</c:v>
                </c:pt>
                <c:pt idx="21">
                  <c:v>Poland</c:v>
                </c:pt>
                <c:pt idx="22">
                  <c:v>Great Britain</c:v>
                </c:pt>
                <c:pt idx="23">
                  <c:v>Republic of Korea</c:v>
                </c:pt>
                <c:pt idx="24">
                  <c:v>Russia</c:v>
                </c:pt>
                <c:pt idx="25">
                  <c:v>Tunisia</c:v>
                </c:pt>
                <c:pt idx="26">
                  <c:v>Japan</c:v>
                </c:pt>
              </c:strCache>
            </c:strRef>
          </c:cat>
          <c:val>
            <c:numRef>
              <c:f>Sheet1!$B$2:$B$28</c:f>
              <c:numCache>
                <c:formatCode>General</c:formatCode>
                <c:ptCount val="27"/>
                <c:pt idx="0" formatCode="0%">
                  <c:v>0.31</c:v>
                </c:pt>
                <c:pt idx="2" formatCode="0%">
                  <c:v>0.54</c:v>
                </c:pt>
                <c:pt idx="3" formatCode="0%">
                  <c:v>0.51</c:v>
                </c:pt>
                <c:pt idx="4" formatCode="0%">
                  <c:v>0.51</c:v>
                </c:pt>
                <c:pt idx="5" formatCode="0%">
                  <c:v>0.39</c:v>
                </c:pt>
                <c:pt idx="6" formatCode="0%">
                  <c:v>0.39</c:v>
                </c:pt>
                <c:pt idx="7" formatCode="0%">
                  <c:v>0.37</c:v>
                </c:pt>
                <c:pt idx="8" formatCode="0%">
                  <c:v>0.36</c:v>
                </c:pt>
                <c:pt idx="9" formatCode="0%">
                  <c:v>0.35</c:v>
                </c:pt>
                <c:pt idx="10" formatCode="0%">
                  <c:v>0.33</c:v>
                </c:pt>
                <c:pt idx="11" formatCode="0%">
                  <c:v>0.33</c:v>
                </c:pt>
                <c:pt idx="12" formatCode="0%">
                  <c:v>0.32</c:v>
                </c:pt>
                <c:pt idx="13" formatCode="0%">
                  <c:v>0.31</c:v>
                </c:pt>
                <c:pt idx="14" formatCode="0%">
                  <c:v>0.3</c:v>
                </c:pt>
                <c:pt idx="15" formatCode="0%">
                  <c:v>0.28</c:v>
                </c:pt>
                <c:pt idx="16" formatCode="0%">
                  <c:v>0.28</c:v>
                </c:pt>
                <c:pt idx="17" formatCode="0%">
                  <c:v>0.27</c:v>
                </c:pt>
                <c:pt idx="18" formatCode="0%">
                  <c:v>0.26</c:v>
                </c:pt>
                <c:pt idx="19" formatCode="0%">
                  <c:v>0.26</c:v>
                </c:pt>
                <c:pt idx="20" formatCode="0%">
                  <c:v>0.26</c:v>
                </c:pt>
                <c:pt idx="21" formatCode="0%">
                  <c:v>0.24</c:v>
                </c:pt>
                <c:pt idx="22" formatCode="0%">
                  <c:v>0.24</c:v>
                </c:pt>
                <c:pt idx="23" formatCode="0%">
                  <c:v>0.23</c:v>
                </c:pt>
                <c:pt idx="24" formatCode="0%">
                  <c:v>0.2</c:v>
                </c:pt>
                <c:pt idx="25" formatCode="0%">
                  <c:v>0.19</c:v>
                </c:pt>
                <c:pt idx="26" formatCode="0%">
                  <c:v>0.18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465584"/>
        <c:axId val="1347467632"/>
      </c:barChart>
      <c:catAx>
        <c:axId val="134746558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467632"/>
        <c:crosses val="autoZero"/>
        <c:auto val="1"/>
        <c:lblAlgn val="ctr"/>
        <c:lblOffset val="0"/>
        <c:noMultiLvlLbl val="0"/>
      </c:catAx>
      <c:valAx>
        <c:axId val="1347467632"/>
        <c:scaling>
          <c:orientation val="minMax"/>
          <c:max val="1.0"/>
        </c:scaling>
        <c:delete val="1"/>
        <c:axPos val="t"/>
        <c:numFmt formatCode="0%" sourceLinked="1"/>
        <c:majorTickMark val="out"/>
        <c:minorTickMark val="none"/>
        <c:tickLblPos val="nextTo"/>
        <c:crossAx val="13474655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North America</c:v>
                </c:pt>
                <c:pt idx="8">
                  <c:v>G-8 Countries</c:v>
                </c:pt>
              </c:strCache>
            </c:strRef>
          </c:cat>
          <c:val>
            <c:numRef>
              <c:f>Sheet1!$B$2:$B$10</c:f>
              <c:numCache>
                <c:formatCode>General</c:formatCode>
                <c:ptCount val="9"/>
                <c:pt idx="0" formatCode="0%">
                  <c:v>0.31</c:v>
                </c:pt>
                <c:pt idx="2" formatCode="0%">
                  <c:v>0.45</c:v>
                </c:pt>
                <c:pt idx="3" formatCode="0%">
                  <c:v>0.38</c:v>
                </c:pt>
                <c:pt idx="4" formatCode="0%">
                  <c:v>0.35</c:v>
                </c:pt>
                <c:pt idx="5" formatCode="0%">
                  <c:v>0.31</c:v>
                </c:pt>
                <c:pt idx="6" formatCode="0%">
                  <c:v>0.27</c:v>
                </c:pt>
                <c:pt idx="7" formatCode="0%">
                  <c:v>0.26</c:v>
                </c:pt>
                <c:pt idx="8" formatCode="0%">
                  <c:v>0.25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5512016"/>
        <c:axId val="1605514336"/>
      </c:barChart>
      <c:catAx>
        <c:axId val="16055120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514336"/>
        <c:crosses val="autoZero"/>
        <c:auto val="1"/>
        <c:lblAlgn val="ctr"/>
        <c:lblOffset val="0"/>
        <c:noMultiLvlLbl val="0"/>
      </c:catAx>
      <c:valAx>
        <c:axId val="1605514336"/>
        <c:scaling>
          <c:orientation val="minMax"/>
          <c:max val="1.0"/>
        </c:scaling>
        <c:delete val="1"/>
        <c:axPos val="t"/>
        <c:numFmt formatCode="0%" sourceLinked="1"/>
        <c:majorTickMark val="none"/>
        <c:minorTickMark val="none"/>
        <c:tickLblPos val="nextTo"/>
        <c:crossAx val="1605512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0.14</c:v>
                </c:pt>
                <c:pt idx="1">
                  <c:v>0.33</c:v>
                </c:pt>
                <c:pt idx="2">
                  <c:v>0.36</c:v>
                </c:pt>
                <c:pt idx="3">
                  <c:v>0.17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8450512"/>
        <c:axId val="1608190976"/>
      </c:barChart>
      <c:catAx>
        <c:axId val="1608450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190976"/>
        <c:crosses val="autoZero"/>
        <c:auto val="1"/>
        <c:lblAlgn val="ctr"/>
        <c:lblOffset val="0"/>
        <c:noMultiLvlLbl val="0"/>
      </c:catAx>
      <c:valAx>
        <c:axId val="1608190976"/>
        <c:scaling>
          <c:orientation val="minMax"/>
          <c:max val="1.0"/>
        </c:scaling>
        <c:delete val="1"/>
        <c:axPos val="t"/>
        <c:numFmt formatCode="0%" sourceLinked="1"/>
        <c:majorTickMark val="none"/>
        <c:minorTickMark val="none"/>
        <c:tickLblPos val="nextTo"/>
        <c:crossAx val="1608450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China</c:v>
                </c:pt>
                <c:pt idx="5">
                  <c:v>Pakistan</c:v>
                </c:pt>
                <c:pt idx="6">
                  <c:v>Egypt</c:v>
                </c:pt>
                <c:pt idx="7">
                  <c:v>Brazil</c:v>
                </c:pt>
                <c:pt idx="8">
                  <c:v>India</c:v>
                </c:pt>
                <c:pt idx="9">
                  <c:v>Turkey</c:v>
                </c:pt>
                <c:pt idx="10">
                  <c:v>Mexico</c:v>
                </c:pt>
                <c:pt idx="11">
                  <c:v>Hong Kong</c:v>
                </c:pt>
                <c:pt idx="12">
                  <c:v>Tunisia</c:v>
                </c:pt>
                <c:pt idx="13">
                  <c:v>Indonesia</c:v>
                </c:pt>
                <c:pt idx="14">
                  <c:v>Republic of Korea</c:v>
                </c:pt>
                <c:pt idx="15">
                  <c:v>South Africa</c:v>
                </c:pt>
                <c:pt idx="16">
                  <c:v>Italy</c:v>
                </c:pt>
                <c:pt idx="17">
                  <c:v>France</c:v>
                </c:pt>
                <c:pt idx="18">
                  <c:v>Japan</c:v>
                </c:pt>
                <c:pt idx="19">
                  <c:v>United States</c:v>
                </c:pt>
                <c:pt idx="20">
                  <c:v>Australia</c:v>
                </c:pt>
                <c:pt idx="21">
                  <c:v>Poland</c:v>
                </c:pt>
                <c:pt idx="22">
                  <c:v>Canada</c:v>
                </c:pt>
                <c:pt idx="23">
                  <c:v>Germany</c:v>
                </c:pt>
                <c:pt idx="24">
                  <c:v>Sweden</c:v>
                </c:pt>
                <c:pt idx="25">
                  <c:v>Great Britain</c:v>
                </c:pt>
                <c:pt idx="26">
                  <c:v>Russia</c:v>
                </c:pt>
              </c:strCache>
            </c:strRef>
          </c:cat>
          <c:val>
            <c:numRef>
              <c:f>Sheet1!$B$2:$B$28</c:f>
              <c:numCache>
                <c:formatCode>General</c:formatCode>
                <c:ptCount val="27"/>
                <c:pt idx="0" formatCode="0%">
                  <c:v>0.48</c:v>
                </c:pt>
                <c:pt idx="2" formatCode="0%">
                  <c:v>0.8</c:v>
                </c:pt>
                <c:pt idx="3" formatCode="0%">
                  <c:v>0.77</c:v>
                </c:pt>
                <c:pt idx="4" formatCode="0%">
                  <c:v>0.73</c:v>
                </c:pt>
                <c:pt idx="5" formatCode="0%">
                  <c:v>0.72</c:v>
                </c:pt>
                <c:pt idx="6" formatCode="0%">
                  <c:v>0.71</c:v>
                </c:pt>
                <c:pt idx="7" formatCode="0%">
                  <c:v>0.7</c:v>
                </c:pt>
                <c:pt idx="8" formatCode="0%">
                  <c:v>0.69</c:v>
                </c:pt>
                <c:pt idx="9" formatCode="0%">
                  <c:v>0.66</c:v>
                </c:pt>
                <c:pt idx="10" formatCode="0%">
                  <c:v>0.61</c:v>
                </c:pt>
                <c:pt idx="11" formatCode="0%">
                  <c:v>0.57</c:v>
                </c:pt>
                <c:pt idx="12" formatCode="0%">
                  <c:v>0.55</c:v>
                </c:pt>
                <c:pt idx="13" formatCode="0%">
                  <c:v>0.48</c:v>
                </c:pt>
                <c:pt idx="14" formatCode="0%">
                  <c:v>0.45</c:v>
                </c:pt>
                <c:pt idx="15" formatCode="0%">
                  <c:v>0.41</c:v>
                </c:pt>
                <c:pt idx="16" formatCode="0%">
                  <c:v>0.39</c:v>
                </c:pt>
                <c:pt idx="17" formatCode="0%">
                  <c:v>0.35</c:v>
                </c:pt>
                <c:pt idx="18" formatCode="0%">
                  <c:v>0.34</c:v>
                </c:pt>
                <c:pt idx="19" formatCode="0%">
                  <c:v>0.34</c:v>
                </c:pt>
                <c:pt idx="20" formatCode="0%">
                  <c:v>0.33</c:v>
                </c:pt>
                <c:pt idx="21" formatCode="0%">
                  <c:v>0.32</c:v>
                </c:pt>
                <c:pt idx="22" formatCode="0%">
                  <c:v>0.32</c:v>
                </c:pt>
                <c:pt idx="23" formatCode="0%">
                  <c:v>0.32</c:v>
                </c:pt>
                <c:pt idx="24" formatCode="0%">
                  <c:v>0.31</c:v>
                </c:pt>
                <c:pt idx="25" formatCode="0%">
                  <c:v>0.31</c:v>
                </c:pt>
                <c:pt idx="26" formatCode="0%">
                  <c:v>0.25</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42236880"/>
        <c:axId val="1542251328"/>
      </c:barChart>
      <c:catAx>
        <c:axId val="154223688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42251328"/>
        <c:crosses val="autoZero"/>
        <c:auto val="1"/>
        <c:lblAlgn val="ctr"/>
        <c:lblOffset val="0"/>
        <c:noMultiLvlLbl val="0"/>
      </c:catAx>
      <c:valAx>
        <c:axId val="1542251328"/>
        <c:scaling>
          <c:orientation val="minMax"/>
          <c:max val="1.0"/>
        </c:scaling>
        <c:delete val="1"/>
        <c:axPos val="t"/>
        <c:numFmt formatCode="0%" sourceLinked="1"/>
        <c:majorTickMark val="out"/>
        <c:minorTickMark val="none"/>
        <c:tickLblPos val="nextTo"/>
        <c:crossAx val="1542236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Europe</c:v>
                </c:pt>
                <c:pt idx="8">
                  <c:v>G-8 Countries</c:v>
                </c:pt>
              </c:strCache>
            </c:strRef>
          </c:cat>
          <c:val>
            <c:numRef>
              <c:f>Sheet1!$B$2:$B$10</c:f>
              <c:numCache>
                <c:formatCode>General</c:formatCode>
                <c:ptCount val="9"/>
                <c:pt idx="0" formatCode="0%">
                  <c:v>0.48</c:v>
                </c:pt>
                <c:pt idx="2" formatCode="0%">
                  <c:v>0.65</c:v>
                </c:pt>
                <c:pt idx="3" formatCode="0%">
                  <c:v>0.65</c:v>
                </c:pt>
                <c:pt idx="4" formatCode="0%">
                  <c:v>0.55</c:v>
                </c:pt>
                <c:pt idx="5" formatCode="0%">
                  <c:v>0.48</c:v>
                </c:pt>
                <c:pt idx="6" formatCode="0%">
                  <c:v>0.33</c:v>
                </c:pt>
                <c:pt idx="7" formatCode="0%">
                  <c:v>0.33</c:v>
                </c:pt>
                <c:pt idx="8" formatCode="0%">
                  <c:v>0.33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7922704"/>
        <c:axId val="1347924752"/>
      </c:barChart>
      <c:catAx>
        <c:axId val="13479227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924752"/>
        <c:crosses val="autoZero"/>
        <c:auto val="1"/>
        <c:lblAlgn val="ctr"/>
        <c:lblOffset val="0"/>
        <c:noMultiLvlLbl val="0"/>
      </c:catAx>
      <c:valAx>
        <c:axId val="1347924752"/>
        <c:scaling>
          <c:orientation val="minMax"/>
          <c:max val="1.0"/>
        </c:scaling>
        <c:delete val="1"/>
        <c:axPos val="t"/>
        <c:numFmt formatCode="0%" sourceLinked="1"/>
        <c:majorTickMark val="none"/>
        <c:minorTickMark val="none"/>
        <c:tickLblPos val="nextTo"/>
        <c:crossAx val="1347922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0.22</c:v>
                </c:pt>
                <c:pt idx="2">
                  <c:v>0.46</c:v>
                </c:pt>
                <c:pt idx="3">
                  <c:v>0.25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5622080"/>
        <c:axId val="1605618352"/>
      </c:barChart>
      <c:catAx>
        <c:axId val="16056220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618352"/>
        <c:crosses val="autoZero"/>
        <c:auto val="1"/>
        <c:lblAlgn val="ctr"/>
        <c:lblOffset val="0"/>
        <c:noMultiLvlLbl val="0"/>
      </c:catAx>
      <c:valAx>
        <c:axId val="1605618352"/>
        <c:scaling>
          <c:orientation val="minMax"/>
          <c:max val="1.0"/>
        </c:scaling>
        <c:delete val="1"/>
        <c:axPos val="t"/>
        <c:numFmt formatCode="0%" sourceLinked="1"/>
        <c:majorTickMark val="none"/>
        <c:minorTickMark val="none"/>
        <c:tickLblPos val="nextTo"/>
        <c:crossAx val="1605622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Tunisia</c:v>
                </c:pt>
                <c:pt idx="5">
                  <c:v>Brazil</c:v>
                </c:pt>
                <c:pt idx="6">
                  <c:v>Egypt</c:v>
                </c:pt>
                <c:pt idx="7">
                  <c:v>Kenya</c:v>
                </c:pt>
                <c:pt idx="8">
                  <c:v>Indonesia</c:v>
                </c:pt>
                <c:pt idx="9">
                  <c:v>Turkey</c:v>
                </c:pt>
                <c:pt idx="10">
                  <c:v>Hong Kong</c:v>
                </c:pt>
                <c:pt idx="11">
                  <c:v>Mexico</c:v>
                </c:pt>
                <c:pt idx="12">
                  <c:v>Nigeria</c:v>
                </c:pt>
                <c:pt idx="13">
                  <c:v>Russia</c:v>
                </c:pt>
                <c:pt idx="14">
                  <c:v>Poland</c:v>
                </c:pt>
                <c:pt idx="15">
                  <c:v>Italy</c:v>
                </c:pt>
                <c:pt idx="16">
                  <c:v>South Africa</c:v>
                </c:pt>
                <c:pt idx="17">
                  <c:v>France</c:v>
                </c:pt>
                <c:pt idx="18">
                  <c:v>Germany</c:v>
                </c:pt>
                <c:pt idx="19">
                  <c:v>China</c:v>
                </c:pt>
                <c:pt idx="20">
                  <c:v>Republic of Korea</c:v>
                </c:pt>
                <c:pt idx="21">
                  <c:v>Sweden</c:v>
                </c:pt>
                <c:pt idx="22">
                  <c:v>Australia</c:v>
                </c:pt>
                <c:pt idx="23">
                  <c:v>Canada</c:v>
                </c:pt>
                <c:pt idx="24">
                  <c:v>United States</c:v>
                </c:pt>
                <c:pt idx="25">
                  <c:v>Great Britain</c:v>
                </c:pt>
                <c:pt idx="26">
                  <c:v>Japan</c:v>
                </c:pt>
              </c:strCache>
            </c:strRef>
          </c:cat>
          <c:val>
            <c:numRef>
              <c:f>Sheet1!$B$2:$B$28</c:f>
              <c:numCache>
                <c:formatCode>General</c:formatCode>
                <c:ptCount val="27"/>
                <c:pt idx="0" formatCode="0%">
                  <c:v>0.28</c:v>
                </c:pt>
                <c:pt idx="2" formatCode="0%">
                  <c:v>0.56</c:v>
                </c:pt>
                <c:pt idx="3" formatCode="0%">
                  <c:v>0.5</c:v>
                </c:pt>
                <c:pt idx="4" formatCode="0%">
                  <c:v>0.49</c:v>
                </c:pt>
                <c:pt idx="5" formatCode="0%">
                  <c:v>0.44</c:v>
                </c:pt>
                <c:pt idx="6" formatCode="0%">
                  <c:v>0.42</c:v>
                </c:pt>
                <c:pt idx="7" formatCode="0%">
                  <c:v>0.4</c:v>
                </c:pt>
                <c:pt idx="8" formatCode="0%">
                  <c:v>0.4</c:v>
                </c:pt>
                <c:pt idx="9" formatCode="0%">
                  <c:v>0.35</c:v>
                </c:pt>
                <c:pt idx="10" formatCode="0%">
                  <c:v>0.35</c:v>
                </c:pt>
                <c:pt idx="11" formatCode="0%">
                  <c:v>0.33</c:v>
                </c:pt>
                <c:pt idx="12" formatCode="0%">
                  <c:v>0.3</c:v>
                </c:pt>
                <c:pt idx="13" formatCode="0%">
                  <c:v>0.26</c:v>
                </c:pt>
                <c:pt idx="14" formatCode="0%">
                  <c:v>0.25</c:v>
                </c:pt>
                <c:pt idx="15" formatCode="0%">
                  <c:v>0.24</c:v>
                </c:pt>
                <c:pt idx="16" formatCode="0%">
                  <c:v>0.23</c:v>
                </c:pt>
                <c:pt idx="17" formatCode="0%">
                  <c:v>0.23</c:v>
                </c:pt>
                <c:pt idx="18" formatCode="0%">
                  <c:v>0.23</c:v>
                </c:pt>
                <c:pt idx="19" formatCode="0%">
                  <c:v>0.22</c:v>
                </c:pt>
                <c:pt idx="20" formatCode="0%">
                  <c:v>0.21</c:v>
                </c:pt>
                <c:pt idx="21" formatCode="0%">
                  <c:v>0.21</c:v>
                </c:pt>
                <c:pt idx="22" formatCode="0%">
                  <c:v>0.2</c:v>
                </c:pt>
                <c:pt idx="23" formatCode="0%">
                  <c:v>0.2</c:v>
                </c:pt>
                <c:pt idx="24" formatCode="0%">
                  <c:v>0.19</c:v>
                </c:pt>
                <c:pt idx="25" formatCode="0%">
                  <c:v>0.18</c:v>
                </c:pt>
                <c:pt idx="26" formatCode="0%">
                  <c:v>0.16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216152544"/>
        <c:axId val="1216166848"/>
      </c:barChart>
      <c:catAx>
        <c:axId val="121615254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6166848"/>
        <c:crosses val="autoZero"/>
        <c:auto val="1"/>
        <c:lblAlgn val="ctr"/>
        <c:lblOffset val="0"/>
        <c:noMultiLvlLbl val="0"/>
      </c:catAx>
      <c:valAx>
        <c:axId val="1216166848"/>
        <c:scaling>
          <c:orientation val="minMax"/>
          <c:max val="1.0"/>
        </c:scaling>
        <c:delete val="1"/>
        <c:axPos val="t"/>
        <c:numFmt formatCode="0%" sourceLinked="1"/>
        <c:majorTickMark val="out"/>
        <c:minorTickMark val="none"/>
        <c:tickLblPos val="nextTo"/>
        <c:crossAx val="1216152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G-8 Countries</c:v>
                </c:pt>
                <c:pt idx="8">
                  <c:v>Europe</c:v>
                </c:pt>
              </c:strCache>
            </c:strRef>
          </c:cat>
          <c:val>
            <c:numRef>
              <c:f>Sheet1!$B$2:$B$10</c:f>
              <c:numCache>
                <c:formatCode>General</c:formatCode>
                <c:ptCount val="9"/>
                <c:pt idx="0" formatCode="0%">
                  <c:v>0.53</c:v>
                </c:pt>
                <c:pt idx="2" formatCode="0%">
                  <c:v>0.67</c:v>
                </c:pt>
                <c:pt idx="3" formatCode="0%">
                  <c:v>0.65</c:v>
                </c:pt>
                <c:pt idx="4" formatCode="0%">
                  <c:v>0.63</c:v>
                </c:pt>
                <c:pt idx="5" formatCode="0%">
                  <c:v>0.59</c:v>
                </c:pt>
                <c:pt idx="6" formatCode="0%">
                  <c:v>0.41</c:v>
                </c:pt>
                <c:pt idx="7" formatCode="0%">
                  <c:v>0.39</c:v>
                </c:pt>
                <c:pt idx="8" formatCode="0%">
                  <c:v>0.38</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47425184"/>
        <c:axId val="1541194064"/>
      </c:barChart>
      <c:catAx>
        <c:axId val="16474251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1194064"/>
        <c:crosses val="autoZero"/>
        <c:auto val="1"/>
        <c:lblAlgn val="ctr"/>
        <c:lblOffset val="0"/>
        <c:noMultiLvlLbl val="0"/>
      </c:catAx>
      <c:valAx>
        <c:axId val="1541194064"/>
        <c:scaling>
          <c:orientation val="minMax"/>
          <c:max val="1.0"/>
        </c:scaling>
        <c:delete val="1"/>
        <c:axPos val="t"/>
        <c:numFmt formatCode="0%" sourceLinked="1"/>
        <c:majorTickMark val="none"/>
        <c:minorTickMark val="none"/>
        <c:tickLblPos val="nextTo"/>
        <c:crossAx val="16474251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Europe</c:v>
                </c:pt>
                <c:pt idx="7">
                  <c:v>G-8 Countries</c:v>
                </c:pt>
                <c:pt idx="8">
                  <c:v>North America</c:v>
                </c:pt>
              </c:strCache>
            </c:strRef>
          </c:cat>
          <c:val>
            <c:numRef>
              <c:f>Sheet1!$B$2:$B$10</c:f>
              <c:numCache>
                <c:formatCode>General</c:formatCode>
                <c:ptCount val="9"/>
                <c:pt idx="0" formatCode="0%">
                  <c:v>0.28</c:v>
                </c:pt>
                <c:pt idx="2" formatCode="0%">
                  <c:v>0.39</c:v>
                </c:pt>
                <c:pt idx="3" formatCode="0%">
                  <c:v>0.35</c:v>
                </c:pt>
                <c:pt idx="4" formatCode="0%">
                  <c:v>0.33</c:v>
                </c:pt>
                <c:pt idx="5" formatCode="0%">
                  <c:v>0.29</c:v>
                </c:pt>
                <c:pt idx="6" formatCode="0%">
                  <c:v>0.22</c:v>
                </c:pt>
                <c:pt idx="7" formatCode="0%">
                  <c:v>0.21</c:v>
                </c:pt>
                <c:pt idx="8" formatCode="0%">
                  <c:v>0.2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215936640"/>
        <c:axId val="1605538704"/>
      </c:barChart>
      <c:catAx>
        <c:axId val="12159366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538704"/>
        <c:crosses val="autoZero"/>
        <c:auto val="1"/>
        <c:lblAlgn val="ctr"/>
        <c:lblOffset val="0"/>
        <c:noMultiLvlLbl val="0"/>
      </c:catAx>
      <c:valAx>
        <c:axId val="1605538704"/>
        <c:scaling>
          <c:orientation val="minMax"/>
          <c:max val="1.0"/>
        </c:scaling>
        <c:delete val="1"/>
        <c:axPos val="t"/>
        <c:numFmt formatCode="0%" sourceLinked="1"/>
        <c:majorTickMark val="none"/>
        <c:minorTickMark val="none"/>
        <c:tickLblPos val="nextTo"/>
        <c:crossAx val="1215936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0.19</c:v>
                </c:pt>
                <c:pt idx="1">
                  <c:v>0.48</c:v>
                </c:pt>
                <c:pt idx="2">
                  <c:v>0.22</c:v>
                </c:pt>
                <c:pt idx="3">
                  <c:v>0.11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2424096"/>
        <c:axId val="1382426144"/>
      </c:barChart>
      <c:catAx>
        <c:axId val="13824240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426144"/>
        <c:crosses val="autoZero"/>
        <c:auto val="1"/>
        <c:lblAlgn val="ctr"/>
        <c:lblOffset val="0"/>
        <c:noMultiLvlLbl val="0"/>
      </c:catAx>
      <c:valAx>
        <c:axId val="1382426144"/>
        <c:scaling>
          <c:orientation val="minMax"/>
          <c:max val="1.0"/>
        </c:scaling>
        <c:delete val="1"/>
        <c:axPos val="t"/>
        <c:numFmt formatCode="0%" sourceLinked="1"/>
        <c:majorTickMark val="none"/>
        <c:minorTickMark val="none"/>
        <c:tickLblPos val="nextTo"/>
        <c:crossAx val="13824240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Indonesia</c:v>
                </c:pt>
                <c:pt idx="4">
                  <c:v>Kenya</c:v>
                </c:pt>
                <c:pt idx="5">
                  <c:v>India</c:v>
                </c:pt>
                <c:pt idx="6">
                  <c:v>China</c:v>
                </c:pt>
                <c:pt idx="7">
                  <c:v>Brazil</c:v>
                </c:pt>
                <c:pt idx="8">
                  <c:v>South Africa</c:v>
                </c:pt>
                <c:pt idx="9">
                  <c:v>Egypt</c:v>
                </c:pt>
                <c:pt idx="10">
                  <c:v>Mexico</c:v>
                </c:pt>
                <c:pt idx="11">
                  <c:v>Republic of Korea</c:v>
                </c:pt>
                <c:pt idx="12">
                  <c:v>Tunisia</c:v>
                </c:pt>
                <c:pt idx="13">
                  <c:v>Pakistan</c:v>
                </c:pt>
                <c:pt idx="14">
                  <c:v>Turkey</c:v>
                </c:pt>
                <c:pt idx="15">
                  <c:v>Hong Kong</c:v>
                </c:pt>
                <c:pt idx="16">
                  <c:v>Russia</c:v>
                </c:pt>
                <c:pt idx="17">
                  <c:v>United States</c:v>
                </c:pt>
                <c:pt idx="18">
                  <c:v>Italy</c:v>
                </c:pt>
                <c:pt idx="19">
                  <c:v>Australia</c:v>
                </c:pt>
                <c:pt idx="20">
                  <c:v>Canada</c:v>
                </c:pt>
                <c:pt idx="21">
                  <c:v>Poland</c:v>
                </c:pt>
                <c:pt idx="22">
                  <c:v>France</c:v>
                </c:pt>
                <c:pt idx="23">
                  <c:v>Great Britain</c:v>
                </c:pt>
                <c:pt idx="24">
                  <c:v>Germany</c:v>
                </c:pt>
                <c:pt idx="25">
                  <c:v>Sweden</c:v>
                </c:pt>
                <c:pt idx="26">
                  <c:v>Japan</c:v>
                </c:pt>
              </c:strCache>
            </c:strRef>
          </c:cat>
          <c:val>
            <c:numRef>
              <c:f>Sheet1!$B$2:$B$28</c:f>
              <c:numCache>
                <c:formatCode>General</c:formatCode>
                <c:ptCount val="27"/>
                <c:pt idx="0" formatCode="0%">
                  <c:v>0.67</c:v>
                </c:pt>
                <c:pt idx="2" formatCode="0%">
                  <c:v>0.94</c:v>
                </c:pt>
                <c:pt idx="3" formatCode="0%">
                  <c:v>0.87</c:v>
                </c:pt>
                <c:pt idx="4" formatCode="0%">
                  <c:v>0.84</c:v>
                </c:pt>
                <c:pt idx="5" formatCode="0%">
                  <c:v>0.82</c:v>
                </c:pt>
                <c:pt idx="6" formatCode="0%">
                  <c:v>0.82</c:v>
                </c:pt>
                <c:pt idx="7" formatCode="0%">
                  <c:v>0.8</c:v>
                </c:pt>
                <c:pt idx="8" formatCode="0%">
                  <c:v>0.79</c:v>
                </c:pt>
                <c:pt idx="9" formatCode="0%">
                  <c:v>0.77</c:v>
                </c:pt>
                <c:pt idx="10" formatCode="0%">
                  <c:v>0.77</c:v>
                </c:pt>
                <c:pt idx="11" formatCode="0%">
                  <c:v>0.76</c:v>
                </c:pt>
                <c:pt idx="12" formatCode="0%">
                  <c:v>0.75</c:v>
                </c:pt>
                <c:pt idx="13" formatCode="0%">
                  <c:v>0.74</c:v>
                </c:pt>
                <c:pt idx="14" formatCode="0%">
                  <c:v>0.72</c:v>
                </c:pt>
                <c:pt idx="15" formatCode="0%">
                  <c:v>0.72</c:v>
                </c:pt>
                <c:pt idx="16" formatCode="0%">
                  <c:v>0.66</c:v>
                </c:pt>
                <c:pt idx="17" formatCode="0%">
                  <c:v>0.61</c:v>
                </c:pt>
                <c:pt idx="18" formatCode="0%">
                  <c:v>0.58</c:v>
                </c:pt>
                <c:pt idx="19" formatCode="0%">
                  <c:v>0.58</c:v>
                </c:pt>
                <c:pt idx="20" formatCode="0%">
                  <c:v>0.57</c:v>
                </c:pt>
                <c:pt idx="21" formatCode="0%">
                  <c:v>0.55</c:v>
                </c:pt>
                <c:pt idx="22" formatCode="0%">
                  <c:v>0.55</c:v>
                </c:pt>
                <c:pt idx="23" formatCode="0%">
                  <c:v>0.55</c:v>
                </c:pt>
                <c:pt idx="24" formatCode="0%">
                  <c:v>0.49</c:v>
                </c:pt>
                <c:pt idx="25" formatCode="0%">
                  <c:v>0.45</c:v>
                </c:pt>
                <c:pt idx="26" formatCode="0%">
                  <c:v>0.41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699952"/>
        <c:axId val="1563702272"/>
      </c:barChart>
      <c:catAx>
        <c:axId val="15636999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702272"/>
        <c:crosses val="autoZero"/>
        <c:auto val="1"/>
        <c:lblAlgn val="ctr"/>
        <c:lblOffset val="0"/>
        <c:noMultiLvlLbl val="0"/>
      </c:catAx>
      <c:valAx>
        <c:axId val="1563702272"/>
        <c:scaling>
          <c:orientation val="minMax"/>
          <c:max val="1.0"/>
        </c:scaling>
        <c:delete val="1"/>
        <c:axPos val="t"/>
        <c:numFmt formatCode="0%" sourceLinked="1"/>
        <c:majorTickMark val="out"/>
        <c:minorTickMark val="none"/>
        <c:tickLblPos val="nextTo"/>
        <c:crossAx val="1563699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G-8 Countries</c:v>
                </c:pt>
                <c:pt idx="8">
                  <c:v>Europe</c:v>
                </c:pt>
              </c:strCache>
            </c:strRef>
          </c:cat>
          <c:val>
            <c:numRef>
              <c:f>Sheet1!$B$2:$B$10</c:f>
              <c:numCache>
                <c:formatCode>General</c:formatCode>
                <c:ptCount val="9"/>
                <c:pt idx="0" formatCode="0%">
                  <c:v>0.67</c:v>
                </c:pt>
                <c:pt idx="2" formatCode="0%">
                  <c:v>0.79</c:v>
                </c:pt>
                <c:pt idx="3" formatCode="0%">
                  <c:v>0.78</c:v>
                </c:pt>
                <c:pt idx="4" formatCode="0%">
                  <c:v>0.78</c:v>
                </c:pt>
                <c:pt idx="5" formatCode="0%">
                  <c:v>0.71</c:v>
                </c:pt>
                <c:pt idx="6" formatCode="0%">
                  <c:v>0.59</c:v>
                </c:pt>
                <c:pt idx="7" formatCode="0%">
                  <c:v>0.55</c:v>
                </c:pt>
                <c:pt idx="8" formatCode="0%">
                  <c:v>0.53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5665024"/>
        <c:axId val="1605667344"/>
      </c:barChart>
      <c:catAx>
        <c:axId val="16056650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667344"/>
        <c:crosses val="autoZero"/>
        <c:auto val="1"/>
        <c:lblAlgn val="ctr"/>
        <c:lblOffset val="0"/>
        <c:noMultiLvlLbl val="0"/>
      </c:catAx>
      <c:valAx>
        <c:axId val="1605667344"/>
        <c:scaling>
          <c:orientation val="minMax"/>
          <c:max val="1.0"/>
        </c:scaling>
        <c:delete val="1"/>
        <c:axPos val="t"/>
        <c:numFmt formatCode="0%" sourceLinked="1"/>
        <c:majorTickMark val="none"/>
        <c:minorTickMark val="none"/>
        <c:tickLblPos val="nextTo"/>
        <c:crossAx val="1605665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0.06</c:v>
                </c:pt>
                <c:pt idx="1">
                  <c:v>0.17</c:v>
                </c:pt>
                <c:pt idx="2">
                  <c:v>0.44</c:v>
                </c:pt>
                <c:pt idx="3">
                  <c:v>0.33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5677568"/>
        <c:axId val="1605679888"/>
      </c:barChart>
      <c:catAx>
        <c:axId val="16056775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679888"/>
        <c:crosses val="autoZero"/>
        <c:auto val="1"/>
        <c:lblAlgn val="ctr"/>
        <c:lblOffset val="0"/>
        <c:noMultiLvlLbl val="0"/>
      </c:catAx>
      <c:valAx>
        <c:axId val="1605679888"/>
        <c:scaling>
          <c:orientation val="minMax"/>
          <c:max val="1.0"/>
        </c:scaling>
        <c:delete val="1"/>
        <c:axPos val="t"/>
        <c:numFmt formatCode="0%" sourceLinked="1"/>
        <c:majorTickMark val="none"/>
        <c:minorTickMark val="none"/>
        <c:tickLblPos val="nextTo"/>
        <c:crossAx val="1605677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Turkey</c:v>
                </c:pt>
                <c:pt idx="6">
                  <c:v>Hong Kong</c:v>
                </c:pt>
                <c:pt idx="7">
                  <c:v>Egypt</c:v>
                </c:pt>
                <c:pt idx="8">
                  <c:v>Indonesia</c:v>
                </c:pt>
                <c:pt idx="9">
                  <c:v>Italy</c:v>
                </c:pt>
                <c:pt idx="10">
                  <c:v>China</c:v>
                </c:pt>
                <c:pt idx="11">
                  <c:v>Mexico</c:v>
                </c:pt>
                <c:pt idx="12">
                  <c:v>France</c:v>
                </c:pt>
                <c:pt idx="13">
                  <c:v>Australia</c:v>
                </c:pt>
                <c:pt idx="14">
                  <c:v>United States</c:v>
                </c:pt>
                <c:pt idx="15">
                  <c:v>Sweden</c:v>
                </c:pt>
                <c:pt idx="16">
                  <c:v>Germany</c:v>
                </c:pt>
                <c:pt idx="17">
                  <c:v>Republic of Korea</c:v>
                </c:pt>
                <c:pt idx="18">
                  <c:v>Poland</c:v>
                </c:pt>
                <c:pt idx="19">
                  <c:v>South Africa</c:v>
                </c:pt>
                <c:pt idx="20">
                  <c:v>Canada</c:v>
                </c:pt>
                <c:pt idx="21">
                  <c:v>Japan</c:v>
                </c:pt>
                <c:pt idx="22">
                  <c:v>Great Britain</c:v>
                </c:pt>
                <c:pt idx="23">
                  <c:v>Tunisia</c:v>
                </c:pt>
                <c:pt idx="24">
                  <c:v>Kenya</c:v>
                </c:pt>
                <c:pt idx="25">
                  <c:v>Russia</c:v>
                </c:pt>
                <c:pt idx="26">
                  <c:v>Nigeria</c:v>
                </c:pt>
              </c:strCache>
            </c:strRef>
          </c:cat>
          <c:val>
            <c:numRef>
              <c:f>Sheet1!$B$2:$B$28</c:f>
              <c:numCache>
                <c:formatCode>General</c:formatCode>
                <c:ptCount val="27"/>
                <c:pt idx="0" formatCode="0%">
                  <c:v>0.23</c:v>
                </c:pt>
                <c:pt idx="2" formatCode="0%">
                  <c:v>0.56</c:v>
                </c:pt>
                <c:pt idx="3" formatCode="0%">
                  <c:v>0.41</c:v>
                </c:pt>
                <c:pt idx="4" formatCode="0%">
                  <c:v>0.37</c:v>
                </c:pt>
                <c:pt idx="5" formatCode="0%">
                  <c:v>0.27</c:v>
                </c:pt>
                <c:pt idx="6" formatCode="0%">
                  <c:v>0.27</c:v>
                </c:pt>
                <c:pt idx="7" formatCode="0%">
                  <c:v>0.25</c:v>
                </c:pt>
                <c:pt idx="8" formatCode="0%">
                  <c:v>0.25</c:v>
                </c:pt>
                <c:pt idx="9" formatCode="0%">
                  <c:v>0.25</c:v>
                </c:pt>
                <c:pt idx="10" formatCode="0%">
                  <c:v>0.24</c:v>
                </c:pt>
                <c:pt idx="11" formatCode="0%">
                  <c:v>0.23</c:v>
                </c:pt>
                <c:pt idx="12" formatCode="0%">
                  <c:v>0.22</c:v>
                </c:pt>
                <c:pt idx="13" formatCode="0%">
                  <c:v>0.22</c:v>
                </c:pt>
                <c:pt idx="14" formatCode="0%">
                  <c:v>0.21</c:v>
                </c:pt>
                <c:pt idx="15" formatCode="0%">
                  <c:v>0.2</c:v>
                </c:pt>
                <c:pt idx="16" formatCode="0%">
                  <c:v>0.2</c:v>
                </c:pt>
                <c:pt idx="17" formatCode="0%">
                  <c:v>0.19</c:v>
                </c:pt>
                <c:pt idx="18" formatCode="0%">
                  <c:v>0.19</c:v>
                </c:pt>
                <c:pt idx="19" formatCode="0%">
                  <c:v>0.19</c:v>
                </c:pt>
                <c:pt idx="20" formatCode="0%">
                  <c:v>0.18</c:v>
                </c:pt>
                <c:pt idx="21" formatCode="0%">
                  <c:v>0.17</c:v>
                </c:pt>
                <c:pt idx="22" formatCode="0%">
                  <c:v>0.17</c:v>
                </c:pt>
                <c:pt idx="23" formatCode="0%">
                  <c:v>0.17</c:v>
                </c:pt>
                <c:pt idx="24" formatCode="0%">
                  <c:v>0.17</c:v>
                </c:pt>
                <c:pt idx="25" formatCode="0%">
                  <c:v>0.11</c:v>
                </c:pt>
                <c:pt idx="26" formatCode="0%">
                  <c:v>0.09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8328864"/>
        <c:axId val="1608331184"/>
      </c:barChart>
      <c:catAx>
        <c:axId val="160832886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8331184"/>
        <c:crosses val="autoZero"/>
        <c:auto val="1"/>
        <c:lblAlgn val="ctr"/>
        <c:lblOffset val="0"/>
        <c:noMultiLvlLbl val="0"/>
      </c:catAx>
      <c:valAx>
        <c:axId val="1608331184"/>
        <c:scaling>
          <c:orientation val="minMax"/>
          <c:max val="1.0"/>
        </c:scaling>
        <c:delete val="1"/>
        <c:axPos val="t"/>
        <c:numFmt formatCode="0%" sourceLinked="1"/>
        <c:majorTickMark val="out"/>
        <c:minorTickMark val="none"/>
        <c:tickLblPos val="nextTo"/>
        <c:crossAx val="1608328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North America</c:v>
                </c:pt>
                <c:pt idx="8">
                  <c:v>G-8 Countries</c:v>
                </c:pt>
              </c:strCache>
            </c:strRef>
          </c:cat>
          <c:val>
            <c:numRef>
              <c:f>Sheet1!$B$2:$B$10</c:f>
              <c:numCache>
                <c:formatCode>General</c:formatCode>
                <c:ptCount val="9"/>
                <c:pt idx="0" formatCode="0%">
                  <c:v>0.23</c:v>
                </c:pt>
                <c:pt idx="2" formatCode="0%">
                  <c:v>0.3</c:v>
                </c:pt>
                <c:pt idx="3" formatCode="0%">
                  <c:v>0.26</c:v>
                </c:pt>
                <c:pt idx="4" formatCode="0%">
                  <c:v>0.23</c:v>
                </c:pt>
                <c:pt idx="5" formatCode="0%">
                  <c:v>0.23</c:v>
                </c:pt>
                <c:pt idx="6" formatCode="0%">
                  <c:v>0.21</c:v>
                </c:pt>
                <c:pt idx="7" formatCode="0%">
                  <c:v>0.2</c:v>
                </c:pt>
                <c:pt idx="8" formatCode="0%">
                  <c:v>0.19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7646000"/>
        <c:axId val="1215854624"/>
      </c:barChart>
      <c:catAx>
        <c:axId val="13476460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854624"/>
        <c:crosses val="autoZero"/>
        <c:auto val="1"/>
        <c:lblAlgn val="ctr"/>
        <c:lblOffset val="0"/>
        <c:noMultiLvlLbl val="0"/>
      </c:catAx>
      <c:valAx>
        <c:axId val="1215854624"/>
        <c:scaling>
          <c:orientation val="minMax"/>
          <c:max val="1.0"/>
        </c:scaling>
        <c:delete val="1"/>
        <c:axPos val="t"/>
        <c:numFmt formatCode="0%" sourceLinked="1"/>
        <c:majorTickMark val="none"/>
        <c:minorTickMark val="none"/>
        <c:tickLblPos val="nextTo"/>
        <c:crossAx val="13476460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0.18</c:v>
                </c:pt>
                <c:pt idx="1">
                  <c:v>0.46</c:v>
                </c:pt>
                <c:pt idx="2">
                  <c:v>0.24</c:v>
                </c:pt>
                <c:pt idx="3">
                  <c:v>0.12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216089760"/>
        <c:axId val="1347433376"/>
      </c:barChart>
      <c:catAx>
        <c:axId val="1216089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433376"/>
        <c:crosses val="autoZero"/>
        <c:auto val="1"/>
        <c:lblAlgn val="ctr"/>
        <c:lblOffset val="0"/>
        <c:noMultiLvlLbl val="0"/>
      </c:catAx>
      <c:valAx>
        <c:axId val="1347433376"/>
        <c:scaling>
          <c:orientation val="minMax"/>
          <c:max val="1.0"/>
        </c:scaling>
        <c:delete val="1"/>
        <c:axPos val="t"/>
        <c:numFmt formatCode="0%" sourceLinked="1"/>
        <c:majorTickMark val="none"/>
        <c:minorTickMark val="none"/>
        <c:tickLblPos val="nextTo"/>
        <c:crossAx val="1216089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Indonesia</c:v>
                </c:pt>
                <c:pt idx="4">
                  <c:v>China</c:v>
                </c:pt>
                <c:pt idx="5">
                  <c:v>Kenya</c:v>
                </c:pt>
                <c:pt idx="6">
                  <c:v>India</c:v>
                </c:pt>
                <c:pt idx="7">
                  <c:v>South Africa</c:v>
                </c:pt>
                <c:pt idx="8">
                  <c:v>Brazil</c:v>
                </c:pt>
                <c:pt idx="9">
                  <c:v>Egypt</c:v>
                </c:pt>
                <c:pt idx="10">
                  <c:v>Mexico</c:v>
                </c:pt>
                <c:pt idx="11">
                  <c:v>Republic of Korea</c:v>
                </c:pt>
                <c:pt idx="12">
                  <c:v>Pakistan</c:v>
                </c:pt>
                <c:pt idx="13">
                  <c:v>Hong Kong</c:v>
                </c:pt>
                <c:pt idx="14">
                  <c:v>Turkey</c:v>
                </c:pt>
                <c:pt idx="15">
                  <c:v>Tunisia</c:v>
                </c:pt>
                <c:pt idx="16">
                  <c:v>Russia</c:v>
                </c:pt>
                <c:pt idx="17">
                  <c:v>United States</c:v>
                </c:pt>
                <c:pt idx="18">
                  <c:v>Australia</c:v>
                </c:pt>
                <c:pt idx="19">
                  <c:v>Italy</c:v>
                </c:pt>
                <c:pt idx="20">
                  <c:v>Canada</c:v>
                </c:pt>
                <c:pt idx="21">
                  <c:v>Great Britain</c:v>
                </c:pt>
                <c:pt idx="22">
                  <c:v>France</c:v>
                </c:pt>
                <c:pt idx="23">
                  <c:v>Poland</c:v>
                </c:pt>
                <c:pt idx="24">
                  <c:v>Germany</c:v>
                </c:pt>
                <c:pt idx="25">
                  <c:v>Sweden</c:v>
                </c:pt>
                <c:pt idx="26">
                  <c:v>Japan</c:v>
                </c:pt>
              </c:strCache>
            </c:strRef>
          </c:cat>
          <c:val>
            <c:numRef>
              <c:f>Sheet1!$B$2:$B$28</c:f>
              <c:numCache>
                <c:formatCode>General</c:formatCode>
                <c:ptCount val="27"/>
                <c:pt idx="0" formatCode="0%">
                  <c:v>0.64</c:v>
                </c:pt>
                <c:pt idx="2" formatCode="0%">
                  <c:v>0.89</c:v>
                </c:pt>
                <c:pt idx="3" formatCode="0%">
                  <c:v>0.86</c:v>
                </c:pt>
                <c:pt idx="4" formatCode="0%">
                  <c:v>0.82</c:v>
                </c:pt>
                <c:pt idx="5" formatCode="0%">
                  <c:v>0.79</c:v>
                </c:pt>
                <c:pt idx="6" formatCode="0%">
                  <c:v>0.79</c:v>
                </c:pt>
                <c:pt idx="7" formatCode="0%">
                  <c:v>0.77</c:v>
                </c:pt>
                <c:pt idx="8" formatCode="0%">
                  <c:v>0.76</c:v>
                </c:pt>
                <c:pt idx="9" formatCode="0%">
                  <c:v>0.73</c:v>
                </c:pt>
                <c:pt idx="10" formatCode="0%">
                  <c:v>0.73</c:v>
                </c:pt>
                <c:pt idx="11" formatCode="0%">
                  <c:v>0.72</c:v>
                </c:pt>
                <c:pt idx="12" formatCode="0%">
                  <c:v>0.72</c:v>
                </c:pt>
                <c:pt idx="13" formatCode="0%">
                  <c:v>0.71</c:v>
                </c:pt>
                <c:pt idx="14" formatCode="0%">
                  <c:v>0.67</c:v>
                </c:pt>
                <c:pt idx="15" formatCode="0%">
                  <c:v>0.62</c:v>
                </c:pt>
                <c:pt idx="16" formatCode="0%">
                  <c:v>0.62</c:v>
                </c:pt>
                <c:pt idx="17" formatCode="0%">
                  <c:v>0.6</c:v>
                </c:pt>
                <c:pt idx="18" formatCode="0%">
                  <c:v>0.56</c:v>
                </c:pt>
                <c:pt idx="19" formatCode="0%">
                  <c:v>0.55</c:v>
                </c:pt>
                <c:pt idx="20" formatCode="0%">
                  <c:v>0.54</c:v>
                </c:pt>
                <c:pt idx="21" formatCode="0%">
                  <c:v>0.52</c:v>
                </c:pt>
                <c:pt idx="22" formatCode="0%">
                  <c:v>0.47</c:v>
                </c:pt>
                <c:pt idx="23" formatCode="0%">
                  <c:v>0.46</c:v>
                </c:pt>
                <c:pt idx="24" formatCode="0%">
                  <c:v>0.45</c:v>
                </c:pt>
                <c:pt idx="25" formatCode="0%">
                  <c:v>0.45</c:v>
                </c:pt>
                <c:pt idx="26" formatCode="0%">
                  <c:v>0.42</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849376"/>
        <c:axId val="1216290464"/>
      </c:barChart>
      <c:catAx>
        <c:axId val="134784937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6290464"/>
        <c:crosses val="autoZero"/>
        <c:auto val="1"/>
        <c:lblAlgn val="ctr"/>
        <c:lblOffset val="0"/>
        <c:noMultiLvlLbl val="0"/>
      </c:catAx>
      <c:valAx>
        <c:axId val="1216290464"/>
        <c:scaling>
          <c:orientation val="minMax"/>
          <c:max val="1.0"/>
        </c:scaling>
        <c:delete val="1"/>
        <c:axPos val="t"/>
        <c:numFmt formatCode="0%" sourceLinked="1"/>
        <c:majorTickMark val="out"/>
        <c:minorTickMark val="none"/>
        <c:tickLblPos val="nextTo"/>
        <c:crossAx val="13478493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Sheet1!$B$2:$B$10</c:f>
              <c:numCache>
                <c:formatCode>General</c:formatCode>
                <c:ptCount val="9"/>
                <c:pt idx="0" formatCode="0%">
                  <c:v>0.64</c:v>
                </c:pt>
                <c:pt idx="2" formatCode="0%">
                  <c:v>0.75</c:v>
                </c:pt>
                <c:pt idx="3" formatCode="0%">
                  <c:v>0.75</c:v>
                </c:pt>
                <c:pt idx="4" formatCode="0%">
                  <c:v>0.74</c:v>
                </c:pt>
                <c:pt idx="5" formatCode="0%">
                  <c:v>0.69</c:v>
                </c:pt>
                <c:pt idx="6" formatCode="0%">
                  <c:v>0.57</c:v>
                </c:pt>
                <c:pt idx="7" formatCode="0%">
                  <c:v>0.52</c:v>
                </c:pt>
                <c:pt idx="8" formatCode="0%">
                  <c:v>0.48</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8358192"/>
        <c:axId val="1563839248"/>
      </c:barChart>
      <c:catAx>
        <c:axId val="16083581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839248"/>
        <c:crosses val="autoZero"/>
        <c:auto val="1"/>
        <c:lblAlgn val="ctr"/>
        <c:lblOffset val="0"/>
        <c:noMultiLvlLbl val="0"/>
      </c:catAx>
      <c:valAx>
        <c:axId val="1563839248"/>
        <c:scaling>
          <c:orientation val="minMax"/>
          <c:max val="1.0"/>
        </c:scaling>
        <c:delete val="1"/>
        <c:axPos val="t"/>
        <c:numFmt formatCode="0%" sourceLinked="1"/>
        <c:majorTickMark val="none"/>
        <c:minorTickMark val="none"/>
        <c:tickLblPos val="nextTo"/>
        <c:crossAx val="1608358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0.11</c:v>
                </c:pt>
                <c:pt idx="1">
                  <c:v>0.3</c:v>
                </c:pt>
                <c:pt idx="2">
                  <c:v>0.3</c:v>
                </c:pt>
                <c:pt idx="3">
                  <c:v>0.29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48311072"/>
        <c:axId val="1648143520"/>
      </c:barChart>
      <c:catAx>
        <c:axId val="16483110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8143520"/>
        <c:crosses val="autoZero"/>
        <c:auto val="1"/>
        <c:lblAlgn val="ctr"/>
        <c:lblOffset val="0"/>
        <c:noMultiLvlLbl val="0"/>
      </c:catAx>
      <c:valAx>
        <c:axId val="1648143520"/>
        <c:scaling>
          <c:orientation val="minMax"/>
          <c:max val="1.0"/>
        </c:scaling>
        <c:delete val="1"/>
        <c:axPos val="t"/>
        <c:numFmt formatCode="0%" sourceLinked="1"/>
        <c:majorTickMark val="none"/>
        <c:minorTickMark val="none"/>
        <c:tickLblPos val="nextTo"/>
        <c:crossAx val="1648311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c:v>
                </c:pt>
                <c:pt idx="2">
                  <c:v>0.45</c:v>
                </c:pt>
                <c:pt idx="3">
                  <c:v>0.28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7508080"/>
        <c:axId val="1347509440"/>
      </c:barChart>
      <c:catAx>
        <c:axId val="13475080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509440"/>
        <c:crosses val="autoZero"/>
        <c:auto val="1"/>
        <c:lblAlgn val="ctr"/>
        <c:lblOffset val="0"/>
        <c:noMultiLvlLbl val="0"/>
      </c:catAx>
      <c:valAx>
        <c:axId val="1347509440"/>
        <c:scaling>
          <c:orientation val="minMax"/>
          <c:max val="1.0"/>
        </c:scaling>
        <c:delete val="1"/>
        <c:axPos val="t"/>
        <c:numFmt formatCode="0%" sourceLinked="1"/>
        <c:majorTickMark val="none"/>
        <c:minorTickMark val="none"/>
        <c:tickLblPos val="nextTo"/>
        <c:crossAx val="13475080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Turkey</c:v>
                </c:pt>
                <c:pt idx="6">
                  <c:v>Kenya</c:v>
                </c:pt>
                <c:pt idx="7">
                  <c:v>Egypt</c:v>
                </c:pt>
                <c:pt idx="8">
                  <c:v>Mexico</c:v>
                </c:pt>
                <c:pt idx="9">
                  <c:v>Indonesia</c:v>
                </c:pt>
                <c:pt idx="10">
                  <c:v>Hong Kong</c:v>
                </c:pt>
                <c:pt idx="11">
                  <c:v>Italy</c:v>
                </c:pt>
                <c:pt idx="12">
                  <c:v>China</c:v>
                </c:pt>
                <c:pt idx="13">
                  <c:v>Republic of Korea</c:v>
                </c:pt>
                <c:pt idx="14">
                  <c:v>Tunisia</c:v>
                </c:pt>
                <c:pt idx="15">
                  <c:v>Australia</c:v>
                </c:pt>
                <c:pt idx="16">
                  <c:v>France</c:v>
                </c:pt>
                <c:pt idx="17">
                  <c:v>South Africa</c:v>
                </c:pt>
                <c:pt idx="18">
                  <c:v>United States</c:v>
                </c:pt>
                <c:pt idx="19">
                  <c:v>Canada</c:v>
                </c:pt>
                <c:pt idx="20">
                  <c:v>Germany</c:v>
                </c:pt>
                <c:pt idx="21">
                  <c:v>Sweden</c:v>
                </c:pt>
                <c:pt idx="22">
                  <c:v>Great Britain</c:v>
                </c:pt>
                <c:pt idx="23">
                  <c:v>Nigeria</c:v>
                </c:pt>
                <c:pt idx="24">
                  <c:v>Poland</c:v>
                </c:pt>
                <c:pt idx="25">
                  <c:v>Russia</c:v>
                </c:pt>
                <c:pt idx="26">
                  <c:v>Japan</c:v>
                </c:pt>
              </c:strCache>
            </c:strRef>
          </c:cat>
          <c:val>
            <c:numRef>
              <c:f>Sheet1!$B$2:$B$28</c:f>
              <c:numCache>
                <c:formatCode>General</c:formatCode>
                <c:ptCount val="27"/>
                <c:pt idx="0" formatCode="0%">
                  <c:v>0.27</c:v>
                </c:pt>
                <c:pt idx="2" formatCode="0%">
                  <c:v>0.59</c:v>
                </c:pt>
                <c:pt idx="3" formatCode="0%">
                  <c:v>0.49</c:v>
                </c:pt>
                <c:pt idx="4" formatCode="0%">
                  <c:v>0.4</c:v>
                </c:pt>
                <c:pt idx="5" formatCode="0%">
                  <c:v>0.38</c:v>
                </c:pt>
                <c:pt idx="6" formatCode="0%">
                  <c:v>0.37</c:v>
                </c:pt>
                <c:pt idx="7" formatCode="0%">
                  <c:v>0.36</c:v>
                </c:pt>
                <c:pt idx="8" formatCode="0%">
                  <c:v>0.3</c:v>
                </c:pt>
                <c:pt idx="9" formatCode="0%">
                  <c:v>0.29</c:v>
                </c:pt>
                <c:pt idx="10" formatCode="0%">
                  <c:v>0.28</c:v>
                </c:pt>
                <c:pt idx="11" formatCode="0%">
                  <c:v>0.26</c:v>
                </c:pt>
                <c:pt idx="12" formatCode="0%">
                  <c:v>0.24</c:v>
                </c:pt>
                <c:pt idx="13" formatCode="0%">
                  <c:v>0.24</c:v>
                </c:pt>
                <c:pt idx="14" formatCode="0%">
                  <c:v>0.24</c:v>
                </c:pt>
                <c:pt idx="15" formatCode="0%">
                  <c:v>0.24</c:v>
                </c:pt>
                <c:pt idx="16" formatCode="0%">
                  <c:v>0.24</c:v>
                </c:pt>
                <c:pt idx="17" formatCode="0%">
                  <c:v>0.23</c:v>
                </c:pt>
                <c:pt idx="18" formatCode="0%">
                  <c:v>0.23</c:v>
                </c:pt>
                <c:pt idx="19" formatCode="0%">
                  <c:v>0.23</c:v>
                </c:pt>
                <c:pt idx="20" formatCode="0%">
                  <c:v>0.23</c:v>
                </c:pt>
                <c:pt idx="21" formatCode="0%">
                  <c:v>0.23</c:v>
                </c:pt>
                <c:pt idx="22" formatCode="0%">
                  <c:v>0.2</c:v>
                </c:pt>
                <c:pt idx="23" formatCode="0%">
                  <c:v>0.19</c:v>
                </c:pt>
                <c:pt idx="24" formatCode="0%">
                  <c:v>0.19</c:v>
                </c:pt>
                <c:pt idx="25" formatCode="0%">
                  <c:v>0.17</c:v>
                </c:pt>
                <c:pt idx="26" formatCode="0%">
                  <c:v>0.14</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4231200"/>
        <c:axId val="1564441936"/>
      </c:barChart>
      <c:catAx>
        <c:axId val="156423120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4441936"/>
        <c:crosses val="autoZero"/>
        <c:auto val="1"/>
        <c:lblAlgn val="ctr"/>
        <c:lblOffset val="0"/>
        <c:noMultiLvlLbl val="0"/>
      </c:catAx>
      <c:valAx>
        <c:axId val="1564441936"/>
        <c:scaling>
          <c:orientation val="minMax"/>
          <c:max val="1.0"/>
        </c:scaling>
        <c:delete val="1"/>
        <c:axPos val="t"/>
        <c:numFmt formatCode="0%" sourceLinked="1"/>
        <c:majorTickMark val="out"/>
        <c:minorTickMark val="none"/>
        <c:tickLblPos val="nextTo"/>
        <c:crossAx val="15642312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Europe</c:v>
                </c:pt>
                <c:pt idx="8">
                  <c:v>G-8 Countries</c:v>
                </c:pt>
              </c:strCache>
            </c:strRef>
          </c:cat>
          <c:val>
            <c:numRef>
              <c:f>Sheet1!$B$2:$B$10</c:f>
              <c:numCache>
                <c:formatCode>General</c:formatCode>
                <c:ptCount val="9"/>
                <c:pt idx="0" formatCode="0%">
                  <c:v>0.27</c:v>
                </c:pt>
                <c:pt idx="2" formatCode="0%">
                  <c:v>0.35</c:v>
                </c:pt>
                <c:pt idx="3" formatCode="0%">
                  <c:v>0.33</c:v>
                </c:pt>
                <c:pt idx="4" formatCode="0%">
                  <c:v>0.31</c:v>
                </c:pt>
                <c:pt idx="5" formatCode="0%">
                  <c:v>0.26</c:v>
                </c:pt>
                <c:pt idx="6" formatCode="0%">
                  <c:v>0.23</c:v>
                </c:pt>
                <c:pt idx="7" formatCode="0%">
                  <c:v>0.22</c:v>
                </c:pt>
                <c:pt idx="8" formatCode="0%">
                  <c:v>0.21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8441360"/>
        <c:axId val="1608213264"/>
      </c:barChart>
      <c:catAx>
        <c:axId val="16084413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213264"/>
        <c:crosses val="autoZero"/>
        <c:auto val="1"/>
        <c:lblAlgn val="ctr"/>
        <c:lblOffset val="0"/>
        <c:noMultiLvlLbl val="0"/>
      </c:catAx>
      <c:valAx>
        <c:axId val="1608213264"/>
        <c:scaling>
          <c:orientation val="minMax"/>
          <c:max val="1.0"/>
        </c:scaling>
        <c:delete val="1"/>
        <c:axPos val="t"/>
        <c:numFmt formatCode="0%" sourceLinked="1"/>
        <c:majorTickMark val="none"/>
        <c:minorTickMark val="none"/>
        <c:tickLblPos val="nextTo"/>
        <c:crossAx val="1608441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0.17</c:v>
                </c:pt>
                <c:pt idx="1">
                  <c:v>0.46</c:v>
                </c:pt>
                <c:pt idx="2">
                  <c:v>0.24</c:v>
                </c:pt>
                <c:pt idx="3">
                  <c:v>0.12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8248976"/>
        <c:axId val="1608251296"/>
      </c:barChart>
      <c:catAx>
        <c:axId val="16082489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251296"/>
        <c:crosses val="autoZero"/>
        <c:auto val="1"/>
        <c:lblAlgn val="ctr"/>
        <c:lblOffset val="0"/>
        <c:noMultiLvlLbl val="0"/>
      </c:catAx>
      <c:valAx>
        <c:axId val="1608251296"/>
        <c:scaling>
          <c:orientation val="minMax"/>
          <c:max val="1.0"/>
        </c:scaling>
        <c:delete val="1"/>
        <c:axPos val="t"/>
        <c:numFmt formatCode="0%" sourceLinked="1"/>
        <c:majorTickMark val="none"/>
        <c:minorTickMark val="none"/>
        <c:tickLblPos val="nextTo"/>
        <c:crossAx val="1608248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Indonesia</c:v>
                </c:pt>
                <c:pt idx="4">
                  <c:v>Kenya</c:v>
                </c:pt>
                <c:pt idx="5">
                  <c:v>China</c:v>
                </c:pt>
                <c:pt idx="6">
                  <c:v>India</c:v>
                </c:pt>
                <c:pt idx="7">
                  <c:v>Pakistan</c:v>
                </c:pt>
                <c:pt idx="8">
                  <c:v>Brazil</c:v>
                </c:pt>
                <c:pt idx="9">
                  <c:v>Egypt</c:v>
                </c:pt>
                <c:pt idx="10">
                  <c:v>South Africa</c:v>
                </c:pt>
                <c:pt idx="11">
                  <c:v>Mexico</c:v>
                </c:pt>
                <c:pt idx="12">
                  <c:v>Republic of Korea</c:v>
                </c:pt>
                <c:pt idx="13">
                  <c:v>Hong Kong</c:v>
                </c:pt>
                <c:pt idx="14">
                  <c:v>Turkey</c:v>
                </c:pt>
                <c:pt idx="15">
                  <c:v>Tunisia</c:v>
                </c:pt>
                <c:pt idx="16">
                  <c:v>Russia</c:v>
                </c:pt>
                <c:pt idx="17">
                  <c:v>United States</c:v>
                </c:pt>
                <c:pt idx="18">
                  <c:v>Italy</c:v>
                </c:pt>
                <c:pt idx="19">
                  <c:v>Australia</c:v>
                </c:pt>
                <c:pt idx="20">
                  <c:v>Canada</c:v>
                </c:pt>
                <c:pt idx="21">
                  <c:v>France</c:v>
                </c:pt>
                <c:pt idx="22">
                  <c:v>Great Britain</c:v>
                </c:pt>
                <c:pt idx="23">
                  <c:v>Poland</c:v>
                </c:pt>
                <c:pt idx="24">
                  <c:v>Germany</c:v>
                </c:pt>
                <c:pt idx="25">
                  <c:v>Sweden</c:v>
                </c:pt>
                <c:pt idx="26">
                  <c:v>Japan</c:v>
                </c:pt>
              </c:strCache>
            </c:strRef>
          </c:cat>
          <c:val>
            <c:numRef>
              <c:f>Sheet1!$B$2:$B$28</c:f>
              <c:numCache>
                <c:formatCode>General</c:formatCode>
                <c:ptCount val="27"/>
                <c:pt idx="0" formatCode="0%">
                  <c:v>0.63</c:v>
                </c:pt>
                <c:pt idx="2" formatCode="0%">
                  <c:v>0.9</c:v>
                </c:pt>
                <c:pt idx="3" formatCode="0%">
                  <c:v>0.85</c:v>
                </c:pt>
                <c:pt idx="4" formatCode="0%">
                  <c:v>0.82</c:v>
                </c:pt>
                <c:pt idx="5" formatCode="0%">
                  <c:v>0.81</c:v>
                </c:pt>
                <c:pt idx="6" formatCode="0%">
                  <c:v>0.8</c:v>
                </c:pt>
                <c:pt idx="7" formatCode="0%">
                  <c:v>0.75</c:v>
                </c:pt>
                <c:pt idx="8" formatCode="0%">
                  <c:v>0.75</c:v>
                </c:pt>
                <c:pt idx="9" formatCode="0%">
                  <c:v>0.75</c:v>
                </c:pt>
                <c:pt idx="10" formatCode="0%">
                  <c:v>0.75</c:v>
                </c:pt>
                <c:pt idx="11" formatCode="0%">
                  <c:v>0.74</c:v>
                </c:pt>
                <c:pt idx="12" formatCode="0%">
                  <c:v>0.7</c:v>
                </c:pt>
                <c:pt idx="13" formatCode="0%">
                  <c:v>0.69</c:v>
                </c:pt>
                <c:pt idx="14" formatCode="0%">
                  <c:v>0.68</c:v>
                </c:pt>
                <c:pt idx="15" formatCode="0%">
                  <c:v>0.67</c:v>
                </c:pt>
                <c:pt idx="16" formatCode="0%">
                  <c:v>0.61</c:v>
                </c:pt>
                <c:pt idx="17" formatCode="0%">
                  <c:v>0.59</c:v>
                </c:pt>
                <c:pt idx="18" formatCode="0%">
                  <c:v>0.55</c:v>
                </c:pt>
                <c:pt idx="19" formatCode="0%">
                  <c:v>0.55</c:v>
                </c:pt>
                <c:pt idx="20" formatCode="0%">
                  <c:v>0.54</c:v>
                </c:pt>
                <c:pt idx="21" formatCode="0%">
                  <c:v>0.48</c:v>
                </c:pt>
                <c:pt idx="22" formatCode="0%">
                  <c:v>0.47</c:v>
                </c:pt>
                <c:pt idx="23" formatCode="0%">
                  <c:v>0.45</c:v>
                </c:pt>
                <c:pt idx="24" formatCode="0%">
                  <c:v>0.44</c:v>
                </c:pt>
                <c:pt idx="25" formatCode="0%">
                  <c:v>0.41</c:v>
                </c:pt>
                <c:pt idx="26" formatCode="0%">
                  <c:v>0.38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2488352"/>
        <c:axId val="1606171024"/>
      </c:barChart>
      <c:catAx>
        <c:axId val="15624883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6171024"/>
        <c:crosses val="autoZero"/>
        <c:auto val="1"/>
        <c:lblAlgn val="ctr"/>
        <c:lblOffset val="0"/>
        <c:noMultiLvlLbl val="0"/>
      </c:catAx>
      <c:valAx>
        <c:axId val="1606171024"/>
        <c:scaling>
          <c:orientation val="minMax"/>
          <c:max val="1.0"/>
        </c:scaling>
        <c:delete val="1"/>
        <c:axPos val="t"/>
        <c:numFmt formatCode="0%" sourceLinked="1"/>
        <c:majorTickMark val="out"/>
        <c:minorTickMark val="none"/>
        <c:tickLblPos val="nextTo"/>
        <c:crossAx val="1562488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G-8 Countries</c:v>
                </c:pt>
                <c:pt idx="8">
                  <c:v>Europe</c:v>
                </c:pt>
              </c:strCache>
            </c:strRef>
          </c:cat>
          <c:val>
            <c:numRef>
              <c:f>Sheet1!$B$2:$B$10</c:f>
              <c:numCache>
                <c:formatCode>General</c:formatCode>
                <c:ptCount val="9"/>
                <c:pt idx="0" formatCode="0%">
                  <c:v>0.63</c:v>
                </c:pt>
                <c:pt idx="2" formatCode="0%">
                  <c:v>0.76</c:v>
                </c:pt>
                <c:pt idx="3" formatCode="0%">
                  <c:v>0.74</c:v>
                </c:pt>
                <c:pt idx="4" formatCode="0%">
                  <c:v>0.74</c:v>
                </c:pt>
                <c:pt idx="5" formatCode="0%">
                  <c:v>0.67</c:v>
                </c:pt>
                <c:pt idx="6" formatCode="0%">
                  <c:v>0.57</c:v>
                </c:pt>
                <c:pt idx="7" formatCode="0%">
                  <c:v>0.51</c:v>
                </c:pt>
                <c:pt idx="8" formatCode="0%">
                  <c:v>0.47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689792"/>
        <c:axId val="1382173504"/>
      </c:barChart>
      <c:catAx>
        <c:axId val="13826897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173504"/>
        <c:crosses val="autoZero"/>
        <c:auto val="1"/>
        <c:lblAlgn val="ctr"/>
        <c:lblOffset val="0"/>
        <c:noMultiLvlLbl val="0"/>
      </c:catAx>
      <c:valAx>
        <c:axId val="1382173504"/>
        <c:scaling>
          <c:orientation val="minMax"/>
          <c:max val="1.0"/>
        </c:scaling>
        <c:delete val="1"/>
        <c:axPos val="t"/>
        <c:numFmt formatCode="0%" sourceLinked="1"/>
        <c:majorTickMark val="none"/>
        <c:minorTickMark val="none"/>
        <c:tickLblPos val="nextTo"/>
        <c:crossAx val="13826897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0.06</c:v>
                </c:pt>
                <c:pt idx="1">
                  <c:v>0.17</c:v>
                </c:pt>
                <c:pt idx="2">
                  <c:v>0.44</c:v>
                </c:pt>
                <c:pt idx="3">
                  <c:v>0.33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216047968"/>
        <c:axId val="1216050288"/>
      </c:barChart>
      <c:catAx>
        <c:axId val="12160479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050288"/>
        <c:crosses val="autoZero"/>
        <c:auto val="1"/>
        <c:lblAlgn val="ctr"/>
        <c:lblOffset val="0"/>
        <c:noMultiLvlLbl val="0"/>
      </c:catAx>
      <c:valAx>
        <c:axId val="1216050288"/>
        <c:scaling>
          <c:orientation val="minMax"/>
          <c:max val="1.0"/>
        </c:scaling>
        <c:delete val="1"/>
        <c:axPos val="t"/>
        <c:numFmt formatCode="0%" sourceLinked="1"/>
        <c:majorTickMark val="none"/>
        <c:minorTickMark val="none"/>
        <c:tickLblPos val="nextTo"/>
        <c:crossAx val="12160479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Turkey</c:v>
                </c:pt>
                <c:pt idx="6">
                  <c:v>Egypt</c:v>
                </c:pt>
                <c:pt idx="7">
                  <c:v>Indonesia</c:v>
                </c:pt>
                <c:pt idx="8">
                  <c:v>Hong Kong</c:v>
                </c:pt>
                <c:pt idx="9">
                  <c:v>Italy</c:v>
                </c:pt>
                <c:pt idx="10">
                  <c:v>China</c:v>
                </c:pt>
                <c:pt idx="11">
                  <c:v>Mexico</c:v>
                </c:pt>
                <c:pt idx="12">
                  <c:v>France</c:v>
                </c:pt>
                <c:pt idx="13">
                  <c:v>Republic of Korea</c:v>
                </c:pt>
                <c:pt idx="14">
                  <c:v>Sweden</c:v>
                </c:pt>
                <c:pt idx="15">
                  <c:v>United States</c:v>
                </c:pt>
                <c:pt idx="16">
                  <c:v>Australia</c:v>
                </c:pt>
                <c:pt idx="17">
                  <c:v>Germany</c:v>
                </c:pt>
                <c:pt idx="18">
                  <c:v>Canada</c:v>
                </c:pt>
                <c:pt idx="19">
                  <c:v>Poland</c:v>
                </c:pt>
                <c:pt idx="20">
                  <c:v>Japan</c:v>
                </c:pt>
                <c:pt idx="21">
                  <c:v>South Africa</c:v>
                </c:pt>
                <c:pt idx="22">
                  <c:v>Great Britain</c:v>
                </c:pt>
                <c:pt idx="23">
                  <c:v>Tunisia</c:v>
                </c:pt>
                <c:pt idx="24">
                  <c:v>Kenya</c:v>
                </c:pt>
                <c:pt idx="25">
                  <c:v>Russia</c:v>
                </c:pt>
                <c:pt idx="26">
                  <c:v>Nigeria</c:v>
                </c:pt>
              </c:strCache>
            </c:strRef>
          </c:cat>
          <c:val>
            <c:numRef>
              <c:f>Sheet1!$B$2:$B$28</c:f>
              <c:numCache>
                <c:formatCode>General</c:formatCode>
                <c:ptCount val="27"/>
                <c:pt idx="0" formatCode="0%">
                  <c:v>0.23</c:v>
                </c:pt>
                <c:pt idx="2" formatCode="0%">
                  <c:v>0.52</c:v>
                </c:pt>
                <c:pt idx="3" formatCode="0%">
                  <c:v>0.4</c:v>
                </c:pt>
                <c:pt idx="4" formatCode="0%">
                  <c:v>0.35</c:v>
                </c:pt>
                <c:pt idx="5" formatCode="0%">
                  <c:v>0.3</c:v>
                </c:pt>
                <c:pt idx="6" formatCode="0%">
                  <c:v>0.29</c:v>
                </c:pt>
                <c:pt idx="7" formatCode="0%">
                  <c:v>0.26</c:v>
                </c:pt>
                <c:pt idx="8" formatCode="0%">
                  <c:v>0.26</c:v>
                </c:pt>
                <c:pt idx="9" formatCode="0%">
                  <c:v>0.24</c:v>
                </c:pt>
                <c:pt idx="10" formatCode="0%">
                  <c:v>0.23</c:v>
                </c:pt>
                <c:pt idx="11" formatCode="0%">
                  <c:v>0.23</c:v>
                </c:pt>
                <c:pt idx="12" formatCode="0%">
                  <c:v>0.23</c:v>
                </c:pt>
                <c:pt idx="13" formatCode="0%">
                  <c:v>0.22</c:v>
                </c:pt>
                <c:pt idx="14" formatCode="0%">
                  <c:v>0.22</c:v>
                </c:pt>
                <c:pt idx="15" formatCode="0%">
                  <c:v>0.2</c:v>
                </c:pt>
                <c:pt idx="16" formatCode="0%">
                  <c:v>0.2</c:v>
                </c:pt>
                <c:pt idx="17" formatCode="0%">
                  <c:v>0.2</c:v>
                </c:pt>
                <c:pt idx="18" formatCode="0%">
                  <c:v>0.18</c:v>
                </c:pt>
                <c:pt idx="19" formatCode="0%">
                  <c:v>0.18</c:v>
                </c:pt>
                <c:pt idx="20" formatCode="0%">
                  <c:v>0.18</c:v>
                </c:pt>
                <c:pt idx="21" formatCode="0%">
                  <c:v>0.17</c:v>
                </c:pt>
                <c:pt idx="22" formatCode="0%">
                  <c:v>0.17</c:v>
                </c:pt>
                <c:pt idx="23" formatCode="0%">
                  <c:v>0.15</c:v>
                </c:pt>
                <c:pt idx="24" formatCode="0%">
                  <c:v>0.13</c:v>
                </c:pt>
                <c:pt idx="25" formatCode="0%">
                  <c:v>0.12</c:v>
                </c:pt>
                <c:pt idx="26" formatCode="0%">
                  <c:v>0.08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215804640"/>
        <c:axId val="1215806960"/>
      </c:barChart>
      <c:catAx>
        <c:axId val="121580464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5806960"/>
        <c:crosses val="autoZero"/>
        <c:auto val="1"/>
        <c:lblAlgn val="ctr"/>
        <c:lblOffset val="0"/>
        <c:noMultiLvlLbl val="0"/>
      </c:catAx>
      <c:valAx>
        <c:axId val="1215806960"/>
        <c:scaling>
          <c:orientation val="minMax"/>
          <c:max val="1.0"/>
        </c:scaling>
        <c:delete val="1"/>
        <c:axPos val="t"/>
        <c:numFmt formatCode="0%" sourceLinked="1"/>
        <c:majorTickMark val="out"/>
        <c:minorTickMark val="none"/>
        <c:tickLblPos val="nextTo"/>
        <c:crossAx val="12158046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North America</c:v>
                </c:pt>
                <c:pt idx="8">
                  <c:v>G-8 Countries</c:v>
                </c:pt>
              </c:strCache>
            </c:strRef>
          </c:cat>
          <c:val>
            <c:numRef>
              <c:f>Sheet1!$B$2:$B$10</c:f>
              <c:numCache>
                <c:formatCode>General</c:formatCode>
                <c:ptCount val="9"/>
                <c:pt idx="0" formatCode="0%">
                  <c:v>0.23</c:v>
                </c:pt>
                <c:pt idx="2" formatCode="0%">
                  <c:v>0.29</c:v>
                </c:pt>
                <c:pt idx="3" formatCode="0%">
                  <c:v>0.25</c:v>
                </c:pt>
                <c:pt idx="4" formatCode="0%">
                  <c:v>0.23</c:v>
                </c:pt>
                <c:pt idx="5" formatCode="0%">
                  <c:v>0.23</c:v>
                </c:pt>
                <c:pt idx="6" formatCode="0%">
                  <c:v>0.21</c:v>
                </c:pt>
                <c:pt idx="7" formatCode="0%">
                  <c:v>0.19</c:v>
                </c:pt>
                <c:pt idx="8" formatCode="0%">
                  <c:v>0.19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215644832"/>
        <c:axId val="1216098912"/>
      </c:barChart>
      <c:catAx>
        <c:axId val="12156448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098912"/>
        <c:crosses val="autoZero"/>
        <c:auto val="1"/>
        <c:lblAlgn val="ctr"/>
        <c:lblOffset val="0"/>
        <c:noMultiLvlLbl val="0"/>
      </c:catAx>
      <c:valAx>
        <c:axId val="1216098912"/>
        <c:scaling>
          <c:orientation val="minMax"/>
          <c:max val="1.0"/>
        </c:scaling>
        <c:delete val="1"/>
        <c:axPos val="t"/>
        <c:numFmt formatCode="0%" sourceLinked="1"/>
        <c:majorTickMark val="none"/>
        <c:minorTickMark val="none"/>
        <c:tickLblPos val="nextTo"/>
        <c:crossAx val="12156448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6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0.11</c:v>
                </c:pt>
                <c:pt idx="1">
                  <c:v>0.35</c:v>
                </c:pt>
                <c:pt idx="2">
                  <c:v>0.36</c:v>
                </c:pt>
                <c:pt idx="3">
                  <c:v>0.19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3746064"/>
        <c:axId val="1607879088"/>
      </c:barChart>
      <c:catAx>
        <c:axId val="15637460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879088"/>
        <c:crosses val="autoZero"/>
        <c:auto val="1"/>
        <c:lblAlgn val="ctr"/>
        <c:lblOffset val="0"/>
        <c:noMultiLvlLbl val="0"/>
      </c:catAx>
      <c:valAx>
        <c:axId val="1607879088"/>
        <c:scaling>
          <c:orientation val="minMax"/>
          <c:max val="1.0"/>
        </c:scaling>
        <c:delete val="1"/>
        <c:axPos val="t"/>
        <c:numFmt formatCode="0%" sourceLinked="1"/>
        <c:majorTickMark val="none"/>
        <c:minorTickMark val="none"/>
        <c:tickLblPos val="nextTo"/>
        <c:crossAx val="1563746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Egypt</c:v>
                </c:pt>
                <c:pt idx="4">
                  <c:v>India</c:v>
                </c:pt>
                <c:pt idx="5">
                  <c:v>Republic of Korea</c:v>
                </c:pt>
                <c:pt idx="6">
                  <c:v>Hong Kong</c:v>
                </c:pt>
                <c:pt idx="7">
                  <c:v>Pakistan</c:v>
                </c:pt>
                <c:pt idx="8">
                  <c:v>China</c:v>
                </c:pt>
                <c:pt idx="9">
                  <c:v>Mexico</c:v>
                </c:pt>
                <c:pt idx="10">
                  <c:v>Brazil</c:v>
                </c:pt>
                <c:pt idx="11">
                  <c:v>Tunisia</c:v>
                </c:pt>
                <c:pt idx="12">
                  <c:v>Turkey</c:v>
                </c:pt>
                <c:pt idx="13">
                  <c:v>South Africa</c:v>
                </c:pt>
                <c:pt idx="14">
                  <c:v>Kenya</c:v>
                </c:pt>
                <c:pt idx="15">
                  <c:v>Italy</c:v>
                </c:pt>
                <c:pt idx="16">
                  <c:v>Nigeria</c:v>
                </c:pt>
                <c:pt idx="17">
                  <c:v>Australia</c:v>
                </c:pt>
                <c:pt idx="18">
                  <c:v>Germany</c:v>
                </c:pt>
                <c:pt idx="19">
                  <c:v>Canada</c:v>
                </c:pt>
                <c:pt idx="20">
                  <c:v>France</c:v>
                </c:pt>
                <c:pt idx="21">
                  <c:v>United States</c:v>
                </c:pt>
                <c:pt idx="22">
                  <c:v>Russia</c:v>
                </c:pt>
                <c:pt idx="23">
                  <c:v>Japan</c:v>
                </c:pt>
                <c:pt idx="24">
                  <c:v>Sweden</c:v>
                </c:pt>
                <c:pt idx="25">
                  <c:v>Poland</c:v>
                </c:pt>
                <c:pt idx="26">
                  <c:v>Great Britain</c:v>
                </c:pt>
              </c:strCache>
            </c:strRef>
          </c:cat>
          <c:val>
            <c:numRef>
              <c:f>Sheet1!$B$2:$B$28</c:f>
              <c:numCache>
                <c:formatCode>General</c:formatCode>
                <c:ptCount val="27"/>
                <c:pt idx="0" formatCode="0%">
                  <c:v>0.41</c:v>
                </c:pt>
                <c:pt idx="2" formatCode="0%">
                  <c:v>0.79</c:v>
                </c:pt>
                <c:pt idx="3" formatCode="0%">
                  <c:v>0.66</c:v>
                </c:pt>
                <c:pt idx="4" formatCode="0%">
                  <c:v>0.64</c:v>
                </c:pt>
                <c:pt idx="5" formatCode="0%">
                  <c:v>0.63</c:v>
                </c:pt>
                <c:pt idx="6" formatCode="0%">
                  <c:v>0.58</c:v>
                </c:pt>
                <c:pt idx="7" formatCode="0%">
                  <c:v>0.57</c:v>
                </c:pt>
                <c:pt idx="8" formatCode="0%">
                  <c:v>0.53</c:v>
                </c:pt>
                <c:pt idx="9" formatCode="0%">
                  <c:v>0.52</c:v>
                </c:pt>
                <c:pt idx="10" formatCode="0%">
                  <c:v>0.52</c:v>
                </c:pt>
                <c:pt idx="11" formatCode="0%">
                  <c:v>0.45</c:v>
                </c:pt>
                <c:pt idx="12" formatCode="0%">
                  <c:v>0.43</c:v>
                </c:pt>
                <c:pt idx="13" formatCode="0%">
                  <c:v>0.36</c:v>
                </c:pt>
                <c:pt idx="14" formatCode="0%">
                  <c:v>0.35</c:v>
                </c:pt>
                <c:pt idx="15" formatCode="0%">
                  <c:v>0.32</c:v>
                </c:pt>
                <c:pt idx="16" formatCode="0%">
                  <c:v>0.32</c:v>
                </c:pt>
                <c:pt idx="17" formatCode="0%">
                  <c:v>0.31</c:v>
                </c:pt>
                <c:pt idx="18" formatCode="0%">
                  <c:v>0.31</c:v>
                </c:pt>
                <c:pt idx="19" formatCode="0%">
                  <c:v>0.29</c:v>
                </c:pt>
                <c:pt idx="20" formatCode="0%">
                  <c:v>0.29</c:v>
                </c:pt>
                <c:pt idx="21" formatCode="0%">
                  <c:v>0.29</c:v>
                </c:pt>
                <c:pt idx="22" formatCode="0%">
                  <c:v>0.28</c:v>
                </c:pt>
                <c:pt idx="23" formatCode="0%">
                  <c:v>0.27</c:v>
                </c:pt>
                <c:pt idx="24" formatCode="0%">
                  <c:v>0.26</c:v>
                </c:pt>
                <c:pt idx="25" formatCode="0%">
                  <c:v>0.24</c:v>
                </c:pt>
                <c:pt idx="26" formatCode="0%">
                  <c:v>0.24</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48275424"/>
        <c:axId val="1647521968"/>
      </c:barChart>
      <c:catAx>
        <c:axId val="164827542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47521968"/>
        <c:crosses val="autoZero"/>
        <c:auto val="1"/>
        <c:lblAlgn val="ctr"/>
        <c:lblOffset val="0"/>
        <c:noMultiLvlLbl val="0"/>
      </c:catAx>
      <c:valAx>
        <c:axId val="1647521968"/>
        <c:scaling>
          <c:orientation val="minMax"/>
          <c:max val="1.0"/>
        </c:scaling>
        <c:delete val="1"/>
        <c:axPos val="t"/>
        <c:numFmt formatCode="0%" sourceLinked="1"/>
        <c:majorTickMark val="out"/>
        <c:minorTickMark val="none"/>
        <c:tickLblPos val="nextTo"/>
        <c:crossAx val="1648275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China</c:v>
                </c:pt>
                <c:pt idx="5">
                  <c:v>Egypt</c:v>
                </c:pt>
                <c:pt idx="6">
                  <c:v>Kenya</c:v>
                </c:pt>
                <c:pt idx="7">
                  <c:v>Nigeria</c:v>
                </c:pt>
                <c:pt idx="8">
                  <c:v>Indonesia</c:v>
                </c:pt>
                <c:pt idx="9">
                  <c:v>Hong Kong</c:v>
                </c:pt>
                <c:pt idx="10">
                  <c:v>Brazil</c:v>
                </c:pt>
                <c:pt idx="11">
                  <c:v>Turkey</c:v>
                </c:pt>
                <c:pt idx="12">
                  <c:v>Tunisia</c:v>
                </c:pt>
                <c:pt idx="13">
                  <c:v>Republic of Korea</c:v>
                </c:pt>
                <c:pt idx="14">
                  <c:v>Mexico</c:v>
                </c:pt>
                <c:pt idx="15">
                  <c:v>South Africa</c:v>
                </c:pt>
                <c:pt idx="16">
                  <c:v>Italy</c:v>
                </c:pt>
                <c:pt idx="17">
                  <c:v>Russia</c:v>
                </c:pt>
                <c:pt idx="18">
                  <c:v>Australia</c:v>
                </c:pt>
                <c:pt idx="19">
                  <c:v>France</c:v>
                </c:pt>
                <c:pt idx="20">
                  <c:v>United States</c:v>
                </c:pt>
                <c:pt idx="21">
                  <c:v>Canada</c:v>
                </c:pt>
                <c:pt idx="22">
                  <c:v>Poland</c:v>
                </c:pt>
                <c:pt idx="23">
                  <c:v>Japan</c:v>
                </c:pt>
                <c:pt idx="24">
                  <c:v>Germany</c:v>
                </c:pt>
                <c:pt idx="25">
                  <c:v>Great Britain</c:v>
                </c:pt>
                <c:pt idx="26">
                  <c:v>Sweden</c:v>
                </c:pt>
              </c:strCache>
            </c:strRef>
          </c:cat>
          <c:val>
            <c:numRef>
              <c:f>Sheet1!$B$2:$B$28</c:f>
              <c:numCache>
                <c:formatCode>General</c:formatCode>
                <c:ptCount val="27"/>
                <c:pt idx="0" formatCode="0%">
                  <c:v>0.45</c:v>
                </c:pt>
                <c:pt idx="2" formatCode="0%">
                  <c:v>0.74</c:v>
                </c:pt>
                <c:pt idx="3" formatCode="0%">
                  <c:v>0.66</c:v>
                </c:pt>
                <c:pt idx="4" formatCode="0%">
                  <c:v>0.66</c:v>
                </c:pt>
                <c:pt idx="5" formatCode="0%">
                  <c:v>0.65</c:v>
                </c:pt>
                <c:pt idx="6" formatCode="0%">
                  <c:v>0.64</c:v>
                </c:pt>
                <c:pt idx="7" formatCode="0%">
                  <c:v>0.61</c:v>
                </c:pt>
                <c:pt idx="8" formatCode="0%">
                  <c:v>0.6</c:v>
                </c:pt>
                <c:pt idx="9" formatCode="0%">
                  <c:v>0.58</c:v>
                </c:pt>
                <c:pt idx="10" formatCode="0%">
                  <c:v>0.57</c:v>
                </c:pt>
                <c:pt idx="11" formatCode="0%">
                  <c:v>0.53</c:v>
                </c:pt>
                <c:pt idx="12" formatCode="0%">
                  <c:v>0.5</c:v>
                </c:pt>
                <c:pt idx="13" formatCode="0%">
                  <c:v>0.48</c:v>
                </c:pt>
                <c:pt idx="14" formatCode="0%">
                  <c:v>0.46</c:v>
                </c:pt>
                <c:pt idx="15" formatCode="0%">
                  <c:v>0.42</c:v>
                </c:pt>
                <c:pt idx="16" formatCode="0%">
                  <c:v>0.37</c:v>
                </c:pt>
                <c:pt idx="17" formatCode="0%">
                  <c:v>0.37</c:v>
                </c:pt>
                <c:pt idx="18" formatCode="0%">
                  <c:v>0.36</c:v>
                </c:pt>
                <c:pt idx="19" formatCode="0%">
                  <c:v>0.36</c:v>
                </c:pt>
                <c:pt idx="20" formatCode="0%">
                  <c:v>0.36</c:v>
                </c:pt>
                <c:pt idx="21" formatCode="0%">
                  <c:v>0.32</c:v>
                </c:pt>
                <c:pt idx="22" formatCode="0%">
                  <c:v>0.32</c:v>
                </c:pt>
                <c:pt idx="23" formatCode="0%">
                  <c:v>0.31</c:v>
                </c:pt>
                <c:pt idx="24" formatCode="0%">
                  <c:v>0.29</c:v>
                </c:pt>
                <c:pt idx="25" formatCode="0%">
                  <c:v>0.29</c:v>
                </c:pt>
                <c:pt idx="26" formatCode="0%">
                  <c:v>0.27</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8497392"/>
        <c:axId val="1563786192"/>
      </c:barChart>
      <c:catAx>
        <c:axId val="160849739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786192"/>
        <c:crosses val="autoZero"/>
        <c:auto val="1"/>
        <c:lblAlgn val="ctr"/>
        <c:lblOffset val="0"/>
        <c:noMultiLvlLbl val="0"/>
      </c:catAx>
      <c:valAx>
        <c:axId val="1563786192"/>
        <c:scaling>
          <c:orientation val="minMax"/>
          <c:max val="1.0"/>
        </c:scaling>
        <c:delete val="1"/>
        <c:axPos val="t"/>
        <c:numFmt formatCode="0%" sourceLinked="1"/>
        <c:majorTickMark val="out"/>
        <c:minorTickMark val="none"/>
        <c:tickLblPos val="nextTo"/>
        <c:crossAx val="16084973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North America</c:v>
                </c:pt>
                <c:pt idx="7">
                  <c:v>G-8 Countries</c:v>
                </c:pt>
                <c:pt idx="8">
                  <c:v>Europe</c:v>
                </c:pt>
              </c:strCache>
            </c:strRef>
          </c:cat>
          <c:val>
            <c:numRef>
              <c:f>Sheet1!$B$2:$B$10</c:f>
              <c:numCache>
                <c:formatCode>General</c:formatCode>
                <c:ptCount val="9"/>
                <c:pt idx="0" formatCode="0%">
                  <c:v>0.45</c:v>
                </c:pt>
                <c:pt idx="2" formatCode="0%">
                  <c:v>0.57</c:v>
                </c:pt>
                <c:pt idx="3" formatCode="0%">
                  <c:v>0.53</c:v>
                </c:pt>
                <c:pt idx="4" formatCode="0%">
                  <c:v>0.52</c:v>
                </c:pt>
                <c:pt idx="5" formatCode="0%">
                  <c:v>0.5</c:v>
                </c:pt>
                <c:pt idx="6" formatCode="0%">
                  <c:v>0.34</c:v>
                </c:pt>
                <c:pt idx="7" formatCode="0%">
                  <c:v>0.33</c:v>
                </c:pt>
                <c:pt idx="8" formatCode="0%">
                  <c:v>0.32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5361760"/>
        <c:axId val="1382957168"/>
      </c:barChart>
      <c:catAx>
        <c:axId val="1565361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957168"/>
        <c:crosses val="autoZero"/>
        <c:auto val="1"/>
        <c:lblAlgn val="ctr"/>
        <c:lblOffset val="0"/>
        <c:noMultiLvlLbl val="0"/>
      </c:catAx>
      <c:valAx>
        <c:axId val="1382957168"/>
        <c:scaling>
          <c:orientation val="minMax"/>
          <c:max val="1.0"/>
        </c:scaling>
        <c:delete val="1"/>
        <c:axPos val="t"/>
        <c:numFmt formatCode="0%" sourceLinked="1"/>
        <c:majorTickMark val="none"/>
        <c:minorTickMark val="none"/>
        <c:tickLblPos val="nextTo"/>
        <c:crossAx val="1565361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0.23</c:v>
                </c:pt>
                <c:pt idx="2">
                  <c:v>0.46</c:v>
                </c:pt>
                <c:pt idx="3">
                  <c:v>0.25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2862960"/>
        <c:axId val="1382865280"/>
      </c:barChart>
      <c:catAx>
        <c:axId val="13828629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865280"/>
        <c:crosses val="autoZero"/>
        <c:auto val="1"/>
        <c:lblAlgn val="ctr"/>
        <c:lblOffset val="0"/>
        <c:noMultiLvlLbl val="0"/>
      </c:catAx>
      <c:valAx>
        <c:axId val="1382865280"/>
        <c:scaling>
          <c:orientation val="minMax"/>
          <c:max val="1.0"/>
        </c:scaling>
        <c:delete val="1"/>
        <c:axPos val="t"/>
        <c:numFmt formatCode="0%" sourceLinked="1"/>
        <c:majorTickMark val="none"/>
        <c:minorTickMark val="none"/>
        <c:tickLblPos val="nextTo"/>
        <c:crossAx val="1382862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Egypt</c:v>
                </c:pt>
                <c:pt idx="6">
                  <c:v>Mexico</c:v>
                </c:pt>
                <c:pt idx="7">
                  <c:v>Turkey</c:v>
                </c:pt>
                <c:pt idx="8">
                  <c:v>Indonesia</c:v>
                </c:pt>
                <c:pt idx="9">
                  <c:v>China</c:v>
                </c:pt>
                <c:pt idx="10">
                  <c:v>South Africa</c:v>
                </c:pt>
                <c:pt idx="11">
                  <c:v>Hong Kong</c:v>
                </c:pt>
                <c:pt idx="12">
                  <c:v>Nigeria</c:v>
                </c:pt>
                <c:pt idx="13">
                  <c:v>Italy</c:v>
                </c:pt>
                <c:pt idx="14">
                  <c:v>Kenya</c:v>
                </c:pt>
                <c:pt idx="15">
                  <c:v>Australia</c:v>
                </c:pt>
                <c:pt idx="16">
                  <c:v>France</c:v>
                </c:pt>
                <c:pt idx="17">
                  <c:v>Sweden</c:v>
                </c:pt>
                <c:pt idx="18">
                  <c:v>Canada</c:v>
                </c:pt>
                <c:pt idx="19">
                  <c:v>Germany</c:v>
                </c:pt>
                <c:pt idx="20">
                  <c:v>Great Britain</c:v>
                </c:pt>
                <c:pt idx="21">
                  <c:v>United States</c:v>
                </c:pt>
                <c:pt idx="22">
                  <c:v>Republic of Korea</c:v>
                </c:pt>
                <c:pt idx="23">
                  <c:v>Poland</c:v>
                </c:pt>
                <c:pt idx="24">
                  <c:v>Tunisia</c:v>
                </c:pt>
                <c:pt idx="25">
                  <c:v>Russia</c:v>
                </c:pt>
                <c:pt idx="26">
                  <c:v>Japan</c:v>
                </c:pt>
              </c:strCache>
            </c:strRef>
          </c:cat>
          <c:val>
            <c:numRef>
              <c:f>Sheet1!$B$2:$B$28</c:f>
              <c:numCache>
                <c:formatCode>General</c:formatCode>
                <c:ptCount val="27"/>
                <c:pt idx="0" formatCode="0%">
                  <c:v>0.3</c:v>
                </c:pt>
                <c:pt idx="2" formatCode="0%">
                  <c:v>0.56</c:v>
                </c:pt>
                <c:pt idx="3" formatCode="0%">
                  <c:v>0.52</c:v>
                </c:pt>
                <c:pt idx="4" formatCode="0%">
                  <c:v>0.49</c:v>
                </c:pt>
                <c:pt idx="5" formatCode="0%">
                  <c:v>0.4</c:v>
                </c:pt>
                <c:pt idx="6" formatCode="0%">
                  <c:v>0.39</c:v>
                </c:pt>
                <c:pt idx="7" formatCode="0%">
                  <c:v>0.35</c:v>
                </c:pt>
                <c:pt idx="8" formatCode="0%">
                  <c:v>0.33</c:v>
                </c:pt>
                <c:pt idx="9" formatCode="0%">
                  <c:v>0.33</c:v>
                </c:pt>
                <c:pt idx="10" formatCode="0%">
                  <c:v>0.33</c:v>
                </c:pt>
                <c:pt idx="11" formatCode="0%">
                  <c:v>0.32</c:v>
                </c:pt>
                <c:pt idx="12" formatCode="0%">
                  <c:v>0.32</c:v>
                </c:pt>
                <c:pt idx="13" formatCode="0%">
                  <c:v>0.3</c:v>
                </c:pt>
                <c:pt idx="14" formatCode="0%">
                  <c:v>0.3</c:v>
                </c:pt>
                <c:pt idx="15" formatCode="0%">
                  <c:v>0.25</c:v>
                </c:pt>
                <c:pt idx="16" formatCode="0%">
                  <c:v>0.24</c:v>
                </c:pt>
                <c:pt idx="17" formatCode="0%">
                  <c:v>0.24</c:v>
                </c:pt>
                <c:pt idx="18" formatCode="0%">
                  <c:v>0.24</c:v>
                </c:pt>
                <c:pt idx="19" formatCode="0%">
                  <c:v>0.23</c:v>
                </c:pt>
                <c:pt idx="20" formatCode="0%">
                  <c:v>0.23</c:v>
                </c:pt>
                <c:pt idx="21" formatCode="0%">
                  <c:v>0.22</c:v>
                </c:pt>
                <c:pt idx="22" formatCode="0%">
                  <c:v>0.21</c:v>
                </c:pt>
                <c:pt idx="23" formatCode="0%">
                  <c:v>0.21</c:v>
                </c:pt>
                <c:pt idx="24" formatCode="0%">
                  <c:v>0.21</c:v>
                </c:pt>
                <c:pt idx="25" formatCode="0%">
                  <c:v>0.21</c:v>
                </c:pt>
                <c:pt idx="26" formatCode="0%">
                  <c:v>0.17</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6184016"/>
        <c:axId val="1566185792"/>
      </c:barChart>
      <c:catAx>
        <c:axId val="156618401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6185792"/>
        <c:crosses val="autoZero"/>
        <c:auto val="1"/>
        <c:lblAlgn val="ctr"/>
        <c:lblOffset val="0"/>
        <c:noMultiLvlLbl val="0"/>
      </c:catAx>
      <c:valAx>
        <c:axId val="1566185792"/>
        <c:scaling>
          <c:orientation val="minMax"/>
          <c:max val="1.0"/>
        </c:scaling>
        <c:delete val="1"/>
        <c:axPos val="t"/>
        <c:numFmt formatCode="0%" sourceLinked="1"/>
        <c:majorTickMark val="out"/>
        <c:minorTickMark val="none"/>
        <c:tickLblPos val="nextTo"/>
        <c:crossAx val="1566184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Europe</c:v>
                </c:pt>
                <c:pt idx="7">
                  <c:v>North America</c:v>
                </c:pt>
                <c:pt idx="8">
                  <c:v>G-8 Countries</c:v>
                </c:pt>
              </c:strCache>
            </c:strRef>
          </c:cat>
          <c:val>
            <c:numRef>
              <c:f>Sheet1!$B$2:$B$10</c:f>
              <c:numCache>
                <c:formatCode>General</c:formatCode>
                <c:ptCount val="9"/>
                <c:pt idx="0" formatCode="0%">
                  <c:v>0.3</c:v>
                </c:pt>
                <c:pt idx="2" formatCode="0%">
                  <c:v>0.44</c:v>
                </c:pt>
                <c:pt idx="3" formatCode="0%">
                  <c:v>0.37</c:v>
                </c:pt>
                <c:pt idx="4" formatCode="0%">
                  <c:v>0.36</c:v>
                </c:pt>
                <c:pt idx="5" formatCode="0%">
                  <c:v>0.29</c:v>
                </c:pt>
                <c:pt idx="6" formatCode="0%">
                  <c:v>0.24</c:v>
                </c:pt>
                <c:pt idx="7" formatCode="0%">
                  <c:v>0.23</c:v>
                </c:pt>
                <c:pt idx="8" formatCode="0%">
                  <c:v>0.23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6688672"/>
        <c:axId val="1566383040"/>
      </c:barChart>
      <c:catAx>
        <c:axId val="13466886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383040"/>
        <c:crosses val="autoZero"/>
        <c:auto val="1"/>
        <c:lblAlgn val="ctr"/>
        <c:lblOffset val="0"/>
        <c:noMultiLvlLbl val="0"/>
      </c:catAx>
      <c:valAx>
        <c:axId val="1566383040"/>
        <c:scaling>
          <c:orientation val="minMax"/>
          <c:max val="1.0"/>
        </c:scaling>
        <c:delete val="1"/>
        <c:axPos val="t"/>
        <c:numFmt formatCode="0%" sourceLinked="1"/>
        <c:majorTickMark val="none"/>
        <c:minorTickMark val="none"/>
        <c:tickLblPos val="nextTo"/>
        <c:crossAx val="1346688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0.16</c:v>
                </c:pt>
                <c:pt idx="1">
                  <c:v>0.34</c:v>
                </c:pt>
                <c:pt idx="2">
                  <c:v>0.33</c:v>
                </c:pt>
                <c:pt idx="3">
                  <c:v>0.18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5428720"/>
        <c:axId val="1606165440"/>
      </c:barChart>
      <c:catAx>
        <c:axId val="16054287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6165440"/>
        <c:crosses val="autoZero"/>
        <c:auto val="1"/>
        <c:lblAlgn val="ctr"/>
        <c:lblOffset val="0"/>
        <c:noMultiLvlLbl val="0"/>
      </c:catAx>
      <c:valAx>
        <c:axId val="1606165440"/>
        <c:scaling>
          <c:orientation val="minMax"/>
          <c:max val="1.0"/>
        </c:scaling>
        <c:delete val="1"/>
        <c:axPos val="t"/>
        <c:numFmt formatCode="0%" sourceLinked="1"/>
        <c:majorTickMark val="none"/>
        <c:minorTickMark val="none"/>
        <c:tickLblPos val="nextTo"/>
        <c:crossAx val="1605428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Egypt</c:v>
                </c:pt>
                <c:pt idx="5">
                  <c:v>Turkey</c:v>
                </c:pt>
                <c:pt idx="6">
                  <c:v>Brazil</c:v>
                </c:pt>
                <c:pt idx="7">
                  <c:v>China</c:v>
                </c:pt>
                <c:pt idx="8">
                  <c:v>India</c:v>
                </c:pt>
                <c:pt idx="9">
                  <c:v>Pakistan</c:v>
                </c:pt>
                <c:pt idx="10">
                  <c:v>South Africa</c:v>
                </c:pt>
                <c:pt idx="11">
                  <c:v>Mexico</c:v>
                </c:pt>
                <c:pt idx="12">
                  <c:v>Tunisia</c:v>
                </c:pt>
                <c:pt idx="13">
                  <c:v>France</c:v>
                </c:pt>
                <c:pt idx="14">
                  <c:v>Italy</c:v>
                </c:pt>
                <c:pt idx="15">
                  <c:v>Hong Kong</c:v>
                </c:pt>
                <c:pt idx="16">
                  <c:v>United States</c:v>
                </c:pt>
                <c:pt idx="17">
                  <c:v>Indonesia</c:v>
                </c:pt>
                <c:pt idx="18">
                  <c:v>Poland</c:v>
                </c:pt>
                <c:pt idx="19">
                  <c:v>Australia</c:v>
                </c:pt>
                <c:pt idx="20">
                  <c:v>Republic of Korea</c:v>
                </c:pt>
                <c:pt idx="21">
                  <c:v>Sweden</c:v>
                </c:pt>
                <c:pt idx="22">
                  <c:v>Canada</c:v>
                </c:pt>
                <c:pt idx="23">
                  <c:v>Germany</c:v>
                </c:pt>
                <c:pt idx="24">
                  <c:v>Russia</c:v>
                </c:pt>
                <c:pt idx="25">
                  <c:v>Great Britain</c:v>
                </c:pt>
                <c:pt idx="26">
                  <c:v>Japan</c:v>
                </c:pt>
              </c:strCache>
            </c:strRef>
          </c:cat>
          <c:val>
            <c:numRef>
              <c:f>Sheet1!$B$2:$B$28</c:f>
              <c:numCache>
                <c:formatCode>General</c:formatCode>
                <c:ptCount val="27"/>
                <c:pt idx="0" formatCode="0%">
                  <c:v>0.49</c:v>
                </c:pt>
                <c:pt idx="2" formatCode="0%">
                  <c:v>0.8</c:v>
                </c:pt>
                <c:pt idx="3" formatCode="0%">
                  <c:v>0.78</c:v>
                </c:pt>
                <c:pt idx="4" formatCode="0%">
                  <c:v>0.67</c:v>
                </c:pt>
                <c:pt idx="5" formatCode="0%">
                  <c:v>0.65</c:v>
                </c:pt>
                <c:pt idx="6" formatCode="0%">
                  <c:v>0.65</c:v>
                </c:pt>
                <c:pt idx="7" formatCode="0%">
                  <c:v>0.64</c:v>
                </c:pt>
                <c:pt idx="8" formatCode="0%">
                  <c:v>0.63</c:v>
                </c:pt>
                <c:pt idx="9" formatCode="0%">
                  <c:v>0.57</c:v>
                </c:pt>
                <c:pt idx="10" formatCode="0%">
                  <c:v>0.51</c:v>
                </c:pt>
                <c:pt idx="11" formatCode="0%">
                  <c:v>0.5</c:v>
                </c:pt>
                <c:pt idx="12" formatCode="0%">
                  <c:v>0.5</c:v>
                </c:pt>
                <c:pt idx="13" formatCode="0%">
                  <c:v>0.49</c:v>
                </c:pt>
                <c:pt idx="14" formatCode="0%">
                  <c:v>0.47</c:v>
                </c:pt>
                <c:pt idx="15" formatCode="0%">
                  <c:v>0.44</c:v>
                </c:pt>
                <c:pt idx="16" formatCode="0%">
                  <c:v>0.43</c:v>
                </c:pt>
                <c:pt idx="17" formatCode="0%">
                  <c:v>0.43</c:v>
                </c:pt>
                <c:pt idx="18" formatCode="0%">
                  <c:v>0.42</c:v>
                </c:pt>
                <c:pt idx="19" formatCode="0%">
                  <c:v>0.42</c:v>
                </c:pt>
                <c:pt idx="20" formatCode="0%">
                  <c:v>0.41</c:v>
                </c:pt>
                <c:pt idx="21" formatCode="0%">
                  <c:v>0.4</c:v>
                </c:pt>
                <c:pt idx="22" formatCode="0%">
                  <c:v>0.4</c:v>
                </c:pt>
                <c:pt idx="23" formatCode="0%">
                  <c:v>0.4</c:v>
                </c:pt>
                <c:pt idx="24" formatCode="0%">
                  <c:v>0.38</c:v>
                </c:pt>
                <c:pt idx="25" formatCode="0%">
                  <c:v>0.38</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82846288"/>
        <c:axId val="1489767184"/>
      </c:barChart>
      <c:catAx>
        <c:axId val="138284628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89767184"/>
        <c:crosses val="autoZero"/>
        <c:auto val="1"/>
        <c:lblAlgn val="ctr"/>
        <c:lblOffset val="0"/>
        <c:noMultiLvlLbl val="0"/>
      </c:catAx>
      <c:valAx>
        <c:axId val="1489767184"/>
        <c:scaling>
          <c:orientation val="minMax"/>
          <c:max val="1.0"/>
        </c:scaling>
        <c:delete val="1"/>
        <c:axPos val="t"/>
        <c:numFmt formatCode="0%" sourceLinked="1"/>
        <c:majorTickMark val="out"/>
        <c:minorTickMark val="none"/>
        <c:tickLblPos val="nextTo"/>
        <c:crossAx val="1382846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Europe</c:v>
                </c:pt>
                <c:pt idx="7">
                  <c:v>North America</c:v>
                </c:pt>
                <c:pt idx="8">
                  <c:v>G-8 Countries</c:v>
                </c:pt>
              </c:strCache>
            </c:strRef>
          </c:cat>
          <c:val>
            <c:numRef>
              <c:f>Sheet1!$B$2:$B$10</c:f>
              <c:numCache>
                <c:formatCode>General</c:formatCode>
                <c:ptCount val="9"/>
                <c:pt idx="0" formatCode="0%">
                  <c:v>0.49</c:v>
                </c:pt>
                <c:pt idx="2" formatCode="0%">
                  <c:v>0.65</c:v>
                </c:pt>
                <c:pt idx="3" formatCode="0%">
                  <c:v>0.57</c:v>
                </c:pt>
                <c:pt idx="4" formatCode="0%">
                  <c:v>0.56</c:v>
                </c:pt>
                <c:pt idx="5" formatCode="0%">
                  <c:v>0.46</c:v>
                </c:pt>
                <c:pt idx="6" formatCode="0%">
                  <c:v>0.43</c:v>
                </c:pt>
                <c:pt idx="7" formatCode="0%">
                  <c:v>0.41</c:v>
                </c:pt>
                <c:pt idx="8" formatCode="0%">
                  <c:v>0.41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6175152"/>
        <c:axId val="1566244016"/>
      </c:barChart>
      <c:catAx>
        <c:axId val="156617515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244016"/>
        <c:crosses val="autoZero"/>
        <c:auto val="1"/>
        <c:lblAlgn val="ctr"/>
        <c:lblOffset val="0"/>
        <c:noMultiLvlLbl val="0"/>
      </c:catAx>
      <c:valAx>
        <c:axId val="1566244016"/>
        <c:scaling>
          <c:orientation val="minMax"/>
          <c:max val="1.0"/>
        </c:scaling>
        <c:delete val="1"/>
        <c:axPos val="t"/>
        <c:numFmt formatCode="0%" sourceLinked="1"/>
        <c:majorTickMark val="none"/>
        <c:minorTickMark val="none"/>
        <c:tickLblPos val="nextTo"/>
        <c:crossAx val="1566175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0.22</c:v>
                </c:pt>
                <c:pt idx="2">
                  <c:v>0.43</c:v>
                </c:pt>
                <c:pt idx="3">
                  <c:v>0.28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8163024"/>
        <c:axId val="1608165344"/>
      </c:barChart>
      <c:catAx>
        <c:axId val="16081630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165344"/>
        <c:crosses val="autoZero"/>
        <c:auto val="1"/>
        <c:lblAlgn val="ctr"/>
        <c:lblOffset val="0"/>
        <c:noMultiLvlLbl val="0"/>
      </c:catAx>
      <c:valAx>
        <c:axId val="1608165344"/>
        <c:scaling>
          <c:orientation val="minMax"/>
          <c:max val="1.0"/>
        </c:scaling>
        <c:delete val="1"/>
        <c:axPos val="t"/>
        <c:numFmt formatCode="0%" sourceLinked="1"/>
        <c:majorTickMark val="none"/>
        <c:minorTickMark val="none"/>
        <c:tickLblPos val="nextTo"/>
        <c:crossAx val="16081630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7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India</c:v>
                </c:pt>
                <c:pt idx="4">
                  <c:v>Egypt</c:v>
                </c:pt>
                <c:pt idx="5">
                  <c:v>Pakistan</c:v>
                </c:pt>
                <c:pt idx="6">
                  <c:v>Brazil</c:v>
                </c:pt>
                <c:pt idx="7">
                  <c:v>Hong Kong</c:v>
                </c:pt>
                <c:pt idx="8">
                  <c:v>Kenya</c:v>
                </c:pt>
                <c:pt idx="9">
                  <c:v>Turkey</c:v>
                </c:pt>
                <c:pt idx="10">
                  <c:v>Indonesia</c:v>
                </c:pt>
                <c:pt idx="11">
                  <c:v>Mexico</c:v>
                </c:pt>
                <c:pt idx="12">
                  <c:v>Nigeria</c:v>
                </c:pt>
                <c:pt idx="13">
                  <c:v>South Africa</c:v>
                </c:pt>
                <c:pt idx="14">
                  <c:v>Poland</c:v>
                </c:pt>
                <c:pt idx="15">
                  <c:v>Russia</c:v>
                </c:pt>
                <c:pt idx="16">
                  <c:v>China</c:v>
                </c:pt>
                <c:pt idx="17">
                  <c:v>Italy</c:v>
                </c:pt>
                <c:pt idx="18">
                  <c:v>Germany</c:v>
                </c:pt>
                <c:pt idx="19">
                  <c:v>Republic of Korea</c:v>
                </c:pt>
                <c:pt idx="20">
                  <c:v>France</c:v>
                </c:pt>
                <c:pt idx="21">
                  <c:v>United States</c:v>
                </c:pt>
                <c:pt idx="22">
                  <c:v>Sweden</c:v>
                </c:pt>
                <c:pt idx="23">
                  <c:v>Australia</c:v>
                </c:pt>
                <c:pt idx="24">
                  <c:v>Canada</c:v>
                </c:pt>
                <c:pt idx="25">
                  <c:v>Japan</c:v>
                </c:pt>
                <c:pt idx="26">
                  <c:v>Great Britain</c:v>
                </c:pt>
              </c:strCache>
            </c:strRef>
          </c:cat>
          <c:val>
            <c:numRef>
              <c:f>Sheet1!$B$2:$B$28</c:f>
              <c:numCache>
                <c:formatCode>General</c:formatCode>
                <c:ptCount val="27"/>
                <c:pt idx="0" formatCode="0%">
                  <c:v>0.29</c:v>
                </c:pt>
                <c:pt idx="2" formatCode="0%">
                  <c:v>0.52</c:v>
                </c:pt>
                <c:pt idx="3" formatCode="0%">
                  <c:v>0.51</c:v>
                </c:pt>
                <c:pt idx="4" formatCode="0%">
                  <c:v>0.44</c:v>
                </c:pt>
                <c:pt idx="5" formatCode="0%">
                  <c:v>0.44</c:v>
                </c:pt>
                <c:pt idx="6" formatCode="0%">
                  <c:v>0.42</c:v>
                </c:pt>
                <c:pt idx="7" formatCode="0%">
                  <c:v>0.4</c:v>
                </c:pt>
                <c:pt idx="8" formatCode="0%">
                  <c:v>0.39</c:v>
                </c:pt>
                <c:pt idx="9" formatCode="0%">
                  <c:v>0.39</c:v>
                </c:pt>
                <c:pt idx="10" formatCode="0%">
                  <c:v>0.38</c:v>
                </c:pt>
                <c:pt idx="11" formatCode="0%">
                  <c:v>0.36</c:v>
                </c:pt>
                <c:pt idx="12" formatCode="0%">
                  <c:v>0.29</c:v>
                </c:pt>
                <c:pt idx="13" formatCode="0%">
                  <c:v>0.25</c:v>
                </c:pt>
                <c:pt idx="14" formatCode="0%">
                  <c:v>0.24</c:v>
                </c:pt>
                <c:pt idx="15" formatCode="0%">
                  <c:v>0.24</c:v>
                </c:pt>
                <c:pt idx="16" formatCode="0%">
                  <c:v>0.23</c:v>
                </c:pt>
                <c:pt idx="17" formatCode="0%">
                  <c:v>0.23</c:v>
                </c:pt>
                <c:pt idx="18" formatCode="0%">
                  <c:v>0.23</c:v>
                </c:pt>
                <c:pt idx="19" formatCode="0%">
                  <c:v>0.22</c:v>
                </c:pt>
                <c:pt idx="20" formatCode="0%">
                  <c:v>0.21</c:v>
                </c:pt>
                <c:pt idx="21" formatCode="0%">
                  <c:v>0.21</c:v>
                </c:pt>
                <c:pt idx="22" formatCode="0%">
                  <c:v>0.21</c:v>
                </c:pt>
                <c:pt idx="23" formatCode="0%">
                  <c:v>0.2</c:v>
                </c:pt>
                <c:pt idx="24" formatCode="0%">
                  <c:v>0.2</c:v>
                </c:pt>
                <c:pt idx="25" formatCode="0%">
                  <c:v>0.19</c:v>
                </c:pt>
                <c:pt idx="26" formatCode="0%">
                  <c:v>0.16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82229264"/>
        <c:axId val="1382231584"/>
      </c:barChart>
      <c:catAx>
        <c:axId val="138222926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82231584"/>
        <c:crosses val="autoZero"/>
        <c:auto val="1"/>
        <c:lblAlgn val="ctr"/>
        <c:lblOffset val="0"/>
        <c:noMultiLvlLbl val="0"/>
      </c:catAx>
      <c:valAx>
        <c:axId val="1382231584"/>
        <c:scaling>
          <c:orientation val="minMax"/>
          <c:max val="1.0"/>
        </c:scaling>
        <c:delete val="1"/>
        <c:axPos val="t"/>
        <c:numFmt formatCode="0%" sourceLinked="1"/>
        <c:majorTickMark val="out"/>
        <c:minorTickMark val="none"/>
        <c:tickLblPos val="nextTo"/>
        <c:crossAx val="1382229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APAC</c:v>
                </c:pt>
                <c:pt idx="4">
                  <c:v>BRICS</c:v>
                </c:pt>
                <c:pt idx="5">
                  <c:v>Middle East/Africa</c:v>
                </c:pt>
                <c:pt idx="6">
                  <c:v>North America</c:v>
                </c:pt>
                <c:pt idx="7">
                  <c:v>G-8 Countries</c:v>
                </c:pt>
                <c:pt idx="8">
                  <c:v>Europe</c:v>
                </c:pt>
              </c:strCache>
            </c:strRef>
          </c:cat>
          <c:val>
            <c:numRef>
              <c:f>Sheet1!$B$2:$B$10</c:f>
              <c:numCache>
                <c:formatCode>General</c:formatCode>
                <c:ptCount val="9"/>
                <c:pt idx="0" formatCode="0%">
                  <c:v>0.41</c:v>
                </c:pt>
                <c:pt idx="2" formatCode="0%">
                  <c:v>0.52</c:v>
                </c:pt>
                <c:pt idx="3" formatCode="0%">
                  <c:v>0.5</c:v>
                </c:pt>
                <c:pt idx="4" formatCode="0%">
                  <c:v>0.46</c:v>
                </c:pt>
                <c:pt idx="5" formatCode="0%">
                  <c:v>0.45</c:v>
                </c:pt>
                <c:pt idx="6" formatCode="0%">
                  <c:v>0.29</c:v>
                </c:pt>
                <c:pt idx="7" formatCode="0%">
                  <c:v>0.28</c:v>
                </c:pt>
                <c:pt idx="8" formatCode="0%">
                  <c:v>0.27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7405344"/>
        <c:axId val="1567005456"/>
      </c:barChart>
      <c:catAx>
        <c:axId val="15674053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005456"/>
        <c:crosses val="autoZero"/>
        <c:auto val="1"/>
        <c:lblAlgn val="ctr"/>
        <c:lblOffset val="0"/>
        <c:noMultiLvlLbl val="0"/>
      </c:catAx>
      <c:valAx>
        <c:axId val="1567005456"/>
        <c:scaling>
          <c:orientation val="minMax"/>
          <c:max val="1.0"/>
        </c:scaling>
        <c:delete val="1"/>
        <c:axPos val="t"/>
        <c:numFmt formatCode="0%" sourceLinked="1"/>
        <c:majorTickMark val="none"/>
        <c:minorTickMark val="none"/>
        <c:tickLblPos val="nextTo"/>
        <c:crossAx val="15674053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Europe</c:v>
                </c:pt>
                <c:pt idx="7">
                  <c:v>G-8 Countries</c:v>
                </c:pt>
                <c:pt idx="8">
                  <c:v>North America</c:v>
                </c:pt>
              </c:strCache>
            </c:strRef>
          </c:cat>
          <c:val>
            <c:numRef>
              <c:f>Sheet1!$B$2:$B$10</c:f>
              <c:numCache>
                <c:formatCode>General</c:formatCode>
                <c:ptCount val="9"/>
                <c:pt idx="0" formatCode="0%">
                  <c:v>0.29</c:v>
                </c:pt>
                <c:pt idx="2" formatCode="0%">
                  <c:v>0.39</c:v>
                </c:pt>
                <c:pt idx="3" formatCode="0%">
                  <c:v>0.36</c:v>
                </c:pt>
                <c:pt idx="4" formatCode="0%">
                  <c:v>0.33</c:v>
                </c:pt>
                <c:pt idx="5" formatCode="0%">
                  <c:v>0.3</c:v>
                </c:pt>
                <c:pt idx="6" formatCode="0%">
                  <c:v>0.21</c:v>
                </c:pt>
                <c:pt idx="7" formatCode="0%">
                  <c:v>0.21</c:v>
                </c:pt>
                <c:pt idx="8" formatCode="0%">
                  <c:v>0.2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7933504"/>
        <c:axId val="1607935824"/>
      </c:barChart>
      <c:catAx>
        <c:axId val="16079335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935824"/>
        <c:crosses val="autoZero"/>
        <c:auto val="1"/>
        <c:lblAlgn val="ctr"/>
        <c:lblOffset val="0"/>
        <c:noMultiLvlLbl val="0"/>
      </c:catAx>
      <c:valAx>
        <c:axId val="1607935824"/>
        <c:scaling>
          <c:orientation val="minMax"/>
          <c:max val="1.0"/>
        </c:scaling>
        <c:delete val="1"/>
        <c:axPos val="t"/>
        <c:numFmt formatCode="0%" sourceLinked="1"/>
        <c:majorTickMark val="none"/>
        <c:minorTickMark val="none"/>
        <c:tickLblPos val="nextTo"/>
        <c:crossAx val="1607933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0.12</c:v>
                </c:pt>
                <c:pt idx="1">
                  <c:v>0.32</c:v>
                </c:pt>
                <c:pt idx="2">
                  <c:v>0.33</c:v>
                </c:pt>
                <c:pt idx="3">
                  <c:v>0.22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6230336"/>
        <c:axId val="1566241120"/>
      </c:barChart>
      <c:catAx>
        <c:axId val="15662303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241120"/>
        <c:crosses val="autoZero"/>
        <c:auto val="1"/>
        <c:lblAlgn val="ctr"/>
        <c:lblOffset val="0"/>
        <c:noMultiLvlLbl val="0"/>
      </c:catAx>
      <c:valAx>
        <c:axId val="1566241120"/>
        <c:scaling>
          <c:orientation val="minMax"/>
          <c:max val="1.0"/>
        </c:scaling>
        <c:delete val="1"/>
        <c:axPos val="t"/>
        <c:numFmt formatCode="0%" sourceLinked="1"/>
        <c:majorTickMark val="none"/>
        <c:minorTickMark val="none"/>
        <c:tickLblPos val="nextTo"/>
        <c:crossAx val="1566230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India</c:v>
                </c:pt>
                <c:pt idx="5">
                  <c:v>Indonesia</c:v>
                </c:pt>
                <c:pt idx="6">
                  <c:v>Egypt</c:v>
                </c:pt>
                <c:pt idx="7">
                  <c:v>Pakistan</c:v>
                </c:pt>
                <c:pt idx="8">
                  <c:v>China</c:v>
                </c:pt>
                <c:pt idx="9">
                  <c:v>Brazil</c:v>
                </c:pt>
                <c:pt idx="10">
                  <c:v>Mexico</c:v>
                </c:pt>
                <c:pt idx="11">
                  <c:v>Turkey</c:v>
                </c:pt>
                <c:pt idx="12">
                  <c:v>South Africa</c:v>
                </c:pt>
                <c:pt idx="13">
                  <c:v>Republic of Korea</c:v>
                </c:pt>
                <c:pt idx="14">
                  <c:v>Tunisia</c:v>
                </c:pt>
                <c:pt idx="15">
                  <c:v>Hong Kong</c:v>
                </c:pt>
                <c:pt idx="16">
                  <c:v>United States</c:v>
                </c:pt>
                <c:pt idx="17">
                  <c:v>Poland</c:v>
                </c:pt>
                <c:pt idx="18">
                  <c:v>Italy</c:v>
                </c:pt>
                <c:pt idx="19">
                  <c:v>Germany</c:v>
                </c:pt>
                <c:pt idx="20">
                  <c:v>Australia</c:v>
                </c:pt>
                <c:pt idx="21">
                  <c:v>Canada</c:v>
                </c:pt>
                <c:pt idx="22">
                  <c:v>Japan</c:v>
                </c:pt>
                <c:pt idx="23">
                  <c:v>Russia</c:v>
                </c:pt>
                <c:pt idx="24">
                  <c:v>France</c:v>
                </c:pt>
                <c:pt idx="25">
                  <c:v>Sweden</c:v>
                </c:pt>
                <c:pt idx="26">
                  <c:v>Great Britain</c:v>
                </c:pt>
              </c:strCache>
            </c:strRef>
          </c:cat>
          <c:val>
            <c:numRef>
              <c:f>Sheet1!$B$2:$B$28</c:f>
              <c:numCache>
                <c:formatCode>General</c:formatCode>
                <c:ptCount val="27"/>
                <c:pt idx="0" formatCode="0%">
                  <c:v>0.44</c:v>
                </c:pt>
                <c:pt idx="2" formatCode="0%">
                  <c:v>0.88</c:v>
                </c:pt>
                <c:pt idx="3" formatCode="0%">
                  <c:v>0.81</c:v>
                </c:pt>
                <c:pt idx="4" formatCode="0%">
                  <c:v>0.68</c:v>
                </c:pt>
                <c:pt idx="5" formatCode="0%">
                  <c:v>0.68</c:v>
                </c:pt>
                <c:pt idx="6" formatCode="0%">
                  <c:v>0.64</c:v>
                </c:pt>
                <c:pt idx="7" formatCode="0%">
                  <c:v>0.63</c:v>
                </c:pt>
                <c:pt idx="8" formatCode="0%">
                  <c:v>0.63</c:v>
                </c:pt>
                <c:pt idx="9" formatCode="0%">
                  <c:v>0.62</c:v>
                </c:pt>
                <c:pt idx="10" formatCode="0%">
                  <c:v>0.56</c:v>
                </c:pt>
                <c:pt idx="11" formatCode="0%">
                  <c:v>0.55</c:v>
                </c:pt>
                <c:pt idx="12" formatCode="0%">
                  <c:v>0.54</c:v>
                </c:pt>
                <c:pt idx="13" formatCode="0%">
                  <c:v>0.48</c:v>
                </c:pt>
                <c:pt idx="14" formatCode="0%">
                  <c:v>0.47</c:v>
                </c:pt>
                <c:pt idx="15" formatCode="0%">
                  <c:v>0.45</c:v>
                </c:pt>
                <c:pt idx="16" formatCode="0%">
                  <c:v>0.33</c:v>
                </c:pt>
                <c:pt idx="17" formatCode="0%">
                  <c:v>0.32</c:v>
                </c:pt>
                <c:pt idx="18" formatCode="0%">
                  <c:v>0.32</c:v>
                </c:pt>
                <c:pt idx="19" formatCode="0%">
                  <c:v>0.28</c:v>
                </c:pt>
                <c:pt idx="20" formatCode="0%">
                  <c:v>0.27</c:v>
                </c:pt>
                <c:pt idx="21" formatCode="0%">
                  <c:v>0.27</c:v>
                </c:pt>
                <c:pt idx="22" formatCode="0%">
                  <c:v>0.25</c:v>
                </c:pt>
                <c:pt idx="23" formatCode="0%">
                  <c:v>0.24</c:v>
                </c:pt>
                <c:pt idx="24" formatCode="0%">
                  <c:v>0.24</c:v>
                </c:pt>
                <c:pt idx="25" formatCode="0%">
                  <c:v>0.24</c:v>
                </c:pt>
                <c:pt idx="26" formatCode="0%">
                  <c:v>0.23</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4009552"/>
        <c:axId val="1564011872"/>
      </c:barChart>
      <c:catAx>
        <c:axId val="15640095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4011872"/>
        <c:crosses val="autoZero"/>
        <c:auto val="1"/>
        <c:lblAlgn val="ctr"/>
        <c:lblOffset val="0"/>
        <c:noMultiLvlLbl val="0"/>
      </c:catAx>
      <c:valAx>
        <c:axId val="1564011872"/>
        <c:scaling>
          <c:orientation val="minMax"/>
          <c:max val="1.0"/>
        </c:scaling>
        <c:delete val="1"/>
        <c:axPos val="t"/>
        <c:numFmt formatCode="0%" sourceLinked="1"/>
        <c:majorTickMark val="out"/>
        <c:minorTickMark val="none"/>
        <c:tickLblPos val="nextTo"/>
        <c:crossAx val="1564009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Europe</c:v>
                </c:pt>
                <c:pt idx="8">
                  <c:v>G-8 Countries</c:v>
                </c:pt>
              </c:strCache>
            </c:strRef>
          </c:cat>
          <c:val>
            <c:numRef>
              <c:f>Sheet1!$B$2:$B$10</c:f>
              <c:numCache>
                <c:formatCode>General</c:formatCode>
                <c:ptCount val="9"/>
                <c:pt idx="0" formatCode="0%">
                  <c:v>0.44</c:v>
                </c:pt>
                <c:pt idx="2" formatCode="0%">
                  <c:v>0.64</c:v>
                </c:pt>
                <c:pt idx="3" formatCode="0%">
                  <c:v>0.59</c:v>
                </c:pt>
                <c:pt idx="4" formatCode="0%">
                  <c:v>0.54</c:v>
                </c:pt>
                <c:pt idx="5" formatCode="0%">
                  <c:v>0.46</c:v>
                </c:pt>
                <c:pt idx="6" formatCode="0%">
                  <c:v>0.3</c:v>
                </c:pt>
                <c:pt idx="7" formatCode="0%">
                  <c:v>0.27</c:v>
                </c:pt>
                <c:pt idx="8" formatCode="0%">
                  <c:v>0.27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216140208"/>
        <c:axId val="1215534880"/>
      </c:barChart>
      <c:catAx>
        <c:axId val="12161402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534880"/>
        <c:crosses val="autoZero"/>
        <c:auto val="1"/>
        <c:lblAlgn val="ctr"/>
        <c:lblOffset val="0"/>
        <c:noMultiLvlLbl val="0"/>
      </c:catAx>
      <c:valAx>
        <c:axId val="1215534880"/>
        <c:scaling>
          <c:orientation val="minMax"/>
          <c:max val="1.0"/>
        </c:scaling>
        <c:delete val="1"/>
        <c:axPos val="t"/>
        <c:numFmt formatCode="0%" sourceLinked="1"/>
        <c:majorTickMark val="none"/>
        <c:minorTickMark val="none"/>
        <c:tickLblPos val="nextTo"/>
        <c:crossAx val="1216140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0.08</c:v>
                </c:pt>
                <c:pt idx="1">
                  <c:v>0.21</c:v>
                </c:pt>
                <c:pt idx="2">
                  <c:v>0.41</c:v>
                </c:pt>
                <c:pt idx="3">
                  <c:v>0.29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7969984"/>
        <c:axId val="1607972304"/>
      </c:barChart>
      <c:catAx>
        <c:axId val="160796998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7972304"/>
        <c:crosses val="autoZero"/>
        <c:auto val="1"/>
        <c:lblAlgn val="ctr"/>
        <c:lblOffset val="0"/>
        <c:noMultiLvlLbl val="0"/>
      </c:catAx>
      <c:valAx>
        <c:axId val="1607972304"/>
        <c:scaling>
          <c:orientation val="minMax"/>
          <c:max val="1.0"/>
        </c:scaling>
        <c:delete val="1"/>
        <c:axPos val="t"/>
        <c:numFmt formatCode="0%" sourceLinked="1"/>
        <c:majorTickMark val="none"/>
        <c:minorTickMark val="none"/>
        <c:tickLblPos val="nextTo"/>
        <c:crossAx val="1607969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France</c:v>
                </c:pt>
                <c:pt idx="6">
                  <c:v>Turkey</c:v>
                </c:pt>
                <c:pt idx="7">
                  <c:v>Russia</c:v>
                </c:pt>
                <c:pt idx="8">
                  <c:v>Italy</c:v>
                </c:pt>
                <c:pt idx="9">
                  <c:v>Egypt</c:v>
                </c:pt>
                <c:pt idx="10">
                  <c:v>United States</c:v>
                </c:pt>
                <c:pt idx="11">
                  <c:v>Australia</c:v>
                </c:pt>
                <c:pt idx="12">
                  <c:v>South Africa</c:v>
                </c:pt>
                <c:pt idx="13">
                  <c:v>Hong Kong</c:v>
                </c:pt>
                <c:pt idx="14">
                  <c:v>Canada</c:v>
                </c:pt>
                <c:pt idx="15">
                  <c:v>Sweden</c:v>
                </c:pt>
                <c:pt idx="16">
                  <c:v>Indonesia</c:v>
                </c:pt>
                <c:pt idx="17">
                  <c:v>Mexico</c:v>
                </c:pt>
                <c:pt idx="18">
                  <c:v>China</c:v>
                </c:pt>
                <c:pt idx="19">
                  <c:v>Germany</c:v>
                </c:pt>
                <c:pt idx="20">
                  <c:v>Great Britain</c:v>
                </c:pt>
                <c:pt idx="21">
                  <c:v>Republic of Korea</c:v>
                </c:pt>
                <c:pt idx="22">
                  <c:v>Poland</c:v>
                </c:pt>
                <c:pt idx="23">
                  <c:v>Japan</c:v>
                </c:pt>
                <c:pt idx="24">
                  <c:v>Kenya</c:v>
                </c:pt>
                <c:pt idx="25">
                  <c:v>Tunisia</c:v>
                </c:pt>
                <c:pt idx="26">
                  <c:v>Nigeria</c:v>
                </c:pt>
              </c:strCache>
            </c:strRef>
          </c:cat>
          <c:val>
            <c:numRef>
              <c:f>Sheet1!$B$2:$B$28</c:f>
              <c:numCache>
                <c:formatCode>General</c:formatCode>
                <c:ptCount val="27"/>
                <c:pt idx="0" formatCode="0%">
                  <c:v>0.3</c:v>
                </c:pt>
                <c:pt idx="2" formatCode="0%">
                  <c:v>0.45</c:v>
                </c:pt>
                <c:pt idx="3" formatCode="0%">
                  <c:v>0.44</c:v>
                </c:pt>
                <c:pt idx="4" formatCode="0%">
                  <c:v>0.42</c:v>
                </c:pt>
                <c:pt idx="5" formatCode="0%">
                  <c:v>0.39</c:v>
                </c:pt>
                <c:pt idx="6" formatCode="0%">
                  <c:v>0.37</c:v>
                </c:pt>
                <c:pt idx="7" formatCode="0%">
                  <c:v>0.35</c:v>
                </c:pt>
                <c:pt idx="8" formatCode="0%">
                  <c:v>0.32</c:v>
                </c:pt>
                <c:pt idx="9" formatCode="0%">
                  <c:v>0.32</c:v>
                </c:pt>
                <c:pt idx="10" formatCode="0%">
                  <c:v>0.31</c:v>
                </c:pt>
                <c:pt idx="11" formatCode="0%">
                  <c:v>0.31</c:v>
                </c:pt>
                <c:pt idx="12" formatCode="0%">
                  <c:v>0.31</c:v>
                </c:pt>
                <c:pt idx="13" formatCode="0%">
                  <c:v>0.3</c:v>
                </c:pt>
                <c:pt idx="14" formatCode="0%">
                  <c:v>0.29</c:v>
                </c:pt>
                <c:pt idx="15" formatCode="0%">
                  <c:v>0.28</c:v>
                </c:pt>
                <c:pt idx="16" formatCode="0%">
                  <c:v>0.28</c:v>
                </c:pt>
                <c:pt idx="17" formatCode="0%">
                  <c:v>0.28</c:v>
                </c:pt>
                <c:pt idx="18" formatCode="0%">
                  <c:v>0.27</c:v>
                </c:pt>
                <c:pt idx="19" formatCode="0%">
                  <c:v>0.25</c:v>
                </c:pt>
                <c:pt idx="20" formatCode="0%">
                  <c:v>0.25</c:v>
                </c:pt>
                <c:pt idx="21" formatCode="0%">
                  <c:v>0.23</c:v>
                </c:pt>
                <c:pt idx="22" formatCode="0%">
                  <c:v>0.21</c:v>
                </c:pt>
                <c:pt idx="23" formatCode="0%">
                  <c:v>0.2</c:v>
                </c:pt>
                <c:pt idx="24" formatCode="0%">
                  <c:v>0.17</c:v>
                </c:pt>
                <c:pt idx="25" formatCode="0%">
                  <c:v>0.13</c:v>
                </c:pt>
                <c:pt idx="26" formatCode="0%">
                  <c:v>0.09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7954608"/>
        <c:axId val="1563859968"/>
      </c:barChart>
      <c:catAx>
        <c:axId val="160795460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859968"/>
        <c:crosses val="autoZero"/>
        <c:auto val="1"/>
        <c:lblAlgn val="ctr"/>
        <c:lblOffset val="0"/>
        <c:noMultiLvlLbl val="0"/>
      </c:catAx>
      <c:valAx>
        <c:axId val="1563859968"/>
        <c:scaling>
          <c:orientation val="minMax"/>
          <c:max val="1.0"/>
        </c:scaling>
        <c:delete val="1"/>
        <c:axPos val="t"/>
        <c:numFmt formatCode="0%" sourceLinked="1"/>
        <c:majorTickMark val="out"/>
        <c:minorTickMark val="none"/>
        <c:tickLblPos val="nextTo"/>
        <c:crossAx val="1607954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North America</c:v>
                </c:pt>
                <c:pt idx="5">
                  <c:v>G-8 Countries</c:v>
                </c:pt>
                <c:pt idx="6">
                  <c:v>APAC</c:v>
                </c:pt>
                <c:pt idx="7">
                  <c:v>Europe</c:v>
                </c:pt>
                <c:pt idx="8">
                  <c:v>Middle East/Africa</c:v>
                </c:pt>
              </c:strCache>
            </c:strRef>
          </c:cat>
          <c:val>
            <c:numRef>
              <c:f>Sheet1!$B$2:$B$10</c:f>
              <c:numCache>
                <c:formatCode>General</c:formatCode>
                <c:ptCount val="9"/>
                <c:pt idx="0" formatCode="0%">
                  <c:v>0.3</c:v>
                </c:pt>
                <c:pt idx="2" formatCode="0%">
                  <c:v>0.36</c:v>
                </c:pt>
                <c:pt idx="3" formatCode="0%">
                  <c:v>0.35</c:v>
                </c:pt>
                <c:pt idx="4" formatCode="0%">
                  <c:v>0.3</c:v>
                </c:pt>
                <c:pt idx="5" formatCode="0%">
                  <c:v>0.3</c:v>
                </c:pt>
                <c:pt idx="6" formatCode="0%">
                  <c:v>0.3</c:v>
                </c:pt>
                <c:pt idx="7" formatCode="0%">
                  <c:v>0.29</c:v>
                </c:pt>
                <c:pt idx="8" formatCode="0%">
                  <c:v>0.29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5497296"/>
        <c:axId val="1605500192"/>
      </c:barChart>
      <c:catAx>
        <c:axId val="16054972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500192"/>
        <c:crosses val="autoZero"/>
        <c:auto val="1"/>
        <c:lblAlgn val="ctr"/>
        <c:lblOffset val="0"/>
        <c:noMultiLvlLbl val="0"/>
      </c:catAx>
      <c:valAx>
        <c:axId val="1605500192"/>
        <c:scaling>
          <c:orientation val="minMax"/>
          <c:max val="1.0"/>
        </c:scaling>
        <c:delete val="1"/>
        <c:axPos val="t"/>
        <c:numFmt formatCode="0%" sourceLinked="1"/>
        <c:majorTickMark val="none"/>
        <c:minorTickMark val="none"/>
        <c:tickLblPos val="nextTo"/>
        <c:crossAx val="16054972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0.11</c:v>
                </c:pt>
                <c:pt idx="1">
                  <c:v>0.31</c:v>
                </c:pt>
                <c:pt idx="2">
                  <c:v>0.35</c:v>
                </c:pt>
                <c:pt idx="3">
                  <c:v>0.23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42155648"/>
        <c:axId val="1542157424"/>
      </c:barChart>
      <c:catAx>
        <c:axId val="15421556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157424"/>
        <c:crosses val="autoZero"/>
        <c:auto val="1"/>
        <c:lblAlgn val="ctr"/>
        <c:lblOffset val="0"/>
        <c:noMultiLvlLbl val="0"/>
      </c:catAx>
      <c:valAx>
        <c:axId val="1542157424"/>
        <c:scaling>
          <c:orientation val="minMax"/>
          <c:max val="1.0"/>
        </c:scaling>
        <c:delete val="1"/>
        <c:axPos val="t"/>
        <c:numFmt formatCode="0%" sourceLinked="1"/>
        <c:majorTickMark val="none"/>
        <c:minorTickMark val="none"/>
        <c:tickLblPos val="nextTo"/>
        <c:crossAx val="15421556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India</c:v>
                </c:pt>
                <c:pt idx="5">
                  <c:v>Indonesia</c:v>
                </c:pt>
                <c:pt idx="6">
                  <c:v>Pakistan</c:v>
                </c:pt>
                <c:pt idx="7">
                  <c:v>China</c:v>
                </c:pt>
                <c:pt idx="8">
                  <c:v>Brazil</c:v>
                </c:pt>
                <c:pt idx="9">
                  <c:v>Egypt</c:v>
                </c:pt>
                <c:pt idx="10">
                  <c:v>Turkey</c:v>
                </c:pt>
                <c:pt idx="11">
                  <c:v>South Africa</c:v>
                </c:pt>
                <c:pt idx="12">
                  <c:v>Mexico</c:v>
                </c:pt>
                <c:pt idx="13">
                  <c:v>Tunisia</c:v>
                </c:pt>
                <c:pt idx="14">
                  <c:v>Republic of Korea</c:v>
                </c:pt>
                <c:pt idx="15">
                  <c:v>Hong Kong</c:v>
                </c:pt>
                <c:pt idx="16">
                  <c:v>United States</c:v>
                </c:pt>
                <c:pt idx="17">
                  <c:v>Italy</c:v>
                </c:pt>
                <c:pt idx="18">
                  <c:v>Russia</c:v>
                </c:pt>
                <c:pt idx="19">
                  <c:v>Australia</c:v>
                </c:pt>
                <c:pt idx="20">
                  <c:v>Poland</c:v>
                </c:pt>
                <c:pt idx="21">
                  <c:v>Germany</c:v>
                </c:pt>
                <c:pt idx="22">
                  <c:v>Canada</c:v>
                </c:pt>
                <c:pt idx="23">
                  <c:v>Sweden</c:v>
                </c:pt>
                <c:pt idx="24">
                  <c:v>Japan</c:v>
                </c:pt>
                <c:pt idx="25">
                  <c:v>France</c:v>
                </c:pt>
                <c:pt idx="26">
                  <c:v>Great Britain</c:v>
                </c:pt>
              </c:strCache>
            </c:strRef>
          </c:cat>
          <c:val>
            <c:numRef>
              <c:f>Sheet1!$B$2:$B$28</c:f>
              <c:numCache>
                <c:formatCode>General</c:formatCode>
                <c:ptCount val="27"/>
                <c:pt idx="0" formatCode="0%">
                  <c:v>0.43</c:v>
                </c:pt>
                <c:pt idx="2" formatCode="0%">
                  <c:v>0.86</c:v>
                </c:pt>
                <c:pt idx="3" formatCode="0%">
                  <c:v>0.77</c:v>
                </c:pt>
                <c:pt idx="4" formatCode="0%">
                  <c:v>0.67</c:v>
                </c:pt>
                <c:pt idx="5" formatCode="0%">
                  <c:v>0.65</c:v>
                </c:pt>
                <c:pt idx="6" formatCode="0%">
                  <c:v>0.62</c:v>
                </c:pt>
                <c:pt idx="7" formatCode="0%">
                  <c:v>0.62</c:v>
                </c:pt>
                <c:pt idx="8" formatCode="0%">
                  <c:v>0.61</c:v>
                </c:pt>
                <c:pt idx="9" formatCode="0%">
                  <c:v>0.59</c:v>
                </c:pt>
                <c:pt idx="10" formatCode="0%">
                  <c:v>0.52</c:v>
                </c:pt>
                <c:pt idx="11" formatCode="0%">
                  <c:v>0.51</c:v>
                </c:pt>
                <c:pt idx="12" formatCode="0%">
                  <c:v>0.5</c:v>
                </c:pt>
                <c:pt idx="13" formatCode="0%">
                  <c:v>0.47</c:v>
                </c:pt>
                <c:pt idx="14" formatCode="0%">
                  <c:v>0.45</c:v>
                </c:pt>
                <c:pt idx="15" formatCode="0%">
                  <c:v>0.45</c:v>
                </c:pt>
                <c:pt idx="16" formatCode="0%">
                  <c:v>0.3</c:v>
                </c:pt>
                <c:pt idx="17" formatCode="0%">
                  <c:v>0.3</c:v>
                </c:pt>
                <c:pt idx="18" formatCode="0%">
                  <c:v>0.29</c:v>
                </c:pt>
                <c:pt idx="19" formatCode="0%">
                  <c:v>0.28</c:v>
                </c:pt>
                <c:pt idx="20" formatCode="0%">
                  <c:v>0.27</c:v>
                </c:pt>
                <c:pt idx="21" formatCode="0%">
                  <c:v>0.27</c:v>
                </c:pt>
                <c:pt idx="22" formatCode="0%">
                  <c:v>0.26</c:v>
                </c:pt>
                <c:pt idx="23" formatCode="0%">
                  <c:v>0.26</c:v>
                </c:pt>
                <c:pt idx="24" formatCode="0%">
                  <c:v>0.25</c:v>
                </c:pt>
                <c:pt idx="25" formatCode="0%">
                  <c:v>0.23</c:v>
                </c:pt>
                <c:pt idx="26" formatCode="0%">
                  <c:v>0.2</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215600800"/>
        <c:axId val="1215602576"/>
      </c:barChart>
      <c:catAx>
        <c:axId val="121560080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5602576"/>
        <c:crosses val="autoZero"/>
        <c:auto val="1"/>
        <c:lblAlgn val="ctr"/>
        <c:lblOffset val="0"/>
        <c:noMultiLvlLbl val="0"/>
      </c:catAx>
      <c:valAx>
        <c:axId val="1215602576"/>
        <c:scaling>
          <c:orientation val="minMax"/>
          <c:max val="1.0"/>
        </c:scaling>
        <c:delete val="1"/>
        <c:axPos val="t"/>
        <c:numFmt formatCode="0%" sourceLinked="1"/>
        <c:majorTickMark val="out"/>
        <c:minorTickMark val="none"/>
        <c:tickLblPos val="nextTo"/>
        <c:crossAx val="1215600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8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Europe</c:v>
                </c:pt>
                <c:pt idx="8">
                  <c:v>G-8 Countries</c:v>
                </c:pt>
              </c:strCache>
            </c:strRef>
          </c:cat>
          <c:val>
            <c:numRef>
              <c:f>Sheet1!$B$2:$B$10</c:f>
              <c:numCache>
                <c:formatCode>General</c:formatCode>
                <c:ptCount val="9"/>
                <c:pt idx="0" formatCode="0%">
                  <c:v>0.43</c:v>
                </c:pt>
                <c:pt idx="2" formatCode="0%">
                  <c:v>0.61</c:v>
                </c:pt>
                <c:pt idx="3" formatCode="0%">
                  <c:v>0.55</c:v>
                </c:pt>
                <c:pt idx="4" formatCode="0%">
                  <c:v>0.54</c:v>
                </c:pt>
                <c:pt idx="5" formatCode="0%">
                  <c:v>0.46</c:v>
                </c:pt>
                <c:pt idx="6" formatCode="0%">
                  <c:v>0.28</c:v>
                </c:pt>
                <c:pt idx="7" formatCode="0%">
                  <c:v>0.26</c:v>
                </c:pt>
                <c:pt idx="8" formatCode="0%">
                  <c:v>0.26</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5702144"/>
        <c:axId val="1605704192"/>
      </c:barChart>
      <c:catAx>
        <c:axId val="16057021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5704192"/>
        <c:crosses val="autoZero"/>
        <c:auto val="1"/>
        <c:lblAlgn val="ctr"/>
        <c:lblOffset val="0"/>
        <c:noMultiLvlLbl val="0"/>
      </c:catAx>
      <c:valAx>
        <c:axId val="1605704192"/>
        <c:scaling>
          <c:orientation val="minMax"/>
          <c:max val="1.0"/>
        </c:scaling>
        <c:delete val="1"/>
        <c:axPos val="t"/>
        <c:numFmt formatCode="0%" sourceLinked="1"/>
        <c:majorTickMark val="none"/>
        <c:minorTickMark val="none"/>
        <c:tickLblPos val="nextTo"/>
        <c:crossAx val="1605702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0.12</c:v>
                </c:pt>
                <c:pt idx="1">
                  <c:v>0.3</c:v>
                </c:pt>
                <c:pt idx="2">
                  <c:v>0.3</c:v>
                </c:pt>
                <c:pt idx="3">
                  <c:v>0.28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40919328"/>
        <c:axId val="1562104848"/>
      </c:barChart>
      <c:catAx>
        <c:axId val="15409193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104848"/>
        <c:crosses val="autoZero"/>
        <c:auto val="1"/>
        <c:lblAlgn val="ctr"/>
        <c:lblOffset val="0"/>
        <c:noMultiLvlLbl val="0"/>
      </c:catAx>
      <c:valAx>
        <c:axId val="1562104848"/>
        <c:scaling>
          <c:orientation val="minMax"/>
          <c:max val="1.0"/>
        </c:scaling>
        <c:delete val="1"/>
        <c:axPos val="t"/>
        <c:numFmt formatCode="0%" sourceLinked="1"/>
        <c:majorTickMark val="none"/>
        <c:minorTickMark val="none"/>
        <c:tickLblPos val="nextTo"/>
        <c:crossAx val="15409193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0.09</c:v>
                </c:pt>
                <c:pt idx="1">
                  <c:v>0.23</c:v>
                </c:pt>
                <c:pt idx="2">
                  <c:v>0.42</c:v>
                </c:pt>
                <c:pt idx="3">
                  <c:v>0.26</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215770960"/>
        <c:axId val="1215773280"/>
      </c:barChart>
      <c:catAx>
        <c:axId val="12157709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773280"/>
        <c:crosses val="autoZero"/>
        <c:auto val="1"/>
        <c:lblAlgn val="ctr"/>
        <c:lblOffset val="0"/>
        <c:noMultiLvlLbl val="0"/>
      </c:catAx>
      <c:valAx>
        <c:axId val="1215773280"/>
        <c:scaling>
          <c:orientation val="minMax"/>
          <c:max val="1.0"/>
        </c:scaling>
        <c:delete val="1"/>
        <c:axPos val="t"/>
        <c:numFmt formatCode="0%" sourceLinked="1"/>
        <c:majorTickMark val="none"/>
        <c:minorTickMark val="none"/>
        <c:tickLblPos val="nextTo"/>
        <c:crossAx val="12157709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Turkey</c:v>
                </c:pt>
                <c:pt idx="4">
                  <c:v>Pakistan</c:v>
                </c:pt>
                <c:pt idx="5">
                  <c:v>Brazil</c:v>
                </c:pt>
                <c:pt idx="6">
                  <c:v>Egypt</c:v>
                </c:pt>
                <c:pt idx="7">
                  <c:v>Hong Kong</c:v>
                </c:pt>
                <c:pt idx="8">
                  <c:v>United States</c:v>
                </c:pt>
                <c:pt idx="9">
                  <c:v>Kenya</c:v>
                </c:pt>
                <c:pt idx="10">
                  <c:v>Indonesia</c:v>
                </c:pt>
                <c:pt idx="11">
                  <c:v>Australia</c:v>
                </c:pt>
                <c:pt idx="12">
                  <c:v>France</c:v>
                </c:pt>
                <c:pt idx="13">
                  <c:v>South Africa</c:v>
                </c:pt>
                <c:pt idx="14">
                  <c:v>Mexico</c:v>
                </c:pt>
                <c:pt idx="15">
                  <c:v>China</c:v>
                </c:pt>
                <c:pt idx="16">
                  <c:v>Italy</c:v>
                </c:pt>
                <c:pt idx="17">
                  <c:v>Sweden</c:v>
                </c:pt>
                <c:pt idx="18">
                  <c:v>Russia</c:v>
                </c:pt>
                <c:pt idx="19">
                  <c:v>Republic of Korea</c:v>
                </c:pt>
                <c:pt idx="20">
                  <c:v>Germany</c:v>
                </c:pt>
                <c:pt idx="21">
                  <c:v>Canada</c:v>
                </c:pt>
                <c:pt idx="22">
                  <c:v>Tunisia</c:v>
                </c:pt>
                <c:pt idx="23">
                  <c:v>Great Britain</c:v>
                </c:pt>
                <c:pt idx="24">
                  <c:v>Poland</c:v>
                </c:pt>
                <c:pt idx="25">
                  <c:v>Japan</c:v>
                </c:pt>
                <c:pt idx="26">
                  <c:v>Nigeria</c:v>
                </c:pt>
              </c:strCache>
            </c:strRef>
          </c:cat>
          <c:val>
            <c:numRef>
              <c:f>Sheet1!$B$2:$B$28</c:f>
              <c:numCache>
                <c:formatCode>General</c:formatCode>
                <c:ptCount val="27"/>
                <c:pt idx="0" formatCode="0%">
                  <c:v>0.32</c:v>
                </c:pt>
                <c:pt idx="2" formatCode="0%">
                  <c:v>0.48</c:v>
                </c:pt>
                <c:pt idx="3" formatCode="0%">
                  <c:v>0.43</c:v>
                </c:pt>
                <c:pt idx="4" formatCode="0%">
                  <c:v>0.42</c:v>
                </c:pt>
                <c:pt idx="5" formatCode="0%">
                  <c:v>0.4</c:v>
                </c:pt>
                <c:pt idx="6" formatCode="0%">
                  <c:v>0.39</c:v>
                </c:pt>
                <c:pt idx="7" formatCode="0%">
                  <c:v>0.36</c:v>
                </c:pt>
                <c:pt idx="8" formatCode="0%">
                  <c:v>0.35</c:v>
                </c:pt>
                <c:pt idx="9" formatCode="0%">
                  <c:v>0.34</c:v>
                </c:pt>
                <c:pt idx="10" formatCode="0%">
                  <c:v>0.33</c:v>
                </c:pt>
                <c:pt idx="11" formatCode="0%">
                  <c:v>0.33</c:v>
                </c:pt>
                <c:pt idx="12" formatCode="0%">
                  <c:v>0.33</c:v>
                </c:pt>
                <c:pt idx="13" formatCode="0%">
                  <c:v>0.32</c:v>
                </c:pt>
                <c:pt idx="14" formatCode="0%">
                  <c:v>0.32</c:v>
                </c:pt>
                <c:pt idx="15" formatCode="0%">
                  <c:v>0.31</c:v>
                </c:pt>
                <c:pt idx="16" formatCode="0%">
                  <c:v>0.31</c:v>
                </c:pt>
                <c:pt idx="17" formatCode="0%">
                  <c:v>0.3</c:v>
                </c:pt>
                <c:pt idx="18" formatCode="0%">
                  <c:v>0.29</c:v>
                </c:pt>
                <c:pt idx="19" formatCode="0%">
                  <c:v>0.27</c:v>
                </c:pt>
                <c:pt idx="20" formatCode="0%">
                  <c:v>0.27</c:v>
                </c:pt>
                <c:pt idx="21" formatCode="0%">
                  <c:v>0.27</c:v>
                </c:pt>
                <c:pt idx="22" formatCode="0%">
                  <c:v>0.26</c:v>
                </c:pt>
                <c:pt idx="23" formatCode="0%">
                  <c:v>0.26</c:v>
                </c:pt>
                <c:pt idx="24" formatCode="0%">
                  <c:v>0.22</c:v>
                </c:pt>
                <c:pt idx="25" formatCode="0%">
                  <c:v>0.22</c:v>
                </c:pt>
                <c:pt idx="26" formatCode="0%">
                  <c:v>0.16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428896"/>
        <c:axId val="1347431216"/>
      </c:barChart>
      <c:catAx>
        <c:axId val="134742889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431216"/>
        <c:crosses val="autoZero"/>
        <c:auto val="1"/>
        <c:lblAlgn val="ctr"/>
        <c:lblOffset val="0"/>
        <c:noMultiLvlLbl val="0"/>
      </c:catAx>
      <c:valAx>
        <c:axId val="1347431216"/>
        <c:scaling>
          <c:orientation val="minMax"/>
          <c:max val="1.0"/>
        </c:scaling>
        <c:delete val="1"/>
        <c:axPos val="t"/>
        <c:numFmt formatCode="0%" sourceLinked="1"/>
        <c:majorTickMark val="out"/>
        <c:minorTickMark val="none"/>
        <c:tickLblPos val="nextTo"/>
        <c:crossAx val="1347428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Middle East/Africa</c:v>
                </c:pt>
                <c:pt idx="4">
                  <c:v>LATAM</c:v>
                </c:pt>
                <c:pt idx="5">
                  <c:v>APAC</c:v>
                </c:pt>
                <c:pt idx="6">
                  <c:v>North America</c:v>
                </c:pt>
                <c:pt idx="7">
                  <c:v>G-8 Countries</c:v>
                </c:pt>
                <c:pt idx="8">
                  <c:v>Europe</c:v>
                </c:pt>
              </c:strCache>
            </c:strRef>
          </c:cat>
          <c:val>
            <c:numRef>
              <c:f>Sheet1!$B$2:$B$10</c:f>
              <c:numCache>
                <c:formatCode>General</c:formatCode>
                <c:ptCount val="9"/>
                <c:pt idx="0" formatCode="0%">
                  <c:v>0.32</c:v>
                </c:pt>
                <c:pt idx="2" formatCode="0%">
                  <c:v>0.36</c:v>
                </c:pt>
                <c:pt idx="3" formatCode="0%">
                  <c:v>0.36</c:v>
                </c:pt>
                <c:pt idx="4" formatCode="0%">
                  <c:v>0.36</c:v>
                </c:pt>
                <c:pt idx="5" formatCode="0%">
                  <c:v>0.32</c:v>
                </c:pt>
                <c:pt idx="6" formatCode="0%">
                  <c:v>0.31</c:v>
                </c:pt>
                <c:pt idx="7" formatCode="0%">
                  <c:v>0.29</c:v>
                </c:pt>
                <c:pt idx="8" formatCode="0%">
                  <c:v>0.28</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06256752"/>
        <c:axId val="1566447488"/>
      </c:barChart>
      <c:catAx>
        <c:axId val="160625675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447488"/>
        <c:crosses val="autoZero"/>
        <c:auto val="1"/>
        <c:lblAlgn val="ctr"/>
        <c:lblOffset val="0"/>
        <c:noMultiLvlLbl val="0"/>
      </c:catAx>
      <c:valAx>
        <c:axId val="1566447488"/>
        <c:scaling>
          <c:orientation val="minMax"/>
          <c:max val="1.0"/>
        </c:scaling>
        <c:delete val="1"/>
        <c:axPos val="t"/>
        <c:numFmt formatCode="0%" sourceLinked="1"/>
        <c:majorTickMark val="none"/>
        <c:minorTickMark val="none"/>
        <c:tickLblPos val="nextTo"/>
        <c:crossAx val="16062567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0.11</c:v>
                </c:pt>
                <c:pt idx="1">
                  <c:v>0.31</c:v>
                </c:pt>
                <c:pt idx="2">
                  <c:v>0.34</c:v>
                </c:pt>
                <c:pt idx="3">
                  <c:v>0.23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7724448"/>
        <c:axId val="1347726224"/>
      </c:barChart>
      <c:catAx>
        <c:axId val="13477244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726224"/>
        <c:crosses val="autoZero"/>
        <c:auto val="1"/>
        <c:lblAlgn val="ctr"/>
        <c:lblOffset val="0"/>
        <c:noMultiLvlLbl val="0"/>
      </c:catAx>
      <c:valAx>
        <c:axId val="1347726224"/>
        <c:scaling>
          <c:orientation val="minMax"/>
          <c:max val="1.0"/>
        </c:scaling>
        <c:delete val="1"/>
        <c:axPos val="t"/>
        <c:numFmt formatCode="0%" sourceLinked="1"/>
        <c:majorTickMark val="none"/>
        <c:minorTickMark val="none"/>
        <c:tickLblPos val="nextTo"/>
        <c:crossAx val="1347724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India</c:v>
                </c:pt>
                <c:pt idx="5">
                  <c:v>Indonesia</c:v>
                </c:pt>
                <c:pt idx="6">
                  <c:v>China</c:v>
                </c:pt>
                <c:pt idx="7">
                  <c:v>Pakistan</c:v>
                </c:pt>
                <c:pt idx="8">
                  <c:v>Brazil</c:v>
                </c:pt>
                <c:pt idx="9">
                  <c:v>Egypt</c:v>
                </c:pt>
                <c:pt idx="10">
                  <c:v>Turkey</c:v>
                </c:pt>
                <c:pt idx="11">
                  <c:v>South Africa</c:v>
                </c:pt>
                <c:pt idx="12">
                  <c:v>Mexico</c:v>
                </c:pt>
                <c:pt idx="13">
                  <c:v>Tunisia</c:v>
                </c:pt>
                <c:pt idx="14">
                  <c:v>Republic of Korea</c:v>
                </c:pt>
                <c:pt idx="15">
                  <c:v>Hong Kong</c:v>
                </c:pt>
                <c:pt idx="16">
                  <c:v>Italy</c:v>
                </c:pt>
                <c:pt idx="17">
                  <c:v>United States</c:v>
                </c:pt>
                <c:pt idx="18">
                  <c:v>Poland</c:v>
                </c:pt>
                <c:pt idx="19">
                  <c:v>Australia</c:v>
                </c:pt>
                <c:pt idx="20">
                  <c:v>Germany</c:v>
                </c:pt>
                <c:pt idx="21">
                  <c:v>France</c:v>
                </c:pt>
                <c:pt idx="22">
                  <c:v>Canada</c:v>
                </c:pt>
                <c:pt idx="23">
                  <c:v>Sweden</c:v>
                </c:pt>
                <c:pt idx="24">
                  <c:v>Japan</c:v>
                </c:pt>
                <c:pt idx="25">
                  <c:v>Russia</c:v>
                </c:pt>
                <c:pt idx="26">
                  <c:v>Great Britain</c:v>
                </c:pt>
              </c:strCache>
            </c:strRef>
          </c:cat>
          <c:val>
            <c:numRef>
              <c:f>Sheet1!$B$2:$B$28</c:f>
              <c:numCache>
                <c:formatCode>General</c:formatCode>
                <c:ptCount val="27"/>
                <c:pt idx="0" formatCode="0%">
                  <c:v>0.43</c:v>
                </c:pt>
                <c:pt idx="2" formatCode="0%">
                  <c:v>0.87</c:v>
                </c:pt>
                <c:pt idx="3" formatCode="0%">
                  <c:v>0.81</c:v>
                </c:pt>
                <c:pt idx="4" formatCode="0%">
                  <c:v>0.67</c:v>
                </c:pt>
                <c:pt idx="5" formatCode="0%">
                  <c:v>0.64</c:v>
                </c:pt>
                <c:pt idx="6" formatCode="0%">
                  <c:v>0.64</c:v>
                </c:pt>
                <c:pt idx="7" formatCode="0%">
                  <c:v>0.63</c:v>
                </c:pt>
                <c:pt idx="8" formatCode="0%">
                  <c:v>0.63</c:v>
                </c:pt>
                <c:pt idx="9" formatCode="0%">
                  <c:v>0.62</c:v>
                </c:pt>
                <c:pt idx="10" formatCode="0%">
                  <c:v>0.5</c:v>
                </c:pt>
                <c:pt idx="11" formatCode="0%">
                  <c:v>0.49</c:v>
                </c:pt>
                <c:pt idx="12" formatCode="0%">
                  <c:v>0.49</c:v>
                </c:pt>
                <c:pt idx="13" formatCode="0%">
                  <c:v>0.47</c:v>
                </c:pt>
                <c:pt idx="14" formatCode="0%">
                  <c:v>0.46</c:v>
                </c:pt>
                <c:pt idx="15" formatCode="0%">
                  <c:v>0.45</c:v>
                </c:pt>
                <c:pt idx="16" formatCode="0%">
                  <c:v>0.33</c:v>
                </c:pt>
                <c:pt idx="17" formatCode="0%">
                  <c:v>0.28</c:v>
                </c:pt>
                <c:pt idx="18" formatCode="0%">
                  <c:v>0.28</c:v>
                </c:pt>
                <c:pt idx="19" formatCode="0%">
                  <c:v>0.27</c:v>
                </c:pt>
                <c:pt idx="20" formatCode="0%">
                  <c:v>0.27</c:v>
                </c:pt>
                <c:pt idx="21" formatCode="0%">
                  <c:v>0.26</c:v>
                </c:pt>
                <c:pt idx="22" formatCode="0%">
                  <c:v>0.26</c:v>
                </c:pt>
                <c:pt idx="23" formatCode="0%">
                  <c:v>0.25</c:v>
                </c:pt>
                <c:pt idx="24" formatCode="0%">
                  <c:v>0.24</c:v>
                </c:pt>
                <c:pt idx="25" formatCode="0%">
                  <c:v>0.23</c:v>
                </c:pt>
                <c:pt idx="26" formatCode="0%">
                  <c:v>0.21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505920"/>
        <c:axId val="1347962240"/>
      </c:barChart>
      <c:catAx>
        <c:axId val="134750592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962240"/>
        <c:crosses val="autoZero"/>
        <c:auto val="1"/>
        <c:lblAlgn val="ctr"/>
        <c:lblOffset val="0"/>
        <c:noMultiLvlLbl val="0"/>
      </c:catAx>
      <c:valAx>
        <c:axId val="1347962240"/>
        <c:scaling>
          <c:orientation val="minMax"/>
          <c:max val="1.0"/>
        </c:scaling>
        <c:delete val="1"/>
        <c:axPos val="t"/>
        <c:numFmt formatCode="0%" sourceLinked="1"/>
        <c:majorTickMark val="out"/>
        <c:minorTickMark val="none"/>
        <c:tickLblPos val="nextTo"/>
        <c:crossAx val="1347505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Europe</c:v>
                </c:pt>
                <c:pt idx="8">
                  <c:v>G-8 Countries</c:v>
                </c:pt>
              </c:strCache>
            </c:strRef>
          </c:cat>
          <c:val>
            <c:numRef>
              <c:f>Sheet1!$B$2:$B$10</c:f>
              <c:numCache>
                <c:formatCode>General</c:formatCode>
                <c:ptCount val="9"/>
                <c:pt idx="0" formatCode="0%">
                  <c:v>0.43</c:v>
                </c:pt>
                <c:pt idx="2" formatCode="0%">
                  <c:v>0.61</c:v>
                </c:pt>
                <c:pt idx="3" formatCode="0%">
                  <c:v>0.56</c:v>
                </c:pt>
                <c:pt idx="4" formatCode="0%">
                  <c:v>0.53</c:v>
                </c:pt>
                <c:pt idx="5" formatCode="0%">
                  <c:v>0.45</c:v>
                </c:pt>
                <c:pt idx="6" formatCode="0%">
                  <c:v>0.27</c:v>
                </c:pt>
                <c:pt idx="7" formatCode="0%">
                  <c:v>0.27</c:v>
                </c:pt>
                <c:pt idx="8" formatCode="0%">
                  <c:v>0.26</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6330432"/>
        <c:axId val="1566333952"/>
      </c:barChart>
      <c:catAx>
        <c:axId val="15663304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333952"/>
        <c:crosses val="autoZero"/>
        <c:auto val="1"/>
        <c:lblAlgn val="ctr"/>
        <c:lblOffset val="0"/>
        <c:noMultiLvlLbl val="0"/>
      </c:catAx>
      <c:valAx>
        <c:axId val="1566333952"/>
        <c:scaling>
          <c:orientation val="minMax"/>
          <c:max val="1.0"/>
        </c:scaling>
        <c:delete val="1"/>
        <c:axPos val="t"/>
        <c:numFmt formatCode="0%" sourceLinked="1"/>
        <c:majorTickMark val="none"/>
        <c:minorTickMark val="none"/>
        <c:tickLblPos val="nextTo"/>
        <c:crossAx val="15663304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0.09</c:v>
                </c:pt>
                <c:pt idx="1">
                  <c:v>0.22</c:v>
                </c:pt>
                <c:pt idx="2">
                  <c:v>0.4</c:v>
                </c:pt>
                <c:pt idx="3">
                  <c:v>0.29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07687424"/>
        <c:axId val="1608062880"/>
      </c:barChart>
      <c:catAx>
        <c:axId val="16076874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062880"/>
        <c:crosses val="autoZero"/>
        <c:auto val="1"/>
        <c:lblAlgn val="ctr"/>
        <c:lblOffset val="0"/>
        <c:noMultiLvlLbl val="0"/>
      </c:catAx>
      <c:valAx>
        <c:axId val="1608062880"/>
        <c:scaling>
          <c:orientation val="minMax"/>
          <c:max val="1.0"/>
        </c:scaling>
        <c:delete val="1"/>
        <c:axPos val="t"/>
        <c:numFmt formatCode="0%" sourceLinked="1"/>
        <c:majorTickMark val="none"/>
        <c:minorTickMark val="none"/>
        <c:tickLblPos val="nextTo"/>
        <c:crossAx val="1607687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France</c:v>
                </c:pt>
                <c:pt idx="4">
                  <c:v>Brazil</c:v>
                </c:pt>
                <c:pt idx="5">
                  <c:v>Turkey</c:v>
                </c:pt>
                <c:pt idx="6">
                  <c:v>Italy</c:v>
                </c:pt>
                <c:pt idx="7">
                  <c:v>United States</c:v>
                </c:pt>
                <c:pt idx="8">
                  <c:v>Pakistan</c:v>
                </c:pt>
                <c:pt idx="9">
                  <c:v>Egypt</c:v>
                </c:pt>
                <c:pt idx="10">
                  <c:v>Australia</c:v>
                </c:pt>
                <c:pt idx="11">
                  <c:v>Hong Kong</c:v>
                </c:pt>
                <c:pt idx="12">
                  <c:v>Sweden</c:v>
                </c:pt>
                <c:pt idx="13">
                  <c:v>Russia</c:v>
                </c:pt>
                <c:pt idx="14">
                  <c:v>South Africa</c:v>
                </c:pt>
                <c:pt idx="15">
                  <c:v>China</c:v>
                </c:pt>
                <c:pt idx="16">
                  <c:v>Germany</c:v>
                </c:pt>
                <c:pt idx="17">
                  <c:v>Indonesia</c:v>
                </c:pt>
                <c:pt idx="18">
                  <c:v>Mexico</c:v>
                </c:pt>
                <c:pt idx="19">
                  <c:v>Canada</c:v>
                </c:pt>
                <c:pt idx="20">
                  <c:v>Great Britain</c:v>
                </c:pt>
                <c:pt idx="21">
                  <c:v>Republic of Korea</c:v>
                </c:pt>
                <c:pt idx="22">
                  <c:v>Poland</c:v>
                </c:pt>
                <c:pt idx="23">
                  <c:v>Japan</c:v>
                </c:pt>
                <c:pt idx="24">
                  <c:v>Tunisia</c:v>
                </c:pt>
                <c:pt idx="25">
                  <c:v>Kenya</c:v>
                </c:pt>
                <c:pt idx="26">
                  <c:v>Nigeria</c:v>
                </c:pt>
              </c:strCache>
            </c:strRef>
          </c:cat>
          <c:val>
            <c:numRef>
              <c:f>Sheet1!$B$2:$B$28</c:f>
              <c:numCache>
                <c:formatCode>General</c:formatCode>
                <c:ptCount val="27"/>
                <c:pt idx="0" formatCode="0%">
                  <c:v>0.31</c:v>
                </c:pt>
                <c:pt idx="2" formatCode="0%">
                  <c:v>0.44</c:v>
                </c:pt>
                <c:pt idx="3" formatCode="0%">
                  <c:v>0.42</c:v>
                </c:pt>
                <c:pt idx="4" formatCode="0%">
                  <c:v>0.4</c:v>
                </c:pt>
                <c:pt idx="5" formatCode="0%">
                  <c:v>0.38</c:v>
                </c:pt>
                <c:pt idx="6" formatCode="0%">
                  <c:v>0.36</c:v>
                </c:pt>
                <c:pt idx="7" formatCode="0%">
                  <c:v>0.36</c:v>
                </c:pt>
                <c:pt idx="8" formatCode="0%">
                  <c:v>0.35</c:v>
                </c:pt>
                <c:pt idx="9" formatCode="0%">
                  <c:v>0.35</c:v>
                </c:pt>
                <c:pt idx="10" formatCode="0%">
                  <c:v>0.34</c:v>
                </c:pt>
                <c:pt idx="11" formatCode="0%">
                  <c:v>0.33</c:v>
                </c:pt>
                <c:pt idx="12" formatCode="0%">
                  <c:v>0.33</c:v>
                </c:pt>
                <c:pt idx="13" formatCode="0%">
                  <c:v>0.32</c:v>
                </c:pt>
                <c:pt idx="14" formatCode="0%">
                  <c:v>0.3</c:v>
                </c:pt>
                <c:pt idx="15" formatCode="0%">
                  <c:v>0.29</c:v>
                </c:pt>
                <c:pt idx="16" formatCode="0%">
                  <c:v>0.29</c:v>
                </c:pt>
                <c:pt idx="17" formatCode="0%">
                  <c:v>0.28</c:v>
                </c:pt>
                <c:pt idx="18" formatCode="0%">
                  <c:v>0.28</c:v>
                </c:pt>
                <c:pt idx="19" formatCode="0%">
                  <c:v>0.28</c:v>
                </c:pt>
                <c:pt idx="20" formatCode="0%">
                  <c:v>0.28</c:v>
                </c:pt>
                <c:pt idx="21" formatCode="0%">
                  <c:v>0.25</c:v>
                </c:pt>
                <c:pt idx="22" formatCode="0%">
                  <c:v>0.22</c:v>
                </c:pt>
                <c:pt idx="23" formatCode="0%">
                  <c:v>0.2</c:v>
                </c:pt>
                <c:pt idx="24" formatCode="0%">
                  <c:v>0.18</c:v>
                </c:pt>
                <c:pt idx="25" formatCode="0%">
                  <c:v>0.13</c:v>
                </c:pt>
                <c:pt idx="26" formatCode="0%">
                  <c:v>0.08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2422720"/>
        <c:axId val="1562409200"/>
      </c:barChart>
      <c:catAx>
        <c:axId val="156242272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2409200"/>
        <c:crosses val="autoZero"/>
        <c:auto val="1"/>
        <c:lblAlgn val="ctr"/>
        <c:lblOffset val="0"/>
        <c:noMultiLvlLbl val="0"/>
      </c:catAx>
      <c:valAx>
        <c:axId val="1562409200"/>
        <c:scaling>
          <c:orientation val="minMax"/>
          <c:max val="1.0"/>
        </c:scaling>
        <c:delete val="1"/>
        <c:axPos val="t"/>
        <c:numFmt formatCode="0%" sourceLinked="1"/>
        <c:majorTickMark val="out"/>
        <c:minorTickMark val="none"/>
        <c:tickLblPos val="nextTo"/>
        <c:crossAx val="15624227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BRICS</c:v>
                </c:pt>
                <c:pt idx="3">
                  <c:v>LATAM</c:v>
                </c:pt>
                <c:pt idx="4">
                  <c:v>North America</c:v>
                </c:pt>
                <c:pt idx="5">
                  <c:v>Europe</c:v>
                </c:pt>
                <c:pt idx="6">
                  <c:v>G-8 Countries</c:v>
                </c:pt>
                <c:pt idx="7">
                  <c:v>APAC</c:v>
                </c:pt>
                <c:pt idx="8">
                  <c:v>Middle East/Africa</c:v>
                </c:pt>
              </c:strCache>
            </c:strRef>
          </c:cat>
          <c:val>
            <c:numRef>
              <c:f>Sheet1!$B$2:$B$10</c:f>
              <c:numCache>
                <c:formatCode>General</c:formatCode>
                <c:ptCount val="9"/>
                <c:pt idx="0" formatCode="0%">
                  <c:v>0.31</c:v>
                </c:pt>
                <c:pt idx="2" formatCode="0%">
                  <c:v>0.35</c:v>
                </c:pt>
                <c:pt idx="3" formatCode="0%">
                  <c:v>0.34</c:v>
                </c:pt>
                <c:pt idx="4" formatCode="0%">
                  <c:v>0.32</c:v>
                </c:pt>
                <c:pt idx="5" formatCode="0%">
                  <c:v>0.32</c:v>
                </c:pt>
                <c:pt idx="6" formatCode="0%">
                  <c:v>0.32</c:v>
                </c:pt>
                <c:pt idx="7" formatCode="0%">
                  <c:v>0.31</c:v>
                </c:pt>
                <c:pt idx="8" formatCode="0%">
                  <c:v>0.29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215691760"/>
        <c:axId val="1215941776"/>
      </c:barChart>
      <c:catAx>
        <c:axId val="12156917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941776"/>
        <c:crosses val="autoZero"/>
        <c:auto val="1"/>
        <c:lblAlgn val="ctr"/>
        <c:lblOffset val="0"/>
        <c:noMultiLvlLbl val="0"/>
      </c:catAx>
      <c:valAx>
        <c:axId val="1215941776"/>
        <c:scaling>
          <c:orientation val="minMax"/>
          <c:max val="1.0"/>
        </c:scaling>
        <c:delete val="1"/>
        <c:axPos val="t"/>
        <c:numFmt formatCode="0%" sourceLinked="1"/>
        <c:majorTickMark val="none"/>
        <c:minorTickMark val="none"/>
        <c:tickLblPos val="nextTo"/>
        <c:crossAx val="1215691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19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0.09</c:v>
                </c:pt>
                <c:pt idx="1">
                  <c:v>0.28</c:v>
                </c:pt>
                <c:pt idx="2">
                  <c:v>0.38</c:v>
                </c:pt>
                <c:pt idx="3">
                  <c:v>0.24</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216011904"/>
        <c:axId val="1216329472"/>
      </c:barChart>
      <c:catAx>
        <c:axId val="12160119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6329472"/>
        <c:crosses val="autoZero"/>
        <c:auto val="1"/>
        <c:lblAlgn val="ctr"/>
        <c:lblOffset val="0"/>
        <c:noMultiLvlLbl val="0"/>
      </c:catAx>
      <c:valAx>
        <c:axId val="1216329472"/>
        <c:scaling>
          <c:orientation val="minMax"/>
          <c:max val="1.0"/>
        </c:scaling>
        <c:delete val="1"/>
        <c:axPos val="t"/>
        <c:numFmt formatCode="0%" sourceLinked="1"/>
        <c:majorTickMark val="none"/>
        <c:minorTickMark val="none"/>
        <c:tickLblPos val="nextTo"/>
        <c:crossAx val="12160119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Turkey</c:v>
                </c:pt>
                <c:pt idx="6">
                  <c:v>China</c:v>
                </c:pt>
                <c:pt idx="7">
                  <c:v>Republic of Korea</c:v>
                </c:pt>
                <c:pt idx="8">
                  <c:v>Brazil</c:v>
                </c:pt>
                <c:pt idx="9">
                  <c:v>Mexico</c:v>
                </c:pt>
                <c:pt idx="10">
                  <c:v>Hong Kong</c:v>
                </c:pt>
                <c:pt idx="11">
                  <c:v>South Africa</c:v>
                </c:pt>
                <c:pt idx="12">
                  <c:v>Pakistan</c:v>
                </c:pt>
                <c:pt idx="13">
                  <c:v>Japan</c:v>
                </c:pt>
                <c:pt idx="14">
                  <c:v>Kenya</c:v>
                </c:pt>
                <c:pt idx="15">
                  <c:v>Italy</c:v>
                </c:pt>
                <c:pt idx="16">
                  <c:v>Nigeria</c:v>
                </c:pt>
                <c:pt idx="17">
                  <c:v>Tunisia</c:v>
                </c:pt>
                <c:pt idx="18">
                  <c:v>Canada</c:v>
                </c:pt>
                <c:pt idx="19">
                  <c:v>Poland</c:v>
                </c:pt>
                <c:pt idx="20">
                  <c:v>Australia</c:v>
                </c:pt>
                <c:pt idx="21">
                  <c:v>Russia</c:v>
                </c:pt>
                <c:pt idx="22">
                  <c:v>United States</c:v>
                </c:pt>
                <c:pt idx="23">
                  <c:v>Sweden</c:v>
                </c:pt>
                <c:pt idx="24">
                  <c:v>Germany</c:v>
                </c:pt>
                <c:pt idx="25">
                  <c:v>Great Britain</c:v>
                </c:pt>
                <c:pt idx="26">
                  <c:v>France</c:v>
                </c:pt>
              </c:strCache>
            </c:strRef>
          </c:cat>
          <c:val>
            <c:numRef>
              <c:f>Sheet1!$B$2:$B$28</c:f>
              <c:numCache>
                <c:formatCode>General</c:formatCode>
                <c:ptCount val="27"/>
                <c:pt idx="0" formatCode="0%">
                  <c:v>0.52</c:v>
                </c:pt>
                <c:pt idx="2" formatCode="0%">
                  <c:v>0.83</c:v>
                </c:pt>
                <c:pt idx="3" formatCode="0%">
                  <c:v>0.76</c:v>
                </c:pt>
                <c:pt idx="4" formatCode="0%">
                  <c:v>0.74</c:v>
                </c:pt>
                <c:pt idx="5" formatCode="0%">
                  <c:v>0.69</c:v>
                </c:pt>
                <c:pt idx="6" formatCode="0%">
                  <c:v>0.68</c:v>
                </c:pt>
                <c:pt idx="7" formatCode="0%">
                  <c:v>0.67</c:v>
                </c:pt>
                <c:pt idx="8" formatCode="0%">
                  <c:v>0.65</c:v>
                </c:pt>
                <c:pt idx="9" formatCode="0%">
                  <c:v>0.64</c:v>
                </c:pt>
                <c:pt idx="10" formatCode="0%">
                  <c:v>0.62</c:v>
                </c:pt>
                <c:pt idx="11" formatCode="0%">
                  <c:v>0.56</c:v>
                </c:pt>
                <c:pt idx="12" formatCode="0%">
                  <c:v>0.56</c:v>
                </c:pt>
                <c:pt idx="13" formatCode="0%">
                  <c:v>0.45</c:v>
                </c:pt>
                <c:pt idx="14" formatCode="0%">
                  <c:v>0.45</c:v>
                </c:pt>
                <c:pt idx="15" formatCode="0%">
                  <c:v>0.41</c:v>
                </c:pt>
                <c:pt idx="16" formatCode="0%">
                  <c:v>0.41</c:v>
                </c:pt>
                <c:pt idx="17" formatCode="0%">
                  <c:v>0.41</c:v>
                </c:pt>
                <c:pt idx="18" formatCode="0%">
                  <c:v>0.4</c:v>
                </c:pt>
                <c:pt idx="19" formatCode="0%">
                  <c:v>0.39</c:v>
                </c:pt>
                <c:pt idx="20" formatCode="0%">
                  <c:v>0.39</c:v>
                </c:pt>
                <c:pt idx="21" formatCode="0%">
                  <c:v>0.38</c:v>
                </c:pt>
                <c:pt idx="22" formatCode="0%">
                  <c:v>0.38</c:v>
                </c:pt>
                <c:pt idx="23" formatCode="0%">
                  <c:v>0.36</c:v>
                </c:pt>
                <c:pt idx="24" formatCode="0%">
                  <c:v>0.33</c:v>
                </c:pt>
                <c:pt idx="25" formatCode="0%">
                  <c:v>0.32</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449748544"/>
        <c:axId val="1647851920"/>
      </c:barChart>
      <c:catAx>
        <c:axId val="144974854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47851920"/>
        <c:crosses val="autoZero"/>
        <c:auto val="1"/>
        <c:lblAlgn val="ctr"/>
        <c:lblOffset val="0"/>
        <c:noMultiLvlLbl val="0"/>
      </c:catAx>
      <c:valAx>
        <c:axId val="1647851920"/>
        <c:scaling>
          <c:orientation val="minMax"/>
          <c:max val="1.0"/>
        </c:scaling>
        <c:delete val="1"/>
        <c:axPos val="t"/>
        <c:numFmt formatCode="0%" sourceLinked="1"/>
        <c:majorTickMark val="out"/>
        <c:minorTickMark val="none"/>
        <c:tickLblPos val="nextTo"/>
        <c:crossAx val="1449748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Brazil</c:v>
                </c:pt>
                <c:pt idx="6">
                  <c:v>Pakistan</c:v>
                </c:pt>
                <c:pt idx="7">
                  <c:v>Mexico</c:v>
                </c:pt>
                <c:pt idx="8">
                  <c:v>China</c:v>
                </c:pt>
                <c:pt idx="9">
                  <c:v>South Africa</c:v>
                </c:pt>
                <c:pt idx="10">
                  <c:v>Hong Kong</c:v>
                </c:pt>
                <c:pt idx="11">
                  <c:v>Kenya</c:v>
                </c:pt>
                <c:pt idx="12">
                  <c:v>Republic of Korea</c:v>
                </c:pt>
                <c:pt idx="13">
                  <c:v>Turkey</c:v>
                </c:pt>
                <c:pt idx="14">
                  <c:v>Nigeria</c:v>
                </c:pt>
                <c:pt idx="15">
                  <c:v>Italy</c:v>
                </c:pt>
                <c:pt idx="16">
                  <c:v>Tunisia</c:v>
                </c:pt>
                <c:pt idx="17">
                  <c:v>Canada</c:v>
                </c:pt>
                <c:pt idx="18">
                  <c:v>United States</c:v>
                </c:pt>
                <c:pt idx="19">
                  <c:v>Australia</c:v>
                </c:pt>
                <c:pt idx="20">
                  <c:v>Sweden</c:v>
                </c:pt>
                <c:pt idx="21">
                  <c:v>France</c:v>
                </c:pt>
                <c:pt idx="22">
                  <c:v>Great Britain</c:v>
                </c:pt>
                <c:pt idx="23">
                  <c:v>Poland</c:v>
                </c:pt>
                <c:pt idx="24">
                  <c:v>Germany</c:v>
                </c:pt>
                <c:pt idx="25">
                  <c:v>Japan</c:v>
                </c:pt>
                <c:pt idx="26">
                  <c:v>Russia</c:v>
                </c:pt>
              </c:strCache>
            </c:strRef>
          </c:cat>
          <c:val>
            <c:numRef>
              <c:f>Sheet1!$B$2:$B$28</c:f>
              <c:numCache>
                <c:formatCode>General</c:formatCode>
                <c:ptCount val="27"/>
                <c:pt idx="0" formatCode="0%">
                  <c:v>0.42</c:v>
                </c:pt>
                <c:pt idx="2" formatCode="0%">
                  <c:v>0.69</c:v>
                </c:pt>
                <c:pt idx="3" formatCode="0%">
                  <c:v>0.68</c:v>
                </c:pt>
                <c:pt idx="4" formatCode="0%">
                  <c:v>0.63</c:v>
                </c:pt>
                <c:pt idx="5" formatCode="0%">
                  <c:v>0.58</c:v>
                </c:pt>
                <c:pt idx="6" formatCode="0%">
                  <c:v>0.58</c:v>
                </c:pt>
                <c:pt idx="7" formatCode="0%">
                  <c:v>0.56</c:v>
                </c:pt>
                <c:pt idx="8" formatCode="0%">
                  <c:v>0.56</c:v>
                </c:pt>
                <c:pt idx="9" formatCode="0%">
                  <c:v>0.5</c:v>
                </c:pt>
                <c:pt idx="10" formatCode="0%">
                  <c:v>0.47</c:v>
                </c:pt>
                <c:pt idx="11" formatCode="0%">
                  <c:v>0.46</c:v>
                </c:pt>
                <c:pt idx="12" formatCode="0%">
                  <c:v>0.45</c:v>
                </c:pt>
                <c:pt idx="13" formatCode="0%">
                  <c:v>0.4</c:v>
                </c:pt>
                <c:pt idx="14" formatCode="0%">
                  <c:v>0.39</c:v>
                </c:pt>
                <c:pt idx="15" formatCode="0%">
                  <c:v>0.34</c:v>
                </c:pt>
                <c:pt idx="16" formatCode="0%">
                  <c:v>0.34</c:v>
                </c:pt>
                <c:pt idx="17" formatCode="0%">
                  <c:v>0.33</c:v>
                </c:pt>
                <c:pt idx="18" formatCode="0%">
                  <c:v>0.32</c:v>
                </c:pt>
                <c:pt idx="19" formatCode="0%">
                  <c:v>0.3</c:v>
                </c:pt>
                <c:pt idx="20" formatCode="0%">
                  <c:v>0.29</c:v>
                </c:pt>
                <c:pt idx="21" formatCode="0%">
                  <c:v>0.29</c:v>
                </c:pt>
                <c:pt idx="22" formatCode="0%">
                  <c:v>0.29</c:v>
                </c:pt>
                <c:pt idx="23" formatCode="0%">
                  <c:v>0.28</c:v>
                </c:pt>
                <c:pt idx="24" formatCode="0%">
                  <c:v>0.28</c:v>
                </c:pt>
                <c:pt idx="25" formatCode="0%">
                  <c:v>0.28</c:v>
                </c:pt>
                <c:pt idx="26" formatCode="0%">
                  <c:v>0.21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2114672"/>
        <c:axId val="1562118800"/>
      </c:barChart>
      <c:catAx>
        <c:axId val="156211467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2118800"/>
        <c:crosses val="autoZero"/>
        <c:auto val="1"/>
        <c:lblAlgn val="ctr"/>
        <c:lblOffset val="0"/>
        <c:noMultiLvlLbl val="0"/>
      </c:catAx>
      <c:valAx>
        <c:axId val="1562118800"/>
        <c:scaling>
          <c:orientation val="minMax"/>
          <c:max val="1.0"/>
        </c:scaling>
        <c:delete val="1"/>
        <c:axPos val="t"/>
        <c:numFmt formatCode="0%" sourceLinked="1"/>
        <c:majorTickMark val="out"/>
        <c:minorTickMark val="none"/>
        <c:tickLblPos val="nextTo"/>
        <c:crossAx val="15621146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Nigeria</c:v>
                </c:pt>
                <c:pt idx="4">
                  <c:v>Kenya</c:v>
                </c:pt>
                <c:pt idx="5">
                  <c:v>India</c:v>
                </c:pt>
                <c:pt idx="6">
                  <c:v>Brazil</c:v>
                </c:pt>
                <c:pt idx="7">
                  <c:v>Egypt</c:v>
                </c:pt>
                <c:pt idx="8">
                  <c:v>China</c:v>
                </c:pt>
                <c:pt idx="9">
                  <c:v>Indonesia</c:v>
                </c:pt>
                <c:pt idx="10">
                  <c:v>Turkey</c:v>
                </c:pt>
                <c:pt idx="11">
                  <c:v>Hong Kong</c:v>
                </c:pt>
                <c:pt idx="12">
                  <c:v>Mexico</c:v>
                </c:pt>
                <c:pt idx="13">
                  <c:v>South Africa</c:v>
                </c:pt>
                <c:pt idx="14">
                  <c:v>Republic of Korea</c:v>
                </c:pt>
                <c:pt idx="15">
                  <c:v>Italy</c:v>
                </c:pt>
                <c:pt idx="16">
                  <c:v>United States</c:v>
                </c:pt>
                <c:pt idx="17">
                  <c:v>Russia</c:v>
                </c:pt>
                <c:pt idx="18">
                  <c:v>Poland</c:v>
                </c:pt>
                <c:pt idx="19">
                  <c:v>France</c:v>
                </c:pt>
                <c:pt idx="20">
                  <c:v>Australia</c:v>
                </c:pt>
                <c:pt idx="21">
                  <c:v>Germany</c:v>
                </c:pt>
                <c:pt idx="22">
                  <c:v>Sweden</c:v>
                </c:pt>
                <c:pt idx="23">
                  <c:v>Canada</c:v>
                </c:pt>
                <c:pt idx="24">
                  <c:v>Tunisia</c:v>
                </c:pt>
                <c:pt idx="25">
                  <c:v>Japan</c:v>
                </c:pt>
                <c:pt idx="26">
                  <c:v>Great Britain</c:v>
                </c:pt>
              </c:strCache>
            </c:strRef>
          </c:cat>
          <c:val>
            <c:numRef>
              <c:f>Sheet1!$B$2:$B$28</c:f>
              <c:numCache>
                <c:formatCode>General</c:formatCode>
                <c:ptCount val="27"/>
                <c:pt idx="0" formatCode="0%">
                  <c:v>0.37</c:v>
                </c:pt>
                <c:pt idx="2" formatCode="0%">
                  <c:v>0.65</c:v>
                </c:pt>
                <c:pt idx="3" formatCode="0%">
                  <c:v>0.63</c:v>
                </c:pt>
                <c:pt idx="4" formatCode="0%">
                  <c:v>0.61</c:v>
                </c:pt>
                <c:pt idx="5" formatCode="0%">
                  <c:v>0.6</c:v>
                </c:pt>
                <c:pt idx="6" formatCode="0%">
                  <c:v>0.56</c:v>
                </c:pt>
                <c:pt idx="7" formatCode="0%">
                  <c:v>0.56</c:v>
                </c:pt>
                <c:pt idx="8" formatCode="0%">
                  <c:v>0.55</c:v>
                </c:pt>
                <c:pt idx="9" formatCode="0%">
                  <c:v>0.5</c:v>
                </c:pt>
                <c:pt idx="10" formatCode="0%">
                  <c:v>0.46</c:v>
                </c:pt>
                <c:pt idx="11" formatCode="0%">
                  <c:v>0.42</c:v>
                </c:pt>
                <c:pt idx="12" formatCode="0%">
                  <c:v>0.37</c:v>
                </c:pt>
                <c:pt idx="13" formatCode="0%">
                  <c:v>0.35</c:v>
                </c:pt>
                <c:pt idx="14" formatCode="0%">
                  <c:v>0.35</c:v>
                </c:pt>
                <c:pt idx="15" formatCode="0%">
                  <c:v>0.34</c:v>
                </c:pt>
                <c:pt idx="16" formatCode="0%">
                  <c:v>0.29</c:v>
                </c:pt>
                <c:pt idx="17" formatCode="0%">
                  <c:v>0.29</c:v>
                </c:pt>
                <c:pt idx="18" formatCode="0%">
                  <c:v>0.27</c:v>
                </c:pt>
                <c:pt idx="19" formatCode="0%">
                  <c:v>0.26</c:v>
                </c:pt>
                <c:pt idx="20" formatCode="0%">
                  <c:v>0.25</c:v>
                </c:pt>
                <c:pt idx="21" formatCode="0%">
                  <c:v>0.25</c:v>
                </c:pt>
                <c:pt idx="22" formatCode="0%">
                  <c:v>0.24</c:v>
                </c:pt>
                <c:pt idx="23" formatCode="0%">
                  <c:v>0.22</c:v>
                </c:pt>
                <c:pt idx="24" formatCode="0%">
                  <c:v>0.22</c:v>
                </c:pt>
                <c:pt idx="25" formatCode="0%">
                  <c:v>0.22</c:v>
                </c:pt>
                <c:pt idx="26" formatCode="0%">
                  <c:v>0.19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7736112"/>
        <c:axId val="1607738432"/>
      </c:barChart>
      <c:catAx>
        <c:axId val="160773611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07738432"/>
        <c:crosses val="autoZero"/>
        <c:auto val="1"/>
        <c:lblAlgn val="ctr"/>
        <c:lblOffset val="0"/>
        <c:noMultiLvlLbl val="0"/>
      </c:catAx>
      <c:valAx>
        <c:axId val="1607738432"/>
        <c:scaling>
          <c:orientation val="minMax"/>
          <c:max val="1.0"/>
        </c:scaling>
        <c:delete val="1"/>
        <c:axPos val="t"/>
        <c:numFmt formatCode="0%" sourceLinked="1"/>
        <c:majorTickMark val="out"/>
        <c:minorTickMark val="none"/>
        <c:tickLblPos val="nextTo"/>
        <c:crossAx val="1607736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BRICS</c:v>
                </c:pt>
                <c:pt idx="4">
                  <c:v>LATAM</c:v>
                </c:pt>
                <c:pt idx="5">
                  <c:v>APAC</c:v>
                </c:pt>
                <c:pt idx="6">
                  <c:v>G-8 Countries</c:v>
                </c:pt>
                <c:pt idx="7">
                  <c:v>Europe</c:v>
                </c:pt>
                <c:pt idx="8">
                  <c:v>North America</c:v>
                </c:pt>
              </c:strCache>
            </c:strRef>
          </c:cat>
          <c:val>
            <c:numRef>
              <c:f>Sheet1!$B$2:$B$10</c:f>
              <c:numCache>
                <c:formatCode>General</c:formatCode>
                <c:ptCount val="9"/>
                <c:pt idx="0" formatCode="0%">
                  <c:v>0.37</c:v>
                </c:pt>
                <c:pt idx="2" formatCode="0%">
                  <c:v>0.51</c:v>
                </c:pt>
                <c:pt idx="3" formatCode="0%">
                  <c:v>0.47</c:v>
                </c:pt>
                <c:pt idx="4" formatCode="0%">
                  <c:v>0.46</c:v>
                </c:pt>
                <c:pt idx="5" formatCode="0%">
                  <c:v>0.4</c:v>
                </c:pt>
                <c:pt idx="6" formatCode="0%">
                  <c:v>0.26</c:v>
                </c:pt>
                <c:pt idx="7" formatCode="0%">
                  <c:v>0.26</c:v>
                </c:pt>
                <c:pt idx="8" formatCode="0%">
                  <c:v>0.25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215556016"/>
        <c:axId val="1215558336"/>
      </c:barChart>
      <c:catAx>
        <c:axId val="12155560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215558336"/>
        <c:crosses val="autoZero"/>
        <c:auto val="1"/>
        <c:lblAlgn val="ctr"/>
        <c:lblOffset val="0"/>
        <c:noMultiLvlLbl val="0"/>
      </c:catAx>
      <c:valAx>
        <c:axId val="1215558336"/>
        <c:scaling>
          <c:orientation val="minMax"/>
          <c:max val="1.0"/>
        </c:scaling>
        <c:delete val="1"/>
        <c:axPos val="t"/>
        <c:numFmt formatCode="0%" sourceLinked="1"/>
        <c:majorTickMark val="none"/>
        <c:minorTickMark val="none"/>
        <c:tickLblPos val="nextTo"/>
        <c:crossAx val="1215556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0.22</c:v>
                </c:pt>
                <c:pt idx="2">
                  <c:v>0.44</c:v>
                </c:pt>
                <c:pt idx="3">
                  <c:v>0.28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41973168"/>
        <c:axId val="1541975488"/>
      </c:barChart>
      <c:catAx>
        <c:axId val="15419731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1975488"/>
        <c:crosses val="autoZero"/>
        <c:auto val="1"/>
        <c:lblAlgn val="ctr"/>
        <c:lblOffset val="0"/>
        <c:noMultiLvlLbl val="0"/>
      </c:catAx>
      <c:valAx>
        <c:axId val="1541975488"/>
        <c:scaling>
          <c:orientation val="minMax"/>
          <c:max val="1.0"/>
        </c:scaling>
        <c:delete val="1"/>
        <c:axPos val="t"/>
        <c:numFmt formatCode="0%" sourceLinked="1"/>
        <c:majorTickMark val="none"/>
        <c:minorTickMark val="none"/>
        <c:tickLblPos val="nextTo"/>
        <c:crossAx val="1541973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Pakistan</c:v>
                </c:pt>
                <c:pt idx="4">
                  <c:v>Brazil</c:v>
                </c:pt>
                <c:pt idx="5">
                  <c:v>Egypt</c:v>
                </c:pt>
                <c:pt idx="6">
                  <c:v>Turkey</c:v>
                </c:pt>
                <c:pt idx="7">
                  <c:v>Mexico</c:v>
                </c:pt>
                <c:pt idx="8">
                  <c:v>Hong Kong</c:v>
                </c:pt>
                <c:pt idx="9">
                  <c:v>Indonesia</c:v>
                </c:pt>
                <c:pt idx="10">
                  <c:v>South Africa</c:v>
                </c:pt>
                <c:pt idx="11">
                  <c:v>China</c:v>
                </c:pt>
                <c:pt idx="12">
                  <c:v>Nigeria</c:v>
                </c:pt>
                <c:pt idx="13">
                  <c:v>Kenya</c:v>
                </c:pt>
                <c:pt idx="14">
                  <c:v>Italy</c:v>
                </c:pt>
                <c:pt idx="15">
                  <c:v>France</c:v>
                </c:pt>
                <c:pt idx="16">
                  <c:v>Australia</c:v>
                </c:pt>
                <c:pt idx="17">
                  <c:v>Republic of Korea</c:v>
                </c:pt>
                <c:pt idx="18">
                  <c:v>United States</c:v>
                </c:pt>
                <c:pt idx="19">
                  <c:v>Canada</c:v>
                </c:pt>
                <c:pt idx="20">
                  <c:v>Russia</c:v>
                </c:pt>
                <c:pt idx="21">
                  <c:v>Sweden</c:v>
                </c:pt>
                <c:pt idx="22">
                  <c:v>Germany</c:v>
                </c:pt>
                <c:pt idx="23">
                  <c:v>Poland</c:v>
                </c:pt>
                <c:pt idx="24">
                  <c:v>Tunisia</c:v>
                </c:pt>
                <c:pt idx="25">
                  <c:v>Great Britain</c:v>
                </c:pt>
                <c:pt idx="26">
                  <c:v>Japan</c:v>
                </c:pt>
              </c:strCache>
            </c:strRef>
          </c:cat>
          <c:val>
            <c:numRef>
              <c:f>Sheet1!$B$2:$B$28</c:f>
              <c:numCache>
                <c:formatCode>General</c:formatCode>
                <c:ptCount val="27"/>
                <c:pt idx="0" formatCode="0%">
                  <c:v>0.29</c:v>
                </c:pt>
                <c:pt idx="2" formatCode="0%">
                  <c:v>0.5</c:v>
                </c:pt>
                <c:pt idx="3" formatCode="0%">
                  <c:v>0.46</c:v>
                </c:pt>
                <c:pt idx="4" formatCode="0%">
                  <c:v>0.45</c:v>
                </c:pt>
                <c:pt idx="5" formatCode="0%">
                  <c:v>0.4</c:v>
                </c:pt>
                <c:pt idx="6" formatCode="0%">
                  <c:v>0.36</c:v>
                </c:pt>
                <c:pt idx="7" formatCode="0%">
                  <c:v>0.34</c:v>
                </c:pt>
                <c:pt idx="8" formatCode="0%">
                  <c:v>0.33</c:v>
                </c:pt>
                <c:pt idx="9" formatCode="0%">
                  <c:v>0.32</c:v>
                </c:pt>
                <c:pt idx="10" formatCode="0%">
                  <c:v>0.31</c:v>
                </c:pt>
                <c:pt idx="11" formatCode="0%">
                  <c:v>0.31</c:v>
                </c:pt>
                <c:pt idx="12" formatCode="0%">
                  <c:v>0.31</c:v>
                </c:pt>
                <c:pt idx="13" formatCode="0%">
                  <c:v>0.28</c:v>
                </c:pt>
                <c:pt idx="14" formatCode="0%">
                  <c:v>0.27</c:v>
                </c:pt>
                <c:pt idx="15" formatCode="0%">
                  <c:v>0.26</c:v>
                </c:pt>
                <c:pt idx="16" formatCode="0%">
                  <c:v>0.25</c:v>
                </c:pt>
                <c:pt idx="17" formatCode="0%">
                  <c:v>0.24</c:v>
                </c:pt>
                <c:pt idx="18" formatCode="0%">
                  <c:v>0.23</c:v>
                </c:pt>
                <c:pt idx="19" formatCode="0%">
                  <c:v>0.22</c:v>
                </c:pt>
                <c:pt idx="20" formatCode="0%">
                  <c:v>0.21</c:v>
                </c:pt>
                <c:pt idx="21" formatCode="0%">
                  <c:v>0.21</c:v>
                </c:pt>
                <c:pt idx="22" formatCode="0%">
                  <c:v>0.21</c:v>
                </c:pt>
                <c:pt idx="23" formatCode="0%">
                  <c:v>0.21</c:v>
                </c:pt>
                <c:pt idx="24" formatCode="0%">
                  <c:v>0.2</c:v>
                </c:pt>
                <c:pt idx="25" formatCode="0%">
                  <c:v>0.18</c:v>
                </c:pt>
                <c:pt idx="26" formatCode="0%">
                  <c:v>0.18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215459712"/>
        <c:axId val="1215462032"/>
      </c:barChart>
      <c:catAx>
        <c:axId val="121545971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215462032"/>
        <c:crosses val="autoZero"/>
        <c:auto val="1"/>
        <c:lblAlgn val="ctr"/>
        <c:lblOffset val="0"/>
        <c:noMultiLvlLbl val="0"/>
      </c:catAx>
      <c:valAx>
        <c:axId val="1215462032"/>
        <c:scaling>
          <c:orientation val="minMax"/>
          <c:max val="1.0"/>
        </c:scaling>
        <c:delete val="1"/>
        <c:axPos val="t"/>
        <c:numFmt formatCode="0%" sourceLinked="1"/>
        <c:majorTickMark val="out"/>
        <c:minorTickMark val="none"/>
        <c:tickLblPos val="nextTo"/>
        <c:crossAx val="12154597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0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G-8 Countries</c:v>
                </c:pt>
                <c:pt idx="8">
                  <c:v>Europe</c:v>
                </c:pt>
              </c:strCache>
            </c:strRef>
          </c:cat>
          <c:val>
            <c:numRef>
              <c:f>Sheet1!$B$2:$B$10</c:f>
              <c:numCache>
                <c:formatCode>General</c:formatCode>
                <c:ptCount val="9"/>
                <c:pt idx="0" formatCode="0%">
                  <c:v>0.3</c:v>
                </c:pt>
                <c:pt idx="2" formatCode="0%">
                  <c:v>0.4</c:v>
                </c:pt>
                <c:pt idx="3" formatCode="0%">
                  <c:v>0.36</c:v>
                </c:pt>
                <c:pt idx="4" formatCode="0%">
                  <c:v>0.35</c:v>
                </c:pt>
                <c:pt idx="5" formatCode="0%">
                  <c:v>0.29</c:v>
                </c:pt>
                <c:pt idx="6" formatCode="0%">
                  <c:v>0.22</c:v>
                </c:pt>
                <c:pt idx="7" formatCode="0%">
                  <c:v>0.22</c:v>
                </c:pt>
                <c:pt idx="8" formatCode="0%">
                  <c:v>0.22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42294400"/>
        <c:axId val="1542296448"/>
      </c:barChart>
      <c:catAx>
        <c:axId val="15422944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42296448"/>
        <c:crosses val="autoZero"/>
        <c:auto val="1"/>
        <c:lblAlgn val="ctr"/>
        <c:lblOffset val="0"/>
        <c:noMultiLvlLbl val="0"/>
      </c:catAx>
      <c:valAx>
        <c:axId val="1542296448"/>
        <c:scaling>
          <c:orientation val="minMax"/>
          <c:max val="1.0"/>
        </c:scaling>
        <c:delete val="1"/>
        <c:axPos val="t"/>
        <c:numFmt formatCode="0%" sourceLinked="1"/>
        <c:majorTickMark val="none"/>
        <c:minorTickMark val="none"/>
        <c:tickLblPos val="nextTo"/>
        <c:crossAx val="1542294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Europe</c:v>
                </c:pt>
                <c:pt idx="8">
                  <c:v>G-8 Countries</c:v>
                </c:pt>
              </c:strCache>
            </c:strRef>
          </c:cat>
          <c:val>
            <c:numRef>
              <c:f>Sheet1!$B$2:$B$10</c:f>
              <c:numCache>
                <c:formatCode>General</c:formatCode>
                <c:ptCount val="9"/>
                <c:pt idx="0" formatCode="0%">
                  <c:v>0.42</c:v>
                </c:pt>
                <c:pt idx="2" formatCode="0%">
                  <c:v>0.57</c:v>
                </c:pt>
                <c:pt idx="3" formatCode="0%">
                  <c:v>0.5</c:v>
                </c:pt>
                <c:pt idx="4" formatCode="0%">
                  <c:v>0.49</c:v>
                </c:pt>
                <c:pt idx="5" formatCode="0%">
                  <c:v>0.45</c:v>
                </c:pt>
                <c:pt idx="6" formatCode="0%">
                  <c:v>0.33</c:v>
                </c:pt>
                <c:pt idx="7" formatCode="0%">
                  <c:v>0.29</c:v>
                </c:pt>
                <c:pt idx="8" formatCode="0%">
                  <c:v>0.29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2168864"/>
        <c:axId val="1562172160"/>
      </c:barChart>
      <c:catAx>
        <c:axId val="15621688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172160"/>
        <c:crosses val="autoZero"/>
        <c:auto val="1"/>
        <c:lblAlgn val="ctr"/>
        <c:lblOffset val="0"/>
        <c:noMultiLvlLbl val="0"/>
      </c:catAx>
      <c:valAx>
        <c:axId val="1562172160"/>
        <c:scaling>
          <c:orientation val="minMax"/>
          <c:max val="1.0"/>
        </c:scaling>
        <c:delete val="1"/>
        <c:axPos val="t"/>
        <c:numFmt formatCode="0%" sourceLinked="1"/>
        <c:majorTickMark val="none"/>
        <c:minorTickMark val="none"/>
        <c:tickLblPos val="nextTo"/>
        <c:crossAx val="15621688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0.16</c:v>
                </c:pt>
                <c:pt idx="1">
                  <c:v>0.4</c:v>
                </c:pt>
                <c:pt idx="2">
                  <c:v>0.26</c:v>
                </c:pt>
                <c:pt idx="3">
                  <c:v>0.18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1747088"/>
        <c:axId val="1561831424"/>
      </c:barChart>
      <c:catAx>
        <c:axId val="15617470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831424"/>
        <c:crosses val="autoZero"/>
        <c:auto val="1"/>
        <c:lblAlgn val="ctr"/>
        <c:lblOffset val="0"/>
        <c:noMultiLvlLbl val="0"/>
      </c:catAx>
      <c:valAx>
        <c:axId val="1561831424"/>
        <c:scaling>
          <c:orientation val="minMax"/>
          <c:max val="1.0"/>
        </c:scaling>
        <c:delete val="1"/>
        <c:axPos val="t"/>
        <c:numFmt formatCode="0%" sourceLinked="1"/>
        <c:majorTickMark val="none"/>
        <c:minorTickMark val="none"/>
        <c:tickLblPos val="nextTo"/>
        <c:crossAx val="1561747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Republic of Korea</c:v>
                </c:pt>
                <c:pt idx="5">
                  <c:v>Brazil</c:v>
                </c:pt>
                <c:pt idx="6">
                  <c:v>Egypt</c:v>
                </c:pt>
                <c:pt idx="7">
                  <c:v>Turkey</c:v>
                </c:pt>
                <c:pt idx="8">
                  <c:v>Mexico</c:v>
                </c:pt>
                <c:pt idx="9">
                  <c:v>China</c:v>
                </c:pt>
                <c:pt idx="10">
                  <c:v>South Africa</c:v>
                </c:pt>
                <c:pt idx="11">
                  <c:v>Hong Kong</c:v>
                </c:pt>
                <c:pt idx="12">
                  <c:v>Pakistan</c:v>
                </c:pt>
                <c:pt idx="13">
                  <c:v>Italy</c:v>
                </c:pt>
                <c:pt idx="14">
                  <c:v>Australia</c:v>
                </c:pt>
                <c:pt idx="15">
                  <c:v>Japan</c:v>
                </c:pt>
                <c:pt idx="16">
                  <c:v>United States</c:v>
                </c:pt>
                <c:pt idx="17">
                  <c:v>Great Britain</c:v>
                </c:pt>
                <c:pt idx="18">
                  <c:v>Poland</c:v>
                </c:pt>
                <c:pt idx="19">
                  <c:v>Sweden</c:v>
                </c:pt>
                <c:pt idx="20">
                  <c:v>Canada</c:v>
                </c:pt>
                <c:pt idx="21">
                  <c:v>Germany</c:v>
                </c:pt>
                <c:pt idx="22">
                  <c:v>Kenya</c:v>
                </c:pt>
                <c:pt idx="23">
                  <c:v>Russia</c:v>
                </c:pt>
                <c:pt idx="24">
                  <c:v>France</c:v>
                </c:pt>
                <c:pt idx="25">
                  <c:v>Nigeria</c:v>
                </c:pt>
                <c:pt idx="26">
                  <c:v>Tunisia</c:v>
                </c:pt>
              </c:strCache>
            </c:strRef>
          </c:cat>
          <c:val>
            <c:numRef>
              <c:f>Sheet1!$B$2:$B$28</c:f>
              <c:numCache>
                <c:formatCode>General</c:formatCode>
                <c:ptCount val="27"/>
                <c:pt idx="0" formatCode="0%">
                  <c:v>0.56</c:v>
                </c:pt>
                <c:pt idx="2" formatCode="0%">
                  <c:v>0.83</c:v>
                </c:pt>
                <c:pt idx="3" formatCode="0%">
                  <c:v>0.79</c:v>
                </c:pt>
                <c:pt idx="4" formatCode="0%">
                  <c:v>0.71</c:v>
                </c:pt>
                <c:pt idx="5" formatCode="0%">
                  <c:v>0.7</c:v>
                </c:pt>
                <c:pt idx="6" formatCode="0%">
                  <c:v>0.68</c:v>
                </c:pt>
                <c:pt idx="7" formatCode="0%">
                  <c:v>0.67</c:v>
                </c:pt>
                <c:pt idx="8" formatCode="0%">
                  <c:v>0.66</c:v>
                </c:pt>
                <c:pt idx="9" formatCode="0%">
                  <c:v>0.66</c:v>
                </c:pt>
                <c:pt idx="10" formatCode="0%">
                  <c:v>0.58</c:v>
                </c:pt>
                <c:pt idx="11" formatCode="0%">
                  <c:v>0.58</c:v>
                </c:pt>
                <c:pt idx="12" formatCode="0%">
                  <c:v>0.56</c:v>
                </c:pt>
                <c:pt idx="13" formatCode="0%">
                  <c:v>0.51</c:v>
                </c:pt>
                <c:pt idx="14" formatCode="0%">
                  <c:v>0.5</c:v>
                </c:pt>
                <c:pt idx="15" formatCode="0%">
                  <c:v>0.49</c:v>
                </c:pt>
                <c:pt idx="16" formatCode="0%">
                  <c:v>0.48</c:v>
                </c:pt>
                <c:pt idx="17" formatCode="0%">
                  <c:v>0.46</c:v>
                </c:pt>
                <c:pt idx="18" formatCode="0%">
                  <c:v>0.45</c:v>
                </c:pt>
                <c:pt idx="19" formatCode="0%">
                  <c:v>0.45</c:v>
                </c:pt>
                <c:pt idx="20" formatCode="0%">
                  <c:v>0.45</c:v>
                </c:pt>
                <c:pt idx="21" formatCode="0%">
                  <c:v>0.44</c:v>
                </c:pt>
                <c:pt idx="22" formatCode="0%">
                  <c:v>0.42</c:v>
                </c:pt>
                <c:pt idx="23" formatCode="0%">
                  <c:v>0.4</c:v>
                </c:pt>
                <c:pt idx="24" formatCode="0%">
                  <c:v>0.4</c:v>
                </c:pt>
                <c:pt idx="25" formatCode="0%">
                  <c:v>0.37</c:v>
                </c:pt>
                <c:pt idx="26" formatCode="0%">
                  <c:v>0.34</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1684704"/>
        <c:axId val="1561755152"/>
      </c:barChart>
      <c:catAx>
        <c:axId val="156168470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1755152"/>
        <c:crosses val="autoZero"/>
        <c:auto val="1"/>
        <c:lblAlgn val="ctr"/>
        <c:lblOffset val="0"/>
        <c:noMultiLvlLbl val="0"/>
      </c:catAx>
      <c:valAx>
        <c:axId val="1561755152"/>
        <c:scaling>
          <c:orientation val="minMax"/>
          <c:max val="1.0"/>
        </c:scaling>
        <c:delete val="1"/>
        <c:axPos val="t"/>
        <c:numFmt formatCode="0%" sourceLinked="1"/>
        <c:majorTickMark val="out"/>
        <c:minorTickMark val="none"/>
        <c:tickLblPos val="nextTo"/>
        <c:crossAx val="15616847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North America</c:v>
                </c:pt>
                <c:pt idx="7">
                  <c:v>Europe</c:v>
                </c:pt>
                <c:pt idx="8">
                  <c:v>G-8 Countries</c:v>
                </c:pt>
              </c:strCache>
            </c:strRef>
          </c:cat>
          <c:val>
            <c:numRef>
              <c:f>Sheet1!$B$2:$B$10</c:f>
              <c:numCache>
                <c:formatCode>General</c:formatCode>
                <c:ptCount val="9"/>
                <c:pt idx="0" formatCode="0%">
                  <c:v>0.56</c:v>
                </c:pt>
                <c:pt idx="2" formatCode="0%">
                  <c:v>0.68</c:v>
                </c:pt>
                <c:pt idx="3" formatCode="0%">
                  <c:v>0.63</c:v>
                </c:pt>
                <c:pt idx="4" formatCode="0%">
                  <c:v>0.62</c:v>
                </c:pt>
                <c:pt idx="5" formatCode="0%">
                  <c:v>0.58</c:v>
                </c:pt>
                <c:pt idx="6" formatCode="0%">
                  <c:v>0.46</c:v>
                </c:pt>
                <c:pt idx="7" formatCode="0%">
                  <c:v>0.45</c:v>
                </c:pt>
                <c:pt idx="8" formatCode="0%">
                  <c:v>0.45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6939568"/>
        <c:axId val="1566941888"/>
      </c:barChart>
      <c:catAx>
        <c:axId val="15669395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941888"/>
        <c:crosses val="autoZero"/>
        <c:auto val="1"/>
        <c:lblAlgn val="ctr"/>
        <c:lblOffset val="0"/>
        <c:noMultiLvlLbl val="0"/>
      </c:catAx>
      <c:valAx>
        <c:axId val="1566941888"/>
        <c:scaling>
          <c:orientation val="minMax"/>
          <c:max val="1.0"/>
        </c:scaling>
        <c:delete val="1"/>
        <c:axPos val="t"/>
        <c:numFmt formatCode="0%" sourceLinked="1"/>
        <c:majorTickMark val="none"/>
        <c:minorTickMark val="none"/>
        <c:tickLblPos val="nextTo"/>
        <c:crossAx val="1566939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c:v>
                </c:pt>
                <c:pt idx="1">
                  <c:v>0.45</c:v>
                </c:pt>
                <c:pt idx="2">
                  <c:v>0.22</c:v>
                </c:pt>
                <c:pt idx="3">
                  <c:v>0.13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47849312"/>
        <c:axId val="1647814800"/>
      </c:barChart>
      <c:catAx>
        <c:axId val="16478493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814800"/>
        <c:crosses val="autoZero"/>
        <c:auto val="1"/>
        <c:lblAlgn val="ctr"/>
        <c:lblOffset val="0"/>
        <c:noMultiLvlLbl val="0"/>
      </c:catAx>
      <c:valAx>
        <c:axId val="1647814800"/>
        <c:scaling>
          <c:orientation val="minMax"/>
          <c:max val="1.0"/>
        </c:scaling>
        <c:delete val="1"/>
        <c:axPos val="t"/>
        <c:numFmt formatCode="0%" sourceLinked="1"/>
        <c:majorTickMark val="none"/>
        <c:minorTickMark val="none"/>
        <c:tickLblPos val="nextTo"/>
        <c:crossAx val="16478493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Brazil</c:v>
                </c:pt>
                <c:pt idx="5">
                  <c:v>Egypt</c:v>
                </c:pt>
                <c:pt idx="6">
                  <c:v>Mexico</c:v>
                </c:pt>
                <c:pt idx="7">
                  <c:v>South Africa</c:v>
                </c:pt>
                <c:pt idx="8">
                  <c:v>Republic of Korea</c:v>
                </c:pt>
                <c:pt idx="9">
                  <c:v>Turkey</c:v>
                </c:pt>
                <c:pt idx="10">
                  <c:v>China</c:v>
                </c:pt>
                <c:pt idx="11">
                  <c:v>Hong Kong</c:v>
                </c:pt>
                <c:pt idx="12">
                  <c:v>Nigeria</c:v>
                </c:pt>
                <c:pt idx="13">
                  <c:v>Australia</c:v>
                </c:pt>
                <c:pt idx="14">
                  <c:v>Kenya</c:v>
                </c:pt>
                <c:pt idx="15">
                  <c:v>Pakistan</c:v>
                </c:pt>
                <c:pt idx="16">
                  <c:v>United States</c:v>
                </c:pt>
                <c:pt idx="17">
                  <c:v>Great Britain</c:v>
                </c:pt>
                <c:pt idx="18">
                  <c:v>Canada</c:v>
                </c:pt>
                <c:pt idx="19">
                  <c:v>Germany</c:v>
                </c:pt>
                <c:pt idx="20">
                  <c:v>Italy</c:v>
                </c:pt>
                <c:pt idx="21">
                  <c:v>Poland</c:v>
                </c:pt>
                <c:pt idx="22">
                  <c:v>France</c:v>
                </c:pt>
                <c:pt idx="23">
                  <c:v>Japan</c:v>
                </c:pt>
                <c:pt idx="24">
                  <c:v>Sweden</c:v>
                </c:pt>
                <c:pt idx="25">
                  <c:v>Russia</c:v>
                </c:pt>
                <c:pt idx="26">
                  <c:v>Tunisia</c:v>
                </c:pt>
              </c:strCache>
            </c:strRef>
          </c:cat>
          <c:val>
            <c:numRef>
              <c:f>Sheet1!$B$2:$B$28</c:f>
              <c:numCache>
                <c:formatCode>General</c:formatCode>
                <c:ptCount val="27"/>
                <c:pt idx="0" formatCode="0%">
                  <c:v>0.64</c:v>
                </c:pt>
                <c:pt idx="2" formatCode="0%">
                  <c:v>0.88</c:v>
                </c:pt>
                <c:pt idx="3" formatCode="0%">
                  <c:v>0.81</c:v>
                </c:pt>
                <c:pt idx="4" formatCode="0%">
                  <c:v>0.76</c:v>
                </c:pt>
                <c:pt idx="5" formatCode="0%">
                  <c:v>0.75</c:v>
                </c:pt>
                <c:pt idx="6" formatCode="0%">
                  <c:v>0.74</c:v>
                </c:pt>
                <c:pt idx="7" formatCode="0%">
                  <c:v>0.73</c:v>
                </c:pt>
                <c:pt idx="8" formatCode="0%">
                  <c:v>0.7</c:v>
                </c:pt>
                <c:pt idx="9" formatCode="0%">
                  <c:v>0.69</c:v>
                </c:pt>
                <c:pt idx="10" formatCode="0%">
                  <c:v>0.69</c:v>
                </c:pt>
                <c:pt idx="11" formatCode="0%">
                  <c:v>0.69</c:v>
                </c:pt>
                <c:pt idx="12" formatCode="0%">
                  <c:v>0.65</c:v>
                </c:pt>
                <c:pt idx="13" formatCode="0%">
                  <c:v>0.62</c:v>
                </c:pt>
                <c:pt idx="14" formatCode="0%">
                  <c:v>0.62</c:v>
                </c:pt>
                <c:pt idx="15" formatCode="0%">
                  <c:v>0.6</c:v>
                </c:pt>
                <c:pt idx="16" formatCode="0%">
                  <c:v>0.6</c:v>
                </c:pt>
                <c:pt idx="17" formatCode="0%">
                  <c:v>0.58</c:v>
                </c:pt>
                <c:pt idx="18" formatCode="0%">
                  <c:v>0.58</c:v>
                </c:pt>
                <c:pt idx="19" formatCode="0%">
                  <c:v>0.56</c:v>
                </c:pt>
                <c:pt idx="20" formatCode="0%">
                  <c:v>0.55</c:v>
                </c:pt>
                <c:pt idx="21" formatCode="0%">
                  <c:v>0.55</c:v>
                </c:pt>
                <c:pt idx="22" formatCode="0%">
                  <c:v>0.55</c:v>
                </c:pt>
                <c:pt idx="23" formatCode="0%">
                  <c:v>0.54</c:v>
                </c:pt>
                <c:pt idx="24" formatCode="0%">
                  <c:v>0.53</c:v>
                </c:pt>
                <c:pt idx="25" formatCode="0%">
                  <c:v>0.49</c:v>
                </c:pt>
                <c:pt idx="26" formatCode="0%">
                  <c:v>0.43</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6765040"/>
        <c:axId val="1566767360"/>
      </c:barChart>
      <c:catAx>
        <c:axId val="156676504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6767360"/>
        <c:crosses val="autoZero"/>
        <c:auto val="1"/>
        <c:lblAlgn val="ctr"/>
        <c:lblOffset val="0"/>
        <c:noMultiLvlLbl val="0"/>
      </c:catAx>
      <c:valAx>
        <c:axId val="1566767360"/>
        <c:scaling>
          <c:orientation val="minMax"/>
          <c:max val="1.0"/>
        </c:scaling>
        <c:delete val="1"/>
        <c:axPos val="t"/>
        <c:numFmt formatCode="0%" sourceLinked="1"/>
        <c:majorTickMark val="out"/>
        <c:minorTickMark val="none"/>
        <c:tickLblPos val="nextTo"/>
        <c:crossAx val="1566765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G-8 Countries</c:v>
                </c:pt>
                <c:pt idx="8">
                  <c:v>Europe</c:v>
                </c:pt>
              </c:strCache>
            </c:strRef>
          </c:cat>
          <c:val>
            <c:numRef>
              <c:f>Sheet1!$B$2:$B$10</c:f>
              <c:numCache>
                <c:formatCode>General</c:formatCode>
                <c:ptCount val="9"/>
                <c:pt idx="0" formatCode="0%">
                  <c:v>0.64</c:v>
                </c:pt>
                <c:pt idx="2" formatCode="0%">
                  <c:v>0.75</c:v>
                </c:pt>
                <c:pt idx="3" formatCode="0%">
                  <c:v>0.7</c:v>
                </c:pt>
                <c:pt idx="4" formatCode="0%">
                  <c:v>0.69</c:v>
                </c:pt>
                <c:pt idx="5" formatCode="0%">
                  <c:v>0.68</c:v>
                </c:pt>
                <c:pt idx="6" formatCode="0%">
                  <c:v>0.59</c:v>
                </c:pt>
                <c:pt idx="7" formatCode="0%">
                  <c:v>0.56</c:v>
                </c:pt>
                <c:pt idx="8" formatCode="0%">
                  <c:v>0.55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3617264"/>
        <c:axId val="1563857232"/>
      </c:barChart>
      <c:catAx>
        <c:axId val="15636172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857232"/>
        <c:crosses val="autoZero"/>
        <c:auto val="1"/>
        <c:lblAlgn val="ctr"/>
        <c:lblOffset val="0"/>
        <c:noMultiLvlLbl val="0"/>
      </c:catAx>
      <c:valAx>
        <c:axId val="1563857232"/>
        <c:scaling>
          <c:orientation val="minMax"/>
          <c:max val="1.0"/>
        </c:scaling>
        <c:delete val="1"/>
        <c:axPos val="t"/>
        <c:numFmt formatCode="0%" sourceLinked="1"/>
        <c:majorTickMark val="none"/>
        <c:minorTickMark val="none"/>
        <c:tickLblPos val="nextTo"/>
        <c:crossAx val="1563617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0.16</c:v>
                </c:pt>
                <c:pt idx="1">
                  <c:v>0.41</c:v>
                </c:pt>
                <c:pt idx="2">
                  <c:v>0.26</c:v>
                </c:pt>
                <c:pt idx="3">
                  <c:v>0.16</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4211040"/>
        <c:axId val="1563708768"/>
      </c:barChart>
      <c:catAx>
        <c:axId val="156421104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708768"/>
        <c:crosses val="autoZero"/>
        <c:auto val="1"/>
        <c:lblAlgn val="ctr"/>
        <c:lblOffset val="0"/>
        <c:noMultiLvlLbl val="0"/>
      </c:catAx>
      <c:valAx>
        <c:axId val="1563708768"/>
        <c:scaling>
          <c:orientation val="minMax"/>
          <c:max val="1.0"/>
        </c:scaling>
        <c:delete val="1"/>
        <c:axPos val="t"/>
        <c:numFmt formatCode="0%" sourceLinked="1"/>
        <c:majorTickMark val="none"/>
        <c:minorTickMark val="none"/>
        <c:tickLblPos val="nextTo"/>
        <c:crossAx val="156421104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South Africa</c:v>
                </c:pt>
                <c:pt idx="6">
                  <c:v>Brazil</c:v>
                </c:pt>
                <c:pt idx="7">
                  <c:v>Mexico</c:v>
                </c:pt>
                <c:pt idx="8">
                  <c:v>Republic of Korea</c:v>
                </c:pt>
                <c:pt idx="9">
                  <c:v>China</c:v>
                </c:pt>
                <c:pt idx="10">
                  <c:v>Nigeria</c:v>
                </c:pt>
                <c:pt idx="11">
                  <c:v>Hong Kong</c:v>
                </c:pt>
                <c:pt idx="12">
                  <c:v>Kenya</c:v>
                </c:pt>
                <c:pt idx="13">
                  <c:v>Pakistan</c:v>
                </c:pt>
                <c:pt idx="14">
                  <c:v>Turkey</c:v>
                </c:pt>
                <c:pt idx="15">
                  <c:v>Canada</c:v>
                </c:pt>
                <c:pt idx="16">
                  <c:v>United States</c:v>
                </c:pt>
                <c:pt idx="17">
                  <c:v>Germany</c:v>
                </c:pt>
                <c:pt idx="18">
                  <c:v>Poland</c:v>
                </c:pt>
                <c:pt idx="19">
                  <c:v>Japan</c:v>
                </c:pt>
                <c:pt idx="20">
                  <c:v>Australia</c:v>
                </c:pt>
                <c:pt idx="21">
                  <c:v>Italy</c:v>
                </c:pt>
                <c:pt idx="22">
                  <c:v>Russia</c:v>
                </c:pt>
                <c:pt idx="23">
                  <c:v>Tunisia</c:v>
                </c:pt>
                <c:pt idx="24">
                  <c:v>Great Britain</c:v>
                </c:pt>
                <c:pt idx="25">
                  <c:v>France</c:v>
                </c:pt>
                <c:pt idx="26">
                  <c:v>Sweden</c:v>
                </c:pt>
              </c:strCache>
            </c:strRef>
          </c:cat>
          <c:val>
            <c:numRef>
              <c:f>Sheet1!$B$2:$B$28</c:f>
              <c:numCache>
                <c:formatCode>General</c:formatCode>
                <c:ptCount val="27"/>
                <c:pt idx="0" formatCode="0%">
                  <c:v>0.58</c:v>
                </c:pt>
                <c:pt idx="2" formatCode="0%">
                  <c:v>0.85</c:v>
                </c:pt>
                <c:pt idx="3" formatCode="0%">
                  <c:v>0.78</c:v>
                </c:pt>
                <c:pt idx="4" formatCode="0%">
                  <c:v>0.74</c:v>
                </c:pt>
                <c:pt idx="5" formatCode="0%">
                  <c:v>0.69</c:v>
                </c:pt>
                <c:pt idx="6" formatCode="0%">
                  <c:v>0.68</c:v>
                </c:pt>
                <c:pt idx="7" formatCode="0%">
                  <c:v>0.68</c:v>
                </c:pt>
                <c:pt idx="8" formatCode="0%">
                  <c:v>0.68</c:v>
                </c:pt>
                <c:pt idx="9" formatCode="0%">
                  <c:v>0.66</c:v>
                </c:pt>
                <c:pt idx="10" formatCode="0%">
                  <c:v>0.65</c:v>
                </c:pt>
                <c:pt idx="11" formatCode="0%">
                  <c:v>0.64</c:v>
                </c:pt>
                <c:pt idx="12" formatCode="0%">
                  <c:v>0.62</c:v>
                </c:pt>
                <c:pt idx="13" formatCode="0%">
                  <c:v>0.62</c:v>
                </c:pt>
                <c:pt idx="14" formatCode="0%">
                  <c:v>0.6</c:v>
                </c:pt>
                <c:pt idx="15" formatCode="0%">
                  <c:v>0.51</c:v>
                </c:pt>
                <c:pt idx="16" formatCode="0%">
                  <c:v>0.5</c:v>
                </c:pt>
                <c:pt idx="17" formatCode="0%">
                  <c:v>0.48</c:v>
                </c:pt>
                <c:pt idx="18" formatCode="0%">
                  <c:v>0.48</c:v>
                </c:pt>
                <c:pt idx="19" formatCode="0%">
                  <c:v>0.48</c:v>
                </c:pt>
                <c:pt idx="20" formatCode="0%">
                  <c:v>0.47</c:v>
                </c:pt>
                <c:pt idx="21" formatCode="0%">
                  <c:v>0.45</c:v>
                </c:pt>
                <c:pt idx="22" formatCode="0%">
                  <c:v>0.45</c:v>
                </c:pt>
                <c:pt idx="23" formatCode="0%">
                  <c:v>0.45</c:v>
                </c:pt>
                <c:pt idx="24" formatCode="0%">
                  <c:v>0.43</c:v>
                </c:pt>
                <c:pt idx="25" formatCode="0%">
                  <c:v>0.42</c:v>
                </c:pt>
                <c:pt idx="26" formatCode="0%">
                  <c:v>0.42</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8202464"/>
        <c:axId val="1348072800"/>
      </c:barChart>
      <c:catAx>
        <c:axId val="134820246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8072800"/>
        <c:crosses val="autoZero"/>
        <c:auto val="1"/>
        <c:lblAlgn val="ctr"/>
        <c:lblOffset val="0"/>
        <c:noMultiLvlLbl val="0"/>
      </c:catAx>
      <c:valAx>
        <c:axId val="1348072800"/>
        <c:scaling>
          <c:orientation val="minMax"/>
          <c:max val="1.0"/>
        </c:scaling>
        <c:delete val="1"/>
        <c:axPos val="t"/>
        <c:numFmt formatCode="0%" sourceLinked="1"/>
        <c:majorTickMark val="out"/>
        <c:minorTickMark val="none"/>
        <c:tickLblPos val="nextTo"/>
        <c:crossAx val="1348202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G-8 Countries</c:v>
                </c:pt>
                <c:pt idx="8">
                  <c:v>Europe</c:v>
                </c:pt>
              </c:strCache>
            </c:strRef>
          </c:cat>
          <c:val>
            <c:numRef>
              <c:f>Sheet1!$B$2:$B$10</c:f>
              <c:numCache>
                <c:formatCode>General</c:formatCode>
                <c:ptCount val="9"/>
                <c:pt idx="0" formatCode="0%">
                  <c:v>0.52</c:v>
                </c:pt>
                <c:pt idx="2" formatCode="0%">
                  <c:v>0.64</c:v>
                </c:pt>
                <c:pt idx="3" formatCode="0%">
                  <c:v>0.6</c:v>
                </c:pt>
                <c:pt idx="4" formatCode="0%">
                  <c:v>0.6</c:v>
                </c:pt>
                <c:pt idx="5" formatCode="0%">
                  <c:v>0.59</c:v>
                </c:pt>
                <c:pt idx="6" formatCode="0%">
                  <c:v>0.39</c:v>
                </c:pt>
                <c:pt idx="7" formatCode="0%">
                  <c:v>0.37</c:v>
                </c:pt>
                <c:pt idx="8" formatCode="0%">
                  <c:v>0.36</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48085520"/>
        <c:axId val="1648087840"/>
      </c:barChart>
      <c:catAx>
        <c:axId val="16480855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8087840"/>
        <c:crosses val="autoZero"/>
        <c:auto val="1"/>
        <c:lblAlgn val="ctr"/>
        <c:lblOffset val="0"/>
        <c:noMultiLvlLbl val="0"/>
      </c:catAx>
      <c:valAx>
        <c:axId val="1648087840"/>
        <c:scaling>
          <c:orientation val="minMax"/>
          <c:max val="1.0"/>
        </c:scaling>
        <c:delete val="1"/>
        <c:axPos val="t"/>
        <c:numFmt formatCode="0%" sourceLinked="1"/>
        <c:majorTickMark val="none"/>
        <c:minorTickMark val="none"/>
        <c:tickLblPos val="nextTo"/>
        <c:crossAx val="16480855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G-8 Countries</c:v>
                </c:pt>
                <c:pt idx="8">
                  <c:v>Europe</c:v>
                </c:pt>
              </c:strCache>
            </c:strRef>
          </c:cat>
          <c:val>
            <c:numRef>
              <c:f>Sheet1!$B$2:$B$10</c:f>
              <c:numCache>
                <c:formatCode>General</c:formatCode>
                <c:ptCount val="9"/>
                <c:pt idx="0" formatCode="0%">
                  <c:v>0.58</c:v>
                </c:pt>
                <c:pt idx="2" formatCode="0%">
                  <c:v>0.68</c:v>
                </c:pt>
                <c:pt idx="3" formatCode="0%">
                  <c:v>0.66</c:v>
                </c:pt>
                <c:pt idx="4" formatCode="0%">
                  <c:v>0.65</c:v>
                </c:pt>
                <c:pt idx="5" formatCode="0%">
                  <c:v>0.63</c:v>
                </c:pt>
                <c:pt idx="6" formatCode="0%">
                  <c:v>0.5</c:v>
                </c:pt>
                <c:pt idx="7" formatCode="0%">
                  <c:v>0.47</c:v>
                </c:pt>
                <c:pt idx="8" formatCode="0%">
                  <c:v>0.45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450850464"/>
        <c:axId val="1450852784"/>
      </c:barChart>
      <c:catAx>
        <c:axId val="14508504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0852784"/>
        <c:crosses val="autoZero"/>
        <c:auto val="1"/>
        <c:lblAlgn val="ctr"/>
        <c:lblOffset val="0"/>
        <c:noMultiLvlLbl val="0"/>
      </c:catAx>
      <c:valAx>
        <c:axId val="1450852784"/>
        <c:scaling>
          <c:orientation val="minMax"/>
          <c:max val="1.0"/>
        </c:scaling>
        <c:delete val="1"/>
        <c:axPos val="t"/>
        <c:numFmt formatCode="0%" sourceLinked="1"/>
        <c:majorTickMark val="none"/>
        <c:minorTickMark val="none"/>
        <c:tickLblPos val="nextTo"/>
        <c:crossAx val="1450850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0.17</c:v>
                </c:pt>
                <c:pt idx="1">
                  <c:v>0.43</c:v>
                </c:pt>
                <c:pt idx="2">
                  <c:v>0.24</c:v>
                </c:pt>
                <c:pt idx="3">
                  <c:v>0.15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3671664"/>
        <c:axId val="1563673440"/>
      </c:barChart>
      <c:catAx>
        <c:axId val="15636716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673440"/>
        <c:crosses val="autoZero"/>
        <c:auto val="1"/>
        <c:lblAlgn val="ctr"/>
        <c:lblOffset val="0"/>
        <c:noMultiLvlLbl val="0"/>
      </c:catAx>
      <c:valAx>
        <c:axId val="1563673440"/>
        <c:scaling>
          <c:orientation val="minMax"/>
          <c:max val="1.0"/>
        </c:scaling>
        <c:delete val="1"/>
        <c:axPos val="t"/>
        <c:numFmt formatCode="0%" sourceLinked="1"/>
        <c:majorTickMark val="none"/>
        <c:minorTickMark val="none"/>
        <c:tickLblPos val="nextTo"/>
        <c:crossAx val="15636716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Mexico</c:v>
                </c:pt>
                <c:pt idx="5">
                  <c:v>Brazil</c:v>
                </c:pt>
                <c:pt idx="6">
                  <c:v>Egypt</c:v>
                </c:pt>
                <c:pt idx="7">
                  <c:v>China</c:v>
                </c:pt>
                <c:pt idx="8">
                  <c:v>South Africa</c:v>
                </c:pt>
                <c:pt idx="9">
                  <c:v>Republic of Korea</c:v>
                </c:pt>
                <c:pt idx="10">
                  <c:v>Hong Kong</c:v>
                </c:pt>
                <c:pt idx="11">
                  <c:v>Turkey</c:v>
                </c:pt>
                <c:pt idx="12">
                  <c:v>Nigeria</c:v>
                </c:pt>
                <c:pt idx="13">
                  <c:v>Pakistan</c:v>
                </c:pt>
                <c:pt idx="14">
                  <c:v>Kenya</c:v>
                </c:pt>
                <c:pt idx="15">
                  <c:v>Italy</c:v>
                </c:pt>
                <c:pt idx="16">
                  <c:v>Canada</c:v>
                </c:pt>
                <c:pt idx="17">
                  <c:v>United States</c:v>
                </c:pt>
                <c:pt idx="18">
                  <c:v>Australia</c:v>
                </c:pt>
                <c:pt idx="19">
                  <c:v>Russia</c:v>
                </c:pt>
                <c:pt idx="20">
                  <c:v>Germany</c:v>
                </c:pt>
                <c:pt idx="21">
                  <c:v>Poland</c:v>
                </c:pt>
                <c:pt idx="22">
                  <c:v>Japan</c:v>
                </c:pt>
                <c:pt idx="23">
                  <c:v>Great Britain</c:v>
                </c:pt>
                <c:pt idx="24">
                  <c:v>France</c:v>
                </c:pt>
                <c:pt idx="25">
                  <c:v>Tunisia</c:v>
                </c:pt>
                <c:pt idx="26">
                  <c:v>Sweden</c:v>
                </c:pt>
              </c:strCache>
            </c:strRef>
          </c:cat>
          <c:val>
            <c:numRef>
              <c:f>Sheet1!$B$2:$B$28</c:f>
              <c:numCache>
                <c:formatCode>General</c:formatCode>
                <c:ptCount val="27"/>
                <c:pt idx="0" formatCode="0%">
                  <c:v>0.6</c:v>
                </c:pt>
                <c:pt idx="2" formatCode="0%">
                  <c:v>0.87</c:v>
                </c:pt>
                <c:pt idx="3" formatCode="0%">
                  <c:v>0.79</c:v>
                </c:pt>
                <c:pt idx="4" formatCode="0%">
                  <c:v>0.74</c:v>
                </c:pt>
                <c:pt idx="5" formatCode="0%">
                  <c:v>0.73</c:v>
                </c:pt>
                <c:pt idx="6" formatCode="0%">
                  <c:v>0.72</c:v>
                </c:pt>
                <c:pt idx="7" formatCode="0%">
                  <c:v>0.7</c:v>
                </c:pt>
                <c:pt idx="8" formatCode="0%">
                  <c:v>0.67</c:v>
                </c:pt>
                <c:pt idx="9" formatCode="0%">
                  <c:v>0.66</c:v>
                </c:pt>
                <c:pt idx="10" formatCode="0%">
                  <c:v>0.61</c:v>
                </c:pt>
                <c:pt idx="11" formatCode="0%">
                  <c:v>0.61</c:v>
                </c:pt>
                <c:pt idx="12" formatCode="0%">
                  <c:v>0.6</c:v>
                </c:pt>
                <c:pt idx="13" formatCode="0%">
                  <c:v>0.59</c:v>
                </c:pt>
                <c:pt idx="14" formatCode="0%">
                  <c:v>0.58</c:v>
                </c:pt>
                <c:pt idx="15" formatCode="0%">
                  <c:v>0.57</c:v>
                </c:pt>
                <c:pt idx="16" formatCode="0%">
                  <c:v>0.56</c:v>
                </c:pt>
                <c:pt idx="17" formatCode="0%">
                  <c:v>0.55</c:v>
                </c:pt>
                <c:pt idx="18" formatCode="0%">
                  <c:v>0.55</c:v>
                </c:pt>
                <c:pt idx="19" formatCode="0%">
                  <c:v>0.54</c:v>
                </c:pt>
                <c:pt idx="20" formatCode="0%">
                  <c:v>0.52</c:v>
                </c:pt>
                <c:pt idx="21" formatCode="0%">
                  <c:v>0.49</c:v>
                </c:pt>
                <c:pt idx="22" formatCode="0%">
                  <c:v>0.49</c:v>
                </c:pt>
                <c:pt idx="23" formatCode="0%">
                  <c:v>0.48</c:v>
                </c:pt>
                <c:pt idx="24" formatCode="0%">
                  <c:v>0.48</c:v>
                </c:pt>
                <c:pt idx="25" formatCode="0%">
                  <c:v>0.46</c:v>
                </c:pt>
                <c:pt idx="26" formatCode="0%">
                  <c:v>0.41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450899504"/>
        <c:axId val="1450901824"/>
      </c:barChart>
      <c:catAx>
        <c:axId val="145089950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50901824"/>
        <c:crosses val="autoZero"/>
        <c:auto val="1"/>
        <c:lblAlgn val="ctr"/>
        <c:lblOffset val="0"/>
        <c:noMultiLvlLbl val="0"/>
      </c:catAx>
      <c:valAx>
        <c:axId val="1450901824"/>
        <c:scaling>
          <c:orientation val="minMax"/>
          <c:max val="1.0"/>
        </c:scaling>
        <c:delete val="1"/>
        <c:axPos val="t"/>
        <c:numFmt formatCode="0%" sourceLinked="1"/>
        <c:majorTickMark val="out"/>
        <c:minorTickMark val="none"/>
        <c:tickLblPos val="nextTo"/>
        <c:crossAx val="1450899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North America</c:v>
                </c:pt>
                <c:pt idx="7">
                  <c:v>G-8 Countries</c:v>
                </c:pt>
                <c:pt idx="8">
                  <c:v>Europe</c:v>
                </c:pt>
              </c:strCache>
            </c:strRef>
          </c:cat>
          <c:val>
            <c:numRef>
              <c:f>Sheet1!$B$2:$B$10</c:f>
              <c:numCache>
                <c:formatCode>General</c:formatCode>
                <c:ptCount val="9"/>
                <c:pt idx="0" formatCode="0%">
                  <c:v>0.6</c:v>
                </c:pt>
                <c:pt idx="2" formatCode="0%">
                  <c:v>0.74</c:v>
                </c:pt>
                <c:pt idx="3" formatCode="0%">
                  <c:v>0.69</c:v>
                </c:pt>
                <c:pt idx="4" formatCode="0%">
                  <c:v>0.65</c:v>
                </c:pt>
                <c:pt idx="5" formatCode="0%">
                  <c:v>0.64</c:v>
                </c:pt>
                <c:pt idx="6" formatCode="0%">
                  <c:v>0.55</c:v>
                </c:pt>
                <c:pt idx="7" formatCode="0%">
                  <c:v>0.52</c:v>
                </c:pt>
                <c:pt idx="8" formatCode="0%">
                  <c:v>0.49</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7132336"/>
        <c:axId val="1647821328"/>
      </c:barChart>
      <c:catAx>
        <c:axId val="13471323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821328"/>
        <c:crosses val="autoZero"/>
        <c:auto val="1"/>
        <c:lblAlgn val="ctr"/>
        <c:lblOffset val="0"/>
        <c:noMultiLvlLbl val="0"/>
      </c:catAx>
      <c:valAx>
        <c:axId val="1647821328"/>
        <c:scaling>
          <c:orientation val="minMax"/>
          <c:max val="1.0"/>
        </c:scaling>
        <c:delete val="1"/>
        <c:axPos val="t"/>
        <c:numFmt formatCode="0%" sourceLinked="1"/>
        <c:majorTickMark val="none"/>
        <c:minorTickMark val="none"/>
        <c:tickLblPos val="nextTo"/>
        <c:crossAx val="13471323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0.14</c:v>
                </c:pt>
                <c:pt idx="1">
                  <c:v>0.4</c:v>
                </c:pt>
                <c:pt idx="2">
                  <c:v>0.29</c:v>
                </c:pt>
                <c:pt idx="3">
                  <c:v>0.18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3493536"/>
        <c:axId val="1563494896"/>
      </c:barChart>
      <c:catAx>
        <c:axId val="156349353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494896"/>
        <c:crosses val="autoZero"/>
        <c:auto val="1"/>
        <c:lblAlgn val="ctr"/>
        <c:lblOffset val="0"/>
        <c:noMultiLvlLbl val="0"/>
      </c:catAx>
      <c:valAx>
        <c:axId val="1563494896"/>
        <c:scaling>
          <c:orientation val="minMax"/>
          <c:max val="1.0"/>
        </c:scaling>
        <c:delete val="1"/>
        <c:axPos val="t"/>
        <c:numFmt formatCode="0%" sourceLinked="1"/>
        <c:majorTickMark val="none"/>
        <c:minorTickMark val="none"/>
        <c:tickLblPos val="nextTo"/>
        <c:crossAx val="156349353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Mexico</c:v>
                </c:pt>
                <c:pt idx="6">
                  <c:v>Brazil</c:v>
                </c:pt>
                <c:pt idx="7">
                  <c:v>China</c:v>
                </c:pt>
                <c:pt idx="8">
                  <c:v>South Africa</c:v>
                </c:pt>
                <c:pt idx="9">
                  <c:v>Republic of Korea</c:v>
                </c:pt>
                <c:pt idx="10">
                  <c:v>Turkey</c:v>
                </c:pt>
                <c:pt idx="11">
                  <c:v>Hong Kong</c:v>
                </c:pt>
                <c:pt idx="12">
                  <c:v>Pakistan</c:v>
                </c:pt>
                <c:pt idx="13">
                  <c:v>Kenya</c:v>
                </c:pt>
                <c:pt idx="14">
                  <c:v>Nigeria</c:v>
                </c:pt>
                <c:pt idx="15">
                  <c:v>Italy</c:v>
                </c:pt>
                <c:pt idx="16">
                  <c:v>United States</c:v>
                </c:pt>
                <c:pt idx="17">
                  <c:v>Poland</c:v>
                </c:pt>
                <c:pt idx="18">
                  <c:v>Canada</c:v>
                </c:pt>
                <c:pt idx="19">
                  <c:v>Australia</c:v>
                </c:pt>
                <c:pt idx="20">
                  <c:v>Tunisia</c:v>
                </c:pt>
                <c:pt idx="21">
                  <c:v>Japan</c:v>
                </c:pt>
                <c:pt idx="22">
                  <c:v>France</c:v>
                </c:pt>
                <c:pt idx="23">
                  <c:v>Russia</c:v>
                </c:pt>
                <c:pt idx="24">
                  <c:v>Sweden</c:v>
                </c:pt>
                <c:pt idx="25">
                  <c:v>Great Britain</c:v>
                </c:pt>
                <c:pt idx="26">
                  <c:v>Germany</c:v>
                </c:pt>
              </c:strCache>
            </c:strRef>
          </c:cat>
          <c:val>
            <c:numRef>
              <c:f>Sheet1!$B$2:$B$28</c:f>
              <c:numCache>
                <c:formatCode>General</c:formatCode>
                <c:ptCount val="27"/>
                <c:pt idx="0" formatCode="0%">
                  <c:v>0.54</c:v>
                </c:pt>
                <c:pt idx="2" formatCode="0%">
                  <c:v>0.81</c:v>
                </c:pt>
                <c:pt idx="3" formatCode="0%">
                  <c:v>0.78</c:v>
                </c:pt>
                <c:pt idx="4" formatCode="0%">
                  <c:v>0.74</c:v>
                </c:pt>
                <c:pt idx="5" formatCode="0%">
                  <c:v>0.67</c:v>
                </c:pt>
                <c:pt idx="6" formatCode="0%">
                  <c:v>0.66</c:v>
                </c:pt>
                <c:pt idx="7" formatCode="0%">
                  <c:v>0.66</c:v>
                </c:pt>
                <c:pt idx="8" formatCode="0%">
                  <c:v>0.64</c:v>
                </c:pt>
                <c:pt idx="9" formatCode="0%">
                  <c:v>0.61</c:v>
                </c:pt>
                <c:pt idx="10" formatCode="0%">
                  <c:v>0.61</c:v>
                </c:pt>
                <c:pt idx="11" formatCode="0%">
                  <c:v>0.59</c:v>
                </c:pt>
                <c:pt idx="12" formatCode="0%">
                  <c:v>0.57</c:v>
                </c:pt>
                <c:pt idx="13" formatCode="0%">
                  <c:v>0.57</c:v>
                </c:pt>
                <c:pt idx="14" formatCode="0%">
                  <c:v>0.53</c:v>
                </c:pt>
                <c:pt idx="15" formatCode="0%">
                  <c:v>0.48</c:v>
                </c:pt>
                <c:pt idx="16" formatCode="0%">
                  <c:v>0.46</c:v>
                </c:pt>
                <c:pt idx="17" formatCode="0%">
                  <c:v>0.45</c:v>
                </c:pt>
                <c:pt idx="18" formatCode="0%">
                  <c:v>0.44</c:v>
                </c:pt>
                <c:pt idx="19" formatCode="0%">
                  <c:v>0.44</c:v>
                </c:pt>
                <c:pt idx="20" formatCode="0%">
                  <c:v>0.44</c:v>
                </c:pt>
                <c:pt idx="21" formatCode="0%">
                  <c:v>0.43</c:v>
                </c:pt>
                <c:pt idx="22" formatCode="0%">
                  <c:v>0.4</c:v>
                </c:pt>
                <c:pt idx="23" formatCode="0%">
                  <c:v>0.38</c:v>
                </c:pt>
                <c:pt idx="24" formatCode="0%">
                  <c:v>0.38</c:v>
                </c:pt>
                <c:pt idx="25" formatCode="0%">
                  <c:v>0.37</c:v>
                </c:pt>
                <c:pt idx="26" formatCode="0%">
                  <c:v>0.35</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182608"/>
        <c:axId val="1347184384"/>
      </c:barChart>
      <c:catAx>
        <c:axId val="134718260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184384"/>
        <c:crosses val="autoZero"/>
        <c:auto val="1"/>
        <c:lblAlgn val="ctr"/>
        <c:lblOffset val="0"/>
        <c:noMultiLvlLbl val="0"/>
      </c:catAx>
      <c:valAx>
        <c:axId val="1347184384"/>
        <c:scaling>
          <c:orientation val="minMax"/>
          <c:max val="1.0"/>
        </c:scaling>
        <c:delete val="1"/>
        <c:axPos val="t"/>
        <c:numFmt formatCode="0%" sourceLinked="1"/>
        <c:majorTickMark val="out"/>
        <c:minorTickMark val="none"/>
        <c:tickLblPos val="nextTo"/>
        <c:crossAx val="1347182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G-8 Countries</c:v>
                </c:pt>
                <c:pt idx="8">
                  <c:v>Europe</c:v>
                </c:pt>
              </c:strCache>
            </c:strRef>
          </c:cat>
          <c:val>
            <c:numRef>
              <c:f>Sheet1!$B$2:$B$10</c:f>
              <c:numCache>
                <c:formatCode>General</c:formatCode>
                <c:ptCount val="9"/>
                <c:pt idx="0" formatCode="0%">
                  <c:v>0.54</c:v>
                </c:pt>
                <c:pt idx="2" formatCode="0%">
                  <c:v>0.66</c:v>
                </c:pt>
                <c:pt idx="3" formatCode="0%">
                  <c:v>0.63</c:v>
                </c:pt>
                <c:pt idx="4" formatCode="0%">
                  <c:v>0.62</c:v>
                </c:pt>
                <c:pt idx="5" formatCode="0%">
                  <c:v>0.59</c:v>
                </c:pt>
                <c:pt idx="6" formatCode="0%">
                  <c:v>0.45</c:v>
                </c:pt>
                <c:pt idx="7" formatCode="0%">
                  <c:v>0.41</c:v>
                </c:pt>
                <c:pt idx="8" formatCode="0%">
                  <c:v>0.41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6772064"/>
        <c:axId val="1565349136"/>
      </c:barChart>
      <c:catAx>
        <c:axId val="15667720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349136"/>
        <c:crosses val="autoZero"/>
        <c:auto val="1"/>
        <c:lblAlgn val="ctr"/>
        <c:lblOffset val="0"/>
        <c:noMultiLvlLbl val="0"/>
      </c:catAx>
      <c:valAx>
        <c:axId val="1565349136"/>
        <c:scaling>
          <c:orientation val="minMax"/>
          <c:max val="1.0"/>
        </c:scaling>
        <c:delete val="1"/>
        <c:axPos val="t"/>
        <c:numFmt formatCode="0%" sourceLinked="1"/>
        <c:majorTickMark val="none"/>
        <c:minorTickMark val="none"/>
        <c:tickLblPos val="nextTo"/>
        <c:crossAx val="15667720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0.12</c:v>
                </c:pt>
                <c:pt idx="1">
                  <c:v>0.31</c:v>
                </c:pt>
                <c:pt idx="2">
                  <c:v>0.3</c:v>
                </c:pt>
                <c:pt idx="3">
                  <c:v>0.27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4286768"/>
        <c:axId val="1564409040"/>
      </c:barChart>
      <c:catAx>
        <c:axId val="15642867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4409040"/>
        <c:crosses val="autoZero"/>
        <c:auto val="1"/>
        <c:lblAlgn val="ctr"/>
        <c:lblOffset val="0"/>
        <c:noMultiLvlLbl val="0"/>
      </c:catAx>
      <c:valAx>
        <c:axId val="1564409040"/>
        <c:scaling>
          <c:orientation val="minMax"/>
          <c:max val="1.0"/>
        </c:scaling>
        <c:delete val="1"/>
        <c:axPos val="t"/>
        <c:numFmt formatCode="0%" sourceLinked="1"/>
        <c:majorTickMark val="none"/>
        <c:minorTickMark val="none"/>
        <c:tickLblPos val="nextTo"/>
        <c:crossAx val="1564286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Republic of Korea</c:v>
                </c:pt>
                <c:pt idx="5">
                  <c:v>Egypt</c:v>
                </c:pt>
                <c:pt idx="6">
                  <c:v>Brazil</c:v>
                </c:pt>
                <c:pt idx="7">
                  <c:v>Pakistan</c:v>
                </c:pt>
                <c:pt idx="8">
                  <c:v>China</c:v>
                </c:pt>
                <c:pt idx="9">
                  <c:v>Hong Kong</c:v>
                </c:pt>
                <c:pt idx="10">
                  <c:v>Mexico</c:v>
                </c:pt>
                <c:pt idx="11">
                  <c:v>Turkey</c:v>
                </c:pt>
                <c:pt idx="12">
                  <c:v>Italy</c:v>
                </c:pt>
                <c:pt idx="13">
                  <c:v>Germany</c:v>
                </c:pt>
                <c:pt idx="14">
                  <c:v>South Africa</c:v>
                </c:pt>
                <c:pt idx="15">
                  <c:v>Kenya</c:v>
                </c:pt>
                <c:pt idx="16">
                  <c:v>Australia</c:v>
                </c:pt>
                <c:pt idx="17">
                  <c:v>Japan</c:v>
                </c:pt>
                <c:pt idx="18">
                  <c:v>United States</c:v>
                </c:pt>
                <c:pt idx="19">
                  <c:v>Canada</c:v>
                </c:pt>
                <c:pt idx="20">
                  <c:v>Tunisia</c:v>
                </c:pt>
                <c:pt idx="21">
                  <c:v>Nigeria</c:v>
                </c:pt>
                <c:pt idx="22">
                  <c:v>France</c:v>
                </c:pt>
                <c:pt idx="23">
                  <c:v>Sweden</c:v>
                </c:pt>
                <c:pt idx="24">
                  <c:v>Poland</c:v>
                </c:pt>
                <c:pt idx="25">
                  <c:v>Great Britain</c:v>
                </c:pt>
                <c:pt idx="26">
                  <c:v>Russia</c:v>
                </c:pt>
              </c:strCache>
            </c:strRef>
          </c:cat>
          <c:val>
            <c:numRef>
              <c:f>Sheet1!$B$2:$B$28</c:f>
              <c:numCache>
                <c:formatCode>General</c:formatCode>
                <c:ptCount val="27"/>
                <c:pt idx="0" formatCode="0%">
                  <c:v>0.43</c:v>
                </c:pt>
                <c:pt idx="2" formatCode="0%">
                  <c:v>0.81</c:v>
                </c:pt>
                <c:pt idx="3" formatCode="0%">
                  <c:v>0.68</c:v>
                </c:pt>
                <c:pt idx="4" formatCode="0%">
                  <c:v>0.66</c:v>
                </c:pt>
                <c:pt idx="5" formatCode="0%">
                  <c:v>0.61</c:v>
                </c:pt>
                <c:pt idx="6" formatCode="0%">
                  <c:v>0.57</c:v>
                </c:pt>
                <c:pt idx="7" formatCode="0%">
                  <c:v>0.57</c:v>
                </c:pt>
                <c:pt idx="8" formatCode="0%">
                  <c:v>0.56</c:v>
                </c:pt>
                <c:pt idx="9" formatCode="0%">
                  <c:v>0.56</c:v>
                </c:pt>
                <c:pt idx="10" formatCode="0%">
                  <c:v>0.55</c:v>
                </c:pt>
                <c:pt idx="11" formatCode="0%">
                  <c:v>0.42</c:v>
                </c:pt>
                <c:pt idx="12" formatCode="0%">
                  <c:v>0.37</c:v>
                </c:pt>
                <c:pt idx="13" formatCode="0%">
                  <c:v>0.36</c:v>
                </c:pt>
                <c:pt idx="14" formatCode="0%">
                  <c:v>0.35</c:v>
                </c:pt>
                <c:pt idx="15" formatCode="0%">
                  <c:v>0.34</c:v>
                </c:pt>
                <c:pt idx="16" formatCode="0%">
                  <c:v>0.34</c:v>
                </c:pt>
                <c:pt idx="17" formatCode="0%">
                  <c:v>0.33</c:v>
                </c:pt>
                <c:pt idx="18" formatCode="0%">
                  <c:v>0.32</c:v>
                </c:pt>
                <c:pt idx="19" formatCode="0%">
                  <c:v>0.32</c:v>
                </c:pt>
                <c:pt idx="20" formatCode="0%">
                  <c:v>0.32</c:v>
                </c:pt>
                <c:pt idx="21" formatCode="0%">
                  <c:v>0.31</c:v>
                </c:pt>
                <c:pt idx="22" formatCode="0%">
                  <c:v>0.29</c:v>
                </c:pt>
                <c:pt idx="23" formatCode="0%">
                  <c:v>0.27</c:v>
                </c:pt>
                <c:pt idx="24" formatCode="0%">
                  <c:v>0.26</c:v>
                </c:pt>
                <c:pt idx="25" formatCode="0%">
                  <c:v>0.26</c:v>
                </c:pt>
                <c:pt idx="26" formatCode="0%">
                  <c:v>0.22</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47912496"/>
        <c:axId val="1347034720"/>
      </c:barChart>
      <c:catAx>
        <c:axId val="164791249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034720"/>
        <c:crosses val="autoZero"/>
        <c:auto val="1"/>
        <c:lblAlgn val="ctr"/>
        <c:lblOffset val="0"/>
        <c:noMultiLvlLbl val="0"/>
      </c:catAx>
      <c:valAx>
        <c:axId val="1347034720"/>
        <c:scaling>
          <c:orientation val="minMax"/>
          <c:max val="1.0"/>
        </c:scaling>
        <c:delete val="1"/>
        <c:axPos val="t"/>
        <c:numFmt formatCode="0%" sourceLinked="1"/>
        <c:majorTickMark val="out"/>
        <c:minorTickMark val="none"/>
        <c:tickLblPos val="nextTo"/>
        <c:crossAx val="1647912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APAC</c:v>
                </c:pt>
                <c:pt idx="4">
                  <c:v>BRICS</c:v>
                </c:pt>
                <c:pt idx="5">
                  <c:v>Middle East/Africa</c:v>
                </c:pt>
                <c:pt idx="6">
                  <c:v>North America</c:v>
                </c:pt>
                <c:pt idx="7">
                  <c:v>G-8 Countries</c:v>
                </c:pt>
                <c:pt idx="8">
                  <c:v>Europe</c:v>
                </c:pt>
              </c:strCache>
            </c:strRef>
          </c:cat>
          <c:val>
            <c:numRef>
              <c:f>Sheet1!$B$2:$B$10</c:f>
              <c:numCache>
                <c:formatCode>General</c:formatCode>
                <c:ptCount val="9"/>
                <c:pt idx="0" formatCode="0%">
                  <c:v>0.43</c:v>
                </c:pt>
                <c:pt idx="2" formatCode="0%">
                  <c:v>0.56</c:v>
                </c:pt>
                <c:pt idx="3" formatCode="0%">
                  <c:v>0.52</c:v>
                </c:pt>
                <c:pt idx="4" formatCode="0%">
                  <c:v>0.48</c:v>
                </c:pt>
                <c:pt idx="5" formatCode="0%">
                  <c:v>0.44</c:v>
                </c:pt>
                <c:pt idx="6" formatCode="0%">
                  <c:v>0.32</c:v>
                </c:pt>
                <c:pt idx="7" formatCode="0%">
                  <c:v>0.31</c:v>
                </c:pt>
                <c:pt idx="8" formatCode="0%">
                  <c:v>0.3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450093376"/>
        <c:axId val="1647711264"/>
      </c:barChart>
      <c:catAx>
        <c:axId val="145009337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711264"/>
        <c:crosses val="autoZero"/>
        <c:auto val="1"/>
        <c:lblAlgn val="ctr"/>
        <c:lblOffset val="0"/>
        <c:noMultiLvlLbl val="0"/>
      </c:catAx>
      <c:valAx>
        <c:axId val="1647711264"/>
        <c:scaling>
          <c:orientation val="minMax"/>
          <c:max val="1.0"/>
        </c:scaling>
        <c:delete val="1"/>
        <c:axPos val="t"/>
        <c:numFmt formatCode="0%" sourceLinked="1"/>
        <c:majorTickMark val="none"/>
        <c:minorTickMark val="none"/>
        <c:tickLblPos val="nextTo"/>
        <c:crossAx val="14500933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0.16</c:v>
                </c:pt>
                <c:pt idx="1">
                  <c:v>0.41</c:v>
                </c:pt>
                <c:pt idx="2">
                  <c:v>0.25</c:v>
                </c:pt>
                <c:pt idx="3">
                  <c:v>0.18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7278400"/>
        <c:axId val="1567285728"/>
      </c:barChart>
      <c:catAx>
        <c:axId val="15672784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285728"/>
        <c:crosses val="autoZero"/>
        <c:auto val="1"/>
        <c:lblAlgn val="ctr"/>
        <c:lblOffset val="0"/>
        <c:noMultiLvlLbl val="0"/>
      </c:catAx>
      <c:valAx>
        <c:axId val="1567285728"/>
        <c:scaling>
          <c:orientation val="minMax"/>
          <c:max val="1.0"/>
        </c:scaling>
        <c:delete val="1"/>
        <c:axPos val="t"/>
        <c:numFmt formatCode="0%" sourceLinked="1"/>
        <c:majorTickMark val="none"/>
        <c:minorTickMark val="none"/>
        <c:tickLblPos val="nextTo"/>
        <c:crossAx val="1567278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0.11</c:v>
                </c:pt>
                <c:pt idx="1">
                  <c:v>0.28</c:v>
                </c:pt>
                <c:pt idx="2">
                  <c:v>0.32</c:v>
                </c:pt>
                <c:pt idx="3">
                  <c:v>0.29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6778416"/>
        <c:axId val="1561694688"/>
      </c:barChart>
      <c:catAx>
        <c:axId val="15667784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694688"/>
        <c:crosses val="autoZero"/>
        <c:auto val="1"/>
        <c:lblAlgn val="ctr"/>
        <c:lblOffset val="0"/>
        <c:noMultiLvlLbl val="0"/>
      </c:catAx>
      <c:valAx>
        <c:axId val="1561694688"/>
        <c:scaling>
          <c:orientation val="minMax"/>
          <c:max val="1.0"/>
        </c:scaling>
        <c:delete val="1"/>
        <c:axPos val="t"/>
        <c:numFmt formatCode="0%" sourceLinked="1"/>
        <c:majorTickMark val="none"/>
        <c:minorTickMark val="none"/>
        <c:tickLblPos val="nextTo"/>
        <c:crossAx val="1566778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Brazil</c:v>
                </c:pt>
                <c:pt idx="5">
                  <c:v>Pakistan</c:v>
                </c:pt>
                <c:pt idx="6">
                  <c:v>Mexico</c:v>
                </c:pt>
                <c:pt idx="7">
                  <c:v>Egypt</c:v>
                </c:pt>
                <c:pt idx="8">
                  <c:v>China</c:v>
                </c:pt>
                <c:pt idx="9">
                  <c:v>Republic of Korea</c:v>
                </c:pt>
                <c:pt idx="10">
                  <c:v>Kenya</c:v>
                </c:pt>
                <c:pt idx="11">
                  <c:v>Hong Kong</c:v>
                </c:pt>
                <c:pt idx="12">
                  <c:v>South Africa</c:v>
                </c:pt>
                <c:pt idx="13">
                  <c:v>Nigeria</c:v>
                </c:pt>
                <c:pt idx="14">
                  <c:v>Turkey</c:v>
                </c:pt>
                <c:pt idx="15">
                  <c:v>Italy</c:v>
                </c:pt>
                <c:pt idx="16">
                  <c:v>Australia</c:v>
                </c:pt>
                <c:pt idx="17">
                  <c:v>United States</c:v>
                </c:pt>
                <c:pt idx="18">
                  <c:v>Canada</c:v>
                </c:pt>
                <c:pt idx="19">
                  <c:v>Germany</c:v>
                </c:pt>
                <c:pt idx="20">
                  <c:v>Japan</c:v>
                </c:pt>
                <c:pt idx="21">
                  <c:v>France</c:v>
                </c:pt>
                <c:pt idx="22">
                  <c:v>Sweden</c:v>
                </c:pt>
                <c:pt idx="23">
                  <c:v>Poland</c:v>
                </c:pt>
                <c:pt idx="24">
                  <c:v>Great Britain</c:v>
                </c:pt>
                <c:pt idx="25">
                  <c:v>Tunisia</c:v>
                </c:pt>
                <c:pt idx="26">
                  <c:v>Russia</c:v>
                </c:pt>
              </c:strCache>
            </c:strRef>
          </c:cat>
          <c:val>
            <c:numRef>
              <c:f>Sheet1!$B$2:$B$28</c:f>
              <c:numCache>
                <c:formatCode>General</c:formatCode>
                <c:ptCount val="27"/>
                <c:pt idx="0" formatCode="0%">
                  <c:v>0.39</c:v>
                </c:pt>
                <c:pt idx="2" formatCode="0%">
                  <c:v>0.69</c:v>
                </c:pt>
                <c:pt idx="3" formatCode="0%">
                  <c:v>0.67</c:v>
                </c:pt>
                <c:pt idx="4" formatCode="0%">
                  <c:v>0.6</c:v>
                </c:pt>
                <c:pt idx="5" formatCode="0%">
                  <c:v>0.56</c:v>
                </c:pt>
                <c:pt idx="6" formatCode="0%">
                  <c:v>0.55</c:v>
                </c:pt>
                <c:pt idx="7" formatCode="0%">
                  <c:v>0.54</c:v>
                </c:pt>
                <c:pt idx="8" formatCode="0%">
                  <c:v>0.52</c:v>
                </c:pt>
                <c:pt idx="9" formatCode="0%">
                  <c:v>0.47</c:v>
                </c:pt>
                <c:pt idx="10" formatCode="0%">
                  <c:v>0.43</c:v>
                </c:pt>
                <c:pt idx="11" formatCode="0%">
                  <c:v>0.41</c:v>
                </c:pt>
                <c:pt idx="12" formatCode="0%">
                  <c:v>0.38</c:v>
                </c:pt>
                <c:pt idx="13" formatCode="0%">
                  <c:v>0.36</c:v>
                </c:pt>
                <c:pt idx="14" formatCode="0%">
                  <c:v>0.35</c:v>
                </c:pt>
                <c:pt idx="15" formatCode="0%">
                  <c:v>0.32</c:v>
                </c:pt>
                <c:pt idx="16" formatCode="0%">
                  <c:v>0.32</c:v>
                </c:pt>
                <c:pt idx="17" formatCode="0%">
                  <c:v>0.3</c:v>
                </c:pt>
                <c:pt idx="18" formatCode="0%">
                  <c:v>0.3</c:v>
                </c:pt>
                <c:pt idx="19" formatCode="0%">
                  <c:v>0.29</c:v>
                </c:pt>
                <c:pt idx="20" formatCode="0%">
                  <c:v>0.28</c:v>
                </c:pt>
                <c:pt idx="21" formatCode="0%">
                  <c:v>0.28</c:v>
                </c:pt>
                <c:pt idx="22" formatCode="0%">
                  <c:v>0.27</c:v>
                </c:pt>
                <c:pt idx="23" formatCode="0%">
                  <c:v>0.24</c:v>
                </c:pt>
                <c:pt idx="24" formatCode="0%">
                  <c:v>0.24</c:v>
                </c:pt>
                <c:pt idx="25" formatCode="0%">
                  <c:v>0.22</c:v>
                </c:pt>
                <c:pt idx="26" formatCode="0%">
                  <c:v>0.2</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47626592"/>
        <c:axId val="1647952080"/>
      </c:barChart>
      <c:catAx>
        <c:axId val="164762659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647952080"/>
        <c:crosses val="autoZero"/>
        <c:auto val="1"/>
        <c:lblAlgn val="ctr"/>
        <c:lblOffset val="0"/>
        <c:noMultiLvlLbl val="0"/>
      </c:catAx>
      <c:valAx>
        <c:axId val="1647952080"/>
        <c:scaling>
          <c:orientation val="minMax"/>
          <c:max val="1.0"/>
        </c:scaling>
        <c:delete val="1"/>
        <c:axPos val="t"/>
        <c:numFmt formatCode="0%" sourceLinked="1"/>
        <c:majorTickMark val="out"/>
        <c:minorTickMark val="none"/>
        <c:tickLblPos val="nextTo"/>
        <c:crossAx val="16476265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North America</c:v>
                </c:pt>
                <c:pt idx="7">
                  <c:v>G-8 Countries</c:v>
                </c:pt>
                <c:pt idx="8">
                  <c:v>Europe</c:v>
                </c:pt>
              </c:strCache>
            </c:strRef>
          </c:cat>
          <c:val>
            <c:numRef>
              <c:f>Sheet1!$B$2:$B$10</c:f>
              <c:numCache>
                <c:formatCode>General</c:formatCode>
                <c:ptCount val="9"/>
                <c:pt idx="0" formatCode="0%">
                  <c:v>0.39</c:v>
                </c:pt>
                <c:pt idx="2" formatCode="0%">
                  <c:v>0.57</c:v>
                </c:pt>
                <c:pt idx="3" formatCode="0%">
                  <c:v>0.48</c:v>
                </c:pt>
                <c:pt idx="4" formatCode="0%">
                  <c:v>0.45</c:v>
                </c:pt>
                <c:pt idx="5" formatCode="0%">
                  <c:v>0.43</c:v>
                </c:pt>
                <c:pt idx="6" formatCode="0%">
                  <c:v>0.3</c:v>
                </c:pt>
                <c:pt idx="7" formatCode="0%">
                  <c:v>0.28</c:v>
                </c:pt>
                <c:pt idx="8" formatCode="0%">
                  <c:v>0.27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5282944"/>
        <c:axId val="1565270016"/>
      </c:barChart>
      <c:catAx>
        <c:axId val="15652829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270016"/>
        <c:crosses val="autoZero"/>
        <c:auto val="1"/>
        <c:lblAlgn val="ctr"/>
        <c:lblOffset val="0"/>
        <c:noMultiLvlLbl val="0"/>
      </c:catAx>
      <c:valAx>
        <c:axId val="1565270016"/>
        <c:scaling>
          <c:orientation val="minMax"/>
          <c:max val="1.0"/>
        </c:scaling>
        <c:delete val="1"/>
        <c:axPos val="t"/>
        <c:numFmt formatCode="0%" sourceLinked="1"/>
        <c:majorTickMark val="none"/>
        <c:minorTickMark val="none"/>
        <c:tickLblPos val="nextTo"/>
        <c:crossAx val="1565282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0.14</c:v>
                </c:pt>
                <c:pt idx="1">
                  <c:v>0.35</c:v>
                </c:pt>
                <c:pt idx="2">
                  <c:v>0.28</c:v>
                </c:pt>
                <c:pt idx="3">
                  <c:v>0.23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48319200"/>
        <c:axId val="1451185984"/>
      </c:barChart>
      <c:catAx>
        <c:axId val="16483192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51185984"/>
        <c:crosses val="autoZero"/>
        <c:auto val="1"/>
        <c:lblAlgn val="ctr"/>
        <c:lblOffset val="0"/>
        <c:noMultiLvlLbl val="0"/>
      </c:catAx>
      <c:valAx>
        <c:axId val="1451185984"/>
        <c:scaling>
          <c:orientation val="minMax"/>
          <c:max val="1.0"/>
        </c:scaling>
        <c:delete val="1"/>
        <c:axPos val="t"/>
        <c:numFmt formatCode="0%" sourceLinked="1"/>
        <c:majorTickMark val="none"/>
        <c:minorTickMark val="none"/>
        <c:tickLblPos val="nextTo"/>
        <c:crossAx val="16483192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China</c:v>
                </c:pt>
                <c:pt idx="5">
                  <c:v>Egypt</c:v>
                </c:pt>
                <c:pt idx="6">
                  <c:v>Pakistan</c:v>
                </c:pt>
                <c:pt idx="7">
                  <c:v>Republic of Korea</c:v>
                </c:pt>
                <c:pt idx="8">
                  <c:v>Mexico</c:v>
                </c:pt>
                <c:pt idx="9">
                  <c:v>Brazil</c:v>
                </c:pt>
                <c:pt idx="10">
                  <c:v>Turkey</c:v>
                </c:pt>
                <c:pt idx="11">
                  <c:v>Hong Kong</c:v>
                </c:pt>
                <c:pt idx="12">
                  <c:v>South Africa</c:v>
                </c:pt>
                <c:pt idx="13">
                  <c:v>Kenya</c:v>
                </c:pt>
                <c:pt idx="14">
                  <c:v>United States</c:v>
                </c:pt>
                <c:pt idx="15">
                  <c:v>Italy</c:v>
                </c:pt>
                <c:pt idx="16">
                  <c:v>Australia</c:v>
                </c:pt>
                <c:pt idx="17">
                  <c:v>Nigeria</c:v>
                </c:pt>
                <c:pt idx="18">
                  <c:v>Japan</c:v>
                </c:pt>
                <c:pt idx="19">
                  <c:v>Poland</c:v>
                </c:pt>
                <c:pt idx="20">
                  <c:v>Canada</c:v>
                </c:pt>
                <c:pt idx="21">
                  <c:v>Russia</c:v>
                </c:pt>
                <c:pt idx="22">
                  <c:v>France</c:v>
                </c:pt>
                <c:pt idx="23">
                  <c:v>Germany</c:v>
                </c:pt>
                <c:pt idx="24">
                  <c:v>Tunisia</c:v>
                </c:pt>
                <c:pt idx="25">
                  <c:v>Sweden</c:v>
                </c:pt>
                <c:pt idx="26">
                  <c:v>Great Britain</c:v>
                </c:pt>
              </c:strCache>
            </c:strRef>
          </c:cat>
          <c:val>
            <c:numRef>
              <c:f>Sheet1!$B$2:$B$28</c:f>
              <c:numCache>
                <c:formatCode>General</c:formatCode>
                <c:ptCount val="27"/>
                <c:pt idx="0" formatCode="0%">
                  <c:v>0.49</c:v>
                </c:pt>
                <c:pt idx="2" formatCode="0%">
                  <c:v>0.81</c:v>
                </c:pt>
                <c:pt idx="3" formatCode="0%">
                  <c:v>0.77</c:v>
                </c:pt>
                <c:pt idx="4" formatCode="0%">
                  <c:v>0.66</c:v>
                </c:pt>
                <c:pt idx="5" formatCode="0%">
                  <c:v>0.66</c:v>
                </c:pt>
                <c:pt idx="6" formatCode="0%">
                  <c:v>0.65</c:v>
                </c:pt>
                <c:pt idx="7" formatCode="0%">
                  <c:v>0.64</c:v>
                </c:pt>
                <c:pt idx="8" formatCode="0%">
                  <c:v>0.62</c:v>
                </c:pt>
                <c:pt idx="9" formatCode="0%">
                  <c:v>0.61</c:v>
                </c:pt>
                <c:pt idx="10" formatCode="0%">
                  <c:v>0.58</c:v>
                </c:pt>
                <c:pt idx="11" formatCode="0%">
                  <c:v>0.56</c:v>
                </c:pt>
                <c:pt idx="12" formatCode="0%">
                  <c:v>0.52</c:v>
                </c:pt>
                <c:pt idx="13" formatCode="0%">
                  <c:v>0.47</c:v>
                </c:pt>
                <c:pt idx="14" formatCode="0%">
                  <c:v>0.41</c:v>
                </c:pt>
                <c:pt idx="15" formatCode="0%">
                  <c:v>0.39</c:v>
                </c:pt>
                <c:pt idx="16" formatCode="0%">
                  <c:v>0.37</c:v>
                </c:pt>
                <c:pt idx="17" formatCode="0%">
                  <c:v>0.37</c:v>
                </c:pt>
                <c:pt idx="18" formatCode="0%">
                  <c:v>0.36</c:v>
                </c:pt>
                <c:pt idx="19" formatCode="0%">
                  <c:v>0.35</c:v>
                </c:pt>
                <c:pt idx="20" formatCode="0%">
                  <c:v>0.35</c:v>
                </c:pt>
                <c:pt idx="21" formatCode="0%">
                  <c:v>0.33</c:v>
                </c:pt>
                <c:pt idx="22" formatCode="0%">
                  <c:v>0.33</c:v>
                </c:pt>
                <c:pt idx="23" formatCode="0%">
                  <c:v>0.33</c:v>
                </c:pt>
                <c:pt idx="24" formatCode="0%">
                  <c:v>0.32</c:v>
                </c:pt>
                <c:pt idx="25" formatCode="0%">
                  <c:v>0.3</c:v>
                </c:pt>
                <c:pt idx="26" formatCode="0%">
                  <c:v>0.29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397568"/>
        <c:axId val="1347399616"/>
      </c:barChart>
      <c:catAx>
        <c:axId val="134739756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399616"/>
        <c:crosses val="autoZero"/>
        <c:auto val="1"/>
        <c:lblAlgn val="ctr"/>
        <c:lblOffset val="0"/>
        <c:noMultiLvlLbl val="0"/>
      </c:catAx>
      <c:valAx>
        <c:axId val="1347399616"/>
        <c:scaling>
          <c:orientation val="minMax"/>
          <c:max val="1.0"/>
        </c:scaling>
        <c:delete val="1"/>
        <c:axPos val="t"/>
        <c:numFmt formatCode="0%" sourceLinked="1"/>
        <c:majorTickMark val="out"/>
        <c:minorTickMark val="none"/>
        <c:tickLblPos val="nextTo"/>
        <c:crossAx val="13473975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North America</c:v>
                </c:pt>
                <c:pt idx="7">
                  <c:v>G-8 Countries</c:v>
                </c:pt>
                <c:pt idx="8">
                  <c:v>Europe</c:v>
                </c:pt>
              </c:strCache>
            </c:strRef>
          </c:cat>
          <c:val>
            <c:numRef>
              <c:f>Sheet1!$B$2:$B$10</c:f>
              <c:numCache>
                <c:formatCode>General</c:formatCode>
                <c:ptCount val="9"/>
                <c:pt idx="0" formatCode="0%">
                  <c:v>0.49</c:v>
                </c:pt>
                <c:pt idx="2" formatCode="0%">
                  <c:v>0.62</c:v>
                </c:pt>
                <c:pt idx="3" formatCode="0%">
                  <c:v>0.58</c:v>
                </c:pt>
                <c:pt idx="4" formatCode="0%">
                  <c:v>0.56</c:v>
                </c:pt>
                <c:pt idx="5" formatCode="0%">
                  <c:v>0.55</c:v>
                </c:pt>
                <c:pt idx="6" formatCode="0%">
                  <c:v>0.38</c:v>
                </c:pt>
                <c:pt idx="7" formatCode="0%">
                  <c:v>0.35</c:v>
                </c:pt>
                <c:pt idx="8" formatCode="0%">
                  <c:v>0.33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6553920"/>
        <c:axId val="1346565936"/>
      </c:barChart>
      <c:catAx>
        <c:axId val="13465539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565936"/>
        <c:crosses val="autoZero"/>
        <c:auto val="1"/>
        <c:lblAlgn val="ctr"/>
        <c:lblOffset val="0"/>
        <c:noMultiLvlLbl val="0"/>
      </c:catAx>
      <c:valAx>
        <c:axId val="1346565936"/>
        <c:scaling>
          <c:orientation val="minMax"/>
          <c:max val="1.0"/>
        </c:scaling>
        <c:delete val="1"/>
        <c:axPos val="t"/>
        <c:numFmt formatCode="0%" sourceLinked="1"/>
        <c:majorTickMark val="none"/>
        <c:minorTickMark val="none"/>
        <c:tickLblPos val="nextTo"/>
        <c:crossAx val="13465539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0.37</c:v>
                </c:pt>
                <c:pt idx="2">
                  <c:v>0.29</c:v>
                </c:pt>
                <c:pt idx="3">
                  <c:v>0.21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4324768"/>
        <c:axId val="1563563872"/>
      </c:barChart>
      <c:catAx>
        <c:axId val="15643247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563872"/>
        <c:crosses val="autoZero"/>
        <c:auto val="1"/>
        <c:lblAlgn val="ctr"/>
        <c:lblOffset val="0"/>
        <c:noMultiLvlLbl val="0"/>
      </c:catAx>
      <c:valAx>
        <c:axId val="1563563872"/>
        <c:scaling>
          <c:orientation val="minMax"/>
          <c:max val="1.0"/>
        </c:scaling>
        <c:delete val="1"/>
        <c:axPos val="t"/>
        <c:numFmt formatCode="0%" sourceLinked="1"/>
        <c:majorTickMark val="none"/>
        <c:minorTickMark val="none"/>
        <c:tickLblPos val="nextTo"/>
        <c:crossAx val="15643247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Pakistan</c:v>
                </c:pt>
                <c:pt idx="6">
                  <c:v>China</c:v>
                </c:pt>
                <c:pt idx="7">
                  <c:v>Mexico</c:v>
                </c:pt>
                <c:pt idx="8">
                  <c:v>Brazil</c:v>
                </c:pt>
                <c:pt idx="9">
                  <c:v>Nigeria</c:v>
                </c:pt>
                <c:pt idx="10">
                  <c:v>Republic of Korea</c:v>
                </c:pt>
                <c:pt idx="11">
                  <c:v>Hong Kong</c:v>
                </c:pt>
                <c:pt idx="12">
                  <c:v>South Africa</c:v>
                </c:pt>
                <c:pt idx="13">
                  <c:v>Kenya</c:v>
                </c:pt>
                <c:pt idx="14">
                  <c:v>Turkey</c:v>
                </c:pt>
                <c:pt idx="15">
                  <c:v>Tunisia</c:v>
                </c:pt>
                <c:pt idx="16">
                  <c:v>United States</c:v>
                </c:pt>
                <c:pt idx="17">
                  <c:v>Poland</c:v>
                </c:pt>
                <c:pt idx="18">
                  <c:v>Canada</c:v>
                </c:pt>
                <c:pt idx="19">
                  <c:v>Italy</c:v>
                </c:pt>
                <c:pt idx="20">
                  <c:v>Australia</c:v>
                </c:pt>
                <c:pt idx="21">
                  <c:v>Japan</c:v>
                </c:pt>
                <c:pt idx="22">
                  <c:v>France</c:v>
                </c:pt>
                <c:pt idx="23">
                  <c:v>Russia</c:v>
                </c:pt>
                <c:pt idx="24">
                  <c:v>Germany</c:v>
                </c:pt>
                <c:pt idx="25">
                  <c:v>Sweden</c:v>
                </c:pt>
                <c:pt idx="26">
                  <c:v>Great Britain</c:v>
                </c:pt>
              </c:strCache>
            </c:strRef>
          </c:cat>
          <c:val>
            <c:numRef>
              <c:f>Sheet1!$B$2:$B$28</c:f>
              <c:numCache>
                <c:formatCode>General</c:formatCode>
                <c:ptCount val="27"/>
                <c:pt idx="0" formatCode="0%">
                  <c:v>0.5</c:v>
                </c:pt>
                <c:pt idx="2" formatCode="0%">
                  <c:v>0.78</c:v>
                </c:pt>
                <c:pt idx="3" formatCode="0%">
                  <c:v>0.74</c:v>
                </c:pt>
                <c:pt idx="4" formatCode="0%">
                  <c:v>0.7</c:v>
                </c:pt>
                <c:pt idx="5" formatCode="0%">
                  <c:v>0.67</c:v>
                </c:pt>
                <c:pt idx="6" formatCode="0%">
                  <c:v>0.65</c:v>
                </c:pt>
                <c:pt idx="7" formatCode="0%">
                  <c:v>0.64</c:v>
                </c:pt>
                <c:pt idx="8" formatCode="0%">
                  <c:v>0.64</c:v>
                </c:pt>
                <c:pt idx="9" formatCode="0%">
                  <c:v>0.6</c:v>
                </c:pt>
                <c:pt idx="10" formatCode="0%">
                  <c:v>0.58</c:v>
                </c:pt>
                <c:pt idx="11" formatCode="0%">
                  <c:v>0.58</c:v>
                </c:pt>
                <c:pt idx="12" formatCode="0%">
                  <c:v>0.58</c:v>
                </c:pt>
                <c:pt idx="13" formatCode="0%">
                  <c:v>0.58</c:v>
                </c:pt>
                <c:pt idx="14" formatCode="0%">
                  <c:v>0.57</c:v>
                </c:pt>
                <c:pt idx="15" formatCode="0%">
                  <c:v>0.43</c:v>
                </c:pt>
                <c:pt idx="16" formatCode="0%">
                  <c:v>0.4</c:v>
                </c:pt>
                <c:pt idx="17" formatCode="0%">
                  <c:v>0.4</c:v>
                </c:pt>
                <c:pt idx="18" formatCode="0%">
                  <c:v>0.38</c:v>
                </c:pt>
                <c:pt idx="19" formatCode="0%">
                  <c:v>0.37</c:v>
                </c:pt>
                <c:pt idx="20" formatCode="0%">
                  <c:v>0.37</c:v>
                </c:pt>
                <c:pt idx="21" formatCode="0%">
                  <c:v>0.35</c:v>
                </c:pt>
                <c:pt idx="22" formatCode="0%">
                  <c:v>0.35</c:v>
                </c:pt>
                <c:pt idx="23" formatCode="0%">
                  <c:v>0.34</c:v>
                </c:pt>
                <c:pt idx="24" formatCode="0%">
                  <c:v>0.33</c:v>
                </c:pt>
                <c:pt idx="25" formatCode="0%">
                  <c:v>0.33</c:v>
                </c:pt>
                <c:pt idx="26" formatCode="0%">
                  <c:v>0.29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690624"/>
        <c:axId val="1347741536"/>
      </c:barChart>
      <c:catAx>
        <c:axId val="134769062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741536"/>
        <c:crosses val="autoZero"/>
        <c:auto val="1"/>
        <c:lblAlgn val="ctr"/>
        <c:lblOffset val="0"/>
        <c:noMultiLvlLbl val="0"/>
      </c:catAx>
      <c:valAx>
        <c:axId val="1347741536"/>
        <c:scaling>
          <c:orientation val="minMax"/>
          <c:max val="1.0"/>
        </c:scaling>
        <c:delete val="1"/>
        <c:axPos val="t"/>
        <c:numFmt formatCode="0%" sourceLinked="1"/>
        <c:majorTickMark val="out"/>
        <c:minorTickMark val="none"/>
        <c:tickLblPos val="nextTo"/>
        <c:crossAx val="134769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G-8 Countries</c:v>
                </c:pt>
                <c:pt idx="8">
                  <c:v>Europe</c:v>
                </c:pt>
              </c:strCache>
            </c:strRef>
          </c:cat>
          <c:val>
            <c:numRef>
              <c:f>Sheet1!$B$2:$B$10</c:f>
              <c:numCache>
                <c:formatCode>General</c:formatCode>
                <c:ptCount val="9"/>
                <c:pt idx="0" formatCode="0%">
                  <c:v>0.5</c:v>
                </c:pt>
                <c:pt idx="2" formatCode="0%">
                  <c:v>0.64</c:v>
                </c:pt>
                <c:pt idx="3" formatCode="0%">
                  <c:v>0.61</c:v>
                </c:pt>
                <c:pt idx="4" formatCode="0%">
                  <c:v>0.59</c:v>
                </c:pt>
                <c:pt idx="5" formatCode="0%">
                  <c:v>0.55</c:v>
                </c:pt>
                <c:pt idx="6" formatCode="0%">
                  <c:v>0.39</c:v>
                </c:pt>
                <c:pt idx="7" formatCode="0%">
                  <c:v>0.35</c:v>
                </c:pt>
                <c:pt idx="8" formatCode="0%">
                  <c:v>0.35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5329360"/>
        <c:axId val="1565331680"/>
      </c:barChart>
      <c:catAx>
        <c:axId val="15653293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331680"/>
        <c:crosses val="autoZero"/>
        <c:auto val="1"/>
        <c:lblAlgn val="ctr"/>
        <c:lblOffset val="0"/>
        <c:noMultiLvlLbl val="0"/>
      </c:catAx>
      <c:valAx>
        <c:axId val="1565331680"/>
        <c:scaling>
          <c:orientation val="minMax"/>
          <c:max val="1.0"/>
        </c:scaling>
        <c:delete val="1"/>
        <c:axPos val="t"/>
        <c:numFmt formatCode="0%" sourceLinked="1"/>
        <c:majorTickMark val="none"/>
        <c:minorTickMark val="none"/>
        <c:tickLblPos val="nextTo"/>
        <c:crossAx val="15653293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0.35</c:v>
                </c:pt>
                <c:pt idx="2">
                  <c:v>0.3</c:v>
                </c:pt>
                <c:pt idx="3">
                  <c:v>0.22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40724480"/>
        <c:axId val="1561622736"/>
      </c:barChart>
      <c:catAx>
        <c:axId val="15407244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1622736"/>
        <c:crosses val="autoZero"/>
        <c:auto val="1"/>
        <c:lblAlgn val="ctr"/>
        <c:lblOffset val="0"/>
        <c:noMultiLvlLbl val="0"/>
      </c:catAx>
      <c:valAx>
        <c:axId val="1561622736"/>
        <c:scaling>
          <c:orientation val="minMax"/>
          <c:max val="1.0"/>
        </c:scaling>
        <c:delete val="1"/>
        <c:axPos val="t"/>
        <c:numFmt formatCode="0%" sourceLinked="1"/>
        <c:majorTickMark val="none"/>
        <c:minorTickMark val="none"/>
        <c:tickLblPos val="nextTo"/>
        <c:crossAx val="1540724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Egypt</c:v>
                </c:pt>
                <c:pt idx="4">
                  <c:v>India</c:v>
                </c:pt>
                <c:pt idx="5">
                  <c:v>Mexico</c:v>
                </c:pt>
                <c:pt idx="6">
                  <c:v>China</c:v>
                </c:pt>
                <c:pt idx="7">
                  <c:v>Turkey</c:v>
                </c:pt>
                <c:pt idx="8">
                  <c:v>South Africa</c:v>
                </c:pt>
                <c:pt idx="9">
                  <c:v>Hong Kong</c:v>
                </c:pt>
                <c:pt idx="10">
                  <c:v>Brazil</c:v>
                </c:pt>
                <c:pt idx="11">
                  <c:v>Kenya</c:v>
                </c:pt>
                <c:pt idx="12">
                  <c:v>Nigeria</c:v>
                </c:pt>
                <c:pt idx="13">
                  <c:v>Republic of Korea</c:v>
                </c:pt>
                <c:pt idx="14">
                  <c:v>Pakistan</c:v>
                </c:pt>
                <c:pt idx="15">
                  <c:v>Poland</c:v>
                </c:pt>
                <c:pt idx="16">
                  <c:v>Italy</c:v>
                </c:pt>
                <c:pt idx="17">
                  <c:v>United States</c:v>
                </c:pt>
                <c:pt idx="18">
                  <c:v>Russia</c:v>
                </c:pt>
                <c:pt idx="19">
                  <c:v>Canada</c:v>
                </c:pt>
                <c:pt idx="20">
                  <c:v>Australia</c:v>
                </c:pt>
                <c:pt idx="21">
                  <c:v>Japan</c:v>
                </c:pt>
                <c:pt idx="22">
                  <c:v>Sweden</c:v>
                </c:pt>
                <c:pt idx="23">
                  <c:v>Tunisia</c:v>
                </c:pt>
                <c:pt idx="24">
                  <c:v>France</c:v>
                </c:pt>
                <c:pt idx="25">
                  <c:v>Great Britain</c:v>
                </c:pt>
                <c:pt idx="26">
                  <c:v>Germany</c:v>
                </c:pt>
              </c:strCache>
            </c:strRef>
          </c:cat>
          <c:val>
            <c:numRef>
              <c:f>Sheet1!$B$2:$B$28</c:f>
              <c:numCache>
                <c:formatCode>General</c:formatCode>
                <c:ptCount val="27"/>
                <c:pt idx="0" formatCode="0%">
                  <c:v>0.57</c:v>
                </c:pt>
                <c:pt idx="2" formatCode="0%">
                  <c:v>0.84</c:v>
                </c:pt>
                <c:pt idx="3" formatCode="0%">
                  <c:v>0.78</c:v>
                </c:pt>
                <c:pt idx="4" formatCode="0%">
                  <c:v>0.76</c:v>
                </c:pt>
                <c:pt idx="5" formatCode="0%">
                  <c:v>0.71</c:v>
                </c:pt>
                <c:pt idx="6" formatCode="0%">
                  <c:v>0.71</c:v>
                </c:pt>
                <c:pt idx="7" formatCode="0%">
                  <c:v>0.7</c:v>
                </c:pt>
                <c:pt idx="8" formatCode="0%">
                  <c:v>0.69</c:v>
                </c:pt>
                <c:pt idx="9" formatCode="0%">
                  <c:v>0.68</c:v>
                </c:pt>
                <c:pt idx="10" formatCode="0%">
                  <c:v>0.66</c:v>
                </c:pt>
                <c:pt idx="11" formatCode="0%">
                  <c:v>0.66</c:v>
                </c:pt>
                <c:pt idx="12" formatCode="0%">
                  <c:v>0.65</c:v>
                </c:pt>
                <c:pt idx="13" formatCode="0%">
                  <c:v>0.62</c:v>
                </c:pt>
                <c:pt idx="14" formatCode="0%">
                  <c:v>0.56</c:v>
                </c:pt>
                <c:pt idx="15" formatCode="0%">
                  <c:v>0.52</c:v>
                </c:pt>
                <c:pt idx="16" formatCode="0%">
                  <c:v>0.49</c:v>
                </c:pt>
                <c:pt idx="17" formatCode="0%">
                  <c:v>0.47</c:v>
                </c:pt>
                <c:pt idx="18" formatCode="0%">
                  <c:v>0.46</c:v>
                </c:pt>
                <c:pt idx="19" formatCode="0%">
                  <c:v>0.46</c:v>
                </c:pt>
                <c:pt idx="20" formatCode="0%">
                  <c:v>0.45</c:v>
                </c:pt>
                <c:pt idx="21" formatCode="0%">
                  <c:v>0.45</c:v>
                </c:pt>
                <c:pt idx="22" formatCode="0%">
                  <c:v>0.42</c:v>
                </c:pt>
                <c:pt idx="23" formatCode="0%">
                  <c:v>0.42</c:v>
                </c:pt>
                <c:pt idx="24" formatCode="0%">
                  <c:v>0.39</c:v>
                </c:pt>
                <c:pt idx="25" formatCode="0%">
                  <c:v>0.39</c:v>
                </c:pt>
                <c:pt idx="26" formatCode="0%">
                  <c:v>0.36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661616"/>
        <c:axId val="1563663936"/>
      </c:barChart>
      <c:catAx>
        <c:axId val="156366161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663936"/>
        <c:crosses val="autoZero"/>
        <c:auto val="1"/>
        <c:lblAlgn val="ctr"/>
        <c:lblOffset val="0"/>
        <c:noMultiLvlLbl val="0"/>
      </c:catAx>
      <c:valAx>
        <c:axId val="1563663936"/>
        <c:scaling>
          <c:orientation val="minMax"/>
          <c:max val="1.0"/>
        </c:scaling>
        <c:delete val="1"/>
        <c:axPos val="t"/>
        <c:numFmt formatCode="0%" sourceLinked="1"/>
        <c:majorTickMark val="out"/>
        <c:minorTickMark val="none"/>
        <c:tickLblPos val="nextTo"/>
        <c:crossAx val="15636616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Pakistan</c:v>
                </c:pt>
                <c:pt idx="6">
                  <c:v>Brazil</c:v>
                </c:pt>
                <c:pt idx="7">
                  <c:v>Mexico</c:v>
                </c:pt>
                <c:pt idx="8">
                  <c:v>China</c:v>
                </c:pt>
                <c:pt idx="9">
                  <c:v>Turkey</c:v>
                </c:pt>
                <c:pt idx="10">
                  <c:v>Nigeria</c:v>
                </c:pt>
                <c:pt idx="11">
                  <c:v>Hong Kong</c:v>
                </c:pt>
                <c:pt idx="12">
                  <c:v>Kenya</c:v>
                </c:pt>
                <c:pt idx="13">
                  <c:v>Republic of Korea</c:v>
                </c:pt>
                <c:pt idx="14">
                  <c:v>South Africa</c:v>
                </c:pt>
                <c:pt idx="15">
                  <c:v>Tunisia</c:v>
                </c:pt>
                <c:pt idx="16">
                  <c:v>United States</c:v>
                </c:pt>
                <c:pt idx="17">
                  <c:v>Italy</c:v>
                </c:pt>
                <c:pt idx="18">
                  <c:v>Poland</c:v>
                </c:pt>
                <c:pt idx="19">
                  <c:v>Canada</c:v>
                </c:pt>
                <c:pt idx="20">
                  <c:v>Sweden</c:v>
                </c:pt>
                <c:pt idx="21">
                  <c:v>Australia</c:v>
                </c:pt>
                <c:pt idx="22">
                  <c:v>Japan</c:v>
                </c:pt>
                <c:pt idx="23">
                  <c:v>France</c:v>
                </c:pt>
                <c:pt idx="24">
                  <c:v>Germany</c:v>
                </c:pt>
                <c:pt idx="25">
                  <c:v>Great Britain</c:v>
                </c:pt>
                <c:pt idx="26">
                  <c:v>Russia</c:v>
                </c:pt>
              </c:strCache>
            </c:strRef>
          </c:cat>
          <c:val>
            <c:numRef>
              <c:f>Sheet1!$B$2:$B$28</c:f>
              <c:numCache>
                <c:formatCode>General</c:formatCode>
                <c:ptCount val="27"/>
                <c:pt idx="0" formatCode="0%">
                  <c:v>0.48</c:v>
                </c:pt>
                <c:pt idx="2" formatCode="0%">
                  <c:v>0.8</c:v>
                </c:pt>
                <c:pt idx="3" formatCode="0%">
                  <c:v>0.73</c:v>
                </c:pt>
                <c:pt idx="4" formatCode="0%">
                  <c:v>0.68</c:v>
                </c:pt>
                <c:pt idx="5" formatCode="0%">
                  <c:v>0.67</c:v>
                </c:pt>
                <c:pt idx="6" formatCode="0%">
                  <c:v>0.64</c:v>
                </c:pt>
                <c:pt idx="7" formatCode="0%">
                  <c:v>0.63</c:v>
                </c:pt>
                <c:pt idx="8" formatCode="0%">
                  <c:v>0.62</c:v>
                </c:pt>
                <c:pt idx="9" formatCode="0%">
                  <c:v>0.59</c:v>
                </c:pt>
                <c:pt idx="10" formatCode="0%">
                  <c:v>0.58</c:v>
                </c:pt>
                <c:pt idx="11" formatCode="0%">
                  <c:v>0.58</c:v>
                </c:pt>
                <c:pt idx="12" formatCode="0%">
                  <c:v>0.58</c:v>
                </c:pt>
                <c:pt idx="13" formatCode="0%">
                  <c:v>0.56</c:v>
                </c:pt>
                <c:pt idx="14" formatCode="0%">
                  <c:v>0.55</c:v>
                </c:pt>
                <c:pt idx="15" formatCode="0%">
                  <c:v>0.49</c:v>
                </c:pt>
                <c:pt idx="16" formatCode="0%">
                  <c:v>0.39</c:v>
                </c:pt>
                <c:pt idx="17" formatCode="0%">
                  <c:v>0.38</c:v>
                </c:pt>
                <c:pt idx="18" formatCode="0%">
                  <c:v>0.37</c:v>
                </c:pt>
                <c:pt idx="19" formatCode="0%">
                  <c:v>0.35</c:v>
                </c:pt>
                <c:pt idx="20" formatCode="0%">
                  <c:v>0.34</c:v>
                </c:pt>
                <c:pt idx="21" formatCode="0%">
                  <c:v>0.33</c:v>
                </c:pt>
                <c:pt idx="22" formatCode="0%">
                  <c:v>0.32</c:v>
                </c:pt>
                <c:pt idx="23" formatCode="0%">
                  <c:v>0.32</c:v>
                </c:pt>
                <c:pt idx="24" formatCode="0%">
                  <c:v>0.31</c:v>
                </c:pt>
                <c:pt idx="25" formatCode="0%">
                  <c:v>0.27</c:v>
                </c:pt>
                <c:pt idx="26" formatCode="0%">
                  <c:v>0.26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5311760"/>
        <c:axId val="1565313536"/>
      </c:barChart>
      <c:catAx>
        <c:axId val="156531176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5313536"/>
        <c:crosses val="autoZero"/>
        <c:auto val="1"/>
        <c:lblAlgn val="ctr"/>
        <c:lblOffset val="0"/>
        <c:noMultiLvlLbl val="0"/>
      </c:catAx>
      <c:valAx>
        <c:axId val="1565313536"/>
        <c:scaling>
          <c:orientation val="minMax"/>
          <c:max val="1.0"/>
        </c:scaling>
        <c:delete val="1"/>
        <c:axPos val="t"/>
        <c:numFmt formatCode="0%" sourceLinked="1"/>
        <c:majorTickMark val="out"/>
        <c:minorTickMark val="none"/>
        <c:tickLblPos val="nextTo"/>
        <c:crossAx val="15653117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Europe</c:v>
                </c:pt>
                <c:pt idx="8">
                  <c:v>G-8 Countries</c:v>
                </c:pt>
              </c:strCache>
            </c:strRef>
          </c:cat>
          <c:val>
            <c:numRef>
              <c:f>Sheet1!$B$2:$B$10</c:f>
              <c:numCache>
                <c:formatCode>General</c:formatCode>
                <c:ptCount val="9"/>
                <c:pt idx="0" formatCode="0%">
                  <c:v>0.48</c:v>
                </c:pt>
                <c:pt idx="2" formatCode="0%">
                  <c:v>0.63</c:v>
                </c:pt>
                <c:pt idx="3" formatCode="0%">
                  <c:v>0.6</c:v>
                </c:pt>
                <c:pt idx="4" formatCode="0%">
                  <c:v>0.56</c:v>
                </c:pt>
                <c:pt idx="5" formatCode="0%">
                  <c:v>0.52</c:v>
                </c:pt>
                <c:pt idx="6" formatCode="0%">
                  <c:v>0.37</c:v>
                </c:pt>
                <c:pt idx="7" formatCode="0%">
                  <c:v>0.33</c:v>
                </c:pt>
                <c:pt idx="8" formatCode="0%">
                  <c:v>0.32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7740624"/>
        <c:axId val="1449105376"/>
      </c:barChart>
      <c:catAx>
        <c:axId val="134774062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49105376"/>
        <c:crosses val="autoZero"/>
        <c:auto val="1"/>
        <c:lblAlgn val="ctr"/>
        <c:lblOffset val="0"/>
        <c:noMultiLvlLbl val="0"/>
      </c:catAx>
      <c:valAx>
        <c:axId val="1449105376"/>
        <c:scaling>
          <c:orientation val="minMax"/>
          <c:max val="1.0"/>
        </c:scaling>
        <c:delete val="1"/>
        <c:axPos val="t"/>
        <c:numFmt formatCode="0%" sourceLinked="1"/>
        <c:majorTickMark val="none"/>
        <c:minorTickMark val="none"/>
        <c:tickLblPos val="nextTo"/>
        <c:crossAx val="13477406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0.34</c:v>
                </c:pt>
                <c:pt idx="2">
                  <c:v>0.3</c:v>
                </c:pt>
                <c:pt idx="3">
                  <c:v>0.22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6775072"/>
        <c:axId val="1346777392"/>
      </c:barChart>
      <c:catAx>
        <c:axId val="13467750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777392"/>
        <c:crosses val="autoZero"/>
        <c:auto val="1"/>
        <c:lblAlgn val="ctr"/>
        <c:lblOffset val="0"/>
        <c:noMultiLvlLbl val="0"/>
      </c:catAx>
      <c:valAx>
        <c:axId val="1346777392"/>
        <c:scaling>
          <c:orientation val="minMax"/>
          <c:max val="1.0"/>
        </c:scaling>
        <c:delete val="1"/>
        <c:axPos val="t"/>
        <c:numFmt formatCode="0%" sourceLinked="1"/>
        <c:majorTickMark val="none"/>
        <c:minorTickMark val="none"/>
        <c:tickLblPos val="nextTo"/>
        <c:crossAx val="13467750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895046138101"/>
          <c:y val="0.0263409961685824"/>
          <c:w val="0.854761138348273"/>
          <c:h val="0.947318007662835"/>
        </c:manualLayout>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Pakistan</c:v>
                </c:pt>
                <c:pt idx="6">
                  <c:v>China</c:v>
                </c:pt>
                <c:pt idx="7">
                  <c:v>Brazil</c:v>
                </c:pt>
                <c:pt idx="8">
                  <c:v>Mexico</c:v>
                </c:pt>
                <c:pt idx="9">
                  <c:v>Hong Kong</c:v>
                </c:pt>
                <c:pt idx="10">
                  <c:v>Kenya</c:v>
                </c:pt>
                <c:pt idx="11">
                  <c:v>South Africa</c:v>
                </c:pt>
                <c:pt idx="12">
                  <c:v>Turkey</c:v>
                </c:pt>
                <c:pt idx="13">
                  <c:v>Nigeria</c:v>
                </c:pt>
                <c:pt idx="14">
                  <c:v>Republic of Korea</c:v>
                </c:pt>
                <c:pt idx="15">
                  <c:v>Tunisia</c:v>
                </c:pt>
                <c:pt idx="16">
                  <c:v>United States</c:v>
                </c:pt>
                <c:pt idx="17">
                  <c:v>Italy</c:v>
                </c:pt>
                <c:pt idx="18">
                  <c:v>Australia</c:v>
                </c:pt>
                <c:pt idx="19">
                  <c:v>Canada</c:v>
                </c:pt>
                <c:pt idx="20">
                  <c:v>Japan</c:v>
                </c:pt>
                <c:pt idx="21">
                  <c:v>France</c:v>
                </c:pt>
                <c:pt idx="22">
                  <c:v>Poland</c:v>
                </c:pt>
                <c:pt idx="23">
                  <c:v>Sweden</c:v>
                </c:pt>
                <c:pt idx="24">
                  <c:v>Germany</c:v>
                </c:pt>
                <c:pt idx="25">
                  <c:v>Russia</c:v>
                </c:pt>
                <c:pt idx="26">
                  <c:v>Great Britain</c:v>
                </c:pt>
              </c:strCache>
            </c:strRef>
          </c:cat>
          <c:val>
            <c:numRef>
              <c:f>Sheet1!$B$2:$B$28</c:f>
              <c:numCache>
                <c:formatCode>General</c:formatCode>
                <c:ptCount val="27"/>
                <c:pt idx="0" formatCode="0%">
                  <c:v>0.48</c:v>
                </c:pt>
                <c:pt idx="2" formatCode="0%">
                  <c:v>0.78</c:v>
                </c:pt>
                <c:pt idx="3" formatCode="0%">
                  <c:v>0.72</c:v>
                </c:pt>
                <c:pt idx="4" formatCode="0%">
                  <c:v>0.65</c:v>
                </c:pt>
                <c:pt idx="5" formatCode="0%">
                  <c:v>0.65</c:v>
                </c:pt>
                <c:pt idx="6" formatCode="0%">
                  <c:v>0.65</c:v>
                </c:pt>
                <c:pt idx="7" formatCode="0%">
                  <c:v>0.61</c:v>
                </c:pt>
                <c:pt idx="8" formatCode="0%">
                  <c:v>0.59</c:v>
                </c:pt>
                <c:pt idx="9" formatCode="0%">
                  <c:v>0.54</c:v>
                </c:pt>
                <c:pt idx="10" formatCode="0%">
                  <c:v>0.54</c:v>
                </c:pt>
                <c:pt idx="11" formatCode="0%">
                  <c:v>0.53</c:v>
                </c:pt>
                <c:pt idx="12" formatCode="0%">
                  <c:v>0.52</c:v>
                </c:pt>
                <c:pt idx="13" formatCode="0%">
                  <c:v>0.52</c:v>
                </c:pt>
                <c:pt idx="14" formatCode="0%">
                  <c:v>0.49</c:v>
                </c:pt>
                <c:pt idx="15" formatCode="0%">
                  <c:v>0.46</c:v>
                </c:pt>
                <c:pt idx="16" formatCode="0%">
                  <c:v>0.4</c:v>
                </c:pt>
                <c:pt idx="17" formatCode="0%">
                  <c:v>0.39</c:v>
                </c:pt>
                <c:pt idx="18" formatCode="0%">
                  <c:v>0.37</c:v>
                </c:pt>
                <c:pt idx="19" formatCode="0%">
                  <c:v>0.34</c:v>
                </c:pt>
                <c:pt idx="20" formatCode="0%">
                  <c:v>0.34</c:v>
                </c:pt>
                <c:pt idx="21" formatCode="0%">
                  <c:v>0.34</c:v>
                </c:pt>
                <c:pt idx="22" formatCode="0%">
                  <c:v>0.33</c:v>
                </c:pt>
                <c:pt idx="23" formatCode="0%">
                  <c:v>0.33</c:v>
                </c:pt>
                <c:pt idx="24" formatCode="0%">
                  <c:v>0.33</c:v>
                </c:pt>
                <c:pt idx="25" formatCode="0%">
                  <c:v>0.32</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4712464"/>
        <c:axId val="1564688688"/>
      </c:barChart>
      <c:catAx>
        <c:axId val="156471246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4688688"/>
        <c:crosses val="autoZero"/>
        <c:auto val="1"/>
        <c:lblAlgn val="ctr"/>
        <c:lblOffset val="0"/>
        <c:noMultiLvlLbl val="0"/>
      </c:catAx>
      <c:valAx>
        <c:axId val="1564688688"/>
        <c:scaling>
          <c:orientation val="minMax"/>
          <c:max val="1.0"/>
        </c:scaling>
        <c:delete val="1"/>
        <c:axPos val="t"/>
        <c:numFmt formatCode="0%" sourceLinked="1"/>
        <c:majorTickMark val="out"/>
        <c:minorTickMark val="none"/>
        <c:tickLblPos val="nextTo"/>
        <c:crossAx val="1564712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G-8 Countries</c:v>
                </c:pt>
                <c:pt idx="8">
                  <c:v>Europe</c:v>
                </c:pt>
              </c:strCache>
            </c:strRef>
          </c:cat>
          <c:val>
            <c:numRef>
              <c:f>Sheet1!$B$2:$B$10</c:f>
              <c:numCache>
                <c:formatCode>General</c:formatCode>
                <c:ptCount val="9"/>
                <c:pt idx="0" formatCode="0%">
                  <c:v>0.48</c:v>
                </c:pt>
                <c:pt idx="2" formatCode="0%">
                  <c:v>0.6</c:v>
                </c:pt>
                <c:pt idx="3" formatCode="0%">
                  <c:v>0.57</c:v>
                </c:pt>
                <c:pt idx="4" formatCode="0%">
                  <c:v>0.56</c:v>
                </c:pt>
                <c:pt idx="5" formatCode="0%">
                  <c:v>0.53</c:v>
                </c:pt>
                <c:pt idx="6" formatCode="0%">
                  <c:v>0.37</c:v>
                </c:pt>
                <c:pt idx="7" formatCode="0%">
                  <c:v>0.35</c:v>
                </c:pt>
                <c:pt idx="8" formatCode="0%">
                  <c:v>0.34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6638560"/>
        <c:axId val="1346640880"/>
      </c:barChart>
      <c:catAx>
        <c:axId val="13466385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640880"/>
        <c:crosses val="autoZero"/>
        <c:auto val="1"/>
        <c:lblAlgn val="ctr"/>
        <c:lblOffset val="0"/>
        <c:noMultiLvlLbl val="0"/>
      </c:catAx>
      <c:valAx>
        <c:axId val="1346640880"/>
        <c:scaling>
          <c:orientation val="minMax"/>
          <c:max val="1.0"/>
        </c:scaling>
        <c:delete val="1"/>
        <c:axPos val="t"/>
        <c:numFmt formatCode="0%" sourceLinked="1"/>
        <c:majorTickMark val="none"/>
        <c:minorTickMark val="none"/>
        <c:tickLblPos val="nextTo"/>
        <c:crossAx val="1346638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0.14</c:v>
                </c:pt>
                <c:pt idx="1">
                  <c:v>0.38</c:v>
                </c:pt>
                <c:pt idx="2">
                  <c:v>0.28</c:v>
                </c:pt>
                <c:pt idx="3">
                  <c:v>0.2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4717792"/>
        <c:axId val="1564729392"/>
      </c:barChart>
      <c:catAx>
        <c:axId val="15647177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4729392"/>
        <c:crosses val="autoZero"/>
        <c:auto val="1"/>
        <c:lblAlgn val="ctr"/>
        <c:lblOffset val="0"/>
        <c:noMultiLvlLbl val="0"/>
      </c:catAx>
      <c:valAx>
        <c:axId val="1564729392"/>
        <c:scaling>
          <c:orientation val="minMax"/>
          <c:max val="1.0"/>
        </c:scaling>
        <c:delete val="1"/>
        <c:axPos val="t"/>
        <c:numFmt formatCode="0%" sourceLinked="1"/>
        <c:majorTickMark val="none"/>
        <c:minorTickMark val="none"/>
        <c:tickLblPos val="nextTo"/>
        <c:crossAx val="15647177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Pakistan</c:v>
                </c:pt>
                <c:pt idx="6">
                  <c:v>China</c:v>
                </c:pt>
                <c:pt idx="7">
                  <c:v>Brazil</c:v>
                </c:pt>
                <c:pt idx="8">
                  <c:v>Mexico</c:v>
                </c:pt>
                <c:pt idx="9">
                  <c:v>South Africa</c:v>
                </c:pt>
                <c:pt idx="10">
                  <c:v>Hong Kong</c:v>
                </c:pt>
                <c:pt idx="11">
                  <c:v>Turkey</c:v>
                </c:pt>
                <c:pt idx="12">
                  <c:v>Republic of Korea</c:v>
                </c:pt>
                <c:pt idx="13">
                  <c:v>Nigeria</c:v>
                </c:pt>
                <c:pt idx="14">
                  <c:v>Kenya</c:v>
                </c:pt>
                <c:pt idx="15">
                  <c:v>United States</c:v>
                </c:pt>
                <c:pt idx="16">
                  <c:v>Poland</c:v>
                </c:pt>
                <c:pt idx="17">
                  <c:v>Italy</c:v>
                </c:pt>
                <c:pt idx="18">
                  <c:v>Canada</c:v>
                </c:pt>
                <c:pt idx="19">
                  <c:v>Russia</c:v>
                </c:pt>
                <c:pt idx="20">
                  <c:v>Australia</c:v>
                </c:pt>
                <c:pt idx="21">
                  <c:v>Tunisia</c:v>
                </c:pt>
                <c:pt idx="22">
                  <c:v>Japan</c:v>
                </c:pt>
                <c:pt idx="23">
                  <c:v>France</c:v>
                </c:pt>
                <c:pt idx="24">
                  <c:v>Germany</c:v>
                </c:pt>
                <c:pt idx="25">
                  <c:v>Sweden</c:v>
                </c:pt>
                <c:pt idx="26">
                  <c:v>Great Britain</c:v>
                </c:pt>
              </c:strCache>
            </c:strRef>
          </c:cat>
          <c:val>
            <c:numRef>
              <c:f>Sheet1!$B$2:$B$28</c:f>
              <c:numCache>
                <c:formatCode>General</c:formatCode>
                <c:ptCount val="27"/>
                <c:pt idx="0" formatCode="0%">
                  <c:v>0.52</c:v>
                </c:pt>
                <c:pt idx="2" formatCode="0%">
                  <c:v>0.81</c:v>
                </c:pt>
                <c:pt idx="3" formatCode="0%">
                  <c:v>0.76</c:v>
                </c:pt>
                <c:pt idx="4" formatCode="0%">
                  <c:v>0.71</c:v>
                </c:pt>
                <c:pt idx="5" formatCode="0%">
                  <c:v>0.66</c:v>
                </c:pt>
                <c:pt idx="6" formatCode="0%">
                  <c:v>0.66</c:v>
                </c:pt>
                <c:pt idx="7" formatCode="0%">
                  <c:v>0.65</c:v>
                </c:pt>
                <c:pt idx="8" formatCode="0%">
                  <c:v>0.65</c:v>
                </c:pt>
                <c:pt idx="9" formatCode="0%">
                  <c:v>0.63</c:v>
                </c:pt>
                <c:pt idx="10" formatCode="0%">
                  <c:v>0.61</c:v>
                </c:pt>
                <c:pt idx="11" formatCode="0%">
                  <c:v>0.61</c:v>
                </c:pt>
                <c:pt idx="12" formatCode="0%">
                  <c:v>0.61</c:v>
                </c:pt>
                <c:pt idx="13" formatCode="0%">
                  <c:v>0.56</c:v>
                </c:pt>
                <c:pt idx="14" formatCode="0%">
                  <c:v>0.52</c:v>
                </c:pt>
                <c:pt idx="15" formatCode="0%">
                  <c:v>0.46</c:v>
                </c:pt>
                <c:pt idx="16" formatCode="0%">
                  <c:v>0.43</c:v>
                </c:pt>
                <c:pt idx="17" formatCode="0%">
                  <c:v>0.42</c:v>
                </c:pt>
                <c:pt idx="18" formatCode="0%">
                  <c:v>0.4</c:v>
                </c:pt>
                <c:pt idx="19" formatCode="0%">
                  <c:v>0.4</c:v>
                </c:pt>
                <c:pt idx="20" formatCode="0%">
                  <c:v>0.39</c:v>
                </c:pt>
                <c:pt idx="21" formatCode="0%">
                  <c:v>0.38</c:v>
                </c:pt>
                <c:pt idx="22" formatCode="0%">
                  <c:v>0.37</c:v>
                </c:pt>
                <c:pt idx="23" formatCode="0%">
                  <c:v>0.37</c:v>
                </c:pt>
                <c:pt idx="24" formatCode="0%">
                  <c:v>0.35</c:v>
                </c:pt>
                <c:pt idx="25" formatCode="0%">
                  <c:v>0.32</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948992"/>
        <c:axId val="1347848208"/>
      </c:barChart>
      <c:catAx>
        <c:axId val="134794899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848208"/>
        <c:crosses val="autoZero"/>
        <c:auto val="1"/>
        <c:lblAlgn val="ctr"/>
        <c:lblOffset val="0"/>
        <c:noMultiLvlLbl val="0"/>
      </c:catAx>
      <c:valAx>
        <c:axId val="1347848208"/>
        <c:scaling>
          <c:orientation val="minMax"/>
          <c:max val="1.0"/>
        </c:scaling>
        <c:delete val="1"/>
        <c:axPos val="t"/>
        <c:numFmt formatCode="0%" sourceLinked="1"/>
        <c:majorTickMark val="out"/>
        <c:minorTickMark val="none"/>
        <c:tickLblPos val="nextTo"/>
        <c:crossAx val="13479489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G-8 Countries</c:v>
                </c:pt>
                <c:pt idx="8">
                  <c:v>Europe</c:v>
                </c:pt>
              </c:strCache>
            </c:strRef>
          </c:cat>
          <c:val>
            <c:numRef>
              <c:f>Sheet1!$B$2:$B$10</c:f>
              <c:numCache>
                <c:formatCode>General</c:formatCode>
                <c:ptCount val="9"/>
                <c:pt idx="0" formatCode="0%">
                  <c:v>0.52</c:v>
                </c:pt>
                <c:pt idx="2" formatCode="0%">
                  <c:v>0.65</c:v>
                </c:pt>
                <c:pt idx="3" formatCode="0%">
                  <c:v>0.62</c:v>
                </c:pt>
                <c:pt idx="4" formatCode="0%">
                  <c:v>0.62</c:v>
                </c:pt>
                <c:pt idx="5" formatCode="0%">
                  <c:v>0.58</c:v>
                </c:pt>
                <c:pt idx="6" formatCode="0%">
                  <c:v>0.43</c:v>
                </c:pt>
                <c:pt idx="7" formatCode="0%">
                  <c:v>0.38</c:v>
                </c:pt>
                <c:pt idx="8" formatCode="0%">
                  <c:v>0.37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489899232"/>
        <c:axId val="1489901008"/>
      </c:barChart>
      <c:catAx>
        <c:axId val="14898992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9901008"/>
        <c:crosses val="autoZero"/>
        <c:auto val="1"/>
        <c:lblAlgn val="ctr"/>
        <c:lblOffset val="0"/>
        <c:noMultiLvlLbl val="0"/>
      </c:catAx>
      <c:valAx>
        <c:axId val="1489901008"/>
        <c:scaling>
          <c:orientation val="minMax"/>
          <c:max val="1.0"/>
        </c:scaling>
        <c:delete val="1"/>
        <c:axPos val="t"/>
        <c:numFmt formatCode="0%" sourceLinked="1"/>
        <c:majorTickMark val="none"/>
        <c:minorTickMark val="none"/>
        <c:tickLblPos val="nextTo"/>
        <c:crossAx val="1489899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0.11</c:v>
                </c:pt>
                <c:pt idx="1">
                  <c:v>0.29</c:v>
                </c:pt>
                <c:pt idx="2">
                  <c:v>0.31</c:v>
                </c:pt>
                <c:pt idx="3">
                  <c:v>0.29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3105088"/>
        <c:axId val="1563106864"/>
      </c:barChart>
      <c:catAx>
        <c:axId val="15631050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106864"/>
        <c:crosses val="autoZero"/>
        <c:auto val="1"/>
        <c:lblAlgn val="ctr"/>
        <c:lblOffset val="0"/>
        <c:noMultiLvlLbl val="0"/>
      </c:catAx>
      <c:valAx>
        <c:axId val="1563106864"/>
        <c:scaling>
          <c:orientation val="minMax"/>
          <c:max val="1.0"/>
        </c:scaling>
        <c:delete val="1"/>
        <c:axPos val="t"/>
        <c:numFmt formatCode="0%" sourceLinked="1"/>
        <c:majorTickMark val="none"/>
        <c:minorTickMark val="none"/>
        <c:tickLblPos val="nextTo"/>
        <c:crossAx val="1563105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5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Pakistan</c:v>
                </c:pt>
                <c:pt idx="4">
                  <c:v>India</c:v>
                </c:pt>
                <c:pt idx="5">
                  <c:v>Egypt</c:v>
                </c:pt>
                <c:pt idx="6">
                  <c:v>Republic of Korea</c:v>
                </c:pt>
                <c:pt idx="7">
                  <c:v>Brazil</c:v>
                </c:pt>
                <c:pt idx="8">
                  <c:v>China</c:v>
                </c:pt>
                <c:pt idx="9">
                  <c:v>Mexico</c:v>
                </c:pt>
                <c:pt idx="10">
                  <c:v>Hong Kong</c:v>
                </c:pt>
                <c:pt idx="11">
                  <c:v>Turkey</c:v>
                </c:pt>
                <c:pt idx="12">
                  <c:v>South Africa</c:v>
                </c:pt>
                <c:pt idx="13">
                  <c:v>Tunisia</c:v>
                </c:pt>
                <c:pt idx="14">
                  <c:v>Kenya</c:v>
                </c:pt>
                <c:pt idx="15">
                  <c:v>Italy</c:v>
                </c:pt>
                <c:pt idx="16">
                  <c:v>United States</c:v>
                </c:pt>
                <c:pt idx="17">
                  <c:v>France</c:v>
                </c:pt>
                <c:pt idx="18">
                  <c:v>Germany</c:v>
                </c:pt>
                <c:pt idx="19">
                  <c:v>Nigeria</c:v>
                </c:pt>
                <c:pt idx="20">
                  <c:v>Australia</c:v>
                </c:pt>
                <c:pt idx="21">
                  <c:v>Canada</c:v>
                </c:pt>
                <c:pt idx="22">
                  <c:v>Japan</c:v>
                </c:pt>
                <c:pt idx="23">
                  <c:v>Sweden</c:v>
                </c:pt>
                <c:pt idx="24">
                  <c:v>Poland</c:v>
                </c:pt>
                <c:pt idx="25">
                  <c:v>Great Britain</c:v>
                </c:pt>
                <c:pt idx="26">
                  <c:v>Russia</c:v>
                </c:pt>
              </c:strCache>
            </c:strRef>
          </c:cat>
          <c:val>
            <c:numRef>
              <c:f>Sheet1!$B$2:$B$28</c:f>
              <c:numCache>
                <c:formatCode>General</c:formatCode>
                <c:ptCount val="27"/>
                <c:pt idx="0" formatCode="0%">
                  <c:v>0.39</c:v>
                </c:pt>
                <c:pt idx="2" formatCode="0%">
                  <c:v>0.74</c:v>
                </c:pt>
                <c:pt idx="3" formatCode="0%">
                  <c:v>0.69</c:v>
                </c:pt>
                <c:pt idx="4" formatCode="0%">
                  <c:v>0.65</c:v>
                </c:pt>
                <c:pt idx="5" formatCode="0%">
                  <c:v>0.6</c:v>
                </c:pt>
                <c:pt idx="6" formatCode="0%">
                  <c:v>0.56</c:v>
                </c:pt>
                <c:pt idx="7" formatCode="0%">
                  <c:v>0.54</c:v>
                </c:pt>
                <c:pt idx="8" formatCode="0%">
                  <c:v>0.53</c:v>
                </c:pt>
                <c:pt idx="9" formatCode="0%">
                  <c:v>0.52</c:v>
                </c:pt>
                <c:pt idx="10" formatCode="0%">
                  <c:v>0.51</c:v>
                </c:pt>
                <c:pt idx="11" formatCode="0%">
                  <c:v>0.41</c:v>
                </c:pt>
                <c:pt idx="12" formatCode="0%">
                  <c:v>0.36</c:v>
                </c:pt>
                <c:pt idx="13" formatCode="0%">
                  <c:v>0.36</c:v>
                </c:pt>
                <c:pt idx="14" formatCode="0%">
                  <c:v>0.32</c:v>
                </c:pt>
                <c:pt idx="15" formatCode="0%">
                  <c:v>0.32</c:v>
                </c:pt>
                <c:pt idx="16" formatCode="0%">
                  <c:v>0.29</c:v>
                </c:pt>
                <c:pt idx="17" formatCode="0%">
                  <c:v>0.29</c:v>
                </c:pt>
                <c:pt idx="18" formatCode="0%">
                  <c:v>0.29</c:v>
                </c:pt>
                <c:pt idx="19" formatCode="0%">
                  <c:v>0.28</c:v>
                </c:pt>
                <c:pt idx="20" formatCode="0%">
                  <c:v>0.28</c:v>
                </c:pt>
                <c:pt idx="21" formatCode="0%">
                  <c:v>0.27</c:v>
                </c:pt>
                <c:pt idx="22" formatCode="0%">
                  <c:v>0.26</c:v>
                </c:pt>
                <c:pt idx="23" formatCode="0%">
                  <c:v>0.26</c:v>
                </c:pt>
                <c:pt idx="24" formatCode="0%">
                  <c:v>0.23</c:v>
                </c:pt>
                <c:pt idx="25" formatCode="0%">
                  <c:v>0.22</c:v>
                </c:pt>
                <c:pt idx="26" formatCode="0%">
                  <c:v>0.19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489696784"/>
        <c:axId val="1489681280"/>
      </c:barChart>
      <c:catAx>
        <c:axId val="148969678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89681280"/>
        <c:crosses val="autoZero"/>
        <c:auto val="1"/>
        <c:lblAlgn val="ctr"/>
        <c:lblOffset val="0"/>
        <c:noMultiLvlLbl val="0"/>
      </c:catAx>
      <c:valAx>
        <c:axId val="1489681280"/>
        <c:scaling>
          <c:orientation val="minMax"/>
          <c:max val="1.0"/>
        </c:scaling>
        <c:delete val="1"/>
        <c:axPos val="t"/>
        <c:numFmt formatCode="0%" sourceLinked="1"/>
        <c:majorTickMark val="out"/>
        <c:minorTickMark val="none"/>
        <c:tickLblPos val="nextTo"/>
        <c:crossAx val="1489696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Europe</c:v>
                </c:pt>
                <c:pt idx="8">
                  <c:v>G-8 Countries</c:v>
                </c:pt>
              </c:strCache>
            </c:strRef>
          </c:cat>
          <c:val>
            <c:numRef>
              <c:f>Sheet1!$B$2:$B$10</c:f>
              <c:numCache>
                <c:formatCode>General</c:formatCode>
                <c:ptCount val="9"/>
                <c:pt idx="0" formatCode="0%">
                  <c:v>0.57</c:v>
                </c:pt>
                <c:pt idx="2" formatCode="0%">
                  <c:v>0.7</c:v>
                </c:pt>
                <c:pt idx="3" formatCode="0%">
                  <c:v>0.68</c:v>
                </c:pt>
                <c:pt idx="4" formatCode="0%">
                  <c:v>0.66</c:v>
                </c:pt>
                <c:pt idx="5" formatCode="0%">
                  <c:v>0.62</c:v>
                </c:pt>
                <c:pt idx="6" formatCode="0%">
                  <c:v>0.46</c:v>
                </c:pt>
                <c:pt idx="7" formatCode="0%">
                  <c:v>0.43</c:v>
                </c:pt>
                <c:pt idx="8" formatCode="0%">
                  <c:v>0.43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648066800"/>
        <c:axId val="1648069744"/>
      </c:barChart>
      <c:catAx>
        <c:axId val="164806680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8069744"/>
        <c:crosses val="autoZero"/>
        <c:auto val="1"/>
        <c:lblAlgn val="ctr"/>
        <c:lblOffset val="0"/>
        <c:noMultiLvlLbl val="0"/>
      </c:catAx>
      <c:valAx>
        <c:axId val="1648069744"/>
        <c:scaling>
          <c:orientation val="minMax"/>
          <c:max val="1.0"/>
        </c:scaling>
        <c:delete val="1"/>
        <c:axPos val="t"/>
        <c:numFmt formatCode="0%" sourceLinked="1"/>
        <c:majorTickMark val="none"/>
        <c:minorTickMark val="none"/>
        <c:tickLblPos val="nextTo"/>
        <c:crossAx val="16480668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APAC</c:v>
                </c:pt>
                <c:pt idx="4">
                  <c:v>BRICS</c:v>
                </c:pt>
                <c:pt idx="5">
                  <c:v>Middle East/Africa</c:v>
                </c:pt>
                <c:pt idx="6">
                  <c:v>North America</c:v>
                </c:pt>
                <c:pt idx="7">
                  <c:v>G-8 Countries</c:v>
                </c:pt>
                <c:pt idx="8">
                  <c:v>Europe</c:v>
                </c:pt>
              </c:strCache>
            </c:strRef>
          </c:cat>
          <c:val>
            <c:numRef>
              <c:f>Sheet1!$B$2:$B$10</c:f>
              <c:numCache>
                <c:formatCode>General</c:formatCode>
                <c:ptCount val="9"/>
                <c:pt idx="0" formatCode="0%">
                  <c:v>0.39</c:v>
                </c:pt>
                <c:pt idx="2" formatCode="0%">
                  <c:v>0.53</c:v>
                </c:pt>
                <c:pt idx="3" formatCode="0%">
                  <c:v>0.47</c:v>
                </c:pt>
                <c:pt idx="4" formatCode="0%">
                  <c:v>0.45</c:v>
                </c:pt>
                <c:pt idx="5" formatCode="0%">
                  <c:v>0.43</c:v>
                </c:pt>
                <c:pt idx="6" formatCode="0%">
                  <c:v>0.28</c:v>
                </c:pt>
                <c:pt idx="7" formatCode="0%">
                  <c:v>0.27</c:v>
                </c:pt>
                <c:pt idx="8" formatCode="0%">
                  <c:v>0.27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40386480"/>
        <c:axId val="1489062336"/>
      </c:barChart>
      <c:catAx>
        <c:axId val="15403864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9062336"/>
        <c:crosses val="autoZero"/>
        <c:auto val="1"/>
        <c:lblAlgn val="ctr"/>
        <c:lblOffset val="0"/>
        <c:noMultiLvlLbl val="0"/>
      </c:catAx>
      <c:valAx>
        <c:axId val="1489062336"/>
        <c:scaling>
          <c:orientation val="minMax"/>
          <c:max val="1.0"/>
        </c:scaling>
        <c:delete val="1"/>
        <c:axPos val="t"/>
        <c:numFmt formatCode="0%" sourceLinked="1"/>
        <c:majorTickMark val="none"/>
        <c:minorTickMark val="none"/>
        <c:tickLblPos val="nextTo"/>
        <c:crossAx val="1540386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c:v>
                </c:pt>
                <c:pt idx="1">
                  <c:v>0.25</c:v>
                </c:pt>
                <c:pt idx="2">
                  <c:v>0.33</c:v>
                </c:pt>
                <c:pt idx="3">
                  <c:v>0.33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4506512"/>
        <c:axId val="1564521408"/>
      </c:barChart>
      <c:catAx>
        <c:axId val="1564506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4521408"/>
        <c:crosses val="autoZero"/>
        <c:auto val="1"/>
        <c:lblAlgn val="ctr"/>
        <c:lblOffset val="0"/>
        <c:noMultiLvlLbl val="0"/>
      </c:catAx>
      <c:valAx>
        <c:axId val="1564521408"/>
        <c:scaling>
          <c:orientation val="minMax"/>
          <c:max val="1.0"/>
        </c:scaling>
        <c:delete val="1"/>
        <c:axPos val="t"/>
        <c:numFmt formatCode="0%" sourceLinked="1"/>
        <c:majorTickMark val="none"/>
        <c:minorTickMark val="none"/>
        <c:tickLblPos val="nextTo"/>
        <c:crossAx val="1564506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Indonesia</c:v>
                </c:pt>
                <c:pt idx="4">
                  <c:v>Pakistan</c:v>
                </c:pt>
                <c:pt idx="5">
                  <c:v>Egypt</c:v>
                </c:pt>
                <c:pt idx="6">
                  <c:v>Brazil</c:v>
                </c:pt>
                <c:pt idx="7">
                  <c:v>China</c:v>
                </c:pt>
                <c:pt idx="8">
                  <c:v>Mexico</c:v>
                </c:pt>
                <c:pt idx="9">
                  <c:v>Kenya</c:v>
                </c:pt>
                <c:pt idx="10">
                  <c:v>Hong Kong</c:v>
                </c:pt>
                <c:pt idx="11">
                  <c:v>Republic of Korea</c:v>
                </c:pt>
                <c:pt idx="12">
                  <c:v>Nigeria</c:v>
                </c:pt>
                <c:pt idx="13">
                  <c:v>Turkey</c:v>
                </c:pt>
                <c:pt idx="14">
                  <c:v>South Africa</c:v>
                </c:pt>
                <c:pt idx="15">
                  <c:v>Tunisia</c:v>
                </c:pt>
                <c:pt idx="16">
                  <c:v>Italy</c:v>
                </c:pt>
                <c:pt idx="17">
                  <c:v>United States</c:v>
                </c:pt>
                <c:pt idx="18">
                  <c:v>France</c:v>
                </c:pt>
                <c:pt idx="19">
                  <c:v>Australia</c:v>
                </c:pt>
                <c:pt idx="20">
                  <c:v>Canada</c:v>
                </c:pt>
                <c:pt idx="21">
                  <c:v>Sweden</c:v>
                </c:pt>
                <c:pt idx="22">
                  <c:v>Germany</c:v>
                </c:pt>
                <c:pt idx="23">
                  <c:v>Japan</c:v>
                </c:pt>
                <c:pt idx="24">
                  <c:v>Poland</c:v>
                </c:pt>
                <c:pt idx="25">
                  <c:v>Great Britain</c:v>
                </c:pt>
                <c:pt idx="26">
                  <c:v>Russia</c:v>
                </c:pt>
              </c:strCache>
            </c:strRef>
          </c:cat>
          <c:val>
            <c:numRef>
              <c:f>Sheet1!$B$2:$B$28</c:f>
              <c:numCache>
                <c:formatCode>General</c:formatCode>
                <c:ptCount val="27"/>
                <c:pt idx="0" formatCode="0%">
                  <c:v>0.35</c:v>
                </c:pt>
                <c:pt idx="2" formatCode="0%">
                  <c:v>0.64</c:v>
                </c:pt>
                <c:pt idx="3" formatCode="0%">
                  <c:v>0.62</c:v>
                </c:pt>
                <c:pt idx="4" formatCode="0%">
                  <c:v>0.54</c:v>
                </c:pt>
                <c:pt idx="5" formatCode="0%">
                  <c:v>0.52</c:v>
                </c:pt>
                <c:pt idx="6" formatCode="0%">
                  <c:v>0.51</c:v>
                </c:pt>
                <c:pt idx="7" formatCode="0%">
                  <c:v>0.51</c:v>
                </c:pt>
                <c:pt idx="8" formatCode="0%">
                  <c:v>0.49</c:v>
                </c:pt>
                <c:pt idx="9" formatCode="0%">
                  <c:v>0.39</c:v>
                </c:pt>
                <c:pt idx="10" formatCode="0%">
                  <c:v>0.38</c:v>
                </c:pt>
                <c:pt idx="11" formatCode="0%">
                  <c:v>0.35</c:v>
                </c:pt>
                <c:pt idx="12" formatCode="0%">
                  <c:v>0.34</c:v>
                </c:pt>
                <c:pt idx="13" formatCode="0%">
                  <c:v>0.33</c:v>
                </c:pt>
                <c:pt idx="14" formatCode="0%">
                  <c:v>0.32</c:v>
                </c:pt>
                <c:pt idx="15" formatCode="0%">
                  <c:v>0.3</c:v>
                </c:pt>
                <c:pt idx="16" formatCode="0%">
                  <c:v>0.29</c:v>
                </c:pt>
                <c:pt idx="17" formatCode="0%">
                  <c:v>0.27</c:v>
                </c:pt>
                <c:pt idx="18" formatCode="0%">
                  <c:v>0.25</c:v>
                </c:pt>
                <c:pt idx="19" formatCode="0%">
                  <c:v>0.25</c:v>
                </c:pt>
                <c:pt idx="20" formatCode="0%">
                  <c:v>0.24</c:v>
                </c:pt>
                <c:pt idx="21" formatCode="0%">
                  <c:v>0.24</c:v>
                </c:pt>
                <c:pt idx="22" formatCode="0%">
                  <c:v>0.23</c:v>
                </c:pt>
                <c:pt idx="23" formatCode="0%">
                  <c:v>0.21</c:v>
                </c:pt>
                <c:pt idx="24" formatCode="0%">
                  <c:v>0.21</c:v>
                </c:pt>
                <c:pt idx="25" formatCode="0%">
                  <c:v>0.18</c:v>
                </c:pt>
                <c:pt idx="26" formatCode="0%">
                  <c:v>0.16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4533488"/>
        <c:axId val="1564556496"/>
      </c:barChart>
      <c:catAx>
        <c:axId val="156453348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4556496"/>
        <c:crosses val="autoZero"/>
        <c:auto val="1"/>
        <c:lblAlgn val="ctr"/>
        <c:lblOffset val="0"/>
        <c:noMultiLvlLbl val="0"/>
      </c:catAx>
      <c:valAx>
        <c:axId val="1564556496"/>
        <c:scaling>
          <c:orientation val="minMax"/>
          <c:max val="1.0"/>
        </c:scaling>
        <c:delete val="1"/>
        <c:axPos val="t"/>
        <c:numFmt formatCode="0%" sourceLinked="1"/>
        <c:majorTickMark val="out"/>
        <c:minorTickMark val="none"/>
        <c:tickLblPos val="nextTo"/>
        <c:crossAx val="15645334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North America</c:v>
                </c:pt>
                <c:pt idx="7">
                  <c:v>Europe</c:v>
                </c:pt>
                <c:pt idx="8">
                  <c:v>G-8 Countries</c:v>
                </c:pt>
              </c:strCache>
            </c:strRef>
          </c:cat>
          <c:val>
            <c:numRef>
              <c:f>Sheet1!$B$2:$B$10</c:f>
              <c:numCache>
                <c:formatCode>General</c:formatCode>
                <c:ptCount val="9"/>
                <c:pt idx="0" formatCode="0%">
                  <c:v>0.35</c:v>
                </c:pt>
                <c:pt idx="2" formatCode="0%">
                  <c:v>0.5</c:v>
                </c:pt>
                <c:pt idx="3" formatCode="0%">
                  <c:v>0.43</c:v>
                </c:pt>
                <c:pt idx="4" formatCode="0%">
                  <c:v>0.39</c:v>
                </c:pt>
                <c:pt idx="5" formatCode="0%">
                  <c:v>0.39</c:v>
                </c:pt>
                <c:pt idx="6" formatCode="0%">
                  <c:v>0.25</c:v>
                </c:pt>
                <c:pt idx="7" formatCode="0%">
                  <c:v>0.24</c:v>
                </c:pt>
                <c:pt idx="8" formatCode="0%">
                  <c:v>0.23</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5175728"/>
        <c:axId val="1565162736"/>
      </c:barChart>
      <c:catAx>
        <c:axId val="156517572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162736"/>
        <c:crosses val="autoZero"/>
        <c:auto val="1"/>
        <c:lblAlgn val="ctr"/>
        <c:lblOffset val="0"/>
        <c:noMultiLvlLbl val="0"/>
      </c:catAx>
      <c:valAx>
        <c:axId val="1565162736"/>
        <c:scaling>
          <c:orientation val="minMax"/>
          <c:max val="1.0"/>
        </c:scaling>
        <c:delete val="1"/>
        <c:axPos val="t"/>
        <c:numFmt formatCode="0%" sourceLinked="1"/>
        <c:majorTickMark val="none"/>
        <c:minorTickMark val="none"/>
        <c:tickLblPos val="nextTo"/>
        <c:crossAx val="1565175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0.14</c:v>
                </c:pt>
                <c:pt idx="1">
                  <c:v>0.36</c:v>
                </c:pt>
                <c:pt idx="2">
                  <c:v>0.26</c:v>
                </c:pt>
                <c:pt idx="3">
                  <c:v>0.24</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6805264"/>
        <c:axId val="1566807584"/>
      </c:barChart>
      <c:catAx>
        <c:axId val="156680526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6807584"/>
        <c:crosses val="autoZero"/>
        <c:auto val="1"/>
        <c:lblAlgn val="ctr"/>
        <c:lblOffset val="0"/>
        <c:noMultiLvlLbl val="0"/>
      </c:catAx>
      <c:valAx>
        <c:axId val="1566807584"/>
        <c:scaling>
          <c:orientation val="minMax"/>
          <c:max val="1.0"/>
        </c:scaling>
        <c:delete val="1"/>
        <c:axPos val="t"/>
        <c:numFmt formatCode="0%" sourceLinked="1"/>
        <c:majorTickMark val="none"/>
        <c:minorTickMark val="none"/>
        <c:tickLblPos val="nextTo"/>
        <c:crossAx val="15668052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China</c:v>
                </c:pt>
                <c:pt idx="6">
                  <c:v>Brazil</c:v>
                </c:pt>
                <c:pt idx="7">
                  <c:v>Mexico</c:v>
                </c:pt>
                <c:pt idx="8">
                  <c:v>South Africa</c:v>
                </c:pt>
                <c:pt idx="9">
                  <c:v>Turkey</c:v>
                </c:pt>
                <c:pt idx="10">
                  <c:v>Republic of Korea</c:v>
                </c:pt>
                <c:pt idx="11">
                  <c:v>Hong Kong</c:v>
                </c:pt>
                <c:pt idx="12">
                  <c:v>Kenya</c:v>
                </c:pt>
                <c:pt idx="13">
                  <c:v>Pakistan</c:v>
                </c:pt>
                <c:pt idx="14">
                  <c:v>Poland</c:v>
                </c:pt>
                <c:pt idx="15">
                  <c:v>Italy</c:v>
                </c:pt>
                <c:pt idx="16">
                  <c:v>United States</c:v>
                </c:pt>
                <c:pt idx="17">
                  <c:v>Russia</c:v>
                </c:pt>
                <c:pt idx="18">
                  <c:v>Australia</c:v>
                </c:pt>
                <c:pt idx="19">
                  <c:v>Sweden</c:v>
                </c:pt>
                <c:pt idx="20">
                  <c:v>Canada</c:v>
                </c:pt>
                <c:pt idx="21">
                  <c:v>Nigeria</c:v>
                </c:pt>
                <c:pt idx="22">
                  <c:v>Tunisia</c:v>
                </c:pt>
                <c:pt idx="23">
                  <c:v>Germany</c:v>
                </c:pt>
                <c:pt idx="24">
                  <c:v>Japan</c:v>
                </c:pt>
                <c:pt idx="25">
                  <c:v>France</c:v>
                </c:pt>
                <c:pt idx="26">
                  <c:v>Great Britain</c:v>
                </c:pt>
              </c:strCache>
            </c:strRef>
          </c:cat>
          <c:val>
            <c:numRef>
              <c:f>Sheet1!$B$2:$B$28</c:f>
              <c:numCache>
                <c:formatCode>General</c:formatCode>
                <c:ptCount val="27"/>
                <c:pt idx="0" formatCode="0%">
                  <c:v>0.51</c:v>
                </c:pt>
                <c:pt idx="2" formatCode="0%">
                  <c:v>0.79</c:v>
                </c:pt>
                <c:pt idx="3" formatCode="0%">
                  <c:v>0.78</c:v>
                </c:pt>
                <c:pt idx="4" formatCode="0%">
                  <c:v>0.73</c:v>
                </c:pt>
                <c:pt idx="5" formatCode="0%">
                  <c:v>0.66</c:v>
                </c:pt>
                <c:pt idx="6" formatCode="0%">
                  <c:v>0.65</c:v>
                </c:pt>
                <c:pt idx="7" formatCode="0%">
                  <c:v>0.64</c:v>
                </c:pt>
                <c:pt idx="8" formatCode="0%">
                  <c:v>0.63</c:v>
                </c:pt>
                <c:pt idx="9" formatCode="0%">
                  <c:v>0.63</c:v>
                </c:pt>
                <c:pt idx="10" formatCode="0%">
                  <c:v>0.6</c:v>
                </c:pt>
                <c:pt idx="11" formatCode="0%">
                  <c:v>0.55</c:v>
                </c:pt>
                <c:pt idx="12" formatCode="0%">
                  <c:v>0.49</c:v>
                </c:pt>
                <c:pt idx="13" formatCode="0%">
                  <c:v>0.46</c:v>
                </c:pt>
                <c:pt idx="14" formatCode="0%">
                  <c:v>0.42</c:v>
                </c:pt>
                <c:pt idx="15" formatCode="0%">
                  <c:v>0.42</c:v>
                </c:pt>
                <c:pt idx="16" formatCode="0%">
                  <c:v>0.41</c:v>
                </c:pt>
                <c:pt idx="17" formatCode="0%">
                  <c:v>0.4</c:v>
                </c:pt>
                <c:pt idx="18" formatCode="0%">
                  <c:v>0.39</c:v>
                </c:pt>
                <c:pt idx="19" formatCode="0%">
                  <c:v>0.38</c:v>
                </c:pt>
                <c:pt idx="20" formatCode="0%">
                  <c:v>0.38</c:v>
                </c:pt>
                <c:pt idx="21" formatCode="0%">
                  <c:v>0.37</c:v>
                </c:pt>
                <c:pt idx="22" formatCode="0%">
                  <c:v>0.35</c:v>
                </c:pt>
                <c:pt idx="23" formatCode="0%">
                  <c:v>0.34</c:v>
                </c:pt>
                <c:pt idx="24" formatCode="0%">
                  <c:v>0.33</c:v>
                </c:pt>
                <c:pt idx="25" formatCode="0%">
                  <c:v>0.32</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339216"/>
        <c:axId val="1563341536"/>
      </c:barChart>
      <c:catAx>
        <c:axId val="156333921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341536"/>
        <c:crosses val="autoZero"/>
        <c:auto val="1"/>
        <c:lblAlgn val="ctr"/>
        <c:lblOffset val="0"/>
        <c:noMultiLvlLbl val="0"/>
      </c:catAx>
      <c:valAx>
        <c:axId val="1563341536"/>
        <c:scaling>
          <c:orientation val="minMax"/>
          <c:max val="1.0"/>
        </c:scaling>
        <c:delete val="1"/>
        <c:axPos val="t"/>
        <c:numFmt formatCode="0%" sourceLinked="1"/>
        <c:majorTickMark val="out"/>
        <c:minorTickMark val="none"/>
        <c:tickLblPos val="nextTo"/>
        <c:crossAx val="15633392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Europe</c:v>
                </c:pt>
                <c:pt idx="8">
                  <c:v>G-8 Countries</c:v>
                </c:pt>
              </c:strCache>
            </c:strRef>
          </c:cat>
          <c:val>
            <c:numRef>
              <c:f>Sheet1!$B$2:$B$10</c:f>
              <c:numCache>
                <c:formatCode>General</c:formatCode>
                <c:ptCount val="9"/>
                <c:pt idx="0" formatCode="0%">
                  <c:v>0.51</c:v>
                </c:pt>
                <c:pt idx="2" formatCode="0%">
                  <c:v>0.65</c:v>
                </c:pt>
                <c:pt idx="3" formatCode="0%">
                  <c:v>0.63</c:v>
                </c:pt>
                <c:pt idx="4" formatCode="0%">
                  <c:v>0.6</c:v>
                </c:pt>
                <c:pt idx="5" formatCode="0%">
                  <c:v>0.56</c:v>
                </c:pt>
                <c:pt idx="6" formatCode="0%">
                  <c:v>0.4</c:v>
                </c:pt>
                <c:pt idx="7" formatCode="0%">
                  <c:v>0.37</c:v>
                </c:pt>
                <c:pt idx="8" formatCode="0%">
                  <c:v>0.36</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2759088"/>
        <c:axId val="1563293552"/>
      </c:barChart>
      <c:catAx>
        <c:axId val="15627590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293552"/>
        <c:crosses val="autoZero"/>
        <c:auto val="1"/>
        <c:lblAlgn val="ctr"/>
        <c:lblOffset val="0"/>
        <c:noMultiLvlLbl val="0"/>
      </c:catAx>
      <c:valAx>
        <c:axId val="1563293552"/>
        <c:scaling>
          <c:orientation val="minMax"/>
          <c:max val="1.0"/>
        </c:scaling>
        <c:delete val="1"/>
        <c:axPos val="t"/>
        <c:numFmt formatCode="0%" sourceLinked="1"/>
        <c:majorTickMark val="none"/>
        <c:minorTickMark val="none"/>
        <c:tickLblPos val="nextTo"/>
        <c:crossAx val="1562759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0.14</c:v>
                </c:pt>
                <c:pt idx="1">
                  <c:v>0.37</c:v>
                </c:pt>
                <c:pt idx="2">
                  <c:v>0.27</c:v>
                </c:pt>
                <c:pt idx="3">
                  <c:v>0.22</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6618848"/>
        <c:axId val="1563260592"/>
      </c:barChart>
      <c:catAx>
        <c:axId val="13466188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260592"/>
        <c:crosses val="autoZero"/>
        <c:auto val="1"/>
        <c:lblAlgn val="ctr"/>
        <c:lblOffset val="0"/>
        <c:noMultiLvlLbl val="0"/>
      </c:catAx>
      <c:valAx>
        <c:axId val="1563260592"/>
        <c:scaling>
          <c:orientation val="minMax"/>
          <c:max val="1.0"/>
        </c:scaling>
        <c:delete val="1"/>
        <c:axPos val="t"/>
        <c:numFmt formatCode="0%" sourceLinked="1"/>
        <c:majorTickMark val="none"/>
        <c:minorTickMark val="none"/>
        <c:tickLblPos val="nextTo"/>
        <c:crossAx val="13466188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Mexico</c:v>
                </c:pt>
                <c:pt idx="6">
                  <c:v>China</c:v>
                </c:pt>
                <c:pt idx="7">
                  <c:v>South Africa</c:v>
                </c:pt>
                <c:pt idx="8">
                  <c:v>Brazil</c:v>
                </c:pt>
                <c:pt idx="9">
                  <c:v>Kenya</c:v>
                </c:pt>
                <c:pt idx="10">
                  <c:v>Turkey</c:v>
                </c:pt>
                <c:pt idx="11">
                  <c:v>Hong Kong</c:v>
                </c:pt>
                <c:pt idx="12">
                  <c:v>Nigeria</c:v>
                </c:pt>
                <c:pt idx="13">
                  <c:v>Republic of Korea</c:v>
                </c:pt>
                <c:pt idx="14">
                  <c:v>Pakistan</c:v>
                </c:pt>
                <c:pt idx="15">
                  <c:v>Poland</c:v>
                </c:pt>
                <c:pt idx="16">
                  <c:v>Italy</c:v>
                </c:pt>
                <c:pt idx="17">
                  <c:v>Canada</c:v>
                </c:pt>
                <c:pt idx="18">
                  <c:v>Tunisia</c:v>
                </c:pt>
                <c:pt idx="19">
                  <c:v>United States</c:v>
                </c:pt>
                <c:pt idx="20">
                  <c:v>Australia</c:v>
                </c:pt>
                <c:pt idx="21">
                  <c:v>Russia</c:v>
                </c:pt>
                <c:pt idx="22">
                  <c:v>Sweden</c:v>
                </c:pt>
                <c:pt idx="23">
                  <c:v>Germany</c:v>
                </c:pt>
                <c:pt idx="24">
                  <c:v>France</c:v>
                </c:pt>
                <c:pt idx="25">
                  <c:v>Japan</c:v>
                </c:pt>
                <c:pt idx="26">
                  <c:v>Great Britain</c:v>
                </c:pt>
              </c:strCache>
            </c:strRef>
          </c:cat>
          <c:val>
            <c:numRef>
              <c:f>Sheet1!$B$2:$B$28</c:f>
              <c:numCache>
                <c:formatCode>General</c:formatCode>
                <c:ptCount val="27"/>
                <c:pt idx="0" formatCode="0%">
                  <c:v>0.51</c:v>
                </c:pt>
                <c:pt idx="2" formatCode="0%">
                  <c:v>0.77</c:v>
                </c:pt>
                <c:pt idx="3" formatCode="0%">
                  <c:v>0.73</c:v>
                </c:pt>
                <c:pt idx="4" formatCode="0%">
                  <c:v>0.72</c:v>
                </c:pt>
                <c:pt idx="5" formatCode="0%">
                  <c:v>0.66</c:v>
                </c:pt>
                <c:pt idx="6" formatCode="0%">
                  <c:v>0.64</c:v>
                </c:pt>
                <c:pt idx="7" formatCode="0%">
                  <c:v>0.64</c:v>
                </c:pt>
                <c:pt idx="8" formatCode="0%">
                  <c:v>0.62</c:v>
                </c:pt>
                <c:pt idx="9" formatCode="0%">
                  <c:v>0.61</c:v>
                </c:pt>
                <c:pt idx="10" formatCode="0%">
                  <c:v>0.6</c:v>
                </c:pt>
                <c:pt idx="11" formatCode="0%">
                  <c:v>0.56</c:v>
                </c:pt>
                <c:pt idx="12" formatCode="0%">
                  <c:v>0.56</c:v>
                </c:pt>
                <c:pt idx="13" formatCode="0%">
                  <c:v>0.53</c:v>
                </c:pt>
                <c:pt idx="14" formatCode="0%">
                  <c:v>0.51</c:v>
                </c:pt>
                <c:pt idx="15" formatCode="0%">
                  <c:v>0.45</c:v>
                </c:pt>
                <c:pt idx="16" formatCode="0%">
                  <c:v>0.43</c:v>
                </c:pt>
                <c:pt idx="17" formatCode="0%">
                  <c:v>0.41</c:v>
                </c:pt>
                <c:pt idx="18" formatCode="0%">
                  <c:v>0.41</c:v>
                </c:pt>
                <c:pt idx="19" formatCode="0%">
                  <c:v>0.4</c:v>
                </c:pt>
                <c:pt idx="20" formatCode="0%">
                  <c:v>0.39</c:v>
                </c:pt>
                <c:pt idx="21" formatCode="0%">
                  <c:v>0.36</c:v>
                </c:pt>
                <c:pt idx="22" formatCode="0%">
                  <c:v>0.36</c:v>
                </c:pt>
                <c:pt idx="23" formatCode="0%">
                  <c:v>0.34</c:v>
                </c:pt>
                <c:pt idx="24" formatCode="0%">
                  <c:v>0.34</c:v>
                </c:pt>
                <c:pt idx="25" formatCode="0%">
                  <c:v>0.33</c:v>
                </c:pt>
                <c:pt idx="26" formatCode="0%">
                  <c:v>0.32</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6892784"/>
        <c:axId val="1346894560"/>
      </c:barChart>
      <c:catAx>
        <c:axId val="134689278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6894560"/>
        <c:crosses val="autoZero"/>
        <c:auto val="1"/>
        <c:lblAlgn val="ctr"/>
        <c:lblOffset val="0"/>
        <c:noMultiLvlLbl val="0"/>
      </c:catAx>
      <c:valAx>
        <c:axId val="1346894560"/>
        <c:scaling>
          <c:orientation val="minMax"/>
          <c:max val="1.0"/>
        </c:scaling>
        <c:delete val="1"/>
        <c:axPos val="t"/>
        <c:numFmt formatCode="0%" sourceLinked="1"/>
        <c:majorTickMark val="out"/>
        <c:minorTickMark val="none"/>
        <c:tickLblPos val="nextTo"/>
        <c:crossAx val="13468927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6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Europe</c:v>
                </c:pt>
                <c:pt idx="8">
                  <c:v>G-8 Countries</c:v>
                </c:pt>
              </c:strCache>
            </c:strRef>
          </c:cat>
          <c:val>
            <c:numRef>
              <c:f>Sheet1!$B$2:$B$10</c:f>
              <c:numCache>
                <c:formatCode>General</c:formatCode>
                <c:ptCount val="9"/>
                <c:pt idx="0" formatCode="0%">
                  <c:v>0.51</c:v>
                </c:pt>
                <c:pt idx="2" formatCode="0%">
                  <c:v>0.64</c:v>
                </c:pt>
                <c:pt idx="3" formatCode="0%">
                  <c:v>0.63</c:v>
                </c:pt>
                <c:pt idx="4" formatCode="0%">
                  <c:v>0.6</c:v>
                </c:pt>
                <c:pt idx="5" formatCode="0%">
                  <c:v>0.54</c:v>
                </c:pt>
                <c:pt idx="6" formatCode="0%">
                  <c:v>0.41</c:v>
                </c:pt>
                <c:pt idx="7" formatCode="0%">
                  <c:v>0.37</c:v>
                </c:pt>
                <c:pt idx="8" formatCode="0%">
                  <c:v>0.37</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3828496"/>
        <c:axId val="1563830816"/>
      </c:barChart>
      <c:catAx>
        <c:axId val="15638284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830816"/>
        <c:crosses val="autoZero"/>
        <c:auto val="1"/>
        <c:lblAlgn val="ctr"/>
        <c:lblOffset val="0"/>
        <c:noMultiLvlLbl val="0"/>
      </c:catAx>
      <c:valAx>
        <c:axId val="1563830816"/>
        <c:scaling>
          <c:orientation val="minMax"/>
          <c:max val="1.0"/>
        </c:scaling>
        <c:delete val="1"/>
        <c:axPos val="t"/>
        <c:numFmt formatCode="0%" sourceLinked="1"/>
        <c:majorTickMark val="none"/>
        <c:minorTickMark val="none"/>
        <c:tickLblPos val="nextTo"/>
        <c:crossAx val="15638284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0.16</c:v>
                </c:pt>
                <c:pt idx="1">
                  <c:v>0.41</c:v>
                </c:pt>
                <c:pt idx="2">
                  <c:v>0.25</c:v>
                </c:pt>
                <c:pt idx="3">
                  <c:v>0.18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7523456"/>
        <c:axId val="1347441008"/>
      </c:barChart>
      <c:catAx>
        <c:axId val="134752345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7441008"/>
        <c:crosses val="autoZero"/>
        <c:auto val="1"/>
        <c:lblAlgn val="ctr"/>
        <c:lblOffset val="0"/>
        <c:noMultiLvlLbl val="0"/>
      </c:catAx>
      <c:valAx>
        <c:axId val="1347441008"/>
        <c:scaling>
          <c:orientation val="minMax"/>
          <c:max val="1.0"/>
        </c:scaling>
        <c:delete val="1"/>
        <c:axPos val="t"/>
        <c:numFmt formatCode="0%" sourceLinked="1"/>
        <c:majorTickMark val="none"/>
        <c:minorTickMark val="none"/>
        <c:tickLblPos val="nextTo"/>
        <c:crossAx val="134752345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0.34</c:v>
                </c:pt>
                <c:pt idx="2">
                  <c:v>0.29</c:v>
                </c:pt>
                <c:pt idx="3">
                  <c:v>0.25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7365344"/>
        <c:axId val="1565143312"/>
      </c:barChart>
      <c:catAx>
        <c:axId val="15673653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143312"/>
        <c:crosses val="autoZero"/>
        <c:auto val="1"/>
        <c:lblAlgn val="ctr"/>
        <c:lblOffset val="0"/>
        <c:noMultiLvlLbl val="0"/>
      </c:catAx>
      <c:valAx>
        <c:axId val="1565143312"/>
        <c:scaling>
          <c:orientation val="minMax"/>
          <c:max val="1.0"/>
        </c:scaling>
        <c:delete val="1"/>
        <c:axPos val="t"/>
        <c:numFmt formatCode="0%" sourceLinked="1"/>
        <c:majorTickMark val="none"/>
        <c:minorTickMark val="none"/>
        <c:tickLblPos val="nextTo"/>
        <c:crossAx val="15673653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Brazil</c:v>
                </c:pt>
                <c:pt idx="6">
                  <c:v>Mexico</c:v>
                </c:pt>
                <c:pt idx="7">
                  <c:v>China</c:v>
                </c:pt>
                <c:pt idx="8">
                  <c:v>South Africa</c:v>
                </c:pt>
                <c:pt idx="9">
                  <c:v>Kenya</c:v>
                </c:pt>
                <c:pt idx="10">
                  <c:v>Nigeria</c:v>
                </c:pt>
                <c:pt idx="11">
                  <c:v>Turkey</c:v>
                </c:pt>
                <c:pt idx="12">
                  <c:v>Republic of Korea</c:v>
                </c:pt>
                <c:pt idx="13">
                  <c:v>Hong Kong</c:v>
                </c:pt>
                <c:pt idx="14">
                  <c:v>Pakistan</c:v>
                </c:pt>
                <c:pt idx="15">
                  <c:v>Poland</c:v>
                </c:pt>
                <c:pt idx="16">
                  <c:v>Italy</c:v>
                </c:pt>
                <c:pt idx="17">
                  <c:v>Tunisia</c:v>
                </c:pt>
                <c:pt idx="18">
                  <c:v>Canada</c:v>
                </c:pt>
                <c:pt idx="19">
                  <c:v>United States</c:v>
                </c:pt>
                <c:pt idx="20">
                  <c:v>Australia</c:v>
                </c:pt>
                <c:pt idx="21">
                  <c:v>Sweden</c:v>
                </c:pt>
                <c:pt idx="22">
                  <c:v>Germany</c:v>
                </c:pt>
                <c:pt idx="23">
                  <c:v>Japan</c:v>
                </c:pt>
                <c:pt idx="24">
                  <c:v>Russia</c:v>
                </c:pt>
                <c:pt idx="25">
                  <c:v>France</c:v>
                </c:pt>
                <c:pt idx="26">
                  <c:v>Great Britain</c:v>
                </c:pt>
              </c:strCache>
            </c:strRef>
          </c:cat>
          <c:val>
            <c:numRef>
              <c:f>Sheet1!$B$2:$B$28</c:f>
              <c:numCache>
                <c:formatCode>General</c:formatCode>
                <c:ptCount val="27"/>
                <c:pt idx="0" formatCode="0%">
                  <c:v>0.47</c:v>
                </c:pt>
                <c:pt idx="2" formatCode="0%">
                  <c:v>0.75</c:v>
                </c:pt>
                <c:pt idx="3" formatCode="0%">
                  <c:v>0.71</c:v>
                </c:pt>
                <c:pt idx="4" formatCode="0%">
                  <c:v>0.71</c:v>
                </c:pt>
                <c:pt idx="5" formatCode="0%">
                  <c:v>0.61</c:v>
                </c:pt>
                <c:pt idx="6" formatCode="0%">
                  <c:v>0.6</c:v>
                </c:pt>
                <c:pt idx="7" formatCode="0%">
                  <c:v>0.6</c:v>
                </c:pt>
                <c:pt idx="8" formatCode="0%">
                  <c:v>0.59</c:v>
                </c:pt>
                <c:pt idx="9" formatCode="0%">
                  <c:v>0.58</c:v>
                </c:pt>
                <c:pt idx="10" formatCode="0%">
                  <c:v>0.57</c:v>
                </c:pt>
                <c:pt idx="11" formatCode="0%">
                  <c:v>0.55</c:v>
                </c:pt>
                <c:pt idx="12" formatCode="0%">
                  <c:v>0.52</c:v>
                </c:pt>
                <c:pt idx="13" formatCode="0%">
                  <c:v>0.5</c:v>
                </c:pt>
                <c:pt idx="14" formatCode="0%">
                  <c:v>0.46</c:v>
                </c:pt>
                <c:pt idx="15" formatCode="0%">
                  <c:v>0.41</c:v>
                </c:pt>
                <c:pt idx="16" formatCode="0%">
                  <c:v>0.39</c:v>
                </c:pt>
                <c:pt idx="17" formatCode="0%">
                  <c:v>0.37</c:v>
                </c:pt>
                <c:pt idx="18" formatCode="0%">
                  <c:v>0.33</c:v>
                </c:pt>
                <c:pt idx="19" formatCode="0%">
                  <c:v>0.33</c:v>
                </c:pt>
                <c:pt idx="20" formatCode="0%">
                  <c:v>0.33</c:v>
                </c:pt>
                <c:pt idx="21" formatCode="0%">
                  <c:v>0.32</c:v>
                </c:pt>
                <c:pt idx="22" formatCode="0%">
                  <c:v>0.31</c:v>
                </c:pt>
                <c:pt idx="23" formatCode="0%">
                  <c:v>0.3</c:v>
                </c:pt>
                <c:pt idx="24" formatCode="0%">
                  <c:v>0.29</c:v>
                </c:pt>
                <c:pt idx="25" formatCode="0%">
                  <c:v>0.29</c:v>
                </c:pt>
                <c:pt idx="26" formatCode="0%">
                  <c:v>0.26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904352"/>
        <c:axId val="1347906672"/>
      </c:barChart>
      <c:catAx>
        <c:axId val="13479043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906672"/>
        <c:crosses val="autoZero"/>
        <c:auto val="1"/>
        <c:lblAlgn val="ctr"/>
        <c:lblOffset val="0"/>
        <c:noMultiLvlLbl val="0"/>
      </c:catAx>
      <c:valAx>
        <c:axId val="1347906672"/>
        <c:scaling>
          <c:orientation val="minMax"/>
          <c:max val="1.0"/>
        </c:scaling>
        <c:delete val="1"/>
        <c:axPos val="t"/>
        <c:numFmt formatCode="0%" sourceLinked="1"/>
        <c:majorTickMark val="out"/>
        <c:minorTickMark val="none"/>
        <c:tickLblPos val="nextTo"/>
        <c:crossAx val="13479043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Europe</c:v>
                </c:pt>
                <c:pt idx="8">
                  <c:v>G-8 Countries</c:v>
                </c:pt>
              </c:strCache>
            </c:strRef>
          </c:cat>
          <c:val>
            <c:numRef>
              <c:f>Sheet1!$B$2:$B$10</c:f>
              <c:numCache>
                <c:formatCode>General</c:formatCode>
                <c:ptCount val="9"/>
                <c:pt idx="0" formatCode="0%">
                  <c:v>0.47</c:v>
                </c:pt>
                <c:pt idx="2" formatCode="0%">
                  <c:v>0.6</c:v>
                </c:pt>
                <c:pt idx="3" formatCode="0%">
                  <c:v>0.6</c:v>
                </c:pt>
                <c:pt idx="4" formatCode="0%">
                  <c:v>0.56</c:v>
                </c:pt>
                <c:pt idx="5" formatCode="0%">
                  <c:v>0.5</c:v>
                </c:pt>
                <c:pt idx="6" formatCode="0%">
                  <c:v>0.33</c:v>
                </c:pt>
                <c:pt idx="7" formatCode="0%">
                  <c:v>0.33</c:v>
                </c:pt>
                <c:pt idx="8" formatCode="0%">
                  <c:v>0.31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489428880"/>
        <c:axId val="1489431200"/>
      </c:barChart>
      <c:catAx>
        <c:axId val="148942888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489431200"/>
        <c:crosses val="autoZero"/>
        <c:auto val="1"/>
        <c:lblAlgn val="ctr"/>
        <c:lblOffset val="0"/>
        <c:noMultiLvlLbl val="0"/>
      </c:catAx>
      <c:valAx>
        <c:axId val="1489431200"/>
        <c:scaling>
          <c:orientation val="minMax"/>
          <c:max val="1.0"/>
        </c:scaling>
        <c:delete val="1"/>
        <c:axPos val="t"/>
        <c:numFmt formatCode="0%" sourceLinked="1"/>
        <c:majorTickMark val="none"/>
        <c:minorTickMark val="none"/>
        <c:tickLblPos val="nextTo"/>
        <c:crossAx val="14894288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0.32</c:v>
                </c:pt>
                <c:pt idx="2">
                  <c:v>0.3</c:v>
                </c:pt>
                <c:pt idx="3">
                  <c:v>0.26</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6723504"/>
        <c:axId val="1346837648"/>
      </c:barChart>
      <c:catAx>
        <c:axId val="134672350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837648"/>
        <c:crosses val="autoZero"/>
        <c:auto val="1"/>
        <c:lblAlgn val="ctr"/>
        <c:lblOffset val="0"/>
        <c:noMultiLvlLbl val="0"/>
      </c:catAx>
      <c:valAx>
        <c:axId val="1346837648"/>
        <c:scaling>
          <c:orientation val="minMax"/>
          <c:max val="1.0"/>
        </c:scaling>
        <c:delete val="1"/>
        <c:axPos val="t"/>
        <c:numFmt formatCode="0%" sourceLinked="1"/>
        <c:majorTickMark val="none"/>
        <c:minorTickMark val="none"/>
        <c:tickLblPos val="nextTo"/>
        <c:crossAx val="1346723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China</c:v>
                </c:pt>
                <c:pt idx="6">
                  <c:v>Brazil</c:v>
                </c:pt>
                <c:pt idx="7">
                  <c:v>Mexico</c:v>
                </c:pt>
                <c:pt idx="8">
                  <c:v>Kenya</c:v>
                </c:pt>
                <c:pt idx="9">
                  <c:v>Pakistan</c:v>
                </c:pt>
                <c:pt idx="10">
                  <c:v>South Africa</c:v>
                </c:pt>
                <c:pt idx="11">
                  <c:v>Nigeria</c:v>
                </c:pt>
                <c:pt idx="12">
                  <c:v>Turkey</c:v>
                </c:pt>
                <c:pt idx="13">
                  <c:v>Hong Kong</c:v>
                </c:pt>
                <c:pt idx="14">
                  <c:v>Tunisia</c:v>
                </c:pt>
                <c:pt idx="15">
                  <c:v>Italy</c:v>
                </c:pt>
                <c:pt idx="16">
                  <c:v>Republic of Korea</c:v>
                </c:pt>
                <c:pt idx="17">
                  <c:v>Poland</c:v>
                </c:pt>
                <c:pt idx="18">
                  <c:v>United States</c:v>
                </c:pt>
                <c:pt idx="19">
                  <c:v>Australia</c:v>
                </c:pt>
                <c:pt idx="20">
                  <c:v>Canada</c:v>
                </c:pt>
                <c:pt idx="21">
                  <c:v>Sweden</c:v>
                </c:pt>
                <c:pt idx="22">
                  <c:v>Germany</c:v>
                </c:pt>
                <c:pt idx="23">
                  <c:v>Russia</c:v>
                </c:pt>
                <c:pt idx="24">
                  <c:v>France</c:v>
                </c:pt>
                <c:pt idx="25">
                  <c:v>Japan</c:v>
                </c:pt>
                <c:pt idx="26">
                  <c:v>Great Britain</c:v>
                </c:pt>
              </c:strCache>
            </c:strRef>
          </c:cat>
          <c:val>
            <c:numRef>
              <c:f>Sheet1!$B$2:$B$28</c:f>
              <c:numCache>
                <c:formatCode>General</c:formatCode>
                <c:ptCount val="27"/>
                <c:pt idx="0" formatCode="0%">
                  <c:v>0.45</c:v>
                </c:pt>
                <c:pt idx="2" formatCode="0%">
                  <c:v>0.73</c:v>
                </c:pt>
                <c:pt idx="3" formatCode="0%">
                  <c:v>0.7</c:v>
                </c:pt>
                <c:pt idx="4" formatCode="0%">
                  <c:v>0.68</c:v>
                </c:pt>
                <c:pt idx="5" formatCode="0%">
                  <c:v>0.62</c:v>
                </c:pt>
                <c:pt idx="6" formatCode="0%">
                  <c:v>0.6</c:v>
                </c:pt>
                <c:pt idx="7" formatCode="0%">
                  <c:v>0.59</c:v>
                </c:pt>
                <c:pt idx="8" formatCode="0%">
                  <c:v>0.58</c:v>
                </c:pt>
                <c:pt idx="9" formatCode="0%">
                  <c:v>0.55</c:v>
                </c:pt>
                <c:pt idx="10" formatCode="0%">
                  <c:v>0.5</c:v>
                </c:pt>
                <c:pt idx="11" formatCode="0%">
                  <c:v>0.49</c:v>
                </c:pt>
                <c:pt idx="12" formatCode="0%">
                  <c:v>0.46</c:v>
                </c:pt>
                <c:pt idx="13" formatCode="0%">
                  <c:v>0.46</c:v>
                </c:pt>
                <c:pt idx="14" formatCode="0%">
                  <c:v>0.43</c:v>
                </c:pt>
                <c:pt idx="15" formatCode="0%">
                  <c:v>0.42</c:v>
                </c:pt>
                <c:pt idx="16" formatCode="0%">
                  <c:v>0.4</c:v>
                </c:pt>
                <c:pt idx="17" formatCode="0%">
                  <c:v>0.34</c:v>
                </c:pt>
                <c:pt idx="18" formatCode="0%">
                  <c:v>0.34</c:v>
                </c:pt>
                <c:pt idx="19" formatCode="0%">
                  <c:v>0.33</c:v>
                </c:pt>
                <c:pt idx="20" formatCode="0%">
                  <c:v>0.32</c:v>
                </c:pt>
                <c:pt idx="21" formatCode="0%">
                  <c:v>0.32</c:v>
                </c:pt>
                <c:pt idx="22" formatCode="0%">
                  <c:v>0.32</c:v>
                </c:pt>
                <c:pt idx="23" formatCode="0%">
                  <c:v>0.31</c:v>
                </c:pt>
                <c:pt idx="24" formatCode="0%">
                  <c:v>0.29</c:v>
                </c:pt>
                <c:pt idx="25" formatCode="0%">
                  <c:v>0.28</c:v>
                </c:pt>
                <c:pt idx="26" formatCode="0%">
                  <c:v>0.25</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370112"/>
        <c:axId val="1563372432"/>
      </c:barChart>
      <c:catAx>
        <c:axId val="156337011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372432"/>
        <c:crosses val="autoZero"/>
        <c:auto val="1"/>
        <c:lblAlgn val="ctr"/>
        <c:lblOffset val="0"/>
        <c:noMultiLvlLbl val="0"/>
      </c:catAx>
      <c:valAx>
        <c:axId val="1563372432"/>
        <c:scaling>
          <c:orientation val="minMax"/>
          <c:max val="1.0"/>
        </c:scaling>
        <c:delete val="1"/>
        <c:axPos val="t"/>
        <c:numFmt formatCode="0%" sourceLinked="1"/>
        <c:majorTickMark val="out"/>
        <c:minorTickMark val="none"/>
        <c:tickLblPos val="nextTo"/>
        <c:crossAx val="1563370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c:v>
                </c:pt>
                <c:pt idx="4">
                  <c:v>Middle East/Africa</c:v>
                </c:pt>
                <c:pt idx="5">
                  <c:v>APAC</c:v>
                </c:pt>
                <c:pt idx="6">
                  <c:v>North America</c:v>
                </c:pt>
                <c:pt idx="7">
                  <c:v>Europe</c:v>
                </c:pt>
                <c:pt idx="8">
                  <c:v>G-8 Countries</c:v>
                </c:pt>
              </c:strCache>
            </c:strRef>
          </c:cat>
          <c:val>
            <c:numRef>
              <c:f>Sheet1!$B$2:$B$10</c:f>
              <c:numCache>
                <c:formatCode>General</c:formatCode>
                <c:ptCount val="9"/>
                <c:pt idx="0" formatCode="0%">
                  <c:v>0.45</c:v>
                </c:pt>
                <c:pt idx="2" formatCode="0%">
                  <c:v>0.59</c:v>
                </c:pt>
                <c:pt idx="3" formatCode="0%">
                  <c:v>0.56</c:v>
                </c:pt>
                <c:pt idx="4" formatCode="0%">
                  <c:v>0.55</c:v>
                </c:pt>
                <c:pt idx="5" formatCode="0%">
                  <c:v>0.48</c:v>
                </c:pt>
                <c:pt idx="6" formatCode="0%">
                  <c:v>0.33</c:v>
                </c:pt>
                <c:pt idx="7" formatCode="0%">
                  <c:v>0.32</c:v>
                </c:pt>
                <c:pt idx="8" formatCode="0%">
                  <c:v>0.32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46505744"/>
        <c:axId val="1346610848"/>
      </c:barChart>
      <c:catAx>
        <c:axId val="13465057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610848"/>
        <c:crosses val="autoZero"/>
        <c:auto val="1"/>
        <c:lblAlgn val="ctr"/>
        <c:lblOffset val="0"/>
        <c:noMultiLvlLbl val="0"/>
      </c:catAx>
      <c:valAx>
        <c:axId val="1346610848"/>
        <c:scaling>
          <c:orientation val="minMax"/>
          <c:max val="1.0"/>
        </c:scaling>
        <c:delete val="1"/>
        <c:axPos val="t"/>
        <c:numFmt formatCode="0%" sourceLinked="1"/>
        <c:majorTickMark val="none"/>
        <c:minorTickMark val="none"/>
        <c:tickLblPos val="nextTo"/>
        <c:crossAx val="13465057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0.33</c:v>
                </c:pt>
                <c:pt idx="2">
                  <c:v>0.29</c:v>
                </c:pt>
                <c:pt idx="3">
                  <c:v>0.25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3003168"/>
        <c:axId val="1382942704"/>
      </c:barChart>
      <c:catAx>
        <c:axId val="138300316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942704"/>
        <c:crosses val="autoZero"/>
        <c:auto val="1"/>
        <c:lblAlgn val="ctr"/>
        <c:lblOffset val="0"/>
        <c:noMultiLvlLbl val="0"/>
      </c:catAx>
      <c:valAx>
        <c:axId val="1382942704"/>
        <c:scaling>
          <c:orientation val="minMax"/>
          <c:max val="1.0"/>
        </c:scaling>
        <c:delete val="1"/>
        <c:axPos val="t"/>
        <c:numFmt formatCode="0%" sourceLinked="1"/>
        <c:majorTickMark val="none"/>
        <c:minorTickMark val="none"/>
        <c:tickLblPos val="nextTo"/>
        <c:crossAx val="13830031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Egypt</c:v>
                </c:pt>
                <c:pt idx="3">
                  <c:v>Indonesia</c:v>
                </c:pt>
                <c:pt idx="4">
                  <c:v>India</c:v>
                </c:pt>
                <c:pt idx="5">
                  <c:v>China</c:v>
                </c:pt>
                <c:pt idx="6">
                  <c:v>Brazil</c:v>
                </c:pt>
                <c:pt idx="7">
                  <c:v>Mexico</c:v>
                </c:pt>
                <c:pt idx="8">
                  <c:v>Turkey</c:v>
                </c:pt>
                <c:pt idx="9">
                  <c:v>South Africa</c:v>
                </c:pt>
                <c:pt idx="10">
                  <c:v>Kenya</c:v>
                </c:pt>
                <c:pt idx="11">
                  <c:v>Pakistan</c:v>
                </c:pt>
                <c:pt idx="12">
                  <c:v>Nigeria</c:v>
                </c:pt>
                <c:pt idx="13">
                  <c:v>Republic of Korea</c:v>
                </c:pt>
                <c:pt idx="14">
                  <c:v>Hong Kong</c:v>
                </c:pt>
                <c:pt idx="15">
                  <c:v>Italy</c:v>
                </c:pt>
                <c:pt idx="16">
                  <c:v>Poland</c:v>
                </c:pt>
                <c:pt idx="17">
                  <c:v>United States</c:v>
                </c:pt>
                <c:pt idx="18">
                  <c:v>Russia</c:v>
                </c:pt>
                <c:pt idx="19">
                  <c:v>Canada</c:v>
                </c:pt>
                <c:pt idx="20">
                  <c:v>Tunisia</c:v>
                </c:pt>
                <c:pt idx="21">
                  <c:v>Australia</c:v>
                </c:pt>
                <c:pt idx="22">
                  <c:v>Germany</c:v>
                </c:pt>
                <c:pt idx="23">
                  <c:v>France</c:v>
                </c:pt>
                <c:pt idx="24">
                  <c:v>Sweden</c:v>
                </c:pt>
                <c:pt idx="25">
                  <c:v>Japan</c:v>
                </c:pt>
                <c:pt idx="26">
                  <c:v>Great Britain</c:v>
                </c:pt>
              </c:strCache>
            </c:strRef>
          </c:cat>
          <c:val>
            <c:numRef>
              <c:f>Sheet1!$B$2:$B$28</c:f>
              <c:numCache>
                <c:formatCode>General</c:formatCode>
                <c:ptCount val="27"/>
                <c:pt idx="0" formatCode="0%">
                  <c:v>0.46</c:v>
                </c:pt>
                <c:pt idx="2" formatCode="0%">
                  <c:v>0.75</c:v>
                </c:pt>
                <c:pt idx="3" formatCode="0%">
                  <c:v>0.74</c:v>
                </c:pt>
                <c:pt idx="4" formatCode="0%">
                  <c:v>0.72</c:v>
                </c:pt>
                <c:pt idx="5" formatCode="0%">
                  <c:v>0.62</c:v>
                </c:pt>
                <c:pt idx="6" formatCode="0%">
                  <c:v>0.62</c:v>
                </c:pt>
                <c:pt idx="7" formatCode="0%">
                  <c:v>0.6</c:v>
                </c:pt>
                <c:pt idx="8" formatCode="0%">
                  <c:v>0.56</c:v>
                </c:pt>
                <c:pt idx="9" formatCode="0%">
                  <c:v>0.55</c:v>
                </c:pt>
                <c:pt idx="10" formatCode="0%">
                  <c:v>0.53</c:v>
                </c:pt>
                <c:pt idx="11" formatCode="0%">
                  <c:v>0.53</c:v>
                </c:pt>
                <c:pt idx="12" formatCode="0%">
                  <c:v>0.5</c:v>
                </c:pt>
                <c:pt idx="13" formatCode="0%">
                  <c:v>0.49</c:v>
                </c:pt>
                <c:pt idx="14" formatCode="0%">
                  <c:v>0.48</c:v>
                </c:pt>
                <c:pt idx="15" formatCode="0%">
                  <c:v>0.4</c:v>
                </c:pt>
                <c:pt idx="16" formatCode="0%">
                  <c:v>0.35</c:v>
                </c:pt>
                <c:pt idx="17" formatCode="0%">
                  <c:v>0.34</c:v>
                </c:pt>
                <c:pt idx="18" formatCode="0%">
                  <c:v>0.32</c:v>
                </c:pt>
                <c:pt idx="19" formatCode="0%">
                  <c:v>0.31</c:v>
                </c:pt>
                <c:pt idx="20" formatCode="0%">
                  <c:v>0.3</c:v>
                </c:pt>
                <c:pt idx="21" formatCode="0%">
                  <c:v>0.3</c:v>
                </c:pt>
                <c:pt idx="22" formatCode="0%">
                  <c:v>0.3</c:v>
                </c:pt>
                <c:pt idx="23" formatCode="0%">
                  <c:v>0.3</c:v>
                </c:pt>
                <c:pt idx="24" formatCode="0%">
                  <c:v>0.29</c:v>
                </c:pt>
                <c:pt idx="25" formatCode="0%">
                  <c:v>0.29</c:v>
                </c:pt>
                <c:pt idx="26" formatCode="0%">
                  <c:v>0.26</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028144"/>
        <c:axId val="1563030464"/>
      </c:barChart>
      <c:catAx>
        <c:axId val="156302814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030464"/>
        <c:crosses val="autoZero"/>
        <c:auto val="1"/>
        <c:lblAlgn val="ctr"/>
        <c:lblOffset val="0"/>
        <c:noMultiLvlLbl val="0"/>
      </c:catAx>
      <c:valAx>
        <c:axId val="1563030464"/>
        <c:scaling>
          <c:orientation val="minMax"/>
          <c:max val="1.0"/>
        </c:scaling>
        <c:delete val="1"/>
        <c:axPos val="t"/>
        <c:numFmt formatCode="0%" sourceLinked="1"/>
        <c:majorTickMark val="out"/>
        <c:minorTickMark val="none"/>
        <c:tickLblPos val="nextTo"/>
        <c:crossAx val="15630281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Europe</c:v>
                </c:pt>
                <c:pt idx="8">
                  <c:v>G-8 Countries</c:v>
                </c:pt>
              </c:strCache>
            </c:strRef>
          </c:cat>
          <c:val>
            <c:numRef>
              <c:f>Sheet1!$B$2:$B$10</c:f>
              <c:numCache>
                <c:formatCode>General</c:formatCode>
                <c:ptCount val="9"/>
                <c:pt idx="0" formatCode="0%">
                  <c:v>0.46</c:v>
                </c:pt>
                <c:pt idx="2" formatCode="0%">
                  <c:v>0.61</c:v>
                </c:pt>
                <c:pt idx="3" formatCode="0%">
                  <c:v>0.59</c:v>
                </c:pt>
                <c:pt idx="4" formatCode="0%">
                  <c:v>0.57</c:v>
                </c:pt>
                <c:pt idx="5" formatCode="0%">
                  <c:v>0.49</c:v>
                </c:pt>
                <c:pt idx="6" formatCode="0%">
                  <c:v>0.32</c:v>
                </c:pt>
                <c:pt idx="7" formatCode="0%">
                  <c:v>0.32</c:v>
                </c:pt>
                <c:pt idx="8" formatCode="0%">
                  <c:v>0.31</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936096"/>
        <c:axId val="1608184464"/>
      </c:barChart>
      <c:catAx>
        <c:axId val="13829360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08184464"/>
        <c:crosses val="autoZero"/>
        <c:auto val="1"/>
        <c:lblAlgn val="ctr"/>
        <c:lblOffset val="0"/>
        <c:noMultiLvlLbl val="0"/>
      </c:catAx>
      <c:valAx>
        <c:axId val="1608184464"/>
        <c:scaling>
          <c:orientation val="minMax"/>
          <c:max val="1.0"/>
        </c:scaling>
        <c:delete val="1"/>
        <c:axPos val="t"/>
        <c:numFmt formatCode="0%" sourceLinked="1"/>
        <c:majorTickMark val="none"/>
        <c:minorTickMark val="none"/>
        <c:tickLblPos val="nextTo"/>
        <c:crossAx val="13829360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7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0.11</c:v>
                </c:pt>
                <c:pt idx="1">
                  <c:v>0.27</c:v>
                </c:pt>
                <c:pt idx="2">
                  <c:v>0.3</c:v>
                </c:pt>
                <c:pt idx="3">
                  <c:v>0.33</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8204320"/>
        <c:axId val="1348206640"/>
      </c:barChart>
      <c:catAx>
        <c:axId val="134820432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8206640"/>
        <c:crosses val="autoZero"/>
        <c:auto val="1"/>
        <c:lblAlgn val="ctr"/>
        <c:lblOffset val="0"/>
        <c:noMultiLvlLbl val="0"/>
      </c:catAx>
      <c:valAx>
        <c:axId val="1348206640"/>
        <c:scaling>
          <c:orientation val="minMax"/>
          <c:max val="1.0"/>
        </c:scaling>
        <c:delete val="1"/>
        <c:axPos val="t"/>
        <c:numFmt formatCode="0%" sourceLinked="1"/>
        <c:majorTickMark val="none"/>
        <c:minorTickMark val="none"/>
        <c:tickLblPos val="nextTo"/>
        <c:crossAx val="134820432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India</c:v>
                </c:pt>
                <c:pt idx="4">
                  <c:v>Egypt</c:v>
                </c:pt>
                <c:pt idx="5">
                  <c:v>Mexico</c:v>
                </c:pt>
                <c:pt idx="6">
                  <c:v>Turkey</c:v>
                </c:pt>
                <c:pt idx="7">
                  <c:v>South Africa</c:v>
                </c:pt>
                <c:pt idx="8">
                  <c:v>China</c:v>
                </c:pt>
                <c:pt idx="9">
                  <c:v>Hong Kong</c:v>
                </c:pt>
                <c:pt idx="10">
                  <c:v>Nigeria</c:v>
                </c:pt>
                <c:pt idx="11">
                  <c:v>Brazil</c:v>
                </c:pt>
                <c:pt idx="12">
                  <c:v>Kenya</c:v>
                </c:pt>
                <c:pt idx="13">
                  <c:v>Republic of Korea</c:v>
                </c:pt>
                <c:pt idx="14">
                  <c:v>Pakistan</c:v>
                </c:pt>
                <c:pt idx="15">
                  <c:v>Poland</c:v>
                </c:pt>
                <c:pt idx="16">
                  <c:v>Italy</c:v>
                </c:pt>
                <c:pt idx="17">
                  <c:v>Canada</c:v>
                </c:pt>
                <c:pt idx="18">
                  <c:v>United States</c:v>
                </c:pt>
                <c:pt idx="19">
                  <c:v>Sweden</c:v>
                </c:pt>
                <c:pt idx="20">
                  <c:v>Tunisia</c:v>
                </c:pt>
                <c:pt idx="21">
                  <c:v>Australia</c:v>
                </c:pt>
                <c:pt idx="22">
                  <c:v>Japan</c:v>
                </c:pt>
                <c:pt idx="23">
                  <c:v>Russia</c:v>
                </c:pt>
                <c:pt idx="24">
                  <c:v>France</c:v>
                </c:pt>
                <c:pt idx="25">
                  <c:v>Germany</c:v>
                </c:pt>
                <c:pt idx="26">
                  <c:v>Great Britain</c:v>
                </c:pt>
              </c:strCache>
            </c:strRef>
          </c:cat>
          <c:val>
            <c:numRef>
              <c:f>Sheet1!$B$2:$B$28</c:f>
              <c:numCache>
                <c:formatCode>General</c:formatCode>
                <c:ptCount val="27"/>
                <c:pt idx="0" formatCode="0%">
                  <c:v>0.57</c:v>
                </c:pt>
                <c:pt idx="2" formatCode="0%">
                  <c:v>0.84</c:v>
                </c:pt>
                <c:pt idx="3" formatCode="0%">
                  <c:v>0.76</c:v>
                </c:pt>
                <c:pt idx="4" formatCode="0%">
                  <c:v>0.76</c:v>
                </c:pt>
                <c:pt idx="5" formatCode="0%">
                  <c:v>0.74</c:v>
                </c:pt>
                <c:pt idx="6" formatCode="0%">
                  <c:v>0.71</c:v>
                </c:pt>
                <c:pt idx="7" formatCode="0%">
                  <c:v>0.67</c:v>
                </c:pt>
                <c:pt idx="8" formatCode="0%">
                  <c:v>0.67</c:v>
                </c:pt>
                <c:pt idx="9" formatCode="0%">
                  <c:v>0.67</c:v>
                </c:pt>
                <c:pt idx="10" formatCode="0%">
                  <c:v>0.67</c:v>
                </c:pt>
                <c:pt idx="11" formatCode="0%">
                  <c:v>0.66</c:v>
                </c:pt>
                <c:pt idx="12" formatCode="0%">
                  <c:v>0.64</c:v>
                </c:pt>
                <c:pt idx="13" formatCode="0%">
                  <c:v>0.61</c:v>
                </c:pt>
                <c:pt idx="14" formatCode="0%">
                  <c:v>0.58</c:v>
                </c:pt>
                <c:pt idx="15" formatCode="0%">
                  <c:v>0.5</c:v>
                </c:pt>
                <c:pt idx="16" formatCode="0%">
                  <c:v>0.49</c:v>
                </c:pt>
                <c:pt idx="17" formatCode="0%">
                  <c:v>0.48</c:v>
                </c:pt>
                <c:pt idx="18" formatCode="0%">
                  <c:v>0.46</c:v>
                </c:pt>
                <c:pt idx="19" formatCode="0%">
                  <c:v>0.43</c:v>
                </c:pt>
                <c:pt idx="20" formatCode="0%">
                  <c:v>0.43</c:v>
                </c:pt>
                <c:pt idx="21" formatCode="0%">
                  <c:v>0.42</c:v>
                </c:pt>
                <c:pt idx="22" formatCode="0%">
                  <c:v>0.42</c:v>
                </c:pt>
                <c:pt idx="23" formatCode="0%">
                  <c:v>0.38</c:v>
                </c:pt>
                <c:pt idx="24" formatCode="0%">
                  <c:v>0.38</c:v>
                </c:pt>
                <c:pt idx="25" formatCode="0%">
                  <c:v>0.38</c:v>
                </c:pt>
                <c:pt idx="26" formatCode="0%">
                  <c:v>0.38</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4151248"/>
        <c:axId val="1564298432"/>
      </c:barChart>
      <c:catAx>
        <c:axId val="1564151248"/>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4298432"/>
        <c:crosses val="autoZero"/>
        <c:auto val="1"/>
        <c:lblAlgn val="ctr"/>
        <c:lblOffset val="0"/>
        <c:noMultiLvlLbl val="0"/>
      </c:catAx>
      <c:valAx>
        <c:axId val="1564298432"/>
        <c:scaling>
          <c:orientation val="minMax"/>
          <c:max val="1.0"/>
        </c:scaling>
        <c:delete val="1"/>
        <c:axPos val="t"/>
        <c:numFmt formatCode="0%" sourceLinked="1"/>
        <c:majorTickMark val="out"/>
        <c:minorTickMark val="none"/>
        <c:tickLblPos val="nextTo"/>
        <c:crossAx val="1564151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Indonesia</c:v>
                </c:pt>
                <c:pt idx="3">
                  <c:v>Egypt</c:v>
                </c:pt>
                <c:pt idx="4">
                  <c:v>India</c:v>
                </c:pt>
                <c:pt idx="5">
                  <c:v>Mexico</c:v>
                </c:pt>
                <c:pt idx="6">
                  <c:v>China</c:v>
                </c:pt>
                <c:pt idx="7">
                  <c:v>Brazil</c:v>
                </c:pt>
                <c:pt idx="8">
                  <c:v>Pakistan</c:v>
                </c:pt>
                <c:pt idx="9">
                  <c:v>Republic of Korea</c:v>
                </c:pt>
                <c:pt idx="10">
                  <c:v>Hong Kong</c:v>
                </c:pt>
                <c:pt idx="11">
                  <c:v>Turkey</c:v>
                </c:pt>
                <c:pt idx="12">
                  <c:v>Tunisia</c:v>
                </c:pt>
                <c:pt idx="13">
                  <c:v>South Africa</c:v>
                </c:pt>
                <c:pt idx="14">
                  <c:v>Italy</c:v>
                </c:pt>
                <c:pt idx="15">
                  <c:v>Kenya</c:v>
                </c:pt>
                <c:pt idx="16">
                  <c:v>Nigeria</c:v>
                </c:pt>
                <c:pt idx="17">
                  <c:v>United States</c:v>
                </c:pt>
                <c:pt idx="18">
                  <c:v>Australia</c:v>
                </c:pt>
                <c:pt idx="19">
                  <c:v>Germany</c:v>
                </c:pt>
                <c:pt idx="20">
                  <c:v>France</c:v>
                </c:pt>
                <c:pt idx="21">
                  <c:v>Canada</c:v>
                </c:pt>
                <c:pt idx="22">
                  <c:v>Sweden</c:v>
                </c:pt>
                <c:pt idx="23">
                  <c:v>Poland</c:v>
                </c:pt>
                <c:pt idx="24">
                  <c:v>Japan</c:v>
                </c:pt>
                <c:pt idx="25">
                  <c:v>Russia</c:v>
                </c:pt>
                <c:pt idx="26">
                  <c:v>Great Britain</c:v>
                </c:pt>
              </c:strCache>
            </c:strRef>
          </c:cat>
          <c:val>
            <c:numRef>
              <c:f>Sheet1!$B$2:$B$28</c:f>
              <c:numCache>
                <c:formatCode>General</c:formatCode>
                <c:ptCount val="27"/>
                <c:pt idx="0" formatCode="0%">
                  <c:v>0.38</c:v>
                </c:pt>
                <c:pt idx="2" formatCode="0%">
                  <c:v>0.71</c:v>
                </c:pt>
                <c:pt idx="3" formatCode="0%">
                  <c:v>0.65</c:v>
                </c:pt>
                <c:pt idx="4" formatCode="0%">
                  <c:v>0.64</c:v>
                </c:pt>
                <c:pt idx="5" formatCode="0%">
                  <c:v>0.54</c:v>
                </c:pt>
                <c:pt idx="6" formatCode="0%">
                  <c:v>0.52</c:v>
                </c:pt>
                <c:pt idx="7" formatCode="0%">
                  <c:v>0.5</c:v>
                </c:pt>
                <c:pt idx="8" formatCode="0%">
                  <c:v>0.48</c:v>
                </c:pt>
                <c:pt idx="9" formatCode="0%">
                  <c:v>0.48</c:v>
                </c:pt>
                <c:pt idx="10" formatCode="0%">
                  <c:v>0.47</c:v>
                </c:pt>
                <c:pt idx="11" formatCode="0%">
                  <c:v>0.41</c:v>
                </c:pt>
                <c:pt idx="12" formatCode="0%">
                  <c:v>0.37</c:v>
                </c:pt>
                <c:pt idx="13" formatCode="0%">
                  <c:v>0.34</c:v>
                </c:pt>
                <c:pt idx="14" formatCode="0%">
                  <c:v>0.34</c:v>
                </c:pt>
                <c:pt idx="15" formatCode="0%">
                  <c:v>0.3</c:v>
                </c:pt>
                <c:pt idx="16" formatCode="0%">
                  <c:v>0.3</c:v>
                </c:pt>
                <c:pt idx="17" formatCode="0%">
                  <c:v>0.27</c:v>
                </c:pt>
                <c:pt idx="18" formatCode="0%">
                  <c:v>0.27</c:v>
                </c:pt>
                <c:pt idx="19" formatCode="0%">
                  <c:v>0.27</c:v>
                </c:pt>
                <c:pt idx="20" formatCode="0%">
                  <c:v>0.27</c:v>
                </c:pt>
                <c:pt idx="21" formatCode="0%">
                  <c:v>0.23</c:v>
                </c:pt>
                <c:pt idx="22" formatCode="0%">
                  <c:v>0.23</c:v>
                </c:pt>
                <c:pt idx="23" formatCode="0%">
                  <c:v>0.22</c:v>
                </c:pt>
                <c:pt idx="24" formatCode="0%">
                  <c:v>0.22</c:v>
                </c:pt>
                <c:pt idx="25" formatCode="0%">
                  <c:v>0.21</c:v>
                </c:pt>
                <c:pt idx="26" formatCode="0%">
                  <c:v>0.19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5122976"/>
        <c:axId val="1489132096"/>
      </c:barChart>
      <c:catAx>
        <c:axId val="1565122976"/>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489132096"/>
        <c:crosses val="autoZero"/>
        <c:auto val="1"/>
        <c:lblAlgn val="ctr"/>
        <c:lblOffset val="0"/>
        <c:noMultiLvlLbl val="0"/>
      </c:catAx>
      <c:valAx>
        <c:axId val="1489132096"/>
        <c:scaling>
          <c:orientation val="minMax"/>
          <c:max val="1.0"/>
        </c:scaling>
        <c:delete val="1"/>
        <c:axPos val="t"/>
        <c:numFmt formatCode="0%" sourceLinked="1"/>
        <c:majorTickMark val="out"/>
        <c:minorTickMark val="none"/>
        <c:tickLblPos val="nextTo"/>
        <c:crossAx val="156512297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Middle East/Africa</c:v>
                </c:pt>
                <c:pt idx="6">
                  <c:v>North America</c:v>
                </c:pt>
                <c:pt idx="7">
                  <c:v>Europe</c:v>
                </c:pt>
                <c:pt idx="8">
                  <c:v>G-8 Countries</c:v>
                </c:pt>
              </c:strCache>
            </c:strRef>
          </c:cat>
          <c:val>
            <c:numRef>
              <c:f>Sheet1!$B$2:$B$10</c:f>
              <c:numCache>
                <c:formatCode>General</c:formatCode>
                <c:ptCount val="9"/>
                <c:pt idx="0" formatCode="0%">
                  <c:v>0.38</c:v>
                </c:pt>
                <c:pt idx="2" formatCode="0%">
                  <c:v>0.52</c:v>
                </c:pt>
                <c:pt idx="3" formatCode="0%">
                  <c:v>0.44</c:v>
                </c:pt>
                <c:pt idx="4" formatCode="0%">
                  <c:v>0.44</c:v>
                </c:pt>
                <c:pt idx="5" formatCode="0%">
                  <c:v>0.43</c:v>
                </c:pt>
                <c:pt idx="6" formatCode="0%">
                  <c:v>0.25</c:v>
                </c:pt>
                <c:pt idx="7" formatCode="0%">
                  <c:v>0.25</c:v>
                </c:pt>
                <c:pt idx="8" formatCode="0%">
                  <c:v>0.25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5406288"/>
        <c:axId val="1565408064"/>
      </c:barChart>
      <c:catAx>
        <c:axId val="15654062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408064"/>
        <c:crosses val="autoZero"/>
        <c:auto val="1"/>
        <c:lblAlgn val="ctr"/>
        <c:lblOffset val="0"/>
        <c:noMultiLvlLbl val="0"/>
      </c:catAx>
      <c:valAx>
        <c:axId val="1565408064"/>
        <c:scaling>
          <c:orientation val="minMax"/>
          <c:max val="1.0"/>
        </c:scaling>
        <c:delete val="1"/>
        <c:axPos val="t"/>
        <c:numFmt formatCode="0%" sourceLinked="1"/>
        <c:majorTickMark val="none"/>
        <c:minorTickMark val="none"/>
        <c:tickLblPos val="nextTo"/>
        <c:crossAx val="1565406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0.09</c:v>
                </c:pt>
                <c:pt idx="1">
                  <c:v>0.23</c:v>
                </c:pt>
                <c:pt idx="2">
                  <c:v>0.31</c:v>
                </c:pt>
                <c:pt idx="3">
                  <c:v>0.36</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47002016"/>
        <c:axId val="1647484016"/>
      </c:barChart>
      <c:catAx>
        <c:axId val="13470020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484016"/>
        <c:crosses val="autoZero"/>
        <c:auto val="1"/>
        <c:lblAlgn val="ctr"/>
        <c:lblOffset val="0"/>
        <c:noMultiLvlLbl val="0"/>
      </c:catAx>
      <c:valAx>
        <c:axId val="1647484016"/>
        <c:scaling>
          <c:orientation val="minMax"/>
          <c:max val="1.0"/>
        </c:scaling>
        <c:delete val="1"/>
        <c:axPos val="t"/>
        <c:numFmt formatCode="0%" sourceLinked="1"/>
        <c:majorTickMark val="none"/>
        <c:minorTickMark val="none"/>
        <c:tickLblPos val="nextTo"/>
        <c:crossAx val="13470020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India</c:v>
                </c:pt>
                <c:pt idx="3">
                  <c:v>Indonesia</c:v>
                </c:pt>
                <c:pt idx="4">
                  <c:v>Egypt</c:v>
                </c:pt>
                <c:pt idx="5">
                  <c:v>Brazil</c:v>
                </c:pt>
                <c:pt idx="6">
                  <c:v>Mexico</c:v>
                </c:pt>
                <c:pt idx="7">
                  <c:v>China</c:v>
                </c:pt>
                <c:pt idx="8">
                  <c:v>Pakistan</c:v>
                </c:pt>
                <c:pt idx="9">
                  <c:v>Kenya</c:v>
                </c:pt>
                <c:pt idx="10">
                  <c:v>Hong Kong</c:v>
                </c:pt>
                <c:pt idx="11">
                  <c:v>Nigeria</c:v>
                </c:pt>
                <c:pt idx="12">
                  <c:v>South Africa</c:v>
                </c:pt>
                <c:pt idx="13">
                  <c:v>Turkey</c:v>
                </c:pt>
                <c:pt idx="14">
                  <c:v>Italy</c:v>
                </c:pt>
                <c:pt idx="15">
                  <c:v>Republic of Korea</c:v>
                </c:pt>
                <c:pt idx="16">
                  <c:v>United States</c:v>
                </c:pt>
                <c:pt idx="17">
                  <c:v>Australia</c:v>
                </c:pt>
                <c:pt idx="18">
                  <c:v>Tunisia</c:v>
                </c:pt>
                <c:pt idx="19">
                  <c:v>Germany</c:v>
                </c:pt>
                <c:pt idx="20">
                  <c:v>Sweden</c:v>
                </c:pt>
                <c:pt idx="21">
                  <c:v>France</c:v>
                </c:pt>
                <c:pt idx="22">
                  <c:v>Canada</c:v>
                </c:pt>
                <c:pt idx="23">
                  <c:v>Japan</c:v>
                </c:pt>
                <c:pt idx="24">
                  <c:v>Poland</c:v>
                </c:pt>
                <c:pt idx="25">
                  <c:v>Great Britain</c:v>
                </c:pt>
                <c:pt idx="26">
                  <c:v>Russia</c:v>
                </c:pt>
              </c:strCache>
            </c:strRef>
          </c:cat>
          <c:val>
            <c:numRef>
              <c:f>Sheet1!$B$2:$B$28</c:f>
              <c:numCache>
                <c:formatCode>General</c:formatCode>
                <c:ptCount val="27"/>
                <c:pt idx="0" formatCode="0%">
                  <c:v>0.32</c:v>
                </c:pt>
                <c:pt idx="2" formatCode="0%">
                  <c:v>0.62</c:v>
                </c:pt>
                <c:pt idx="3" formatCode="0%">
                  <c:v>0.55</c:v>
                </c:pt>
                <c:pt idx="4" formatCode="0%">
                  <c:v>0.52</c:v>
                </c:pt>
                <c:pt idx="5" formatCode="0%">
                  <c:v>0.52</c:v>
                </c:pt>
                <c:pt idx="6" formatCode="0%">
                  <c:v>0.46</c:v>
                </c:pt>
                <c:pt idx="7" formatCode="0%">
                  <c:v>0.45</c:v>
                </c:pt>
                <c:pt idx="8" formatCode="0%">
                  <c:v>0.44</c:v>
                </c:pt>
                <c:pt idx="9" formatCode="0%">
                  <c:v>0.39</c:v>
                </c:pt>
                <c:pt idx="10" formatCode="0%">
                  <c:v>0.36</c:v>
                </c:pt>
                <c:pt idx="11" formatCode="0%">
                  <c:v>0.33</c:v>
                </c:pt>
                <c:pt idx="12" formatCode="0%">
                  <c:v>0.32</c:v>
                </c:pt>
                <c:pt idx="13" formatCode="0%">
                  <c:v>0.3</c:v>
                </c:pt>
                <c:pt idx="14" formatCode="0%">
                  <c:v>0.29</c:v>
                </c:pt>
                <c:pt idx="15" formatCode="0%">
                  <c:v>0.27</c:v>
                </c:pt>
                <c:pt idx="16" formatCode="0%">
                  <c:v>0.24</c:v>
                </c:pt>
                <c:pt idx="17" formatCode="0%">
                  <c:v>0.24</c:v>
                </c:pt>
                <c:pt idx="18" formatCode="0%">
                  <c:v>0.23</c:v>
                </c:pt>
                <c:pt idx="19" formatCode="0%">
                  <c:v>0.23</c:v>
                </c:pt>
                <c:pt idx="20" formatCode="0%">
                  <c:v>0.23</c:v>
                </c:pt>
                <c:pt idx="21" formatCode="0%">
                  <c:v>0.22</c:v>
                </c:pt>
                <c:pt idx="22" formatCode="0%">
                  <c:v>0.21</c:v>
                </c:pt>
                <c:pt idx="23" formatCode="0%">
                  <c:v>0.2</c:v>
                </c:pt>
                <c:pt idx="24" formatCode="0%">
                  <c:v>0.19</c:v>
                </c:pt>
                <c:pt idx="25" formatCode="0%">
                  <c:v>0.18</c:v>
                </c:pt>
                <c:pt idx="26" formatCode="0%">
                  <c:v>0.17</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056384"/>
        <c:axId val="1563058704"/>
      </c:barChart>
      <c:catAx>
        <c:axId val="156305638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058704"/>
        <c:crosses val="autoZero"/>
        <c:auto val="1"/>
        <c:lblAlgn val="ctr"/>
        <c:lblOffset val="0"/>
        <c:noMultiLvlLbl val="0"/>
      </c:catAx>
      <c:valAx>
        <c:axId val="1563058704"/>
        <c:scaling>
          <c:orientation val="minMax"/>
          <c:max val="1.0"/>
        </c:scaling>
        <c:delete val="1"/>
        <c:axPos val="t"/>
        <c:numFmt formatCode="0%" sourceLinked="1"/>
        <c:majorTickMark val="out"/>
        <c:minorTickMark val="none"/>
        <c:tickLblPos val="nextTo"/>
        <c:crossAx val="15630563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North America</c:v>
                </c:pt>
                <c:pt idx="7">
                  <c:v>Europe</c:v>
                </c:pt>
                <c:pt idx="8">
                  <c:v>G-8 Countries</c:v>
                </c:pt>
              </c:strCache>
            </c:strRef>
          </c:cat>
          <c:val>
            <c:numRef>
              <c:f>Sheet1!$B$2:$B$10</c:f>
              <c:numCache>
                <c:formatCode>General</c:formatCode>
                <c:ptCount val="9"/>
                <c:pt idx="0" formatCode="0%">
                  <c:v>0.32</c:v>
                </c:pt>
                <c:pt idx="2" formatCode="0%">
                  <c:v>0.49</c:v>
                </c:pt>
                <c:pt idx="3" formatCode="0%">
                  <c:v>0.42</c:v>
                </c:pt>
                <c:pt idx="4" formatCode="0%">
                  <c:v>0.38</c:v>
                </c:pt>
                <c:pt idx="5" formatCode="0%">
                  <c:v>0.36</c:v>
                </c:pt>
                <c:pt idx="6" formatCode="0%">
                  <c:v>0.23</c:v>
                </c:pt>
                <c:pt idx="7" formatCode="0%">
                  <c:v>0.22</c:v>
                </c:pt>
                <c:pt idx="8" formatCode="0%">
                  <c:v>0.22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3208560"/>
        <c:axId val="1563037248"/>
      </c:barChart>
      <c:catAx>
        <c:axId val="1563208560"/>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037248"/>
        <c:crosses val="autoZero"/>
        <c:auto val="1"/>
        <c:lblAlgn val="ctr"/>
        <c:lblOffset val="0"/>
        <c:noMultiLvlLbl val="0"/>
      </c:catAx>
      <c:valAx>
        <c:axId val="1563037248"/>
        <c:scaling>
          <c:orientation val="minMax"/>
          <c:max val="1.0"/>
        </c:scaling>
        <c:delete val="1"/>
        <c:axPos val="t"/>
        <c:numFmt formatCode="0%" sourceLinked="1"/>
        <c:majorTickMark val="none"/>
        <c:minorTickMark val="none"/>
        <c:tickLblPos val="nextTo"/>
        <c:crossAx val="156320856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0.23</c:v>
                </c:pt>
                <c:pt idx="1">
                  <c:v>0.4</c:v>
                </c:pt>
                <c:pt idx="2">
                  <c:v>0.26</c:v>
                </c:pt>
                <c:pt idx="3">
                  <c:v>0.11</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6904944"/>
        <c:axId val="1565409712"/>
      </c:barChart>
      <c:catAx>
        <c:axId val="1566904944"/>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5409712"/>
        <c:crosses val="autoZero"/>
        <c:auto val="1"/>
        <c:lblAlgn val="ctr"/>
        <c:lblOffset val="0"/>
        <c:noMultiLvlLbl val="0"/>
      </c:catAx>
      <c:valAx>
        <c:axId val="1565409712"/>
        <c:scaling>
          <c:orientation val="minMax"/>
          <c:max val="1.0"/>
        </c:scaling>
        <c:delete val="1"/>
        <c:axPos val="t"/>
        <c:numFmt formatCode="0%" sourceLinked="1"/>
        <c:majorTickMark val="none"/>
        <c:minorTickMark val="none"/>
        <c:tickLblPos val="nextTo"/>
        <c:crossAx val="15669049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Egypt</c:v>
                </c:pt>
                <c:pt idx="4">
                  <c:v>Kenya</c:v>
                </c:pt>
                <c:pt idx="5">
                  <c:v>Turkey</c:v>
                </c:pt>
                <c:pt idx="6">
                  <c:v>Brazil</c:v>
                </c:pt>
                <c:pt idx="7">
                  <c:v>China</c:v>
                </c:pt>
                <c:pt idx="8">
                  <c:v>Mexico</c:v>
                </c:pt>
                <c:pt idx="9">
                  <c:v>India</c:v>
                </c:pt>
                <c:pt idx="10">
                  <c:v>Tunisia</c:v>
                </c:pt>
                <c:pt idx="11">
                  <c:v>Pakistan</c:v>
                </c:pt>
                <c:pt idx="12">
                  <c:v>Hong Kong</c:v>
                </c:pt>
                <c:pt idx="13">
                  <c:v>South Africa</c:v>
                </c:pt>
                <c:pt idx="14">
                  <c:v>Great Britain</c:v>
                </c:pt>
                <c:pt idx="15">
                  <c:v>United States</c:v>
                </c:pt>
                <c:pt idx="16">
                  <c:v>Republic of Korea</c:v>
                </c:pt>
                <c:pt idx="17">
                  <c:v>Australia</c:v>
                </c:pt>
                <c:pt idx="18">
                  <c:v>Italy</c:v>
                </c:pt>
                <c:pt idx="19">
                  <c:v>France</c:v>
                </c:pt>
                <c:pt idx="20">
                  <c:v>Canada</c:v>
                </c:pt>
                <c:pt idx="21">
                  <c:v>Sweden</c:v>
                </c:pt>
                <c:pt idx="22">
                  <c:v>Germany</c:v>
                </c:pt>
                <c:pt idx="23">
                  <c:v>Indonesia</c:v>
                </c:pt>
                <c:pt idx="24">
                  <c:v>Poland</c:v>
                </c:pt>
                <c:pt idx="25">
                  <c:v>Japan</c:v>
                </c:pt>
                <c:pt idx="26">
                  <c:v>Russia</c:v>
                </c:pt>
              </c:strCache>
            </c:strRef>
          </c:cat>
          <c:val>
            <c:numRef>
              <c:f>Sheet1!$B$2:$B$28</c:f>
              <c:numCache>
                <c:formatCode>General</c:formatCode>
                <c:ptCount val="27"/>
                <c:pt idx="0" formatCode="0%">
                  <c:v>0.63</c:v>
                </c:pt>
                <c:pt idx="2" formatCode="0%">
                  <c:v>0.84</c:v>
                </c:pt>
                <c:pt idx="3" formatCode="0%">
                  <c:v>0.81</c:v>
                </c:pt>
                <c:pt idx="4" formatCode="0%">
                  <c:v>0.79</c:v>
                </c:pt>
                <c:pt idx="5" formatCode="0%">
                  <c:v>0.75</c:v>
                </c:pt>
                <c:pt idx="6" formatCode="0%">
                  <c:v>0.74</c:v>
                </c:pt>
                <c:pt idx="7" formatCode="0%">
                  <c:v>0.74</c:v>
                </c:pt>
                <c:pt idx="8" formatCode="0%">
                  <c:v>0.73</c:v>
                </c:pt>
                <c:pt idx="9" formatCode="0%">
                  <c:v>0.71</c:v>
                </c:pt>
                <c:pt idx="10" formatCode="0%">
                  <c:v>0.69</c:v>
                </c:pt>
                <c:pt idx="11" formatCode="0%">
                  <c:v>0.67</c:v>
                </c:pt>
                <c:pt idx="12" formatCode="0%">
                  <c:v>0.66</c:v>
                </c:pt>
                <c:pt idx="13" formatCode="0%">
                  <c:v>0.65</c:v>
                </c:pt>
                <c:pt idx="14" formatCode="0%">
                  <c:v>0.63</c:v>
                </c:pt>
                <c:pt idx="15" formatCode="0%">
                  <c:v>0.62</c:v>
                </c:pt>
                <c:pt idx="16" formatCode="0%">
                  <c:v>0.6</c:v>
                </c:pt>
                <c:pt idx="17" formatCode="0%">
                  <c:v>0.6</c:v>
                </c:pt>
                <c:pt idx="18" formatCode="0%">
                  <c:v>0.6</c:v>
                </c:pt>
                <c:pt idx="19" formatCode="0%">
                  <c:v>0.59</c:v>
                </c:pt>
                <c:pt idx="20" formatCode="0%">
                  <c:v>0.58</c:v>
                </c:pt>
                <c:pt idx="21" formatCode="0%">
                  <c:v>0.56</c:v>
                </c:pt>
                <c:pt idx="22" formatCode="0%">
                  <c:v>0.55</c:v>
                </c:pt>
                <c:pt idx="23" formatCode="0%">
                  <c:v>0.53</c:v>
                </c:pt>
                <c:pt idx="24" formatCode="0%">
                  <c:v>0.49</c:v>
                </c:pt>
                <c:pt idx="25" formatCode="0%">
                  <c:v>0.47</c:v>
                </c:pt>
                <c:pt idx="26" formatCode="0%">
                  <c:v>0.4</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7041200"/>
        <c:axId val="1347035936"/>
      </c:barChart>
      <c:catAx>
        <c:axId val="1347041200"/>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7035936"/>
        <c:crosses val="autoZero"/>
        <c:auto val="1"/>
        <c:lblAlgn val="ctr"/>
        <c:lblOffset val="0"/>
        <c:noMultiLvlLbl val="0"/>
      </c:catAx>
      <c:valAx>
        <c:axId val="1347035936"/>
        <c:scaling>
          <c:orientation val="minMax"/>
          <c:max val="1.0"/>
        </c:scaling>
        <c:delete val="1"/>
        <c:axPos val="t"/>
        <c:numFmt formatCode="0%" sourceLinked="1"/>
        <c:majorTickMark val="out"/>
        <c:minorTickMark val="none"/>
        <c:tickLblPos val="nextTo"/>
        <c:crossAx val="13470412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North America</c:v>
                </c:pt>
                <c:pt idx="6">
                  <c:v>APAC</c:v>
                </c:pt>
                <c:pt idx="7">
                  <c:v>Europe</c:v>
                </c:pt>
                <c:pt idx="8">
                  <c:v>G-8 Countries</c:v>
                </c:pt>
              </c:strCache>
            </c:strRef>
          </c:cat>
          <c:val>
            <c:numRef>
              <c:f>Sheet1!$B$2:$B$10</c:f>
              <c:numCache>
                <c:formatCode>General</c:formatCode>
                <c:ptCount val="9"/>
                <c:pt idx="0" formatCode="0%">
                  <c:v>0.63</c:v>
                </c:pt>
                <c:pt idx="2" formatCode="0%">
                  <c:v>0.75</c:v>
                </c:pt>
                <c:pt idx="3" formatCode="0%">
                  <c:v>0.74</c:v>
                </c:pt>
                <c:pt idx="4" formatCode="0%">
                  <c:v>0.65</c:v>
                </c:pt>
                <c:pt idx="5" formatCode="0%">
                  <c:v>0.6</c:v>
                </c:pt>
                <c:pt idx="6" formatCode="0%">
                  <c:v>0.59</c:v>
                </c:pt>
                <c:pt idx="7" formatCode="0%">
                  <c:v>0.57</c:v>
                </c:pt>
                <c:pt idx="8" formatCode="0%">
                  <c:v>0.55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3157248"/>
        <c:axId val="1563159568"/>
      </c:barChart>
      <c:catAx>
        <c:axId val="156315724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3159568"/>
        <c:crosses val="autoZero"/>
        <c:auto val="1"/>
        <c:lblAlgn val="ctr"/>
        <c:lblOffset val="0"/>
        <c:noMultiLvlLbl val="0"/>
      </c:catAx>
      <c:valAx>
        <c:axId val="1563159568"/>
        <c:scaling>
          <c:orientation val="minMax"/>
          <c:max val="1.0"/>
        </c:scaling>
        <c:delete val="1"/>
        <c:axPos val="t"/>
        <c:numFmt formatCode="0%" sourceLinked="1"/>
        <c:majorTickMark val="none"/>
        <c:minorTickMark val="none"/>
        <c:tickLblPos val="nextTo"/>
        <c:crossAx val="15631572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0.08</c:v>
                </c:pt>
                <c:pt idx="1">
                  <c:v>0.23</c:v>
                </c:pt>
                <c:pt idx="2">
                  <c:v>0.41</c:v>
                </c:pt>
                <c:pt idx="3">
                  <c:v>0.28</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382530192"/>
        <c:axId val="1382532240"/>
      </c:barChart>
      <c:catAx>
        <c:axId val="138253019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532240"/>
        <c:crosses val="autoZero"/>
        <c:auto val="1"/>
        <c:lblAlgn val="ctr"/>
        <c:lblOffset val="0"/>
        <c:noMultiLvlLbl val="0"/>
      </c:catAx>
      <c:valAx>
        <c:axId val="1382532240"/>
        <c:scaling>
          <c:orientation val="minMax"/>
          <c:max val="1.0"/>
        </c:scaling>
        <c:delete val="1"/>
        <c:axPos val="t"/>
        <c:numFmt formatCode="0%" sourceLinked="1"/>
        <c:majorTickMark val="none"/>
        <c:minorTickMark val="none"/>
        <c:tickLblPos val="nextTo"/>
        <c:crossAx val="138253019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8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6895046138101"/>
          <c:y val="0.0454980842911877"/>
          <c:w val="0.854761138348273"/>
          <c:h val="0.947318007662835"/>
        </c:manualLayout>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Tunisia</c:v>
                </c:pt>
                <c:pt idx="3">
                  <c:v>India</c:v>
                </c:pt>
                <c:pt idx="4">
                  <c:v>Pakistan</c:v>
                </c:pt>
                <c:pt idx="5">
                  <c:v>Brazil</c:v>
                </c:pt>
                <c:pt idx="6">
                  <c:v>Indonesia</c:v>
                </c:pt>
                <c:pt idx="7">
                  <c:v>Egypt</c:v>
                </c:pt>
                <c:pt idx="8">
                  <c:v>Turkey</c:v>
                </c:pt>
                <c:pt idx="9">
                  <c:v>Hong Kong</c:v>
                </c:pt>
                <c:pt idx="10">
                  <c:v>Mexico</c:v>
                </c:pt>
                <c:pt idx="11">
                  <c:v>Russia</c:v>
                </c:pt>
                <c:pt idx="12">
                  <c:v>Kenya</c:v>
                </c:pt>
                <c:pt idx="13">
                  <c:v>Poland</c:v>
                </c:pt>
                <c:pt idx="14">
                  <c:v>Italy</c:v>
                </c:pt>
                <c:pt idx="15">
                  <c:v>Germany</c:v>
                </c:pt>
                <c:pt idx="16">
                  <c:v>China</c:v>
                </c:pt>
                <c:pt idx="17">
                  <c:v>Nigeria</c:v>
                </c:pt>
                <c:pt idx="18">
                  <c:v>France</c:v>
                </c:pt>
                <c:pt idx="19">
                  <c:v>Canada</c:v>
                </c:pt>
                <c:pt idx="20">
                  <c:v>South Africa</c:v>
                </c:pt>
                <c:pt idx="21">
                  <c:v>Australia</c:v>
                </c:pt>
                <c:pt idx="22">
                  <c:v>United States</c:v>
                </c:pt>
                <c:pt idx="23">
                  <c:v>Republic of Korea</c:v>
                </c:pt>
                <c:pt idx="24">
                  <c:v>Japan</c:v>
                </c:pt>
                <c:pt idx="25">
                  <c:v>Sweden</c:v>
                </c:pt>
                <c:pt idx="26">
                  <c:v>Great Britain</c:v>
                </c:pt>
              </c:strCache>
            </c:strRef>
          </c:cat>
          <c:val>
            <c:numRef>
              <c:f>Sheet1!$B$2:$B$28</c:f>
              <c:numCache>
                <c:formatCode>General</c:formatCode>
                <c:ptCount val="27"/>
                <c:pt idx="0" formatCode="0%">
                  <c:v>0.3</c:v>
                </c:pt>
                <c:pt idx="2" formatCode="0%">
                  <c:v>0.55</c:v>
                </c:pt>
                <c:pt idx="3" formatCode="0%">
                  <c:v>0.53</c:v>
                </c:pt>
                <c:pt idx="4" formatCode="0%">
                  <c:v>0.51</c:v>
                </c:pt>
                <c:pt idx="5" formatCode="0%">
                  <c:v>0.46</c:v>
                </c:pt>
                <c:pt idx="6" formatCode="0%">
                  <c:v>0.46</c:v>
                </c:pt>
                <c:pt idx="7" formatCode="0%">
                  <c:v>0.43</c:v>
                </c:pt>
                <c:pt idx="8" formatCode="0%">
                  <c:v>0.38</c:v>
                </c:pt>
                <c:pt idx="9" formatCode="0%">
                  <c:v>0.36</c:v>
                </c:pt>
                <c:pt idx="10" formatCode="0%">
                  <c:v>0.35</c:v>
                </c:pt>
                <c:pt idx="11" formatCode="0%">
                  <c:v>0.35</c:v>
                </c:pt>
                <c:pt idx="12" formatCode="0%">
                  <c:v>0.32</c:v>
                </c:pt>
                <c:pt idx="13" formatCode="0%">
                  <c:v>0.28</c:v>
                </c:pt>
                <c:pt idx="14" formatCode="0%">
                  <c:v>0.27</c:v>
                </c:pt>
                <c:pt idx="15" formatCode="0%">
                  <c:v>0.27</c:v>
                </c:pt>
                <c:pt idx="16" formatCode="0%">
                  <c:v>0.26</c:v>
                </c:pt>
                <c:pt idx="17" formatCode="0%">
                  <c:v>0.25</c:v>
                </c:pt>
                <c:pt idx="18" formatCode="0%">
                  <c:v>0.23</c:v>
                </c:pt>
                <c:pt idx="19" formatCode="0%">
                  <c:v>0.23</c:v>
                </c:pt>
                <c:pt idx="20" formatCode="0%">
                  <c:v>0.22</c:v>
                </c:pt>
                <c:pt idx="21" formatCode="0%">
                  <c:v>0.22</c:v>
                </c:pt>
                <c:pt idx="22" formatCode="0%">
                  <c:v>0.21</c:v>
                </c:pt>
                <c:pt idx="23" formatCode="0%">
                  <c:v>0.21</c:v>
                </c:pt>
                <c:pt idx="24" formatCode="0%">
                  <c:v>0.21</c:v>
                </c:pt>
                <c:pt idx="25" formatCode="0%">
                  <c:v>0.19</c:v>
                </c:pt>
                <c:pt idx="26" formatCode="0%">
                  <c:v>0.17</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608182544"/>
        <c:axId val="1563472704"/>
      </c:barChart>
      <c:catAx>
        <c:axId val="1608182544"/>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472704"/>
        <c:crosses val="autoZero"/>
        <c:auto val="1"/>
        <c:lblAlgn val="ctr"/>
        <c:lblOffset val="0"/>
        <c:noMultiLvlLbl val="0"/>
      </c:catAx>
      <c:valAx>
        <c:axId val="1563472704"/>
        <c:scaling>
          <c:orientation val="minMax"/>
          <c:max val="1.0"/>
        </c:scaling>
        <c:delete val="1"/>
        <c:axPos val="t"/>
        <c:numFmt formatCode="0%" sourceLinked="1"/>
        <c:majorTickMark val="out"/>
        <c:minorTickMark val="none"/>
        <c:tickLblPos val="nextTo"/>
        <c:crossAx val="160818254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Middle East/Africa</c:v>
                </c:pt>
                <c:pt idx="4">
                  <c:v>BRICS</c:v>
                </c:pt>
                <c:pt idx="5">
                  <c:v>APAC</c:v>
                </c:pt>
                <c:pt idx="6">
                  <c:v>North America</c:v>
                </c:pt>
                <c:pt idx="7">
                  <c:v>Europe</c:v>
                </c:pt>
                <c:pt idx="8">
                  <c:v>G-8 Countries</c:v>
                </c:pt>
              </c:strCache>
            </c:strRef>
          </c:cat>
          <c:val>
            <c:numRef>
              <c:f>Sheet1!$B$2:$B$10</c:f>
              <c:numCache>
                <c:formatCode>General</c:formatCode>
                <c:ptCount val="9"/>
                <c:pt idx="0" formatCode="0%">
                  <c:v>0.57</c:v>
                </c:pt>
                <c:pt idx="2" formatCode="0%">
                  <c:v>0.7</c:v>
                </c:pt>
                <c:pt idx="3" formatCode="0%">
                  <c:v>0.69</c:v>
                </c:pt>
                <c:pt idx="4" formatCode="0%">
                  <c:v>0.63</c:v>
                </c:pt>
                <c:pt idx="5" formatCode="0%">
                  <c:v>0.6</c:v>
                </c:pt>
                <c:pt idx="6" formatCode="0%">
                  <c:v>0.47</c:v>
                </c:pt>
                <c:pt idx="7" formatCode="0%">
                  <c:v>0.43</c:v>
                </c:pt>
                <c:pt idx="8" formatCode="0%">
                  <c:v>0.42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7280416"/>
        <c:axId val="1567283056"/>
      </c:barChart>
      <c:catAx>
        <c:axId val="156728041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7283056"/>
        <c:crosses val="autoZero"/>
        <c:auto val="1"/>
        <c:lblAlgn val="ctr"/>
        <c:lblOffset val="0"/>
        <c:noMultiLvlLbl val="0"/>
      </c:catAx>
      <c:valAx>
        <c:axId val="1567283056"/>
        <c:scaling>
          <c:orientation val="minMax"/>
          <c:max val="1.0"/>
        </c:scaling>
        <c:delete val="1"/>
        <c:axPos val="t"/>
        <c:numFmt formatCode="0%" sourceLinked="1"/>
        <c:majorTickMark val="none"/>
        <c:minorTickMark val="none"/>
        <c:tickLblPos val="nextTo"/>
        <c:crossAx val="156728041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Middle East/Africa</c:v>
                </c:pt>
                <c:pt idx="5">
                  <c:v>APAC</c:v>
                </c:pt>
                <c:pt idx="6">
                  <c:v>G-8 Countries</c:v>
                </c:pt>
                <c:pt idx="7">
                  <c:v>Europe</c:v>
                </c:pt>
                <c:pt idx="8">
                  <c:v>North America</c:v>
                </c:pt>
              </c:strCache>
            </c:strRef>
          </c:cat>
          <c:val>
            <c:numRef>
              <c:f>Sheet1!$B$2:$B$10</c:f>
              <c:numCache>
                <c:formatCode>General</c:formatCode>
                <c:ptCount val="9"/>
                <c:pt idx="0" formatCode="0%">
                  <c:v>0.3</c:v>
                </c:pt>
                <c:pt idx="2" formatCode="0%">
                  <c:v>0.41</c:v>
                </c:pt>
                <c:pt idx="3" formatCode="0%">
                  <c:v>0.37</c:v>
                </c:pt>
                <c:pt idx="4" formatCode="0%">
                  <c:v>0.34</c:v>
                </c:pt>
                <c:pt idx="5" formatCode="0%">
                  <c:v>0.33</c:v>
                </c:pt>
                <c:pt idx="6" formatCode="0%">
                  <c:v>0.24</c:v>
                </c:pt>
                <c:pt idx="7" formatCode="0%">
                  <c:v>0.23</c:v>
                </c:pt>
                <c:pt idx="8" formatCode="0%">
                  <c:v>0.22</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833088"/>
        <c:axId val="1382823424"/>
      </c:barChart>
      <c:catAx>
        <c:axId val="138283308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823424"/>
        <c:crosses val="autoZero"/>
        <c:auto val="1"/>
        <c:lblAlgn val="ctr"/>
        <c:lblOffset val="0"/>
        <c:noMultiLvlLbl val="0"/>
      </c:catAx>
      <c:valAx>
        <c:axId val="1382823424"/>
        <c:scaling>
          <c:orientation val="minMax"/>
          <c:max val="1.0"/>
        </c:scaling>
        <c:delete val="1"/>
        <c:axPos val="t"/>
        <c:numFmt formatCode="0%" sourceLinked="1"/>
        <c:majorTickMark val="none"/>
        <c:minorTickMark val="none"/>
        <c:tickLblPos val="nextTo"/>
        <c:crossAx val="13828330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0.15</c:v>
                </c:pt>
                <c:pt idx="1">
                  <c:v>0.42</c:v>
                </c:pt>
                <c:pt idx="2">
                  <c:v>0.28</c:v>
                </c:pt>
                <c:pt idx="3">
                  <c:v>0.15</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489134512"/>
        <c:axId val="1383048944"/>
      </c:barChart>
      <c:catAx>
        <c:axId val="14891345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3048944"/>
        <c:crosses val="autoZero"/>
        <c:auto val="1"/>
        <c:lblAlgn val="ctr"/>
        <c:lblOffset val="0"/>
        <c:noMultiLvlLbl val="0"/>
      </c:catAx>
      <c:valAx>
        <c:axId val="1383048944"/>
        <c:scaling>
          <c:orientation val="minMax"/>
          <c:max val="1.0"/>
        </c:scaling>
        <c:delete val="1"/>
        <c:axPos val="t"/>
        <c:numFmt formatCode="0%" sourceLinked="1"/>
        <c:majorTickMark val="none"/>
        <c:minorTickMark val="none"/>
        <c:tickLblPos val="nextTo"/>
        <c:crossAx val="14891345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Kenya</c:v>
                </c:pt>
                <c:pt idx="4">
                  <c:v>Indonesia</c:v>
                </c:pt>
                <c:pt idx="5">
                  <c:v>China</c:v>
                </c:pt>
                <c:pt idx="6">
                  <c:v>Egypt</c:v>
                </c:pt>
                <c:pt idx="7">
                  <c:v>India</c:v>
                </c:pt>
                <c:pt idx="8">
                  <c:v>Mexico</c:v>
                </c:pt>
                <c:pt idx="9">
                  <c:v>Brazil</c:v>
                </c:pt>
                <c:pt idx="10">
                  <c:v>Pakistan</c:v>
                </c:pt>
                <c:pt idx="11">
                  <c:v>Hong Kong</c:v>
                </c:pt>
                <c:pt idx="12">
                  <c:v>Turkey</c:v>
                </c:pt>
                <c:pt idx="13">
                  <c:v>Tunisia</c:v>
                </c:pt>
                <c:pt idx="14">
                  <c:v>South Africa</c:v>
                </c:pt>
                <c:pt idx="15">
                  <c:v>Republic of Korea</c:v>
                </c:pt>
                <c:pt idx="16">
                  <c:v>Russia</c:v>
                </c:pt>
                <c:pt idx="17">
                  <c:v>Australia</c:v>
                </c:pt>
                <c:pt idx="18">
                  <c:v>Poland</c:v>
                </c:pt>
                <c:pt idx="19">
                  <c:v>Italy</c:v>
                </c:pt>
                <c:pt idx="20">
                  <c:v>United States</c:v>
                </c:pt>
                <c:pt idx="21">
                  <c:v>Canada</c:v>
                </c:pt>
                <c:pt idx="22">
                  <c:v>Germany</c:v>
                </c:pt>
                <c:pt idx="23">
                  <c:v>Great Britain</c:v>
                </c:pt>
                <c:pt idx="24">
                  <c:v>Japan</c:v>
                </c:pt>
                <c:pt idx="25">
                  <c:v>Sweden</c:v>
                </c:pt>
                <c:pt idx="26">
                  <c:v>France</c:v>
                </c:pt>
              </c:strCache>
            </c:strRef>
          </c:cat>
          <c:val>
            <c:numRef>
              <c:f>Sheet1!$B$2:$B$28</c:f>
              <c:numCache>
                <c:formatCode>General</c:formatCode>
                <c:ptCount val="27"/>
                <c:pt idx="0" formatCode="0%">
                  <c:v>0.58</c:v>
                </c:pt>
                <c:pt idx="2" formatCode="0%">
                  <c:v>0.92</c:v>
                </c:pt>
                <c:pt idx="3" formatCode="0%">
                  <c:v>0.85</c:v>
                </c:pt>
                <c:pt idx="4" formatCode="0%">
                  <c:v>0.84</c:v>
                </c:pt>
                <c:pt idx="5" formatCode="0%">
                  <c:v>0.79</c:v>
                </c:pt>
                <c:pt idx="6" formatCode="0%">
                  <c:v>0.77</c:v>
                </c:pt>
                <c:pt idx="7" formatCode="0%">
                  <c:v>0.75</c:v>
                </c:pt>
                <c:pt idx="8" formatCode="0%">
                  <c:v>0.72</c:v>
                </c:pt>
                <c:pt idx="9" formatCode="0%">
                  <c:v>0.71</c:v>
                </c:pt>
                <c:pt idx="10" formatCode="0%">
                  <c:v>0.68</c:v>
                </c:pt>
                <c:pt idx="11" formatCode="0%">
                  <c:v>0.67</c:v>
                </c:pt>
                <c:pt idx="12" formatCode="0%">
                  <c:v>0.65</c:v>
                </c:pt>
                <c:pt idx="13" formatCode="0%">
                  <c:v>0.63</c:v>
                </c:pt>
                <c:pt idx="14" formatCode="0%">
                  <c:v>0.63</c:v>
                </c:pt>
                <c:pt idx="15" formatCode="0%">
                  <c:v>0.63</c:v>
                </c:pt>
                <c:pt idx="16" formatCode="0%">
                  <c:v>0.49</c:v>
                </c:pt>
                <c:pt idx="17" formatCode="0%">
                  <c:v>0.46</c:v>
                </c:pt>
                <c:pt idx="18" formatCode="0%">
                  <c:v>0.45</c:v>
                </c:pt>
                <c:pt idx="19" formatCode="0%">
                  <c:v>0.45</c:v>
                </c:pt>
                <c:pt idx="20" formatCode="0%">
                  <c:v>0.45</c:v>
                </c:pt>
                <c:pt idx="21" formatCode="0%">
                  <c:v>0.44</c:v>
                </c:pt>
                <c:pt idx="22" formatCode="0%">
                  <c:v>0.4</c:v>
                </c:pt>
                <c:pt idx="23" formatCode="0%">
                  <c:v>0.38</c:v>
                </c:pt>
                <c:pt idx="24" formatCode="0%">
                  <c:v>0.37</c:v>
                </c:pt>
                <c:pt idx="25" formatCode="0%">
                  <c:v>0.37</c:v>
                </c:pt>
                <c:pt idx="26" formatCode="0%">
                  <c:v>0.34</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2941952"/>
        <c:axId val="1562933808"/>
      </c:barChart>
      <c:catAx>
        <c:axId val="15629419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2933808"/>
        <c:crosses val="autoZero"/>
        <c:auto val="1"/>
        <c:lblAlgn val="ctr"/>
        <c:lblOffset val="0"/>
        <c:noMultiLvlLbl val="0"/>
      </c:catAx>
      <c:valAx>
        <c:axId val="1562933808"/>
        <c:scaling>
          <c:orientation val="minMax"/>
          <c:max val="1.0"/>
        </c:scaling>
        <c:delete val="1"/>
        <c:axPos val="t"/>
        <c:numFmt formatCode="0%" sourceLinked="1"/>
        <c:majorTickMark val="out"/>
        <c:minorTickMark val="none"/>
        <c:tickLblPos val="nextTo"/>
        <c:crossAx val="15629419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G-8 Countries</c:v>
                </c:pt>
                <c:pt idx="8">
                  <c:v>Europe</c:v>
                </c:pt>
              </c:strCache>
            </c:strRef>
          </c:cat>
          <c:val>
            <c:numRef>
              <c:f>Sheet1!$B$2:$B$10</c:f>
              <c:numCache>
                <c:formatCode>General</c:formatCode>
                <c:ptCount val="9"/>
                <c:pt idx="0" formatCode="0%">
                  <c:v>0.58</c:v>
                </c:pt>
                <c:pt idx="2" formatCode="0%">
                  <c:v>0.73</c:v>
                </c:pt>
                <c:pt idx="3" formatCode="0%">
                  <c:v>0.72</c:v>
                </c:pt>
                <c:pt idx="4" formatCode="0%">
                  <c:v>0.67</c:v>
                </c:pt>
                <c:pt idx="5" formatCode="0%">
                  <c:v>0.62</c:v>
                </c:pt>
                <c:pt idx="6" formatCode="0%">
                  <c:v>0.45</c:v>
                </c:pt>
                <c:pt idx="7" formatCode="0%">
                  <c:v>0.42</c:v>
                </c:pt>
                <c:pt idx="8" formatCode="0%">
                  <c:v>0.4</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382184208"/>
        <c:axId val="1382186528"/>
      </c:barChart>
      <c:catAx>
        <c:axId val="1382184208"/>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82186528"/>
        <c:crosses val="autoZero"/>
        <c:auto val="1"/>
        <c:lblAlgn val="ctr"/>
        <c:lblOffset val="0"/>
        <c:noMultiLvlLbl val="0"/>
      </c:catAx>
      <c:valAx>
        <c:axId val="1382186528"/>
        <c:scaling>
          <c:orientation val="minMax"/>
          <c:max val="1.0"/>
        </c:scaling>
        <c:delete val="1"/>
        <c:axPos val="t"/>
        <c:numFmt formatCode="0%" sourceLinked="1"/>
        <c:majorTickMark val="none"/>
        <c:minorTickMark val="none"/>
        <c:tickLblPos val="nextTo"/>
        <c:crossAx val="13821842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0.07</c:v>
                </c:pt>
                <c:pt idx="1">
                  <c:v>0.22</c:v>
                </c:pt>
                <c:pt idx="2">
                  <c:v>0.42</c:v>
                </c:pt>
                <c:pt idx="3">
                  <c:v>0.29</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563257232"/>
        <c:axId val="1346416864"/>
      </c:barChart>
      <c:catAx>
        <c:axId val="156325723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346416864"/>
        <c:crosses val="autoZero"/>
        <c:auto val="1"/>
        <c:lblAlgn val="ctr"/>
        <c:lblOffset val="0"/>
        <c:noMultiLvlLbl val="0"/>
      </c:catAx>
      <c:valAx>
        <c:axId val="1346416864"/>
        <c:scaling>
          <c:orientation val="minMax"/>
          <c:max val="1.0"/>
        </c:scaling>
        <c:delete val="1"/>
        <c:axPos val="t"/>
        <c:numFmt formatCode="0%" sourceLinked="1"/>
        <c:majorTickMark val="none"/>
        <c:minorTickMark val="none"/>
        <c:tickLblPos val="nextTo"/>
        <c:crossAx val="1563257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Pakistan</c:v>
                </c:pt>
                <c:pt idx="3">
                  <c:v>India</c:v>
                </c:pt>
                <c:pt idx="4">
                  <c:v>Brazil</c:v>
                </c:pt>
                <c:pt idx="5">
                  <c:v>Turkey</c:v>
                </c:pt>
                <c:pt idx="6">
                  <c:v>Egypt</c:v>
                </c:pt>
                <c:pt idx="7">
                  <c:v>Hong Kong</c:v>
                </c:pt>
                <c:pt idx="8">
                  <c:v>Australia</c:v>
                </c:pt>
                <c:pt idx="9">
                  <c:v>Italy</c:v>
                </c:pt>
                <c:pt idx="10">
                  <c:v>Indonesia</c:v>
                </c:pt>
                <c:pt idx="11">
                  <c:v>United States</c:v>
                </c:pt>
                <c:pt idx="12">
                  <c:v>France</c:v>
                </c:pt>
                <c:pt idx="13">
                  <c:v>Mexico</c:v>
                </c:pt>
                <c:pt idx="14">
                  <c:v>China</c:v>
                </c:pt>
                <c:pt idx="15">
                  <c:v>Germany</c:v>
                </c:pt>
                <c:pt idx="16">
                  <c:v>Sweden</c:v>
                </c:pt>
                <c:pt idx="17">
                  <c:v>Canada</c:v>
                </c:pt>
                <c:pt idx="18">
                  <c:v>Great Britain</c:v>
                </c:pt>
                <c:pt idx="19">
                  <c:v>South Africa</c:v>
                </c:pt>
                <c:pt idx="20">
                  <c:v>Japan</c:v>
                </c:pt>
                <c:pt idx="21">
                  <c:v>Republic of Korea</c:v>
                </c:pt>
                <c:pt idx="22">
                  <c:v>Poland</c:v>
                </c:pt>
                <c:pt idx="23">
                  <c:v>Russia</c:v>
                </c:pt>
                <c:pt idx="24">
                  <c:v>Tunisia</c:v>
                </c:pt>
                <c:pt idx="25">
                  <c:v>Kenya</c:v>
                </c:pt>
                <c:pt idx="26">
                  <c:v>Nigeria</c:v>
                </c:pt>
              </c:strCache>
            </c:strRef>
          </c:cat>
          <c:val>
            <c:numRef>
              <c:f>Sheet1!$B$2:$B$28</c:f>
              <c:numCache>
                <c:formatCode>General</c:formatCode>
                <c:ptCount val="27"/>
                <c:pt idx="0" formatCode="0%">
                  <c:v>0.29</c:v>
                </c:pt>
                <c:pt idx="2" formatCode="0%">
                  <c:v>0.52</c:v>
                </c:pt>
                <c:pt idx="3" formatCode="0%">
                  <c:v>0.46</c:v>
                </c:pt>
                <c:pt idx="4" formatCode="0%">
                  <c:v>0.38</c:v>
                </c:pt>
                <c:pt idx="5" formatCode="0%">
                  <c:v>0.35</c:v>
                </c:pt>
                <c:pt idx="6" formatCode="0%">
                  <c:v>0.34</c:v>
                </c:pt>
                <c:pt idx="7" formatCode="0%">
                  <c:v>0.34</c:v>
                </c:pt>
                <c:pt idx="8" formatCode="0%">
                  <c:v>0.33</c:v>
                </c:pt>
                <c:pt idx="9" formatCode="0%">
                  <c:v>0.32</c:v>
                </c:pt>
                <c:pt idx="10" formatCode="0%">
                  <c:v>0.32</c:v>
                </c:pt>
                <c:pt idx="11" formatCode="0%">
                  <c:v>0.31</c:v>
                </c:pt>
                <c:pt idx="12" formatCode="0%">
                  <c:v>0.3</c:v>
                </c:pt>
                <c:pt idx="13" formatCode="0%">
                  <c:v>0.29</c:v>
                </c:pt>
                <c:pt idx="14" formatCode="0%">
                  <c:v>0.29</c:v>
                </c:pt>
                <c:pt idx="15" formatCode="0%">
                  <c:v>0.29</c:v>
                </c:pt>
                <c:pt idx="16" formatCode="0%">
                  <c:v>0.28</c:v>
                </c:pt>
                <c:pt idx="17" formatCode="0%">
                  <c:v>0.28</c:v>
                </c:pt>
                <c:pt idx="18" formatCode="0%">
                  <c:v>0.27</c:v>
                </c:pt>
                <c:pt idx="19" formatCode="0%">
                  <c:v>0.26</c:v>
                </c:pt>
                <c:pt idx="20" formatCode="0%">
                  <c:v>0.26</c:v>
                </c:pt>
                <c:pt idx="21" formatCode="0%">
                  <c:v>0.24</c:v>
                </c:pt>
                <c:pt idx="22" formatCode="0%">
                  <c:v>0.23</c:v>
                </c:pt>
                <c:pt idx="23" formatCode="0%">
                  <c:v>0.18</c:v>
                </c:pt>
                <c:pt idx="24" formatCode="0%">
                  <c:v>0.17</c:v>
                </c:pt>
                <c:pt idx="25" formatCode="0%">
                  <c:v>0.13</c:v>
                </c:pt>
                <c:pt idx="26" formatCode="0%">
                  <c:v>0.09</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346951152"/>
        <c:axId val="1563390128"/>
      </c:barChart>
      <c:catAx>
        <c:axId val="134695115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563390128"/>
        <c:crosses val="autoZero"/>
        <c:auto val="1"/>
        <c:lblAlgn val="ctr"/>
        <c:lblOffset val="0"/>
        <c:noMultiLvlLbl val="0"/>
      </c:catAx>
      <c:valAx>
        <c:axId val="1563390128"/>
        <c:scaling>
          <c:orientation val="minMax"/>
          <c:max val="1.0"/>
        </c:scaling>
        <c:delete val="1"/>
        <c:axPos val="t"/>
        <c:numFmt formatCode="0%" sourceLinked="1"/>
        <c:majorTickMark val="out"/>
        <c:minorTickMark val="none"/>
        <c:tickLblPos val="nextTo"/>
        <c:crossAx val="13469511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LATAM</c:v>
                </c:pt>
                <c:pt idx="3">
                  <c:v>BRICS</c:v>
                </c:pt>
                <c:pt idx="4">
                  <c:v>APAC</c:v>
                </c:pt>
                <c:pt idx="5">
                  <c:v>North America</c:v>
                </c:pt>
                <c:pt idx="6">
                  <c:v>Middle East/Africa</c:v>
                </c:pt>
                <c:pt idx="7">
                  <c:v>G-8 Countries</c:v>
                </c:pt>
                <c:pt idx="8">
                  <c:v>Europe</c:v>
                </c:pt>
              </c:strCache>
            </c:strRef>
          </c:cat>
          <c:val>
            <c:numRef>
              <c:f>Sheet1!$B$2:$B$10</c:f>
              <c:numCache>
                <c:formatCode>General</c:formatCode>
                <c:ptCount val="9"/>
                <c:pt idx="0" formatCode="0%">
                  <c:v>0.29</c:v>
                </c:pt>
                <c:pt idx="2" formatCode="0%">
                  <c:v>0.34</c:v>
                </c:pt>
                <c:pt idx="3" formatCode="0%">
                  <c:v>0.31</c:v>
                </c:pt>
                <c:pt idx="4" formatCode="0%">
                  <c:v>0.3</c:v>
                </c:pt>
                <c:pt idx="5" formatCode="0%">
                  <c:v>0.3</c:v>
                </c:pt>
                <c:pt idx="6" formatCode="0%">
                  <c:v>0.28</c:v>
                </c:pt>
                <c:pt idx="7" formatCode="0%">
                  <c:v>0.28</c:v>
                </c:pt>
                <c:pt idx="8" formatCode="0%">
                  <c:v>0.28</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2984896"/>
        <c:axId val="1562987216"/>
      </c:barChart>
      <c:catAx>
        <c:axId val="15629848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987216"/>
        <c:crosses val="autoZero"/>
        <c:auto val="1"/>
        <c:lblAlgn val="ctr"/>
        <c:lblOffset val="0"/>
        <c:noMultiLvlLbl val="0"/>
      </c:catAx>
      <c:valAx>
        <c:axId val="1562987216"/>
        <c:scaling>
          <c:orientation val="minMax"/>
          <c:max val="1.0"/>
        </c:scaling>
        <c:delete val="1"/>
        <c:axPos val="t"/>
        <c:numFmt formatCode="0%" sourceLinked="1"/>
        <c:majorTickMark val="none"/>
        <c:minorTickMark val="none"/>
        <c:tickLblPos val="nextTo"/>
        <c:crossAx val="1562984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spPr>
              <a:solidFill>
                <a:schemeClr val="tx2">
                  <a:lumMod val="60000"/>
                  <a:lumOff val="40000"/>
                </a:schemeClr>
              </a:solidFill>
              <a:ln>
                <a:solidFill>
                  <a:schemeClr val="bg1"/>
                </a:solidFill>
              </a:ln>
              <a:effectLst/>
            </c:spPr>
            <c:extLst xmlns:c16r2="http://schemas.microsoft.com/office/drawing/2015/06/chart">
              <c:ext xmlns:c16="http://schemas.microsoft.com/office/drawing/2014/chart" uri="{C3380CC4-5D6E-409C-BE32-E72D297353CC}">
                <c16:uniqueId val="{00000001-73F4-4623-95C4-E58E87EFD83F}"/>
              </c:ext>
            </c:extLst>
          </c:dPt>
          <c:dPt>
            <c:idx val="2"/>
            <c:invertIfNegative val="0"/>
            <c:bubble3D val="0"/>
            <c:spPr>
              <a:solidFill>
                <a:schemeClr val="accent2"/>
              </a:solidFill>
              <a:ln>
                <a:solidFill>
                  <a:schemeClr val="bg1"/>
                </a:solidFill>
              </a:ln>
              <a:effectLst/>
            </c:spPr>
            <c:extLst xmlns:c16r2="http://schemas.microsoft.com/office/drawing/2015/06/chart">
              <c:ext xmlns:c16="http://schemas.microsoft.com/office/drawing/2014/chart" uri="{C3380CC4-5D6E-409C-BE32-E72D297353CC}">
                <c16:uniqueId val="{00000003-73F4-4623-95C4-E58E87EFD83F}"/>
              </c:ext>
            </c:extLst>
          </c:dPt>
          <c:dPt>
            <c:idx val="3"/>
            <c:invertIfNegative val="0"/>
            <c:bubble3D val="0"/>
            <c:spPr>
              <a:solidFill>
                <a:schemeClr val="accent1"/>
              </a:solidFill>
              <a:ln>
                <a:solidFill>
                  <a:schemeClr val="bg1"/>
                </a:solidFill>
              </a:ln>
              <a:effectLst/>
            </c:spPr>
            <c:extLst xmlns:c16r2="http://schemas.microsoft.com/office/drawing/2015/06/chart">
              <c:ext xmlns:c16="http://schemas.microsoft.com/office/drawing/2014/chart" uri="{C3380CC4-5D6E-409C-BE32-E72D297353CC}">
                <c16:uniqueId val="{00000005-73F4-4623-95C4-E58E87EFD83F}"/>
              </c:ext>
            </c:extLst>
          </c:dPt>
          <c:dPt>
            <c:idx val="4"/>
            <c:invertIfNegative val="0"/>
            <c:bubble3D val="0"/>
            <c:spPr>
              <a:solidFill>
                <a:schemeClr val="bg2"/>
              </a:solidFill>
              <a:ln>
                <a:solidFill>
                  <a:schemeClr val="bg1"/>
                </a:solidFill>
              </a:ln>
              <a:effectLst/>
            </c:spPr>
            <c:extLst xmlns:c16r2="http://schemas.microsoft.com/office/drawing/2015/06/chart">
              <c:ext xmlns:c16="http://schemas.microsoft.com/office/drawing/2014/chart" uri="{C3380CC4-5D6E-409C-BE32-E72D297353CC}">
                <c16:uniqueId val="{00000007-73F4-4623-95C4-E58E87EFD83F}"/>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Strongly agree</c:v>
                </c:pt>
                <c:pt idx="1">
                  <c:v>Somewhat agree</c:v>
                </c:pt>
                <c:pt idx="2">
                  <c:v>Somewhat disagree </c:v>
                </c:pt>
                <c:pt idx="3">
                  <c:v>Strongly disagree</c:v>
                </c:pt>
              </c:strCache>
            </c:strRef>
          </c:cat>
          <c:val>
            <c:numRef>
              <c:f>Sheet1!$B$2:$B$5</c:f>
              <c:numCache>
                <c:formatCode>0%</c:formatCode>
                <c:ptCount val="4"/>
                <c:pt idx="0">
                  <c:v>0.13</c:v>
                </c:pt>
                <c:pt idx="1">
                  <c:v>0.39</c:v>
                </c:pt>
                <c:pt idx="2">
                  <c:v>0.31</c:v>
                </c:pt>
                <c:pt idx="3">
                  <c:v>0.17</c:v>
                </c:pt>
              </c:numCache>
            </c:numRef>
          </c:val>
          <c:extLst xmlns:c16r2="http://schemas.microsoft.com/office/drawing/2015/06/chart">
            <c:ext xmlns:c16="http://schemas.microsoft.com/office/drawing/2014/chart" uri="{C3380CC4-5D6E-409C-BE32-E72D297353CC}">
              <c16:uniqueId val="{00000008-73F4-4623-95C4-E58E87EFD83F}"/>
            </c:ext>
          </c:extLst>
        </c:ser>
        <c:dLbls>
          <c:showLegendKey val="0"/>
          <c:showVal val="0"/>
          <c:showCatName val="0"/>
          <c:showSerName val="0"/>
          <c:showPercent val="0"/>
          <c:showBubbleSize val="0"/>
        </c:dLbls>
        <c:gapWidth val="50"/>
        <c:axId val="1647619872"/>
        <c:axId val="1647621920"/>
      </c:barChart>
      <c:catAx>
        <c:axId val="164761987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47621920"/>
        <c:crosses val="autoZero"/>
        <c:auto val="1"/>
        <c:lblAlgn val="ctr"/>
        <c:lblOffset val="0"/>
        <c:noMultiLvlLbl val="0"/>
      </c:catAx>
      <c:valAx>
        <c:axId val="1647621920"/>
        <c:scaling>
          <c:orientation val="minMax"/>
          <c:max val="1.0"/>
        </c:scaling>
        <c:delete val="1"/>
        <c:axPos val="t"/>
        <c:numFmt formatCode="0%" sourceLinked="1"/>
        <c:majorTickMark val="none"/>
        <c:minorTickMark val="none"/>
        <c:tickLblPos val="nextTo"/>
        <c:crossAx val="164761987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B3F7-4602-B069-429533B17F0E}"/>
              </c:ext>
            </c:extLst>
          </c:dPt>
          <c:dPt>
            <c:idx val="2"/>
            <c:invertIfNegative val="0"/>
            <c:bubble3D val="0"/>
            <c:extLst xmlns:c16r2="http://schemas.microsoft.com/office/drawing/2015/06/chart">
              <c:ext xmlns:c16="http://schemas.microsoft.com/office/drawing/2014/chart" uri="{C3380CC4-5D6E-409C-BE32-E72D297353CC}">
                <c16:uniqueId val="{00000003-B3F7-4602-B069-429533B17F0E}"/>
              </c:ext>
            </c:extLst>
          </c:dPt>
          <c:dPt>
            <c:idx val="3"/>
            <c:invertIfNegative val="0"/>
            <c:bubble3D val="0"/>
            <c:extLst xmlns:c16r2="http://schemas.microsoft.com/office/drawing/2015/06/chart">
              <c:ext xmlns:c16="http://schemas.microsoft.com/office/drawing/2014/chart" uri="{C3380CC4-5D6E-409C-BE32-E72D297353CC}">
                <c16:uniqueId val="{00000005-B3F7-4602-B069-429533B17F0E}"/>
              </c:ext>
            </c:extLst>
          </c:dPt>
          <c:dPt>
            <c:idx val="4"/>
            <c:invertIfNegative val="0"/>
            <c:bubble3D val="0"/>
            <c:extLst xmlns:c16r2="http://schemas.microsoft.com/office/drawing/2015/06/chart">
              <c:ext xmlns:c16="http://schemas.microsoft.com/office/drawing/2014/chart" uri="{C3380CC4-5D6E-409C-BE32-E72D297353CC}">
                <c16:uniqueId val="{00000007-B3F7-4602-B069-429533B17F0E}"/>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Sheet1!$A$2:$A$28</c:f>
              <c:strCache>
                <c:ptCount val="27"/>
                <c:pt idx="0">
                  <c:v>Total</c:v>
                </c:pt>
                <c:pt idx="2">
                  <c:v>Nigeria</c:v>
                </c:pt>
                <c:pt idx="3">
                  <c:v>Indonesia</c:v>
                </c:pt>
                <c:pt idx="4">
                  <c:v>Kenya</c:v>
                </c:pt>
                <c:pt idx="5">
                  <c:v>China</c:v>
                </c:pt>
                <c:pt idx="6">
                  <c:v>India</c:v>
                </c:pt>
                <c:pt idx="7">
                  <c:v>Egypt</c:v>
                </c:pt>
                <c:pt idx="8">
                  <c:v>Brazil</c:v>
                </c:pt>
                <c:pt idx="9">
                  <c:v>Pakistan</c:v>
                </c:pt>
                <c:pt idx="10">
                  <c:v>Mexico</c:v>
                </c:pt>
                <c:pt idx="11">
                  <c:v>Turkey</c:v>
                </c:pt>
                <c:pt idx="12">
                  <c:v>Hong Kong</c:v>
                </c:pt>
                <c:pt idx="13">
                  <c:v>Tunisia</c:v>
                </c:pt>
                <c:pt idx="14">
                  <c:v>South Africa</c:v>
                </c:pt>
                <c:pt idx="15">
                  <c:v>Republic of Korea</c:v>
                </c:pt>
                <c:pt idx="16">
                  <c:v>Australia</c:v>
                </c:pt>
                <c:pt idx="17">
                  <c:v>Russia</c:v>
                </c:pt>
                <c:pt idx="18">
                  <c:v>Italy</c:v>
                </c:pt>
                <c:pt idx="19">
                  <c:v>Canada</c:v>
                </c:pt>
                <c:pt idx="20">
                  <c:v>United States</c:v>
                </c:pt>
                <c:pt idx="21">
                  <c:v>Japan</c:v>
                </c:pt>
                <c:pt idx="22">
                  <c:v>Poland</c:v>
                </c:pt>
                <c:pt idx="23">
                  <c:v>Germany</c:v>
                </c:pt>
                <c:pt idx="24">
                  <c:v>Sweden</c:v>
                </c:pt>
                <c:pt idx="25">
                  <c:v>Great Britain</c:v>
                </c:pt>
                <c:pt idx="26">
                  <c:v>France</c:v>
                </c:pt>
              </c:strCache>
            </c:strRef>
          </c:cat>
          <c:val>
            <c:numRef>
              <c:f>Sheet1!$B$2:$B$28</c:f>
              <c:numCache>
                <c:formatCode>General</c:formatCode>
                <c:ptCount val="27"/>
                <c:pt idx="0" formatCode="0%">
                  <c:v>0.53</c:v>
                </c:pt>
                <c:pt idx="2" formatCode="0%">
                  <c:v>0.89</c:v>
                </c:pt>
                <c:pt idx="3" formatCode="0%">
                  <c:v>0.79</c:v>
                </c:pt>
                <c:pt idx="4" formatCode="0%">
                  <c:v>0.78</c:v>
                </c:pt>
                <c:pt idx="5" formatCode="0%">
                  <c:v>0.76</c:v>
                </c:pt>
                <c:pt idx="6" formatCode="0%">
                  <c:v>0.74</c:v>
                </c:pt>
                <c:pt idx="7" formatCode="0%">
                  <c:v>0.73</c:v>
                </c:pt>
                <c:pt idx="8" formatCode="0%">
                  <c:v>0.67</c:v>
                </c:pt>
                <c:pt idx="9" formatCode="0%">
                  <c:v>0.67</c:v>
                </c:pt>
                <c:pt idx="10" formatCode="0%">
                  <c:v>0.61</c:v>
                </c:pt>
                <c:pt idx="11" formatCode="0%">
                  <c:v>0.61</c:v>
                </c:pt>
                <c:pt idx="12" formatCode="0%">
                  <c:v>0.6</c:v>
                </c:pt>
                <c:pt idx="13" formatCode="0%">
                  <c:v>0.58</c:v>
                </c:pt>
                <c:pt idx="14" formatCode="0%">
                  <c:v>0.57</c:v>
                </c:pt>
                <c:pt idx="15" formatCode="0%">
                  <c:v>0.56</c:v>
                </c:pt>
                <c:pt idx="16" formatCode="0%">
                  <c:v>0.41</c:v>
                </c:pt>
                <c:pt idx="17" formatCode="0%">
                  <c:v>0.4</c:v>
                </c:pt>
                <c:pt idx="18" formatCode="0%">
                  <c:v>0.4</c:v>
                </c:pt>
                <c:pt idx="19" formatCode="0%">
                  <c:v>0.4</c:v>
                </c:pt>
                <c:pt idx="20" formatCode="0%">
                  <c:v>0.39</c:v>
                </c:pt>
                <c:pt idx="21" formatCode="0%">
                  <c:v>0.38</c:v>
                </c:pt>
                <c:pt idx="22" formatCode="0%">
                  <c:v>0.37</c:v>
                </c:pt>
                <c:pt idx="23" formatCode="0%">
                  <c:v>0.34</c:v>
                </c:pt>
                <c:pt idx="24" formatCode="0%">
                  <c:v>0.34</c:v>
                </c:pt>
                <c:pt idx="25" formatCode="0%">
                  <c:v>0.32</c:v>
                </c:pt>
                <c:pt idx="26" formatCode="0%">
                  <c:v>0.31</c:v>
                </c:pt>
              </c:numCache>
            </c:numRef>
          </c:val>
          <c:extLst xmlns:c16r2="http://schemas.microsoft.com/office/drawing/2015/06/chart">
            <c:ext xmlns:c16="http://schemas.microsoft.com/office/drawing/2014/chart" uri="{C3380CC4-5D6E-409C-BE32-E72D297353CC}">
              <c16:uniqueId val="{00000008-B3F7-4602-B069-429533B17F0E}"/>
            </c:ext>
          </c:extLst>
        </c:ser>
        <c:dLbls>
          <c:showLegendKey val="0"/>
          <c:showVal val="0"/>
          <c:showCatName val="0"/>
          <c:showSerName val="0"/>
          <c:showPercent val="0"/>
          <c:showBubbleSize val="0"/>
        </c:dLbls>
        <c:gapWidth val="50"/>
        <c:axId val="1563188032"/>
        <c:axId val="1346496784"/>
      </c:barChart>
      <c:catAx>
        <c:axId val="1563188032"/>
        <c:scaling>
          <c:orientation val="maxMin"/>
        </c:scaling>
        <c:delete val="0"/>
        <c:axPos val="l"/>
        <c:numFmt formatCode="General" sourceLinked="1"/>
        <c:majorTickMark val="cross"/>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1346496784"/>
        <c:crosses val="autoZero"/>
        <c:auto val="1"/>
        <c:lblAlgn val="ctr"/>
        <c:lblOffset val="0"/>
        <c:noMultiLvlLbl val="0"/>
      </c:catAx>
      <c:valAx>
        <c:axId val="1346496784"/>
        <c:scaling>
          <c:orientation val="minMax"/>
          <c:max val="1.0"/>
        </c:scaling>
        <c:delete val="1"/>
        <c:axPos val="t"/>
        <c:numFmt formatCode="0%" sourceLinked="1"/>
        <c:majorTickMark val="out"/>
        <c:minorTickMark val="none"/>
        <c:tickLblPos val="nextTo"/>
        <c:crossAx val="15631880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9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Column1</c:v>
                </c:pt>
              </c:strCache>
            </c:strRef>
          </c:tx>
          <c:spPr>
            <a:solidFill>
              <a:schemeClr val="tx2"/>
            </a:solidFill>
            <a:ln>
              <a:solidFill>
                <a:schemeClr val="bg1"/>
              </a:solidFill>
            </a:ln>
            <a:effectLst/>
          </c:spPr>
          <c:invertIfNegative val="0"/>
          <c:dPt>
            <c:idx val="1"/>
            <c:invertIfNegative val="0"/>
            <c:bubble3D val="0"/>
            <c:extLst xmlns:c16r2="http://schemas.microsoft.com/office/drawing/2015/06/chart">
              <c:ext xmlns:c16="http://schemas.microsoft.com/office/drawing/2014/chart" uri="{C3380CC4-5D6E-409C-BE32-E72D297353CC}">
                <c16:uniqueId val="{00000001-C67F-4504-8D48-D8701F61EDA5}"/>
              </c:ext>
            </c:extLst>
          </c:dPt>
          <c:dPt>
            <c:idx val="2"/>
            <c:invertIfNegative val="0"/>
            <c:bubble3D val="0"/>
            <c:extLst xmlns:c16r2="http://schemas.microsoft.com/office/drawing/2015/06/chart">
              <c:ext xmlns:c16="http://schemas.microsoft.com/office/drawing/2014/chart" uri="{C3380CC4-5D6E-409C-BE32-E72D297353CC}">
                <c16:uniqueId val="{00000003-C67F-4504-8D48-D8701F61EDA5}"/>
              </c:ext>
            </c:extLst>
          </c:dPt>
          <c:dPt>
            <c:idx val="3"/>
            <c:invertIfNegative val="0"/>
            <c:bubble3D val="0"/>
            <c:extLst xmlns:c16r2="http://schemas.microsoft.com/office/drawing/2015/06/chart">
              <c:ext xmlns:c16="http://schemas.microsoft.com/office/drawing/2014/chart" uri="{C3380CC4-5D6E-409C-BE32-E72D297353CC}">
                <c16:uniqueId val="{00000005-C67F-4504-8D48-D8701F61EDA5}"/>
              </c:ext>
            </c:extLst>
          </c:dPt>
          <c:dPt>
            <c:idx val="4"/>
            <c:invertIfNegative val="0"/>
            <c:bubble3D val="0"/>
            <c:extLst xmlns:c16r2="http://schemas.microsoft.com/office/drawing/2015/06/chart">
              <c:ext xmlns:c16="http://schemas.microsoft.com/office/drawing/2014/chart" uri="{C3380CC4-5D6E-409C-BE32-E72D297353CC}">
                <c16:uniqueId val="{00000007-C67F-4504-8D48-D8701F61EDA5}"/>
              </c:ext>
            </c:extLst>
          </c:dPt>
          <c:dPt>
            <c:idx val="8"/>
            <c:invertIfNegative val="0"/>
            <c:bubble3D val="0"/>
            <c:extLst xmlns:c16r2="http://schemas.microsoft.com/office/drawing/2015/06/chart">
              <c:ext xmlns:c16="http://schemas.microsoft.com/office/drawing/2014/chart" uri="{C3380CC4-5D6E-409C-BE32-E72D297353CC}">
                <c16:uniqueId val="{00000009-C67F-4504-8D48-D8701F61EDA5}"/>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Sheet1!$A$2:$A$10</c:f>
              <c:strCache>
                <c:ptCount val="9"/>
                <c:pt idx="0">
                  <c:v>Total</c:v>
                </c:pt>
                <c:pt idx="2">
                  <c:v>Middle East/Africa</c:v>
                </c:pt>
                <c:pt idx="3">
                  <c:v>LATAM</c:v>
                </c:pt>
                <c:pt idx="4">
                  <c:v>BRICS</c:v>
                </c:pt>
                <c:pt idx="5">
                  <c:v>APAC</c:v>
                </c:pt>
                <c:pt idx="6">
                  <c:v>North America</c:v>
                </c:pt>
                <c:pt idx="7">
                  <c:v>G-8 Countries</c:v>
                </c:pt>
                <c:pt idx="8">
                  <c:v>Europe</c:v>
                </c:pt>
              </c:strCache>
            </c:strRef>
          </c:cat>
          <c:val>
            <c:numRef>
              <c:f>Sheet1!$B$2:$B$10</c:f>
              <c:numCache>
                <c:formatCode>General</c:formatCode>
                <c:ptCount val="9"/>
                <c:pt idx="0" formatCode="0%">
                  <c:v>0.53</c:v>
                </c:pt>
                <c:pt idx="2" formatCode="0%">
                  <c:v>0.69</c:v>
                </c:pt>
                <c:pt idx="3" formatCode="0%">
                  <c:v>0.64</c:v>
                </c:pt>
                <c:pt idx="4" formatCode="0%">
                  <c:v>0.63</c:v>
                </c:pt>
                <c:pt idx="5" formatCode="0%">
                  <c:v>0.58</c:v>
                </c:pt>
                <c:pt idx="6" formatCode="0%">
                  <c:v>0.39</c:v>
                </c:pt>
                <c:pt idx="7" formatCode="0%">
                  <c:v>0.37</c:v>
                </c:pt>
                <c:pt idx="8" formatCode="0%">
                  <c:v>0.35</c:v>
                </c:pt>
              </c:numCache>
            </c:numRef>
          </c:val>
          <c:extLst xmlns:c16r2="http://schemas.microsoft.com/office/drawing/2015/06/chart">
            <c:ext xmlns:c16="http://schemas.microsoft.com/office/drawing/2014/chart" uri="{C3380CC4-5D6E-409C-BE32-E72D297353CC}">
              <c16:uniqueId val="{0000000A-C67F-4504-8D48-D8701F61EDA5}"/>
            </c:ext>
          </c:extLst>
        </c:ser>
        <c:dLbls>
          <c:showLegendKey val="0"/>
          <c:showVal val="0"/>
          <c:showCatName val="0"/>
          <c:showSerName val="0"/>
          <c:showPercent val="0"/>
          <c:showBubbleSize val="0"/>
        </c:dLbls>
        <c:gapWidth val="50"/>
        <c:axId val="1562886112"/>
        <c:axId val="1562888432"/>
      </c:barChart>
      <c:catAx>
        <c:axId val="1562886112"/>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562888432"/>
        <c:crosses val="autoZero"/>
        <c:auto val="1"/>
        <c:lblAlgn val="ctr"/>
        <c:lblOffset val="0"/>
        <c:noMultiLvlLbl val="0"/>
      </c:catAx>
      <c:valAx>
        <c:axId val="1562888432"/>
        <c:scaling>
          <c:orientation val="minMax"/>
          <c:max val="1.0"/>
        </c:scaling>
        <c:delete val="1"/>
        <c:axPos val="t"/>
        <c:numFmt formatCode="0%" sourceLinked="1"/>
        <c:majorTickMark val="none"/>
        <c:minorTickMark val="none"/>
        <c:tickLblPos val="nextTo"/>
        <c:crossAx val="156288611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7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8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9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0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6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7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8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9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0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A0D111-F715-43E2-9A4D-6212AC7294E9}" type="datetimeFigureOut">
              <a:rPr lang="en-GB" smtClean="0"/>
              <a:t>15/05/2018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6E3524-17C8-4066-B47A-939E47622A9E}" type="slidenum">
              <a:rPr lang="en-GB" smtClean="0"/>
              <a:t>‹#›</a:t>
            </a:fld>
            <a:endParaRPr lang="en-GB"/>
          </a:p>
        </p:txBody>
      </p:sp>
    </p:spTree>
    <p:extLst>
      <p:ext uri="{BB962C8B-B14F-4D97-AF65-F5344CB8AC3E}">
        <p14:creationId xmlns:p14="http://schemas.microsoft.com/office/powerpoint/2010/main" val="142511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596E3524-17C8-4066-B47A-939E47622A9E}" type="slidenum">
              <a:rPr lang="en-GB" smtClean="0"/>
              <a:t>1</a:t>
            </a:fld>
            <a:endParaRPr lang="en-GB"/>
          </a:p>
        </p:txBody>
      </p:sp>
    </p:spTree>
    <p:extLst>
      <p:ext uri="{BB962C8B-B14F-4D97-AF65-F5344CB8AC3E}">
        <p14:creationId xmlns:p14="http://schemas.microsoft.com/office/powerpoint/2010/main" val="1749033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211</a:t>
            </a:fld>
            <a:endParaRPr lang="en-GB"/>
          </a:p>
        </p:txBody>
      </p:sp>
    </p:spTree>
    <p:extLst>
      <p:ext uri="{BB962C8B-B14F-4D97-AF65-F5344CB8AC3E}">
        <p14:creationId xmlns:p14="http://schemas.microsoft.com/office/powerpoint/2010/main" val="375765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8DE85F-A49F-4D4C-8D78-799212E249B2}" type="slidenum">
              <a:rPr lang="en-GB" smtClean="0"/>
              <a:t>212</a:t>
            </a:fld>
            <a:endParaRPr lang="en-GB"/>
          </a:p>
        </p:txBody>
      </p:sp>
    </p:spTree>
    <p:extLst>
      <p:ext uri="{BB962C8B-B14F-4D97-AF65-F5344CB8AC3E}">
        <p14:creationId xmlns:p14="http://schemas.microsoft.com/office/powerpoint/2010/main" val="2910500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8167" cy="590215"/>
          </a:xfrm>
        </p:spPr>
        <p:txBody>
          <a:bodyPr anchor="b">
            <a:no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Text Placeholder 6"/>
          <p:cNvSpPr>
            <a:spLocks noGrp="1"/>
          </p:cNvSpPr>
          <p:nvPr>
            <p:ph type="body" sz="quarter" idx="16" hasCustomPrompt="1"/>
          </p:nvPr>
        </p:nvSpPr>
        <p:spPr>
          <a:xfrm>
            <a:off x="224599" y="5620955"/>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3411065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ographi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8646971" cy="457048"/>
          </a:xfrm>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4000" y="324099"/>
            <a:ext cx="6718167"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5" name="Content Placeholder 2"/>
          <p:cNvSpPr>
            <a:spLocks noGrp="1"/>
          </p:cNvSpPr>
          <p:nvPr>
            <p:ph idx="12" hasCustomPrompt="1"/>
          </p:nvPr>
        </p:nvSpPr>
        <p:spPr>
          <a:xfrm>
            <a:off x="947454"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10" name="Picture Placeholder 8"/>
          <p:cNvSpPr>
            <a:spLocks noGrp="1"/>
          </p:cNvSpPr>
          <p:nvPr>
            <p:ph type="pic" sz="quarter" idx="15" hasCustomPrompt="1"/>
          </p:nvPr>
        </p:nvSpPr>
        <p:spPr>
          <a:xfrm>
            <a:off x="262929"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1" name="Picture Placeholder 8"/>
          <p:cNvSpPr>
            <a:spLocks noGrp="1"/>
          </p:cNvSpPr>
          <p:nvPr>
            <p:ph type="pic" sz="quarter" idx="18" hasCustomPrompt="1"/>
          </p:nvPr>
        </p:nvSpPr>
        <p:spPr>
          <a:xfrm>
            <a:off x="3196468"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12" name="Picture Placeholder 8"/>
          <p:cNvSpPr>
            <a:spLocks noGrp="1"/>
          </p:cNvSpPr>
          <p:nvPr>
            <p:ph type="pic" sz="quarter" idx="19" hasCustomPrompt="1"/>
          </p:nvPr>
        </p:nvSpPr>
        <p:spPr>
          <a:xfrm>
            <a:off x="6147915" y="1653117"/>
            <a:ext cx="684522" cy="771705"/>
          </a:xfrm>
          <a:solidFill>
            <a:schemeClr val="bg1">
              <a:lumMod val="85000"/>
            </a:schemeClr>
          </a:solidFill>
        </p:spPr>
        <p:txBody>
          <a:bodyPr>
            <a:normAutofit/>
          </a:bodyPr>
          <a:lstStyle>
            <a:lvl1pPr marL="0" indent="0">
              <a:buNone/>
              <a:defRPr sz="1050" baseline="0"/>
            </a:lvl1pPr>
          </a:lstStyle>
          <a:p>
            <a:r>
              <a:rPr lang="en-GB" dirty="0"/>
              <a:t>Insert picture from file</a:t>
            </a:r>
          </a:p>
        </p:txBody>
      </p:sp>
      <p:sp>
        <p:nvSpPr>
          <p:cNvPr id="4" name="Text Placeholder 3"/>
          <p:cNvSpPr>
            <a:spLocks noGrp="1"/>
          </p:cNvSpPr>
          <p:nvPr>
            <p:ph type="body" sz="quarter" idx="20" hasCustomPrompt="1"/>
          </p:nvPr>
        </p:nvSpPr>
        <p:spPr>
          <a:xfrm>
            <a:off x="263525"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3" name="Text Placeholder 3"/>
          <p:cNvSpPr>
            <a:spLocks noGrp="1"/>
          </p:cNvSpPr>
          <p:nvPr>
            <p:ph type="body" sz="quarter" idx="21" hasCustomPrompt="1"/>
          </p:nvPr>
        </p:nvSpPr>
        <p:spPr>
          <a:xfrm>
            <a:off x="3196471"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14" name="Text Placeholder 3"/>
          <p:cNvSpPr>
            <a:spLocks noGrp="1"/>
          </p:cNvSpPr>
          <p:nvPr>
            <p:ph type="body" sz="quarter" idx="22" hasCustomPrompt="1"/>
          </p:nvPr>
        </p:nvSpPr>
        <p:spPr>
          <a:xfrm>
            <a:off x="6143704" y="2557381"/>
            <a:ext cx="2625725" cy="1263651"/>
          </a:xfrm>
        </p:spPr>
        <p:txBody>
          <a:bodyPr>
            <a:noAutofit/>
          </a:bodyPr>
          <a:lstStyle>
            <a:lvl3pPr>
              <a:defRPr baseline="0"/>
            </a:lvl3pPr>
            <a:lvl4pPr>
              <a:defRPr baseline="0"/>
            </a:lvl4pPr>
            <a:lvl5pPr>
              <a:defRPr/>
            </a:lvl5pPr>
          </a:lstStyle>
          <a:p>
            <a:pPr lvl="2"/>
            <a:r>
              <a:rPr lang="en-US" dirty="0"/>
              <a:t>1st Level</a:t>
            </a:r>
          </a:p>
          <a:p>
            <a:pPr lvl="3"/>
            <a:r>
              <a:rPr lang="en-US" dirty="0"/>
              <a:t>2nd Level</a:t>
            </a:r>
          </a:p>
          <a:p>
            <a:pPr lvl="4"/>
            <a:r>
              <a:rPr lang="en-US" dirty="0"/>
              <a:t>3rd Level</a:t>
            </a:r>
            <a:endParaRPr lang="en-GB" dirty="0"/>
          </a:p>
        </p:txBody>
      </p:sp>
      <p:sp>
        <p:nvSpPr>
          <p:cNvPr id="24" name="Content Placeholder 2"/>
          <p:cNvSpPr>
            <a:spLocks noGrp="1"/>
          </p:cNvSpPr>
          <p:nvPr>
            <p:ph idx="23" hasCustomPrompt="1"/>
          </p:nvPr>
        </p:nvSpPr>
        <p:spPr>
          <a:xfrm>
            <a:off x="3880993"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
        <p:nvSpPr>
          <p:cNvPr id="25" name="Content Placeholder 2"/>
          <p:cNvSpPr>
            <a:spLocks noGrp="1"/>
          </p:cNvSpPr>
          <p:nvPr>
            <p:ph idx="24" hasCustomPrompt="1"/>
          </p:nvPr>
        </p:nvSpPr>
        <p:spPr>
          <a:xfrm>
            <a:off x="6832437" y="1653117"/>
            <a:ext cx="1941711" cy="771705"/>
          </a:xfrm>
          <a:prstGeom prst="rect">
            <a:avLst/>
          </a:prstGeom>
          <a:solidFill>
            <a:schemeClr val="accent6"/>
          </a:solidFill>
        </p:spPr>
        <p:txBody>
          <a:bodyPr lIns="90000" tIns="90000" rIns="90000" bIns="90000" anchor="ctr">
            <a:noAutofit/>
          </a:bodyPr>
          <a:lstStyle>
            <a:lvl1pPr marL="0" indent="0">
              <a:lnSpc>
                <a:spcPct val="100000"/>
              </a:lnSpc>
              <a:spcBef>
                <a:spcPts val="200"/>
              </a:spcBef>
              <a:spcAft>
                <a:spcPts val="0"/>
              </a:spcAft>
              <a:buNone/>
              <a:defRPr sz="1200" cap="none">
                <a:solidFill>
                  <a:schemeClr val="bg1"/>
                </a:solidFill>
              </a:defRPr>
            </a:lvl1pPr>
            <a:lvl2pPr marL="533400" indent="-285750">
              <a:defRPr>
                <a:solidFill>
                  <a:schemeClr val="bg1"/>
                </a:solidFill>
              </a:defRPr>
            </a:lvl2pPr>
            <a:lvl3pPr marL="898525" indent="-228600">
              <a:defRPr>
                <a:solidFill>
                  <a:schemeClr val="bg1"/>
                </a:solidFill>
              </a:defRPr>
            </a:lvl3pPr>
            <a:lvl4pPr marL="1257300" indent="-228600">
              <a:defRPr>
                <a:solidFill>
                  <a:schemeClr val="bg1"/>
                </a:solidFill>
              </a:defRPr>
            </a:lvl4pPr>
            <a:lvl5pPr marL="1612900" indent="-228600">
              <a:defRPr/>
            </a:lvl5pPr>
          </a:lstStyle>
          <a:p>
            <a:pPr lvl="0"/>
            <a:r>
              <a:rPr lang="en-US" dirty="0"/>
              <a:t>Click to edit master text styles</a:t>
            </a:r>
          </a:p>
        </p:txBody>
      </p:sp>
    </p:spTree>
    <p:extLst>
      <p:ext uri="{BB962C8B-B14F-4D97-AF65-F5344CB8AC3E}">
        <p14:creationId xmlns:p14="http://schemas.microsoft.com/office/powerpoint/2010/main" val="224992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Main Title - 1/3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000162" cy="6858000"/>
          </a:xfrm>
        </p:spPr>
        <p:txBody>
          <a:bodyPr/>
          <a:lstStyle/>
          <a:p>
            <a:r>
              <a:rPr lang="en-US"/>
              <a:t>Click icon to add picture</a:t>
            </a:r>
            <a:endParaRPr lang="en-GB"/>
          </a:p>
        </p:txBody>
      </p:sp>
      <p:sp>
        <p:nvSpPr>
          <p:cNvPr id="2" name="Title 1"/>
          <p:cNvSpPr>
            <a:spLocks noGrp="1"/>
          </p:cNvSpPr>
          <p:nvPr>
            <p:ph type="ctrTitle" hasCustomPrompt="1"/>
          </p:nvPr>
        </p:nvSpPr>
        <p:spPr>
          <a:xfrm>
            <a:off x="4442950" y="2952519"/>
            <a:ext cx="4450225" cy="512448"/>
          </a:xfrm>
        </p:spPr>
        <p:txBody>
          <a:bodyPr anchor="ctr"/>
          <a:lstStyle>
            <a:lvl1pPr>
              <a:defRPr sz="3700" baseline="0"/>
            </a:lvl1pPr>
          </a:lstStyle>
          <a:p>
            <a:r>
              <a:rPr lang="en-US" dirty="0"/>
              <a:t>Impact word(s)</a:t>
            </a:r>
          </a:p>
        </p:txBody>
      </p:sp>
      <p:sp>
        <p:nvSpPr>
          <p:cNvPr id="3" name="Subtitle 2"/>
          <p:cNvSpPr>
            <a:spLocks noGrp="1"/>
          </p:cNvSpPr>
          <p:nvPr>
            <p:ph type="subTitle" idx="1" hasCustomPrompt="1"/>
          </p:nvPr>
        </p:nvSpPr>
        <p:spPr>
          <a:xfrm>
            <a:off x="4442950" y="3819109"/>
            <a:ext cx="4450225" cy="1050051"/>
          </a:xfrm>
        </p:spPr>
        <p:txBody>
          <a:bodyPr/>
          <a:lstStyle>
            <a:lvl1pPr marL="0" indent="0" algn="l">
              <a:buNone/>
              <a:defRPr baseline="0">
                <a:solidFill>
                  <a:schemeClr val="tx1"/>
                </a:solidFill>
              </a:defRPr>
            </a:lvl1pPr>
            <a:lvl2pPr marL="3240" indent="0" algn="l">
              <a:spcBef>
                <a:spcPts val="0"/>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Presenter Name</a:t>
            </a:r>
          </a:p>
          <a:p>
            <a:pPr lvl="1"/>
            <a:r>
              <a:rPr lang="en-US" dirty="0"/>
              <a:t>Job title, date, or other relevant presenter info</a:t>
            </a:r>
          </a:p>
        </p:txBody>
      </p:sp>
      <p:sp>
        <p:nvSpPr>
          <p:cNvPr id="5" name="Footer Placeholder 4"/>
          <p:cNvSpPr>
            <a:spLocks noGrp="1"/>
          </p:cNvSpPr>
          <p:nvPr>
            <p:ph type="ftr" sz="quarter" idx="11"/>
          </p:nvPr>
        </p:nvSpPr>
        <p:spPr>
          <a:xfrm>
            <a:off x="4442949" y="5375268"/>
            <a:ext cx="4444025" cy="346923"/>
          </a:xfrm>
          <a:prstGeom prst="rect">
            <a:avLst/>
          </a:prstGeom>
        </p:spPr>
        <p:txBody>
          <a:bodyPr lIns="62195" tIns="31098" rIns="62195" bIns="31098"/>
          <a:lstStyle>
            <a:lvl1pPr algn="l">
              <a:defRPr sz="800">
                <a:solidFill>
                  <a:schemeClr val="bg2"/>
                </a:solidFill>
              </a:defRPr>
            </a:lvl1pPr>
          </a:lstStyle>
          <a:p>
            <a:r>
              <a:rPr lang="en-GB" dirty="0"/>
              <a:t>© 2015 Ipsos.  All rights reserved. Contains Ipsos' Confidential and Proprietary information  and may not be disclosed or reproduced without the prior written consent of Ipsos.</a:t>
            </a:r>
            <a:endParaRPr lang="en-US" dirty="0"/>
          </a:p>
        </p:txBody>
      </p:sp>
      <p:sp>
        <p:nvSpPr>
          <p:cNvPr id="20" name="Text Placeholder 19"/>
          <p:cNvSpPr>
            <a:spLocks noGrp="1"/>
          </p:cNvSpPr>
          <p:nvPr>
            <p:ph type="body" sz="quarter" idx="13" hasCustomPrompt="1"/>
          </p:nvPr>
        </p:nvSpPr>
        <p:spPr>
          <a:xfrm>
            <a:off x="4442950" y="1412775"/>
            <a:ext cx="4450225" cy="1289247"/>
          </a:xfrm>
        </p:spPr>
        <p:txBody>
          <a:bodyPr anchor="b">
            <a:normAutofit/>
          </a:bodyPr>
          <a:lstStyle>
            <a:lvl1pPr>
              <a:defRPr sz="2200" b="0" cap="none" baseline="0">
                <a:solidFill>
                  <a:schemeClr val="tx1"/>
                </a:solidFill>
              </a:defRPr>
            </a:lvl1pPr>
          </a:lstStyle>
          <a:p>
            <a:pPr lvl="0"/>
            <a:r>
              <a:rPr lang="en-US" dirty="0"/>
              <a:t>Full presentation title</a:t>
            </a:r>
            <a:endParaRPr lang="en-GB" dirty="0"/>
          </a:p>
        </p:txBody>
      </p:sp>
      <p:sp>
        <p:nvSpPr>
          <p:cNvPr id="7" name="Picture Placeholder 6"/>
          <p:cNvSpPr>
            <a:spLocks noGrp="1"/>
          </p:cNvSpPr>
          <p:nvPr>
            <p:ph type="pic" sz="quarter" idx="15" hasCustomPrompt="1"/>
          </p:nvPr>
        </p:nvSpPr>
        <p:spPr>
          <a:xfrm>
            <a:off x="7745982" y="620688"/>
            <a:ext cx="1147193" cy="504056"/>
          </a:xfrm>
          <a:solidFill>
            <a:schemeClr val="bg1"/>
          </a:solidFill>
        </p:spPr>
        <p:txBody>
          <a:bodyPr/>
          <a:lstStyle>
            <a:lvl1pPr algn="ctr">
              <a:defRPr sz="1400"/>
            </a:lvl1pPr>
          </a:lstStyle>
          <a:p>
            <a:r>
              <a:rPr lang="en-GB" dirty="0"/>
              <a:t>Client Logo</a:t>
            </a:r>
            <a:br>
              <a:rPr lang="en-GB" dirty="0"/>
            </a:br>
            <a:r>
              <a:rPr lang="en-GB" dirty="0"/>
              <a:t>(delete if unused)</a:t>
            </a:r>
          </a:p>
        </p:txBody>
      </p:sp>
    </p:spTree>
    <p:extLst>
      <p:ext uri="{BB962C8B-B14F-4D97-AF65-F5344CB8AC3E}">
        <p14:creationId xmlns:p14="http://schemas.microsoft.com/office/powerpoint/2010/main" val="2939111812"/>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Slide - Box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4571460" cy="6858000"/>
          </a:xfr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4047816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2_Triangles and Blobs">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0" y="-11952"/>
            <a:ext cx="4419600" cy="6895352"/>
          </a:xfrm>
          <a:custGeom>
            <a:avLst/>
            <a:gdLst>
              <a:gd name="connsiteX0" fmla="*/ 0 w 4419600"/>
              <a:gd name="connsiteY0" fmla="*/ 0 h 5162550"/>
              <a:gd name="connsiteX1" fmla="*/ 4419600 w 4419600"/>
              <a:gd name="connsiteY1" fmla="*/ 0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0 h 5162550"/>
              <a:gd name="connsiteX1" fmla="*/ 2743200 w 4419600"/>
              <a:gd name="connsiteY1" fmla="*/ 8965 h 5162550"/>
              <a:gd name="connsiteX2" fmla="*/ 4419600 w 4419600"/>
              <a:gd name="connsiteY2" fmla="*/ 5162550 h 5162550"/>
              <a:gd name="connsiteX3" fmla="*/ 0 w 4419600"/>
              <a:gd name="connsiteY3" fmla="*/ 5162550 h 5162550"/>
              <a:gd name="connsiteX4" fmla="*/ 0 w 4419600"/>
              <a:gd name="connsiteY4" fmla="*/ 0 h 5162550"/>
              <a:gd name="connsiteX0" fmla="*/ 0 w 4419600"/>
              <a:gd name="connsiteY0" fmla="*/ 8964 h 5171514"/>
              <a:gd name="connsiteX1" fmla="*/ 2743200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 name="connsiteX0" fmla="*/ 0 w 4419600"/>
              <a:gd name="connsiteY0" fmla="*/ 8964 h 5171514"/>
              <a:gd name="connsiteX1" fmla="*/ 2734235 w 4419600"/>
              <a:gd name="connsiteY1" fmla="*/ 0 h 5171514"/>
              <a:gd name="connsiteX2" fmla="*/ 4419600 w 4419600"/>
              <a:gd name="connsiteY2" fmla="*/ 5171514 h 5171514"/>
              <a:gd name="connsiteX3" fmla="*/ 0 w 4419600"/>
              <a:gd name="connsiteY3" fmla="*/ 5171514 h 5171514"/>
              <a:gd name="connsiteX4" fmla="*/ 0 w 4419600"/>
              <a:gd name="connsiteY4" fmla="*/ 8964 h 5171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19600" h="5171514">
                <a:moveTo>
                  <a:pt x="0" y="8964"/>
                </a:moveTo>
                <a:lnTo>
                  <a:pt x="2734235" y="0"/>
                </a:lnTo>
                <a:lnTo>
                  <a:pt x="4419600" y="5171514"/>
                </a:lnTo>
                <a:lnTo>
                  <a:pt x="0" y="5171514"/>
                </a:lnTo>
                <a:lnTo>
                  <a:pt x="0" y="8964"/>
                </a:ln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Tree>
    <p:extLst>
      <p:ext uri="{BB962C8B-B14F-4D97-AF65-F5344CB8AC3E}">
        <p14:creationId xmlns:p14="http://schemas.microsoft.com/office/powerpoint/2010/main" val="17602117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1_Triangles and Blobs">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786374" y="1497133"/>
            <a:ext cx="4100599" cy="3656447"/>
          </a:xfrm>
        </p:spPr>
        <p:txBody>
          <a:bodyPr anchor="ctr">
            <a:normAutofit/>
          </a:bodyPr>
          <a:lstStyle>
            <a:lvl1pPr marL="0" indent="0" algn="l">
              <a:buNone/>
              <a:defRPr sz="2700" b="1" baseline="0">
                <a:solidFill>
                  <a:schemeClr val="tx1"/>
                </a:solidFill>
              </a:defRPr>
            </a:lvl1pPr>
            <a:lvl2pPr marL="3240" indent="0" algn="l">
              <a:spcBef>
                <a:spcPts val="0"/>
              </a:spcBef>
              <a:buNone/>
              <a:tabLst/>
              <a:defRPr sz="2200" baseline="0">
                <a:solidFill>
                  <a:schemeClr val="bg2"/>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endParaRPr lang="en-US" dirty="0"/>
          </a:p>
        </p:txBody>
      </p:sp>
      <p:sp>
        <p:nvSpPr>
          <p:cNvPr id="6" name="Picture Placeholder 5"/>
          <p:cNvSpPr>
            <a:spLocks noGrp="1"/>
          </p:cNvSpPr>
          <p:nvPr>
            <p:ph type="pic" sz="quarter" idx="15"/>
          </p:nvPr>
        </p:nvSpPr>
        <p:spPr>
          <a:xfrm>
            <a:off x="0" y="-11953"/>
            <a:ext cx="4392706" cy="6869953"/>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92706" h="5152465">
                <a:moveTo>
                  <a:pt x="0" y="8965"/>
                </a:moveTo>
                <a:lnTo>
                  <a:pt x="2716306" y="0"/>
                </a:lnTo>
                <a:lnTo>
                  <a:pt x="4392706" y="5152465"/>
                </a:lnTo>
                <a:lnTo>
                  <a:pt x="0" y="5152465"/>
                </a:lnTo>
                <a:lnTo>
                  <a:pt x="0" y="8965"/>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10821787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Slide - wide image">
    <p:spTree>
      <p:nvGrpSpPr>
        <p:cNvPr id="1" name=""/>
        <p:cNvGrpSpPr/>
        <p:nvPr/>
      </p:nvGrpSpPr>
      <p:grpSpPr>
        <a:xfrm>
          <a:off x="0" y="0"/>
          <a:ext cx="0" cy="0"/>
          <a:chOff x="0" y="0"/>
          <a:chExt cx="0" cy="0"/>
        </a:xfrm>
      </p:grpSpPr>
      <p:sp>
        <p:nvSpPr>
          <p:cNvPr id="18" name="Picture Placeholder 17"/>
          <p:cNvSpPr>
            <a:spLocks noGrp="1"/>
          </p:cNvSpPr>
          <p:nvPr>
            <p:ph type="pic" sz="quarter" idx="14"/>
          </p:nvPr>
        </p:nvSpPr>
        <p:spPr>
          <a:xfrm>
            <a:off x="0" y="0"/>
            <a:ext cx="6438166" cy="6858000"/>
          </a:xfrm>
        </p:spPr>
        <p:txBody>
          <a:bodyPr/>
          <a:lstStyle/>
          <a:p>
            <a:r>
              <a:rPr lang="en-US"/>
              <a:t>Click icon to add picture</a:t>
            </a:r>
            <a:endParaRPr lang="en-GB"/>
          </a:p>
        </p:txBody>
      </p:sp>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Tree>
    <p:extLst>
      <p:ext uri="{BB962C8B-B14F-4D97-AF65-F5344CB8AC3E}">
        <p14:creationId xmlns:p14="http://schemas.microsoft.com/office/powerpoint/2010/main" val="24575959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1 -Wide image">
    <p:spTree>
      <p:nvGrpSpPr>
        <p:cNvPr id="1" name=""/>
        <p:cNvGrpSpPr/>
        <p:nvPr/>
      </p:nvGrpSpPr>
      <p:grpSpPr>
        <a:xfrm>
          <a:off x="0" y="0"/>
          <a:ext cx="0" cy="0"/>
          <a:chOff x="0" y="0"/>
          <a:chExt cx="0" cy="0"/>
        </a:xfrm>
      </p:grpSpPr>
      <p:sp>
        <p:nvSpPr>
          <p:cNvPr id="17" name="Rectangle 1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 name="Title 1"/>
          <p:cNvSpPr>
            <a:spLocks noGrp="1"/>
          </p:cNvSpPr>
          <p:nvPr>
            <p:ph type="ctrTitle" hasCustomPrompt="1"/>
          </p:nvPr>
        </p:nvSpPr>
        <p:spPr>
          <a:xfrm>
            <a:off x="6741099" y="2973164"/>
            <a:ext cx="2145875" cy="747897"/>
          </a:xfrm>
        </p:spPr>
        <p:txBody>
          <a:bodyPr anchor="ctr"/>
          <a:lstStyle>
            <a:lvl1pPr>
              <a:defRPr sz="2700" cap="all" baseline="0"/>
            </a:lvl1pPr>
          </a:lstStyle>
          <a:p>
            <a:r>
              <a:rPr lang="en-GB" dirty="0"/>
              <a:t>Title </a:t>
            </a:r>
            <a:r>
              <a:rPr lang="en-GB" dirty="0" err="1"/>
              <a:t>title</a:t>
            </a:r>
            <a:r>
              <a:rPr lang="en-GB" dirty="0"/>
              <a:t> </a:t>
            </a:r>
            <a:r>
              <a:rPr lang="en-GB" dirty="0" err="1"/>
              <a:t>title</a:t>
            </a:r>
            <a:r>
              <a:rPr lang="en-GB" dirty="0"/>
              <a:t> </a:t>
            </a:r>
            <a:r>
              <a:rPr lang="en-GB" dirty="0" err="1"/>
              <a:t>title</a:t>
            </a:r>
            <a:endParaRPr lang="en-US" dirty="0"/>
          </a:p>
        </p:txBody>
      </p:sp>
      <p:sp>
        <p:nvSpPr>
          <p:cNvPr id="7" name="Rectangle 6"/>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8" name="Rectangle 7"/>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9" name="TextBox 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0" name="Rectangle 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1" name="TextBox 1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2" name="Rectangle 1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3" name="TextBox 1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4" name="Rectangle 13"/>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5" name="TextBox 14"/>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16" name="Rectangle 15"/>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19" name="TextBox 18"/>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0" name="Rectangle 19"/>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1" name="TextBox 20"/>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2" name="Rectangle 21"/>
          <p:cNvSpPr/>
          <p:nvPr/>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3" name="TextBox 22"/>
          <p:cNvSpPr txBox="1"/>
          <p:nvPr/>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24" name="Rectangle 23"/>
          <p:cNvSpPr/>
          <p:nvPr userDrawn="1"/>
        </p:nvSpPr>
        <p:spPr bwMode="white">
          <a:xfrm>
            <a:off x="0" y="6238998"/>
            <a:ext cx="1867882" cy="6164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GB"/>
          </a:p>
        </p:txBody>
      </p:sp>
      <p:sp>
        <p:nvSpPr>
          <p:cNvPr id="25" name="TextBox 24"/>
          <p:cNvSpPr txBox="1"/>
          <p:nvPr userDrawn="1"/>
        </p:nvSpPr>
        <p:spPr>
          <a:xfrm>
            <a:off x="247314" y="6212274"/>
            <a:ext cx="560381" cy="329039"/>
          </a:xfrm>
          <a:prstGeom prst="rect">
            <a:avLst/>
          </a:prstGeom>
        </p:spPr>
        <p:txBody>
          <a:bodyPr vert="horz" wrap="square" lIns="0" tIns="0" rIns="0" bIns="0" rtlCol="0" anchor="b">
            <a:noAutofit/>
          </a:bodyPr>
          <a:lstStyle/>
          <a:p>
            <a:pPr marL="3240">
              <a:spcBef>
                <a:spcPts val="816"/>
              </a:spcBef>
            </a:pPr>
            <a:fld id="{5575D932-8F50-448D-A3FF-976A850649DE}" type="slidenum">
              <a:rPr lang="en-GB" sz="700" smtClean="0">
                <a:solidFill>
                  <a:schemeClr val="bg2"/>
                </a:solidFill>
              </a:rPr>
              <a:pPr marL="3240">
                <a:spcBef>
                  <a:spcPts val="816"/>
                </a:spcBef>
              </a:pPr>
              <a:t>‹#›</a:t>
            </a:fld>
            <a:endParaRPr lang="en-GB" sz="700" dirty="0">
              <a:solidFill>
                <a:schemeClr val="bg2"/>
              </a:solidFill>
            </a:endParaRPr>
          </a:p>
        </p:txBody>
      </p:sp>
      <p:sp>
        <p:nvSpPr>
          <p:cNvPr id="4"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spTree>
    <p:extLst>
      <p:ext uri="{BB962C8B-B14F-4D97-AF65-F5344CB8AC3E}">
        <p14:creationId xmlns:p14="http://schemas.microsoft.com/office/powerpoint/2010/main" val="41770506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34000" y="2212783"/>
            <a:ext cx="3569511" cy="1024896"/>
          </a:xfrm>
        </p:spPr>
        <p:txBody>
          <a:bodyPr anchor="ctr"/>
          <a:lstStyle>
            <a:lvl1pPr>
              <a:defRPr sz="3700" baseline="0"/>
            </a:lvl1pPr>
          </a:lstStyle>
          <a:p>
            <a:r>
              <a:rPr lang="en-US" dirty="0"/>
              <a:t>Subject</a:t>
            </a:r>
            <a:br>
              <a:rPr lang="en-US" dirty="0"/>
            </a:br>
            <a:r>
              <a:rPr lang="en-US" dirty="0"/>
              <a:t>Title</a:t>
            </a:r>
          </a:p>
        </p:txBody>
      </p:sp>
      <p:sp>
        <p:nvSpPr>
          <p:cNvPr id="3" name="Subtitle 2"/>
          <p:cNvSpPr>
            <a:spLocks noGrp="1"/>
          </p:cNvSpPr>
          <p:nvPr>
            <p:ph type="subTitle" idx="1" hasCustomPrompt="1"/>
          </p:nvPr>
        </p:nvSpPr>
        <p:spPr>
          <a:xfrm>
            <a:off x="234000" y="3632698"/>
            <a:ext cx="3569511" cy="2422039"/>
          </a:xfrm>
        </p:spPr>
        <p:txBody>
          <a:bodyPr/>
          <a:lstStyle>
            <a:lvl1pPr marL="0" indent="0" algn="l">
              <a:buNone/>
              <a:defRPr baseline="0">
                <a:solidFill>
                  <a:schemeClr val="bg2"/>
                </a:solidFill>
              </a:defRPr>
            </a:lvl1pPr>
            <a:lvl2pPr marL="3240" indent="0" algn="l">
              <a:spcBef>
                <a:spcPts val="816"/>
              </a:spcBef>
              <a:buNone/>
              <a:tabLst/>
              <a:defRPr baseline="0">
                <a:solidFill>
                  <a:schemeClr val="tx1"/>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MORE COMPLETE TITLE</a:t>
            </a:r>
          </a:p>
          <a:p>
            <a:pPr lvl="1"/>
            <a:r>
              <a:rPr lang="en-US" dirty="0"/>
              <a:t>Body text: Lorem ipsum dolor sit amet, consectetuer adipiscing elit. Maecenas porttitor congue massa. </a:t>
            </a:r>
            <a:r>
              <a:rPr lang="en-US" dirty="0" err="1"/>
              <a:t>Fusce</a:t>
            </a:r>
            <a:r>
              <a:rPr lang="en-US" dirty="0"/>
              <a:t> </a:t>
            </a:r>
            <a:r>
              <a:rPr lang="en-US" dirty="0" err="1"/>
              <a:t>posuere</a:t>
            </a:r>
            <a:r>
              <a:rPr lang="en-US" dirty="0"/>
              <a:t>.</a:t>
            </a:r>
          </a:p>
          <a:p>
            <a:pPr lvl="1"/>
            <a:r>
              <a:rPr lang="en-US" dirty="0"/>
              <a:t>Pellentesque habitant morbi tristique senectus et netus et malesuada fames ac turpis egestas. Proin pharetra nonummy pede. Mauris et </a:t>
            </a:r>
            <a:r>
              <a:rPr lang="en-US" dirty="0" err="1"/>
              <a:t>orci</a:t>
            </a:r>
            <a:r>
              <a:rPr lang="en-US" dirty="0"/>
              <a:t>.</a:t>
            </a:r>
          </a:p>
        </p:txBody>
      </p:sp>
      <p:sp>
        <p:nvSpPr>
          <p:cNvPr id="20" name="Text Placeholder 19"/>
          <p:cNvSpPr>
            <a:spLocks noGrp="1"/>
          </p:cNvSpPr>
          <p:nvPr>
            <p:ph type="body" sz="quarter" idx="13" hasCustomPrompt="1"/>
          </p:nvPr>
        </p:nvSpPr>
        <p:spPr>
          <a:xfrm>
            <a:off x="234000" y="331098"/>
            <a:ext cx="3569510" cy="1563900"/>
          </a:xfrm>
        </p:spPr>
        <p:txBody>
          <a:bodyPr anchor="b">
            <a:normAutofit/>
          </a:bodyPr>
          <a:lstStyle>
            <a:lvl1pPr>
              <a:defRPr sz="2200" b="0" cap="none" baseline="0">
                <a:solidFill>
                  <a:schemeClr val="bg2"/>
                </a:solidFill>
              </a:defRPr>
            </a:lvl1pPr>
          </a:lstStyle>
          <a:p>
            <a:pPr lvl="0"/>
            <a:r>
              <a:rPr lang="en-US" dirty="0"/>
              <a:t>Related phrase</a:t>
            </a:r>
            <a:endParaRPr lang="en-GB" dirty="0"/>
          </a:p>
        </p:txBody>
      </p:sp>
      <p:sp>
        <p:nvSpPr>
          <p:cNvPr id="10" name="Oval 9"/>
          <p:cNvSpPr/>
          <p:nvPr userDrawn="1"/>
        </p:nvSpPr>
        <p:spPr>
          <a:xfrm>
            <a:off x="7166089" y="1851845"/>
            <a:ext cx="1081211" cy="108091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1" name="Oval 10"/>
          <p:cNvSpPr/>
          <p:nvPr userDrawn="1"/>
        </p:nvSpPr>
        <p:spPr>
          <a:xfrm>
            <a:off x="5385163" y="3916630"/>
            <a:ext cx="1384960" cy="138457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2" name="Oval 11"/>
          <p:cNvSpPr/>
          <p:nvPr userDrawn="1"/>
        </p:nvSpPr>
        <p:spPr>
          <a:xfrm>
            <a:off x="5246169" y="4027472"/>
            <a:ext cx="381308" cy="381203"/>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3" name="Oval 12"/>
          <p:cNvSpPr/>
          <p:nvPr userDrawn="1"/>
        </p:nvSpPr>
        <p:spPr>
          <a:xfrm>
            <a:off x="8163709" y="1768279"/>
            <a:ext cx="167181" cy="16713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2195" tIns="31098" rIns="62195" bIns="31098" rtlCol="0" anchor="ctr"/>
          <a:lstStyle/>
          <a:p>
            <a:pPr algn="ctr"/>
            <a:endParaRPr lang="en-ZA" dirty="0">
              <a:solidFill>
                <a:srgbClr val="FFFFFF"/>
              </a:solidFill>
            </a:endParaRPr>
          </a:p>
        </p:txBody>
      </p:sp>
      <p:sp>
        <p:nvSpPr>
          <p:cNvPr id="14" name="Picture Placeholder 6"/>
          <p:cNvSpPr>
            <a:spLocks noGrp="1"/>
          </p:cNvSpPr>
          <p:nvPr>
            <p:ph type="pic" sz="quarter" idx="14"/>
          </p:nvPr>
        </p:nvSpPr>
        <p:spPr>
          <a:xfrm>
            <a:off x="5142217" y="1739047"/>
            <a:ext cx="2979602" cy="2978781"/>
          </a:xfrm>
          <a:prstGeom prst="ellipse">
            <a:avLst/>
          </a:prstGeom>
          <a:ln w="38100">
            <a:solidFill>
              <a:schemeClr val="accent3"/>
            </a:solidFill>
          </a:ln>
        </p:spPr>
        <p:txBody>
          <a:bodyPr/>
          <a:lstStyle/>
          <a:p>
            <a:r>
              <a:rPr lang="en-US"/>
              <a:t>Click icon to add picture</a:t>
            </a:r>
            <a:endParaRPr lang="en-GB"/>
          </a:p>
        </p:txBody>
      </p:sp>
    </p:spTree>
    <p:extLst>
      <p:ext uri="{BB962C8B-B14F-4D97-AF65-F5344CB8AC3E}">
        <p14:creationId xmlns:p14="http://schemas.microsoft.com/office/powerpoint/2010/main" val="830144330"/>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2688"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5043071" y="4648362"/>
            <a:ext cx="3843754" cy="876140"/>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2688" y="2441472"/>
            <a:ext cx="384375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5043071" y="2441472"/>
            <a:ext cx="3843754" cy="2067189"/>
          </a:xfrm>
        </p:spPr>
        <p:txBody>
          <a:bodyPr>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42688" y="1851259"/>
            <a:ext cx="384375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43071" y="1851259"/>
            <a:ext cx="384375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9456710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95158"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4533"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3300205"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44533"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2" name="Picture Placeholder 6"/>
          <p:cNvSpPr>
            <a:spLocks noGrp="1"/>
          </p:cNvSpPr>
          <p:nvPr>
            <p:ph type="pic" sz="quarter" idx="17"/>
          </p:nvPr>
        </p:nvSpPr>
        <p:spPr>
          <a:xfrm>
            <a:off x="3300205"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3" name="Text Placeholder 10"/>
          <p:cNvSpPr>
            <a:spLocks noGrp="1"/>
          </p:cNvSpPr>
          <p:nvPr>
            <p:ph type="body" sz="quarter" idx="18"/>
          </p:nvPr>
        </p:nvSpPr>
        <p:spPr>
          <a:xfrm>
            <a:off x="244533" y="1851259"/>
            <a:ext cx="2561614"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300205" y="1851259"/>
            <a:ext cx="2561614"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5" name="Text Placeholder 10"/>
          <p:cNvSpPr>
            <a:spLocks noGrp="1"/>
          </p:cNvSpPr>
          <p:nvPr>
            <p:ph type="body" sz="quarter" idx="20"/>
          </p:nvPr>
        </p:nvSpPr>
        <p:spPr>
          <a:xfrm>
            <a:off x="6301029" y="4641740"/>
            <a:ext cx="2561614" cy="1047349"/>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solidFill>
                  <a:schemeClr val="tx1"/>
                </a:solidFill>
              </a:defRPr>
            </a:lvl2pPr>
          </a:lstStyle>
          <a:p>
            <a:pPr lvl="0"/>
            <a:r>
              <a:rPr lang="en-US"/>
              <a:t>Click to edit Master text styles</a:t>
            </a:r>
          </a:p>
          <a:p>
            <a:pPr lvl="1"/>
            <a:r>
              <a:rPr lang="en-US"/>
              <a:t>Second level</a:t>
            </a:r>
          </a:p>
        </p:txBody>
      </p:sp>
      <p:sp>
        <p:nvSpPr>
          <p:cNvPr id="16" name="Picture Placeholder 6"/>
          <p:cNvSpPr>
            <a:spLocks noGrp="1"/>
          </p:cNvSpPr>
          <p:nvPr>
            <p:ph type="pic" sz="quarter" idx="21"/>
          </p:nvPr>
        </p:nvSpPr>
        <p:spPr>
          <a:xfrm>
            <a:off x="6301029" y="2441472"/>
            <a:ext cx="2561614" cy="2067189"/>
          </a:xfrm>
        </p:spPr>
        <p:txBody>
          <a:bodyPr>
            <a:normAutofit/>
          </a:bodyPr>
          <a:lstStyle>
            <a:lvl1pPr>
              <a:defRPr sz="1100">
                <a:solidFill>
                  <a:schemeClr val="bg2"/>
                </a:solidFill>
              </a:defRPr>
            </a:lvl1pPr>
          </a:lstStyle>
          <a:p>
            <a:r>
              <a:rPr lang="en-US"/>
              <a:t>Click icon to add picture</a:t>
            </a:r>
            <a:endParaRPr lang="en-GB"/>
          </a:p>
        </p:txBody>
      </p:sp>
      <p:sp>
        <p:nvSpPr>
          <p:cNvPr id="17" name="Text Placeholder 10"/>
          <p:cNvSpPr>
            <a:spLocks noGrp="1"/>
          </p:cNvSpPr>
          <p:nvPr>
            <p:ph type="body" sz="quarter" idx="22"/>
          </p:nvPr>
        </p:nvSpPr>
        <p:spPr>
          <a:xfrm>
            <a:off x="6301029" y="1851259"/>
            <a:ext cx="2561614"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Tree>
    <p:extLst>
      <p:ext uri="{BB962C8B-B14F-4D97-AF65-F5344CB8AC3E}">
        <p14:creationId xmlns:p14="http://schemas.microsoft.com/office/powerpoint/2010/main" val="2193644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457048"/>
          </a:xfrm>
        </p:spPr>
        <p:txBody>
          <a:bodyPr/>
          <a:lstStyle>
            <a:lvl1pPr>
              <a:defRPr baseline="0"/>
            </a:lvl1pPr>
          </a:lstStyle>
          <a:p>
            <a:r>
              <a:rPr lang="en-US" dirty="0"/>
              <a:t>Click to add emphasis part of title</a:t>
            </a:r>
          </a:p>
        </p:txBody>
      </p:sp>
      <p:sp>
        <p:nvSpPr>
          <p:cNvPr id="7" name="Text Placeholder 6"/>
          <p:cNvSpPr>
            <a:spLocks noGrp="1"/>
          </p:cNvSpPr>
          <p:nvPr>
            <p:ph type="body" sz="quarter" idx="16" hasCustomPrompt="1"/>
          </p:nvPr>
        </p:nvSpPr>
        <p:spPr>
          <a:xfrm>
            <a:off x="209558" y="6248400"/>
            <a:ext cx="6718075" cy="424383"/>
          </a:xfrm>
        </p:spPr>
        <p:txBody>
          <a:bodyPr anchor="b">
            <a:norm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41553143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6723160"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615283"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5007"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9" name="Text Placeholder 10"/>
          <p:cNvSpPr>
            <a:spLocks noGrp="1"/>
          </p:cNvSpPr>
          <p:nvPr>
            <p:ph type="body" sz="quarter" idx="15"/>
          </p:nvPr>
        </p:nvSpPr>
        <p:spPr>
          <a:xfrm>
            <a:off x="2469336"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7" name="Picture Placeholder 6"/>
          <p:cNvSpPr>
            <a:spLocks noGrp="1"/>
          </p:cNvSpPr>
          <p:nvPr>
            <p:ph type="pic" sz="quarter" idx="16"/>
          </p:nvPr>
        </p:nvSpPr>
        <p:spPr>
          <a:xfrm>
            <a:off x="235007"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3" name="Text Placeholder 10"/>
          <p:cNvSpPr>
            <a:spLocks noGrp="1"/>
          </p:cNvSpPr>
          <p:nvPr>
            <p:ph type="body" sz="quarter" idx="18"/>
          </p:nvPr>
        </p:nvSpPr>
        <p:spPr>
          <a:xfrm>
            <a:off x="235007" y="1851257"/>
            <a:ext cx="1948830" cy="590213"/>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69336" y="1851257"/>
            <a:ext cx="1948830" cy="590213"/>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2" name="Picture Placeholder 6"/>
          <p:cNvSpPr>
            <a:spLocks noGrp="1"/>
          </p:cNvSpPr>
          <p:nvPr>
            <p:ph type="pic" sz="quarter" idx="17"/>
          </p:nvPr>
        </p:nvSpPr>
        <p:spPr>
          <a:xfrm>
            <a:off x="2469336"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dirty="0"/>
          </a:p>
        </p:txBody>
      </p:sp>
      <p:sp>
        <p:nvSpPr>
          <p:cNvPr id="15" name="Text Placeholder 10"/>
          <p:cNvSpPr>
            <a:spLocks noGrp="1"/>
          </p:cNvSpPr>
          <p:nvPr>
            <p:ph type="body" sz="quarter" idx="20"/>
          </p:nvPr>
        </p:nvSpPr>
        <p:spPr>
          <a:xfrm>
            <a:off x="470366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17" name="Text Placeholder 10"/>
          <p:cNvSpPr>
            <a:spLocks noGrp="1"/>
          </p:cNvSpPr>
          <p:nvPr>
            <p:ph type="body" sz="quarter" idx="22"/>
          </p:nvPr>
        </p:nvSpPr>
        <p:spPr>
          <a:xfrm>
            <a:off x="4703665" y="1851257"/>
            <a:ext cx="1948830" cy="590213"/>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6" name="Picture Placeholder 6"/>
          <p:cNvSpPr>
            <a:spLocks noGrp="1"/>
          </p:cNvSpPr>
          <p:nvPr>
            <p:ph type="pic" sz="quarter" idx="21"/>
          </p:nvPr>
        </p:nvSpPr>
        <p:spPr>
          <a:xfrm>
            <a:off x="470366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
        <p:nvSpPr>
          <p:cNvPr id="18" name="Text Placeholder 10"/>
          <p:cNvSpPr>
            <a:spLocks noGrp="1"/>
          </p:cNvSpPr>
          <p:nvPr>
            <p:ph type="body" sz="quarter" idx="23"/>
          </p:nvPr>
        </p:nvSpPr>
        <p:spPr>
          <a:xfrm>
            <a:off x="6937995" y="4365104"/>
            <a:ext cx="1948830" cy="1120925"/>
          </a:xfrm>
        </p:spPr>
        <p:txBody>
          <a:bodyPr/>
          <a:lstStyle>
            <a:lvl1pPr>
              <a:defRPr lang="en-US" sz="1200" kern="1200" cap="none" baseline="0" dirty="0" smtClean="0">
                <a:solidFill>
                  <a:schemeClr val="tx1"/>
                </a:solidFill>
                <a:latin typeface="+mn-lt"/>
                <a:ea typeface="+mn-ea"/>
                <a:cs typeface="+mn-cs"/>
              </a:defRPr>
            </a:lvl1pPr>
            <a:lvl2pPr marL="197599" indent="-137132">
              <a:buFont typeface="Arial" panose="020B0604020202020204" pitchFamily="34" charset="0"/>
              <a:buChar char="•"/>
              <a:defRPr/>
            </a:lvl2pPr>
          </a:lstStyle>
          <a:p>
            <a:pPr lvl="0"/>
            <a:r>
              <a:rPr lang="en-US"/>
              <a:t>Click to edit Master text styles</a:t>
            </a:r>
          </a:p>
          <a:p>
            <a:pPr lvl="1"/>
            <a:r>
              <a:rPr lang="en-US"/>
              <a:t>Second level</a:t>
            </a:r>
          </a:p>
        </p:txBody>
      </p:sp>
      <p:sp>
        <p:nvSpPr>
          <p:cNvPr id="20" name="Text Placeholder 10"/>
          <p:cNvSpPr>
            <a:spLocks noGrp="1"/>
          </p:cNvSpPr>
          <p:nvPr>
            <p:ph type="body" sz="quarter" idx="25"/>
          </p:nvPr>
        </p:nvSpPr>
        <p:spPr>
          <a:xfrm>
            <a:off x="6937995" y="1851257"/>
            <a:ext cx="1948830" cy="590213"/>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9" name="Picture Placeholder 6"/>
          <p:cNvSpPr>
            <a:spLocks noGrp="1"/>
          </p:cNvSpPr>
          <p:nvPr>
            <p:ph type="pic" sz="quarter" idx="24"/>
          </p:nvPr>
        </p:nvSpPr>
        <p:spPr>
          <a:xfrm>
            <a:off x="6937995" y="2441473"/>
            <a:ext cx="1948830" cy="1851624"/>
          </a:xfrm>
        </p:spPr>
        <p:txBody>
          <a:bodyPr lIns="72000" tIns="72000" rIns="72000" bIns="72000">
            <a:normAutofit/>
          </a:bodyPr>
          <a:lstStyle>
            <a:lvl1pPr>
              <a:defRPr sz="1100">
                <a:solidFill>
                  <a:schemeClr val="bg2"/>
                </a:solidFill>
              </a:defRPr>
            </a:lvl1pPr>
          </a:lstStyle>
          <a:p>
            <a:r>
              <a:rPr lang="en-US"/>
              <a:t>Click icon to add picture</a:t>
            </a:r>
            <a:endParaRPr lang="en-GB"/>
          </a:p>
        </p:txBody>
      </p:sp>
    </p:spTree>
    <p:extLst>
      <p:ext uri="{BB962C8B-B14F-4D97-AF65-F5344CB8AC3E}">
        <p14:creationId xmlns:p14="http://schemas.microsoft.com/office/powerpoint/2010/main" val="18939326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2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59"/>
            <a:ext cx="3864347"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5012927" y="1851259"/>
            <a:ext cx="3873898"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0" name="Text Placeholder 9"/>
          <p:cNvSpPr>
            <a:spLocks noGrp="1"/>
          </p:cNvSpPr>
          <p:nvPr>
            <p:ph type="body" sz="quarter" idx="20"/>
          </p:nvPr>
        </p:nvSpPr>
        <p:spPr>
          <a:xfrm>
            <a:off x="242687" y="2668923"/>
            <a:ext cx="3864347"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9"/>
          <p:cNvSpPr>
            <a:spLocks noGrp="1"/>
          </p:cNvSpPr>
          <p:nvPr>
            <p:ph type="body" sz="quarter" idx="21"/>
          </p:nvPr>
        </p:nvSpPr>
        <p:spPr>
          <a:xfrm>
            <a:off x="5012927" y="2668923"/>
            <a:ext cx="3873898"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2" name="Text Placeholder 6"/>
          <p:cNvSpPr>
            <a:spLocks noGrp="1"/>
          </p:cNvSpPr>
          <p:nvPr>
            <p:ph type="body" sz="quarter" idx="16" hasCustomPrompt="1"/>
          </p:nvPr>
        </p:nvSpPr>
        <p:spPr>
          <a:xfrm>
            <a:off x="232378" y="5620955"/>
            <a:ext cx="6725791"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3002356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3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2687" y="1851261"/>
            <a:ext cx="2654085"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3255266" y="1851259"/>
            <a:ext cx="2654085"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6232737" y="1851261"/>
            <a:ext cx="2654085"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8" name="Text Placeholder 9"/>
          <p:cNvSpPr>
            <a:spLocks noGrp="1"/>
          </p:cNvSpPr>
          <p:nvPr>
            <p:ph type="body" sz="quarter" idx="23"/>
          </p:nvPr>
        </p:nvSpPr>
        <p:spPr>
          <a:xfrm>
            <a:off x="250368"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Text Placeholder 9"/>
          <p:cNvSpPr>
            <a:spLocks noGrp="1"/>
          </p:cNvSpPr>
          <p:nvPr>
            <p:ph type="body" sz="quarter" idx="21"/>
          </p:nvPr>
        </p:nvSpPr>
        <p:spPr>
          <a:xfrm>
            <a:off x="3255266"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9"/>
          <p:cNvSpPr>
            <a:spLocks noGrp="1"/>
          </p:cNvSpPr>
          <p:nvPr>
            <p:ph type="body" sz="quarter" idx="24"/>
          </p:nvPr>
        </p:nvSpPr>
        <p:spPr>
          <a:xfrm>
            <a:off x="6232739" y="2668923"/>
            <a:ext cx="2654086"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32377" y="5620955"/>
            <a:ext cx="7880266"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897665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_4 Column Imag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857959"/>
            <a:ext cx="7870391"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517"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3" name="Text Placeholder 10"/>
          <p:cNvSpPr>
            <a:spLocks noGrp="1"/>
          </p:cNvSpPr>
          <p:nvPr>
            <p:ph type="body" sz="quarter" idx="18"/>
          </p:nvPr>
        </p:nvSpPr>
        <p:spPr>
          <a:xfrm>
            <a:off x="240527" y="1851259"/>
            <a:ext cx="1912119" cy="590215"/>
          </a:xfrm>
          <a:solidFill>
            <a:schemeClr val="tx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4" name="Text Placeholder 10"/>
          <p:cNvSpPr>
            <a:spLocks noGrp="1"/>
          </p:cNvSpPr>
          <p:nvPr>
            <p:ph type="body" sz="quarter" idx="19"/>
          </p:nvPr>
        </p:nvSpPr>
        <p:spPr>
          <a:xfrm>
            <a:off x="2477195" y="1851259"/>
            <a:ext cx="1912119" cy="590215"/>
          </a:xfrm>
          <a:solidFill>
            <a:schemeClr val="accent2"/>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17" name="Text Placeholder 10"/>
          <p:cNvSpPr>
            <a:spLocks noGrp="1"/>
          </p:cNvSpPr>
          <p:nvPr>
            <p:ph type="body" sz="quarter" idx="22"/>
          </p:nvPr>
        </p:nvSpPr>
        <p:spPr>
          <a:xfrm>
            <a:off x="4713860" y="1851259"/>
            <a:ext cx="1912119" cy="590215"/>
          </a:xfrm>
          <a:solidFill>
            <a:schemeClr val="accent6"/>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0" name="Text Placeholder 10"/>
          <p:cNvSpPr>
            <a:spLocks noGrp="1"/>
          </p:cNvSpPr>
          <p:nvPr>
            <p:ph type="body" sz="quarter" idx="25"/>
          </p:nvPr>
        </p:nvSpPr>
        <p:spPr>
          <a:xfrm>
            <a:off x="6950526" y="1851259"/>
            <a:ext cx="1912119" cy="590215"/>
          </a:xfrm>
          <a:solidFill>
            <a:schemeClr val="accent3"/>
          </a:solidFill>
        </p:spPr>
        <p:txBody>
          <a:bodyPr lIns="73459" rIns="24486" anchor="ctr">
            <a:normAutofit/>
          </a:bodyPr>
          <a:lstStyle>
            <a:lvl1pPr>
              <a:lnSpc>
                <a:spcPct val="80000"/>
              </a:lnSpc>
              <a:spcBef>
                <a:spcPts val="816"/>
              </a:spcBef>
              <a:defRPr lang="en-US" sz="1600" kern="1200" cap="all" baseline="0" dirty="0" smtClean="0">
                <a:solidFill>
                  <a:schemeClr val="bg1"/>
                </a:solidFill>
                <a:latin typeface="+mn-lt"/>
                <a:ea typeface="+mn-ea"/>
                <a:cs typeface="+mn-cs"/>
              </a:defRPr>
            </a:lvl1pPr>
            <a:lvl2pPr marL="197599" indent="-137132">
              <a:buFont typeface="Arial" panose="020B0604020202020204" pitchFamily="34" charset="0"/>
              <a:buChar char="•"/>
              <a:defRPr>
                <a:solidFill>
                  <a:schemeClr val="bg1"/>
                </a:solidFill>
              </a:defRPr>
            </a:lvl2pPr>
          </a:lstStyle>
          <a:p>
            <a:pPr lvl="0"/>
            <a:r>
              <a:rPr lang="en-US"/>
              <a:t>Click to edit Master text styles</a:t>
            </a:r>
          </a:p>
        </p:txBody>
      </p:sp>
      <p:sp>
        <p:nvSpPr>
          <p:cNvPr id="21" name="Text Placeholder 9"/>
          <p:cNvSpPr>
            <a:spLocks noGrp="1"/>
          </p:cNvSpPr>
          <p:nvPr>
            <p:ph type="body" sz="quarter" idx="20"/>
          </p:nvPr>
        </p:nvSpPr>
        <p:spPr>
          <a:xfrm>
            <a:off x="240527"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9"/>
          <p:cNvSpPr>
            <a:spLocks noGrp="1"/>
          </p:cNvSpPr>
          <p:nvPr>
            <p:ph type="body" sz="quarter" idx="21"/>
          </p:nvPr>
        </p:nvSpPr>
        <p:spPr>
          <a:xfrm>
            <a:off x="2477195"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3" name="Text Placeholder 9"/>
          <p:cNvSpPr>
            <a:spLocks noGrp="1"/>
          </p:cNvSpPr>
          <p:nvPr>
            <p:ph type="body" sz="quarter" idx="26"/>
          </p:nvPr>
        </p:nvSpPr>
        <p:spPr>
          <a:xfrm>
            <a:off x="4713860"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4" name="Text Placeholder 9"/>
          <p:cNvSpPr>
            <a:spLocks noGrp="1"/>
          </p:cNvSpPr>
          <p:nvPr>
            <p:ph type="body" sz="quarter" idx="27"/>
          </p:nvPr>
        </p:nvSpPr>
        <p:spPr>
          <a:xfrm>
            <a:off x="6950526" y="2668923"/>
            <a:ext cx="1912119" cy="2706348"/>
          </a:xfrm>
        </p:spPr>
        <p:txBody>
          <a:bodyPr lIns="73459" rIns="24486"/>
          <a:lstStyle>
            <a:lvl1pPr>
              <a:defRPr sz="15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6"/>
          <p:cNvSpPr>
            <a:spLocks noGrp="1"/>
          </p:cNvSpPr>
          <p:nvPr>
            <p:ph type="body" sz="quarter" idx="16" hasCustomPrompt="1"/>
          </p:nvPr>
        </p:nvSpPr>
        <p:spPr>
          <a:xfrm>
            <a:off x="240527" y="5620955"/>
            <a:ext cx="6717639" cy="424383"/>
          </a:xfrm>
        </p:spPr>
        <p:txBody>
          <a:bodyPr anchor="b">
            <a:normAutofit/>
          </a:bodyPr>
          <a:lstStyle>
            <a:lvl1pPr algn="l">
              <a:lnSpc>
                <a:spcPct val="95000"/>
              </a:lnSpc>
              <a:spcBef>
                <a:spcPts val="204"/>
              </a:spcBef>
              <a:defRPr sz="1000" cap="none" baseline="0">
                <a:solidFill>
                  <a:schemeClr val="tx1"/>
                </a:solidFill>
              </a:defRPr>
            </a:lvl1pPr>
          </a:lstStyle>
          <a:p>
            <a:pPr lvl="0"/>
            <a:r>
              <a:rPr lang="en-US" dirty="0"/>
              <a:t>Question and Base</a:t>
            </a:r>
            <a:endParaRPr lang="en-GB" dirty="0"/>
          </a:p>
        </p:txBody>
      </p:sp>
    </p:spTree>
    <p:extLst>
      <p:ext uri="{BB962C8B-B14F-4D97-AF65-F5344CB8AC3E}">
        <p14:creationId xmlns:p14="http://schemas.microsoft.com/office/powerpoint/2010/main" val="190653427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9782" y="2159746"/>
            <a:ext cx="1515340" cy="2783637"/>
          </a:xfrm>
        </p:spPr>
        <p:txBody>
          <a:bodyPr/>
          <a:lstStyle/>
          <a:p>
            <a:r>
              <a:rPr lang="en-US"/>
              <a:t>Click icon to add picture</a:t>
            </a:r>
            <a:endParaRPr lang="en-GB" dirty="0"/>
          </a:p>
        </p:txBody>
      </p:sp>
    </p:spTree>
    <p:extLst>
      <p:ext uri="{BB962C8B-B14F-4D97-AF65-F5344CB8AC3E}">
        <p14:creationId xmlns:p14="http://schemas.microsoft.com/office/powerpoint/2010/main" val="22682985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Picture Section Header">
    <p:spTree>
      <p:nvGrpSpPr>
        <p:cNvPr id="1" name=""/>
        <p:cNvGrpSpPr/>
        <p:nvPr/>
      </p:nvGrpSpPr>
      <p:grpSpPr>
        <a:xfrm>
          <a:off x="0" y="0"/>
          <a:ext cx="0" cy="0"/>
          <a:chOff x="0" y="0"/>
          <a:chExt cx="0" cy="0"/>
        </a:xfrm>
      </p:grpSpPr>
      <p:sp>
        <p:nvSpPr>
          <p:cNvPr id="8" name="Picture Placeholder 7"/>
          <p:cNvSpPr>
            <a:spLocks noGrp="1"/>
          </p:cNvSpPr>
          <p:nvPr>
            <p:ph type="pic" sz="quarter" idx="14" hasCustomPrompt="1"/>
          </p:nvPr>
        </p:nvSpPr>
        <p:spPr>
          <a:xfrm>
            <a:off x="2" y="0"/>
            <a:ext cx="9143999" cy="6858000"/>
          </a:xfrm>
          <a:effectLst/>
        </p:spPr>
        <p:txBody>
          <a:bodyPr/>
          <a:lstStyle>
            <a:lvl1pPr>
              <a:defRPr baseline="0"/>
            </a:lvl1pPr>
          </a:lstStyle>
          <a:p>
            <a:r>
              <a:rPr lang="en-GB" dirty="0"/>
              <a:t/>
            </a:r>
            <a:br>
              <a:rPr lang="en-GB" dirty="0"/>
            </a:br>
            <a:r>
              <a:rPr lang="en-GB" dirty="0"/>
              <a:t>     Copy Desired Image, Select this placeholder, Paste &amp; Then “Send to back”</a:t>
            </a:r>
          </a:p>
        </p:txBody>
      </p:sp>
      <p:sp>
        <p:nvSpPr>
          <p:cNvPr id="2" name="Title 1"/>
          <p:cNvSpPr>
            <a:spLocks noGrp="1"/>
          </p:cNvSpPr>
          <p:nvPr>
            <p:ph type="title" hasCustomPrompt="1"/>
          </p:nvPr>
        </p:nvSpPr>
        <p:spPr>
          <a:xfrm>
            <a:off x="564094" y="3305917"/>
            <a:ext cx="7093160" cy="960263"/>
          </a:xfrm>
          <a:effectLst>
            <a:outerShdw blurRad="825500" algn="ctr" rotWithShape="0">
              <a:prstClr val="black">
                <a:alpha val="20000"/>
              </a:prstClr>
            </a:outerShdw>
          </a:effectLst>
        </p:spPr>
        <p:txBody>
          <a:bodyPr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628273" y="2476736"/>
            <a:ext cx="6033722" cy="829179"/>
          </a:xfrm>
        </p:spPr>
        <p:txBody>
          <a:bodyPr anchor="b">
            <a:normAutofit/>
          </a:bodyPr>
          <a:lstStyle>
            <a:lvl1pPr>
              <a:spcBef>
                <a:spcPts val="1224"/>
              </a:spcBef>
              <a:defRPr sz="2700" b="0" cap="none" baseline="0">
                <a:solidFill>
                  <a:schemeClr val="bg1"/>
                </a:solidFill>
                <a:effectLst>
                  <a:outerShdw blurRad="228600" algn="ctr" rotWithShape="0">
                    <a:prstClr val="black">
                      <a:alpha val="40000"/>
                    </a:prstClr>
                  </a:outerShdw>
                </a:effectLst>
              </a:defRPr>
            </a:lvl1pPr>
          </a:lstStyle>
          <a:p>
            <a:pPr lvl="0"/>
            <a:r>
              <a:rPr lang="en-US" dirty="0"/>
              <a:t>Lorem Ipsum</a:t>
            </a:r>
            <a:endParaRPr lang="en-GB" dirty="0"/>
          </a:p>
        </p:txBody>
      </p:sp>
      <p:sp>
        <p:nvSpPr>
          <p:cNvPr id="4" name="Footer Placeholder 3"/>
          <p:cNvSpPr>
            <a:spLocks noGrp="1"/>
          </p:cNvSpPr>
          <p:nvPr>
            <p:ph type="ftr" sz="quarter" idx="16"/>
          </p:nvPr>
        </p:nvSpPr>
        <p:spPr>
          <a:xfrm>
            <a:off x="614374" y="6200608"/>
            <a:ext cx="4951963" cy="346923"/>
          </a:xfrm>
          <a:prstGeom prst="rect">
            <a:avLst/>
          </a:prstGeom>
        </p:spPr>
        <p:txBody>
          <a:bodyPr vert="horz" lIns="0" tIns="0" rIns="0" bIns="0" rtlCol="0" anchor="b"/>
          <a:lstStyle>
            <a:lvl1pPr>
              <a:defRPr lang="en-GB" sz="800" smtClean="0">
                <a:solidFill>
                  <a:schemeClr val="bg1"/>
                </a:solidFill>
              </a:defRPr>
            </a:lvl1pPr>
          </a:lstStyle>
          <a:p>
            <a:pPr>
              <a:lnSpc>
                <a:spcPct val="85000"/>
              </a:lnSpc>
              <a:spcBef>
                <a:spcPts val="204"/>
              </a:spcBef>
            </a:pPr>
            <a:r>
              <a:rPr lang="en-GB"/>
              <a:t>© 2015 Ipsos. </a:t>
            </a:r>
            <a:endParaRPr lang="en-GB" dirty="0"/>
          </a:p>
        </p:txBody>
      </p:sp>
      <p:sp>
        <p:nvSpPr>
          <p:cNvPr id="5" name="Slide Number Placeholder 4"/>
          <p:cNvSpPr>
            <a:spLocks noGrp="1"/>
          </p:cNvSpPr>
          <p:nvPr>
            <p:ph type="sldNum" sz="quarter" idx="17"/>
          </p:nvPr>
        </p:nvSpPr>
        <p:spPr>
          <a:xfrm>
            <a:off x="247314" y="6200608"/>
            <a:ext cx="382425" cy="346923"/>
          </a:xfrm>
          <a:prstGeom prst="rect">
            <a:avLst/>
          </a:prstGeom>
        </p:spPr>
        <p:txBody>
          <a:bodyPr vert="horz" lIns="0" tIns="0" rIns="0" bIns="0" rtlCol="0" anchor="b"/>
          <a:lstStyle>
            <a:lvl1pPr>
              <a:defRPr lang="en-US" sz="800" smtClean="0">
                <a:solidFill>
                  <a:schemeClr val="bg1"/>
                </a:solidFill>
              </a:defRPr>
            </a:lvl1pPr>
          </a:lstStyle>
          <a:p>
            <a:pPr>
              <a:lnSpc>
                <a:spcPct val="85000"/>
              </a:lnSpc>
              <a:spcBef>
                <a:spcPts val="204"/>
              </a:spcBef>
            </a:pPr>
            <a:fld id="{7F034911-0302-4AAB-AEF0-815419E29289}" type="slidenum">
              <a:rPr lang="en-GB" smtClean="0"/>
              <a:pPr>
                <a:lnSpc>
                  <a:spcPct val="85000"/>
                </a:lnSpc>
                <a:spcBef>
                  <a:spcPts val="204"/>
                </a:spcBef>
              </a:pPr>
              <a:t>‹#›</a:t>
            </a:fld>
            <a:endParaRPr lang="en-GB" dirty="0"/>
          </a:p>
        </p:txBody>
      </p:sp>
    </p:spTree>
    <p:extLst>
      <p:ext uri="{BB962C8B-B14F-4D97-AF65-F5344CB8AC3E}">
        <p14:creationId xmlns:p14="http://schemas.microsoft.com/office/powerpoint/2010/main" val="31245336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Mobile Uprigh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a:off x="6468331" y="2276392"/>
            <a:ext cx="1841804" cy="3227173"/>
          </a:xfrm>
        </p:spPr>
        <p:txBody>
          <a:bodyPr/>
          <a:lstStyle/>
          <a:p>
            <a:r>
              <a:rPr lang="en-US"/>
              <a:t>Click icon to add picture</a:t>
            </a:r>
            <a:endParaRPr lang="en-GB" dirty="0"/>
          </a:p>
        </p:txBody>
      </p:sp>
      <p:sp>
        <p:nvSpPr>
          <p:cNvPr id="9" name="Text Placeholder 6"/>
          <p:cNvSpPr>
            <a:spLocks noGrp="1"/>
          </p:cNvSpPr>
          <p:nvPr>
            <p:ph type="body" sz="quarter" idx="17" hasCustomPrompt="1"/>
          </p:nvPr>
        </p:nvSpPr>
        <p:spPr>
          <a:xfrm>
            <a:off x="631889" y="5626410"/>
            <a:ext cx="6326278" cy="424383"/>
          </a:xfrm>
        </p:spPr>
        <p:txBody>
          <a:bodyPr anchor="b">
            <a:normAutofit/>
          </a:bodyPr>
          <a:lstStyle>
            <a:lvl1pPr algn="l">
              <a:lnSpc>
                <a:spcPct val="95000"/>
              </a:lnSpc>
              <a:spcBef>
                <a:spcPts val="204"/>
              </a:spcBef>
              <a:defRPr sz="1000" cap="none" baseline="0">
                <a:solidFill>
                  <a:schemeClr val="bg2"/>
                </a:solidFill>
              </a:defRPr>
            </a:lvl1pPr>
          </a:lstStyle>
          <a:p>
            <a:pPr lvl="0"/>
            <a:r>
              <a:rPr lang="en-US" dirty="0"/>
              <a:t>Question and Base</a:t>
            </a:r>
            <a:endParaRPr lang="en-GB" dirty="0"/>
          </a:p>
        </p:txBody>
      </p:sp>
    </p:spTree>
    <p:extLst>
      <p:ext uri="{BB962C8B-B14F-4D97-AF65-F5344CB8AC3E}">
        <p14:creationId xmlns:p14="http://schemas.microsoft.com/office/powerpoint/2010/main" val="507999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Green]">
    <p:bg>
      <p:bgPr>
        <a:solidFill>
          <a:schemeClr val="accent6"/>
        </a:solidFill>
        <a:effectLst/>
      </p:bgPr>
    </p:bg>
    <p:spTree>
      <p:nvGrpSpPr>
        <p:cNvPr id="1" name=""/>
        <p:cNvGrpSpPr/>
        <p:nvPr/>
      </p:nvGrpSpPr>
      <p:grpSpPr>
        <a:xfrm>
          <a:off x="0" y="0"/>
          <a:ext cx="0" cy="0"/>
          <a:chOff x="0" y="0"/>
          <a:chExt cx="0" cy="0"/>
        </a:xfrm>
      </p:grpSpPr>
      <p:sp>
        <p:nvSpPr>
          <p:cNvPr id="12"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52769" y="1851261"/>
            <a:ext cx="4216925" cy="2997135"/>
          </a:xfrm>
        </p:spPr>
        <p:txBody>
          <a:bodyPr anchor="ctr">
            <a:normAutofit/>
          </a:bodyPr>
          <a:lstStyle>
            <a:lvl1pPr marL="0" indent="0" algn="l">
              <a:buNone/>
              <a:defRPr sz="2700"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2483375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Green]">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679002" y="2928371"/>
            <a:ext cx="2190693" cy="747897"/>
          </a:xfrm>
        </p:spPr>
        <p:txBody>
          <a:bodyPr anchor="ctr"/>
          <a:lstStyle>
            <a:lvl1pPr>
              <a:defRPr sz="27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7"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622895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Title Slide - Box Image [Red]">
    <p:bg>
      <p:bgPr>
        <a:solidFill>
          <a:schemeClr val="accent1"/>
        </a:solidFill>
        <a:effectLst/>
      </p:bgPr>
    </p:bg>
    <p:spTree>
      <p:nvGrpSpPr>
        <p:cNvPr id="1" name=""/>
        <p:cNvGrpSpPr/>
        <p:nvPr/>
      </p:nvGrpSpPr>
      <p:grpSpPr>
        <a:xfrm>
          <a:off x="0" y="0"/>
          <a:ext cx="0" cy="0"/>
          <a:chOff x="0" y="0"/>
          <a:chExt cx="0" cy="0"/>
        </a:xfrm>
      </p:grpSpPr>
      <p:sp>
        <p:nvSpPr>
          <p:cNvPr id="19" name="Picture Placeholder 5"/>
          <p:cNvSpPr>
            <a:spLocks noGrp="1"/>
          </p:cNvSpPr>
          <p:nvPr>
            <p:ph type="pic" sz="quarter" idx="18"/>
          </p:nvPr>
        </p:nvSpPr>
        <p:spPr>
          <a:xfrm>
            <a:off x="-8389" y="-19050"/>
            <a:ext cx="4879268" cy="6885440"/>
          </a:xfrm>
          <a:custGeom>
            <a:avLst/>
            <a:gdLst>
              <a:gd name="connsiteX0" fmla="*/ 0 w 4392706"/>
              <a:gd name="connsiteY0" fmla="*/ 0 h 5143500"/>
              <a:gd name="connsiteX1" fmla="*/ 4392706 w 4392706"/>
              <a:gd name="connsiteY1" fmla="*/ 0 h 5143500"/>
              <a:gd name="connsiteX2" fmla="*/ 4392706 w 4392706"/>
              <a:gd name="connsiteY2" fmla="*/ 5143500 h 5143500"/>
              <a:gd name="connsiteX3" fmla="*/ 0 w 4392706"/>
              <a:gd name="connsiteY3" fmla="*/ 5143500 h 5143500"/>
              <a:gd name="connsiteX4" fmla="*/ 0 w 4392706"/>
              <a:gd name="connsiteY4" fmla="*/ 0 h 5143500"/>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07341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392706"/>
              <a:gd name="connsiteY0" fmla="*/ 8965 h 5152465"/>
              <a:gd name="connsiteX1" fmla="*/ 2716306 w 4392706"/>
              <a:gd name="connsiteY1" fmla="*/ 0 h 5152465"/>
              <a:gd name="connsiteX2" fmla="*/ 4392706 w 4392706"/>
              <a:gd name="connsiteY2" fmla="*/ 5152465 h 5152465"/>
              <a:gd name="connsiteX3" fmla="*/ 0 w 4392706"/>
              <a:gd name="connsiteY3" fmla="*/ 5152465 h 5152465"/>
              <a:gd name="connsiteX4" fmla="*/ 0 w 4392706"/>
              <a:gd name="connsiteY4" fmla="*/ 8965 h 5152465"/>
              <a:gd name="connsiteX0" fmla="*/ 0 w 4879268"/>
              <a:gd name="connsiteY0" fmla="*/ 8965 h 5158757"/>
              <a:gd name="connsiteX1" fmla="*/ 2716306 w 4879268"/>
              <a:gd name="connsiteY1" fmla="*/ 0 h 5158757"/>
              <a:gd name="connsiteX2" fmla="*/ 4879268 w 4879268"/>
              <a:gd name="connsiteY2" fmla="*/ 5158757 h 5158757"/>
              <a:gd name="connsiteX3" fmla="*/ 0 w 4879268"/>
              <a:gd name="connsiteY3" fmla="*/ 5152465 h 5158757"/>
              <a:gd name="connsiteX4" fmla="*/ 0 w 4879268"/>
              <a:gd name="connsiteY4" fmla="*/ 8965 h 5158757"/>
              <a:gd name="connsiteX0" fmla="*/ 0 w 4879268"/>
              <a:gd name="connsiteY0" fmla="*/ 2673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2673 h 5152465"/>
              <a:gd name="connsiteX0" fmla="*/ 0 w 4879268"/>
              <a:gd name="connsiteY0" fmla="*/ 8965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8965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0 w 4879268"/>
              <a:gd name="connsiteY0" fmla="*/ 15257 h 5152465"/>
              <a:gd name="connsiteX1" fmla="*/ 2716306 w 4879268"/>
              <a:gd name="connsiteY1" fmla="*/ 0 h 5152465"/>
              <a:gd name="connsiteX2" fmla="*/ 4879268 w 4879268"/>
              <a:gd name="connsiteY2" fmla="*/ 5152465 h 5152465"/>
              <a:gd name="connsiteX3" fmla="*/ 0 w 4879268"/>
              <a:gd name="connsiteY3" fmla="*/ 5146173 h 5152465"/>
              <a:gd name="connsiteX4" fmla="*/ 0 w 4879268"/>
              <a:gd name="connsiteY4" fmla="*/ 15257 h 5152465"/>
              <a:gd name="connsiteX0" fmla="*/ 8389 w 4879268"/>
              <a:gd name="connsiteY0" fmla="*/ 8966 h 5152465"/>
              <a:gd name="connsiteX1" fmla="*/ 2716306 w 4879268"/>
              <a:gd name="connsiteY1" fmla="*/ 0 h 5152465"/>
              <a:gd name="connsiteX2" fmla="*/ 4879268 w 4879268"/>
              <a:gd name="connsiteY2" fmla="*/ 5152465 h 5152465"/>
              <a:gd name="connsiteX3" fmla="*/ 0 w 4879268"/>
              <a:gd name="connsiteY3" fmla="*/ 5146173 h 5152465"/>
              <a:gd name="connsiteX4" fmla="*/ 8389 w 4879268"/>
              <a:gd name="connsiteY4" fmla="*/ 8966 h 5152465"/>
              <a:gd name="connsiteX0" fmla="*/ 8389 w 4879268"/>
              <a:gd name="connsiteY0" fmla="*/ 0 h 5152725"/>
              <a:gd name="connsiteX1" fmla="*/ 2716306 w 4879268"/>
              <a:gd name="connsiteY1" fmla="*/ 260 h 5152725"/>
              <a:gd name="connsiteX2" fmla="*/ 4879268 w 4879268"/>
              <a:gd name="connsiteY2" fmla="*/ 5152725 h 5152725"/>
              <a:gd name="connsiteX3" fmla="*/ 0 w 4879268"/>
              <a:gd name="connsiteY3" fmla="*/ 5146433 h 5152725"/>
              <a:gd name="connsiteX4" fmla="*/ 8389 w 4879268"/>
              <a:gd name="connsiteY4" fmla="*/ 0 h 5152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9268" h="5152725">
                <a:moveTo>
                  <a:pt x="8389" y="0"/>
                </a:moveTo>
                <a:lnTo>
                  <a:pt x="2716306" y="260"/>
                </a:lnTo>
                <a:lnTo>
                  <a:pt x="4879268" y="5152725"/>
                </a:lnTo>
                <a:lnTo>
                  <a:pt x="0" y="5146433"/>
                </a:lnTo>
                <a:cubicBezTo>
                  <a:pt x="2796" y="3434031"/>
                  <a:pt x="5593" y="1712402"/>
                  <a:pt x="8389" y="0"/>
                </a:cubicBezTo>
                <a:close/>
              </a:path>
            </a:pathLst>
          </a:custGeom>
        </p:spPr>
        <p:txBody>
          <a:bodyPr/>
          <a:lstStyle/>
          <a:p>
            <a:r>
              <a:rPr lang="en-US"/>
              <a:t>Click icon to add picture</a:t>
            </a:r>
            <a:endParaRPr lang="en-GB"/>
          </a:p>
        </p:txBody>
      </p:sp>
      <p:sp>
        <p:nvSpPr>
          <p:cNvPr id="3" name="Subtitle 2"/>
          <p:cNvSpPr>
            <a:spLocks noGrp="1"/>
          </p:cNvSpPr>
          <p:nvPr>
            <p:ph type="subTitle" idx="1" hasCustomPrompt="1"/>
          </p:nvPr>
        </p:nvSpPr>
        <p:spPr>
          <a:xfrm>
            <a:off x="4670049" y="1851261"/>
            <a:ext cx="4216925" cy="2997135"/>
          </a:xfrm>
        </p:spPr>
        <p:txBody>
          <a:bodyPr anchor="ctr">
            <a:normAutofit/>
          </a:bodyPr>
          <a:lstStyle>
            <a:lvl1pPr marL="0" indent="0" algn="l">
              <a:buNone/>
              <a:defRPr sz="2700" b="1" baseline="0">
                <a:solidFill>
                  <a:schemeClr val="bg1"/>
                </a:solidFill>
              </a:defRPr>
            </a:lvl1pPr>
            <a:lvl2pPr marL="3240" indent="0" algn="l">
              <a:lnSpc>
                <a:spcPct val="90000"/>
              </a:lnSpc>
              <a:spcBef>
                <a:spcPts val="408"/>
              </a:spcBef>
              <a:buNone/>
              <a:tabLst/>
              <a:defRPr sz="2200" baseline="0">
                <a:solidFill>
                  <a:schemeClr val="bg1">
                    <a:alpha val="70000"/>
                  </a:schemeClr>
                </a:solidFill>
              </a:defRPr>
            </a:lvl2pPr>
            <a:lvl3pPr marL="924282" indent="0" algn="ctr">
              <a:buNone/>
              <a:defRPr>
                <a:solidFill>
                  <a:schemeClr val="tx1">
                    <a:tint val="75000"/>
                  </a:schemeClr>
                </a:solidFill>
              </a:defRPr>
            </a:lvl3pPr>
            <a:lvl4pPr marL="1386422" indent="0" algn="ctr">
              <a:buNone/>
              <a:defRPr>
                <a:solidFill>
                  <a:schemeClr val="tx1">
                    <a:tint val="75000"/>
                  </a:schemeClr>
                </a:solidFill>
              </a:defRPr>
            </a:lvl4pPr>
            <a:lvl5pPr marL="1848564" indent="0" algn="ctr">
              <a:buNone/>
              <a:defRPr>
                <a:solidFill>
                  <a:schemeClr val="tx1">
                    <a:tint val="75000"/>
                  </a:schemeClr>
                </a:solidFill>
              </a:defRPr>
            </a:lvl5pPr>
            <a:lvl6pPr marL="2310704" indent="0" algn="ctr">
              <a:buNone/>
              <a:defRPr>
                <a:solidFill>
                  <a:schemeClr val="tx1">
                    <a:tint val="75000"/>
                  </a:schemeClr>
                </a:solidFill>
              </a:defRPr>
            </a:lvl6pPr>
            <a:lvl7pPr marL="2772846" indent="0" algn="ctr">
              <a:buNone/>
              <a:defRPr>
                <a:solidFill>
                  <a:schemeClr val="tx1">
                    <a:tint val="75000"/>
                  </a:schemeClr>
                </a:solidFill>
              </a:defRPr>
            </a:lvl7pPr>
            <a:lvl8pPr marL="3234986" indent="0" algn="ctr">
              <a:buNone/>
              <a:defRPr>
                <a:solidFill>
                  <a:schemeClr val="tx1">
                    <a:tint val="75000"/>
                  </a:schemeClr>
                </a:solidFill>
              </a:defRPr>
            </a:lvl8pPr>
            <a:lvl9pPr marL="3697126" indent="0" algn="ctr">
              <a:buNone/>
              <a:defRPr>
                <a:solidFill>
                  <a:schemeClr val="tx1">
                    <a:tint val="75000"/>
                  </a:schemeClr>
                </a:solidFill>
              </a:defRPr>
            </a:lvl9pPr>
          </a:lstStyle>
          <a:p>
            <a:r>
              <a:rPr lang="en-US" dirty="0"/>
              <a:t>Slide Title</a:t>
            </a:r>
          </a:p>
          <a:p>
            <a:pPr lvl="1"/>
            <a:r>
              <a:rPr lang="en-US" dirty="0"/>
              <a:t>Lorem ipsum dolor sit amet, consectetuer adipiscing elit. Maecenas porttitor congue </a:t>
            </a:r>
            <a:r>
              <a:rPr lang="en-US" dirty="0" err="1"/>
              <a:t>massa</a:t>
            </a:r>
            <a:r>
              <a:rPr lang="en-US" dirty="0"/>
              <a:t>.</a:t>
            </a:r>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211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les Only">
    <p:spTree>
      <p:nvGrpSpPr>
        <p:cNvPr id="1" name=""/>
        <p:cNvGrpSpPr/>
        <p:nvPr/>
      </p:nvGrpSpPr>
      <p:grpSpPr>
        <a:xfrm>
          <a:off x="0" y="0"/>
          <a:ext cx="0" cy="0"/>
          <a:chOff x="0" y="0"/>
          <a:chExt cx="0" cy="0"/>
        </a:xfrm>
      </p:grpSpPr>
      <p:sp>
        <p:nvSpPr>
          <p:cNvPr id="7" name="Text Placeholder 6"/>
          <p:cNvSpPr>
            <a:spLocks noGrp="1"/>
          </p:cNvSpPr>
          <p:nvPr>
            <p:ph type="body" sz="quarter" idx="16" hasCustomPrompt="1"/>
          </p:nvPr>
        </p:nvSpPr>
        <p:spPr>
          <a:xfrm>
            <a:off x="209558" y="6526589"/>
            <a:ext cx="7258042" cy="146194"/>
          </a:xfrm>
        </p:spPr>
        <p:txBody>
          <a:bodyPr wrap="square" anchor="b">
            <a:sp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
        <p:nvSpPr>
          <p:cNvPr id="4" name="Text Placeholder 7">
            <a:extLst>
              <a:ext uri="{FF2B5EF4-FFF2-40B4-BE49-F238E27FC236}">
                <a16:creationId xmlns:a16="http://schemas.microsoft.com/office/drawing/2014/main" xmlns="" id="{41D14EDA-DE2A-4336-8518-17E0DDC19BA6}"/>
              </a:ext>
            </a:extLst>
          </p:cNvPr>
          <p:cNvSpPr>
            <a:spLocks noGrp="1"/>
          </p:cNvSpPr>
          <p:nvPr>
            <p:ph type="body" sz="quarter" idx="13" hasCustomPrompt="1"/>
          </p:nvPr>
        </p:nvSpPr>
        <p:spPr>
          <a:xfrm>
            <a:off x="232378" y="225623"/>
            <a:ext cx="6725791" cy="307777"/>
          </a:xfrm>
        </p:spPr>
        <p:txBody>
          <a:bodyPr anchor="b">
            <a:spAutoFit/>
          </a:bodyPr>
          <a:lstStyle>
            <a:lvl1pPr marL="0" indent="0">
              <a:buNone/>
              <a:defRPr sz="2000" b="0">
                <a:solidFill>
                  <a:schemeClr val="bg2"/>
                </a:solidFill>
              </a:defRPr>
            </a:lvl1pPr>
          </a:lstStyle>
          <a:p>
            <a:pPr lvl="0"/>
            <a:r>
              <a:rPr lang="en-US" dirty="0"/>
              <a:t>CLICK TO ADD TAG LINE OR BEGINNING OF TITLE</a:t>
            </a:r>
            <a:endParaRPr lang="en-GB" dirty="0"/>
          </a:p>
        </p:txBody>
      </p:sp>
      <p:sp>
        <p:nvSpPr>
          <p:cNvPr id="5" name="Title 1">
            <a:extLst>
              <a:ext uri="{FF2B5EF4-FFF2-40B4-BE49-F238E27FC236}">
                <a16:creationId xmlns:a16="http://schemas.microsoft.com/office/drawing/2014/main" xmlns="" id="{82D20B30-D4EE-400D-A189-03282FF0C36E}"/>
              </a:ext>
            </a:extLst>
          </p:cNvPr>
          <p:cNvSpPr>
            <a:spLocks noGrp="1"/>
          </p:cNvSpPr>
          <p:nvPr>
            <p:ph type="title" hasCustomPrompt="1"/>
          </p:nvPr>
        </p:nvSpPr>
        <p:spPr>
          <a:xfrm>
            <a:off x="234000" y="561201"/>
            <a:ext cx="8646971" cy="276999"/>
          </a:xfrm>
        </p:spPr>
        <p:txBody>
          <a:bodyPr/>
          <a:lstStyle>
            <a:lvl1pPr>
              <a:defRPr sz="2000" baseline="0"/>
            </a:lvl1pPr>
          </a:lstStyle>
          <a:p>
            <a:r>
              <a:rPr lang="en-US" dirty="0"/>
              <a:t>Click to add emphasis part of title</a:t>
            </a:r>
          </a:p>
        </p:txBody>
      </p:sp>
    </p:spTree>
    <p:extLst>
      <p:ext uri="{BB962C8B-B14F-4D97-AF65-F5344CB8AC3E}">
        <p14:creationId xmlns:p14="http://schemas.microsoft.com/office/powerpoint/2010/main" val="27005489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Title Slide - wide image [Red]">
    <p:bg>
      <p:bgPr>
        <a:solidFill>
          <a:schemeClr val="accent1"/>
        </a:solidFill>
        <a:effectLst/>
      </p:bgPr>
    </p:bg>
    <p:spTree>
      <p:nvGrpSpPr>
        <p:cNvPr id="1" name=""/>
        <p:cNvGrpSpPr/>
        <p:nvPr/>
      </p:nvGrpSpPr>
      <p:grpSpPr>
        <a:xfrm>
          <a:off x="0" y="0"/>
          <a:ext cx="0" cy="0"/>
          <a:chOff x="0" y="0"/>
          <a:chExt cx="0" cy="0"/>
        </a:xfrm>
      </p:grpSpPr>
      <p:sp>
        <p:nvSpPr>
          <p:cNvPr id="20" name="Picture Placeholder 3"/>
          <p:cNvSpPr>
            <a:spLocks noGrp="1"/>
          </p:cNvSpPr>
          <p:nvPr>
            <p:ph type="pic" sz="quarter" idx="10"/>
          </p:nvPr>
        </p:nvSpPr>
        <p:spPr>
          <a:xfrm>
            <a:off x="0" y="-11951"/>
            <a:ext cx="6313395" cy="6905811"/>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205818"/>
              <a:gd name="connsiteY0" fmla="*/ 0 h 5143500"/>
              <a:gd name="connsiteX1" fmla="*/ 4654924 w 6205818"/>
              <a:gd name="connsiteY1" fmla="*/ 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493559 w 6205818"/>
              <a:gd name="connsiteY1" fmla="*/ 17930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26895 h 5143500"/>
              <a:gd name="connsiteX2" fmla="*/ 6205818 w 6205818"/>
              <a:gd name="connsiteY2" fmla="*/ 5134535 h 5143500"/>
              <a:gd name="connsiteX3" fmla="*/ 0 w 6205818"/>
              <a:gd name="connsiteY3" fmla="*/ 5143500 h 5143500"/>
              <a:gd name="connsiteX4" fmla="*/ 0 w 6205818"/>
              <a:gd name="connsiteY4" fmla="*/ 0 h 5143500"/>
              <a:gd name="connsiteX0" fmla="*/ 0 w 6205818"/>
              <a:gd name="connsiteY0" fmla="*/ 0 h 5143500"/>
              <a:gd name="connsiteX1" fmla="*/ 4502524 w 6205818"/>
              <a:gd name="connsiteY1" fmla="*/ 1 h 5143500"/>
              <a:gd name="connsiteX2" fmla="*/ 6205818 w 6205818"/>
              <a:gd name="connsiteY2" fmla="*/ 5134535 h 5143500"/>
              <a:gd name="connsiteX3" fmla="*/ 0 w 6205818"/>
              <a:gd name="connsiteY3" fmla="*/ 5143500 h 5143500"/>
              <a:gd name="connsiteX4" fmla="*/ 0 w 6205818"/>
              <a:gd name="connsiteY4" fmla="*/ 0 h 5143500"/>
              <a:gd name="connsiteX0" fmla="*/ 0 w 6223748"/>
              <a:gd name="connsiteY0" fmla="*/ 0 h 5143500"/>
              <a:gd name="connsiteX1" fmla="*/ 4502524 w 6223748"/>
              <a:gd name="connsiteY1" fmla="*/ 1 h 5143500"/>
              <a:gd name="connsiteX2" fmla="*/ 6223748 w 6223748"/>
              <a:gd name="connsiteY2" fmla="*/ 5143499 h 5143500"/>
              <a:gd name="connsiteX3" fmla="*/ 0 w 6223748"/>
              <a:gd name="connsiteY3" fmla="*/ 5143500 h 5143500"/>
              <a:gd name="connsiteX4" fmla="*/ 0 w 6223748"/>
              <a:gd name="connsiteY4" fmla="*/ 0 h 5143500"/>
              <a:gd name="connsiteX0" fmla="*/ 0 w 6223748"/>
              <a:gd name="connsiteY0" fmla="*/ 8964 h 5152464"/>
              <a:gd name="connsiteX1" fmla="*/ 4529418 w 6223748"/>
              <a:gd name="connsiteY1" fmla="*/ 0 h 5152464"/>
              <a:gd name="connsiteX2" fmla="*/ 6223748 w 6223748"/>
              <a:gd name="connsiteY2" fmla="*/ 5152463 h 5152464"/>
              <a:gd name="connsiteX3" fmla="*/ 0 w 6223748"/>
              <a:gd name="connsiteY3" fmla="*/ 5152464 h 5152464"/>
              <a:gd name="connsiteX4" fmla="*/ 0 w 6223748"/>
              <a:gd name="connsiteY4" fmla="*/ 8964 h 5152464"/>
              <a:gd name="connsiteX0" fmla="*/ 0 w 6313395"/>
              <a:gd name="connsiteY0" fmla="*/ 8964 h 5179357"/>
              <a:gd name="connsiteX1" fmla="*/ 4529418 w 6313395"/>
              <a:gd name="connsiteY1" fmla="*/ 0 h 5179357"/>
              <a:gd name="connsiteX2" fmla="*/ 6313395 w 6313395"/>
              <a:gd name="connsiteY2" fmla="*/ 5179357 h 5179357"/>
              <a:gd name="connsiteX3" fmla="*/ 0 w 6313395"/>
              <a:gd name="connsiteY3" fmla="*/ 5152464 h 5179357"/>
              <a:gd name="connsiteX4" fmla="*/ 0 w 6313395"/>
              <a:gd name="connsiteY4" fmla="*/ 8964 h 5179357"/>
              <a:gd name="connsiteX0" fmla="*/ 0 w 6313395"/>
              <a:gd name="connsiteY0" fmla="*/ 8964 h 5179358"/>
              <a:gd name="connsiteX1" fmla="*/ 4529418 w 6313395"/>
              <a:gd name="connsiteY1" fmla="*/ 0 h 5179358"/>
              <a:gd name="connsiteX2" fmla="*/ 6313395 w 6313395"/>
              <a:gd name="connsiteY2" fmla="*/ 5179357 h 5179358"/>
              <a:gd name="connsiteX3" fmla="*/ 8965 w 6313395"/>
              <a:gd name="connsiteY3" fmla="*/ 5179358 h 5179358"/>
              <a:gd name="connsiteX4" fmla="*/ 0 w 6313395"/>
              <a:gd name="connsiteY4" fmla="*/ 8964 h 51793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13395" h="5179358">
                <a:moveTo>
                  <a:pt x="0" y="8964"/>
                </a:moveTo>
                <a:lnTo>
                  <a:pt x="4529418" y="0"/>
                </a:lnTo>
                <a:lnTo>
                  <a:pt x="6313395" y="5179357"/>
                </a:lnTo>
                <a:lnTo>
                  <a:pt x="8965" y="5179358"/>
                </a:lnTo>
                <a:cubicBezTo>
                  <a:pt x="5977" y="3455893"/>
                  <a:pt x="2988" y="1732429"/>
                  <a:pt x="0" y="8964"/>
                </a:cubicBezTo>
                <a:close/>
              </a:path>
            </a:pathLst>
          </a:custGeom>
        </p:spPr>
        <p:txBody>
          <a:bodyPr/>
          <a:lstStyle/>
          <a:p>
            <a:r>
              <a:rPr lang="en-US"/>
              <a:t>Click icon to add picture</a:t>
            </a:r>
            <a:endParaRPr lang="en-GB"/>
          </a:p>
        </p:txBody>
      </p:sp>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pic>
        <p:nvPicPr>
          <p:cNvPr id="11"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32470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1_Title Slide - wide image [Red]">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889050" y="2859126"/>
            <a:ext cx="1982834" cy="886397"/>
          </a:xfrm>
        </p:spPr>
        <p:txBody>
          <a:bodyPr anchor="ctr"/>
          <a:lstStyle>
            <a:lvl1pPr>
              <a:defRPr sz="3200" baseline="0">
                <a:solidFill>
                  <a:schemeClr val="bg1"/>
                </a:solidFill>
              </a:defRPr>
            </a:lvl1pPr>
          </a:lstStyle>
          <a:p>
            <a:r>
              <a:rPr lang="en-US" dirty="0"/>
              <a:t>Title </a:t>
            </a:r>
            <a:r>
              <a:rPr lang="en-US" dirty="0" err="1"/>
              <a:t>title</a:t>
            </a:r>
            <a:r>
              <a:rPr lang="en-US" dirty="0"/>
              <a:t> </a:t>
            </a:r>
            <a:r>
              <a:rPr lang="en-US" dirty="0" err="1"/>
              <a:t>title</a:t>
            </a:r>
            <a:r>
              <a:rPr lang="en-US" dirty="0"/>
              <a:t> </a:t>
            </a:r>
            <a:r>
              <a:rPr lang="en-US" dirty="0" err="1"/>
              <a:t>title</a:t>
            </a:r>
            <a:endParaRPr lang="en-US" dirty="0"/>
          </a:p>
        </p:txBody>
      </p:sp>
      <p:sp>
        <p:nvSpPr>
          <p:cNvPr id="10" name="Picture Placeholder 3"/>
          <p:cNvSpPr>
            <a:spLocks noGrp="1"/>
          </p:cNvSpPr>
          <p:nvPr>
            <p:ph type="pic" sz="quarter" idx="10"/>
          </p:nvPr>
        </p:nvSpPr>
        <p:spPr>
          <a:xfrm>
            <a:off x="0" y="-9526"/>
            <a:ext cx="5930713" cy="6867525"/>
          </a:xfrm>
          <a:custGeom>
            <a:avLst/>
            <a:gdLst>
              <a:gd name="connsiteX0" fmla="*/ 0 w 6438900"/>
              <a:gd name="connsiteY0" fmla="*/ 0 h 5143500"/>
              <a:gd name="connsiteX1" fmla="*/ 6438900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438900"/>
              <a:gd name="connsiteY0" fmla="*/ 0 h 5143500"/>
              <a:gd name="connsiteX1" fmla="*/ 4654924 w 6438900"/>
              <a:gd name="connsiteY1" fmla="*/ 0 h 5143500"/>
              <a:gd name="connsiteX2" fmla="*/ 6438900 w 6438900"/>
              <a:gd name="connsiteY2" fmla="*/ 5143500 h 5143500"/>
              <a:gd name="connsiteX3" fmla="*/ 0 w 6438900"/>
              <a:gd name="connsiteY3" fmla="*/ 5143500 h 5143500"/>
              <a:gd name="connsiteX4" fmla="*/ 0 w 6438900"/>
              <a:gd name="connsiteY4" fmla="*/ 0 h 5143500"/>
              <a:gd name="connsiteX0" fmla="*/ 0 w 6340288"/>
              <a:gd name="connsiteY0" fmla="*/ 0 h 5143500"/>
              <a:gd name="connsiteX1" fmla="*/ 4654924 w 6340288"/>
              <a:gd name="connsiteY1" fmla="*/ 0 h 5143500"/>
              <a:gd name="connsiteX2" fmla="*/ 6340288 w 6340288"/>
              <a:gd name="connsiteY2" fmla="*/ 5143500 h 5143500"/>
              <a:gd name="connsiteX3" fmla="*/ 0 w 6340288"/>
              <a:gd name="connsiteY3" fmla="*/ 5143500 h 5143500"/>
              <a:gd name="connsiteX4" fmla="*/ 0 w 6340288"/>
              <a:gd name="connsiteY4" fmla="*/ 0 h 5143500"/>
              <a:gd name="connsiteX0" fmla="*/ 0 w 6616513"/>
              <a:gd name="connsiteY0" fmla="*/ 0 h 5143500"/>
              <a:gd name="connsiteX1" fmla="*/ 4654924 w 6616513"/>
              <a:gd name="connsiteY1" fmla="*/ 0 h 5143500"/>
              <a:gd name="connsiteX2" fmla="*/ 6616513 w 6616513"/>
              <a:gd name="connsiteY2" fmla="*/ 5143500 h 5143500"/>
              <a:gd name="connsiteX3" fmla="*/ 0 w 6616513"/>
              <a:gd name="connsiteY3" fmla="*/ 5143500 h 5143500"/>
              <a:gd name="connsiteX4" fmla="*/ 0 w 6616513"/>
              <a:gd name="connsiteY4" fmla="*/ 0 h 5143500"/>
              <a:gd name="connsiteX0" fmla="*/ 0 w 6616513"/>
              <a:gd name="connsiteY0" fmla="*/ 7144 h 5150644"/>
              <a:gd name="connsiteX1" fmla="*/ 3578599 w 6616513"/>
              <a:gd name="connsiteY1" fmla="*/ 0 h 5150644"/>
              <a:gd name="connsiteX2" fmla="*/ 6616513 w 6616513"/>
              <a:gd name="connsiteY2" fmla="*/ 5150644 h 5150644"/>
              <a:gd name="connsiteX3" fmla="*/ 0 w 6616513"/>
              <a:gd name="connsiteY3" fmla="*/ 5150644 h 5150644"/>
              <a:gd name="connsiteX4" fmla="*/ 0 w 6616513"/>
              <a:gd name="connsiteY4" fmla="*/ 7144 h 5150644"/>
              <a:gd name="connsiteX0" fmla="*/ 0 w 5930713"/>
              <a:gd name="connsiteY0" fmla="*/ 7144 h 5150644"/>
              <a:gd name="connsiteX1" fmla="*/ 3578599 w 5930713"/>
              <a:gd name="connsiteY1" fmla="*/ 0 h 5150644"/>
              <a:gd name="connsiteX2" fmla="*/ 5930713 w 5930713"/>
              <a:gd name="connsiteY2" fmla="*/ 5150644 h 5150644"/>
              <a:gd name="connsiteX3" fmla="*/ 0 w 5930713"/>
              <a:gd name="connsiteY3" fmla="*/ 5150644 h 5150644"/>
              <a:gd name="connsiteX4" fmla="*/ 0 w 5930713"/>
              <a:gd name="connsiteY4" fmla="*/ 7144 h 51506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30713" h="5150644">
                <a:moveTo>
                  <a:pt x="0" y="7144"/>
                </a:moveTo>
                <a:lnTo>
                  <a:pt x="3578599" y="0"/>
                </a:lnTo>
                <a:lnTo>
                  <a:pt x="5930713" y="5150644"/>
                </a:lnTo>
                <a:lnTo>
                  <a:pt x="0" y="5150644"/>
                </a:lnTo>
                <a:lnTo>
                  <a:pt x="0" y="7144"/>
                </a:lnTo>
                <a:close/>
              </a:path>
            </a:pathLst>
          </a:custGeom>
        </p:spPr>
        <p:txBody>
          <a:bodyPr/>
          <a:lstStyle/>
          <a:p>
            <a:r>
              <a:rPr lang="en-US"/>
              <a:t>Click icon to add picture</a:t>
            </a:r>
            <a:endParaRPr lang="en-GB"/>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955779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3306922"/>
            <a:ext cx="7093160" cy="960263"/>
          </a:xfrm>
        </p:spPr>
        <p:txBody>
          <a:bodyPr lIns="0" anchor="t"/>
          <a:lstStyle>
            <a:lvl1pPr>
              <a:lnSpc>
                <a:spcPct val="80000"/>
              </a:lnSpc>
              <a:spcBef>
                <a:spcPts val="816"/>
              </a:spcBef>
              <a:defRPr sz="7800" cap="all" baseline="0">
                <a:solidFill>
                  <a:schemeClr val="bg1"/>
                </a:solidFill>
              </a:defRPr>
            </a:lvl1pPr>
          </a:lstStyle>
          <a:p>
            <a:r>
              <a:rPr lang="en-US" dirty="0"/>
              <a:t>DOLOR SIT</a:t>
            </a:r>
            <a:endParaRPr lang="en-GB" dirty="0"/>
          </a:p>
        </p:txBody>
      </p:sp>
      <p:sp>
        <p:nvSpPr>
          <p:cNvPr id="7" name="Text Placeholder 6"/>
          <p:cNvSpPr>
            <a:spLocks noGrp="1"/>
          </p:cNvSpPr>
          <p:nvPr>
            <p:ph type="body" sz="quarter" idx="13" hasCustomPrompt="1"/>
          </p:nvPr>
        </p:nvSpPr>
        <p:spPr>
          <a:xfrm>
            <a:off x="221814" y="2477744"/>
            <a:ext cx="6033722" cy="829179"/>
          </a:xfrm>
        </p:spPr>
        <p:txBody>
          <a:bodyPr anchor="b">
            <a:normAutofit/>
          </a:bodyPr>
          <a:lstStyle>
            <a:lvl1pPr>
              <a:spcBef>
                <a:spcPts val="1224"/>
              </a:spcBef>
              <a:defRPr sz="2700" b="0" cap="none" baseline="0">
                <a:solidFill>
                  <a:schemeClr val="bg1"/>
                </a:solidFill>
              </a:defRPr>
            </a:lvl1pPr>
          </a:lstStyle>
          <a:p>
            <a:pPr lvl="0"/>
            <a:r>
              <a:rPr lang="en-US" dirty="0"/>
              <a:t>Lorem Ipsum</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91318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_ Section Header">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2833" y="2667000"/>
            <a:ext cx="7093160" cy="812530"/>
          </a:xfrm>
        </p:spPr>
        <p:txBody>
          <a:bodyPr lIns="0" anchor="t"/>
          <a:lstStyle>
            <a:lvl1pPr>
              <a:lnSpc>
                <a:spcPct val="80000"/>
              </a:lnSpc>
              <a:spcBef>
                <a:spcPts val="816"/>
              </a:spcBef>
              <a:defRPr sz="6600" cap="all" baseline="0">
                <a:solidFill>
                  <a:schemeClr val="bg1"/>
                </a:solidFill>
              </a:defRPr>
            </a:lvl1pPr>
          </a:lstStyle>
          <a:p>
            <a:r>
              <a:rPr lang="en-US" dirty="0"/>
              <a:t>DOLOR SIT</a:t>
            </a:r>
            <a:endParaRPr lang="en-GB" dirty="0"/>
          </a:p>
        </p:txBody>
      </p:sp>
      <p:pic>
        <p:nvPicPr>
          <p:cNvPr id="13"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pic>
        <p:nvPicPr>
          <p:cNvPr id="5" name="Picture 4" descr="IPSOS_GAMECHANGERS_blue.png"/>
          <p:cNvPicPr>
            <a:picLocks noChangeAspect="1"/>
          </p:cNvPicPr>
          <p:nvPr userDrawn="1"/>
        </p:nvPicPr>
        <p:blipFill rotWithShape="1">
          <a:blip r:embed="rId3"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6" name="TextBox 5"/>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2018 Ipsos.</a:t>
            </a:r>
            <a:endParaRPr lang="en-GB" sz="1200" dirty="0">
              <a:solidFill>
                <a:schemeClr val="bg1"/>
              </a:solidFill>
            </a:endParaRPr>
          </a:p>
        </p:txBody>
      </p:sp>
    </p:spTree>
    <p:extLst>
      <p:ext uri="{BB962C8B-B14F-4D97-AF65-F5344CB8AC3E}">
        <p14:creationId xmlns:p14="http://schemas.microsoft.com/office/powerpoint/2010/main" val="23159137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Fill1_Title Only">
    <p:bg bwMode="ltGray">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0500941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Fill1_Text Options">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83139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Fill1_Bullets Only">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0770325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Fill2_Title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435675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Fill2_Text Option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4000" y="1851257"/>
            <a:ext cx="7870391" cy="352401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58074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Fill2_Bullets Only">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25791"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798821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Titles Only">
    <p:spTree>
      <p:nvGrpSpPr>
        <p:cNvPr id="1" name=""/>
        <p:cNvGrpSpPr/>
        <p:nvPr/>
      </p:nvGrpSpPr>
      <p:grpSpPr>
        <a:xfrm>
          <a:off x="0" y="0"/>
          <a:ext cx="0" cy="0"/>
          <a:chOff x="0" y="0"/>
          <a:chExt cx="0" cy="0"/>
        </a:xfrm>
      </p:grpSpPr>
      <p:sp>
        <p:nvSpPr>
          <p:cNvPr id="5" name="Text Placeholder 7">
            <a:extLst>
              <a:ext uri="{FF2B5EF4-FFF2-40B4-BE49-F238E27FC236}">
                <a16:creationId xmlns:a16="http://schemas.microsoft.com/office/drawing/2014/main" xmlns="" id="{521E3F94-41DB-43FD-8DB1-A150141601FA}"/>
              </a:ext>
            </a:extLst>
          </p:cNvPr>
          <p:cNvSpPr>
            <a:spLocks noGrp="1"/>
          </p:cNvSpPr>
          <p:nvPr>
            <p:ph type="body" sz="quarter" idx="13" hasCustomPrompt="1"/>
          </p:nvPr>
        </p:nvSpPr>
        <p:spPr>
          <a:xfrm>
            <a:off x="232378" y="225623"/>
            <a:ext cx="6725791" cy="307777"/>
          </a:xfrm>
        </p:spPr>
        <p:txBody>
          <a:bodyPr anchor="b">
            <a:spAutoFit/>
          </a:bodyPr>
          <a:lstStyle>
            <a:lvl1pPr marL="0" indent="0">
              <a:buNone/>
              <a:defRPr sz="2000" b="0">
                <a:solidFill>
                  <a:schemeClr val="bg2"/>
                </a:solidFill>
              </a:defRPr>
            </a:lvl1pPr>
          </a:lstStyle>
          <a:p>
            <a:pPr lvl="0"/>
            <a:r>
              <a:rPr lang="en-US" dirty="0"/>
              <a:t>CLICK TO ADD TAG LINE OR BEGINNING OF TITLE</a:t>
            </a:r>
            <a:endParaRPr lang="en-GB" dirty="0"/>
          </a:p>
        </p:txBody>
      </p:sp>
      <p:sp>
        <p:nvSpPr>
          <p:cNvPr id="7" name="Text Placeholder 6"/>
          <p:cNvSpPr>
            <a:spLocks noGrp="1"/>
          </p:cNvSpPr>
          <p:nvPr>
            <p:ph type="body" sz="quarter" idx="16" hasCustomPrompt="1"/>
          </p:nvPr>
        </p:nvSpPr>
        <p:spPr>
          <a:xfrm>
            <a:off x="209558" y="6526589"/>
            <a:ext cx="7258042" cy="146194"/>
          </a:xfrm>
        </p:spPr>
        <p:txBody>
          <a:bodyPr wrap="square" anchor="b">
            <a:sp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
        <p:nvSpPr>
          <p:cNvPr id="2" name="Title 1"/>
          <p:cNvSpPr>
            <a:spLocks noGrp="1"/>
          </p:cNvSpPr>
          <p:nvPr>
            <p:ph type="title" hasCustomPrompt="1"/>
          </p:nvPr>
        </p:nvSpPr>
        <p:spPr>
          <a:xfrm>
            <a:off x="234000" y="561201"/>
            <a:ext cx="8646971" cy="276999"/>
          </a:xfrm>
        </p:spPr>
        <p:txBody>
          <a:bodyPr/>
          <a:lstStyle>
            <a:lvl1pPr>
              <a:defRPr sz="2000" baseline="0"/>
            </a:lvl1pPr>
          </a:lstStyle>
          <a:p>
            <a:r>
              <a:rPr lang="en-US" dirty="0"/>
              <a:t>Click to add emphasis part of title</a:t>
            </a:r>
          </a:p>
        </p:txBody>
      </p:sp>
      <p:sp>
        <p:nvSpPr>
          <p:cNvPr id="4" name="Text Placeholder 4">
            <a:extLst>
              <a:ext uri="{FF2B5EF4-FFF2-40B4-BE49-F238E27FC236}">
                <a16:creationId xmlns:a16="http://schemas.microsoft.com/office/drawing/2014/main" xmlns="" id="{666387DE-03E6-4690-B943-0A54F73908CF}"/>
              </a:ext>
            </a:extLst>
          </p:cNvPr>
          <p:cNvSpPr>
            <a:spLocks noGrp="1"/>
          </p:cNvSpPr>
          <p:nvPr>
            <p:ph type="body" sz="quarter" idx="14" hasCustomPrompt="1"/>
          </p:nvPr>
        </p:nvSpPr>
        <p:spPr>
          <a:xfrm>
            <a:off x="234000" y="1066800"/>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Tree>
    <p:extLst>
      <p:ext uri="{BB962C8B-B14F-4D97-AF65-F5344CB8AC3E}">
        <p14:creationId xmlns:p14="http://schemas.microsoft.com/office/powerpoint/2010/main" val="331492123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Fill3_Title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black"/>
        <p:txBody>
          <a:bodyPr/>
          <a:lstStyle>
            <a:lvl1pPr>
              <a:defRPr baseline="0">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bwMode="black">
          <a:xfrm>
            <a:off x="232376" y="331099"/>
            <a:ext cx="6733351" cy="590215"/>
          </a:xfrm>
        </p:spPr>
        <p:txBody>
          <a:bodyPr anchor="b">
            <a:normAutofit/>
          </a:bodyPr>
          <a:lstStyle>
            <a:lvl1pPr marL="0" indent="0">
              <a:buNone/>
              <a:defRPr sz="1900" b="0" baseline="0">
                <a:solidFill>
                  <a:schemeClr val="bg1"/>
                </a:solidFill>
              </a:defRPr>
            </a:lvl1pPr>
          </a:lstStyle>
          <a:p>
            <a:pPr lvl="0"/>
            <a:r>
              <a:rPr lang="en-US" dirty="0"/>
              <a:t>CLICK TO ADD TAG LINE OR BEGINNING OF TITLE</a:t>
            </a:r>
            <a:endParaRPr lang="en-GB" dirty="0"/>
          </a:p>
        </p:txBody>
      </p:sp>
      <p:pic>
        <p:nvPicPr>
          <p:cNvPr id="14"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4870180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Fill3_Text Options">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32377" y="1851261"/>
            <a:ext cx="7885666" cy="352400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17"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66522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Fill3_Bullets Only">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chemeClr val="bg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32377" y="331099"/>
            <a:ext cx="6733349" cy="590215"/>
          </a:xfrm>
        </p:spPr>
        <p:txBody>
          <a:bodyPr anchor="b">
            <a:normAutofit/>
          </a:bodyPr>
          <a:lstStyle>
            <a:lvl1pPr marL="0" indent="0">
              <a:buNone/>
              <a:defRPr sz="1900" b="0">
                <a:solidFill>
                  <a:schemeClr val="bg1"/>
                </a:solidFill>
              </a:defRPr>
            </a:lvl1pPr>
          </a:lstStyle>
          <a:p>
            <a:pPr lvl="0"/>
            <a:r>
              <a:rPr lang="en-US" dirty="0"/>
              <a:t>CLICK TO ADD TAG LINE OR BEGINNING OF TITLE</a:t>
            </a:r>
            <a:endParaRPr lang="en-GB" dirty="0"/>
          </a:p>
        </p:txBody>
      </p:sp>
      <p:sp>
        <p:nvSpPr>
          <p:cNvPr id="12"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solidFill>
                  <a:schemeClr val="bg1"/>
                </a:solidFill>
              </a:defRPr>
            </a:lvl1pPr>
            <a:lvl2pPr marL="476250" indent="-166688">
              <a:lnSpc>
                <a:spcPct val="100000"/>
              </a:lnSpc>
              <a:spcBef>
                <a:spcPts val="300"/>
              </a:spcBef>
              <a:spcAft>
                <a:spcPts val="300"/>
              </a:spcAft>
              <a:buFont typeface="Arial" panose="020B0604020202020204" pitchFamily="34" charset="0"/>
              <a:buChar char="–"/>
              <a:tabLst/>
              <a:defRPr sz="1200">
                <a:solidFill>
                  <a:schemeClr val="bg1"/>
                </a:solidFill>
              </a:defRPr>
            </a:lvl2pPr>
            <a:lvl3pPr marL="692150" indent="-177800">
              <a:lnSpc>
                <a:spcPct val="100000"/>
              </a:lnSpc>
              <a:spcBef>
                <a:spcPts val="300"/>
              </a:spcBef>
              <a:spcAft>
                <a:spcPts val="300"/>
              </a:spcAft>
              <a:buSzPct val="85000"/>
              <a:buFont typeface="Arial" panose="020B0604020202020204" pitchFamily="34" charset="0"/>
              <a:buChar char="•"/>
              <a:defRPr sz="1200">
                <a:solidFill>
                  <a:schemeClr val="bg1"/>
                </a:solidFill>
              </a:defRPr>
            </a:lvl3pPr>
            <a:lvl5pPr marL="968375" indent="-174625">
              <a:lnSpc>
                <a:spcPct val="100000"/>
              </a:lnSpc>
              <a:spcBef>
                <a:spcPts val="300"/>
              </a:spcBef>
              <a:spcAft>
                <a:spcPts val="300"/>
              </a:spcAft>
              <a:buSzPct val="85000"/>
              <a:buFont typeface="Arial" panose="020B0604020202020204" pitchFamily="34" charset="0"/>
              <a:buChar char="-"/>
              <a:defRPr sz="1200">
                <a:solidFill>
                  <a:schemeClr val="bg1"/>
                </a:solidFill>
              </a:defRPr>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pic>
        <p:nvPicPr>
          <p:cNvPr id="16" name="Picture 24"/>
          <p:cNvPicPr>
            <a:picLocks noChangeAspect="1" noChangeArrowheads="1"/>
          </p:cNvPicPr>
          <p:nvPr userDrawn="1"/>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83664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_Main Title - 1/3 Imag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176001" y="2952519"/>
            <a:ext cx="4699059" cy="512448"/>
          </a:xfrm>
        </p:spPr>
        <p:txBody>
          <a:bodyPr anchor="ctr"/>
          <a:lstStyle>
            <a:lvl1pPr>
              <a:defRPr sz="3700" baseline="0"/>
            </a:lvl1pPr>
          </a:lstStyle>
          <a:p>
            <a:r>
              <a:rPr lang="en-US" dirty="0"/>
              <a:t>Impact word(s)</a:t>
            </a:r>
          </a:p>
        </p:txBody>
      </p:sp>
      <p:sp>
        <p:nvSpPr>
          <p:cNvPr id="14" name="Footer Placeholder 10"/>
          <p:cNvSpPr>
            <a:spLocks noGrp="1"/>
          </p:cNvSpPr>
          <p:nvPr>
            <p:ph type="ftr" sz="quarter" idx="11"/>
          </p:nvPr>
        </p:nvSpPr>
        <p:spPr>
          <a:xfrm>
            <a:off x="4176001" y="5375268"/>
            <a:ext cx="4699059" cy="794629"/>
          </a:xfrm>
          <a:prstGeom prst="rect">
            <a:avLst/>
          </a:prstGeom>
        </p:spPr>
        <p:txBody>
          <a:bodyPr lIns="0" tIns="0" rIns="0" bIns="0"/>
          <a:lstStyle>
            <a:lvl1pPr>
              <a:defRPr sz="1000">
                <a:solidFill>
                  <a:schemeClr val="accent4">
                    <a:lumMod val="75000"/>
                  </a:schemeClr>
                </a:solidFill>
              </a:defRPr>
            </a:lvl1pPr>
          </a:lstStyle>
          <a:p>
            <a:r>
              <a:rPr lang="en-GB" dirty="0"/>
              <a:t>© 2015 Ipsos.  All rights reserved. Contains Ipsos' Confidential and Proprietary information and may not be disclosed or reproduced without the prior written consent of Ipsos.</a:t>
            </a:r>
          </a:p>
        </p:txBody>
      </p:sp>
      <p:sp>
        <p:nvSpPr>
          <p:cNvPr id="21" name="TextBox 20"/>
          <p:cNvSpPr txBox="1"/>
          <p:nvPr userDrawn="1"/>
        </p:nvSpPr>
        <p:spPr>
          <a:xfrm>
            <a:off x="7848600" y="6400800"/>
            <a:ext cx="1219200" cy="393540"/>
          </a:xfrm>
          <a:prstGeom prst="rect">
            <a:avLst/>
          </a:prstGeom>
          <a:solidFill>
            <a:schemeClr val="bg1"/>
          </a:solidFill>
        </p:spPr>
        <p:txBody>
          <a:bodyPr vert="horz" wrap="none" lIns="0" tIns="0" rIns="0" bIns="0" rtlCol="0" anchor="b">
            <a:normAutofit/>
          </a:bodyPr>
          <a:lstStyle/>
          <a:p>
            <a:pPr>
              <a:lnSpc>
                <a:spcPct val="85000"/>
              </a:lnSpc>
              <a:spcBef>
                <a:spcPts val="204"/>
              </a:spcBef>
            </a:pPr>
            <a:fld id="{01990C03-C3A3-48FE-AF6D-3AE397C89625}" type="slidenum">
              <a:rPr lang="en-GB" sz="1000">
                <a:solidFill>
                  <a:schemeClr val="bg1"/>
                </a:solidFill>
              </a:rPr>
              <a:pPr>
                <a:lnSpc>
                  <a:spcPct val="85000"/>
                </a:lnSpc>
                <a:spcBef>
                  <a:spcPts val="204"/>
                </a:spcBef>
              </a:pPr>
              <a:t>‹#›</a:t>
            </a:fld>
            <a:endParaRPr lang="en-GB" sz="1000" dirty="0">
              <a:solidFill>
                <a:schemeClr val="bg1"/>
              </a:solidFill>
            </a:endParaRPr>
          </a:p>
        </p:txBody>
      </p:sp>
    </p:spTree>
    <p:extLst>
      <p:ext uri="{BB962C8B-B14F-4D97-AF65-F5344CB8AC3E}">
        <p14:creationId xmlns:p14="http://schemas.microsoft.com/office/powerpoint/2010/main" val="307978889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1_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368446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1_Mobile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tx1"/>
                </a:solidFill>
              </a:defRPr>
            </a:lvl1pPr>
          </a:lstStyle>
          <a:p>
            <a:r>
              <a:rPr lang="en-US" dirty="0"/>
              <a:t>Click to add emphasis part of title</a:t>
            </a:r>
          </a:p>
        </p:txBody>
      </p:sp>
      <p:sp>
        <p:nvSpPr>
          <p:cNvPr id="8" name="Text Placeholder 7"/>
          <p:cNvSpPr>
            <a:spLocks noGrp="1"/>
          </p:cNvSpPr>
          <p:nvPr>
            <p:ph type="body" sz="quarter" idx="13" hasCustomPrompt="1"/>
          </p:nvPr>
        </p:nvSpPr>
        <p:spPr>
          <a:xfrm>
            <a:off x="247650" y="331099"/>
            <a:ext cx="7472962" cy="590215"/>
          </a:xfrm>
        </p:spPr>
        <p:txBody>
          <a:bodyPr anchor="b">
            <a:normAutofit/>
          </a:bodyPr>
          <a:lstStyle>
            <a:lvl1pPr marL="0" indent="0">
              <a:buNone/>
              <a:defRPr sz="1900" b="0" baseline="0">
                <a:solidFill>
                  <a:schemeClr val="bg2"/>
                </a:solidFill>
              </a:defRPr>
            </a:lvl1pPr>
          </a:lstStyle>
          <a:p>
            <a:pPr lvl="0"/>
            <a:r>
              <a:rPr lang="en-US" dirty="0"/>
              <a:t>Click to add tag line or beginning of title</a:t>
            </a:r>
            <a:endParaRPr lang="en-GB" dirty="0"/>
          </a:p>
        </p:txBody>
      </p:sp>
      <p:sp>
        <p:nvSpPr>
          <p:cNvPr id="7" name="Picture Placeholder 6"/>
          <p:cNvSpPr>
            <a:spLocks noGrp="1"/>
          </p:cNvSpPr>
          <p:nvPr>
            <p:ph type="pic" sz="quarter" idx="16"/>
          </p:nvPr>
        </p:nvSpPr>
        <p:spPr>
          <a:xfrm rot="420000">
            <a:off x="6504329" y="2177424"/>
            <a:ext cx="1809823" cy="2855108"/>
          </a:xfrm>
        </p:spPr>
        <p:txBody>
          <a:bodyPr/>
          <a:lstStyle/>
          <a:p>
            <a:r>
              <a:rPr lang="en-US"/>
              <a:t>Click icon to add picture</a:t>
            </a:r>
            <a:endParaRPr lang="en-GB" dirty="0"/>
          </a:p>
        </p:txBody>
      </p:sp>
    </p:spTree>
    <p:extLst>
      <p:ext uri="{BB962C8B-B14F-4D97-AF65-F5344CB8AC3E}">
        <p14:creationId xmlns:p14="http://schemas.microsoft.com/office/powerpoint/2010/main" val="8360331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Contacts">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solidFill>
                  <a:schemeClr val="bg1"/>
                </a:solidFill>
              </a:defRPr>
            </a:lvl1pPr>
          </a:lstStyle>
          <a:p>
            <a:r>
              <a:rPr lang="en-US" dirty="0"/>
              <a:t>Click to add emphasis part of title</a:t>
            </a:r>
          </a:p>
        </p:txBody>
      </p:sp>
      <p:sp>
        <p:nvSpPr>
          <p:cNvPr id="21" name="TextBox 20"/>
          <p:cNvSpPr txBox="1"/>
          <p:nvPr userDrawn="1"/>
        </p:nvSpPr>
        <p:spPr>
          <a:xfrm>
            <a:off x="239634" y="6249103"/>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1"/>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1"/>
              </a:solidFill>
              <a:latin typeface="+mn-lt"/>
              <a:ea typeface="+mn-ea"/>
              <a:cs typeface="+mn-cs"/>
            </a:endParaRPr>
          </a:p>
        </p:txBody>
      </p:sp>
      <p:sp>
        <p:nvSpPr>
          <p:cNvPr id="22" name="TextBox 21"/>
          <p:cNvSpPr txBox="1"/>
          <p:nvPr userDrawn="1"/>
        </p:nvSpPr>
        <p:spPr>
          <a:xfrm>
            <a:off x="629736"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latin typeface="+mn-lt"/>
                <a:ea typeface="+mn-ea"/>
                <a:cs typeface="+mn-cs"/>
              </a:rPr>
              <a:t>© 2018 Ipsos.</a:t>
            </a:r>
            <a:endParaRPr lang="en-GB" sz="1200" dirty="0">
              <a:solidFill>
                <a:schemeClr val="bg1"/>
              </a:solidFill>
            </a:endParaRPr>
          </a:p>
        </p:txBody>
      </p:sp>
      <p:grpSp>
        <p:nvGrpSpPr>
          <p:cNvPr id="13" name="Group 12"/>
          <p:cNvGrpSpPr/>
          <p:nvPr userDrawn="1"/>
        </p:nvGrpSpPr>
        <p:grpSpPr>
          <a:xfrm>
            <a:off x="6965726" y="6232981"/>
            <a:ext cx="1933546" cy="355982"/>
            <a:chOff x="10239375" y="6688139"/>
            <a:chExt cx="2842245" cy="523426"/>
          </a:xfrm>
        </p:grpSpPr>
        <p:pic>
          <p:nvPicPr>
            <p:cNvPr id="14" name="Picture 13"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12526963" y="6688139"/>
              <a:ext cx="554657" cy="523426"/>
            </a:xfrm>
            <a:prstGeom prst="rect">
              <a:avLst/>
            </a:prstGeom>
          </p:spPr>
        </p:pic>
        <p:pic>
          <p:nvPicPr>
            <p:cNvPr id="24" name="Picture 23" descr="IPSOS_GAMECHANGERS_blue.png"/>
            <p:cNvPicPr>
              <a:picLocks noChangeAspect="1"/>
            </p:cNvPicPr>
            <p:nvPr userDrawn="1"/>
          </p:nvPicPr>
          <p:blipFill rotWithShape="1">
            <a:blip r:embed="rId2" cstate="print">
              <a:biLevel thresh="25000"/>
              <a:extLst>
                <a:ext uri="{28A0092B-C50C-407E-A947-70E740481C1C}">
                  <a14:useLocalDpi xmlns:a14="http://schemas.microsoft.com/office/drawing/2010/main" val="0"/>
                </a:ext>
              </a:extLst>
            </a:blip>
            <a:srcRect t="14610" r="22774"/>
            <a:stretch/>
          </p:blipFill>
          <p:spPr>
            <a:xfrm>
              <a:off x="10239375" y="6804025"/>
              <a:ext cx="2028825" cy="407539"/>
            </a:xfrm>
            <a:prstGeom prst="rect">
              <a:avLst/>
            </a:prstGeom>
          </p:spPr>
        </p:pic>
      </p:grpSp>
      <p:pic>
        <p:nvPicPr>
          <p:cNvPr id="15" name="Picture 24"/>
          <p:cNvPicPr>
            <a:picLocks noChangeAspect="1" noChangeArrowheads="1"/>
          </p:cNvPicPr>
          <p:nvPr userDrawn="1"/>
        </p:nvPicPr>
        <p:blipFill>
          <a:blip r:embed="rId3" cstate="print">
            <a:biLevel thresh="25000"/>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958326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itle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0" y="457200"/>
            <a:ext cx="8646971" cy="387798"/>
          </a:xfrm>
        </p:spPr>
        <p:txBody>
          <a:bodyPr/>
          <a:lstStyle>
            <a:lvl1pPr>
              <a:defRPr sz="2800" baseline="0"/>
            </a:lvl1pPr>
          </a:lstStyle>
          <a:p>
            <a:r>
              <a:rPr lang="en-US" dirty="0"/>
              <a:t>Click to add emphasis part of title</a:t>
            </a:r>
          </a:p>
        </p:txBody>
      </p:sp>
      <p:sp>
        <p:nvSpPr>
          <p:cNvPr id="4" name="Text Placeholder 4"/>
          <p:cNvSpPr>
            <a:spLocks noGrp="1"/>
          </p:cNvSpPr>
          <p:nvPr>
            <p:ph type="body" sz="quarter" idx="14" hasCustomPrompt="1"/>
          </p:nvPr>
        </p:nvSpPr>
        <p:spPr>
          <a:xfrm>
            <a:off x="234000" y="1066800"/>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
        <p:nvSpPr>
          <p:cNvPr id="5" name="TextBox 4"/>
          <p:cNvSpPr txBox="1"/>
          <p:nvPr userDrawn="1"/>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lumMod val="50000"/>
                  </a:schemeClr>
                </a:solidFill>
                <a:latin typeface="+mn-lt"/>
                <a:ea typeface="+mn-ea"/>
                <a:cs typeface="+mn-cs"/>
              </a:rPr>
              <a:t>© 2018 Ipsos.</a:t>
            </a:r>
            <a:endParaRPr lang="en-GB" sz="1200" dirty="0">
              <a:solidFill>
                <a:schemeClr val="bg1">
                  <a:lumMod val="50000"/>
                </a:schemeClr>
              </a:solidFill>
            </a:endParaRPr>
          </a:p>
        </p:txBody>
      </p:sp>
      <p:sp>
        <p:nvSpPr>
          <p:cNvPr id="6" name="Text Placeholder 6">
            <a:extLst>
              <a:ext uri="{FF2B5EF4-FFF2-40B4-BE49-F238E27FC236}">
                <a16:creationId xmlns:a16="http://schemas.microsoft.com/office/drawing/2014/main" xmlns="" id="{FF9431F9-DB21-48F4-ACBE-C66E46C05048}"/>
              </a:ext>
            </a:extLst>
          </p:cNvPr>
          <p:cNvSpPr>
            <a:spLocks noGrp="1"/>
          </p:cNvSpPr>
          <p:nvPr>
            <p:ph type="body" sz="quarter" idx="16" hasCustomPrompt="1"/>
          </p:nvPr>
        </p:nvSpPr>
        <p:spPr>
          <a:xfrm>
            <a:off x="1022506" y="6493348"/>
            <a:ext cx="7258042" cy="146194"/>
          </a:xfrm>
        </p:spPr>
        <p:txBody>
          <a:bodyPr wrap="square" anchor="b">
            <a:spAutoFit/>
          </a:bodyPr>
          <a:lstStyle>
            <a:lvl1pPr algn="l">
              <a:lnSpc>
                <a:spcPct val="95000"/>
              </a:lnSpc>
              <a:spcBef>
                <a:spcPts val="204"/>
              </a:spcBef>
              <a:defRPr sz="1000" cap="none" baseline="0">
                <a:solidFill>
                  <a:schemeClr val="bg2">
                    <a:lumMod val="50000"/>
                  </a:schemeClr>
                </a:solidFill>
              </a:defRPr>
            </a:lvl1pPr>
          </a:lstStyle>
          <a:p>
            <a:pPr lvl="0"/>
            <a:r>
              <a:rPr lang="en-US" dirty="0"/>
              <a:t>Question and Base</a:t>
            </a:r>
            <a:endParaRPr lang="en-GB" dirty="0"/>
          </a:p>
        </p:txBody>
      </p:sp>
    </p:spTree>
    <p:extLst>
      <p:ext uri="{BB962C8B-B14F-4D97-AF65-F5344CB8AC3E}">
        <p14:creationId xmlns:p14="http://schemas.microsoft.com/office/powerpoint/2010/main" val="3760889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ext Optio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2189853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ullets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4000" y="331099"/>
            <a:ext cx="6710396"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5" name="Text Placeholder 4"/>
          <p:cNvSpPr>
            <a:spLocks noGrp="1"/>
          </p:cNvSpPr>
          <p:nvPr>
            <p:ph type="body" sz="quarter" idx="14" hasCustomPrompt="1"/>
          </p:nvPr>
        </p:nvSpPr>
        <p:spPr>
          <a:xfrm>
            <a:off x="233365" y="1865606"/>
            <a:ext cx="8288337" cy="3519196"/>
          </a:xfrm>
        </p:spPr>
        <p:txBody>
          <a:bodyPr/>
          <a:lstStyle>
            <a:lvl1pPr marL="176213" indent="-176213">
              <a:lnSpc>
                <a:spcPct val="100000"/>
              </a:lnSpc>
              <a:spcBef>
                <a:spcPts val="300"/>
              </a:spcBef>
              <a:spcAft>
                <a:spcPts val="300"/>
              </a:spcAft>
              <a:buFont typeface="Arial" panose="020B0604020202020204" pitchFamily="34" charset="0"/>
              <a:buChar char="•"/>
              <a:defRPr sz="1200" cap="none"/>
            </a:lvl1pPr>
            <a:lvl2pPr marL="476250" indent="-166688">
              <a:lnSpc>
                <a:spcPct val="100000"/>
              </a:lnSpc>
              <a:spcBef>
                <a:spcPts val="300"/>
              </a:spcBef>
              <a:spcAft>
                <a:spcPts val="300"/>
              </a:spcAft>
              <a:buFont typeface="Arial" panose="020B0604020202020204" pitchFamily="34" charset="0"/>
              <a:buChar char="–"/>
              <a:tabLst/>
              <a:defRPr sz="1200"/>
            </a:lvl2pPr>
            <a:lvl3pPr marL="692150" indent="-177800">
              <a:lnSpc>
                <a:spcPct val="100000"/>
              </a:lnSpc>
              <a:spcBef>
                <a:spcPts val="300"/>
              </a:spcBef>
              <a:spcAft>
                <a:spcPts val="300"/>
              </a:spcAft>
              <a:buSzPct val="85000"/>
              <a:buFont typeface="Arial" panose="020B0604020202020204" pitchFamily="34" charset="0"/>
              <a:buChar char="•"/>
              <a:defRPr sz="1200"/>
            </a:lvl3pPr>
            <a:lvl5pPr marL="968375" indent="-174625">
              <a:lnSpc>
                <a:spcPct val="100000"/>
              </a:lnSpc>
              <a:spcBef>
                <a:spcPts val="300"/>
              </a:spcBef>
              <a:spcAft>
                <a:spcPts val="300"/>
              </a:spcAft>
              <a:buSzPct val="85000"/>
              <a:buFont typeface="Arial" panose="020B0604020202020204" pitchFamily="34" charset="0"/>
              <a:buChar char="-"/>
              <a:defRPr sz="1200"/>
            </a:lvl5pPr>
          </a:lstStyle>
          <a:p>
            <a:pPr lvl="0"/>
            <a:r>
              <a:rPr lang="en-US" dirty="0"/>
              <a:t>First level bullet</a:t>
            </a:r>
          </a:p>
          <a:p>
            <a:pPr lvl="1"/>
            <a:r>
              <a:rPr lang="en-US" dirty="0"/>
              <a:t>Second level</a:t>
            </a:r>
          </a:p>
          <a:p>
            <a:pPr lvl="2"/>
            <a:r>
              <a:rPr lang="en-US" dirty="0"/>
              <a:t>Third level</a:t>
            </a:r>
          </a:p>
          <a:p>
            <a:pPr lvl="4"/>
            <a:r>
              <a:rPr lang="en-US" dirty="0"/>
              <a:t>Fourth level</a:t>
            </a:r>
            <a:endParaRPr lang="en-GB" dirty="0"/>
          </a:p>
        </p:txBody>
      </p:sp>
    </p:spTree>
    <p:extLst>
      <p:ext uri="{BB962C8B-B14F-4D97-AF65-F5344CB8AC3E}">
        <p14:creationId xmlns:p14="http://schemas.microsoft.com/office/powerpoint/2010/main" val="2728743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with Bling">
    <p:spTree>
      <p:nvGrpSpPr>
        <p:cNvPr id="1" name=""/>
        <p:cNvGrpSpPr/>
        <p:nvPr/>
      </p:nvGrpSpPr>
      <p:grpSpPr>
        <a:xfrm>
          <a:off x="0" y="0"/>
          <a:ext cx="0" cy="0"/>
          <a:chOff x="0" y="0"/>
          <a:chExt cx="0" cy="0"/>
        </a:xfrm>
      </p:grpSpPr>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en-GB" dirty="0"/>
            </a:p>
          </p:txBody>
        </p:sp>
      </p:grpSp>
      <p:sp>
        <p:nvSpPr>
          <p:cNvPr id="2" name="Title 1"/>
          <p:cNvSpPr>
            <a:spLocks noGrp="1"/>
          </p:cNvSpPr>
          <p:nvPr>
            <p:ph type="title" hasCustomPrompt="1"/>
          </p:nvPr>
        </p:nvSpPr>
        <p:spPr>
          <a:xfrm>
            <a:off x="234003" y="857959"/>
            <a:ext cx="8654595" cy="457048"/>
          </a:xfrm>
        </p:spPr>
        <p:txBody>
          <a:bodyPr/>
          <a:lstStyle/>
          <a:p>
            <a:r>
              <a:rPr lang="en-US" dirty="0"/>
              <a:t>Click to add emphasis part of title</a:t>
            </a:r>
            <a:endParaRPr lang="en-GB" dirty="0"/>
          </a:p>
        </p:txBody>
      </p:sp>
      <p:sp>
        <p:nvSpPr>
          <p:cNvPr id="11" name="Text Placeholder 7"/>
          <p:cNvSpPr>
            <a:spLocks noGrp="1"/>
          </p:cNvSpPr>
          <p:nvPr>
            <p:ph type="body" sz="quarter" idx="13" hasCustomPrompt="1"/>
          </p:nvPr>
        </p:nvSpPr>
        <p:spPr>
          <a:xfrm>
            <a:off x="234000" y="331099"/>
            <a:ext cx="7887670"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3137340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mp; Blin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Click to add emphasis part of title</a:t>
            </a:r>
          </a:p>
        </p:txBody>
      </p:sp>
      <p:sp>
        <p:nvSpPr>
          <p:cNvPr id="8" name="Text Placeholder 7"/>
          <p:cNvSpPr>
            <a:spLocks noGrp="1"/>
          </p:cNvSpPr>
          <p:nvPr>
            <p:ph type="body" sz="quarter" idx="13" hasCustomPrompt="1"/>
          </p:nvPr>
        </p:nvSpPr>
        <p:spPr>
          <a:xfrm>
            <a:off x="232378" y="331099"/>
            <a:ext cx="6725791" cy="590215"/>
          </a:xfrm>
        </p:spPr>
        <p:txBody>
          <a:bodyPr anchor="b">
            <a:normAutofit/>
          </a:bodyPr>
          <a:lstStyle>
            <a:lvl1pPr marL="0" indent="0">
              <a:buNone/>
              <a:defRPr sz="1900" b="0">
                <a:solidFill>
                  <a:schemeClr val="bg2"/>
                </a:solidFill>
              </a:defRPr>
            </a:lvl1pPr>
          </a:lstStyle>
          <a:p>
            <a:pPr lvl="0"/>
            <a:r>
              <a:rPr lang="en-US" dirty="0"/>
              <a:t>CLICK TO ADD TAG LINE OR BEGINNING OF TITLE</a:t>
            </a:r>
            <a:endParaRPr lang="en-GB" dirty="0"/>
          </a:p>
        </p:txBody>
      </p:sp>
      <p:sp>
        <p:nvSpPr>
          <p:cNvPr id="11" name="Text Placeholder 10"/>
          <p:cNvSpPr>
            <a:spLocks noGrp="1"/>
          </p:cNvSpPr>
          <p:nvPr>
            <p:ph type="body" sz="quarter" idx="14"/>
          </p:nvPr>
        </p:nvSpPr>
        <p:spPr>
          <a:xfrm>
            <a:off x="247650" y="1851257"/>
            <a:ext cx="7870391" cy="3524011"/>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12" name="Group 11"/>
          <p:cNvGrpSpPr/>
          <p:nvPr userDrawn="1"/>
        </p:nvGrpSpPr>
        <p:grpSpPr>
          <a:xfrm>
            <a:off x="8170263" y="4205621"/>
            <a:ext cx="973740" cy="2652379"/>
            <a:chOff x="11870412" y="3781425"/>
            <a:chExt cx="1570949" cy="3781425"/>
          </a:xfrm>
        </p:grpSpPr>
        <p:sp>
          <p:nvSpPr>
            <p:cNvPr id="13" name="Oval 12"/>
            <p:cNvSpPr>
              <a:spLocks/>
            </p:cNvSpPr>
            <p:nvPr/>
          </p:nvSpPr>
          <p:spPr bwMode="auto">
            <a:xfrm rot="3900000" flipH="1">
              <a:off x="12506686" y="4873163"/>
              <a:ext cx="698400" cy="789879"/>
            </a:xfrm>
            <a:prstGeom prst="ellipse">
              <a:avLst/>
            </a:prstGeom>
            <a:solidFill>
              <a:schemeClr val="accent6"/>
            </a:solidFill>
            <a:ln>
              <a:noFill/>
            </a:ln>
          </p:spPr>
          <p:txBody>
            <a:bodyPr vert="horz" wrap="square" lIns="91440" tIns="45720" rIns="91440" bIns="45720" numCol="1" anchor="t" anchorCtr="0" compatLnSpc="1">
              <a:prstTxWarp prst="textNoShape">
                <a:avLst/>
              </a:prstTxWarp>
            </a:bodyPr>
            <a:lstStyle/>
            <a:p>
              <a:endParaRPr lang="en-GB" dirty="0"/>
            </a:p>
          </p:txBody>
        </p:sp>
        <p:sp>
          <p:nvSpPr>
            <p:cNvPr id="14" name="Oval 13"/>
            <p:cNvSpPr/>
            <p:nvPr/>
          </p:nvSpPr>
          <p:spPr>
            <a:xfrm>
              <a:off x="12353809" y="4356054"/>
              <a:ext cx="464635" cy="41128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Oval 14"/>
            <p:cNvSpPr/>
            <p:nvPr/>
          </p:nvSpPr>
          <p:spPr>
            <a:xfrm>
              <a:off x="12330947" y="4060981"/>
              <a:ext cx="197470" cy="17283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6" name="Right Triangle 15"/>
            <p:cNvSpPr/>
            <p:nvPr/>
          </p:nvSpPr>
          <p:spPr>
            <a:xfrm flipH="1">
              <a:off x="11870412" y="3781425"/>
              <a:ext cx="1570949" cy="3781425"/>
            </a:xfrm>
            <a:prstGeom prst="r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7" name="Freeform 16"/>
            <p:cNvSpPr>
              <a:spLocks/>
            </p:cNvSpPr>
            <p:nvPr/>
          </p:nvSpPr>
          <p:spPr bwMode="auto">
            <a:xfrm rot="21075523">
              <a:off x="12263453" y="5283312"/>
              <a:ext cx="957422" cy="1142838"/>
            </a:xfrm>
            <a:custGeom>
              <a:avLst/>
              <a:gdLst>
                <a:gd name="T0" fmla="*/ 397 w 568"/>
                <a:gd name="T1" fmla="*/ 0 h 678"/>
                <a:gd name="T2" fmla="*/ 397 w 568"/>
                <a:gd name="T3" fmla="*/ 0 h 678"/>
                <a:gd name="T4" fmla="*/ 428 w 568"/>
                <a:gd name="T5" fmla="*/ 22 h 678"/>
                <a:gd name="T6" fmla="*/ 457 w 568"/>
                <a:gd name="T7" fmla="*/ 46 h 678"/>
                <a:gd name="T8" fmla="*/ 481 w 568"/>
                <a:gd name="T9" fmla="*/ 71 h 678"/>
                <a:gd name="T10" fmla="*/ 503 w 568"/>
                <a:gd name="T11" fmla="*/ 100 h 678"/>
                <a:gd name="T12" fmla="*/ 522 w 568"/>
                <a:gd name="T13" fmla="*/ 131 h 678"/>
                <a:gd name="T14" fmla="*/ 539 w 568"/>
                <a:gd name="T15" fmla="*/ 163 h 678"/>
                <a:gd name="T16" fmla="*/ 551 w 568"/>
                <a:gd name="T17" fmla="*/ 196 h 678"/>
                <a:gd name="T18" fmla="*/ 559 w 568"/>
                <a:gd name="T19" fmla="*/ 230 h 678"/>
                <a:gd name="T20" fmla="*/ 566 w 568"/>
                <a:gd name="T21" fmla="*/ 266 h 678"/>
                <a:gd name="T22" fmla="*/ 568 w 568"/>
                <a:gd name="T23" fmla="*/ 300 h 678"/>
                <a:gd name="T24" fmla="*/ 568 w 568"/>
                <a:gd name="T25" fmla="*/ 335 h 678"/>
                <a:gd name="T26" fmla="*/ 564 w 568"/>
                <a:gd name="T27" fmla="*/ 371 h 678"/>
                <a:gd name="T28" fmla="*/ 556 w 568"/>
                <a:gd name="T29" fmla="*/ 407 h 678"/>
                <a:gd name="T30" fmla="*/ 544 w 568"/>
                <a:gd name="T31" fmla="*/ 441 h 678"/>
                <a:gd name="T32" fmla="*/ 530 w 568"/>
                <a:gd name="T33" fmla="*/ 475 h 678"/>
                <a:gd name="T34" fmla="*/ 511 w 568"/>
                <a:gd name="T35" fmla="*/ 507 h 678"/>
                <a:gd name="T36" fmla="*/ 511 w 568"/>
                <a:gd name="T37" fmla="*/ 507 h 678"/>
                <a:gd name="T38" fmla="*/ 489 w 568"/>
                <a:gd name="T39" fmla="*/ 538 h 678"/>
                <a:gd name="T40" fmla="*/ 466 w 568"/>
                <a:gd name="T41" fmla="*/ 567 h 678"/>
                <a:gd name="T42" fmla="*/ 438 w 568"/>
                <a:gd name="T43" fmla="*/ 591 h 678"/>
                <a:gd name="T44" fmla="*/ 409 w 568"/>
                <a:gd name="T45" fmla="*/ 613 h 678"/>
                <a:gd name="T46" fmla="*/ 380 w 568"/>
                <a:gd name="T47" fmla="*/ 632 h 678"/>
                <a:gd name="T48" fmla="*/ 348 w 568"/>
                <a:gd name="T49" fmla="*/ 647 h 678"/>
                <a:gd name="T50" fmla="*/ 314 w 568"/>
                <a:gd name="T51" fmla="*/ 661 h 678"/>
                <a:gd name="T52" fmla="*/ 280 w 568"/>
                <a:gd name="T53" fmla="*/ 669 h 678"/>
                <a:gd name="T54" fmla="*/ 246 w 568"/>
                <a:gd name="T55" fmla="*/ 676 h 678"/>
                <a:gd name="T56" fmla="*/ 210 w 568"/>
                <a:gd name="T57" fmla="*/ 678 h 678"/>
                <a:gd name="T58" fmla="*/ 174 w 568"/>
                <a:gd name="T59" fmla="*/ 678 h 678"/>
                <a:gd name="T60" fmla="*/ 140 w 568"/>
                <a:gd name="T61" fmla="*/ 673 h 678"/>
                <a:gd name="T62" fmla="*/ 104 w 568"/>
                <a:gd name="T63" fmla="*/ 666 h 678"/>
                <a:gd name="T64" fmla="*/ 70 w 568"/>
                <a:gd name="T65" fmla="*/ 654 h 678"/>
                <a:gd name="T66" fmla="*/ 36 w 568"/>
                <a:gd name="T67" fmla="*/ 640 h 678"/>
                <a:gd name="T68" fmla="*/ 2 w 568"/>
                <a:gd name="T69" fmla="*/ 622 h 678"/>
                <a:gd name="T70" fmla="*/ 2 w 568"/>
                <a:gd name="T71" fmla="*/ 622 h 678"/>
                <a:gd name="T72" fmla="*/ 0 w 568"/>
                <a:gd name="T73" fmla="*/ 620 h 678"/>
                <a:gd name="T74" fmla="*/ 397 w 568"/>
                <a:gd name="T75" fmla="*/ 0 h 6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68" h="678">
                  <a:moveTo>
                    <a:pt x="397" y="0"/>
                  </a:moveTo>
                  <a:lnTo>
                    <a:pt x="397" y="0"/>
                  </a:lnTo>
                  <a:lnTo>
                    <a:pt x="428" y="22"/>
                  </a:lnTo>
                  <a:lnTo>
                    <a:pt x="457" y="46"/>
                  </a:lnTo>
                  <a:lnTo>
                    <a:pt x="481" y="71"/>
                  </a:lnTo>
                  <a:lnTo>
                    <a:pt x="503" y="100"/>
                  </a:lnTo>
                  <a:lnTo>
                    <a:pt x="522" y="131"/>
                  </a:lnTo>
                  <a:lnTo>
                    <a:pt x="539" y="163"/>
                  </a:lnTo>
                  <a:lnTo>
                    <a:pt x="551" y="196"/>
                  </a:lnTo>
                  <a:lnTo>
                    <a:pt x="559" y="230"/>
                  </a:lnTo>
                  <a:lnTo>
                    <a:pt x="566" y="266"/>
                  </a:lnTo>
                  <a:lnTo>
                    <a:pt x="568" y="300"/>
                  </a:lnTo>
                  <a:lnTo>
                    <a:pt x="568" y="335"/>
                  </a:lnTo>
                  <a:lnTo>
                    <a:pt x="564" y="371"/>
                  </a:lnTo>
                  <a:lnTo>
                    <a:pt x="556" y="407"/>
                  </a:lnTo>
                  <a:lnTo>
                    <a:pt x="544" y="441"/>
                  </a:lnTo>
                  <a:lnTo>
                    <a:pt x="530" y="475"/>
                  </a:lnTo>
                  <a:lnTo>
                    <a:pt x="511" y="507"/>
                  </a:lnTo>
                  <a:lnTo>
                    <a:pt x="511" y="507"/>
                  </a:lnTo>
                  <a:lnTo>
                    <a:pt x="489" y="538"/>
                  </a:lnTo>
                  <a:lnTo>
                    <a:pt x="466" y="567"/>
                  </a:lnTo>
                  <a:lnTo>
                    <a:pt x="438" y="591"/>
                  </a:lnTo>
                  <a:lnTo>
                    <a:pt x="409" y="613"/>
                  </a:lnTo>
                  <a:lnTo>
                    <a:pt x="380" y="632"/>
                  </a:lnTo>
                  <a:lnTo>
                    <a:pt x="348" y="647"/>
                  </a:lnTo>
                  <a:lnTo>
                    <a:pt x="314" y="661"/>
                  </a:lnTo>
                  <a:lnTo>
                    <a:pt x="280" y="669"/>
                  </a:lnTo>
                  <a:lnTo>
                    <a:pt x="246" y="676"/>
                  </a:lnTo>
                  <a:lnTo>
                    <a:pt x="210" y="678"/>
                  </a:lnTo>
                  <a:lnTo>
                    <a:pt x="174" y="678"/>
                  </a:lnTo>
                  <a:lnTo>
                    <a:pt x="140" y="673"/>
                  </a:lnTo>
                  <a:lnTo>
                    <a:pt x="104" y="666"/>
                  </a:lnTo>
                  <a:lnTo>
                    <a:pt x="70" y="654"/>
                  </a:lnTo>
                  <a:lnTo>
                    <a:pt x="36" y="640"/>
                  </a:lnTo>
                  <a:lnTo>
                    <a:pt x="2" y="622"/>
                  </a:lnTo>
                  <a:lnTo>
                    <a:pt x="2" y="622"/>
                  </a:lnTo>
                  <a:lnTo>
                    <a:pt x="0" y="620"/>
                  </a:lnTo>
                  <a:lnTo>
                    <a:pt x="397" y="0"/>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en-GB" dirty="0"/>
            </a:p>
          </p:txBody>
        </p:sp>
      </p:grpSp>
      <p:pic>
        <p:nvPicPr>
          <p:cNvPr id="19" name="Picture 18" descr="IPSOS_GAMECHANGERS_blue.png"/>
          <p:cNvPicPr>
            <a:picLocks noChangeAspect="1"/>
          </p:cNvPicPr>
          <p:nvPr/>
        </p:nvPicPr>
        <p:blipFill rotWithShape="1">
          <a:blip r:embed="rId2" cstate="print">
            <a:extLst>
              <a:ext uri="{28A0092B-C50C-407E-A947-70E740481C1C}">
                <a14:useLocalDpi xmlns:a14="http://schemas.microsoft.com/office/drawing/2010/main" val="0"/>
              </a:ext>
            </a:extLst>
          </a:blip>
          <a:srcRect l="78888" t="-9671" b="-1"/>
          <a:stretch/>
        </p:blipFill>
        <p:spPr>
          <a:xfrm>
            <a:off x="8521953" y="6232981"/>
            <a:ext cx="377327" cy="355982"/>
          </a:xfrm>
          <a:prstGeom prst="rect">
            <a:avLst/>
          </a:prstGeom>
        </p:spPr>
      </p:pic>
    </p:spTree>
    <p:extLst>
      <p:ext uri="{BB962C8B-B14F-4D97-AF65-F5344CB8AC3E}">
        <p14:creationId xmlns:p14="http://schemas.microsoft.com/office/powerpoint/2010/main" val="1557845700"/>
      </p:ext>
    </p:extLst>
  </p:cSld>
  <p:clrMapOvr>
    <a:masterClrMapping/>
  </p:clrMapOvr>
</p:sldLayout>
</file>

<file path=ppt/slideMasters/_rels/slideMaster1.xml.rels><?xml version="1.0" encoding="UTF-8" standalone="yes"?>
<Relationships xmlns="http://schemas.openxmlformats.org/package/2006/relationships"><Relationship Id="rId46" Type="http://schemas.openxmlformats.org/officeDocument/2006/relationships/slideLayout" Target="../slideLayouts/slideLayout46.xml"/><Relationship Id="rId47" Type="http://schemas.openxmlformats.org/officeDocument/2006/relationships/theme" Target="../theme/theme1.xml"/><Relationship Id="rId48" Type="http://schemas.openxmlformats.org/officeDocument/2006/relationships/image" Target="../media/image1.png"/><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slideLayout" Target="../slideLayouts/slideLayout39.xml"/><Relationship Id="rId40" Type="http://schemas.openxmlformats.org/officeDocument/2006/relationships/slideLayout" Target="../slideLayouts/slideLayout40.xml"/><Relationship Id="rId41" Type="http://schemas.openxmlformats.org/officeDocument/2006/relationships/slideLayout" Target="../slideLayouts/slideLayout41.xml"/><Relationship Id="rId42" Type="http://schemas.openxmlformats.org/officeDocument/2006/relationships/slideLayout" Target="../slideLayouts/slideLayout42.xml"/><Relationship Id="rId43" Type="http://schemas.openxmlformats.org/officeDocument/2006/relationships/slideLayout" Target="../slideLayouts/slideLayout43.xml"/><Relationship Id="rId44" Type="http://schemas.openxmlformats.org/officeDocument/2006/relationships/slideLayout" Target="../slideLayouts/slideLayout44.xml"/><Relationship Id="rId45"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2377" y="857958"/>
            <a:ext cx="8654595" cy="457048"/>
          </a:xfrm>
          <a:prstGeom prst="rect">
            <a:avLst/>
          </a:prstGeom>
        </p:spPr>
        <p:txBody>
          <a:bodyPr vert="horz" wrap="square" lIns="0" tIns="0" rIns="0" bIns="0" rtlCol="0" anchor="t">
            <a:spAutoFit/>
          </a:bodyPr>
          <a:lstStyle/>
          <a:p>
            <a:r>
              <a:rPr lang="en-US" dirty="0"/>
              <a:t>Click to add emphasis part of title</a:t>
            </a:r>
          </a:p>
        </p:txBody>
      </p:sp>
      <p:sp>
        <p:nvSpPr>
          <p:cNvPr id="3" name="Text Placeholder 2"/>
          <p:cNvSpPr>
            <a:spLocks noGrp="1"/>
          </p:cNvSpPr>
          <p:nvPr>
            <p:ph type="body" idx="1"/>
          </p:nvPr>
        </p:nvSpPr>
        <p:spPr>
          <a:xfrm>
            <a:off x="247651" y="1851257"/>
            <a:ext cx="8651621" cy="3524011"/>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descr="IPSOS_GAMECHANGERS_blue.png"/>
          <p:cNvPicPr>
            <a:picLocks noChangeAspect="1"/>
          </p:cNvPicPr>
          <p:nvPr/>
        </p:nvPicPr>
        <p:blipFill rotWithShape="1">
          <a:blip r:embed="rId48" cstate="print">
            <a:extLst>
              <a:ext uri="{28A0092B-C50C-407E-A947-70E740481C1C}">
                <a14:useLocalDpi xmlns:a14="http://schemas.microsoft.com/office/drawing/2010/main" val="0"/>
              </a:ext>
            </a:extLst>
          </a:blip>
          <a:srcRect l="78888" t="-9671" b="-1"/>
          <a:stretch/>
        </p:blipFill>
        <p:spPr>
          <a:xfrm>
            <a:off x="8140829" y="6400800"/>
            <a:ext cx="377327" cy="355982"/>
          </a:xfrm>
          <a:prstGeom prst="rect">
            <a:avLst/>
          </a:prstGeom>
        </p:spPr>
      </p:pic>
      <p:sp>
        <p:nvSpPr>
          <p:cNvPr id="8" name="TextBox 7"/>
          <p:cNvSpPr txBox="1"/>
          <p:nvPr userDrawn="1"/>
        </p:nvSpPr>
        <p:spPr>
          <a:xfrm>
            <a:off x="8704362" y="6400800"/>
            <a:ext cx="307188" cy="317340"/>
          </a:xfrm>
          <a:prstGeom prst="rect">
            <a:avLst/>
          </a:prstGeom>
        </p:spPr>
        <p:txBody>
          <a:bodyPr vert="horz" wrap="none" lIns="0" tIns="0" rIns="0" bIns="0" rtlCol="0" anchor="b">
            <a:normAutofit/>
          </a:bodyPr>
          <a:lstStyle/>
          <a:p>
            <a:pPr marL="0" algn="l" defTabSz="924282" rtl="0" eaLnBrk="1" latinLnBrk="0" hangingPunct="1">
              <a:lnSpc>
                <a:spcPct val="85000"/>
              </a:lnSpc>
              <a:spcBef>
                <a:spcPts val="204"/>
              </a:spcBef>
            </a:pPr>
            <a:fld id="{01990C03-C3A3-48FE-AF6D-3AE397C89625}" type="slidenum">
              <a:rPr lang="en-GB" sz="800" kern="1200" smtClean="0">
                <a:solidFill>
                  <a:schemeClr val="bg2"/>
                </a:solidFill>
                <a:latin typeface="+mn-lt"/>
                <a:ea typeface="+mn-ea"/>
                <a:cs typeface="+mn-cs"/>
              </a:rPr>
              <a:pPr marL="0" algn="l" defTabSz="924282" rtl="0" eaLnBrk="1" latinLnBrk="0" hangingPunct="1">
                <a:lnSpc>
                  <a:spcPct val="85000"/>
                </a:lnSpc>
                <a:spcBef>
                  <a:spcPts val="204"/>
                </a:spcBef>
              </a:pPr>
              <a:t>‹#›</a:t>
            </a:fld>
            <a:endParaRPr lang="en-GB" sz="800" kern="1200" dirty="0">
              <a:solidFill>
                <a:schemeClr val="bg2"/>
              </a:solidFill>
              <a:latin typeface="+mn-lt"/>
              <a:ea typeface="+mn-ea"/>
              <a:cs typeface="+mn-cs"/>
            </a:endParaRPr>
          </a:p>
        </p:txBody>
      </p:sp>
    </p:spTree>
    <p:extLst>
      <p:ext uri="{BB962C8B-B14F-4D97-AF65-F5344CB8AC3E}">
        <p14:creationId xmlns:p14="http://schemas.microsoft.com/office/powerpoint/2010/main" val="779159334"/>
      </p:ext>
    </p:extLst>
  </p:cSld>
  <p:clrMap bg1="lt1" tx1="dk1" bg2="lt2" tx2="dk2" accent1="accent1" accent2="accent2" accent3="accent3" accent4="accent4" accent5="accent5" accent6="accent6" hlink="hlink" folHlink="folHlink"/>
  <p:sldLayoutIdLst>
    <p:sldLayoutId id="2147483661" r:id="rId1"/>
    <p:sldLayoutId id="2147483702" r:id="rId2"/>
    <p:sldLayoutId id="2147483705" r:id="rId3"/>
    <p:sldLayoutId id="2147483706" r:id="rId4"/>
    <p:sldLayoutId id="2147483703"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 id="2147483686" r:id="rId30"/>
    <p:sldLayoutId id="2147483687" r:id="rId31"/>
    <p:sldLayoutId id="2147483688" r:id="rId32"/>
    <p:sldLayoutId id="2147483704" r:id="rId33"/>
    <p:sldLayoutId id="2147483689" r:id="rId34"/>
    <p:sldLayoutId id="2147483690" r:id="rId35"/>
    <p:sldLayoutId id="2147483691" r:id="rId36"/>
    <p:sldLayoutId id="2147483692" r:id="rId37"/>
    <p:sldLayoutId id="2147483693" r:id="rId38"/>
    <p:sldLayoutId id="2147483694" r:id="rId39"/>
    <p:sldLayoutId id="2147483695" r:id="rId40"/>
    <p:sldLayoutId id="2147483696" r:id="rId41"/>
    <p:sldLayoutId id="2147483697" r:id="rId42"/>
    <p:sldLayoutId id="2147483698" r:id="rId43"/>
    <p:sldLayoutId id="2147483699" r:id="rId44"/>
    <p:sldLayoutId id="2147483700" r:id="rId45"/>
    <p:sldLayoutId id="2147483701" r:id="rId46"/>
  </p:sldLayoutIdLst>
  <p:hf hdr="0"/>
  <p:txStyles>
    <p:titleStyle>
      <a:lvl1pPr algn="l" defTabSz="924282" rtl="0" eaLnBrk="1" latinLnBrk="0" hangingPunct="1">
        <a:lnSpc>
          <a:spcPct val="90000"/>
        </a:lnSpc>
        <a:spcBef>
          <a:spcPts val="408"/>
        </a:spcBef>
        <a:buNone/>
        <a:tabLst/>
        <a:defRPr sz="3300" b="1" kern="1200">
          <a:solidFill>
            <a:schemeClr val="tx1"/>
          </a:solidFill>
          <a:latin typeface="+mj-lt"/>
          <a:ea typeface="+mj-ea"/>
          <a:cs typeface="+mj-cs"/>
        </a:defRPr>
      </a:lvl1pPr>
    </p:titleStyle>
    <p:bodyStyle>
      <a:lvl1pPr marL="0" indent="0" algn="l" defTabSz="924282" rtl="0" eaLnBrk="1" latinLnBrk="0" hangingPunct="1">
        <a:lnSpc>
          <a:spcPct val="100000"/>
        </a:lnSpc>
        <a:spcBef>
          <a:spcPts val="300"/>
        </a:spcBef>
        <a:spcAft>
          <a:spcPts val="300"/>
        </a:spcAft>
        <a:buFont typeface="Arial" panose="020B0604020202020204" pitchFamily="34" charset="0"/>
        <a:buNone/>
        <a:defRPr sz="1600" kern="1200" cap="all" baseline="0">
          <a:solidFill>
            <a:schemeClr val="tx1"/>
          </a:solidFill>
          <a:latin typeface="+mn-lt"/>
          <a:ea typeface="+mn-ea"/>
          <a:cs typeface="+mn-cs"/>
        </a:defRPr>
      </a:lvl1pPr>
      <a:lvl2pPr marL="3240" indent="0" algn="l" defTabSz="924282" rtl="0" eaLnBrk="1" latinLnBrk="0" hangingPunct="1">
        <a:lnSpc>
          <a:spcPct val="100000"/>
        </a:lnSpc>
        <a:spcBef>
          <a:spcPts val="300"/>
        </a:spcBef>
        <a:spcAft>
          <a:spcPts val="300"/>
        </a:spcAft>
        <a:buFont typeface="Arial" panose="020B0604020202020204" pitchFamily="34" charset="0"/>
        <a:buNone/>
        <a:defRPr sz="1200" kern="1200">
          <a:solidFill>
            <a:schemeClr val="tx1"/>
          </a:solidFill>
          <a:latin typeface="+mn-lt"/>
          <a:ea typeface="+mn-ea"/>
          <a:cs typeface="+mn-cs"/>
        </a:defRPr>
      </a:lvl2pPr>
      <a:lvl3pPr marL="186802" indent="-186802"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3pPr>
      <a:lvl4pPr marL="431911" indent="-191121" algn="l" defTabSz="924282" rtl="0" eaLnBrk="1" latinLnBrk="0" hangingPunct="1">
        <a:lnSpc>
          <a:spcPct val="100000"/>
        </a:lnSpc>
        <a:spcBef>
          <a:spcPts val="300"/>
        </a:spcBef>
        <a:spcAft>
          <a:spcPts val="300"/>
        </a:spcAft>
        <a:buFont typeface="Arial" panose="020B0604020202020204" pitchFamily="34" charset="0"/>
        <a:buChar char="–"/>
        <a:defRPr sz="1200" kern="1200">
          <a:solidFill>
            <a:schemeClr val="tx1"/>
          </a:solidFill>
          <a:latin typeface="+mn-lt"/>
          <a:ea typeface="+mn-ea"/>
          <a:cs typeface="+mn-cs"/>
        </a:defRPr>
      </a:lvl4pPr>
      <a:lvl5pPr marL="606834" indent="-176004" algn="l" defTabSz="924282" rtl="0" eaLnBrk="1" latinLnBrk="0" hangingPunct="1">
        <a:lnSpc>
          <a:spcPct val="100000"/>
        </a:lnSpc>
        <a:spcBef>
          <a:spcPts val="300"/>
        </a:spcBef>
        <a:spcAft>
          <a:spcPts val="300"/>
        </a:spcAft>
        <a:buSzPct val="85000"/>
        <a:buFont typeface="Arial" panose="020B0604020202020204" pitchFamily="34" charset="0"/>
        <a:buChar char="•"/>
        <a:defRPr sz="1200" kern="1200">
          <a:solidFill>
            <a:schemeClr val="tx1"/>
          </a:solidFill>
          <a:latin typeface="+mn-lt"/>
          <a:ea typeface="+mn-ea"/>
          <a:cs typeface="+mn-cs"/>
        </a:defRPr>
      </a:lvl5pPr>
      <a:lvl6pPr marL="2541775"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300391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66056"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928198" indent="-231070" algn="l" defTabSz="924282"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24282" rtl="0" eaLnBrk="1" latinLnBrk="0" hangingPunct="1">
        <a:defRPr sz="1800" kern="1200">
          <a:solidFill>
            <a:schemeClr val="tx1"/>
          </a:solidFill>
          <a:latin typeface="+mn-lt"/>
          <a:ea typeface="+mn-ea"/>
          <a:cs typeface="+mn-cs"/>
        </a:defRPr>
      </a:lvl1pPr>
      <a:lvl2pPr marL="462140" algn="l" defTabSz="924282" rtl="0" eaLnBrk="1" latinLnBrk="0" hangingPunct="1">
        <a:defRPr sz="1800" kern="1200">
          <a:solidFill>
            <a:schemeClr val="tx1"/>
          </a:solidFill>
          <a:latin typeface="+mn-lt"/>
          <a:ea typeface="+mn-ea"/>
          <a:cs typeface="+mn-cs"/>
        </a:defRPr>
      </a:lvl2pPr>
      <a:lvl3pPr marL="924282" algn="l" defTabSz="924282" rtl="0" eaLnBrk="1" latinLnBrk="0" hangingPunct="1">
        <a:defRPr sz="1800" kern="1200">
          <a:solidFill>
            <a:schemeClr val="tx1"/>
          </a:solidFill>
          <a:latin typeface="+mn-lt"/>
          <a:ea typeface="+mn-ea"/>
          <a:cs typeface="+mn-cs"/>
        </a:defRPr>
      </a:lvl3pPr>
      <a:lvl4pPr marL="1386422" algn="l" defTabSz="924282" rtl="0" eaLnBrk="1" latinLnBrk="0" hangingPunct="1">
        <a:defRPr sz="1800" kern="1200">
          <a:solidFill>
            <a:schemeClr val="tx1"/>
          </a:solidFill>
          <a:latin typeface="+mn-lt"/>
          <a:ea typeface="+mn-ea"/>
          <a:cs typeface="+mn-cs"/>
        </a:defRPr>
      </a:lvl4pPr>
      <a:lvl5pPr marL="1848564" algn="l" defTabSz="924282" rtl="0" eaLnBrk="1" latinLnBrk="0" hangingPunct="1">
        <a:defRPr sz="1800" kern="1200">
          <a:solidFill>
            <a:schemeClr val="tx1"/>
          </a:solidFill>
          <a:latin typeface="+mn-lt"/>
          <a:ea typeface="+mn-ea"/>
          <a:cs typeface="+mn-cs"/>
        </a:defRPr>
      </a:lvl5pPr>
      <a:lvl6pPr marL="2310704" algn="l" defTabSz="924282" rtl="0" eaLnBrk="1" latinLnBrk="0" hangingPunct="1">
        <a:defRPr sz="1800" kern="1200">
          <a:solidFill>
            <a:schemeClr val="tx1"/>
          </a:solidFill>
          <a:latin typeface="+mn-lt"/>
          <a:ea typeface="+mn-ea"/>
          <a:cs typeface="+mn-cs"/>
        </a:defRPr>
      </a:lvl6pPr>
      <a:lvl7pPr marL="2772846" algn="l" defTabSz="924282" rtl="0" eaLnBrk="1" latinLnBrk="0" hangingPunct="1">
        <a:defRPr sz="1800" kern="1200">
          <a:solidFill>
            <a:schemeClr val="tx1"/>
          </a:solidFill>
          <a:latin typeface="+mn-lt"/>
          <a:ea typeface="+mn-ea"/>
          <a:cs typeface="+mn-cs"/>
        </a:defRPr>
      </a:lvl7pPr>
      <a:lvl8pPr marL="3234986" algn="l" defTabSz="924282" rtl="0" eaLnBrk="1" latinLnBrk="0" hangingPunct="1">
        <a:defRPr sz="1800" kern="1200">
          <a:solidFill>
            <a:schemeClr val="tx1"/>
          </a:solidFill>
          <a:latin typeface="+mn-lt"/>
          <a:ea typeface="+mn-ea"/>
          <a:cs typeface="+mn-cs"/>
        </a:defRPr>
      </a:lvl8pPr>
      <a:lvl9pPr marL="3697126" algn="l" defTabSz="92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4.tiff"/><Relationship Id="rId7" Type="http://schemas.openxmlformats.org/officeDocument/2006/relationships/image" Target="../media/image5.jpeg"/><Relationship Id="rId8" Type="http://schemas.openxmlformats.org/officeDocument/2006/relationships/image" Target="../media/image6.png"/><Relationship Id="rId1" Type="http://schemas.openxmlformats.org/officeDocument/2006/relationships/slideLayout" Target="../slideLayouts/slideLayout43.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4.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7.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8.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9.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0.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5.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7.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8.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9.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0.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4.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5.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6.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7.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8.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9.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0.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4.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5.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6.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8.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9.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0.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0.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4.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5.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6.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8.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9.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0.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4.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5.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6.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8.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9.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0.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4.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5.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6.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8.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9.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0.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1.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3.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4.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5.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6.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8.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9.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0.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1.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4.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4.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5.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6.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8.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9.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0.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1.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5.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4.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5.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6.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8.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9.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0.xml"/></Relationships>
</file>

<file path=ppt/slides/_rels/slide1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1.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2.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6.xml"/></Relationships>
</file>

<file path=ppt/slides/_rels/slide20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4.xml"/></Relationships>
</file>

<file path=ppt/slides/_rels/slide20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5.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6.xml"/></Relationships>
</file>

<file path=ppt/slides/_rels/slide20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7.xml"/></Relationships>
</file>

<file path=ppt/slides/_rels/slide20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8.xml"/></Relationships>
</file>

<file path=ppt/slides/_rels/slide20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9.xml"/></Relationships>
</file>

<file path=ppt/slides/_rels/slide20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0.xml"/></Relationships>
</file>

<file path=ppt/slides/_rels/slide20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1.xml"/></Relationships>
</file>

<file path=ppt/slides/_rels/slide20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2.xml"/></Relationships>
</file>

<file path=ppt/slides/_rels/slide20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7.xml"/></Relationships>
</file>

<file path=ppt/slides/_rels/slide2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4.xml"/></Relationships>
</file>

<file path=ppt/slides/_rels/slide211.xml.rels><?xml version="1.0" encoding="UTF-8" standalone="yes"?>
<Relationships xmlns="http://schemas.openxmlformats.org/package/2006/relationships"><Relationship Id="rId1" Type="http://schemas.openxmlformats.org/officeDocument/2006/relationships/slideLayout" Target="../slideLayouts/slideLayout46.xml"/><Relationship Id="rId2" Type="http://schemas.openxmlformats.org/officeDocument/2006/relationships/notesSlide" Target="../notesSlides/notesSlide2.xml"/></Relationships>
</file>

<file path=ppt/slides/_rels/slide2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4.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9.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0.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4.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8.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69.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0.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6.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8.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79.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0.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3.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4.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6.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8.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89.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0.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chart" Target="../charts/chart9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ctrTitle"/>
          </p:nvPr>
        </p:nvSpPr>
        <p:spPr>
          <a:xfrm>
            <a:off x="6210300" y="691725"/>
            <a:ext cx="2626660" cy="2202141"/>
          </a:xfrm>
        </p:spPr>
        <p:txBody>
          <a:bodyPr/>
          <a:lstStyle/>
          <a:p>
            <a:r>
              <a:rPr lang="en-CA" sz="2400" b="0" dirty="0"/>
              <a:t>CIGI-IPSOS</a:t>
            </a:r>
            <a:br>
              <a:rPr lang="en-CA" sz="2400" b="0" dirty="0"/>
            </a:br>
            <a:r>
              <a:rPr lang="en-CA" sz="2400" b="0" dirty="0"/>
              <a:t>GLOBAL SURVEY ON</a:t>
            </a:r>
            <a:r>
              <a:rPr lang="en-CA" sz="2400" dirty="0"/>
              <a:t/>
            </a:r>
            <a:br>
              <a:rPr lang="en-CA" sz="2400" dirty="0"/>
            </a:br>
            <a:r>
              <a:rPr lang="en-CA" dirty="0">
                <a:solidFill>
                  <a:srgbClr val="070F32"/>
                </a:solidFill>
              </a:rPr>
              <a:t>INTERNET SECURITY and TRUST</a:t>
            </a:r>
            <a:endParaRPr lang="en-GB" dirty="0">
              <a:solidFill>
                <a:srgbClr val="070F32"/>
              </a:solidFill>
            </a:endParaRPr>
          </a:p>
        </p:txBody>
      </p:sp>
      <p:sp>
        <p:nvSpPr>
          <p:cNvPr id="22" name="Subtitle 21"/>
          <p:cNvSpPr>
            <a:spLocks noGrp="1"/>
          </p:cNvSpPr>
          <p:nvPr>
            <p:ph type="subTitle" idx="4294967295"/>
          </p:nvPr>
        </p:nvSpPr>
        <p:spPr>
          <a:xfrm>
            <a:off x="4176001" y="3819109"/>
            <a:ext cx="4699059" cy="1776400"/>
          </a:xfrm>
        </p:spPr>
        <p:txBody>
          <a:bodyPr/>
          <a:lstStyle/>
          <a:p>
            <a:r>
              <a:rPr lang="en-GB" dirty="0"/>
              <a:t>January 2017</a:t>
            </a:r>
          </a:p>
        </p:txBody>
      </p:sp>
      <p:sp>
        <p:nvSpPr>
          <p:cNvPr id="31" name="Footer Placeholder 10"/>
          <p:cNvSpPr>
            <a:spLocks noGrp="1"/>
          </p:cNvSpPr>
          <p:nvPr>
            <p:ph type="ftr" sz="quarter" idx="11"/>
          </p:nvPr>
        </p:nvSpPr>
        <p:spPr>
          <a:xfrm>
            <a:off x="6172200" y="5760073"/>
            <a:ext cx="2702860" cy="794629"/>
          </a:xfrm>
        </p:spPr>
        <p:txBody>
          <a:bodyPr/>
          <a:lstStyle>
            <a:lvl1pPr>
              <a:defRPr sz="1000">
                <a:solidFill>
                  <a:schemeClr val="accent4">
                    <a:lumMod val="75000"/>
                  </a:schemeClr>
                </a:solidFill>
              </a:defRPr>
            </a:lvl1pPr>
          </a:lstStyle>
          <a:p>
            <a:r>
              <a:rPr lang="en-GB" dirty="0"/>
              <a:t>© 2018 Ipsos.  All rights reserved. Contains Ipsos' Confidential and Proprietary information and may not be disclosed or reproduced without the prior written consent of Ipsos.</a:t>
            </a:r>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5938382" cy="6858000"/>
          </a:xfrm>
          <a:prstGeom prst="rect">
            <a:avLst/>
          </a:prstGeom>
        </p:spPr>
      </p:pic>
      <p:pic>
        <p:nvPicPr>
          <p:cNvPr id="20"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18020" y="213178"/>
            <a:ext cx="1888872" cy="21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6172200" y="3013313"/>
            <a:ext cx="2514600" cy="553998"/>
          </a:xfrm>
          <a:prstGeom prst="rect">
            <a:avLst/>
          </a:prstGeom>
        </p:spPr>
        <p:txBody>
          <a:bodyPr vert="horz" wrap="square" lIns="0" tIns="0" rIns="0" bIns="0" rtlCol="0">
            <a:spAutoFit/>
          </a:bodyPr>
          <a:lstStyle/>
          <a:p>
            <a:pPr marL="4763"/>
            <a:r>
              <a:rPr lang="en-US" dirty="0"/>
              <a:t>2018 Poll:</a:t>
            </a:r>
          </a:p>
          <a:p>
            <a:pPr marL="4763"/>
            <a:r>
              <a:rPr lang="en-US" dirty="0"/>
              <a:t>Part 3: </a:t>
            </a:r>
            <a:r>
              <a:rPr lang="en-US" b="1" dirty="0"/>
              <a:t>Online Influencers </a:t>
            </a:r>
          </a:p>
        </p:txBody>
      </p:sp>
      <p:pic>
        <p:nvPicPr>
          <p:cNvPr id="13" name="Picture 12" descr="IPSOS_GAMECHANGERS_blue.png"/>
          <p:cNvPicPr>
            <a:picLocks noChangeAspect="1"/>
          </p:cNvPicPr>
          <p:nvPr/>
        </p:nvPicPr>
        <p:blipFill rotWithShape="1">
          <a:blip r:embed="rId5" cstate="print">
            <a:extLst>
              <a:ext uri="{28A0092B-C50C-407E-A947-70E740481C1C}">
                <a14:useLocalDpi xmlns:a14="http://schemas.microsoft.com/office/drawing/2010/main" val="0"/>
              </a:ext>
            </a:extLst>
          </a:blip>
          <a:srcRect l="78888" t="-9671" b="-1"/>
          <a:stretch/>
        </p:blipFill>
        <p:spPr>
          <a:xfrm>
            <a:off x="6456646" y="4877532"/>
            <a:ext cx="484614" cy="457200"/>
          </a:xfrm>
          <a:prstGeom prst="rect">
            <a:avLst/>
          </a:prstGeom>
        </p:spPr>
      </p:pic>
      <p:pic>
        <p:nvPicPr>
          <p:cNvPr id="14" name="Picture 13">
            <a:extLst>
              <a:ext uri="{FF2B5EF4-FFF2-40B4-BE49-F238E27FC236}">
                <a16:creationId xmlns:a16="http://schemas.microsoft.com/office/drawing/2014/main" xmlns="" id="{3C965B8A-D8FD-45F7-A221-17D26D355C0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459524" y="4935979"/>
            <a:ext cx="1196259" cy="398753"/>
          </a:xfrm>
          <a:prstGeom prst="rect">
            <a:avLst/>
          </a:prstGeom>
        </p:spPr>
      </p:pic>
      <p:pic>
        <p:nvPicPr>
          <p:cNvPr id="15" name="Picture 14">
            <a:extLst>
              <a:ext uri="{FF2B5EF4-FFF2-40B4-BE49-F238E27FC236}">
                <a16:creationId xmlns:a16="http://schemas.microsoft.com/office/drawing/2014/main" xmlns="" id="{EB69E94D-EF38-47BA-8D1C-01E847E4624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949756" y="3901392"/>
            <a:ext cx="538696" cy="661190"/>
          </a:xfrm>
          <a:prstGeom prst="rect">
            <a:avLst/>
          </a:prstGeom>
        </p:spPr>
      </p:pic>
      <p:pic>
        <p:nvPicPr>
          <p:cNvPr id="18" name="Picture 17">
            <a:extLst>
              <a:ext uri="{FF2B5EF4-FFF2-40B4-BE49-F238E27FC236}">
                <a16:creationId xmlns:a16="http://schemas.microsoft.com/office/drawing/2014/main" xmlns="" id="{9CEC7A9D-69F5-440C-8CCD-B2480A76873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172200" y="4021836"/>
            <a:ext cx="1434475" cy="420303"/>
          </a:xfrm>
          <a:prstGeom prst="rect">
            <a:avLst/>
          </a:prstGeom>
        </p:spPr>
      </p:pic>
    </p:spTree>
    <p:extLst>
      <p:ext uri="{BB962C8B-B14F-4D97-AF65-F5344CB8AC3E}">
        <p14:creationId xmlns:p14="http://schemas.microsoft.com/office/powerpoint/2010/main" val="1420983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xmlns="" id="{55AB1563-CB8E-4F5B-8595-3E62204AE844}"/>
              </a:ext>
            </a:extLst>
          </p:cNvPr>
          <p:cNvSpPr>
            <a:spLocks noGrp="1"/>
          </p:cNvSpPr>
          <p:nvPr>
            <p:ph type="body" sz="quarter" idx="16"/>
          </p:nvPr>
        </p:nvSpPr>
        <p:spPr>
          <a:xfrm>
            <a:off x="209558" y="6105961"/>
            <a:ext cx="7258042" cy="566822"/>
          </a:xfrm>
        </p:spPr>
        <p:txBody>
          <a:bodyPr/>
          <a:lstStyle/>
          <a:p>
            <a:r>
              <a:rPr lang="en-US" dirty="0"/>
              <a:t>Q22. To what extent do agree or disagree that social media influences your online behaviour in the following ways:</a:t>
            </a:r>
          </a:p>
          <a:p>
            <a:r>
              <a:rPr lang="en-US" dirty="0"/>
              <a:t> Base: All Respondents (n=22,639)</a:t>
            </a:r>
          </a:p>
          <a:p>
            <a:endParaRPr lang="en-US" dirty="0"/>
          </a:p>
        </p:txBody>
      </p:sp>
      <p:sp>
        <p:nvSpPr>
          <p:cNvPr id="4" name="Text Placeholder 3">
            <a:extLst>
              <a:ext uri="{FF2B5EF4-FFF2-40B4-BE49-F238E27FC236}">
                <a16:creationId xmlns:a16="http://schemas.microsoft.com/office/drawing/2014/main" xmlns="" id="{F7AA658A-9F47-4018-A6BA-4C8FCD52A2C5}"/>
              </a:ext>
            </a:extLst>
          </p:cNvPr>
          <p:cNvSpPr>
            <a:spLocks noGrp="1"/>
          </p:cNvSpPr>
          <p:nvPr>
            <p:ph type="body" sz="quarter" idx="13"/>
          </p:nvPr>
        </p:nvSpPr>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what websites I visit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587696768"/>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51471262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86FDCF89-D091-4CBC-86DE-6AFD08558318}"/>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They make my life harder</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29%</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71%</a:t>
            </a:r>
          </a:p>
        </p:txBody>
      </p:sp>
    </p:spTree>
    <p:extLst>
      <p:ext uri="{BB962C8B-B14F-4D97-AF65-F5344CB8AC3E}">
        <p14:creationId xmlns:p14="http://schemas.microsoft.com/office/powerpoint/2010/main" val="1691971773"/>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40EC0F95-F0B6-48DD-B84B-AB8028A35E0B}"/>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harder - By Economy</a:t>
            </a:r>
            <a:endParaRPr lang="en-US" dirty="0"/>
          </a:p>
        </p:txBody>
      </p:sp>
      <p:graphicFrame>
        <p:nvGraphicFramePr>
          <p:cNvPr id="6" name="Chart 5"/>
          <p:cNvGraphicFramePr/>
          <p:nvPr>
            <p:extLst>
              <p:ext uri="{D42A27DB-BD31-4B8C-83A1-F6EECF244321}">
                <p14:modId xmlns:p14="http://schemas.microsoft.com/office/powerpoint/2010/main" val="1436472977"/>
              </p:ext>
            </p:extLst>
          </p:nvPr>
        </p:nvGraphicFramePr>
        <p:xfrm>
          <a:off x="228600" y="1002406"/>
          <a:ext cx="8878957"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70358925"/>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CA32527D-4083-41D3-BB8A-13286B0EA889}"/>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harder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908786028"/>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28366087"/>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325605EF-EBB0-4826-B22C-C29DF5053A59}"/>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more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47%</a:t>
            </a:r>
          </a:p>
        </p:txBody>
      </p:sp>
    </p:spTree>
    <p:extLst>
      <p:ext uri="{BB962C8B-B14F-4D97-AF65-F5344CB8AC3E}">
        <p14:creationId xmlns:p14="http://schemas.microsoft.com/office/powerpoint/2010/main" val="2732158364"/>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70BD6398-F975-4E0A-AA7B-7048E95773F2}"/>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help make my life more efficient - By Economy</a:t>
            </a:r>
            <a:endParaRPr lang="en-US" dirty="0"/>
          </a:p>
        </p:txBody>
      </p:sp>
      <p:graphicFrame>
        <p:nvGraphicFramePr>
          <p:cNvPr id="6" name="Chart 5"/>
          <p:cNvGraphicFramePr/>
          <p:nvPr>
            <p:extLst>
              <p:ext uri="{D42A27DB-BD31-4B8C-83A1-F6EECF244321}">
                <p14:modId xmlns:p14="http://schemas.microsoft.com/office/powerpoint/2010/main" val="51937443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22026745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AC95BABD-70D5-4B02-8A65-1E7376265979}"/>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help make my life more efficient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463881842"/>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9208274"/>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8186922C-92E8-4C6E-B8B8-C38DE084D3F6}"/>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less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63%</a:t>
            </a:r>
          </a:p>
        </p:txBody>
      </p:sp>
    </p:spTree>
    <p:extLst>
      <p:ext uri="{BB962C8B-B14F-4D97-AF65-F5344CB8AC3E}">
        <p14:creationId xmlns:p14="http://schemas.microsoft.com/office/powerpoint/2010/main" val="43308287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30D5F943-3167-4380-AAB0-48CDC43ECD79}"/>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less efficient - By Economy</a:t>
            </a:r>
            <a:endParaRPr lang="en-US" dirty="0"/>
          </a:p>
        </p:txBody>
      </p:sp>
      <p:graphicFrame>
        <p:nvGraphicFramePr>
          <p:cNvPr id="6" name="Chart 5"/>
          <p:cNvGraphicFramePr/>
          <p:nvPr>
            <p:extLst>
              <p:ext uri="{D42A27DB-BD31-4B8C-83A1-F6EECF244321}">
                <p14:modId xmlns:p14="http://schemas.microsoft.com/office/powerpoint/2010/main" val="119751541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81276216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DD7C5356-8C65-4290-8966-513CF4A9C1CC}"/>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less efficient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5788950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77793228"/>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FC5B33BE-F37E-4075-BB22-EF35EA70E4E9}"/>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better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55%</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45%</a:t>
            </a:r>
          </a:p>
        </p:txBody>
      </p:sp>
    </p:spTree>
    <p:extLst>
      <p:ext uri="{BB962C8B-B14F-4D97-AF65-F5344CB8AC3E}">
        <p14:creationId xmlns:p14="http://schemas.microsoft.com/office/powerpoint/2010/main" val="4179631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A081B4D3-4635-4848-8753-B8E3984CC47B}"/>
              </a:ext>
            </a:extLst>
          </p:cNvPr>
          <p:cNvSpPr>
            <a:spLocks noGrp="1"/>
          </p:cNvSpPr>
          <p:nvPr>
            <p:ph type="body" sz="quarter" idx="16"/>
          </p:nvPr>
        </p:nvSpPr>
        <p:spPr>
          <a:xfrm>
            <a:off x="209558" y="6316275"/>
            <a:ext cx="7258042" cy="356508"/>
          </a:xfrm>
        </p:spPr>
        <p:txBody>
          <a:bodyPr/>
          <a:lstStyle/>
          <a:p>
            <a:r>
              <a:rPr lang="en-US"/>
              <a:t>Q22. To what extent do agree or disagree that </a:t>
            </a:r>
            <a:r>
              <a:rPr lang="en-US" b="1"/>
              <a:t>social media</a:t>
            </a:r>
            <a:r>
              <a:rPr lang="en-US"/>
              <a:t> influences your online behaviour in the following ways:</a:t>
            </a:r>
          </a:p>
          <a:p>
            <a:r>
              <a:rPr lang="en-US"/>
              <a:t> Base: All Respondents (n=22,639)</a:t>
            </a:r>
            <a:endParaRPr lang="en-US" dirty="0"/>
          </a:p>
        </p:txBody>
      </p:sp>
      <p:sp>
        <p:nvSpPr>
          <p:cNvPr id="2" name="Text Placeholder 1">
            <a:extLst>
              <a:ext uri="{FF2B5EF4-FFF2-40B4-BE49-F238E27FC236}">
                <a16:creationId xmlns:a16="http://schemas.microsoft.com/office/drawing/2014/main" xmlns="" id="{BDE32DD6-FEEC-4502-9632-B0B5D6E0A25C}"/>
              </a:ext>
            </a:extLst>
          </p:cNvPr>
          <p:cNvSpPr>
            <a:spLocks noGrp="1"/>
          </p:cNvSpPr>
          <p:nvPr>
            <p:ph type="body" sz="quarter" idx="13"/>
          </p:nvPr>
        </p:nvSpPr>
        <p:spPr/>
        <p:txBody>
          <a:bodyPr/>
          <a:lstStyle/>
          <a:p>
            <a:r>
              <a:rPr lang="en-US" dirty="0"/>
              <a:t>SOCIAL MEDIA</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pPr algn="just"/>
            <a:r>
              <a:rPr lang="en-US" dirty="0"/>
              <a:t>Influences the media sites that I visit </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43%</a:t>
            </a:r>
          </a:p>
        </p:txBody>
      </p:sp>
    </p:spTree>
    <p:extLst>
      <p:ext uri="{BB962C8B-B14F-4D97-AF65-F5344CB8AC3E}">
        <p14:creationId xmlns:p14="http://schemas.microsoft.com/office/powerpoint/2010/main" val="1142052088"/>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5399DF87-6272-49D0-8CC9-5E0B7B80ACB8}"/>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help make my life better - By Economy</a:t>
            </a:r>
            <a:endParaRPr lang="en-US" dirty="0"/>
          </a:p>
        </p:txBody>
      </p:sp>
      <p:graphicFrame>
        <p:nvGraphicFramePr>
          <p:cNvPr id="6" name="Chart 5"/>
          <p:cNvGraphicFramePr/>
          <p:nvPr>
            <p:extLst>
              <p:ext uri="{D42A27DB-BD31-4B8C-83A1-F6EECF244321}">
                <p14:modId xmlns:p14="http://schemas.microsoft.com/office/powerpoint/2010/main" val="494851008"/>
              </p:ext>
            </p:extLst>
          </p:nvPr>
        </p:nvGraphicFramePr>
        <p:xfrm>
          <a:off x="228600" y="1002406"/>
          <a:ext cx="8878957"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3644046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88CF1A3A-75A1-417F-A545-E716B0A775DB}"/>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help make my life better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40165153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933947272"/>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724270F3-77F1-4E8D-A614-AA4A337C6A33}"/>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worse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70%</a:t>
            </a:r>
          </a:p>
        </p:txBody>
      </p:sp>
    </p:spTree>
    <p:extLst>
      <p:ext uri="{BB962C8B-B14F-4D97-AF65-F5344CB8AC3E}">
        <p14:creationId xmlns:p14="http://schemas.microsoft.com/office/powerpoint/2010/main" val="2945721659"/>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A301A71F-43BF-4F34-99AE-E8EA0B0646D8}"/>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worse - By Economy</a:t>
            </a:r>
            <a:endParaRPr lang="en-US" dirty="0"/>
          </a:p>
        </p:txBody>
      </p:sp>
      <p:graphicFrame>
        <p:nvGraphicFramePr>
          <p:cNvPr id="6" name="Chart 5"/>
          <p:cNvGraphicFramePr/>
          <p:nvPr>
            <p:extLst>
              <p:ext uri="{D42A27DB-BD31-4B8C-83A1-F6EECF244321}">
                <p14:modId xmlns:p14="http://schemas.microsoft.com/office/powerpoint/2010/main" val="1337867676"/>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47560428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C0C08B1B-70FA-4CC8-BB94-816D0CE59825}"/>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worse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77406297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48277063"/>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60DC3936-334C-44D6-B332-6C13C64B9863}"/>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more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44%</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56%</a:t>
            </a:r>
          </a:p>
        </p:txBody>
      </p:sp>
    </p:spTree>
    <p:extLst>
      <p:ext uri="{BB962C8B-B14F-4D97-AF65-F5344CB8AC3E}">
        <p14:creationId xmlns:p14="http://schemas.microsoft.com/office/powerpoint/2010/main" val="206527658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1C7F9F68-D17D-4179-A439-0CF6F3945178}"/>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more predictable - By Economy</a:t>
            </a:r>
            <a:endParaRPr lang="en-US" dirty="0"/>
          </a:p>
        </p:txBody>
      </p:sp>
      <p:graphicFrame>
        <p:nvGraphicFramePr>
          <p:cNvPr id="6" name="Chart 5"/>
          <p:cNvGraphicFramePr/>
          <p:nvPr>
            <p:extLst>
              <p:ext uri="{D42A27DB-BD31-4B8C-83A1-F6EECF244321}">
                <p14:modId xmlns:p14="http://schemas.microsoft.com/office/powerpoint/2010/main" val="1453397334"/>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42231006"/>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0827931A-A926-4ACD-89DE-C99167BD38D0}"/>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more predictable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873756032"/>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0165102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601D6D72-13A6-487D-9A45-E710AE231D4A}"/>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less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34%</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66%</a:t>
            </a:r>
          </a:p>
        </p:txBody>
      </p:sp>
    </p:spTree>
    <p:extLst>
      <p:ext uri="{BB962C8B-B14F-4D97-AF65-F5344CB8AC3E}">
        <p14:creationId xmlns:p14="http://schemas.microsoft.com/office/powerpoint/2010/main" val="307960081"/>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9DCB93AB-7B97-43C2-9BC3-1C6856F5634D}"/>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less predictable - By Economy</a:t>
            </a:r>
            <a:endParaRPr lang="en-US" dirty="0"/>
          </a:p>
        </p:txBody>
      </p:sp>
      <p:graphicFrame>
        <p:nvGraphicFramePr>
          <p:cNvPr id="6" name="Chart 5"/>
          <p:cNvGraphicFramePr/>
          <p:nvPr>
            <p:extLst>
              <p:ext uri="{D42A27DB-BD31-4B8C-83A1-F6EECF244321}">
                <p14:modId xmlns:p14="http://schemas.microsoft.com/office/powerpoint/2010/main" val="309586360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11923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xmlns="" id="{F60668DF-1A09-436B-9758-D55BF90169E3}"/>
              </a:ext>
            </a:extLst>
          </p:cNvPr>
          <p:cNvSpPr>
            <a:spLocks noGrp="1"/>
          </p:cNvSpPr>
          <p:nvPr>
            <p:ph type="body" sz="quarter" idx="16"/>
          </p:nvPr>
        </p:nvSpPr>
        <p:spPr>
          <a:xfrm>
            <a:off x="209558" y="6316275"/>
            <a:ext cx="7258042" cy="356508"/>
          </a:xfrm>
        </p:spPr>
        <p:txBody>
          <a:bodyPr/>
          <a:lstStyle/>
          <a:p>
            <a:r>
              <a:rPr lang="en-US" dirty="0"/>
              <a:t>Q22. To what extent do agree or disagree that social media influences your online behaviour in the following ways:</a:t>
            </a:r>
          </a:p>
          <a:p>
            <a:r>
              <a:rPr lang="en-US" dirty="0"/>
              <a:t> Base: All Respondents (n=22,639)</a:t>
            </a:r>
          </a:p>
        </p:txBody>
      </p:sp>
      <p:sp>
        <p:nvSpPr>
          <p:cNvPr id="4" name="Text Placeholder 3">
            <a:extLst>
              <a:ext uri="{FF2B5EF4-FFF2-40B4-BE49-F238E27FC236}">
                <a16:creationId xmlns:a16="http://schemas.microsoft.com/office/drawing/2014/main" xmlns="" id="{C653AFDF-6303-4A9B-A240-86F61CDF04A2}"/>
              </a:ext>
            </a:extLst>
          </p:cNvPr>
          <p:cNvSpPr>
            <a:spLocks noGrp="1"/>
          </p:cNvSpPr>
          <p:nvPr>
            <p:ph type="body" sz="quarter" idx="13"/>
          </p:nvPr>
        </p:nvSpPr>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the media sites that I visit - By Economy </a:t>
            </a:r>
          </a:p>
        </p:txBody>
      </p:sp>
      <p:graphicFrame>
        <p:nvGraphicFramePr>
          <p:cNvPr id="6" name="Chart 5"/>
          <p:cNvGraphicFramePr/>
          <p:nvPr>
            <p:extLst>
              <p:ext uri="{D42A27DB-BD31-4B8C-83A1-F6EECF244321}">
                <p14:modId xmlns:p14="http://schemas.microsoft.com/office/powerpoint/2010/main" val="339052799"/>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14299827"/>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3E4739D4-3840-462D-98DB-EF2F55EC8537}"/>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make my life less predictable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553560038"/>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00753839"/>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3AA0BF9F-A597-4D1D-8F75-7AE4565357EC}"/>
              </a:ext>
            </a:extLst>
          </p:cNvPr>
          <p:cNvSpPr>
            <a:spLocks noGrp="1"/>
          </p:cNvSpPr>
          <p:nvPr>
            <p:ph type="body" sz="quarter" idx="13"/>
          </p:nvPr>
        </p:nvSpPr>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much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43%</a:t>
            </a:r>
          </a:p>
        </p:txBody>
      </p:sp>
    </p:spTree>
    <p:extLst>
      <p:ext uri="{BB962C8B-B14F-4D97-AF65-F5344CB8AC3E}">
        <p14:creationId xmlns:p14="http://schemas.microsoft.com/office/powerpoint/2010/main" val="412836238"/>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99949835-7D78-4B2E-8E2C-4B50727E5964}"/>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have too much power - By Economy	</a:t>
            </a:r>
            <a:endParaRPr lang="en-US" dirty="0"/>
          </a:p>
        </p:txBody>
      </p:sp>
      <p:graphicFrame>
        <p:nvGraphicFramePr>
          <p:cNvPr id="6" name="Chart 5"/>
          <p:cNvGraphicFramePr/>
          <p:nvPr>
            <p:extLst>
              <p:ext uri="{D42A27DB-BD31-4B8C-83A1-F6EECF244321}">
                <p14:modId xmlns:p14="http://schemas.microsoft.com/office/powerpoint/2010/main" val="2747847586"/>
              </p:ext>
            </p:extLst>
          </p:nvPr>
        </p:nvGraphicFramePr>
        <p:xfrm>
          <a:off x="228600" y="1002406"/>
          <a:ext cx="8878957"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00837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7B074770-EEA4-40BD-A313-2D2601E2C143}"/>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have too much power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81141485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257746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0CF47EB2-1019-429F-9F87-4C9A0D51FEDE}"/>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little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72%</a:t>
            </a:r>
          </a:p>
        </p:txBody>
      </p:sp>
    </p:spTree>
    <p:extLst>
      <p:ext uri="{BB962C8B-B14F-4D97-AF65-F5344CB8AC3E}">
        <p14:creationId xmlns:p14="http://schemas.microsoft.com/office/powerpoint/2010/main" val="61209656"/>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581E7C0E-3042-4F35-B145-C61FC64B5919}"/>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dirty="0"/>
              <a:t>They have too little power - By Economy</a:t>
            </a:r>
          </a:p>
        </p:txBody>
      </p:sp>
      <p:graphicFrame>
        <p:nvGraphicFramePr>
          <p:cNvPr id="6" name="Chart 5"/>
          <p:cNvGraphicFramePr/>
          <p:nvPr>
            <p:extLst>
              <p:ext uri="{D42A27DB-BD31-4B8C-83A1-F6EECF244321}">
                <p14:modId xmlns:p14="http://schemas.microsoft.com/office/powerpoint/2010/main" val="335334560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9860115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F89BA686-4067-4D95-91E3-2F8B5DDAE3EE}"/>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have too little power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52284598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64579487"/>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D609E7FC-29B3-47E4-AE8C-63CFCEEFA64B}"/>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easier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77%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23%</a:t>
            </a:r>
          </a:p>
        </p:txBody>
      </p:sp>
    </p:spTree>
    <p:extLst>
      <p:ext uri="{BB962C8B-B14F-4D97-AF65-F5344CB8AC3E}">
        <p14:creationId xmlns:p14="http://schemas.microsoft.com/office/powerpoint/2010/main" val="2585304516"/>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B9857AA6-95C9-40C4-BEF3-00B9BEA2CEA1}"/>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easier- By Economy</a:t>
            </a:r>
            <a:endParaRPr lang="en-US" dirty="0"/>
          </a:p>
        </p:txBody>
      </p:sp>
      <p:graphicFrame>
        <p:nvGraphicFramePr>
          <p:cNvPr id="6" name="Chart 5"/>
          <p:cNvGraphicFramePr/>
          <p:nvPr>
            <p:extLst>
              <p:ext uri="{D42A27DB-BD31-4B8C-83A1-F6EECF244321}">
                <p14:modId xmlns:p14="http://schemas.microsoft.com/office/powerpoint/2010/main" val="1081170024"/>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76247235"/>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93251740-EA0D-4FB8-B9C2-019A556F62ED}"/>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easier-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404740575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218026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xmlns="" id="{5096DAF1-174C-499F-BE25-238B08D66989}"/>
              </a:ext>
            </a:extLst>
          </p:cNvPr>
          <p:cNvSpPr>
            <a:spLocks noGrp="1"/>
          </p:cNvSpPr>
          <p:nvPr>
            <p:ph type="body" sz="quarter" idx="16"/>
          </p:nvPr>
        </p:nvSpPr>
        <p:spPr>
          <a:xfrm>
            <a:off x="209558" y="6316275"/>
            <a:ext cx="7258042" cy="356508"/>
          </a:xfrm>
        </p:spPr>
        <p:txBody>
          <a:bodyPr/>
          <a:lstStyle/>
          <a:p>
            <a:r>
              <a:rPr lang="en-US"/>
              <a:t>Q22. To what extent do agree or disagree that social media influences your online behaviour in the following ways:</a:t>
            </a:r>
          </a:p>
          <a:p>
            <a:r>
              <a:rPr lang="en-US"/>
              <a:t> Base: All Respondents (n=22,639)</a:t>
            </a:r>
          </a:p>
        </p:txBody>
      </p:sp>
      <p:sp>
        <p:nvSpPr>
          <p:cNvPr id="4" name="Text Placeholder 3">
            <a:extLst>
              <a:ext uri="{FF2B5EF4-FFF2-40B4-BE49-F238E27FC236}">
                <a16:creationId xmlns:a16="http://schemas.microsoft.com/office/drawing/2014/main" xmlns="" id="{14ABE877-19A5-44AB-B531-4536ADC26BB2}"/>
              </a:ext>
            </a:extLst>
          </p:cNvPr>
          <p:cNvSpPr>
            <a:spLocks noGrp="1"/>
          </p:cNvSpPr>
          <p:nvPr>
            <p:ph type="body" sz="quarter" idx="13"/>
          </p:nvPr>
        </p:nvSpPr>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the media sites that I visit - By Regional Economy </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33849049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24907163"/>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6A5165C3-253D-4F23-9112-375D6F4A9D47}"/>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harder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78%</a:t>
            </a:r>
          </a:p>
        </p:txBody>
      </p:sp>
    </p:spTree>
    <p:extLst>
      <p:ext uri="{BB962C8B-B14F-4D97-AF65-F5344CB8AC3E}">
        <p14:creationId xmlns:p14="http://schemas.microsoft.com/office/powerpoint/2010/main" val="4189746271"/>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D719A0CE-58AF-476E-9CCB-F87B1B9ACA76}"/>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make my life harder- By Economy</a:t>
            </a:r>
            <a:endParaRPr lang="en-US" dirty="0"/>
          </a:p>
        </p:txBody>
      </p:sp>
      <p:graphicFrame>
        <p:nvGraphicFramePr>
          <p:cNvPr id="6" name="Chart 5"/>
          <p:cNvGraphicFramePr/>
          <p:nvPr>
            <p:extLst>
              <p:ext uri="{D42A27DB-BD31-4B8C-83A1-F6EECF244321}">
                <p14:modId xmlns:p14="http://schemas.microsoft.com/office/powerpoint/2010/main" val="517484190"/>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200734297"/>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196BA360-DEEF-4A4C-BD50-0810A1B7EB98}"/>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make my life harder-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13902035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68413808"/>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4FCB302C-8FD6-4CDA-A039-166EE5D01807}"/>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more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73%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27%</a:t>
            </a:r>
          </a:p>
        </p:txBody>
      </p:sp>
    </p:spTree>
    <p:extLst>
      <p:ext uri="{BB962C8B-B14F-4D97-AF65-F5344CB8AC3E}">
        <p14:creationId xmlns:p14="http://schemas.microsoft.com/office/powerpoint/2010/main" val="3426723612"/>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524DC752-183D-4350-A5CA-0824CBE3DB60}"/>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more efficient- By Economy</a:t>
            </a:r>
            <a:endParaRPr lang="en-US" dirty="0"/>
          </a:p>
        </p:txBody>
      </p:sp>
      <p:graphicFrame>
        <p:nvGraphicFramePr>
          <p:cNvPr id="6" name="Chart 5"/>
          <p:cNvGraphicFramePr/>
          <p:nvPr>
            <p:extLst>
              <p:ext uri="{D42A27DB-BD31-4B8C-83A1-F6EECF244321}">
                <p14:modId xmlns:p14="http://schemas.microsoft.com/office/powerpoint/2010/main" val="2058293739"/>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91020100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DB279490-B6BE-4576-A57B-F50B45DBE15A}"/>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more efficient-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70552267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11027348"/>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D2CBEEDB-13A0-4BBB-B55B-2DDB3357B46C}"/>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less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ext uri="{D42A27DB-BD31-4B8C-83A1-F6EECF244321}">
                <p14:modId xmlns:p14="http://schemas.microsoft.com/office/powerpoint/2010/main" val="3691959709"/>
              </p:ext>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lang="en-US" b="1" kern="0" dirty="0">
                <a:solidFill>
                  <a:srgbClr val="1B365D"/>
                </a:solidFill>
                <a:latin typeface="Calibri"/>
              </a:rPr>
              <a:t>26</a:t>
            </a:r>
            <a:r>
              <a:rPr kumimoji="0" lang="en-US" sz="1800" b="1" i="0" u="none" strike="noStrike" kern="0" cap="none" spc="0" normalizeH="0" baseline="0" noProof="0" dirty="0">
                <a:ln>
                  <a:noFill/>
                </a:ln>
                <a:solidFill>
                  <a:srgbClr val="1B365D"/>
                </a:solidFill>
                <a:effectLst/>
                <a:uLnTx/>
                <a:uFillTx/>
                <a:latin typeface="Calibri"/>
                <a:ea typeface="+mn-ea"/>
                <a:cs typeface="+mn-cs"/>
              </a:rPr>
              <a:t>%</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lang="en-US" b="1" kern="0" dirty="0">
                <a:solidFill>
                  <a:srgbClr val="E87722"/>
                </a:solidFill>
                <a:latin typeface="Calibri"/>
              </a:rPr>
              <a:t>74</a:t>
            </a:r>
            <a:r>
              <a:rPr kumimoji="0" lang="en-US" sz="1800" b="1" i="0" u="none" strike="noStrike" kern="0" cap="none" spc="0" normalizeH="0" baseline="0" noProof="0" dirty="0">
                <a:ln>
                  <a:noFill/>
                </a:ln>
                <a:solidFill>
                  <a:srgbClr val="E87722"/>
                </a:solidFill>
                <a:effectLst/>
                <a:uLnTx/>
                <a:uFillTx/>
                <a:latin typeface="Calibri"/>
                <a:ea typeface="+mn-ea"/>
                <a:cs typeface="+mn-cs"/>
              </a:rPr>
              <a:t>%</a:t>
            </a:r>
          </a:p>
        </p:txBody>
      </p:sp>
    </p:spTree>
    <p:extLst>
      <p:ext uri="{BB962C8B-B14F-4D97-AF65-F5344CB8AC3E}">
        <p14:creationId xmlns:p14="http://schemas.microsoft.com/office/powerpoint/2010/main" val="2019965951"/>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614BF592-7657-4EE0-9EBF-13F0272B345A}"/>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less efficient- By Economy</a:t>
            </a:r>
            <a:endParaRPr lang="en-US" dirty="0"/>
          </a:p>
        </p:txBody>
      </p:sp>
      <p:graphicFrame>
        <p:nvGraphicFramePr>
          <p:cNvPr id="6" name="Chart 5"/>
          <p:cNvGraphicFramePr/>
          <p:nvPr>
            <p:extLst>
              <p:ext uri="{D42A27DB-BD31-4B8C-83A1-F6EECF244321}">
                <p14:modId xmlns:p14="http://schemas.microsoft.com/office/powerpoint/2010/main" val="2424148830"/>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634821526"/>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C58836D6-004D-47F8-8EB5-29BB16731CB0}"/>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less efficient-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95038106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98904187"/>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25A9E95A-F5FE-457F-A276-478F77DE917B}"/>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better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70%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30%</a:t>
            </a:r>
          </a:p>
        </p:txBody>
      </p:sp>
    </p:spTree>
    <p:extLst>
      <p:ext uri="{BB962C8B-B14F-4D97-AF65-F5344CB8AC3E}">
        <p14:creationId xmlns:p14="http://schemas.microsoft.com/office/powerpoint/2010/main" val="14539368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4B4D8E41-F3D0-4AE3-BBA9-48DA056E98F8}"/>
              </a:ext>
            </a:extLst>
          </p:cNvPr>
          <p:cNvSpPr>
            <a:spLocks noGrp="1"/>
          </p:cNvSpPr>
          <p:nvPr>
            <p:ph type="body" sz="quarter" idx="16"/>
          </p:nvPr>
        </p:nvSpPr>
        <p:spPr>
          <a:xfrm>
            <a:off x="209558" y="6105961"/>
            <a:ext cx="7258042" cy="566822"/>
          </a:xfrm>
        </p:spPr>
        <p:txBody>
          <a:bodyPr/>
          <a:lstStyle/>
          <a:p>
            <a:r>
              <a:rPr lang="en-US" dirty="0"/>
              <a:t>Q22. To what extent do agree or disagree that social media influences your online behaviour in the following ways:</a:t>
            </a:r>
          </a:p>
          <a:p>
            <a:r>
              <a:rPr lang="en-US" dirty="0"/>
              <a:t> Base: All Respondents (n=22,639)</a:t>
            </a:r>
          </a:p>
          <a:p>
            <a:endParaRPr lang="en-US" dirty="0"/>
          </a:p>
        </p:txBody>
      </p:sp>
      <p:sp>
        <p:nvSpPr>
          <p:cNvPr id="2" name="Text Placeholder 1">
            <a:extLst>
              <a:ext uri="{FF2B5EF4-FFF2-40B4-BE49-F238E27FC236}">
                <a16:creationId xmlns:a16="http://schemas.microsoft.com/office/drawing/2014/main" xmlns="" id="{E30B1827-0D8A-47E8-A857-7F9D59E66203}"/>
              </a:ext>
            </a:extLst>
          </p:cNvPr>
          <p:cNvSpPr>
            <a:spLocks noGrp="1"/>
          </p:cNvSpPr>
          <p:nvPr>
            <p:ph type="body" sz="quarter" idx="13"/>
          </p:nvPr>
        </p:nvSpPr>
        <p:spPr/>
        <p:txBody>
          <a:bodyPr/>
          <a:lstStyle/>
          <a:p>
            <a:r>
              <a:rPr lang="en-US" dirty="0"/>
              <a:t>SOCIAL MEDIA</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pPr algn="just"/>
            <a:r>
              <a:rPr lang="en-US" dirty="0"/>
              <a:t>Influences the news that I see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40%</a:t>
            </a:r>
          </a:p>
        </p:txBody>
      </p:sp>
    </p:spTree>
    <p:extLst>
      <p:ext uri="{BB962C8B-B14F-4D97-AF65-F5344CB8AC3E}">
        <p14:creationId xmlns:p14="http://schemas.microsoft.com/office/powerpoint/2010/main" val="1746110818"/>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41B5D237-0CE4-4201-B7BB-CA88487C9E33}"/>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better- By Economy</a:t>
            </a:r>
            <a:endParaRPr lang="en-US" dirty="0"/>
          </a:p>
        </p:txBody>
      </p:sp>
      <p:graphicFrame>
        <p:nvGraphicFramePr>
          <p:cNvPr id="6" name="Chart 5"/>
          <p:cNvGraphicFramePr/>
          <p:nvPr>
            <p:extLst>
              <p:ext uri="{D42A27DB-BD31-4B8C-83A1-F6EECF244321}">
                <p14:modId xmlns:p14="http://schemas.microsoft.com/office/powerpoint/2010/main" val="2098497993"/>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085872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CB9D7BAA-7F29-401D-BBB5-4EBA2B438FB2}"/>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help make my life better-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14106597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310952968"/>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4CCFA10F-F125-4A5C-AD1E-44AC5BE59C68}"/>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worse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78%</a:t>
            </a:r>
          </a:p>
        </p:txBody>
      </p:sp>
    </p:spTree>
    <p:extLst>
      <p:ext uri="{BB962C8B-B14F-4D97-AF65-F5344CB8AC3E}">
        <p14:creationId xmlns:p14="http://schemas.microsoft.com/office/powerpoint/2010/main" val="593102653"/>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401CFDD1-60E5-4964-BDAF-C0491F5D8653}"/>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a:t>They make my life worse- By Economy</a:t>
            </a:r>
            <a:endParaRPr lang="en-US" dirty="0"/>
          </a:p>
        </p:txBody>
      </p:sp>
      <p:graphicFrame>
        <p:nvGraphicFramePr>
          <p:cNvPr id="6" name="Chart 5"/>
          <p:cNvGraphicFramePr/>
          <p:nvPr>
            <p:extLst>
              <p:ext uri="{D42A27DB-BD31-4B8C-83A1-F6EECF244321}">
                <p14:modId xmlns:p14="http://schemas.microsoft.com/office/powerpoint/2010/main" val="2948137149"/>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242217146"/>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C9E4C1DA-8049-43AB-9C7A-39C2C3335A3D}"/>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make my life worse-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457236622"/>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75402516"/>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241B4A85-B59B-480F-8256-5FD959343814}"/>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more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52%</a:t>
            </a:r>
          </a:p>
        </p:txBody>
      </p:sp>
    </p:spTree>
    <p:extLst>
      <p:ext uri="{BB962C8B-B14F-4D97-AF65-F5344CB8AC3E}">
        <p14:creationId xmlns:p14="http://schemas.microsoft.com/office/powerpoint/2010/main" val="2350561003"/>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888F9012-D809-48E8-AE1B-2CA31CF9F4D9}"/>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make my life more predictable- By Economy</a:t>
            </a:r>
            <a:endParaRPr lang="en-US" dirty="0"/>
          </a:p>
        </p:txBody>
      </p:sp>
      <p:graphicFrame>
        <p:nvGraphicFramePr>
          <p:cNvPr id="6" name="Chart 5"/>
          <p:cNvGraphicFramePr/>
          <p:nvPr>
            <p:extLst>
              <p:ext uri="{D42A27DB-BD31-4B8C-83A1-F6EECF244321}">
                <p14:modId xmlns:p14="http://schemas.microsoft.com/office/powerpoint/2010/main" val="2209899205"/>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93502029"/>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8C9BA4C0-0DBD-408A-B43C-3C5B3F324DC3}"/>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make my life more predictable-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67218419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633538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5" name="Text Placeholder 4">
            <a:extLst>
              <a:ext uri="{FF2B5EF4-FFF2-40B4-BE49-F238E27FC236}">
                <a16:creationId xmlns:a16="http://schemas.microsoft.com/office/drawing/2014/main" xmlns="" id="{C3D8DD5D-5C00-4BFC-92FC-0926C622FD05}"/>
              </a:ext>
            </a:extLst>
          </p:cNvPr>
          <p:cNvSpPr>
            <a:spLocks noGrp="1"/>
          </p:cNvSpPr>
          <p:nvPr>
            <p:ph type="body" sz="quarter" idx="13"/>
          </p:nvPr>
        </p:nvSpPr>
        <p:spPr/>
        <p:txBody>
          <a:bodyPr/>
          <a:lstStyle/>
          <a:p>
            <a:r>
              <a:rPr lang="en-US"/>
              <a:t>SEARCH ENGINES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less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lang="en-US" b="1" kern="0" dirty="0">
                <a:solidFill>
                  <a:srgbClr val="1B365D"/>
                </a:solidFill>
                <a:latin typeface="Calibri"/>
              </a:rPr>
              <a:t>31</a:t>
            </a:r>
            <a:r>
              <a:rPr kumimoji="0" lang="en-US" sz="1800" b="1" i="0" u="none" strike="noStrike" kern="0" cap="none" spc="0" normalizeH="0" baseline="0" noProof="0" dirty="0">
                <a:ln>
                  <a:noFill/>
                </a:ln>
                <a:solidFill>
                  <a:srgbClr val="1B365D"/>
                </a:solidFill>
                <a:effectLst/>
                <a:uLnTx/>
                <a:uFillTx/>
                <a:latin typeface="Calibri"/>
                <a:ea typeface="+mn-ea"/>
                <a:cs typeface="+mn-cs"/>
              </a:rPr>
              <a:t>%</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lang="en-US" b="1" kern="0" dirty="0">
                <a:solidFill>
                  <a:srgbClr val="E87722"/>
                </a:solidFill>
                <a:latin typeface="Calibri"/>
              </a:rPr>
              <a:t>69</a:t>
            </a:r>
            <a:r>
              <a:rPr kumimoji="0" lang="en-US" sz="1800" b="1" i="0" u="none" strike="noStrike" kern="0" cap="none" spc="0" normalizeH="0" baseline="0" noProof="0" dirty="0">
                <a:ln>
                  <a:noFill/>
                </a:ln>
                <a:solidFill>
                  <a:srgbClr val="E87722"/>
                </a:solidFill>
                <a:effectLst/>
                <a:uLnTx/>
                <a:uFillTx/>
                <a:latin typeface="Calibri"/>
                <a:ea typeface="+mn-ea"/>
                <a:cs typeface="+mn-cs"/>
              </a:rPr>
              <a:t>%</a:t>
            </a:r>
          </a:p>
        </p:txBody>
      </p:sp>
    </p:spTree>
    <p:extLst>
      <p:ext uri="{BB962C8B-B14F-4D97-AF65-F5344CB8AC3E}">
        <p14:creationId xmlns:p14="http://schemas.microsoft.com/office/powerpoint/2010/main" val="1388224523"/>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8" name="Text Placeholder 7">
            <a:extLst>
              <a:ext uri="{FF2B5EF4-FFF2-40B4-BE49-F238E27FC236}">
                <a16:creationId xmlns:a16="http://schemas.microsoft.com/office/drawing/2014/main" xmlns="" id="{501F6480-F5F5-4D7E-842D-B8EDE267051C}"/>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make my life less predictable- By Economy</a:t>
            </a:r>
            <a:endParaRPr lang="en-US" dirty="0"/>
          </a:p>
        </p:txBody>
      </p:sp>
      <p:graphicFrame>
        <p:nvGraphicFramePr>
          <p:cNvPr id="6" name="Chart 5"/>
          <p:cNvGraphicFramePr/>
          <p:nvPr>
            <p:extLst>
              <p:ext uri="{D42A27DB-BD31-4B8C-83A1-F6EECF244321}">
                <p14:modId xmlns:p14="http://schemas.microsoft.com/office/powerpoint/2010/main" val="125443960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82588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xmlns="" id="{7E37359F-5403-49C8-9A80-0BFDB5EC99B8}"/>
              </a:ext>
            </a:extLst>
          </p:cNvPr>
          <p:cNvSpPr>
            <a:spLocks noGrp="1"/>
          </p:cNvSpPr>
          <p:nvPr>
            <p:ph type="body" sz="quarter" idx="16"/>
          </p:nvPr>
        </p:nvSpPr>
        <p:spPr>
          <a:xfrm>
            <a:off x="209558" y="6316275"/>
            <a:ext cx="7258042" cy="356508"/>
          </a:xfrm>
        </p:spPr>
        <p:txBody>
          <a:bodyPr/>
          <a:lstStyle/>
          <a:p>
            <a:r>
              <a:rPr lang="en-US" dirty="0"/>
              <a:t>Q22. To what extent do agree or disagree that </a:t>
            </a:r>
            <a:r>
              <a:rPr lang="en-US" b="1" dirty="0"/>
              <a:t>social media</a:t>
            </a:r>
            <a:r>
              <a:rPr lang="en-US" dirty="0"/>
              <a:t> influences your online behaviour in the following ways:</a:t>
            </a:r>
          </a:p>
          <a:p>
            <a:r>
              <a:rPr lang="en-US" dirty="0"/>
              <a:t> Base: All Respondents (n=22,639)</a:t>
            </a:r>
          </a:p>
        </p:txBody>
      </p:sp>
      <p:sp>
        <p:nvSpPr>
          <p:cNvPr id="4" name="Text Placeholder 3">
            <a:extLst>
              <a:ext uri="{FF2B5EF4-FFF2-40B4-BE49-F238E27FC236}">
                <a16:creationId xmlns:a16="http://schemas.microsoft.com/office/drawing/2014/main" xmlns="" id="{3456AF9D-FCE9-4BC6-82AE-4B72D5A7F2F0}"/>
              </a:ext>
            </a:extLst>
          </p:cNvPr>
          <p:cNvSpPr>
            <a:spLocks noGrp="1"/>
          </p:cNvSpPr>
          <p:nvPr>
            <p:ph type="body" sz="quarter" idx="13"/>
          </p:nvPr>
        </p:nvSpPr>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the news that I see - By Economy</a:t>
            </a:r>
          </a:p>
        </p:txBody>
      </p:sp>
      <p:graphicFrame>
        <p:nvGraphicFramePr>
          <p:cNvPr id="6" name="Chart 5"/>
          <p:cNvGraphicFramePr/>
          <p:nvPr>
            <p:extLst>
              <p:ext uri="{D42A27DB-BD31-4B8C-83A1-F6EECF244321}">
                <p14:modId xmlns:p14="http://schemas.microsoft.com/office/powerpoint/2010/main" val="3633474656"/>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988662461"/>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Q27. To what extent do you agree or disagree with the following statements about search engines: </a:t>
            </a:r>
          </a:p>
          <a:p>
            <a:r>
              <a:rPr lang="en-US"/>
              <a:t> Base: All Respondents (n=22,656)</a:t>
            </a:r>
            <a:endParaRPr lang="en-US" dirty="0"/>
          </a:p>
        </p:txBody>
      </p:sp>
      <p:sp>
        <p:nvSpPr>
          <p:cNvPr id="6" name="Text Placeholder 5">
            <a:extLst>
              <a:ext uri="{FF2B5EF4-FFF2-40B4-BE49-F238E27FC236}">
                <a16:creationId xmlns:a16="http://schemas.microsoft.com/office/drawing/2014/main" xmlns="" id="{CA1E4DF1-85A3-4D83-A9CF-C73579242A4E}"/>
              </a:ext>
            </a:extLst>
          </p:cNvPr>
          <p:cNvSpPr>
            <a:spLocks noGrp="1"/>
          </p:cNvSpPr>
          <p:nvPr>
            <p:ph type="body" sz="quarter" idx="13"/>
          </p:nvPr>
        </p:nvSpPr>
        <p:spPr/>
        <p:txBody>
          <a:bodyPr/>
          <a:lstStyle/>
          <a:p>
            <a:r>
              <a:rPr lang="en-US"/>
              <a:t>SEARCH ENGINES</a:t>
            </a:r>
            <a:endParaRPr lang="en-US" dirty="0"/>
          </a:p>
        </p:txBody>
      </p:sp>
      <p:sp>
        <p:nvSpPr>
          <p:cNvPr id="2" name="Title 1"/>
          <p:cNvSpPr>
            <a:spLocks noGrp="1"/>
          </p:cNvSpPr>
          <p:nvPr>
            <p:ph type="title"/>
          </p:nvPr>
        </p:nvSpPr>
        <p:spPr/>
        <p:txBody>
          <a:bodyPr/>
          <a:lstStyle/>
          <a:p>
            <a:r>
              <a:rPr lang="en-US"/>
              <a:t>They make my life less predictable-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419014044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1588465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86AE6CF8-DE38-4E19-BEDA-DEF6F9154B24}"/>
              </a:ext>
            </a:extLst>
          </p:cNvPr>
          <p:cNvSpPr>
            <a:spLocks noGrp="1"/>
          </p:cNvSpPr>
          <p:nvPr>
            <p:ph type="body" sz="quarter" idx="13"/>
          </p:nvPr>
        </p:nvSpPr>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much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52%</a:t>
            </a:r>
          </a:p>
        </p:txBody>
      </p:sp>
    </p:spTree>
    <p:extLst>
      <p:ext uri="{BB962C8B-B14F-4D97-AF65-F5344CB8AC3E}">
        <p14:creationId xmlns:p14="http://schemas.microsoft.com/office/powerpoint/2010/main" val="311331691"/>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273F5269-32B0-42BD-A9E1-8E4FF4B3EDA1}"/>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have too much power- By Economy</a:t>
            </a:r>
            <a:endParaRPr lang="en-US" dirty="0"/>
          </a:p>
        </p:txBody>
      </p:sp>
      <p:graphicFrame>
        <p:nvGraphicFramePr>
          <p:cNvPr id="6" name="Chart 5"/>
          <p:cNvGraphicFramePr/>
          <p:nvPr>
            <p:extLst>
              <p:ext uri="{D42A27DB-BD31-4B8C-83A1-F6EECF244321}">
                <p14:modId xmlns:p14="http://schemas.microsoft.com/office/powerpoint/2010/main" val="3733812886"/>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05196731"/>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6749106D-954F-4140-804C-95BD17125195}"/>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have too much power-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529855479"/>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63153098"/>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045D2545-7896-4530-809F-7A251C291D82}"/>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little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72%</a:t>
            </a:r>
          </a:p>
        </p:txBody>
      </p:sp>
    </p:spTree>
    <p:extLst>
      <p:ext uri="{BB962C8B-B14F-4D97-AF65-F5344CB8AC3E}">
        <p14:creationId xmlns:p14="http://schemas.microsoft.com/office/powerpoint/2010/main" val="3178228405"/>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BD0C8806-3D5C-46A7-A0BC-6C4427F52B3D}"/>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have too little power- By Economy</a:t>
            </a:r>
            <a:endParaRPr lang="en-US" dirty="0"/>
          </a:p>
        </p:txBody>
      </p:sp>
      <p:graphicFrame>
        <p:nvGraphicFramePr>
          <p:cNvPr id="6" name="Chart 5"/>
          <p:cNvGraphicFramePr/>
          <p:nvPr>
            <p:extLst>
              <p:ext uri="{D42A27DB-BD31-4B8C-83A1-F6EECF244321}">
                <p14:modId xmlns:p14="http://schemas.microsoft.com/office/powerpoint/2010/main" val="735850004"/>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83852555"/>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F7529D9C-6957-4126-8697-0C49465E813A}"/>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have too little power-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066131768"/>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93326735"/>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D9C911DF-BACB-4DFC-8D3E-116035664D98}"/>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easier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33%</a:t>
            </a:r>
          </a:p>
        </p:txBody>
      </p:sp>
    </p:spTree>
    <p:extLst>
      <p:ext uri="{BB962C8B-B14F-4D97-AF65-F5344CB8AC3E}">
        <p14:creationId xmlns:p14="http://schemas.microsoft.com/office/powerpoint/2010/main" val="1950733577"/>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6A750F7E-2FD7-4692-A262-ADC0C34ED578}"/>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help make my life easier- By Economy</a:t>
            </a:r>
            <a:endParaRPr lang="en-US" dirty="0"/>
          </a:p>
        </p:txBody>
      </p:sp>
      <p:graphicFrame>
        <p:nvGraphicFramePr>
          <p:cNvPr id="6" name="Chart 5"/>
          <p:cNvGraphicFramePr/>
          <p:nvPr>
            <p:extLst>
              <p:ext uri="{D42A27DB-BD31-4B8C-83A1-F6EECF244321}">
                <p14:modId xmlns:p14="http://schemas.microsoft.com/office/powerpoint/2010/main" val="306198953"/>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49969250"/>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E483D98B-F20D-4F27-9409-A2E609AD1AC3}"/>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help make my life easier-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662342749"/>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44080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xmlns="" id="{70EC2B08-EBC0-49E4-807E-A55FE7FE1C0F}"/>
              </a:ext>
            </a:extLst>
          </p:cNvPr>
          <p:cNvSpPr>
            <a:spLocks noGrp="1"/>
          </p:cNvSpPr>
          <p:nvPr>
            <p:ph type="body" sz="quarter" idx="16"/>
          </p:nvPr>
        </p:nvSpPr>
        <p:spPr>
          <a:xfrm>
            <a:off x="209558" y="6316275"/>
            <a:ext cx="7258042" cy="356508"/>
          </a:xfrm>
        </p:spPr>
        <p:txBody>
          <a:bodyPr/>
          <a:lstStyle/>
          <a:p>
            <a:r>
              <a:rPr lang="en-US" dirty="0"/>
              <a:t>Q22. To what extent do agree or disagree that social media influences your online behaviour in the following ways:</a:t>
            </a:r>
          </a:p>
          <a:p>
            <a:r>
              <a:rPr lang="en-US" dirty="0"/>
              <a:t> Base: All Respondents (n=22,639)</a:t>
            </a:r>
          </a:p>
        </p:txBody>
      </p:sp>
      <p:sp>
        <p:nvSpPr>
          <p:cNvPr id="4" name="Text Placeholder 3">
            <a:extLst>
              <a:ext uri="{FF2B5EF4-FFF2-40B4-BE49-F238E27FC236}">
                <a16:creationId xmlns:a16="http://schemas.microsoft.com/office/drawing/2014/main" xmlns="" id="{5DCBCBFB-E06B-4C35-87A4-7836C4BAA4C6}"/>
              </a:ext>
            </a:extLst>
          </p:cNvPr>
          <p:cNvSpPr>
            <a:spLocks noGrp="1"/>
          </p:cNvSpPr>
          <p:nvPr>
            <p:ph type="body" sz="quarter" idx="13"/>
          </p:nvPr>
        </p:nvSpPr>
        <p:spPr>
          <a:xfrm>
            <a:off x="232378" y="225623"/>
            <a:ext cx="6725791" cy="307777"/>
          </a:xfrm>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the news that I see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9988929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421575588"/>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1E570A30-DE4C-4E9C-A71F-E689070F5CEF}"/>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harder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77%</a:t>
            </a:r>
          </a:p>
        </p:txBody>
      </p:sp>
    </p:spTree>
    <p:extLst>
      <p:ext uri="{BB962C8B-B14F-4D97-AF65-F5344CB8AC3E}">
        <p14:creationId xmlns:p14="http://schemas.microsoft.com/office/powerpoint/2010/main" val="2792322060"/>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14CDF900-3A49-4A62-906C-0B024919395C}"/>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harder- By Economy</a:t>
            </a:r>
            <a:endParaRPr lang="en-US" dirty="0"/>
          </a:p>
        </p:txBody>
      </p:sp>
      <p:graphicFrame>
        <p:nvGraphicFramePr>
          <p:cNvPr id="6" name="Chart 5"/>
          <p:cNvGraphicFramePr/>
          <p:nvPr>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662550537"/>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9A83C96E-6484-4F5D-BD71-E5190EF5B94A}"/>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harder-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98522125"/>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7E22D13B-62D3-48D4-AF26-2FA6968D9A14}"/>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more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64%</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36%</a:t>
            </a:r>
          </a:p>
        </p:txBody>
      </p:sp>
    </p:spTree>
    <p:extLst>
      <p:ext uri="{BB962C8B-B14F-4D97-AF65-F5344CB8AC3E}">
        <p14:creationId xmlns:p14="http://schemas.microsoft.com/office/powerpoint/2010/main" val="1686398670"/>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4303FC34-E5BA-4023-8CF5-E841ACC3808C}"/>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help make my life more efficient- By Economy</a:t>
            </a:r>
            <a:endParaRPr lang="en-US" dirty="0"/>
          </a:p>
        </p:txBody>
      </p:sp>
      <p:graphicFrame>
        <p:nvGraphicFramePr>
          <p:cNvPr id="6" name="Chart 5"/>
          <p:cNvGraphicFramePr/>
          <p:nvPr>
            <p:extLst>
              <p:ext uri="{D42A27DB-BD31-4B8C-83A1-F6EECF244321}">
                <p14:modId xmlns:p14="http://schemas.microsoft.com/office/powerpoint/2010/main" val="210988699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23657806"/>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21564E6E-E63D-45A0-AE3A-D2DC5825EACF}"/>
              </a:ext>
            </a:extLst>
          </p:cNvPr>
          <p:cNvSpPr>
            <a:spLocks noGrp="1"/>
          </p:cNvSpPr>
          <p:nvPr>
            <p:ph type="body" sz="quarter" idx="13"/>
          </p:nvPr>
        </p:nvSpPr>
        <p:spPr>
          <a:xfrm>
            <a:off x="232378" y="228600"/>
            <a:ext cx="6725791" cy="307777"/>
          </a:xfrm>
        </p:spPr>
        <p:txBody>
          <a:bodyPr/>
          <a:lstStyle/>
          <a:p>
            <a:r>
              <a:rPr lang="en-US"/>
              <a:t>online APPS</a:t>
            </a:r>
            <a:endParaRPr lang="en-US" dirty="0"/>
          </a:p>
        </p:txBody>
      </p:sp>
      <p:sp>
        <p:nvSpPr>
          <p:cNvPr id="2" name="Title 1"/>
          <p:cNvSpPr>
            <a:spLocks noGrp="1"/>
          </p:cNvSpPr>
          <p:nvPr>
            <p:ph type="title"/>
          </p:nvPr>
        </p:nvSpPr>
        <p:spPr/>
        <p:txBody>
          <a:bodyPr/>
          <a:lstStyle/>
          <a:p>
            <a:r>
              <a:rPr lang="en-US"/>
              <a:t>They help make my life more efficient-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32168450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74068518"/>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B8B0DE31-3438-4598-B4E9-9CEB9275AD8D}"/>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less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73%</a:t>
            </a:r>
          </a:p>
        </p:txBody>
      </p:sp>
    </p:spTree>
    <p:extLst>
      <p:ext uri="{BB962C8B-B14F-4D97-AF65-F5344CB8AC3E}">
        <p14:creationId xmlns:p14="http://schemas.microsoft.com/office/powerpoint/2010/main" val="1738599029"/>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1C76957C-0653-4F99-A547-B6882DBD58EB}"/>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less efficient- By Economy</a:t>
            </a:r>
            <a:endParaRPr lang="en-US" dirty="0"/>
          </a:p>
        </p:txBody>
      </p:sp>
      <p:graphicFrame>
        <p:nvGraphicFramePr>
          <p:cNvPr id="6" name="Chart 5"/>
          <p:cNvGraphicFramePr/>
          <p:nvPr>
            <p:extLst>
              <p:ext uri="{D42A27DB-BD31-4B8C-83A1-F6EECF244321}">
                <p14:modId xmlns:p14="http://schemas.microsoft.com/office/powerpoint/2010/main" val="216238417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21156717"/>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6A12DA6E-3005-4A4A-B559-754770B95797}"/>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less efficient-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17210390"/>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06136280"/>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A681CF0B-6B6F-4236-AC9F-0F53134B0B54}"/>
              </a:ext>
            </a:extLst>
          </p:cNvPr>
          <p:cNvSpPr>
            <a:spLocks noGrp="1"/>
          </p:cNvSpPr>
          <p:nvPr>
            <p:ph type="body" sz="quarter" idx="13"/>
          </p:nvPr>
        </p:nvSpPr>
        <p:spPr>
          <a:xfrm>
            <a:off x="232378" y="228600"/>
            <a:ext cx="6725791" cy="307777"/>
          </a:xfrm>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better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37%</a:t>
            </a:r>
          </a:p>
        </p:txBody>
      </p:sp>
    </p:spTree>
    <p:extLst>
      <p:ext uri="{BB962C8B-B14F-4D97-AF65-F5344CB8AC3E}">
        <p14:creationId xmlns:p14="http://schemas.microsoft.com/office/powerpoint/2010/main" val="964569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3DF56F47-259E-4939-A704-5AA079DED4B1}"/>
              </a:ext>
            </a:extLst>
          </p:cNvPr>
          <p:cNvSpPr>
            <a:spLocks noGrp="1"/>
          </p:cNvSpPr>
          <p:nvPr>
            <p:ph type="body" sz="quarter" idx="16"/>
          </p:nvPr>
        </p:nvSpPr>
        <p:spPr>
          <a:xfrm>
            <a:off x="209558" y="6316275"/>
            <a:ext cx="7258042" cy="356508"/>
          </a:xfrm>
        </p:spPr>
        <p:txBody>
          <a:bodyPr/>
          <a:lstStyle/>
          <a:p>
            <a:r>
              <a:rPr lang="en-US" dirty="0"/>
              <a:t>Q22. To what extent do agree or disagree that social media influences your online behaviour in the following ways:</a:t>
            </a:r>
          </a:p>
          <a:p>
            <a:r>
              <a:rPr lang="en-US" dirty="0"/>
              <a:t> Base: All Respondents (n=22,639)</a:t>
            </a:r>
          </a:p>
        </p:txBody>
      </p:sp>
      <p:sp>
        <p:nvSpPr>
          <p:cNvPr id="3" name="Text Placeholder 2"/>
          <p:cNvSpPr>
            <a:spLocks noGrp="1"/>
          </p:cNvSpPr>
          <p:nvPr>
            <p:ph type="body" sz="quarter" idx="13"/>
          </p:nvPr>
        </p:nvSpPr>
        <p:spPr>
          <a:xfrm>
            <a:off x="232378" y="225623"/>
            <a:ext cx="6725791" cy="307777"/>
          </a:xfrm>
        </p:spPr>
        <p:txBody>
          <a:bodyPr/>
          <a:lstStyle/>
          <a:p>
            <a:r>
              <a:rPr lang="en-US" dirty="0"/>
              <a:t>SOCIAL MEDIA</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pPr algn="just"/>
            <a:r>
              <a:rPr lang="en-US" dirty="0"/>
              <a:t>Influences what applications I use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47%</a:t>
            </a:r>
          </a:p>
        </p:txBody>
      </p:sp>
    </p:spTree>
    <p:extLst>
      <p:ext uri="{BB962C8B-B14F-4D97-AF65-F5344CB8AC3E}">
        <p14:creationId xmlns:p14="http://schemas.microsoft.com/office/powerpoint/2010/main" val="568772231"/>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C7FEED9C-18B1-4139-AF7A-23613F9BA7D6}"/>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help make my life better- By Economy</a:t>
            </a:r>
            <a:endParaRPr lang="en-US" dirty="0"/>
          </a:p>
        </p:txBody>
      </p:sp>
      <p:graphicFrame>
        <p:nvGraphicFramePr>
          <p:cNvPr id="6" name="Chart 5"/>
          <p:cNvGraphicFramePr/>
          <p:nvPr>
            <p:extLst>
              <p:ext uri="{D42A27DB-BD31-4B8C-83A1-F6EECF244321}">
                <p14:modId xmlns:p14="http://schemas.microsoft.com/office/powerpoint/2010/main" val="1015095250"/>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87395963"/>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56E9A067-B915-402A-A06C-B39FF2C36E8F}"/>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help make my life better-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77055274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004556451"/>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C6ADEE75-B166-4630-AB2B-E05B391B93B0}"/>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worse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77%</a:t>
            </a:r>
          </a:p>
        </p:txBody>
      </p:sp>
    </p:spTree>
    <p:extLst>
      <p:ext uri="{BB962C8B-B14F-4D97-AF65-F5344CB8AC3E}">
        <p14:creationId xmlns:p14="http://schemas.microsoft.com/office/powerpoint/2010/main" val="2063695490"/>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65CF6792-F546-4B8D-A8AE-6C83F02ECFA2}"/>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worse- By Economy</a:t>
            </a:r>
            <a:endParaRPr lang="en-US" dirty="0"/>
          </a:p>
        </p:txBody>
      </p:sp>
      <p:graphicFrame>
        <p:nvGraphicFramePr>
          <p:cNvPr id="6" name="Chart 5"/>
          <p:cNvGraphicFramePr/>
          <p:nvPr>
            <p:extLst>
              <p:ext uri="{D42A27DB-BD31-4B8C-83A1-F6EECF244321}">
                <p14:modId xmlns:p14="http://schemas.microsoft.com/office/powerpoint/2010/main" val="1293791142"/>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70140855"/>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EF4755A6-ED75-4CAC-8235-292772F699B6}"/>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worse-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72690757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177673124"/>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45F54858-8391-4B76-837E-FE5225646853}"/>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more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45%</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55%</a:t>
            </a:r>
          </a:p>
        </p:txBody>
      </p:sp>
    </p:spTree>
    <p:extLst>
      <p:ext uri="{BB962C8B-B14F-4D97-AF65-F5344CB8AC3E}">
        <p14:creationId xmlns:p14="http://schemas.microsoft.com/office/powerpoint/2010/main" val="33152954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01AED0B5-B9CD-4A3E-A98E-C9B3E26EB0D4}"/>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more predictable- By Economy</a:t>
            </a:r>
            <a:endParaRPr lang="en-US" dirty="0"/>
          </a:p>
        </p:txBody>
      </p:sp>
      <p:graphicFrame>
        <p:nvGraphicFramePr>
          <p:cNvPr id="6" name="Chart 5"/>
          <p:cNvGraphicFramePr/>
          <p:nvPr>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796823023"/>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B27408BB-4BF6-488C-8095-37D4771FA37E}"/>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more predictable-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0832202"/>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5" name="Text Placeholder 4">
            <a:extLst>
              <a:ext uri="{FF2B5EF4-FFF2-40B4-BE49-F238E27FC236}">
                <a16:creationId xmlns:a16="http://schemas.microsoft.com/office/drawing/2014/main" xmlns="" id="{0EF1C769-9B49-4407-AABA-8A2625A792ED}"/>
              </a:ext>
            </a:extLst>
          </p:cNvPr>
          <p:cNvSpPr>
            <a:spLocks noGrp="1"/>
          </p:cNvSpPr>
          <p:nvPr>
            <p:ph type="body" sz="quarter" idx="13"/>
          </p:nvPr>
        </p:nvSpPr>
        <p:spPr/>
        <p:txBody>
          <a:bodyPr/>
          <a:lstStyle/>
          <a:p>
            <a:r>
              <a:rPr lang="en-US"/>
              <a:t>online APPS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less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70%</a:t>
            </a:r>
          </a:p>
        </p:txBody>
      </p:sp>
    </p:spTree>
    <p:extLst>
      <p:ext uri="{BB962C8B-B14F-4D97-AF65-F5344CB8AC3E}">
        <p14:creationId xmlns:p14="http://schemas.microsoft.com/office/powerpoint/2010/main" val="312337592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8" name="Text Placeholder 7">
            <a:extLst>
              <a:ext uri="{FF2B5EF4-FFF2-40B4-BE49-F238E27FC236}">
                <a16:creationId xmlns:a16="http://schemas.microsoft.com/office/drawing/2014/main" xmlns="" id="{0FF06F6A-503B-426B-9E74-71300AABD28F}"/>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less predictable- By Economy</a:t>
            </a:r>
            <a:endParaRPr lang="en-US" dirty="0"/>
          </a:p>
        </p:txBody>
      </p:sp>
      <p:graphicFrame>
        <p:nvGraphicFramePr>
          <p:cNvPr id="6" name="Chart 5"/>
          <p:cNvGraphicFramePr/>
          <p:nvPr>
            <p:extLst>
              <p:ext uri="{D42A27DB-BD31-4B8C-83A1-F6EECF244321}">
                <p14:modId xmlns:p14="http://schemas.microsoft.com/office/powerpoint/2010/main" val="1860676306"/>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882182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11" name="Text Placeholder 10">
            <a:extLst>
              <a:ext uri="{FF2B5EF4-FFF2-40B4-BE49-F238E27FC236}">
                <a16:creationId xmlns:a16="http://schemas.microsoft.com/office/drawing/2014/main" xmlns="" id="{465E52D1-0E59-4891-9A83-3240364A8C94}"/>
              </a:ext>
            </a:extLst>
          </p:cNvPr>
          <p:cNvSpPr>
            <a:spLocks noGrp="1"/>
          </p:cNvSpPr>
          <p:nvPr>
            <p:ph type="body" sz="quarter" idx="13"/>
          </p:nvPr>
        </p:nvSpPr>
        <p:spPr>
          <a:xfrm>
            <a:off x="232378" y="225623"/>
            <a:ext cx="6725791" cy="307777"/>
          </a:xfrm>
        </p:spPr>
        <p:txBody>
          <a:bodyPr/>
          <a:lstStyle/>
          <a:p>
            <a:r>
              <a:rPr lang="en-US" dirty="0"/>
              <a:t>SOCIAL MEDIA</a:t>
            </a:r>
          </a:p>
        </p:txBody>
      </p:sp>
      <p:sp>
        <p:nvSpPr>
          <p:cNvPr id="2" name="Title 1"/>
          <p:cNvSpPr>
            <a:spLocks noGrp="1"/>
          </p:cNvSpPr>
          <p:nvPr>
            <p:ph type="title"/>
          </p:nvPr>
        </p:nvSpPr>
        <p:spPr/>
        <p:txBody>
          <a:bodyPr/>
          <a:lstStyle/>
          <a:p>
            <a:r>
              <a:rPr lang="en-US"/>
              <a:t>Influences what applications I use - By Economy</a:t>
            </a:r>
            <a:endParaRPr lang="en-US" dirty="0"/>
          </a:p>
        </p:txBody>
      </p:sp>
      <p:graphicFrame>
        <p:nvGraphicFramePr>
          <p:cNvPr id="6" name="Chart 5"/>
          <p:cNvGraphicFramePr/>
          <p:nvPr>
            <p:extLst>
              <p:ext uri="{D42A27DB-BD31-4B8C-83A1-F6EECF244321}">
                <p14:modId xmlns:p14="http://schemas.microsoft.com/office/powerpoint/2010/main" val="639042329"/>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28111981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Q28. To what extent do you agree or disagree with the following statements about online apps: : </a:t>
            </a:r>
          </a:p>
          <a:p>
            <a:r>
              <a:rPr lang="en-US"/>
              <a:t> Base: All Respondents (n=22,624)</a:t>
            </a:r>
            <a:endParaRPr lang="en-US" dirty="0"/>
          </a:p>
        </p:txBody>
      </p:sp>
      <p:sp>
        <p:nvSpPr>
          <p:cNvPr id="6" name="Text Placeholder 5">
            <a:extLst>
              <a:ext uri="{FF2B5EF4-FFF2-40B4-BE49-F238E27FC236}">
                <a16:creationId xmlns:a16="http://schemas.microsoft.com/office/drawing/2014/main" xmlns="" id="{4F72B1D1-C606-4B42-977E-4C13BDA6F382}"/>
              </a:ext>
            </a:extLst>
          </p:cNvPr>
          <p:cNvSpPr>
            <a:spLocks noGrp="1"/>
          </p:cNvSpPr>
          <p:nvPr>
            <p:ph type="body" sz="quarter" idx="13"/>
          </p:nvPr>
        </p:nvSpPr>
        <p:spPr/>
        <p:txBody>
          <a:bodyPr/>
          <a:lstStyle/>
          <a:p>
            <a:r>
              <a:rPr lang="en-US"/>
              <a:t>online APPS</a:t>
            </a:r>
            <a:endParaRPr lang="en-US" dirty="0"/>
          </a:p>
        </p:txBody>
      </p:sp>
      <p:sp>
        <p:nvSpPr>
          <p:cNvPr id="2" name="Title 1"/>
          <p:cNvSpPr>
            <a:spLocks noGrp="1"/>
          </p:cNvSpPr>
          <p:nvPr>
            <p:ph type="title"/>
          </p:nvPr>
        </p:nvSpPr>
        <p:spPr/>
        <p:txBody>
          <a:bodyPr/>
          <a:lstStyle/>
          <a:p>
            <a:r>
              <a:rPr lang="en-US"/>
              <a:t>They make my life less predictable-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354278387"/>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85247027"/>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7C9468CA-08EA-4CC2-8D88-F893140809BD}"/>
              </a:ext>
            </a:extLst>
          </p:cNvPr>
          <p:cNvSpPr>
            <a:spLocks noGrp="1"/>
          </p:cNvSpPr>
          <p:nvPr>
            <p:ph type="body" sz="quarter" idx="13"/>
          </p:nvPr>
        </p:nvSpPr>
        <p:spPr/>
        <p:txBody>
          <a:bodyPr/>
          <a:lstStyle/>
          <a:p>
            <a:r>
              <a:rPr lang="en-US" dirty="0"/>
              <a:t>online ADVERTISEMENTS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much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49%</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51%</a:t>
            </a:r>
          </a:p>
        </p:txBody>
      </p:sp>
    </p:spTree>
    <p:extLst>
      <p:ext uri="{BB962C8B-B14F-4D97-AF65-F5344CB8AC3E}">
        <p14:creationId xmlns:p14="http://schemas.microsoft.com/office/powerpoint/2010/main" val="564941213"/>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dirty="0"/>
              <a:t>Q29. To what extent do you agree or disagree with the following statements about online advertisements: </a:t>
            </a:r>
          </a:p>
          <a:p>
            <a:r>
              <a:rPr lang="en-US" dirty="0"/>
              <a:t> Base: All Respondents (n=22,635)</a:t>
            </a:r>
          </a:p>
        </p:txBody>
      </p:sp>
      <p:sp>
        <p:nvSpPr>
          <p:cNvPr id="8" name="Text Placeholder 7">
            <a:extLst>
              <a:ext uri="{FF2B5EF4-FFF2-40B4-BE49-F238E27FC236}">
                <a16:creationId xmlns:a16="http://schemas.microsoft.com/office/drawing/2014/main" xmlns="" id="{C75E13DC-2C29-432B-8188-EB5395BE0E40}"/>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have too much power- By Economy</a:t>
            </a:r>
            <a:endParaRPr lang="en-US" dirty="0"/>
          </a:p>
        </p:txBody>
      </p:sp>
      <p:graphicFrame>
        <p:nvGraphicFramePr>
          <p:cNvPr id="6" name="Chart 5"/>
          <p:cNvGraphicFramePr/>
          <p:nvPr>
            <p:extLst>
              <p:ext uri="{D42A27DB-BD31-4B8C-83A1-F6EECF244321}">
                <p14:modId xmlns:p14="http://schemas.microsoft.com/office/powerpoint/2010/main" val="720723676"/>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72618384"/>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118E4F21-A12A-41B6-AF64-2EF717ACE7C5}"/>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have too much power-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48674316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810973953"/>
      </p:ext>
    </p:extLst>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BFC13AF3-77B5-4921-9EE4-B56772F97E84}"/>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little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29%</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71%</a:t>
            </a:r>
          </a:p>
        </p:txBody>
      </p:sp>
    </p:spTree>
    <p:extLst>
      <p:ext uri="{BB962C8B-B14F-4D97-AF65-F5344CB8AC3E}">
        <p14:creationId xmlns:p14="http://schemas.microsoft.com/office/powerpoint/2010/main" val="1432027541"/>
      </p:ext>
    </p:extLst>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55F49BD6-C35A-4CD0-98DA-2FD9FCFC8F76}"/>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have too little power- By Economy</a:t>
            </a:r>
            <a:endParaRPr lang="en-US" dirty="0"/>
          </a:p>
        </p:txBody>
      </p:sp>
      <p:graphicFrame>
        <p:nvGraphicFramePr>
          <p:cNvPr id="6" name="Chart 5"/>
          <p:cNvGraphicFramePr/>
          <p:nvPr>
            <p:extLst>
              <p:ext uri="{D42A27DB-BD31-4B8C-83A1-F6EECF244321}">
                <p14:modId xmlns:p14="http://schemas.microsoft.com/office/powerpoint/2010/main" val="355593539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34223037"/>
      </p:ext>
    </p:extLst>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3ED4C09F-72B8-4F6E-BBC1-307FACDC1EA8}"/>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have too little power-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60091051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44868228"/>
      </p:ext>
    </p:extLst>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247A62D5-D0B4-4C57-9175-E20DEFC67FF0}"/>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easier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44%</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56%</a:t>
            </a:r>
          </a:p>
        </p:txBody>
      </p:sp>
    </p:spTree>
    <p:extLst>
      <p:ext uri="{BB962C8B-B14F-4D97-AF65-F5344CB8AC3E}">
        <p14:creationId xmlns:p14="http://schemas.microsoft.com/office/powerpoint/2010/main" val="2075706337"/>
      </p:ext>
    </p:extLst>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BAE5DEFE-2CED-4134-AE09-F9BE2C3D5F26}"/>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They help make my life easier- By Economy</a:t>
            </a:r>
          </a:p>
        </p:txBody>
      </p:sp>
      <p:graphicFrame>
        <p:nvGraphicFramePr>
          <p:cNvPr id="6" name="Chart 5"/>
          <p:cNvGraphicFramePr/>
          <p:nvPr>
            <p:extLst>
              <p:ext uri="{D42A27DB-BD31-4B8C-83A1-F6EECF244321}">
                <p14:modId xmlns:p14="http://schemas.microsoft.com/office/powerpoint/2010/main" val="2721164974"/>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30654778"/>
      </p:ext>
    </p:extLst>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3C46C6D7-4B38-4ED8-AB14-73FED76D0DCE}"/>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help make my life easier-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11516505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46872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6" name="Text Placeholder 5">
            <a:extLst>
              <a:ext uri="{FF2B5EF4-FFF2-40B4-BE49-F238E27FC236}">
                <a16:creationId xmlns:a16="http://schemas.microsoft.com/office/drawing/2014/main" xmlns="" id="{F00DA926-618A-4F09-9CBE-C3ECE7001243}"/>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Influences what applications I use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44739032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719003487"/>
      </p:ext>
    </p:extLst>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CA39F773-9F5F-4BDA-85C8-246427323B6B}"/>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harder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70%</a:t>
            </a:r>
          </a:p>
        </p:txBody>
      </p:sp>
    </p:spTree>
    <p:extLst>
      <p:ext uri="{BB962C8B-B14F-4D97-AF65-F5344CB8AC3E}">
        <p14:creationId xmlns:p14="http://schemas.microsoft.com/office/powerpoint/2010/main" val="1694538420"/>
      </p:ext>
    </p:extLst>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94B0846E-3D5A-42D2-B1B3-D8F7070E8FE0}"/>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harder- By Economy</a:t>
            </a:r>
            <a:endParaRPr lang="en-US" dirty="0"/>
          </a:p>
        </p:txBody>
      </p:sp>
      <p:graphicFrame>
        <p:nvGraphicFramePr>
          <p:cNvPr id="6" name="Chart 5"/>
          <p:cNvGraphicFramePr/>
          <p:nvPr>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52009500"/>
      </p:ext>
    </p:extLst>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AF14EF8E-6D7D-44A5-8001-ED1F998A92B8}"/>
              </a:ext>
            </a:extLst>
          </p:cNvPr>
          <p:cNvSpPr>
            <a:spLocks noGrp="1"/>
          </p:cNvSpPr>
          <p:nvPr>
            <p:ph type="body" sz="quarter" idx="13"/>
          </p:nvPr>
        </p:nvSpPr>
        <p:spPr>
          <a:xfrm>
            <a:off x="232378" y="225623"/>
            <a:ext cx="6725791" cy="307777"/>
          </a:xfrm>
        </p:spPr>
        <p:txBody>
          <a:bodyPr/>
          <a:lstStyle/>
          <a:p>
            <a:r>
              <a:rPr lang="en-US" dirty="0"/>
              <a:t>online advertisements</a:t>
            </a:r>
          </a:p>
        </p:txBody>
      </p:sp>
      <p:sp>
        <p:nvSpPr>
          <p:cNvPr id="2" name="Title 1"/>
          <p:cNvSpPr>
            <a:spLocks noGrp="1"/>
          </p:cNvSpPr>
          <p:nvPr>
            <p:ph type="title"/>
          </p:nvPr>
        </p:nvSpPr>
        <p:spPr/>
        <p:txBody>
          <a:bodyPr/>
          <a:lstStyle/>
          <a:p>
            <a:r>
              <a:rPr lang="en-US"/>
              <a:t>They make my life harder-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2050778"/>
      </p:ext>
    </p:extLst>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3E2469F0-DD25-4BE3-91BA-B0D5BECD1462}"/>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more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57%</a:t>
            </a:r>
          </a:p>
        </p:txBody>
      </p:sp>
    </p:spTree>
    <p:extLst>
      <p:ext uri="{BB962C8B-B14F-4D97-AF65-F5344CB8AC3E}">
        <p14:creationId xmlns:p14="http://schemas.microsoft.com/office/powerpoint/2010/main" val="2483600123"/>
      </p:ext>
    </p:extLst>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CC87393E-6292-4CAF-A6B6-116135482C80}"/>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help make my life more efficient- By Economy</a:t>
            </a:r>
            <a:endParaRPr lang="en-US" dirty="0"/>
          </a:p>
        </p:txBody>
      </p:sp>
      <p:graphicFrame>
        <p:nvGraphicFramePr>
          <p:cNvPr id="6" name="Chart 5"/>
          <p:cNvGraphicFramePr/>
          <p:nvPr>
            <p:extLst>
              <p:ext uri="{D42A27DB-BD31-4B8C-83A1-F6EECF244321}">
                <p14:modId xmlns:p14="http://schemas.microsoft.com/office/powerpoint/2010/main" val="189814910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823835649"/>
      </p:ext>
    </p:extLst>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38A98DB9-E5AE-40EE-9A64-41AE56C830B6}"/>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help make my life more efficient-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74200828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848613817"/>
      </p:ext>
    </p:extLst>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D303E5B6-2DE6-4E7E-8A7A-F5989701F5A6}"/>
              </a:ext>
            </a:extLst>
          </p:cNvPr>
          <p:cNvSpPr>
            <a:spLocks noGrp="1"/>
          </p:cNvSpPr>
          <p:nvPr>
            <p:ph type="body" sz="quarter" idx="13"/>
          </p:nvPr>
        </p:nvSpPr>
        <p:spPr>
          <a:xfrm>
            <a:off x="232378" y="225623"/>
            <a:ext cx="6725791" cy="307777"/>
          </a:xfrm>
        </p:spPr>
        <p:txBody>
          <a:bodyPr/>
          <a:lstStyle/>
          <a:p>
            <a:r>
              <a:rPr lang="en-US" dirty="0"/>
              <a:t>online advertisements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less efficient</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68%</a:t>
            </a:r>
          </a:p>
        </p:txBody>
      </p:sp>
    </p:spTree>
    <p:extLst>
      <p:ext uri="{BB962C8B-B14F-4D97-AF65-F5344CB8AC3E}">
        <p14:creationId xmlns:p14="http://schemas.microsoft.com/office/powerpoint/2010/main" val="2948786500"/>
      </p:ext>
    </p:extLst>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0476D8A5-1ADB-427E-8FF2-049C968FBBDC}"/>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less efficient- By Economy</a:t>
            </a:r>
            <a:endParaRPr lang="en-US" dirty="0"/>
          </a:p>
        </p:txBody>
      </p:sp>
      <p:graphicFrame>
        <p:nvGraphicFramePr>
          <p:cNvPr id="6" name="Chart 5"/>
          <p:cNvGraphicFramePr/>
          <p:nvPr>
            <p:extLst>
              <p:ext uri="{D42A27DB-BD31-4B8C-83A1-F6EECF244321}">
                <p14:modId xmlns:p14="http://schemas.microsoft.com/office/powerpoint/2010/main" val="3619798035"/>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00352973"/>
      </p:ext>
    </p:extLst>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4BD57E35-4E6D-4C79-8BE9-60A86C783EFD}"/>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less efficient-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82817126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97269929"/>
      </p:ext>
    </p:extLst>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A1CE7591-F009-49A2-8BBF-E1A534CD8BB4}"/>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better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57%</a:t>
            </a:r>
          </a:p>
        </p:txBody>
      </p:sp>
    </p:spTree>
    <p:extLst>
      <p:ext uri="{BB962C8B-B14F-4D97-AF65-F5344CB8AC3E}">
        <p14:creationId xmlns:p14="http://schemas.microsoft.com/office/powerpoint/2010/main" val="3367179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4000" y="457200"/>
            <a:ext cx="8646971" cy="387798"/>
          </a:xfrm>
        </p:spPr>
        <p:txBody>
          <a:bodyPr/>
          <a:lstStyle/>
          <a:p>
            <a:r>
              <a:rPr lang="en-US" dirty="0"/>
              <a:t>Methodology</a:t>
            </a:r>
          </a:p>
        </p:txBody>
      </p:sp>
      <p:sp>
        <p:nvSpPr>
          <p:cNvPr id="3" name="Text Placeholder 2"/>
          <p:cNvSpPr>
            <a:spLocks noGrp="1"/>
          </p:cNvSpPr>
          <p:nvPr>
            <p:ph type="body" sz="quarter" idx="14"/>
          </p:nvPr>
        </p:nvSpPr>
        <p:spPr/>
        <p:txBody>
          <a:bodyPr/>
          <a:lstStyle/>
          <a:p>
            <a:pPr algn="just"/>
            <a:r>
              <a:rPr lang="en-US" sz="1400" dirty="0"/>
              <a:t>This survey was conducted by Ipsos on behalf of the Centre for International Governance Innovation (“CIGI”) between December 29, 2017, and March 5, 2018. </a:t>
            </a:r>
          </a:p>
          <a:p>
            <a:pPr algn="just"/>
            <a:r>
              <a:rPr lang="en-US" sz="1400" dirty="0"/>
              <a:t>The survey was conducted in 25 economies—Australia, Brazil, Canada, China, Egypt, France, Germany, Great Britain, Hong Kong, India, Indonesia, Italy, Japan, Kenya, Mexico, Nigeria, Pakistan, Poland, Russia, South Africa, Republic of Korea, Sweden, Tunisia, Turkey and the United States—and involved 25,262 Internet users. </a:t>
            </a:r>
          </a:p>
          <a:p>
            <a:pPr algn="just"/>
            <a:r>
              <a:rPr lang="en-US" sz="1400" dirty="0"/>
              <a:t>Twenty-one of the economies utilized the Ipsos Internet panel system while Tunisia was conducted via CATI, and Kenya, Nigeria and Pakistan utilized face-to-face interviewing, given online constraints in these economies and the length of the poll.  The inclusion of Russia is new to this year’s poll. </a:t>
            </a:r>
          </a:p>
          <a:p>
            <a:pPr algn="just"/>
            <a:r>
              <a:rPr lang="en-US" sz="1400" dirty="0"/>
              <a:t>In the US and Canada respondents were aged 18-64, and 16-64 in all other economies. </a:t>
            </a:r>
          </a:p>
          <a:p>
            <a:pPr algn="just"/>
            <a:r>
              <a:rPr lang="en-US" sz="1400" dirty="0"/>
              <a:t>For 2018, the economies of Russia and South Africa have been added to the BRICS definition, which previously only included Brazil, India, and China (BIC). For analytic purposes, the BRICS data is tracked against the BIC data from previous surveys, though the comparison is not direct. </a:t>
            </a:r>
          </a:p>
          <a:p>
            <a:pPr algn="just"/>
            <a:r>
              <a:rPr lang="en-US" sz="1400" dirty="0"/>
              <a:t>Approximately 1,000+ individuals were surveyed in each economy and are weighted to match the population in each economy surveyed. The precision of Ipsos online polls is calculated using a credibility interval. In this case, a poll of 1,000 is accurate to +/- 3.5 percentage points. For those surveys conducted by CATI and face-to-face, the margin of error is +/-3.1, 19 times out of 20. </a:t>
            </a:r>
          </a:p>
          <a:p>
            <a:pPr algn="just"/>
            <a:endParaRPr lang="en-US" dirty="0"/>
          </a:p>
        </p:txBody>
      </p:sp>
      <p:graphicFrame>
        <p:nvGraphicFramePr>
          <p:cNvPr id="4" name="Table 3"/>
          <p:cNvGraphicFramePr>
            <a:graphicFrameLocks noGrp="1"/>
          </p:cNvGraphicFramePr>
          <p:nvPr>
            <p:extLst/>
          </p:nvPr>
        </p:nvGraphicFramePr>
        <p:xfrm>
          <a:off x="152400" y="5181600"/>
          <a:ext cx="4648200" cy="731520"/>
        </p:xfrm>
        <a:graphic>
          <a:graphicData uri="http://schemas.openxmlformats.org/drawingml/2006/table">
            <a:tbl>
              <a:tblPr firstRow="1" bandRow="1"/>
              <a:tblGrid>
                <a:gridCol w="1093694">
                  <a:extLst>
                    <a:ext uri="{9D8B030D-6E8A-4147-A177-3AD203B41FA5}">
                      <a16:colId xmlns:a16="http://schemas.microsoft.com/office/drawing/2014/main" xmlns="" val="20000"/>
                    </a:ext>
                  </a:extLst>
                </a:gridCol>
                <a:gridCol w="3554506">
                  <a:extLst>
                    <a:ext uri="{9D8B030D-6E8A-4147-A177-3AD203B41FA5}">
                      <a16:colId xmlns:a16="http://schemas.microsoft.com/office/drawing/2014/main" xmlns="" val="20001"/>
                    </a:ext>
                  </a:extLst>
                </a:gridCol>
              </a:tblGrid>
              <a:tr h="0">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pPr algn="r"/>
                      <a:r>
                        <a:rPr lang="en-US" sz="1600" b="1" dirty="0">
                          <a:solidFill>
                            <a:schemeClr val="tx1"/>
                          </a:solidFill>
                        </a:rPr>
                        <a:t>BRICS =</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b="1" kern="1200">
                          <a:solidFill>
                            <a:schemeClr val="lt1"/>
                          </a:solidFill>
                          <a:latin typeface="Calibri"/>
                        </a:defRPr>
                      </a:lvl1pPr>
                      <a:lvl2pPr marL="462140" algn="l" defTabSz="924282" rtl="0" eaLnBrk="1" latinLnBrk="0" hangingPunct="1">
                        <a:defRPr sz="1800" b="1" kern="1200">
                          <a:solidFill>
                            <a:schemeClr val="lt1"/>
                          </a:solidFill>
                          <a:latin typeface="Calibri"/>
                        </a:defRPr>
                      </a:lvl2pPr>
                      <a:lvl3pPr marL="924282" algn="l" defTabSz="924282" rtl="0" eaLnBrk="1" latinLnBrk="0" hangingPunct="1">
                        <a:defRPr sz="1800" b="1" kern="1200">
                          <a:solidFill>
                            <a:schemeClr val="lt1"/>
                          </a:solidFill>
                          <a:latin typeface="Calibri"/>
                        </a:defRPr>
                      </a:lvl3pPr>
                      <a:lvl4pPr marL="1386422" algn="l" defTabSz="924282" rtl="0" eaLnBrk="1" latinLnBrk="0" hangingPunct="1">
                        <a:defRPr sz="1800" b="1" kern="1200">
                          <a:solidFill>
                            <a:schemeClr val="lt1"/>
                          </a:solidFill>
                          <a:latin typeface="Calibri"/>
                        </a:defRPr>
                      </a:lvl4pPr>
                      <a:lvl5pPr marL="1848564" algn="l" defTabSz="924282" rtl="0" eaLnBrk="1" latinLnBrk="0" hangingPunct="1">
                        <a:defRPr sz="1800" b="1" kern="1200">
                          <a:solidFill>
                            <a:schemeClr val="lt1"/>
                          </a:solidFill>
                          <a:latin typeface="Calibri"/>
                        </a:defRPr>
                      </a:lvl5pPr>
                      <a:lvl6pPr marL="2310704" algn="l" defTabSz="924282" rtl="0" eaLnBrk="1" latinLnBrk="0" hangingPunct="1">
                        <a:defRPr sz="1800" b="1" kern="1200">
                          <a:solidFill>
                            <a:schemeClr val="lt1"/>
                          </a:solidFill>
                          <a:latin typeface="Calibri"/>
                        </a:defRPr>
                      </a:lvl6pPr>
                      <a:lvl7pPr marL="2772846" algn="l" defTabSz="924282" rtl="0" eaLnBrk="1" latinLnBrk="0" hangingPunct="1">
                        <a:defRPr sz="1800" b="1" kern="1200">
                          <a:solidFill>
                            <a:schemeClr val="lt1"/>
                          </a:solidFill>
                          <a:latin typeface="Calibri"/>
                        </a:defRPr>
                      </a:lvl7pPr>
                      <a:lvl8pPr marL="3234986" algn="l" defTabSz="924282" rtl="0" eaLnBrk="1" latinLnBrk="0" hangingPunct="1">
                        <a:defRPr sz="1800" b="1" kern="1200">
                          <a:solidFill>
                            <a:schemeClr val="lt1"/>
                          </a:solidFill>
                          <a:latin typeface="Calibri"/>
                        </a:defRPr>
                      </a:lvl8pPr>
                      <a:lvl9pPr marL="3697126" algn="l" defTabSz="924282" rtl="0" eaLnBrk="1" latinLnBrk="0" hangingPunct="1">
                        <a:defRPr sz="1800" b="1" kern="1200">
                          <a:solidFill>
                            <a:schemeClr val="lt1"/>
                          </a:solidFill>
                          <a:latin typeface="Calibri"/>
                        </a:defRPr>
                      </a:lvl9pPr>
                    </a:lstStyle>
                    <a:p>
                      <a:r>
                        <a:rPr lang="en-US" sz="1600" b="1" dirty="0">
                          <a:solidFill>
                            <a:schemeClr val="tx1"/>
                          </a:solidFill>
                        </a:rPr>
                        <a:t>Brazil, Russia, India, China, South Africa</a:t>
                      </a:r>
                      <a:endParaRPr lang="en-CA" sz="1600" b="1" dirty="0">
                        <a:solidFill>
                          <a:schemeClr val="tx1"/>
                        </a:solidFill>
                      </a:endParaRPr>
                    </a:p>
                  </a:txBody>
                  <a:tcPr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0"/>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APAC =</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Asia</a:t>
                      </a:r>
                      <a:r>
                        <a:rPr lang="en-US" sz="1600" b="1" baseline="0" dirty="0">
                          <a:solidFill>
                            <a:schemeClr val="tx1"/>
                          </a:solidFill>
                        </a:rPr>
                        <a:t> Pacific</a:t>
                      </a:r>
                      <a:endParaRPr lang="en-CA" sz="1600" b="1" dirty="0">
                        <a:solidFill>
                          <a:schemeClr val="tx1"/>
                        </a:solidFill>
                      </a:endParaRPr>
                    </a:p>
                  </a:txBody>
                  <a:tcPr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0">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pPr algn="r"/>
                      <a:r>
                        <a:rPr lang="en-US" sz="1600" b="1" dirty="0">
                          <a:solidFill>
                            <a:schemeClr val="tx1"/>
                          </a:solidFill>
                        </a:rPr>
                        <a:t>LATAM =</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lvl1pPr marL="0" algn="l" defTabSz="924282" rtl="0" eaLnBrk="1" latinLnBrk="0" hangingPunct="1">
                        <a:defRPr sz="1800" kern="1200">
                          <a:solidFill>
                            <a:schemeClr val="dk1"/>
                          </a:solidFill>
                          <a:latin typeface="Calibri"/>
                        </a:defRPr>
                      </a:lvl1pPr>
                      <a:lvl2pPr marL="462140" algn="l" defTabSz="924282" rtl="0" eaLnBrk="1" latinLnBrk="0" hangingPunct="1">
                        <a:defRPr sz="1800" kern="1200">
                          <a:solidFill>
                            <a:schemeClr val="dk1"/>
                          </a:solidFill>
                          <a:latin typeface="Calibri"/>
                        </a:defRPr>
                      </a:lvl2pPr>
                      <a:lvl3pPr marL="924282" algn="l" defTabSz="924282" rtl="0" eaLnBrk="1" latinLnBrk="0" hangingPunct="1">
                        <a:defRPr sz="1800" kern="1200">
                          <a:solidFill>
                            <a:schemeClr val="dk1"/>
                          </a:solidFill>
                          <a:latin typeface="Calibri"/>
                        </a:defRPr>
                      </a:lvl3pPr>
                      <a:lvl4pPr marL="1386422" algn="l" defTabSz="924282" rtl="0" eaLnBrk="1" latinLnBrk="0" hangingPunct="1">
                        <a:defRPr sz="1800" kern="1200">
                          <a:solidFill>
                            <a:schemeClr val="dk1"/>
                          </a:solidFill>
                          <a:latin typeface="Calibri"/>
                        </a:defRPr>
                      </a:lvl4pPr>
                      <a:lvl5pPr marL="1848564" algn="l" defTabSz="924282" rtl="0" eaLnBrk="1" latinLnBrk="0" hangingPunct="1">
                        <a:defRPr sz="1800" kern="1200">
                          <a:solidFill>
                            <a:schemeClr val="dk1"/>
                          </a:solidFill>
                          <a:latin typeface="Calibri"/>
                        </a:defRPr>
                      </a:lvl5pPr>
                      <a:lvl6pPr marL="2310704" algn="l" defTabSz="924282" rtl="0" eaLnBrk="1" latinLnBrk="0" hangingPunct="1">
                        <a:defRPr sz="1800" kern="1200">
                          <a:solidFill>
                            <a:schemeClr val="dk1"/>
                          </a:solidFill>
                          <a:latin typeface="Calibri"/>
                        </a:defRPr>
                      </a:lvl6pPr>
                      <a:lvl7pPr marL="2772846" algn="l" defTabSz="924282" rtl="0" eaLnBrk="1" latinLnBrk="0" hangingPunct="1">
                        <a:defRPr sz="1800" kern="1200">
                          <a:solidFill>
                            <a:schemeClr val="dk1"/>
                          </a:solidFill>
                          <a:latin typeface="Calibri"/>
                        </a:defRPr>
                      </a:lvl7pPr>
                      <a:lvl8pPr marL="3234986" algn="l" defTabSz="924282" rtl="0" eaLnBrk="1" latinLnBrk="0" hangingPunct="1">
                        <a:defRPr sz="1800" kern="1200">
                          <a:solidFill>
                            <a:schemeClr val="dk1"/>
                          </a:solidFill>
                          <a:latin typeface="Calibri"/>
                        </a:defRPr>
                      </a:lvl8pPr>
                      <a:lvl9pPr marL="3697126" algn="l" defTabSz="924282" rtl="0" eaLnBrk="1" latinLnBrk="0" hangingPunct="1">
                        <a:defRPr sz="1800" kern="1200">
                          <a:solidFill>
                            <a:schemeClr val="dk1"/>
                          </a:solidFill>
                          <a:latin typeface="Calibri"/>
                        </a:defRPr>
                      </a:lvl9pPr>
                    </a:lstStyle>
                    <a:p>
                      <a:r>
                        <a:rPr lang="en-US" sz="1600" b="1" dirty="0">
                          <a:solidFill>
                            <a:schemeClr val="tx1"/>
                          </a:solidFill>
                        </a:rPr>
                        <a:t>Latin America</a:t>
                      </a:r>
                      <a:endParaRPr lang="en-CA" sz="1600" b="1" dirty="0">
                        <a:solidFill>
                          <a:schemeClr val="tx1"/>
                        </a:solidFill>
                      </a:endParaRPr>
                    </a:p>
                  </a:txBody>
                  <a:tcPr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1719290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5" name="Text Placeholder 4">
            <a:extLst>
              <a:ext uri="{FF2B5EF4-FFF2-40B4-BE49-F238E27FC236}">
                <a16:creationId xmlns:a16="http://schemas.microsoft.com/office/drawing/2014/main" xmlns="" id="{6E9C117C-83B0-4F09-9BE0-203E859E459F}"/>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Influences where I go during my day</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41%</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59%</a:t>
            </a:r>
          </a:p>
        </p:txBody>
      </p:sp>
    </p:spTree>
    <p:extLst>
      <p:ext uri="{BB962C8B-B14F-4D97-AF65-F5344CB8AC3E}">
        <p14:creationId xmlns:p14="http://schemas.microsoft.com/office/powerpoint/2010/main" val="4154455482"/>
      </p:ext>
    </p:extLst>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B096F75E-EF9C-49AD-95D0-134C986B1050}"/>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help make my life better- By Economy</a:t>
            </a:r>
            <a:endParaRPr lang="en-US" dirty="0"/>
          </a:p>
        </p:txBody>
      </p:sp>
      <p:graphicFrame>
        <p:nvGraphicFramePr>
          <p:cNvPr id="6" name="Chart 5"/>
          <p:cNvGraphicFramePr/>
          <p:nvPr>
            <p:extLst>
              <p:ext uri="{D42A27DB-BD31-4B8C-83A1-F6EECF244321}">
                <p14:modId xmlns:p14="http://schemas.microsoft.com/office/powerpoint/2010/main" val="1834962505"/>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8829263"/>
      </p:ext>
    </p:extLst>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784C270A-2471-4C2D-9F18-5DEA15C7788C}"/>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help make my life better-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45636460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63704094"/>
      </p:ext>
    </p:extLst>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2292AA39-930B-4D0C-B6EC-5F0BFE9B5D7E}"/>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worse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31%</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69%</a:t>
            </a:r>
          </a:p>
        </p:txBody>
      </p:sp>
    </p:spTree>
    <p:extLst>
      <p:ext uri="{BB962C8B-B14F-4D97-AF65-F5344CB8AC3E}">
        <p14:creationId xmlns:p14="http://schemas.microsoft.com/office/powerpoint/2010/main" val="3446356100"/>
      </p:ext>
    </p:extLst>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AB8E8218-71D3-4AAE-BAD7-B62F110B0EAA}"/>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worse- By Economy</a:t>
            </a:r>
            <a:endParaRPr lang="en-US" dirty="0"/>
          </a:p>
        </p:txBody>
      </p:sp>
      <p:graphicFrame>
        <p:nvGraphicFramePr>
          <p:cNvPr id="6" name="Chart 5"/>
          <p:cNvGraphicFramePr/>
          <p:nvPr>
            <p:extLst>
              <p:ext uri="{D42A27DB-BD31-4B8C-83A1-F6EECF244321}">
                <p14:modId xmlns:p14="http://schemas.microsoft.com/office/powerpoint/2010/main" val="3208092266"/>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68522816"/>
      </p:ext>
    </p:extLst>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E40F6305-9216-4AC9-9218-54F6D5502B5A}"/>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worse-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419119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593602932"/>
      </p:ext>
    </p:extLst>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8C147B97-06D8-45C2-9C9A-89955606C4F9}"/>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more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63%</a:t>
            </a:r>
          </a:p>
        </p:txBody>
      </p:sp>
    </p:spTree>
    <p:extLst>
      <p:ext uri="{BB962C8B-B14F-4D97-AF65-F5344CB8AC3E}">
        <p14:creationId xmlns:p14="http://schemas.microsoft.com/office/powerpoint/2010/main" val="230095599"/>
      </p:ext>
    </p:extLst>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0299190D-2C0F-4766-ADAA-5B6040868233}"/>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more predictable- By Economy</a:t>
            </a:r>
            <a:endParaRPr lang="en-US" dirty="0"/>
          </a:p>
        </p:txBody>
      </p:sp>
      <p:graphicFrame>
        <p:nvGraphicFramePr>
          <p:cNvPr id="6" name="Chart 5"/>
          <p:cNvGraphicFramePr/>
          <p:nvPr>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56373558"/>
      </p:ext>
    </p:extLst>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6C2B0411-F152-45C3-9879-3C3DD7F8B3FE}"/>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more predictable-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35651419"/>
      </p:ext>
    </p:extLst>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5" name="Text Placeholder 4">
            <a:extLst>
              <a:ext uri="{FF2B5EF4-FFF2-40B4-BE49-F238E27FC236}">
                <a16:creationId xmlns:a16="http://schemas.microsoft.com/office/drawing/2014/main" xmlns="" id="{6F53B820-F21C-4EA8-88D4-D145DCE05659}"/>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make my life less predictable</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29%</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71%</a:t>
            </a:r>
          </a:p>
        </p:txBody>
      </p:sp>
    </p:spTree>
    <p:extLst>
      <p:ext uri="{BB962C8B-B14F-4D97-AF65-F5344CB8AC3E}">
        <p14:creationId xmlns:p14="http://schemas.microsoft.com/office/powerpoint/2010/main" val="2601861084"/>
      </p:ext>
    </p:extLst>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8" name="Text Placeholder 7">
            <a:extLst>
              <a:ext uri="{FF2B5EF4-FFF2-40B4-BE49-F238E27FC236}">
                <a16:creationId xmlns:a16="http://schemas.microsoft.com/office/drawing/2014/main" xmlns="" id="{6345BB55-92A7-40CF-8E74-42CE1B9D4DC1}"/>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less predictable- By Economy</a:t>
            </a:r>
            <a:endParaRPr lang="en-US" dirty="0"/>
          </a:p>
        </p:txBody>
      </p:sp>
      <p:graphicFrame>
        <p:nvGraphicFramePr>
          <p:cNvPr id="6" name="Chart 5"/>
          <p:cNvGraphicFramePr/>
          <p:nvPr>
            <p:extLst>
              <p:ext uri="{D42A27DB-BD31-4B8C-83A1-F6EECF244321}">
                <p14:modId xmlns:p14="http://schemas.microsoft.com/office/powerpoint/2010/main" val="3470513182"/>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257236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8" name="Text Placeholder 7">
            <a:extLst>
              <a:ext uri="{FF2B5EF4-FFF2-40B4-BE49-F238E27FC236}">
                <a16:creationId xmlns:a16="http://schemas.microsoft.com/office/drawing/2014/main" xmlns="" id="{2F65E2D6-1881-4302-B8B9-198203E73B7F}"/>
              </a:ext>
            </a:extLst>
          </p:cNvPr>
          <p:cNvSpPr>
            <a:spLocks noGrp="1"/>
          </p:cNvSpPr>
          <p:nvPr>
            <p:ph type="body" sz="quarter" idx="13"/>
          </p:nvPr>
        </p:nvSpPr>
        <p:spPr>
          <a:xfrm>
            <a:off x="232378" y="225623"/>
            <a:ext cx="6725791" cy="307777"/>
          </a:xfrm>
        </p:spPr>
        <p:txBody>
          <a:bodyPr/>
          <a:lstStyle/>
          <a:p>
            <a:r>
              <a:rPr lang="en-US" dirty="0"/>
              <a:t>SOCIAL MEDIA</a:t>
            </a:r>
          </a:p>
        </p:txBody>
      </p:sp>
      <p:sp>
        <p:nvSpPr>
          <p:cNvPr id="2" name="Title 1"/>
          <p:cNvSpPr>
            <a:spLocks noGrp="1"/>
          </p:cNvSpPr>
          <p:nvPr>
            <p:ph type="title"/>
          </p:nvPr>
        </p:nvSpPr>
        <p:spPr/>
        <p:txBody>
          <a:bodyPr/>
          <a:lstStyle/>
          <a:p>
            <a:r>
              <a:rPr lang="en-US"/>
              <a:t>Influences where I go during my day - By Economy</a:t>
            </a:r>
            <a:endParaRPr lang="en-US" dirty="0"/>
          </a:p>
        </p:txBody>
      </p:sp>
      <p:graphicFrame>
        <p:nvGraphicFramePr>
          <p:cNvPr id="6" name="Chart 5"/>
          <p:cNvGraphicFramePr/>
          <p:nvPr>
            <p:extLst>
              <p:ext uri="{D42A27DB-BD31-4B8C-83A1-F6EECF244321}">
                <p14:modId xmlns:p14="http://schemas.microsoft.com/office/powerpoint/2010/main" val="2239347675"/>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137353773"/>
      </p:ext>
    </p:extLst>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Q29. To what extent do you agree or disagree with the following statements about online advertisements: </a:t>
            </a:r>
          </a:p>
          <a:p>
            <a:r>
              <a:rPr lang="en-US"/>
              <a:t> Base: All Respondents (n=22,635)</a:t>
            </a:r>
            <a:endParaRPr lang="en-US" dirty="0"/>
          </a:p>
        </p:txBody>
      </p:sp>
      <p:sp>
        <p:nvSpPr>
          <p:cNvPr id="6" name="Text Placeholder 5">
            <a:extLst>
              <a:ext uri="{FF2B5EF4-FFF2-40B4-BE49-F238E27FC236}">
                <a16:creationId xmlns:a16="http://schemas.microsoft.com/office/drawing/2014/main" xmlns="" id="{30726259-AAA2-4122-B6FA-7C870B3F22A0}"/>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a:t>They make my life less predictable-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33169609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55695954"/>
      </p:ext>
    </p:extLst>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a:t>Contacts</a:t>
            </a:r>
            <a:endParaRPr lang="en-GB" dirty="0"/>
          </a:p>
        </p:txBody>
      </p:sp>
      <p:sp>
        <p:nvSpPr>
          <p:cNvPr id="16" name="TextBox 15"/>
          <p:cNvSpPr txBox="1"/>
          <p:nvPr/>
        </p:nvSpPr>
        <p:spPr>
          <a:xfrm>
            <a:off x="2011672" y="3242427"/>
            <a:ext cx="1604683" cy="1061829"/>
          </a:xfrm>
          <a:prstGeom prst="rect">
            <a:avLst/>
          </a:prstGeom>
        </p:spPr>
        <p:txBody>
          <a:bodyPr vert="horz" wrap="square" lIns="0" tIns="0" rIns="0" bIns="0" rtlCol="0">
            <a:spAutoFit/>
          </a:bodyPr>
          <a:lstStyle/>
          <a:p>
            <a:pPr marL="4763"/>
            <a:r>
              <a:rPr lang="en-GB" sz="1400" b="1" dirty="0">
                <a:solidFill>
                  <a:schemeClr val="bg1"/>
                </a:solidFill>
              </a:rPr>
              <a:t>Fen Hampson</a:t>
            </a:r>
          </a:p>
          <a:p>
            <a:pPr marL="4763"/>
            <a:r>
              <a:rPr lang="en-CA" sz="1100" dirty="0">
                <a:solidFill>
                  <a:schemeClr val="bg1"/>
                </a:solidFill>
              </a:rPr>
              <a:t>CIGI Distinguished Fellow </a:t>
            </a:r>
          </a:p>
          <a:p>
            <a:pPr marL="4763"/>
            <a:r>
              <a:rPr lang="en-CA" sz="1100" dirty="0">
                <a:solidFill>
                  <a:schemeClr val="bg1"/>
                </a:solidFill>
              </a:rPr>
              <a:t>Director of the Global Security &amp; Politics Program</a:t>
            </a:r>
          </a:p>
          <a:p>
            <a:pPr marL="4763"/>
            <a:r>
              <a:rPr lang="en-CA" sz="1100" dirty="0">
                <a:solidFill>
                  <a:schemeClr val="bg1"/>
                </a:solidFill>
              </a:rPr>
              <a:t>Centre for International Governance Innovation</a:t>
            </a:r>
          </a:p>
        </p:txBody>
      </p:sp>
      <p:cxnSp>
        <p:nvCxnSpPr>
          <p:cNvPr id="22" name="Straight Connector 21"/>
          <p:cNvCxnSpPr/>
          <p:nvPr/>
        </p:nvCxnSpPr>
        <p:spPr>
          <a:xfrm>
            <a:off x="1997336" y="3122894"/>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grpSp>
        <p:nvGrpSpPr>
          <p:cNvPr id="85" name="Group 84"/>
          <p:cNvGrpSpPr/>
          <p:nvPr/>
        </p:nvGrpSpPr>
        <p:grpSpPr bwMode="black">
          <a:xfrm>
            <a:off x="2006439" y="4585967"/>
            <a:ext cx="1743539" cy="191240"/>
            <a:chOff x="326307" y="3795324"/>
            <a:chExt cx="1743539" cy="143430"/>
          </a:xfrm>
        </p:grpSpPr>
        <p:grpSp>
          <p:nvGrpSpPr>
            <p:cNvPr id="46" name="Group 153"/>
            <p:cNvGrpSpPr>
              <a:grpSpLocks noChangeAspect="1"/>
            </p:cNvGrpSpPr>
            <p:nvPr/>
          </p:nvGrpSpPr>
          <p:grpSpPr bwMode="black">
            <a:xfrm>
              <a:off x="326307" y="3849114"/>
              <a:ext cx="134459" cy="89640"/>
              <a:chOff x="-6357938" y="3122613"/>
              <a:chExt cx="1104900" cy="736600"/>
            </a:xfrm>
            <a:solidFill>
              <a:schemeClr val="bg1"/>
            </a:solidFill>
          </p:grpSpPr>
          <p:sp>
            <p:nvSpPr>
              <p:cNvPr id="47"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8"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9"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50"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1" name="TextBox 50"/>
            <p:cNvSpPr txBox="1"/>
            <p:nvPr/>
          </p:nvSpPr>
          <p:spPr bwMode="black">
            <a:xfrm>
              <a:off x="575526" y="3795324"/>
              <a:ext cx="1494320" cy="126958"/>
            </a:xfrm>
            <a:prstGeom prst="rect">
              <a:avLst/>
            </a:prstGeom>
          </p:spPr>
          <p:txBody>
            <a:bodyPr vert="horz" wrap="none" lIns="0" tIns="0" rIns="0" bIns="0" rtlCol="0">
              <a:spAutoFit/>
            </a:bodyPr>
            <a:lstStyle/>
            <a:p>
              <a:pPr marL="4763"/>
              <a:r>
                <a:rPr lang="en-GB" sz="1100" dirty="0">
                  <a:solidFill>
                    <a:schemeClr val="bg1"/>
                  </a:solidFill>
                </a:rPr>
                <a:t>fhampson@cigionline.org</a:t>
              </a:r>
            </a:p>
          </p:txBody>
        </p:sp>
      </p:grpSp>
      <p:grpSp>
        <p:nvGrpSpPr>
          <p:cNvPr id="84" name="Group 83"/>
          <p:cNvGrpSpPr/>
          <p:nvPr/>
        </p:nvGrpSpPr>
        <p:grpSpPr bwMode="black">
          <a:xfrm>
            <a:off x="2011672" y="4817219"/>
            <a:ext cx="1829675" cy="211980"/>
            <a:chOff x="331541" y="4016967"/>
            <a:chExt cx="1829675" cy="158985"/>
          </a:xfrm>
        </p:grpSpPr>
        <p:grpSp>
          <p:nvGrpSpPr>
            <p:cNvPr id="36" name="Group 35"/>
            <p:cNvGrpSpPr>
              <a:grpSpLocks noChangeAspect="1"/>
            </p:cNvGrpSpPr>
            <p:nvPr/>
          </p:nvGrpSpPr>
          <p:grpSpPr bwMode="black">
            <a:xfrm flipH="1">
              <a:off x="331541" y="4027264"/>
              <a:ext cx="126792" cy="148688"/>
              <a:chOff x="8553450" y="4149725"/>
              <a:chExt cx="790575" cy="927100"/>
            </a:xfrm>
            <a:solidFill>
              <a:schemeClr val="bg1"/>
            </a:solidFill>
          </p:grpSpPr>
          <p:sp>
            <p:nvSpPr>
              <p:cNvPr id="37"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8"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39"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40"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52" name="TextBox 51"/>
            <p:cNvSpPr txBox="1"/>
            <p:nvPr/>
          </p:nvSpPr>
          <p:spPr bwMode="black">
            <a:xfrm>
              <a:off x="575526" y="4016967"/>
              <a:ext cx="1585690" cy="126958"/>
            </a:xfrm>
            <a:prstGeom prst="rect">
              <a:avLst/>
            </a:prstGeom>
          </p:spPr>
          <p:txBody>
            <a:bodyPr vert="horz" wrap="none" lIns="0" tIns="0" rIns="0" bIns="0" rtlCol="0">
              <a:spAutoFit/>
            </a:bodyPr>
            <a:lstStyle/>
            <a:p>
              <a:pPr marL="4763"/>
              <a:r>
                <a:rPr lang="en-GB" sz="1100" dirty="0">
                  <a:solidFill>
                    <a:schemeClr val="bg1"/>
                  </a:solidFill>
                </a:rPr>
                <a:t>+1 519 885 2444 ext. 7201 </a:t>
              </a:r>
            </a:p>
          </p:txBody>
        </p:sp>
      </p:grpSp>
      <p:cxnSp>
        <p:nvCxnSpPr>
          <p:cNvPr id="56" name="Straight Connector 55"/>
          <p:cNvCxnSpPr/>
          <p:nvPr/>
        </p:nvCxnSpPr>
        <p:spPr>
          <a:xfrm>
            <a:off x="5048027" y="3137238"/>
            <a:ext cx="2097741" cy="0"/>
          </a:xfrm>
          <a:prstGeom prst="line">
            <a:avLst/>
          </a:prstGeom>
          <a:noFill/>
          <a:ln w="12700">
            <a:solidFill>
              <a:schemeClr val="bg1"/>
            </a:solidFill>
            <a:prstDash val="sysDot"/>
            <a:round/>
            <a:headEnd/>
            <a:tailEnd/>
          </a:ln>
          <a:effectLst/>
          <a:extLst>
            <a:ext uri="{909E8E84-426E-40DD-AFC4-6F175D3DCCD1}">
              <a14:hiddenFill xmlns:a14="http://schemas.microsoft.com/office/drawing/2010/main">
                <a:noFill/>
              </a14:hiddenFill>
            </a:ext>
          </a:extLst>
        </p:spPr>
      </p:cxnSp>
      <p:sp>
        <p:nvSpPr>
          <p:cNvPr id="58" name="TextBox 57"/>
          <p:cNvSpPr txBox="1"/>
          <p:nvPr/>
        </p:nvSpPr>
        <p:spPr>
          <a:xfrm>
            <a:off x="5069543" y="3242427"/>
            <a:ext cx="1604683" cy="553998"/>
          </a:xfrm>
          <a:prstGeom prst="rect">
            <a:avLst/>
          </a:prstGeom>
        </p:spPr>
        <p:txBody>
          <a:bodyPr vert="horz" wrap="square" lIns="0" tIns="0" rIns="0" bIns="0" rtlCol="0">
            <a:spAutoFit/>
          </a:bodyPr>
          <a:lstStyle/>
          <a:p>
            <a:pPr marL="4763"/>
            <a:r>
              <a:rPr lang="en-GB" sz="1400" b="1" dirty="0">
                <a:solidFill>
                  <a:schemeClr val="bg1"/>
                </a:solidFill>
              </a:rPr>
              <a:t>Sean Simpson</a:t>
            </a:r>
          </a:p>
          <a:p>
            <a:pPr marL="4763"/>
            <a:r>
              <a:rPr lang="en-CA" sz="1100" dirty="0">
                <a:solidFill>
                  <a:schemeClr val="bg1"/>
                </a:solidFill>
              </a:rPr>
              <a:t>Vice President </a:t>
            </a:r>
          </a:p>
          <a:p>
            <a:pPr marL="4763"/>
            <a:r>
              <a:rPr lang="en-CA" sz="1100" dirty="0">
                <a:solidFill>
                  <a:schemeClr val="bg1"/>
                </a:solidFill>
              </a:rPr>
              <a:t>Ipsos Public Affairs</a:t>
            </a:r>
            <a:endParaRPr lang="en-GB" sz="1100" dirty="0">
              <a:solidFill>
                <a:schemeClr val="bg1"/>
              </a:solidFill>
            </a:endParaRPr>
          </a:p>
        </p:txBody>
      </p:sp>
      <p:grpSp>
        <p:nvGrpSpPr>
          <p:cNvPr id="86" name="Group 85"/>
          <p:cNvGrpSpPr/>
          <p:nvPr/>
        </p:nvGrpSpPr>
        <p:grpSpPr bwMode="black">
          <a:xfrm>
            <a:off x="5064310" y="4585967"/>
            <a:ext cx="1745141" cy="191240"/>
            <a:chOff x="3384178" y="3795324"/>
            <a:chExt cx="1745141" cy="143430"/>
          </a:xfrm>
        </p:grpSpPr>
        <p:grpSp>
          <p:nvGrpSpPr>
            <p:cNvPr id="64" name="Group 153"/>
            <p:cNvGrpSpPr>
              <a:grpSpLocks noChangeAspect="1"/>
            </p:cNvGrpSpPr>
            <p:nvPr/>
          </p:nvGrpSpPr>
          <p:grpSpPr bwMode="black">
            <a:xfrm>
              <a:off x="3384178" y="3849114"/>
              <a:ext cx="134459" cy="89640"/>
              <a:chOff x="-6357938" y="3122613"/>
              <a:chExt cx="1104900" cy="736600"/>
            </a:xfrm>
            <a:solidFill>
              <a:schemeClr val="bg1"/>
            </a:solidFill>
          </p:grpSpPr>
          <p:sp>
            <p:nvSpPr>
              <p:cNvPr id="65" name="Freeform 7"/>
              <p:cNvSpPr>
                <a:spLocks/>
              </p:cNvSpPr>
              <p:nvPr/>
            </p:nvSpPr>
            <p:spPr bwMode="black">
              <a:xfrm>
                <a:off x="-6319838" y="3122613"/>
                <a:ext cx="1028700" cy="431800"/>
              </a:xfrm>
              <a:custGeom>
                <a:avLst/>
                <a:gdLst/>
                <a:ahLst/>
                <a:cxnLst>
                  <a:cxn ang="0">
                    <a:pos x="324" y="272"/>
                  </a:cxn>
                  <a:cxn ang="0">
                    <a:pos x="648" y="0"/>
                  </a:cxn>
                  <a:cxn ang="0">
                    <a:pos x="648" y="0"/>
                  </a:cxn>
                  <a:cxn ang="0">
                    <a:pos x="644" y="0"/>
                  </a:cxn>
                  <a:cxn ang="0">
                    <a:pos x="4" y="0"/>
                  </a:cxn>
                  <a:cxn ang="0">
                    <a:pos x="4" y="0"/>
                  </a:cxn>
                  <a:cxn ang="0">
                    <a:pos x="0" y="0"/>
                  </a:cxn>
                  <a:cxn ang="0">
                    <a:pos x="324" y="272"/>
                  </a:cxn>
                </a:cxnLst>
                <a:rect l="0" t="0" r="r" b="b"/>
                <a:pathLst>
                  <a:path w="648" h="272">
                    <a:moveTo>
                      <a:pt x="324" y="272"/>
                    </a:moveTo>
                    <a:lnTo>
                      <a:pt x="648" y="0"/>
                    </a:lnTo>
                    <a:lnTo>
                      <a:pt x="648" y="0"/>
                    </a:lnTo>
                    <a:lnTo>
                      <a:pt x="644" y="0"/>
                    </a:lnTo>
                    <a:lnTo>
                      <a:pt x="4" y="0"/>
                    </a:lnTo>
                    <a:lnTo>
                      <a:pt x="4" y="0"/>
                    </a:lnTo>
                    <a:lnTo>
                      <a:pt x="0" y="0"/>
                    </a:lnTo>
                    <a:lnTo>
                      <a:pt x="324" y="272"/>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6" name="Freeform 8"/>
              <p:cNvSpPr>
                <a:spLocks/>
              </p:cNvSpPr>
              <p:nvPr/>
            </p:nvSpPr>
            <p:spPr bwMode="black">
              <a:xfrm>
                <a:off x="-5621338" y="3154363"/>
                <a:ext cx="368300" cy="669925"/>
              </a:xfrm>
              <a:custGeom>
                <a:avLst/>
                <a:gdLst/>
                <a:ahLst/>
                <a:cxnLst>
                  <a:cxn ang="0">
                    <a:pos x="232" y="8"/>
                  </a:cxn>
                  <a:cxn ang="0">
                    <a:pos x="232" y="8"/>
                  </a:cxn>
                  <a:cxn ang="0">
                    <a:pos x="230" y="0"/>
                  </a:cxn>
                  <a:cxn ang="0">
                    <a:pos x="0" y="192"/>
                  </a:cxn>
                  <a:cxn ang="0">
                    <a:pos x="230" y="422"/>
                  </a:cxn>
                  <a:cxn ang="0">
                    <a:pos x="230" y="422"/>
                  </a:cxn>
                  <a:cxn ang="0">
                    <a:pos x="232" y="416"/>
                  </a:cxn>
                  <a:cxn ang="0">
                    <a:pos x="232" y="8"/>
                  </a:cxn>
                </a:cxnLst>
                <a:rect l="0" t="0" r="r" b="b"/>
                <a:pathLst>
                  <a:path w="232" h="422">
                    <a:moveTo>
                      <a:pt x="232" y="8"/>
                    </a:moveTo>
                    <a:lnTo>
                      <a:pt x="232" y="8"/>
                    </a:lnTo>
                    <a:lnTo>
                      <a:pt x="230" y="0"/>
                    </a:lnTo>
                    <a:lnTo>
                      <a:pt x="0" y="192"/>
                    </a:lnTo>
                    <a:lnTo>
                      <a:pt x="230" y="422"/>
                    </a:lnTo>
                    <a:lnTo>
                      <a:pt x="230" y="422"/>
                    </a:lnTo>
                    <a:lnTo>
                      <a:pt x="232" y="416"/>
                    </a:lnTo>
                    <a:lnTo>
                      <a:pt x="232"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7" name="Freeform 9"/>
              <p:cNvSpPr>
                <a:spLocks/>
              </p:cNvSpPr>
              <p:nvPr/>
            </p:nvSpPr>
            <p:spPr bwMode="black">
              <a:xfrm>
                <a:off x="-6357938" y="3154363"/>
                <a:ext cx="368300" cy="669925"/>
              </a:xfrm>
              <a:custGeom>
                <a:avLst/>
                <a:gdLst/>
                <a:ahLst/>
                <a:cxnLst>
                  <a:cxn ang="0">
                    <a:pos x="2" y="0"/>
                  </a:cxn>
                  <a:cxn ang="0">
                    <a:pos x="2" y="0"/>
                  </a:cxn>
                  <a:cxn ang="0">
                    <a:pos x="0" y="8"/>
                  </a:cxn>
                  <a:cxn ang="0">
                    <a:pos x="0" y="416"/>
                  </a:cxn>
                  <a:cxn ang="0">
                    <a:pos x="0" y="416"/>
                  </a:cxn>
                  <a:cxn ang="0">
                    <a:pos x="2" y="422"/>
                  </a:cxn>
                  <a:cxn ang="0">
                    <a:pos x="232" y="192"/>
                  </a:cxn>
                  <a:cxn ang="0">
                    <a:pos x="2" y="0"/>
                  </a:cxn>
                </a:cxnLst>
                <a:rect l="0" t="0" r="r" b="b"/>
                <a:pathLst>
                  <a:path w="232" h="422">
                    <a:moveTo>
                      <a:pt x="2" y="0"/>
                    </a:moveTo>
                    <a:lnTo>
                      <a:pt x="2" y="0"/>
                    </a:lnTo>
                    <a:lnTo>
                      <a:pt x="0" y="8"/>
                    </a:lnTo>
                    <a:lnTo>
                      <a:pt x="0" y="416"/>
                    </a:lnTo>
                    <a:lnTo>
                      <a:pt x="0" y="416"/>
                    </a:lnTo>
                    <a:lnTo>
                      <a:pt x="2" y="422"/>
                    </a:lnTo>
                    <a:lnTo>
                      <a:pt x="232" y="192"/>
                    </a:lnTo>
                    <a:lnTo>
                      <a:pt x="2"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8" name="Freeform 10"/>
              <p:cNvSpPr>
                <a:spLocks/>
              </p:cNvSpPr>
              <p:nvPr/>
            </p:nvSpPr>
            <p:spPr bwMode="black">
              <a:xfrm>
                <a:off x="-6323013" y="3487738"/>
                <a:ext cx="1035050" cy="371475"/>
              </a:xfrm>
              <a:custGeom>
                <a:avLst/>
                <a:gdLst/>
                <a:ahLst/>
                <a:cxnLst>
                  <a:cxn ang="0">
                    <a:pos x="420" y="0"/>
                  </a:cxn>
                  <a:cxn ang="0">
                    <a:pos x="336" y="72"/>
                  </a:cxn>
                  <a:cxn ang="0">
                    <a:pos x="336" y="72"/>
                  </a:cxn>
                  <a:cxn ang="0">
                    <a:pos x="330" y="74"/>
                  </a:cxn>
                  <a:cxn ang="0">
                    <a:pos x="326" y="74"/>
                  </a:cxn>
                  <a:cxn ang="0">
                    <a:pos x="326" y="74"/>
                  </a:cxn>
                  <a:cxn ang="0">
                    <a:pos x="322" y="74"/>
                  </a:cxn>
                  <a:cxn ang="0">
                    <a:pos x="316" y="72"/>
                  </a:cxn>
                  <a:cxn ang="0">
                    <a:pos x="232" y="0"/>
                  </a:cxn>
                  <a:cxn ang="0">
                    <a:pos x="0" y="232"/>
                  </a:cxn>
                  <a:cxn ang="0">
                    <a:pos x="0" y="232"/>
                  </a:cxn>
                  <a:cxn ang="0">
                    <a:pos x="6" y="234"/>
                  </a:cxn>
                  <a:cxn ang="0">
                    <a:pos x="646" y="234"/>
                  </a:cxn>
                  <a:cxn ang="0">
                    <a:pos x="646" y="234"/>
                  </a:cxn>
                  <a:cxn ang="0">
                    <a:pos x="652" y="232"/>
                  </a:cxn>
                  <a:cxn ang="0">
                    <a:pos x="420" y="0"/>
                  </a:cxn>
                </a:cxnLst>
                <a:rect l="0" t="0" r="r" b="b"/>
                <a:pathLst>
                  <a:path w="652" h="234">
                    <a:moveTo>
                      <a:pt x="420" y="0"/>
                    </a:moveTo>
                    <a:lnTo>
                      <a:pt x="336" y="72"/>
                    </a:lnTo>
                    <a:lnTo>
                      <a:pt x="336" y="72"/>
                    </a:lnTo>
                    <a:lnTo>
                      <a:pt x="330" y="74"/>
                    </a:lnTo>
                    <a:lnTo>
                      <a:pt x="326" y="74"/>
                    </a:lnTo>
                    <a:lnTo>
                      <a:pt x="326" y="74"/>
                    </a:lnTo>
                    <a:lnTo>
                      <a:pt x="322" y="74"/>
                    </a:lnTo>
                    <a:lnTo>
                      <a:pt x="316" y="72"/>
                    </a:lnTo>
                    <a:lnTo>
                      <a:pt x="232" y="0"/>
                    </a:lnTo>
                    <a:lnTo>
                      <a:pt x="0" y="232"/>
                    </a:lnTo>
                    <a:lnTo>
                      <a:pt x="0" y="232"/>
                    </a:lnTo>
                    <a:lnTo>
                      <a:pt x="6" y="234"/>
                    </a:lnTo>
                    <a:lnTo>
                      <a:pt x="646" y="234"/>
                    </a:lnTo>
                    <a:lnTo>
                      <a:pt x="646" y="234"/>
                    </a:lnTo>
                    <a:lnTo>
                      <a:pt x="652" y="232"/>
                    </a:lnTo>
                    <a:lnTo>
                      <a:pt x="42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69" name="TextBox 68"/>
            <p:cNvSpPr txBox="1"/>
            <p:nvPr/>
          </p:nvSpPr>
          <p:spPr bwMode="black">
            <a:xfrm>
              <a:off x="3633397" y="3795324"/>
              <a:ext cx="1495922" cy="126958"/>
            </a:xfrm>
            <a:prstGeom prst="rect">
              <a:avLst/>
            </a:prstGeom>
          </p:spPr>
          <p:txBody>
            <a:bodyPr vert="horz" wrap="none" lIns="0" tIns="0" rIns="0" bIns="0" rtlCol="0">
              <a:spAutoFit/>
            </a:bodyPr>
            <a:lstStyle/>
            <a:p>
              <a:pPr marL="4763"/>
              <a:r>
                <a:rPr lang="en-GB" sz="1100" dirty="0">
                  <a:solidFill>
                    <a:schemeClr val="bg1"/>
                  </a:solidFill>
                </a:rPr>
                <a:t>Sean.Simpson@ipsos.com</a:t>
              </a:r>
            </a:p>
          </p:txBody>
        </p:sp>
      </p:grpSp>
      <p:grpSp>
        <p:nvGrpSpPr>
          <p:cNvPr id="87" name="Group 86"/>
          <p:cNvGrpSpPr/>
          <p:nvPr/>
        </p:nvGrpSpPr>
        <p:grpSpPr bwMode="black">
          <a:xfrm>
            <a:off x="5069543" y="4817224"/>
            <a:ext cx="1273434" cy="211976"/>
            <a:chOff x="3389412" y="4016970"/>
            <a:chExt cx="1273434" cy="158982"/>
          </a:xfrm>
        </p:grpSpPr>
        <p:grpSp>
          <p:nvGrpSpPr>
            <p:cNvPr id="59" name="Group 58"/>
            <p:cNvGrpSpPr>
              <a:grpSpLocks noChangeAspect="1"/>
            </p:cNvGrpSpPr>
            <p:nvPr/>
          </p:nvGrpSpPr>
          <p:grpSpPr bwMode="black">
            <a:xfrm flipH="1">
              <a:off x="3389412" y="4027264"/>
              <a:ext cx="126792" cy="148688"/>
              <a:chOff x="8553450" y="4149725"/>
              <a:chExt cx="790575" cy="927100"/>
            </a:xfrm>
            <a:solidFill>
              <a:schemeClr val="bg1"/>
            </a:solidFill>
          </p:grpSpPr>
          <p:sp>
            <p:nvSpPr>
              <p:cNvPr id="60" name="Freeform 58"/>
              <p:cNvSpPr>
                <a:spLocks/>
              </p:cNvSpPr>
              <p:nvPr/>
            </p:nvSpPr>
            <p:spPr bwMode="black">
              <a:xfrm>
                <a:off x="8747125" y="4187825"/>
                <a:ext cx="596900" cy="860425"/>
              </a:xfrm>
              <a:custGeom>
                <a:avLst/>
                <a:gdLst/>
                <a:ahLst/>
                <a:cxnLst>
                  <a:cxn ang="0">
                    <a:pos x="370" y="60"/>
                  </a:cxn>
                  <a:cxn ang="0">
                    <a:pos x="306" y="10"/>
                  </a:cxn>
                  <a:cxn ang="0">
                    <a:pos x="290" y="0"/>
                  </a:cxn>
                  <a:cxn ang="0">
                    <a:pos x="240" y="106"/>
                  </a:cxn>
                  <a:cxn ang="0">
                    <a:pos x="240" y="106"/>
                  </a:cxn>
                  <a:cxn ang="0">
                    <a:pos x="240" y="118"/>
                  </a:cxn>
                  <a:cxn ang="0">
                    <a:pos x="240" y="124"/>
                  </a:cxn>
                  <a:cxn ang="0">
                    <a:pos x="236" y="128"/>
                  </a:cxn>
                  <a:cxn ang="0">
                    <a:pos x="162" y="260"/>
                  </a:cxn>
                  <a:cxn ang="0">
                    <a:pos x="160" y="260"/>
                  </a:cxn>
                  <a:cxn ang="0">
                    <a:pos x="86" y="392"/>
                  </a:cxn>
                  <a:cxn ang="0">
                    <a:pos x="86" y="392"/>
                  </a:cxn>
                  <a:cxn ang="0">
                    <a:pos x="82" y="398"/>
                  </a:cxn>
                  <a:cxn ang="0">
                    <a:pos x="78" y="400"/>
                  </a:cxn>
                  <a:cxn ang="0">
                    <a:pos x="68" y="406"/>
                  </a:cxn>
                  <a:cxn ang="0">
                    <a:pos x="0" y="504"/>
                  </a:cxn>
                  <a:cxn ang="0">
                    <a:pos x="18" y="512"/>
                  </a:cxn>
                  <a:cxn ang="0">
                    <a:pos x="94" y="542"/>
                  </a:cxn>
                  <a:cxn ang="0">
                    <a:pos x="94" y="542"/>
                  </a:cxn>
                  <a:cxn ang="0">
                    <a:pos x="98" y="542"/>
                  </a:cxn>
                  <a:cxn ang="0">
                    <a:pos x="104" y="542"/>
                  </a:cxn>
                  <a:cxn ang="0">
                    <a:pos x="110" y="540"/>
                  </a:cxn>
                  <a:cxn ang="0">
                    <a:pos x="116" y="536"/>
                  </a:cxn>
                  <a:cxn ang="0">
                    <a:pos x="126" y="524"/>
                  </a:cxn>
                  <a:cxn ang="0">
                    <a:pos x="136" y="510"/>
                  </a:cxn>
                  <a:cxn ang="0">
                    <a:pos x="220" y="372"/>
                  </a:cxn>
                  <a:cxn ang="0">
                    <a:pos x="252" y="314"/>
                  </a:cxn>
                  <a:cxn ang="0">
                    <a:pos x="254" y="314"/>
                  </a:cxn>
                  <a:cxn ang="0">
                    <a:pos x="286" y="256"/>
                  </a:cxn>
                  <a:cxn ang="0">
                    <a:pos x="364" y="114"/>
                  </a:cxn>
                  <a:cxn ang="0">
                    <a:pos x="364" y="114"/>
                  </a:cxn>
                  <a:cxn ang="0">
                    <a:pos x="370" y="98"/>
                  </a:cxn>
                  <a:cxn ang="0">
                    <a:pos x="376" y="84"/>
                  </a:cxn>
                  <a:cxn ang="0">
                    <a:pos x="376" y="76"/>
                  </a:cxn>
                  <a:cxn ang="0">
                    <a:pos x="376" y="70"/>
                  </a:cxn>
                  <a:cxn ang="0">
                    <a:pos x="374" y="66"/>
                  </a:cxn>
                  <a:cxn ang="0">
                    <a:pos x="370" y="60"/>
                  </a:cxn>
                  <a:cxn ang="0">
                    <a:pos x="370" y="60"/>
                  </a:cxn>
                </a:cxnLst>
                <a:rect l="0" t="0" r="r" b="b"/>
                <a:pathLst>
                  <a:path w="376" h="542">
                    <a:moveTo>
                      <a:pt x="370" y="60"/>
                    </a:moveTo>
                    <a:lnTo>
                      <a:pt x="306" y="10"/>
                    </a:lnTo>
                    <a:lnTo>
                      <a:pt x="290" y="0"/>
                    </a:lnTo>
                    <a:lnTo>
                      <a:pt x="240" y="106"/>
                    </a:lnTo>
                    <a:lnTo>
                      <a:pt x="240" y="106"/>
                    </a:lnTo>
                    <a:lnTo>
                      <a:pt x="240" y="118"/>
                    </a:lnTo>
                    <a:lnTo>
                      <a:pt x="240" y="124"/>
                    </a:lnTo>
                    <a:lnTo>
                      <a:pt x="236" y="128"/>
                    </a:lnTo>
                    <a:lnTo>
                      <a:pt x="162" y="260"/>
                    </a:lnTo>
                    <a:lnTo>
                      <a:pt x="160" y="260"/>
                    </a:lnTo>
                    <a:lnTo>
                      <a:pt x="86" y="392"/>
                    </a:lnTo>
                    <a:lnTo>
                      <a:pt x="86" y="392"/>
                    </a:lnTo>
                    <a:lnTo>
                      <a:pt x="82" y="398"/>
                    </a:lnTo>
                    <a:lnTo>
                      <a:pt x="78" y="400"/>
                    </a:lnTo>
                    <a:lnTo>
                      <a:pt x="68" y="406"/>
                    </a:lnTo>
                    <a:lnTo>
                      <a:pt x="0" y="504"/>
                    </a:lnTo>
                    <a:lnTo>
                      <a:pt x="18" y="512"/>
                    </a:lnTo>
                    <a:lnTo>
                      <a:pt x="94" y="542"/>
                    </a:lnTo>
                    <a:lnTo>
                      <a:pt x="94" y="542"/>
                    </a:lnTo>
                    <a:lnTo>
                      <a:pt x="98" y="542"/>
                    </a:lnTo>
                    <a:lnTo>
                      <a:pt x="104" y="542"/>
                    </a:lnTo>
                    <a:lnTo>
                      <a:pt x="110" y="540"/>
                    </a:lnTo>
                    <a:lnTo>
                      <a:pt x="116" y="536"/>
                    </a:lnTo>
                    <a:lnTo>
                      <a:pt x="126" y="524"/>
                    </a:lnTo>
                    <a:lnTo>
                      <a:pt x="136" y="510"/>
                    </a:lnTo>
                    <a:lnTo>
                      <a:pt x="220" y="372"/>
                    </a:lnTo>
                    <a:lnTo>
                      <a:pt x="252" y="314"/>
                    </a:lnTo>
                    <a:lnTo>
                      <a:pt x="254" y="314"/>
                    </a:lnTo>
                    <a:lnTo>
                      <a:pt x="286" y="256"/>
                    </a:lnTo>
                    <a:lnTo>
                      <a:pt x="364" y="114"/>
                    </a:lnTo>
                    <a:lnTo>
                      <a:pt x="364" y="114"/>
                    </a:lnTo>
                    <a:lnTo>
                      <a:pt x="370" y="98"/>
                    </a:lnTo>
                    <a:lnTo>
                      <a:pt x="376" y="84"/>
                    </a:lnTo>
                    <a:lnTo>
                      <a:pt x="376" y="76"/>
                    </a:lnTo>
                    <a:lnTo>
                      <a:pt x="376" y="70"/>
                    </a:lnTo>
                    <a:lnTo>
                      <a:pt x="374" y="66"/>
                    </a:lnTo>
                    <a:lnTo>
                      <a:pt x="370" y="60"/>
                    </a:lnTo>
                    <a:lnTo>
                      <a:pt x="370" y="6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1" name="Freeform 59"/>
              <p:cNvSpPr>
                <a:spLocks/>
              </p:cNvSpPr>
              <p:nvPr/>
            </p:nvSpPr>
            <p:spPr bwMode="black">
              <a:xfrm>
                <a:off x="8677275" y="4787900"/>
                <a:ext cx="161925" cy="190500"/>
              </a:xfrm>
              <a:custGeom>
                <a:avLst/>
                <a:gdLst/>
                <a:ahLst/>
                <a:cxnLst>
                  <a:cxn ang="0">
                    <a:pos x="48" y="6"/>
                  </a:cxn>
                  <a:cxn ang="0">
                    <a:pos x="38" y="22"/>
                  </a:cxn>
                  <a:cxn ang="0">
                    <a:pos x="38" y="22"/>
                  </a:cxn>
                  <a:cxn ang="0">
                    <a:pos x="34" y="34"/>
                  </a:cxn>
                  <a:cxn ang="0">
                    <a:pos x="28" y="48"/>
                  </a:cxn>
                  <a:cxn ang="0">
                    <a:pos x="28" y="48"/>
                  </a:cxn>
                  <a:cxn ang="0">
                    <a:pos x="20" y="58"/>
                  </a:cxn>
                  <a:cxn ang="0">
                    <a:pos x="12" y="68"/>
                  </a:cxn>
                  <a:cxn ang="0">
                    <a:pos x="2" y="84"/>
                  </a:cxn>
                  <a:cxn ang="0">
                    <a:pos x="2" y="84"/>
                  </a:cxn>
                  <a:cxn ang="0">
                    <a:pos x="0" y="90"/>
                  </a:cxn>
                  <a:cxn ang="0">
                    <a:pos x="0" y="94"/>
                  </a:cxn>
                  <a:cxn ang="0">
                    <a:pos x="4" y="100"/>
                  </a:cxn>
                  <a:cxn ang="0">
                    <a:pos x="8" y="104"/>
                  </a:cxn>
                  <a:cxn ang="0">
                    <a:pos x="34" y="120"/>
                  </a:cxn>
                  <a:cxn ang="0">
                    <a:pos x="102" y="22"/>
                  </a:cxn>
                  <a:cxn ang="0">
                    <a:pos x="66" y="2"/>
                  </a:cxn>
                  <a:cxn ang="0">
                    <a:pos x="66" y="2"/>
                  </a:cxn>
                  <a:cxn ang="0">
                    <a:pos x="60" y="0"/>
                  </a:cxn>
                  <a:cxn ang="0">
                    <a:pos x="56" y="0"/>
                  </a:cxn>
                  <a:cxn ang="0">
                    <a:pos x="50" y="2"/>
                  </a:cxn>
                  <a:cxn ang="0">
                    <a:pos x="48" y="6"/>
                  </a:cxn>
                  <a:cxn ang="0">
                    <a:pos x="48" y="6"/>
                  </a:cxn>
                </a:cxnLst>
                <a:rect l="0" t="0" r="r" b="b"/>
                <a:pathLst>
                  <a:path w="102" h="120">
                    <a:moveTo>
                      <a:pt x="48" y="6"/>
                    </a:moveTo>
                    <a:lnTo>
                      <a:pt x="38" y="22"/>
                    </a:lnTo>
                    <a:lnTo>
                      <a:pt x="38" y="22"/>
                    </a:lnTo>
                    <a:lnTo>
                      <a:pt x="34" y="34"/>
                    </a:lnTo>
                    <a:lnTo>
                      <a:pt x="28" y="48"/>
                    </a:lnTo>
                    <a:lnTo>
                      <a:pt x="28" y="48"/>
                    </a:lnTo>
                    <a:lnTo>
                      <a:pt x="20" y="58"/>
                    </a:lnTo>
                    <a:lnTo>
                      <a:pt x="12" y="68"/>
                    </a:lnTo>
                    <a:lnTo>
                      <a:pt x="2" y="84"/>
                    </a:lnTo>
                    <a:lnTo>
                      <a:pt x="2" y="84"/>
                    </a:lnTo>
                    <a:lnTo>
                      <a:pt x="0" y="90"/>
                    </a:lnTo>
                    <a:lnTo>
                      <a:pt x="0" y="94"/>
                    </a:lnTo>
                    <a:lnTo>
                      <a:pt x="4" y="100"/>
                    </a:lnTo>
                    <a:lnTo>
                      <a:pt x="8" y="104"/>
                    </a:lnTo>
                    <a:lnTo>
                      <a:pt x="34" y="120"/>
                    </a:lnTo>
                    <a:lnTo>
                      <a:pt x="102" y="22"/>
                    </a:lnTo>
                    <a:lnTo>
                      <a:pt x="66" y="2"/>
                    </a:lnTo>
                    <a:lnTo>
                      <a:pt x="66" y="2"/>
                    </a:lnTo>
                    <a:lnTo>
                      <a:pt x="60" y="0"/>
                    </a:lnTo>
                    <a:lnTo>
                      <a:pt x="56" y="0"/>
                    </a:lnTo>
                    <a:lnTo>
                      <a:pt x="50" y="2"/>
                    </a:lnTo>
                    <a:lnTo>
                      <a:pt x="48" y="6"/>
                    </a:lnTo>
                    <a:lnTo>
                      <a:pt x="48" y="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2" name="Freeform 60"/>
              <p:cNvSpPr>
                <a:spLocks/>
              </p:cNvSpPr>
              <p:nvPr/>
            </p:nvSpPr>
            <p:spPr bwMode="black">
              <a:xfrm>
                <a:off x="9042400" y="4149725"/>
                <a:ext cx="149225" cy="200025"/>
              </a:xfrm>
              <a:custGeom>
                <a:avLst/>
                <a:gdLst/>
                <a:ahLst/>
                <a:cxnLst>
                  <a:cxn ang="0">
                    <a:pos x="8" y="104"/>
                  </a:cxn>
                  <a:cxn ang="0">
                    <a:pos x="44" y="126"/>
                  </a:cxn>
                  <a:cxn ang="0">
                    <a:pos x="94" y="18"/>
                  </a:cxn>
                  <a:cxn ang="0">
                    <a:pos x="66" y="2"/>
                  </a:cxn>
                  <a:cxn ang="0">
                    <a:pos x="66" y="2"/>
                  </a:cxn>
                  <a:cxn ang="0">
                    <a:pos x="62" y="0"/>
                  </a:cxn>
                  <a:cxn ang="0">
                    <a:pos x="56" y="0"/>
                  </a:cxn>
                  <a:cxn ang="0">
                    <a:pos x="50" y="2"/>
                  </a:cxn>
                  <a:cxn ang="0">
                    <a:pos x="48" y="6"/>
                  </a:cxn>
                  <a:cxn ang="0">
                    <a:pos x="40" y="20"/>
                  </a:cxn>
                  <a:cxn ang="0">
                    <a:pos x="40" y="20"/>
                  </a:cxn>
                  <a:cxn ang="0">
                    <a:pos x="36" y="34"/>
                  </a:cxn>
                  <a:cxn ang="0">
                    <a:pos x="28" y="48"/>
                  </a:cxn>
                  <a:cxn ang="0">
                    <a:pos x="28" y="48"/>
                  </a:cxn>
                  <a:cxn ang="0">
                    <a:pos x="20" y="62"/>
                  </a:cxn>
                  <a:cxn ang="0">
                    <a:pos x="10" y="72"/>
                  </a:cxn>
                  <a:cxn ang="0">
                    <a:pos x="2" y="86"/>
                  </a:cxn>
                  <a:cxn ang="0">
                    <a:pos x="2" y="86"/>
                  </a:cxn>
                  <a:cxn ang="0">
                    <a:pos x="0" y="90"/>
                  </a:cxn>
                  <a:cxn ang="0">
                    <a:pos x="0" y="96"/>
                  </a:cxn>
                  <a:cxn ang="0">
                    <a:pos x="4" y="100"/>
                  </a:cxn>
                  <a:cxn ang="0">
                    <a:pos x="8" y="104"/>
                  </a:cxn>
                  <a:cxn ang="0">
                    <a:pos x="8" y="104"/>
                  </a:cxn>
                </a:cxnLst>
                <a:rect l="0" t="0" r="r" b="b"/>
                <a:pathLst>
                  <a:path w="94" h="126">
                    <a:moveTo>
                      <a:pt x="8" y="104"/>
                    </a:moveTo>
                    <a:lnTo>
                      <a:pt x="44" y="126"/>
                    </a:lnTo>
                    <a:lnTo>
                      <a:pt x="94" y="18"/>
                    </a:lnTo>
                    <a:lnTo>
                      <a:pt x="66" y="2"/>
                    </a:lnTo>
                    <a:lnTo>
                      <a:pt x="66" y="2"/>
                    </a:lnTo>
                    <a:lnTo>
                      <a:pt x="62" y="0"/>
                    </a:lnTo>
                    <a:lnTo>
                      <a:pt x="56" y="0"/>
                    </a:lnTo>
                    <a:lnTo>
                      <a:pt x="50" y="2"/>
                    </a:lnTo>
                    <a:lnTo>
                      <a:pt x="48" y="6"/>
                    </a:lnTo>
                    <a:lnTo>
                      <a:pt x="40" y="20"/>
                    </a:lnTo>
                    <a:lnTo>
                      <a:pt x="40" y="20"/>
                    </a:lnTo>
                    <a:lnTo>
                      <a:pt x="36" y="34"/>
                    </a:lnTo>
                    <a:lnTo>
                      <a:pt x="28" y="48"/>
                    </a:lnTo>
                    <a:lnTo>
                      <a:pt x="28" y="48"/>
                    </a:lnTo>
                    <a:lnTo>
                      <a:pt x="20" y="62"/>
                    </a:lnTo>
                    <a:lnTo>
                      <a:pt x="10" y="72"/>
                    </a:lnTo>
                    <a:lnTo>
                      <a:pt x="2" y="86"/>
                    </a:lnTo>
                    <a:lnTo>
                      <a:pt x="2" y="86"/>
                    </a:lnTo>
                    <a:lnTo>
                      <a:pt x="0" y="90"/>
                    </a:lnTo>
                    <a:lnTo>
                      <a:pt x="0" y="96"/>
                    </a:lnTo>
                    <a:lnTo>
                      <a:pt x="4" y="100"/>
                    </a:lnTo>
                    <a:lnTo>
                      <a:pt x="8" y="104"/>
                    </a:lnTo>
                    <a:lnTo>
                      <a:pt x="8" y="10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sp>
            <p:nvSpPr>
              <p:cNvPr id="63" name="Freeform 61"/>
              <p:cNvSpPr>
                <a:spLocks/>
              </p:cNvSpPr>
              <p:nvPr/>
            </p:nvSpPr>
            <p:spPr bwMode="black">
              <a:xfrm>
                <a:off x="8553450" y="4416425"/>
                <a:ext cx="288925" cy="660400"/>
              </a:xfrm>
              <a:custGeom>
                <a:avLst/>
                <a:gdLst/>
                <a:ahLst/>
                <a:cxnLst>
                  <a:cxn ang="0">
                    <a:pos x="38" y="16"/>
                  </a:cxn>
                  <a:cxn ang="0">
                    <a:pos x="68" y="10"/>
                  </a:cxn>
                  <a:cxn ang="0">
                    <a:pos x="114" y="8"/>
                  </a:cxn>
                  <a:cxn ang="0">
                    <a:pos x="144" y="14"/>
                  </a:cxn>
                  <a:cxn ang="0">
                    <a:pos x="158" y="32"/>
                  </a:cxn>
                  <a:cxn ang="0">
                    <a:pos x="160" y="56"/>
                  </a:cxn>
                  <a:cxn ang="0">
                    <a:pos x="150" y="86"/>
                  </a:cxn>
                  <a:cxn ang="0">
                    <a:pos x="124" y="138"/>
                  </a:cxn>
                  <a:cxn ang="0">
                    <a:pos x="48" y="258"/>
                  </a:cxn>
                  <a:cxn ang="0">
                    <a:pos x="10" y="332"/>
                  </a:cxn>
                  <a:cxn ang="0">
                    <a:pos x="2" y="362"/>
                  </a:cxn>
                  <a:cxn ang="0">
                    <a:pos x="2" y="388"/>
                  </a:cxn>
                  <a:cxn ang="0">
                    <a:pos x="16" y="406"/>
                  </a:cxn>
                  <a:cxn ang="0">
                    <a:pos x="46" y="414"/>
                  </a:cxn>
                  <a:cxn ang="0">
                    <a:pos x="60" y="416"/>
                  </a:cxn>
                  <a:cxn ang="0">
                    <a:pos x="118" y="410"/>
                  </a:cxn>
                  <a:cxn ang="0">
                    <a:pos x="140" y="404"/>
                  </a:cxn>
                  <a:cxn ang="0">
                    <a:pos x="146" y="392"/>
                  </a:cxn>
                  <a:cxn ang="0">
                    <a:pos x="112" y="400"/>
                  </a:cxn>
                  <a:cxn ang="0">
                    <a:pos x="64" y="404"/>
                  </a:cxn>
                  <a:cxn ang="0">
                    <a:pos x="36" y="394"/>
                  </a:cxn>
                  <a:cxn ang="0">
                    <a:pos x="28" y="386"/>
                  </a:cxn>
                  <a:cxn ang="0">
                    <a:pos x="26" y="360"/>
                  </a:cxn>
                  <a:cxn ang="0">
                    <a:pos x="36" y="328"/>
                  </a:cxn>
                  <a:cxn ang="0">
                    <a:pos x="54" y="290"/>
                  </a:cxn>
                  <a:cxn ang="0">
                    <a:pos x="108" y="202"/>
                  </a:cxn>
                  <a:cxn ang="0">
                    <a:pos x="158" y="114"/>
                  </a:cxn>
                  <a:cxn ang="0">
                    <a:pos x="176" y="76"/>
                  </a:cxn>
                  <a:cxn ang="0">
                    <a:pos x="182" y="42"/>
                  </a:cxn>
                  <a:cxn ang="0">
                    <a:pos x="176" y="18"/>
                  </a:cxn>
                  <a:cxn ang="0">
                    <a:pos x="166" y="8"/>
                  </a:cxn>
                  <a:cxn ang="0">
                    <a:pos x="132" y="0"/>
                  </a:cxn>
                  <a:cxn ang="0">
                    <a:pos x="78" y="2"/>
                  </a:cxn>
                  <a:cxn ang="0">
                    <a:pos x="40" y="10"/>
                  </a:cxn>
                </a:cxnLst>
                <a:rect l="0" t="0" r="r" b="b"/>
                <a:pathLst>
                  <a:path w="182" h="416">
                    <a:moveTo>
                      <a:pt x="40" y="10"/>
                    </a:moveTo>
                    <a:lnTo>
                      <a:pt x="38" y="16"/>
                    </a:lnTo>
                    <a:lnTo>
                      <a:pt x="38" y="16"/>
                    </a:lnTo>
                    <a:lnTo>
                      <a:pt x="68" y="10"/>
                    </a:lnTo>
                    <a:lnTo>
                      <a:pt x="94" y="8"/>
                    </a:lnTo>
                    <a:lnTo>
                      <a:pt x="114" y="8"/>
                    </a:lnTo>
                    <a:lnTo>
                      <a:pt x="132" y="10"/>
                    </a:lnTo>
                    <a:lnTo>
                      <a:pt x="144" y="14"/>
                    </a:lnTo>
                    <a:lnTo>
                      <a:pt x="152" y="22"/>
                    </a:lnTo>
                    <a:lnTo>
                      <a:pt x="158" y="32"/>
                    </a:lnTo>
                    <a:lnTo>
                      <a:pt x="160" y="42"/>
                    </a:lnTo>
                    <a:lnTo>
                      <a:pt x="160" y="56"/>
                    </a:lnTo>
                    <a:lnTo>
                      <a:pt x="156" y="70"/>
                    </a:lnTo>
                    <a:lnTo>
                      <a:pt x="150" y="86"/>
                    </a:lnTo>
                    <a:lnTo>
                      <a:pt x="142" y="102"/>
                    </a:lnTo>
                    <a:lnTo>
                      <a:pt x="124" y="138"/>
                    </a:lnTo>
                    <a:lnTo>
                      <a:pt x="100" y="178"/>
                    </a:lnTo>
                    <a:lnTo>
                      <a:pt x="48" y="258"/>
                    </a:lnTo>
                    <a:lnTo>
                      <a:pt x="26" y="296"/>
                    </a:lnTo>
                    <a:lnTo>
                      <a:pt x="10" y="332"/>
                    </a:lnTo>
                    <a:lnTo>
                      <a:pt x="4" y="348"/>
                    </a:lnTo>
                    <a:lnTo>
                      <a:pt x="2" y="362"/>
                    </a:lnTo>
                    <a:lnTo>
                      <a:pt x="0" y="376"/>
                    </a:lnTo>
                    <a:lnTo>
                      <a:pt x="2" y="388"/>
                    </a:lnTo>
                    <a:lnTo>
                      <a:pt x="8" y="398"/>
                    </a:lnTo>
                    <a:lnTo>
                      <a:pt x="16" y="406"/>
                    </a:lnTo>
                    <a:lnTo>
                      <a:pt x="28" y="412"/>
                    </a:lnTo>
                    <a:lnTo>
                      <a:pt x="46" y="414"/>
                    </a:lnTo>
                    <a:lnTo>
                      <a:pt x="46" y="414"/>
                    </a:lnTo>
                    <a:lnTo>
                      <a:pt x="60" y="416"/>
                    </a:lnTo>
                    <a:lnTo>
                      <a:pt x="78" y="414"/>
                    </a:lnTo>
                    <a:lnTo>
                      <a:pt x="118" y="410"/>
                    </a:lnTo>
                    <a:lnTo>
                      <a:pt x="118" y="410"/>
                    </a:lnTo>
                    <a:lnTo>
                      <a:pt x="140" y="404"/>
                    </a:lnTo>
                    <a:lnTo>
                      <a:pt x="164" y="398"/>
                    </a:lnTo>
                    <a:lnTo>
                      <a:pt x="146" y="392"/>
                    </a:lnTo>
                    <a:lnTo>
                      <a:pt x="146" y="392"/>
                    </a:lnTo>
                    <a:lnTo>
                      <a:pt x="112" y="400"/>
                    </a:lnTo>
                    <a:lnTo>
                      <a:pt x="86" y="402"/>
                    </a:lnTo>
                    <a:lnTo>
                      <a:pt x="64" y="404"/>
                    </a:lnTo>
                    <a:lnTo>
                      <a:pt x="48" y="400"/>
                    </a:lnTo>
                    <a:lnTo>
                      <a:pt x="36" y="394"/>
                    </a:lnTo>
                    <a:lnTo>
                      <a:pt x="32" y="390"/>
                    </a:lnTo>
                    <a:lnTo>
                      <a:pt x="28" y="386"/>
                    </a:lnTo>
                    <a:lnTo>
                      <a:pt x="26" y="374"/>
                    </a:lnTo>
                    <a:lnTo>
                      <a:pt x="26" y="360"/>
                    </a:lnTo>
                    <a:lnTo>
                      <a:pt x="30" y="346"/>
                    </a:lnTo>
                    <a:lnTo>
                      <a:pt x="36" y="328"/>
                    </a:lnTo>
                    <a:lnTo>
                      <a:pt x="44" y="310"/>
                    </a:lnTo>
                    <a:lnTo>
                      <a:pt x="54" y="290"/>
                    </a:lnTo>
                    <a:lnTo>
                      <a:pt x="80" y="246"/>
                    </a:lnTo>
                    <a:lnTo>
                      <a:pt x="108" y="202"/>
                    </a:lnTo>
                    <a:lnTo>
                      <a:pt x="134" y="158"/>
                    </a:lnTo>
                    <a:lnTo>
                      <a:pt x="158" y="114"/>
                    </a:lnTo>
                    <a:lnTo>
                      <a:pt x="168" y="94"/>
                    </a:lnTo>
                    <a:lnTo>
                      <a:pt x="176" y="76"/>
                    </a:lnTo>
                    <a:lnTo>
                      <a:pt x="180" y="58"/>
                    </a:lnTo>
                    <a:lnTo>
                      <a:pt x="182" y="42"/>
                    </a:lnTo>
                    <a:lnTo>
                      <a:pt x="180" y="30"/>
                    </a:lnTo>
                    <a:lnTo>
                      <a:pt x="176" y="18"/>
                    </a:lnTo>
                    <a:lnTo>
                      <a:pt x="170" y="12"/>
                    </a:lnTo>
                    <a:lnTo>
                      <a:pt x="166" y="8"/>
                    </a:lnTo>
                    <a:lnTo>
                      <a:pt x="152" y="2"/>
                    </a:lnTo>
                    <a:lnTo>
                      <a:pt x="132" y="0"/>
                    </a:lnTo>
                    <a:lnTo>
                      <a:pt x="108" y="0"/>
                    </a:lnTo>
                    <a:lnTo>
                      <a:pt x="78" y="2"/>
                    </a:lnTo>
                    <a:lnTo>
                      <a:pt x="40" y="10"/>
                    </a:lnTo>
                    <a:lnTo>
                      <a:pt x="40" y="1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GB"/>
              </a:p>
            </p:txBody>
          </p:sp>
        </p:grpSp>
        <p:sp>
          <p:nvSpPr>
            <p:cNvPr id="70" name="TextBox 69"/>
            <p:cNvSpPr txBox="1"/>
            <p:nvPr/>
          </p:nvSpPr>
          <p:spPr bwMode="black">
            <a:xfrm>
              <a:off x="3633397" y="4016970"/>
              <a:ext cx="1029449" cy="126958"/>
            </a:xfrm>
            <a:prstGeom prst="rect">
              <a:avLst/>
            </a:prstGeom>
          </p:spPr>
          <p:txBody>
            <a:bodyPr vert="horz" wrap="none" lIns="0" tIns="0" rIns="0" bIns="0" rtlCol="0">
              <a:spAutoFit/>
            </a:bodyPr>
            <a:lstStyle/>
            <a:p>
              <a:pPr marL="4763"/>
              <a:r>
                <a:rPr lang="en-GB" sz="1100" dirty="0">
                  <a:solidFill>
                    <a:schemeClr val="bg1"/>
                  </a:solidFill>
                </a:rPr>
                <a:t>+1 416 324 2002  </a:t>
              </a:r>
            </a:p>
          </p:txBody>
        </p:sp>
      </p:grpSp>
    </p:spTree>
    <p:extLst>
      <p:ext uri="{BB962C8B-B14F-4D97-AF65-F5344CB8AC3E}">
        <p14:creationId xmlns:p14="http://schemas.microsoft.com/office/powerpoint/2010/main" val="3335219720"/>
      </p:ext>
    </p:extLst>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bwMode="ltGray">
          <a:xfrm>
            <a:off x="-114458" y="0"/>
            <a:ext cx="4012602"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1"/>
          <p:cNvSpPr/>
          <p:nvPr/>
        </p:nvSpPr>
        <p:spPr bwMode="ltGray">
          <a:xfrm>
            <a:off x="285326" y="1062286"/>
            <a:ext cx="3608943" cy="4371677"/>
          </a:xfrm>
          <a:prstGeom prst="rect">
            <a:avLst/>
          </a:prstGeom>
          <a:ln>
            <a:noFill/>
          </a:ln>
        </p:spPr>
        <p:txBody>
          <a:bodyPr wrap="square" lIns="62197" tIns="31099" rIns="62197" bIns="31099">
            <a:spAutoFit/>
          </a:bodyPr>
          <a:lstStyle/>
          <a:p>
            <a:pPr algn="just" hangingPunct="0">
              <a:lnSpc>
                <a:spcPts val="1600"/>
              </a:lnSpc>
            </a:pPr>
            <a:r>
              <a:rPr lang="en-GB" sz="1400" b="1" dirty="0">
                <a:solidFill>
                  <a:schemeClr val="bg1"/>
                </a:solidFill>
              </a:rPr>
              <a:t>ABOUT IPSOS</a:t>
            </a:r>
          </a:p>
          <a:p>
            <a:pPr algn="just" hangingPunct="0">
              <a:lnSpc>
                <a:spcPts val="1600"/>
              </a:lnSpc>
            </a:pPr>
            <a:endParaRPr lang="en-US" sz="1400" dirty="0">
              <a:solidFill>
                <a:schemeClr val="bg1"/>
              </a:solidFill>
            </a:endParaRPr>
          </a:p>
          <a:p>
            <a:pPr>
              <a:lnSpc>
                <a:spcPts val="1600"/>
              </a:lnSpc>
            </a:pPr>
            <a:r>
              <a:rPr lang="en-US" sz="1200" dirty="0">
                <a:solidFill>
                  <a:schemeClr val="bg1"/>
                </a:solidFill>
              </a:rPr>
              <a:t>Ipsos ranks third in the global research industry. With a strong presence in 87 countries, Ipsos employs more than 16,000 people and has the ability to conduct research programs in more than 100 countries. Founded in France in 1975, Ipsos is controlled and managed by research professionals. They have built a solid Group around a multi-specialist positioning – Media and advertising research; Marketing research; Client and employee relationship management; Opinion &amp; social research; Mobile, Online, Offline data collection and delivery. </a:t>
            </a:r>
          </a:p>
          <a:p>
            <a:pPr>
              <a:lnSpc>
                <a:spcPts val="1600"/>
              </a:lnSpc>
            </a:pPr>
            <a:endParaRPr lang="en-US" sz="1200" dirty="0">
              <a:solidFill>
                <a:schemeClr val="bg1"/>
              </a:solidFill>
            </a:endParaRPr>
          </a:p>
          <a:p>
            <a:pPr>
              <a:lnSpc>
                <a:spcPts val="1600"/>
              </a:lnSpc>
            </a:pPr>
            <a:r>
              <a:rPr lang="en-US" sz="1200" dirty="0">
                <a:solidFill>
                  <a:schemeClr val="bg1"/>
                </a:solidFill>
              </a:rPr>
              <a:t>Ipsos is listed on Eurolist - NYSE-Euronext.  The company is part of the SBF 120 and the Mid-60 index and is eligible for the Deferred Settlement Service (SRD).</a:t>
            </a:r>
          </a:p>
          <a:p>
            <a:pPr>
              <a:lnSpc>
                <a:spcPts val="1600"/>
              </a:lnSpc>
            </a:pPr>
            <a:r>
              <a:rPr lang="en-US" sz="1200" dirty="0">
                <a:solidFill>
                  <a:schemeClr val="bg1"/>
                </a:solidFill>
              </a:rPr>
              <a:t> </a:t>
            </a:r>
          </a:p>
          <a:p>
            <a:pPr>
              <a:lnSpc>
                <a:spcPts val="1600"/>
              </a:lnSpc>
            </a:pPr>
            <a:r>
              <a:rPr lang="en-US" sz="1200" dirty="0">
                <a:solidFill>
                  <a:schemeClr val="bg1"/>
                </a:solidFill>
              </a:rPr>
              <a:t>ISIN code FR0000073298, Reuters ISOS.PA, Bloomberg IPS:FP</a:t>
            </a:r>
          </a:p>
          <a:p>
            <a:pPr>
              <a:lnSpc>
                <a:spcPts val="1600"/>
              </a:lnSpc>
            </a:pPr>
            <a:r>
              <a:rPr lang="en-US" sz="1200" dirty="0">
                <a:solidFill>
                  <a:schemeClr val="bg1"/>
                </a:solidFill>
              </a:rPr>
              <a:t>www.ipsos.com</a:t>
            </a:r>
          </a:p>
        </p:txBody>
      </p:sp>
      <p:sp>
        <p:nvSpPr>
          <p:cNvPr id="3" name="Rectangle 2"/>
          <p:cNvSpPr/>
          <p:nvPr/>
        </p:nvSpPr>
        <p:spPr>
          <a:xfrm>
            <a:off x="4385051" y="1062286"/>
            <a:ext cx="4570380" cy="3776643"/>
          </a:xfrm>
          <a:prstGeom prst="rect">
            <a:avLst/>
          </a:prstGeom>
          <a:ln>
            <a:noFill/>
          </a:ln>
        </p:spPr>
        <p:txBody>
          <a:bodyPr lIns="62197" tIns="31099" rIns="62197" bIns="31099">
            <a:spAutoFit/>
          </a:bodyPr>
          <a:lstStyle/>
          <a:p>
            <a:pPr algn="just" hangingPunct="0">
              <a:lnSpc>
                <a:spcPts val="1600"/>
              </a:lnSpc>
            </a:pPr>
            <a:r>
              <a:rPr lang="en-US" sz="1400" b="1" dirty="0"/>
              <a:t>GAME CHANGERS</a:t>
            </a:r>
          </a:p>
          <a:p>
            <a:r>
              <a:rPr lang="en-US" sz="1200" b="1" dirty="0"/>
              <a:t/>
            </a:r>
            <a:br>
              <a:rPr lang="en-US" sz="1200" b="1" dirty="0"/>
            </a:br>
            <a:r>
              <a:rPr lang="en-US" sz="1200" dirty="0"/>
              <a:t>At Ipsos we are passionately curious about people, markets, brands and society. We deliver information and analysis that makes our complex world easier and faster to navigate and inspires our clients to make smarter decisions. </a:t>
            </a:r>
          </a:p>
          <a:p>
            <a:endParaRPr lang="en-US" sz="1200" dirty="0"/>
          </a:p>
          <a:p>
            <a:r>
              <a:rPr lang="en-US" sz="1200" dirty="0"/>
              <a:t>We believe that our work is important. Security, simplicity, speed and substance applies to everything we do. </a:t>
            </a:r>
          </a:p>
          <a:p>
            <a:endParaRPr lang="en-US" sz="1200" dirty="0"/>
          </a:p>
          <a:p>
            <a:r>
              <a:rPr lang="en-US" sz="1200" dirty="0"/>
              <a:t>Through specialisation, we offer our clients a unique depth of knowledge and expertise. Learning from different experiences gives us perspective and inspires us to boldly call things into question, to be creative.</a:t>
            </a:r>
          </a:p>
          <a:p>
            <a:endParaRPr lang="en-US" sz="1200" dirty="0"/>
          </a:p>
          <a:p>
            <a:r>
              <a:rPr lang="en-US" sz="1200" dirty="0"/>
              <a:t>By nurturing a culture of collaboration and curiosity, we attract the highest calibre of people who have the ability and desire to influence and shape the future.</a:t>
            </a:r>
          </a:p>
          <a:p>
            <a:endParaRPr lang="en-US" sz="1200" dirty="0"/>
          </a:p>
          <a:p>
            <a:r>
              <a:rPr lang="en-US" sz="1200" dirty="0"/>
              <a:t>“GAME CHANGERS” - our tagline - summarises our ambition.</a:t>
            </a:r>
          </a:p>
        </p:txBody>
      </p:sp>
      <p:cxnSp>
        <p:nvCxnSpPr>
          <p:cNvPr id="8" name="Straight Connector 7"/>
          <p:cNvCxnSpPr/>
          <p:nvPr/>
        </p:nvCxnSpPr>
        <p:spPr bwMode="ltGray">
          <a:xfrm>
            <a:off x="344244" y="1412776"/>
            <a:ext cx="3356386" cy="0"/>
          </a:xfrm>
          <a:prstGeom prst="line">
            <a:avLst/>
          </a:prstGeom>
          <a:noFill/>
          <a:ln w="12700">
            <a:solidFill>
              <a:schemeClr val="bg1"/>
            </a:solidFill>
            <a:round/>
            <a:headEnd/>
            <a:tailEnd/>
          </a:ln>
          <a:effectLst/>
          <a:extLst>
            <a:ext uri="{909E8E84-426E-40DD-AFC4-6F175D3DCCD1}">
              <a14:hiddenFill xmlns:a14="http://schemas.microsoft.com/office/drawing/2010/main">
                <a:noFill/>
              </a14:hiddenFill>
            </a:ext>
          </a:extLst>
        </p:spPr>
      </p:cxnSp>
      <p:cxnSp>
        <p:nvCxnSpPr>
          <p:cNvPr id="9" name="Straight Connector 8"/>
          <p:cNvCxnSpPr/>
          <p:nvPr/>
        </p:nvCxnSpPr>
        <p:spPr>
          <a:xfrm>
            <a:off x="4475180" y="1412776"/>
            <a:ext cx="4367606"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
        <p:nvSpPr>
          <p:cNvPr id="10" name="TextBox 9"/>
          <p:cNvSpPr txBox="1"/>
          <p:nvPr/>
        </p:nvSpPr>
        <p:spPr>
          <a:xfrm>
            <a:off x="367002" y="6341236"/>
            <a:ext cx="691172" cy="225209"/>
          </a:xfrm>
          <a:prstGeom prst="rect">
            <a:avLst/>
          </a:prstGeom>
        </p:spPr>
        <p:txBody>
          <a:bodyPr vert="horz" wrap="none" lIns="0" tIns="0" rIns="0" bIns="0" rtlCol="0" anchor="b">
            <a:normAutofit/>
          </a:bodyPr>
          <a:lstStyle/>
          <a:p>
            <a:pPr marL="0" marR="0" indent="0" algn="l" defTabSz="924282" rtl="0" eaLnBrk="1" fontAlgn="auto" latinLnBrk="0" hangingPunct="1">
              <a:lnSpc>
                <a:spcPct val="85000"/>
              </a:lnSpc>
              <a:spcBef>
                <a:spcPts val="204"/>
              </a:spcBef>
              <a:spcAft>
                <a:spcPts val="0"/>
              </a:spcAft>
              <a:buClrTx/>
              <a:buSzTx/>
              <a:buFontTx/>
              <a:buNone/>
              <a:tabLst/>
              <a:defRPr/>
            </a:pPr>
            <a:r>
              <a:rPr lang="en-GB" sz="800" kern="1200" dirty="0">
                <a:solidFill>
                  <a:schemeClr val="bg1"/>
                </a:solidFill>
              </a:rPr>
              <a:t>© 2018 Ipsos.</a:t>
            </a:r>
            <a:endParaRPr lang="en-GB" sz="1200" dirty="0">
              <a:solidFill>
                <a:schemeClr val="bg1"/>
              </a:solidFill>
            </a:endParaRPr>
          </a:p>
        </p:txBody>
      </p:sp>
    </p:spTree>
    <p:extLst>
      <p:ext uri="{BB962C8B-B14F-4D97-AF65-F5344CB8AC3E}">
        <p14:creationId xmlns:p14="http://schemas.microsoft.com/office/powerpoint/2010/main" val="9645523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6" name="Text Placeholder 5">
            <a:extLst>
              <a:ext uri="{FF2B5EF4-FFF2-40B4-BE49-F238E27FC236}">
                <a16:creationId xmlns:a16="http://schemas.microsoft.com/office/drawing/2014/main" xmlns="" id="{F021A32C-AA67-4F71-A442-23E611B494AE}"/>
              </a:ext>
            </a:extLst>
          </p:cNvPr>
          <p:cNvSpPr>
            <a:spLocks noGrp="1"/>
          </p:cNvSpPr>
          <p:nvPr>
            <p:ph type="body" sz="quarter" idx="13"/>
          </p:nvPr>
        </p:nvSpPr>
        <p:spPr>
          <a:xfrm>
            <a:off x="232378" y="225623"/>
            <a:ext cx="6725791" cy="307777"/>
          </a:xfrm>
        </p:spPr>
        <p:txBody>
          <a:bodyPr/>
          <a:lstStyle/>
          <a:p>
            <a:r>
              <a:rPr lang="en-US" dirty="0"/>
              <a:t>SOCIAL MEDIA</a:t>
            </a:r>
          </a:p>
        </p:txBody>
      </p:sp>
      <p:sp>
        <p:nvSpPr>
          <p:cNvPr id="2" name="Title 1"/>
          <p:cNvSpPr>
            <a:spLocks noGrp="1"/>
          </p:cNvSpPr>
          <p:nvPr>
            <p:ph type="title"/>
          </p:nvPr>
        </p:nvSpPr>
        <p:spPr/>
        <p:txBody>
          <a:bodyPr/>
          <a:lstStyle/>
          <a:p>
            <a:r>
              <a:rPr lang="en-US"/>
              <a:t>Influences where I go during my day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281461524"/>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546545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5" name="Text Placeholder 4">
            <a:extLst>
              <a:ext uri="{FF2B5EF4-FFF2-40B4-BE49-F238E27FC236}">
                <a16:creationId xmlns:a16="http://schemas.microsoft.com/office/drawing/2014/main" xmlns="" id="{736DFFBA-1860-4DD6-8189-1CFF98110E55}"/>
              </a:ext>
            </a:extLst>
          </p:cNvPr>
          <p:cNvSpPr>
            <a:spLocks noGrp="1"/>
          </p:cNvSpPr>
          <p:nvPr>
            <p:ph type="body" sz="quarter" idx="13"/>
          </p:nvPr>
        </p:nvSpPr>
        <p:spPr>
          <a:xfrm>
            <a:off x="232378" y="225623"/>
            <a:ext cx="6725791" cy="307777"/>
          </a:xfrm>
        </p:spPr>
        <p:txBody>
          <a:bodyPr/>
          <a:lstStyle/>
          <a:p>
            <a:r>
              <a:rPr lang="en-US" dirty="0"/>
              <a:t>SOCIAL MEDIA</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Influences my political point of view</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58%</a:t>
            </a:r>
          </a:p>
        </p:txBody>
      </p:sp>
    </p:spTree>
    <p:extLst>
      <p:ext uri="{BB962C8B-B14F-4D97-AF65-F5344CB8AC3E}">
        <p14:creationId xmlns:p14="http://schemas.microsoft.com/office/powerpoint/2010/main" val="21073267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8" name="Text Placeholder 7">
            <a:extLst>
              <a:ext uri="{FF2B5EF4-FFF2-40B4-BE49-F238E27FC236}">
                <a16:creationId xmlns:a16="http://schemas.microsoft.com/office/drawing/2014/main" xmlns="" id="{061ABAAB-99E0-42A1-A459-9455A3E85E42}"/>
              </a:ext>
            </a:extLst>
          </p:cNvPr>
          <p:cNvSpPr>
            <a:spLocks noGrp="1"/>
          </p:cNvSpPr>
          <p:nvPr>
            <p:ph type="body" sz="quarter" idx="13"/>
          </p:nvPr>
        </p:nvSpPr>
        <p:spPr>
          <a:xfrm>
            <a:off x="232378" y="225623"/>
            <a:ext cx="6725791" cy="307777"/>
          </a:xfrm>
        </p:spPr>
        <p:txBody>
          <a:bodyPr/>
          <a:lstStyle/>
          <a:p>
            <a:r>
              <a:rPr lang="en-US" dirty="0"/>
              <a:t>SOCIAL MEDIA</a:t>
            </a:r>
          </a:p>
        </p:txBody>
      </p:sp>
      <p:sp>
        <p:nvSpPr>
          <p:cNvPr id="2" name="Title 1"/>
          <p:cNvSpPr>
            <a:spLocks noGrp="1"/>
          </p:cNvSpPr>
          <p:nvPr>
            <p:ph type="title"/>
          </p:nvPr>
        </p:nvSpPr>
        <p:spPr/>
        <p:txBody>
          <a:bodyPr/>
          <a:lstStyle/>
          <a:p>
            <a:r>
              <a:rPr lang="en-US"/>
              <a:t>Influences my political point of view - By Economy</a:t>
            </a:r>
            <a:endParaRPr lang="en-US" dirty="0"/>
          </a:p>
        </p:txBody>
      </p:sp>
      <p:graphicFrame>
        <p:nvGraphicFramePr>
          <p:cNvPr id="6" name="Chart 5"/>
          <p:cNvGraphicFramePr/>
          <p:nvPr>
            <p:extLst>
              <p:ext uri="{D42A27DB-BD31-4B8C-83A1-F6EECF244321}">
                <p14:modId xmlns:p14="http://schemas.microsoft.com/office/powerpoint/2010/main" val="2634644524"/>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389071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Q22. To what extent do agree or disagree that social media influences your online behaviour in the following ways:</a:t>
            </a:r>
          </a:p>
          <a:p>
            <a:r>
              <a:rPr lang="en-US"/>
              <a:t> Base: All Respondents (n=22,639)</a:t>
            </a:r>
            <a:endParaRPr lang="en-US" dirty="0"/>
          </a:p>
        </p:txBody>
      </p:sp>
      <p:sp>
        <p:nvSpPr>
          <p:cNvPr id="6" name="Text Placeholder 5">
            <a:extLst>
              <a:ext uri="{FF2B5EF4-FFF2-40B4-BE49-F238E27FC236}">
                <a16:creationId xmlns:a16="http://schemas.microsoft.com/office/drawing/2014/main" xmlns="" id="{C1E8D855-F21B-415B-99A9-5188090ED301}"/>
              </a:ext>
            </a:extLst>
          </p:cNvPr>
          <p:cNvSpPr>
            <a:spLocks noGrp="1"/>
          </p:cNvSpPr>
          <p:nvPr>
            <p:ph type="body" sz="quarter" idx="13"/>
          </p:nvPr>
        </p:nvSpPr>
        <p:spPr>
          <a:xfrm>
            <a:off x="232378" y="225623"/>
            <a:ext cx="6725791" cy="307777"/>
          </a:xfrm>
        </p:spPr>
        <p:txBody>
          <a:bodyPr/>
          <a:lstStyle/>
          <a:p>
            <a:r>
              <a:rPr lang="en-US" dirty="0"/>
              <a:t>SOCIAL MEDIA</a:t>
            </a:r>
          </a:p>
        </p:txBody>
      </p:sp>
      <p:sp>
        <p:nvSpPr>
          <p:cNvPr id="2" name="Title 1"/>
          <p:cNvSpPr>
            <a:spLocks noGrp="1"/>
          </p:cNvSpPr>
          <p:nvPr>
            <p:ph type="title"/>
          </p:nvPr>
        </p:nvSpPr>
        <p:spPr/>
        <p:txBody>
          <a:bodyPr/>
          <a:lstStyle/>
          <a:p>
            <a:r>
              <a:rPr lang="en-US"/>
              <a:t>Influences my political point of view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29563688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536361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5" name="Text Placeholder 4">
            <a:extLst>
              <a:ext uri="{FF2B5EF4-FFF2-40B4-BE49-F238E27FC236}">
                <a16:creationId xmlns:a16="http://schemas.microsoft.com/office/drawing/2014/main" xmlns="" id="{44842220-C3E4-4A79-9526-2B147907CF42}"/>
              </a:ext>
            </a:extLst>
          </p:cNvPr>
          <p:cNvSpPr>
            <a:spLocks noGrp="1"/>
          </p:cNvSpPr>
          <p:nvPr>
            <p:ph type="body" sz="quarter" idx="13"/>
          </p:nvPr>
        </p:nvSpPr>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I purchase online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56%</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44%</a:t>
            </a:r>
          </a:p>
        </p:txBody>
      </p:sp>
    </p:spTree>
    <p:extLst>
      <p:ext uri="{BB962C8B-B14F-4D97-AF65-F5344CB8AC3E}">
        <p14:creationId xmlns:p14="http://schemas.microsoft.com/office/powerpoint/2010/main" val="31109798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8" name="Text Placeholder 7">
            <a:extLst>
              <a:ext uri="{FF2B5EF4-FFF2-40B4-BE49-F238E27FC236}">
                <a16:creationId xmlns:a16="http://schemas.microsoft.com/office/drawing/2014/main" xmlns="" id="{0F971143-7117-4D62-BC87-49386B0046A1}"/>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what I purchase online - By Economy</a:t>
            </a:r>
          </a:p>
        </p:txBody>
      </p:sp>
      <p:graphicFrame>
        <p:nvGraphicFramePr>
          <p:cNvPr id="6" name="Chart 5"/>
          <p:cNvGraphicFramePr/>
          <p:nvPr>
            <p:extLst>
              <p:ext uri="{D42A27DB-BD31-4B8C-83A1-F6EECF244321}">
                <p14:modId xmlns:p14="http://schemas.microsoft.com/office/powerpoint/2010/main" val="2435511319"/>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6372874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6" name="Text Placeholder 5">
            <a:extLst>
              <a:ext uri="{FF2B5EF4-FFF2-40B4-BE49-F238E27FC236}">
                <a16:creationId xmlns:a16="http://schemas.microsoft.com/office/drawing/2014/main" xmlns="" id="{DEB33C04-1A77-4111-AA52-E0CBAA33ED37}"/>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what I purchase online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339617629"/>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6403555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5" name="Text Placeholder 4">
            <a:extLst>
              <a:ext uri="{FF2B5EF4-FFF2-40B4-BE49-F238E27FC236}">
                <a16:creationId xmlns:a16="http://schemas.microsoft.com/office/drawing/2014/main" xmlns="" id="{3222C131-9CC6-43CE-9447-EE9C62721F68}"/>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websites I visit</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64%</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36%</a:t>
            </a:r>
          </a:p>
        </p:txBody>
      </p:sp>
    </p:spTree>
    <p:extLst>
      <p:ext uri="{BB962C8B-B14F-4D97-AF65-F5344CB8AC3E}">
        <p14:creationId xmlns:p14="http://schemas.microsoft.com/office/powerpoint/2010/main" val="4219133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33" y="2667000"/>
            <a:ext cx="7093160" cy="1645387"/>
          </a:xfrm>
        </p:spPr>
        <p:txBody>
          <a:bodyPr/>
          <a:lstStyle/>
          <a:p>
            <a:r>
              <a:rPr lang="en-CA" dirty="0"/>
              <a:t>PART 3: ONLINE INFLUENCERS</a:t>
            </a:r>
          </a:p>
        </p:txBody>
      </p:sp>
    </p:spTree>
    <p:extLst>
      <p:ext uri="{BB962C8B-B14F-4D97-AF65-F5344CB8AC3E}">
        <p14:creationId xmlns:p14="http://schemas.microsoft.com/office/powerpoint/2010/main" val="14039325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8" name="Text Placeholder 7">
            <a:extLst>
              <a:ext uri="{FF2B5EF4-FFF2-40B4-BE49-F238E27FC236}">
                <a16:creationId xmlns:a16="http://schemas.microsoft.com/office/drawing/2014/main" xmlns="" id="{33F1C7EA-CF41-44F1-9F26-67E7663316F2}"/>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what websites I visit - By Economy</a:t>
            </a:r>
          </a:p>
        </p:txBody>
      </p:sp>
      <p:graphicFrame>
        <p:nvGraphicFramePr>
          <p:cNvPr id="6" name="Chart 5"/>
          <p:cNvGraphicFramePr/>
          <p:nvPr>
            <p:extLst>
              <p:ext uri="{D42A27DB-BD31-4B8C-83A1-F6EECF244321}">
                <p14:modId xmlns:p14="http://schemas.microsoft.com/office/powerpoint/2010/main" val="540539080"/>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0286244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6" name="Text Placeholder 5">
            <a:extLst>
              <a:ext uri="{FF2B5EF4-FFF2-40B4-BE49-F238E27FC236}">
                <a16:creationId xmlns:a16="http://schemas.microsoft.com/office/drawing/2014/main" xmlns="" id="{1455EADD-6C01-4486-B9F0-3AAC70101910}"/>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what websites I visit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81362131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958557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5" name="Text Placeholder 4">
            <a:extLst>
              <a:ext uri="{FF2B5EF4-FFF2-40B4-BE49-F238E27FC236}">
                <a16:creationId xmlns:a16="http://schemas.microsoft.com/office/drawing/2014/main" xmlns="" id="{D50DF12F-C3C0-4B37-990D-1FF3DAF960C7}"/>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the media sites that I visit</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42%</a:t>
            </a:r>
          </a:p>
        </p:txBody>
      </p:sp>
    </p:spTree>
    <p:extLst>
      <p:ext uri="{BB962C8B-B14F-4D97-AF65-F5344CB8AC3E}">
        <p14:creationId xmlns:p14="http://schemas.microsoft.com/office/powerpoint/2010/main" val="23375073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8" name="Text Placeholder 7">
            <a:extLst>
              <a:ext uri="{FF2B5EF4-FFF2-40B4-BE49-F238E27FC236}">
                <a16:creationId xmlns:a16="http://schemas.microsoft.com/office/drawing/2014/main" xmlns="" id="{4E7C91BB-F294-475C-866F-62E8A50E463E}"/>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the media sites that I visit - By Economy</a:t>
            </a:r>
          </a:p>
        </p:txBody>
      </p:sp>
      <p:graphicFrame>
        <p:nvGraphicFramePr>
          <p:cNvPr id="6" name="Chart 5"/>
          <p:cNvGraphicFramePr/>
          <p:nvPr>
            <p:extLst>
              <p:ext uri="{D42A27DB-BD31-4B8C-83A1-F6EECF244321}">
                <p14:modId xmlns:p14="http://schemas.microsoft.com/office/powerpoint/2010/main" val="1086670905"/>
              </p:ext>
            </p:extLst>
          </p:nvPr>
        </p:nvGraphicFramePr>
        <p:xfrm>
          <a:off x="228600" y="1002406"/>
          <a:ext cx="8878957"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255382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6" name="Text Placeholder 5">
            <a:extLst>
              <a:ext uri="{FF2B5EF4-FFF2-40B4-BE49-F238E27FC236}">
                <a16:creationId xmlns:a16="http://schemas.microsoft.com/office/drawing/2014/main" xmlns="" id="{8913BA1B-E38A-4E90-8D4B-FF0069A520B2}"/>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the media sites that I visit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650451124"/>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1890229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5" name="Text Placeholder 4">
            <a:extLst>
              <a:ext uri="{FF2B5EF4-FFF2-40B4-BE49-F238E27FC236}">
                <a16:creationId xmlns:a16="http://schemas.microsoft.com/office/drawing/2014/main" xmlns="" id="{0699762E-9E26-4CE3-AC0F-2890AE318DE1}"/>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the news that I see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40%</a:t>
            </a:r>
          </a:p>
        </p:txBody>
      </p:sp>
    </p:spTree>
    <p:extLst>
      <p:ext uri="{BB962C8B-B14F-4D97-AF65-F5344CB8AC3E}">
        <p14:creationId xmlns:p14="http://schemas.microsoft.com/office/powerpoint/2010/main" val="50407753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8" name="Text Placeholder 7">
            <a:extLst>
              <a:ext uri="{FF2B5EF4-FFF2-40B4-BE49-F238E27FC236}">
                <a16:creationId xmlns:a16="http://schemas.microsoft.com/office/drawing/2014/main" xmlns="" id="{299CA551-E565-452A-99B6-0863252DD6D5}"/>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the news that I see - By Economy</a:t>
            </a:r>
          </a:p>
        </p:txBody>
      </p:sp>
      <p:graphicFrame>
        <p:nvGraphicFramePr>
          <p:cNvPr id="6" name="Chart 5"/>
          <p:cNvGraphicFramePr/>
          <p:nvPr>
            <p:extLst>
              <p:ext uri="{D42A27DB-BD31-4B8C-83A1-F6EECF244321}">
                <p14:modId xmlns:p14="http://schemas.microsoft.com/office/powerpoint/2010/main" val="3213104124"/>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6831609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6" name="Text Placeholder 5">
            <a:extLst>
              <a:ext uri="{FF2B5EF4-FFF2-40B4-BE49-F238E27FC236}">
                <a16:creationId xmlns:a16="http://schemas.microsoft.com/office/drawing/2014/main" xmlns="" id="{33A5ED74-11AB-42E3-BFDB-E31E3E43E25B}"/>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the news that I see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321074144"/>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0962320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5" name="Text Placeholder 4">
            <a:extLst>
              <a:ext uri="{FF2B5EF4-FFF2-40B4-BE49-F238E27FC236}">
                <a16:creationId xmlns:a16="http://schemas.microsoft.com/office/drawing/2014/main" xmlns="" id="{D3200558-DFA1-459F-AE01-C9E2F27DB71A}"/>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applications I use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54%</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46%</a:t>
            </a:r>
          </a:p>
        </p:txBody>
      </p:sp>
    </p:spTree>
    <p:extLst>
      <p:ext uri="{BB962C8B-B14F-4D97-AF65-F5344CB8AC3E}">
        <p14:creationId xmlns:p14="http://schemas.microsoft.com/office/powerpoint/2010/main" val="42569433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8" name="Text Placeholder 7">
            <a:extLst>
              <a:ext uri="{FF2B5EF4-FFF2-40B4-BE49-F238E27FC236}">
                <a16:creationId xmlns:a16="http://schemas.microsoft.com/office/drawing/2014/main" xmlns="" id="{541B92B0-7D28-486B-9A95-6E65FB7E289A}"/>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what applications I use - By Economy</a:t>
            </a:r>
          </a:p>
        </p:txBody>
      </p:sp>
      <p:graphicFrame>
        <p:nvGraphicFramePr>
          <p:cNvPr id="6" name="Chart 5"/>
          <p:cNvGraphicFramePr/>
          <p:nvPr>
            <p:extLst>
              <p:ext uri="{D42A27DB-BD31-4B8C-83A1-F6EECF244321}">
                <p14:modId xmlns:p14="http://schemas.microsoft.com/office/powerpoint/2010/main" val="852365262"/>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626411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xmlns="" id="{CA868D7C-6968-4750-ABA2-F6151444FF78}"/>
              </a:ext>
            </a:extLst>
          </p:cNvPr>
          <p:cNvSpPr>
            <a:spLocks noGrp="1"/>
          </p:cNvSpPr>
          <p:nvPr>
            <p:ph type="body" sz="quarter" idx="13"/>
          </p:nvPr>
        </p:nvSpPr>
        <p:spPr/>
        <p:txBody>
          <a:bodyPr/>
          <a:lstStyle/>
          <a:p>
            <a:r>
              <a:rPr lang="en-US" dirty="0"/>
              <a:t>ONLINE INFLUENCERS</a:t>
            </a:r>
          </a:p>
        </p:txBody>
      </p:sp>
      <p:sp>
        <p:nvSpPr>
          <p:cNvPr id="16" name="Text Placeholder 15">
            <a:extLst>
              <a:ext uri="{FF2B5EF4-FFF2-40B4-BE49-F238E27FC236}">
                <a16:creationId xmlns:a16="http://schemas.microsoft.com/office/drawing/2014/main" xmlns="" id="{DA830A40-17AC-4FE2-9F6A-72E6F54732C4}"/>
              </a:ext>
            </a:extLst>
          </p:cNvPr>
          <p:cNvSpPr>
            <a:spLocks noGrp="1"/>
          </p:cNvSpPr>
          <p:nvPr>
            <p:ph type="body" sz="quarter" idx="16"/>
          </p:nvPr>
        </p:nvSpPr>
        <p:spPr>
          <a:xfrm>
            <a:off x="209558" y="6380395"/>
            <a:ext cx="7258042" cy="292388"/>
          </a:xfrm>
        </p:spPr>
        <p:txBody>
          <a:bodyPr/>
          <a:lstStyle/>
          <a:p>
            <a:r>
              <a:rPr lang="en-US" dirty="0"/>
              <a:t>Q22/23/24/25 [Summary - TOP2BOX (STRONGLY/ SOMEWHAT AGREE)] To what extent do agree or disagree that xxx influences your online behaviour in the following ways:</a:t>
            </a:r>
          </a:p>
        </p:txBody>
      </p:sp>
      <p:sp>
        <p:nvSpPr>
          <p:cNvPr id="14" name="Title 13">
            <a:extLst>
              <a:ext uri="{FF2B5EF4-FFF2-40B4-BE49-F238E27FC236}">
                <a16:creationId xmlns:a16="http://schemas.microsoft.com/office/drawing/2014/main" xmlns="" id="{42C7DDB0-A65B-4F78-B369-88FDD21B26C9}"/>
              </a:ext>
            </a:extLst>
          </p:cNvPr>
          <p:cNvSpPr>
            <a:spLocks noGrp="1"/>
          </p:cNvSpPr>
          <p:nvPr>
            <p:ph type="title"/>
          </p:nvPr>
        </p:nvSpPr>
        <p:spPr>
          <a:xfrm>
            <a:off x="234000" y="609600"/>
            <a:ext cx="8646971" cy="830997"/>
          </a:xfrm>
        </p:spPr>
        <p:txBody>
          <a:bodyPr/>
          <a:lstStyle/>
          <a:p>
            <a:r>
              <a:rPr lang="en-US" dirty="0"/>
              <a:t>Compared to other platforms, search engines have the greatest impact on what people purchase online and what websites they visit. Social media has the greatest influence over political views. </a:t>
            </a:r>
          </a:p>
        </p:txBody>
      </p:sp>
      <p:graphicFrame>
        <p:nvGraphicFramePr>
          <p:cNvPr id="5" name="Table 4">
            <a:extLst>
              <a:ext uri="{FF2B5EF4-FFF2-40B4-BE49-F238E27FC236}">
                <a16:creationId xmlns:a16="http://schemas.microsoft.com/office/drawing/2014/main" xmlns="" id="{D43D51D2-5D61-401E-AA86-3FEBAB92A2D3}"/>
              </a:ext>
            </a:extLst>
          </p:cNvPr>
          <p:cNvGraphicFramePr>
            <a:graphicFrameLocks noGrp="1"/>
          </p:cNvGraphicFramePr>
          <p:nvPr>
            <p:extLst>
              <p:ext uri="{D42A27DB-BD31-4B8C-83A1-F6EECF244321}">
                <p14:modId xmlns:p14="http://schemas.microsoft.com/office/powerpoint/2010/main" val="2815438032"/>
              </p:ext>
            </p:extLst>
          </p:nvPr>
        </p:nvGraphicFramePr>
        <p:xfrm>
          <a:off x="217648" y="1752599"/>
          <a:ext cx="8321040" cy="3048001"/>
        </p:xfrm>
        <a:graphic>
          <a:graphicData uri="http://schemas.openxmlformats.org/drawingml/2006/table">
            <a:tbl>
              <a:tblPr/>
              <a:tblGrid>
                <a:gridCol w="2834640">
                  <a:extLst>
                    <a:ext uri="{9D8B030D-6E8A-4147-A177-3AD203B41FA5}">
                      <a16:colId xmlns:a16="http://schemas.microsoft.com/office/drawing/2014/main" xmlns="" val="2153636162"/>
                    </a:ext>
                  </a:extLst>
                </a:gridCol>
                <a:gridCol w="1371600">
                  <a:extLst>
                    <a:ext uri="{9D8B030D-6E8A-4147-A177-3AD203B41FA5}">
                      <a16:colId xmlns:a16="http://schemas.microsoft.com/office/drawing/2014/main" xmlns="" val="305847350"/>
                    </a:ext>
                  </a:extLst>
                </a:gridCol>
                <a:gridCol w="1371600">
                  <a:extLst>
                    <a:ext uri="{9D8B030D-6E8A-4147-A177-3AD203B41FA5}">
                      <a16:colId xmlns:a16="http://schemas.microsoft.com/office/drawing/2014/main" xmlns="" val="4131230368"/>
                    </a:ext>
                  </a:extLst>
                </a:gridCol>
                <a:gridCol w="1371600">
                  <a:extLst>
                    <a:ext uri="{9D8B030D-6E8A-4147-A177-3AD203B41FA5}">
                      <a16:colId xmlns:a16="http://schemas.microsoft.com/office/drawing/2014/main" xmlns="" val="1345703180"/>
                    </a:ext>
                  </a:extLst>
                </a:gridCol>
                <a:gridCol w="1371600">
                  <a:extLst>
                    <a:ext uri="{9D8B030D-6E8A-4147-A177-3AD203B41FA5}">
                      <a16:colId xmlns:a16="http://schemas.microsoft.com/office/drawing/2014/main" xmlns="" val="1759108133"/>
                    </a:ext>
                  </a:extLst>
                </a:gridCol>
              </a:tblGrid>
              <a:tr h="751562">
                <a:tc>
                  <a:txBody>
                    <a:bodyPr/>
                    <a:lstStyle/>
                    <a:p>
                      <a:pPr algn="l" fontAlgn="ctr"/>
                      <a:endParaRPr lang="en-US" sz="1200" b="0" i="0" u="none" strike="noStrike" dirty="0">
                        <a:solidFill>
                          <a:srgbClr val="000000"/>
                        </a:solidFill>
                        <a:effectLst/>
                        <a:latin typeface="Calibri" panose="020F0502020204030204" pitchFamily="34" charset="0"/>
                      </a:endParaRPr>
                    </a:p>
                  </a:txBody>
                  <a:tcPr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SOCIAL MEDIA</a:t>
                      </a:r>
                    </a:p>
                  </a:txBody>
                  <a:tcPr marL="7620" marR="7620" marT="7620" marB="9144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SEARCH ENGINES </a:t>
                      </a:r>
                    </a:p>
                  </a:txBody>
                  <a:tcPr marL="7620" marR="7620" marT="7620" marB="9144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ONLINE APPS </a:t>
                      </a:r>
                    </a:p>
                  </a:txBody>
                  <a:tcPr marL="7620" marR="7620" marT="7620" marB="9144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ONLINE ADVERTISEMENTS</a:t>
                      </a:r>
                    </a:p>
                  </a:txBody>
                  <a:tcPr marL="7620" marR="7620" marT="7620" marB="9144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18465495"/>
                  </a:ext>
                </a:extLst>
              </a:tr>
              <a:tr h="250521">
                <a:tc>
                  <a:txBody>
                    <a:bodyPr/>
                    <a:lstStyle/>
                    <a:p>
                      <a:pPr algn="l" fontAlgn="ctr"/>
                      <a:r>
                        <a:rPr lang="en-US" sz="1100" b="0" i="0" u="none" strike="noStrike" dirty="0">
                          <a:solidFill>
                            <a:srgbClr val="000000"/>
                          </a:solidFill>
                          <a:effectLst/>
                          <a:latin typeface="Calibri" panose="020F0502020204030204" pitchFamily="34" charset="0"/>
                        </a:rPr>
                        <a:t>Base: All Answering (</a:t>
                      </a:r>
                      <a:r>
                        <a:rPr lang="en-US" sz="1100" b="0" i="0" u="none" strike="noStrike" dirty="0" err="1">
                          <a:solidFill>
                            <a:srgbClr val="000000"/>
                          </a:solidFill>
                          <a:effectLst/>
                          <a:latin typeface="Calibri" panose="020F0502020204030204" pitchFamily="34" charset="0"/>
                        </a:rPr>
                        <a:t>unwtd</a:t>
                      </a:r>
                      <a:r>
                        <a:rPr lang="en-US" sz="1100" b="0" i="0" u="none" strike="noStrike" dirty="0">
                          <a:solidFill>
                            <a:srgbClr val="000000"/>
                          </a:solidFill>
                          <a:effectLst/>
                          <a:latin typeface="Calibri" panose="020F0502020204030204" pitchFamily="34" charset="0"/>
                        </a:rPr>
                        <a:t>)</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22639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22639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22624</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22636</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847250903"/>
                  </a:ext>
                </a:extLst>
              </a:tr>
              <a:tr h="292274">
                <a:tc>
                  <a:txBody>
                    <a:bodyPr/>
                    <a:lstStyle/>
                    <a:p>
                      <a:pPr algn="l" fontAlgn="ctr">
                        <a:lnSpc>
                          <a:spcPct val="100000"/>
                        </a:lnSpc>
                      </a:pPr>
                      <a:r>
                        <a:rPr lang="en-US" sz="1400" b="0" i="0" u="none" strike="noStrike" dirty="0">
                          <a:solidFill>
                            <a:srgbClr val="000000"/>
                          </a:solidFill>
                          <a:effectLst/>
                          <a:latin typeface="Calibri" panose="020F0502020204030204" pitchFamily="34" charset="0"/>
                        </a:rPr>
                        <a:t>Influences what I purchase online</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52%</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483"/>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56%</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AD780"/>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49%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EE783"/>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51%</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E784"/>
                    </a:solidFill>
                  </a:tcPr>
                </a:tc>
                <a:extLst>
                  <a:ext uri="{0D108BD9-81ED-4DB2-BD59-A6C34878D82A}">
                    <a16:rowId xmlns:a16="http://schemas.microsoft.com/office/drawing/2014/main" xmlns="" val="528408673"/>
                  </a:ext>
                </a:extLst>
              </a:tr>
              <a:tr h="292274">
                <a:tc>
                  <a:txBody>
                    <a:bodyPr/>
                    <a:lstStyle/>
                    <a:p>
                      <a:pPr algn="l" fontAlgn="ctr">
                        <a:lnSpc>
                          <a:spcPct val="100000"/>
                        </a:lnSpc>
                      </a:pPr>
                      <a:r>
                        <a:rPr lang="en-US" sz="1400" b="0" i="0" u="none" strike="noStrike" dirty="0">
                          <a:solidFill>
                            <a:srgbClr val="000000"/>
                          </a:solidFill>
                          <a:effectLst/>
                          <a:latin typeface="Calibri" panose="020F0502020204030204" pitchFamily="34" charset="0"/>
                        </a:rPr>
                        <a:t>Influences what websites I visit</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FD480"/>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64%</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3BE7B"/>
                    </a:solidFill>
                  </a:tcPr>
                </a:tc>
                <a:tc>
                  <a:txBody>
                    <a:bodyPr/>
                    <a:lstStyle/>
                    <a:p>
                      <a:pPr algn="ctr" fontAlgn="ctr">
                        <a:lnSpc>
                          <a:spcPct val="100000"/>
                        </a:lnSpc>
                      </a:pPr>
                      <a:r>
                        <a:rPr lang="en-US" sz="1400" b="0" i="0" u="none" strike="noStrike">
                          <a:solidFill>
                            <a:srgbClr val="000000"/>
                          </a:solidFill>
                          <a:effectLst/>
                          <a:latin typeface="Calibri" panose="020F0502020204030204" pitchFamily="34" charset="0"/>
                        </a:rPr>
                        <a:t>50%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AEA84"/>
                    </a:solidFill>
                  </a:tcPr>
                </a:tc>
                <a:tc>
                  <a:txBody>
                    <a:bodyPr/>
                    <a:lstStyle/>
                    <a:p>
                      <a:pPr algn="ctr" fontAlgn="ctr">
                        <a:lnSpc>
                          <a:spcPct val="100000"/>
                        </a:lnSpc>
                      </a:pPr>
                      <a:r>
                        <a:rPr lang="en-US" sz="1400" b="0" i="0" u="none" strike="noStrike">
                          <a:solidFill>
                            <a:srgbClr val="000000"/>
                          </a:solidFill>
                          <a:effectLst/>
                          <a:latin typeface="Calibri" panose="020F0502020204030204" pitchFamily="34" charset="0"/>
                        </a:rPr>
                        <a:t>51%</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FE784"/>
                    </a:solidFill>
                  </a:tcPr>
                </a:tc>
                <a:extLst>
                  <a:ext uri="{0D108BD9-81ED-4DB2-BD59-A6C34878D82A}">
                    <a16:rowId xmlns:a16="http://schemas.microsoft.com/office/drawing/2014/main" xmlns="" val="1143997830"/>
                  </a:ext>
                </a:extLst>
              </a:tr>
              <a:tr h="292274">
                <a:tc>
                  <a:txBody>
                    <a:bodyPr/>
                    <a:lstStyle/>
                    <a:p>
                      <a:pPr algn="l" fontAlgn="ctr">
                        <a:lnSpc>
                          <a:spcPct val="100000"/>
                        </a:lnSpc>
                      </a:pPr>
                      <a:r>
                        <a:rPr lang="en-US" sz="1400" b="0" i="0" u="none" strike="noStrike" dirty="0">
                          <a:solidFill>
                            <a:srgbClr val="000000"/>
                          </a:solidFill>
                          <a:effectLst/>
                          <a:latin typeface="Calibri" panose="020F0502020204030204" pitchFamily="34" charset="0"/>
                        </a:rPr>
                        <a:t>Influences the media sites that I visit</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FD480"/>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4D17F"/>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48%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EDF81"/>
                    </a:solidFill>
                  </a:tcPr>
                </a:tc>
                <a:tc>
                  <a:txBody>
                    <a:bodyPr/>
                    <a:lstStyle/>
                    <a:p>
                      <a:pPr algn="ctr" fontAlgn="ctr">
                        <a:lnSpc>
                          <a:spcPct val="100000"/>
                        </a:lnSpc>
                      </a:pPr>
                      <a:r>
                        <a:rPr lang="en-US" sz="1400" b="0" i="0" u="none" strike="noStrike">
                          <a:solidFill>
                            <a:srgbClr val="000000"/>
                          </a:solidFill>
                          <a:effectLst/>
                          <a:latin typeface="Calibri" panose="020F0502020204030204" pitchFamily="34" charset="0"/>
                        </a:rPr>
                        <a:t>47%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D880"/>
                    </a:solidFill>
                  </a:tcPr>
                </a:tc>
                <a:extLst>
                  <a:ext uri="{0D108BD9-81ED-4DB2-BD59-A6C34878D82A}">
                    <a16:rowId xmlns:a16="http://schemas.microsoft.com/office/drawing/2014/main" xmlns="" val="1463113847"/>
                  </a:ext>
                </a:extLst>
              </a:tr>
              <a:tr h="292274">
                <a:tc>
                  <a:txBody>
                    <a:bodyPr/>
                    <a:lstStyle/>
                    <a:p>
                      <a:pPr algn="l" fontAlgn="ctr">
                        <a:lnSpc>
                          <a:spcPct val="100000"/>
                        </a:lnSpc>
                      </a:pPr>
                      <a:r>
                        <a:rPr lang="en-US" sz="1400" b="0" i="0" u="none" strike="noStrike">
                          <a:solidFill>
                            <a:srgbClr val="000000"/>
                          </a:solidFill>
                          <a:effectLst/>
                          <a:latin typeface="Calibri" panose="020F0502020204030204" pitchFamily="34" charset="0"/>
                        </a:rPr>
                        <a:t>Influences the news that I see</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60%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8FCB7E"/>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60%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8FCB7E"/>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48%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EDF81"/>
                    </a:solidFill>
                  </a:tcPr>
                </a:tc>
                <a:tc>
                  <a:txBody>
                    <a:bodyPr/>
                    <a:lstStyle/>
                    <a:p>
                      <a:pPr algn="ctr" fontAlgn="ctr">
                        <a:lnSpc>
                          <a:spcPct val="100000"/>
                        </a:lnSpc>
                      </a:pPr>
                      <a:r>
                        <a:rPr lang="en-US" sz="1400" b="0" i="0" u="none" strike="noStrike">
                          <a:solidFill>
                            <a:srgbClr val="000000"/>
                          </a:solidFill>
                          <a:effectLst/>
                          <a:latin typeface="Calibri" panose="020F0502020204030204" pitchFamily="34" charset="0"/>
                        </a:rPr>
                        <a:t>45%</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C97D"/>
                    </a:solidFill>
                  </a:tcPr>
                </a:tc>
                <a:extLst>
                  <a:ext uri="{0D108BD9-81ED-4DB2-BD59-A6C34878D82A}">
                    <a16:rowId xmlns:a16="http://schemas.microsoft.com/office/drawing/2014/main" xmlns="" val="315682430"/>
                  </a:ext>
                </a:extLst>
              </a:tr>
              <a:tr h="292274">
                <a:tc>
                  <a:txBody>
                    <a:bodyPr/>
                    <a:lstStyle/>
                    <a:p>
                      <a:pPr algn="l" fontAlgn="ctr">
                        <a:lnSpc>
                          <a:spcPct val="100000"/>
                        </a:lnSpc>
                      </a:pPr>
                      <a:r>
                        <a:rPr lang="en-US" sz="1400" b="0" i="0" u="none" strike="noStrike" dirty="0">
                          <a:solidFill>
                            <a:srgbClr val="000000"/>
                          </a:solidFill>
                          <a:effectLst/>
                          <a:latin typeface="Calibri" panose="020F0502020204030204" pitchFamily="34" charset="0"/>
                        </a:rPr>
                        <a:t>Influences what applications I use</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ct val="100000"/>
                        </a:lnSpc>
                      </a:pPr>
                      <a:r>
                        <a:rPr lang="en-US" sz="1400" b="0" i="0" u="none" strike="noStrike">
                          <a:solidFill>
                            <a:srgbClr val="000000"/>
                          </a:solidFill>
                          <a:effectLst/>
                          <a:latin typeface="Calibri" panose="020F0502020204030204" pitchFamily="34" charset="0"/>
                        </a:rPr>
                        <a:t>53%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AE182"/>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54%</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FDE82"/>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52%</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5E483"/>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46%</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D17F"/>
                    </a:solidFill>
                  </a:tcPr>
                </a:tc>
                <a:extLst>
                  <a:ext uri="{0D108BD9-81ED-4DB2-BD59-A6C34878D82A}">
                    <a16:rowId xmlns:a16="http://schemas.microsoft.com/office/drawing/2014/main" xmlns="" val="1031461226"/>
                  </a:ext>
                </a:extLst>
              </a:tr>
              <a:tr h="292274">
                <a:tc>
                  <a:txBody>
                    <a:bodyPr/>
                    <a:lstStyle/>
                    <a:p>
                      <a:pPr algn="l" fontAlgn="ctr">
                        <a:lnSpc>
                          <a:spcPct val="100000"/>
                        </a:lnSpc>
                      </a:pPr>
                      <a:r>
                        <a:rPr lang="en-US" sz="1400" b="0" i="0" u="none" strike="noStrike" dirty="0">
                          <a:solidFill>
                            <a:srgbClr val="000000"/>
                          </a:solidFill>
                          <a:effectLst/>
                          <a:latin typeface="Calibri" panose="020F0502020204030204" pitchFamily="34" charset="0"/>
                        </a:rPr>
                        <a:t>Influences where I go during my day</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ct val="100000"/>
                        </a:lnSpc>
                      </a:pPr>
                      <a:r>
                        <a:rPr lang="en-US" sz="1400" b="0" i="0" u="none" strike="noStrike">
                          <a:solidFill>
                            <a:srgbClr val="000000"/>
                          </a:solidFill>
                          <a:effectLst/>
                          <a:latin typeface="Calibri" panose="020F0502020204030204" pitchFamily="34" charset="0"/>
                        </a:rPr>
                        <a:t>41%</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B77"/>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43%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CBA7A"/>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39%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A9D75"/>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38%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A9573"/>
                    </a:solidFill>
                  </a:tcPr>
                </a:tc>
                <a:extLst>
                  <a:ext uri="{0D108BD9-81ED-4DB2-BD59-A6C34878D82A}">
                    <a16:rowId xmlns:a16="http://schemas.microsoft.com/office/drawing/2014/main" xmlns="" val="4072075557"/>
                  </a:ext>
                </a:extLst>
              </a:tr>
              <a:tr h="292274">
                <a:tc>
                  <a:txBody>
                    <a:bodyPr/>
                    <a:lstStyle/>
                    <a:p>
                      <a:pPr algn="l" fontAlgn="ctr">
                        <a:lnSpc>
                          <a:spcPct val="100000"/>
                        </a:lnSpc>
                      </a:pPr>
                      <a:r>
                        <a:rPr lang="en-US" sz="1400" b="0" i="0" u="none" strike="noStrike" dirty="0">
                          <a:solidFill>
                            <a:srgbClr val="000000"/>
                          </a:solidFill>
                          <a:effectLst/>
                          <a:latin typeface="Calibri" panose="020F0502020204030204" pitchFamily="34" charset="0"/>
                        </a:rPr>
                        <a:t>Influences my political point of view</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lnSpc>
                          <a:spcPct val="100000"/>
                        </a:lnSpc>
                      </a:pPr>
                      <a:r>
                        <a:rPr lang="en-US" sz="1400" b="0" i="0" u="none" strike="noStrike">
                          <a:solidFill>
                            <a:srgbClr val="000000"/>
                          </a:solidFill>
                          <a:effectLst/>
                          <a:latin typeface="Calibri" panose="020F0502020204030204" pitchFamily="34" charset="0"/>
                        </a:rPr>
                        <a:t>42%</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B379"/>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39%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A9D75"/>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35%</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7F6F"/>
                    </a:solidFill>
                  </a:tcPr>
                </a:tc>
                <a:tc>
                  <a:txBody>
                    <a:bodyPr/>
                    <a:lstStyle/>
                    <a:p>
                      <a:pPr algn="ctr" fontAlgn="ctr">
                        <a:lnSpc>
                          <a:spcPct val="100000"/>
                        </a:lnSpc>
                      </a:pPr>
                      <a:r>
                        <a:rPr lang="en-US" sz="1400" b="0" i="0" u="none" strike="noStrike" dirty="0">
                          <a:solidFill>
                            <a:srgbClr val="000000"/>
                          </a:solidFill>
                          <a:effectLst/>
                          <a:latin typeface="Calibri" panose="020F0502020204030204" pitchFamily="34" charset="0"/>
                        </a:rPr>
                        <a:t>32%</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8696B"/>
                    </a:solidFill>
                  </a:tcPr>
                </a:tc>
                <a:extLst>
                  <a:ext uri="{0D108BD9-81ED-4DB2-BD59-A6C34878D82A}">
                    <a16:rowId xmlns:a16="http://schemas.microsoft.com/office/drawing/2014/main" xmlns="" val="2304451001"/>
                  </a:ext>
                </a:extLst>
              </a:tr>
            </a:tbl>
          </a:graphicData>
        </a:graphic>
      </p:graphicFrame>
    </p:spTree>
    <p:extLst>
      <p:ext uri="{BB962C8B-B14F-4D97-AF65-F5344CB8AC3E}">
        <p14:creationId xmlns:p14="http://schemas.microsoft.com/office/powerpoint/2010/main" val="36297839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6" name="Text Placeholder 5">
            <a:extLst>
              <a:ext uri="{FF2B5EF4-FFF2-40B4-BE49-F238E27FC236}">
                <a16:creationId xmlns:a16="http://schemas.microsoft.com/office/drawing/2014/main" xmlns="" id="{C2FADF26-4CBC-4573-A1EA-9BBD139F2B26}"/>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what applications I use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35774834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2924467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5" name="Text Placeholder 4">
            <a:extLst>
              <a:ext uri="{FF2B5EF4-FFF2-40B4-BE49-F238E27FC236}">
                <a16:creationId xmlns:a16="http://schemas.microsoft.com/office/drawing/2014/main" xmlns="" id="{2950BDDF-7992-46DD-AFDA-6ABAC8F2F69F}"/>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where I go during my day</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57%</a:t>
            </a:r>
          </a:p>
        </p:txBody>
      </p:sp>
    </p:spTree>
    <p:extLst>
      <p:ext uri="{BB962C8B-B14F-4D97-AF65-F5344CB8AC3E}">
        <p14:creationId xmlns:p14="http://schemas.microsoft.com/office/powerpoint/2010/main" val="34985162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8" name="Text Placeholder 7">
            <a:extLst>
              <a:ext uri="{FF2B5EF4-FFF2-40B4-BE49-F238E27FC236}">
                <a16:creationId xmlns:a16="http://schemas.microsoft.com/office/drawing/2014/main" xmlns="" id="{E4AF0FDB-299F-4307-BF0E-6114981423E5}"/>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where I go during my day - By Economy</a:t>
            </a:r>
          </a:p>
        </p:txBody>
      </p:sp>
      <p:graphicFrame>
        <p:nvGraphicFramePr>
          <p:cNvPr id="6" name="Chart 5"/>
          <p:cNvGraphicFramePr/>
          <p:nvPr>
            <p:extLst>
              <p:ext uri="{D42A27DB-BD31-4B8C-83A1-F6EECF244321}">
                <p14:modId xmlns:p14="http://schemas.microsoft.com/office/powerpoint/2010/main" val="2968555760"/>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01222448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6" name="Text Placeholder 5">
            <a:extLst>
              <a:ext uri="{FF2B5EF4-FFF2-40B4-BE49-F238E27FC236}">
                <a16:creationId xmlns:a16="http://schemas.microsoft.com/office/drawing/2014/main" xmlns="" id="{6B4215B2-C05A-45BA-B127-FD7953383432}"/>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where I go during my day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949809468"/>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29216162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5" name="Text Placeholder 4">
            <a:extLst>
              <a:ext uri="{FF2B5EF4-FFF2-40B4-BE49-F238E27FC236}">
                <a16:creationId xmlns:a16="http://schemas.microsoft.com/office/drawing/2014/main" xmlns="" id="{E870E00D-40EC-4D9F-B684-6A67D3764DA6}"/>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my political point of view</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5740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940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39%</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61%</a:t>
            </a:r>
          </a:p>
        </p:txBody>
      </p:sp>
    </p:spTree>
    <p:extLst>
      <p:ext uri="{BB962C8B-B14F-4D97-AF65-F5344CB8AC3E}">
        <p14:creationId xmlns:p14="http://schemas.microsoft.com/office/powerpoint/2010/main" val="6955430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8" name="Text Placeholder 7">
            <a:extLst>
              <a:ext uri="{FF2B5EF4-FFF2-40B4-BE49-F238E27FC236}">
                <a16:creationId xmlns:a16="http://schemas.microsoft.com/office/drawing/2014/main" xmlns="" id="{9760A3F2-AA7F-4860-BD81-40AADD3696DF}"/>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my political point of view - By Economy</a:t>
            </a:r>
          </a:p>
        </p:txBody>
      </p:sp>
      <p:graphicFrame>
        <p:nvGraphicFramePr>
          <p:cNvPr id="6" name="Chart 5"/>
          <p:cNvGraphicFramePr/>
          <p:nvPr>
            <p:extLst>
              <p:ext uri="{D42A27DB-BD31-4B8C-83A1-F6EECF244321}">
                <p14:modId xmlns:p14="http://schemas.microsoft.com/office/powerpoint/2010/main" val="3897646799"/>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1989238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Q23. To what extent do agree or disagree that search engines influences your online behaviour in the following ways:</a:t>
            </a:r>
          </a:p>
          <a:p>
            <a:r>
              <a:rPr lang="en-US"/>
              <a:t> Base: All Respondents (n=22,656)</a:t>
            </a:r>
            <a:endParaRPr lang="en-US" dirty="0"/>
          </a:p>
        </p:txBody>
      </p:sp>
      <p:sp>
        <p:nvSpPr>
          <p:cNvPr id="6" name="Text Placeholder 5">
            <a:extLst>
              <a:ext uri="{FF2B5EF4-FFF2-40B4-BE49-F238E27FC236}">
                <a16:creationId xmlns:a16="http://schemas.microsoft.com/office/drawing/2014/main" xmlns="" id="{14660CD4-360C-44CA-929A-E1B54CA35E74}"/>
              </a:ext>
            </a:extLst>
          </p:cNvPr>
          <p:cNvSpPr>
            <a:spLocks noGrp="1"/>
          </p:cNvSpPr>
          <p:nvPr>
            <p:ph type="body" sz="quarter" idx="13"/>
          </p:nvPr>
        </p:nvSpPr>
        <p:spPr>
          <a:xfrm>
            <a:off x="232378" y="225623"/>
            <a:ext cx="6725791" cy="307777"/>
          </a:xfrm>
        </p:spPr>
        <p:txBody>
          <a:bodyPr/>
          <a:lstStyle/>
          <a:p>
            <a:r>
              <a:rPr lang="en-US" dirty="0"/>
              <a:t>SEARCH ENGINES</a:t>
            </a:r>
          </a:p>
        </p:txBody>
      </p:sp>
      <p:sp>
        <p:nvSpPr>
          <p:cNvPr id="2" name="Title 1"/>
          <p:cNvSpPr>
            <a:spLocks noGrp="1"/>
          </p:cNvSpPr>
          <p:nvPr>
            <p:ph type="title"/>
          </p:nvPr>
        </p:nvSpPr>
        <p:spPr/>
        <p:txBody>
          <a:bodyPr/>
          <a:lstStyle/>
          <a:p>
            <a:r>
              <a:rPr lang="en-US" dirty="0"/>
              <a:t>Influence my political point of view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554853957"/>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9790173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5" name="Text Placeholder 4">
            <a:extLst>
              <a:ext uri="{FF2B5EF4-FFF2-40B4-BE49-F238E27FC236}">
                <a16:creationId xmlns:a16="http://schemas.microsoft.com/office/drawing/2014/main" xmlns="" id="{B4C7D3A9-693C-4CF9-B484-743E949964B7}"/>
              </a:ext>
            </a:extLst>
          </p:cNvPr>
          <p:cNvSpPr>
            <a:spLocks noGrp="1"/>
          </p:cNvSpPr>
          <p:nvPr>
            <p:ph type="body" sz="quarter" idx="13"/>
          </p:nvPr>
        </p:nvSpPr>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I purchase online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49%</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51%</a:t>
            </a:r>
          </a:p>
        </p:txBody>
      </p:sp>
    </p:spTree>
    <p:extLst>
      <p:ext uri="{BB962C8B-B14F-4D97-AF65-F5344CB8AC3E}">
        <p14:creationId xmlns:p14="http://schemas.microsoft.com/office/powerpoint/2010/main" val="36309303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8" name="Text Placeholder 7">
            <a:extLst>
              <a:ext uri="{FF2B5EF4-FFF2-40B4-BE49-F238E27FC236}">
                <a16:creationId xmlns:a16="http://schemas.microsoft.com/office/drawing/2014/main" xmlns="" id="{F289679F-AFB8-4A6D-85B3-883AAB7172EE}"/>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what I purchase online - By Economy</a:t>
            </a:r>
          </a:p>
        </p:txBody>
      </p:sp>
      <p:graphicFrame>
        <p:nvGraphicFramePr>
          <p:cNvPr id="6" name="Chart 5"/>
          <p:cNvGraphicFramePr/>
          <p:nvPr>
            <p:extLst>
              <p:ext uri="{D42A27DB-BD31-4B8C-83A1-F6EECF244321}">
                <p14:modId xmlns:p14="http://schemas.microsoft.com/office/powerpoint/2010/main" val="1530894530"/>
              </p:ext>
            </p:extLst>
          </p:nvPr>
        </p:nvGraphicFramePr>
        <p:xfrm>
          <a:off x="228600" y="1002406"/>
          <a:ext cx="8878957"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4815013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6" name="Text Placeholder 5">
            <a:extLst>
              <a:ext uri="{FF2B5EF4-FFF2-40B4-BE49-F238E27FC236}">
                <a16:creationId xmlns:a16="http://schemas.microsoft.com/office/drawing/2014/main" xmlns="" id="{4C2CF20F-DBCA-49CE-B106-E56FBAC3D28B}"/>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what I purchase online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923261750"/>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047429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F78B7B3F-93DB-4A05-91AE-1C936F6D2693}"/>
              </a:ext>
            </a:extLst>
          </p:cNvPr>
          <p:cNvSpPr>
            <a:spLocks noGrp="1"/>
          </p:cNvSpPr>
          <p:nvPr>
            <p:ph type="body" sz="quarter" idx="16"/>
          </p:nvPr>
        </p:nvSpPr>
        <p:spPr>
          <a:xfrm>
            <a:off x="209558" y="6316275"/>
            <a:ext cx="7258042" cy="356508"/>
          </a:xfrm>
        </p:spPr>
        <p:txBody>
          <a:bodyPr/>
          <a:lstStyle/>
          <a:p>
            <a:r>
              <a:rPr lang="en-US" dirty="0"/>
              <a:t>Q22. To what extent do agree or disagree that social media influences your online behaviour in the following ways:</a:t>
            </a:r>
          </a:p>
          <a:p>
            <a:r>
              <a:rPr lang="en-US" dirty="0"/>
              <a:t> Base: All Respondents (n=22,639)</a:t>
            </a:r>
          </a:p>
        </p:txBody>
      </p:sp>
      <p:sp>
        <p:nvSpPr>
          <p:cNvPr id="3" name="Text Placeholder 2"/>
          <p:cNvSpPr>
            <a:spLocks noGrp="1"/>
          </p:cNvSpPr>
          <p:nvPr>
            <p:ph type="body" sz="quarter" idx="13"/>
          </p:nvPr>
        </p:nvSpPr>
        <p:spPr/>
        <p:txBody>
          <a:bodyPr/>
          <a:lstStyle/>
          <a:p>
            <a:r>
              <a:rPr lang="en-US" dirty="0"/>
              <a:t>SOCIAL MEDIA</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pPr algn="just"/>
            <a:r>
              <a:rPr lang="en-US" dirty="0"/>
              <a:t>Influences what I purchase online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3360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70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48%</a:t>
            </a:r>
          </a:p>
        </p:txBody>
      </p:sp>
    </p:spTree>
    <p:extLst>
      <p:ext uri="{BB962C8B-B14F-4D97-AF65-F5344CB8AC3E}">
        <p14:creationId xmlns:p14="http://schemas.microsoft.com/office/powerpoint/2010/main" val="35498095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5" name="Text Placeholder 4">
            <a:extLst>
              <a:ext uri="{FF2B5EF4-FFF2-40B4-BE49-F238E27FC236}">
                <a16:creationId xmlns:a16="http://schemas.microsoft.com/office/drawing/2014/main" xmlns="" id="{646775B7-5A4C-4242-B93B-5FCCEEAA538A}"/>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websites I visit</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50%</a:t>
            </a:r>
          </a:p>
        </p:txBody>
      </p:sp>
    </p:spTree>
    <p:extLst>
      <p:ext uri="{BB962C8B-B14F-4D97-AF65-F5344CB8AC3E}">
        <p14:creationId xmlns:p14="http://schemas.microsoft.com/office/powerpoint/2010/main" val="34530725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8" name="Text Placeholder 7">
            <a:extLst>
              <a:ext uri="{FF2B5EF4-FFF2-40B4-BE49-F238E27FC236}">
                <a16:creationId xmlns:a16="http://schemas.microsoft.com/office/drawing/2014/main" xmlns="" id="{45AA3138-FC5C-47B8-94DF-85F04BBE9B03}"/>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what websites I visit - By Economy</a:t>
            </a:r>
          </a:p>
        </p:txBody>
      </p:sp>
      <p:graphicFrame>
        <p:nvGraphicFramePr>
          <p:cNvPr id="6" name="Chart 5"/>
          <p:cNvGraphicFramePr/>
          <p:nvPr>
            <p:extLst>
              <p:ext uri="{D42A27DB-BD31-4B8C-83A1-F6EECF244321}">
                <p14:modId xmlns:p14="http://schemas.microsoft.com/office/powerpoint/2010/main" val="1484167590"/>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7626203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6" name="Text Placeholder 5">
            <a:extLst>
              <a:ext uri="{FF2B5EF4-FFF2-40B4-BE49-F238E27FC236}">
                <a16:creationId xmlns:a16="http://schemas.microsoft.com/office/drawing/2014/main" xmlns="" id="{730B370D-EFEA-4E36-A139-2FB08E0C913E}"/>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what websites I visit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78763677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5654639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5" name="Text Placeholder 4">
            <a:extLst>
              <a:ext uri="{FF2B5EF4-FFF2-40B4-BE49-F238E27FC236}">
                <a16:creationId xmlns:a16="http://schemas.microsoft.com/office/drawing/2014/main" xmlns="" id="{90E199EB-2962-4F9E-82B7-19BD19B37451}"/>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the media sites that I visit</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52%</a:t>
            </a:r>
          </a:p>
        </p:txBody>
      </p:sp>
    </p:spTree>
    <p:extLst>
      <p:ext uri="{BB962C8B-B14F-4D97-AF65-F5344CB8AC3E}">
        <p14:creationId xmlns:p14="http://schemas.microsoft.com/office/powerpoint/2010/main" val="16481359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8" name="Text Placeholder 7">
            <a:extLst>
              <a:ext uri="{FF2B5EF4-FFF2-40B4-BE49-F238E27FC236}">
                <a16:creationId xmlns:a16="http://schemas.microsoft.com/office/drawing/2014/main" xmlns="" id="{0A94BD7A-8D89-4780-8F40-9861AEC636F4}"/>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the media sites that I visit - By Economy</a:t>
            </a:r>
          </a:p>
        </p:txBody>
      </p:sp>
      <p:graphicFrame>
        <p:nvGraphicFramePr>
          <p:cNvPr id="6" name="Chart 5"/>
          <p:cNvGraphicFramePr/>
          <p:nvPr>
            <p:extLst>
              <p:ext uri="{D42A27DB-BD31-4B8C-83A1-F6EECF244321}">
                <p14:modId xmlns:p14="http://schemas.microsoft.com/office/powerpoint/2010/main" val="331620937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1071632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6" name="Text Placeholder 5">
            <a:extLst>
              <a:ext uri="{FF2B5EF4-FFF2-40B4-BE49-F238E27FC236}">
                <a16:creationId xmlns:a16="http://schemas.microsoft.com/office/drawing/2014/main" xmlns="" id="{7C8215CB-F91A-4DB4-8773-F4B99D552EAE}"/>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the media sites that I visit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405125795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5629656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5" name="Text Placeholder 4">
            <a:extLst>
              <a:ext uri="{FF2B5EF4-FFF2-40B4-BE49-F238E27FC236}">
                <a16:creationId xmlns:a16="http://schemas.microsoft.com/office/drawing/2014/main" xmlns="" id="{509D7B01-33CA-4624-A43F-CF5C88166255}"/>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the news that I see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52%</a:t>
            </a:r>
          </a:p>
        </p:txBody>
      </p:sp>
    </p:spTree>
    <p:extLst>
      <p:ext uri="{BB962C8B-B14F-4D97-AF65-F5344CB8AC3E}">
        <p14:creationId xmlns:p14="http://schemas.microsoft.com/office/powerpoint/2010/main" val="248049609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8" name="Text Placeholder 7">
            <a:extLst>
              <a:ext uri="{FF2B5EF4-FFF2-40B4-BE49-F238E27FC236}">
                <a16:creationId xmlns:a16="http://schemas.microsoft.com/office/drawing/2014/main" xmlns="" id="{8FA99B52-AC4D-43AA-B6F7-4C015BAF56B1}"/>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the news that I see - By Economy</a:t>
            </a:r>
          </a:p>
        </p:txBody>
      </p:sp>
      <p:graphicFrame>
        <p:nvGraphicFramePr>
          <p:cNvPr id="6" name="Chart 5"/>
          <p:cNvGraphicFramePr/>
          <p:nvPr>
            <p:extLst>
              <p:ext uri="{D42A27DB-BD31-4B8C-83A1-F6EECF244321}">
                <p14:modId xmlns:p14="http://schemas.microsoft.com/office/powerpoint/2010/main" val="63481133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1480432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6" name="Text Placeholder 5">
            <a:extLst>
              <a:ext uri="{FF2B5EF4-FFF2-40B4-BE49-F238E27FC236}">
                <a16:creationId xmlns:a16="http://schemas.microsoft.com/office/drawing/2014/main" xmlns="" id="{FAA9A054-1800-4EFC-BF08-9FA16B9DF92E}"/>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the news that I see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4008790460"/>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912025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5" name="Text Placeholder 4">
            <a:extLst>
              <a:ext uri="{FF2B5EF4-FFF2-40B4-BE49-F238E27FC236}">
                <a16:creationId xmlns:a16="http://schemas.microsoft.com/office/drawing/2014/main" xmlns="" id="{C07325BB-00CE-4B30-A161-3B5B3B8DF074}"/>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applications I use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48%</a:t>
            </a:r>
          </a:p>
        </p:txBody>
      </p:sp>
    </p:spTree>
    <p:extLst>
      <p:ext uri="{BB962C8B-B14F-4D97-AF65-F5344CB8AC3E}">
        <p14:creationId xmlns:p14="http://schemas.microsoft.com/office/powerpoint/2010/main" val="7756585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160D4821-B3A0-4CB4-B56D-18036D8AAB71}"/>
              </a:ext>
            </a:extLst>
          </p:cNvPr>
          <p:cNvSpPr>
            <a:spLocks noGrp="1"/>
          </p:cNvSpPr>
          <p:nvPr>
            <p:ph type="body" sz="quarter" idx="16"/>
          </p:nvPr>
        </p:nvSpPr>
        <p:spPr>
          <a:xfrm>
            <a:off x="209558" y="6316275"/>
            <a:ext cx="7258042" cy="356508"/>
          </a:xfrm>
        </p:spPr>
        <p:txBody>
          <a:bodyPr/>
          <a:lstStyle/>
          <a:p>
            <a:r>
              <a:rPr lang="en-US" dirty="0"/>
              <a:t>following ways:</a:t>
            </a:r>
          </a:p>
          <a:p>
            <a:r>
              <a:rPr lang="en-US" dirty="0"/>
              <a:t> Base: All Respondents (n=22,639)</a:t>
            </a:r>
          </a:p>
        </p:txBody>
      </p:sp>
      <p:sp>
        <p:nvSpPr>
          <p:cNvPr id="3" name="Text Placeholder 2"/>
          <p:cNvSpPr>
            <a:spLocks noGrp="1"/>
          </p:cNvSpPr>
          <p:nvPr>
            <p:ph type="body" sz="quarter" idx="13"/>
          </p:nvPr>
        </p:nvSpPr>
        <p:spPr>
          <a:xfrm>
            <a:off x="232378" y="225623"/>
            <a:ext cx="6725791" cy="307777"/>
          </a:xfrm>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what I purchase online - By Economy</a:t>
            </a:r>
          </a:p>
        </p:txBody>
      </p:sp>
      <p:graphicFrame>
        <p:nvGraphicFramePr>
          <p:cNvPr id="6" name="Chart 5"/>
          <p:cNvGraphicFramePr/>
          <p:nvPr>
            <p:extLst>
              <p:ext uri="{D42A27DB-BD31-4B8C-83A1-F6EECF244321}">
                <p14:modId xmlns:p14="http://schemas.microsoft.com/office/powerpoint/2010/main" val="3088891253"/>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603732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8" name="Text Placeholder 7">
            <a:extLst>
              <a:ext uri="{FF2B5EF4-FFF2-40B4-BE49-F238E27FC236}">
                <a16:creationId xmlns:a16="http://schemas.microsoft.com/office/drawing/2014/main" xmlns="" id="{35858828-35EF-41CF-9788-D48EC7AA6E51}"/>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what applications I use - By Economy</a:t>
            </a:r>
          </a:p>
        </p:txBody>
      </p:sp>
      <p:graphicFrame>
        <p:nvGraphicFramePr>
          <p:cNvPr id="6" name="Chart 5"/>
          <p:cNvGraphicFramePr/>
          <p:nvPr>
            <p:extLst>
              <p:ext uri="{D42A27DB-BD31-4B8C-83A1-F6EECF244321}">
                <p14:modId xmlns:p14="http://schemas.microsoft.com/office/powerpoint/2010/main" val="2205755536"/>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35191049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6" name="Text Placeholder 5">
            <a:extLst>
              <a:ext uri="{FF2B5EF4-FFF2-40B4-BE49-F238E27FC236}">
                <a16:creationId xmlns:a16="http://schemas.microsoft.com/office/drawing/2014/main" xmlns="" id="{7D1301FE-5C3A-4ECD-A10C-B9462CB3EF89}"/>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what applications I use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75299724"/>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237946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5" name="Text Placeholder 4">
            <a:extLst>
              <a:ext uri="{FF2B5EF4-FFF2-40B4-BE49-F238E27FC236}">
                <a16:creationId xmlns:a16="http://schemas.microsoft.com/office/drawing/2014/main" xmlns="" id="{82D78C71-3FC7-4B90-9FA8-8B578C0C5B94}"/>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where I go during my day</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39%</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61%</a:t>
            </a:r>
          </a:p>
        </p:txBody>
      </p:sp>
    </p:spTree>
    <p:extLst>
      <p:ext uri="{BB962C8B-B14F-4D97-AF65-F5344CB8AC3E}">
        <p14:creationId xmlns:p14="http://schemas.microsoft.com/office/powerpoint/2010/main" val="76879211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8" name="Text Placeholder 7">
            <a:extLst>
              <a:ext uri="{FF2B5EF4-FFF2-40B4-BE49-F238E27FC236}">
                <a16:creationId xmlns:a16="http://schemas.microsoft.com/office/drawing/2014/main" xmlns="" id="{A228BFBD-D0F4-46DC-BFC2-98CE3EF2A1E0}"/>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where I go during my day - By Economy</a:t>
            </a:r>
          </a:p>
        </p:txBody>
      </p:sp>
      <p:graphicFrame>
        <p:nvGraphicFramePr>
          <p:cNvPr id="6" name="Chart 5"/>
          <p:cNvGraphicFramePr/>
          <p:nvPr>
            <p:extLst>
              <p:ext uri="{D42A27DB-BD31-4B8C-83A1-F6EECF244321}">
                <p14:modId xmlns:p14="http://schemas.microsoft.com/office/powerpoint/2010/main" val="603891243"/>
              </p:ext>
            </p:extLst>
          </p:nvPr>
        </p:nvGraphicFramePr>
        <p:xfrm>
          <a:off x="228600" y="1002406"/>
          <a:ext cx="8878957"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21632969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6" name="Text Placeholder 5">
            <a:extLst>
              <a:ext uri="{FF2B5EF4-FFF2-40B4-BE49-F238E27FC236}">
                <a16:creationId xmlns:a16="http://schemas.microsoft.com/office/drawing/2014/main" xmlns="" id="{4927E6EF-4B01-4F0E-A413-CA98CFC7C281}"/>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where I go during my day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08016214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4738818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5" name="Text Placeholder 4">
            <a:extLst>
              <a:ext uri="{FF2B5EF4-FFF2-40B4-BE49-F238E27FC236}">
                <a16:creationId xmlns:a16="http://schemas.microsoft.com/office/drawing/2014/main" xmlns="" id="{A095955D-CB68-455A-A5B3-F9855D7A39BC}"/>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my political point of view</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35%</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65%</a:t>
            </a:r>
          </a:p>
        </p:txBody>
      </p:sp>
    </p:spTree>
    <p:extLst>
      <p:ext uri="{BB962C8B-B14F-4D97-AF65-F5344CB8AC3E}">
        <p14:creationId xmlns:p14="http://schemas.microsoft.com/office/powerpoint/2010/main" val="41856154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8" name="Text Placeholder 7">
            <a:extLst>
              <a:ext uri="{FF2B5EF4-FFF2-40B4-BE49-F238E27FC236}">
                <a16:creationId xmlns:a16="http://schemas.microsoft.com/office/drawing/2014/main" xmlns="" id="{3BA13F03-A106-4B62-8700-EB3C42E4CF36}"/>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my political point of view - By Economy</a:t>
            </a:r>
          </a:p>
        </p:txBody>
      </p:sp>
      <p:graphicFrame>
        <p:nvGraphicFramePr>
          <p:cNvPr id="6" name="Chart 5"/>
          <p:cNvGraphicFramePr/>
          <p:nvPr>
            <p:extLst>
              <p:ext uri="{D42A27DB-BD31-4B8C-83A1-F6EECF244321}">
                <p14:modId xmlns:p14="http://schemas.microsoft.com/office/powerpoint/2010/main" val="1930834383"/>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1287297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Q24. To what extent do agree or disagree that online apps influence your online behaviour in the following ways:</a:t>
            </a:r>
          </a:p>
          <a:p>
            <a:r>
              <a:rPr lang="en-US"/>
              <a:t> Base: All Respondents (n=22,624)</a:t>
            </a:r>
            <a:endParaRPr lang="en-US" dirty="0"/>
          </a:p>
        </p:txBody>
      </p:sp>
      <p:sp>
        <p:nvSpPr>
          <p:cNvPr id="6" name="Text Placeholder 5">
            <a:extLst>
              <a:ext uri="{FF2B5EF4-FFF2-40B4-BE49-F238E27FC236}">
                <a16:creationId xmlns:a16="http://schemas.microsoft.com/office/drawing/2014/main" xmlns="" id="{66DB1219-E2CD-459D-99D7-A147E9C7CEA1}"/>
              </a:ext>
            </a:extLst>
          </p:cNvPr>
          <p:cNvSpPr>
            <a:spLocks noGrp="1"/>
          </p:cNvSpPr>
          <p:nvPr>
            <p:ph type="body" sz="quarter" idx="13"/>
          </p:nvPr>
        </p:nvSpPr>
        <p:spPr>
          <a:xfrm>
            <a:off x="232378" y="225623"/>
            <a:ext cx="6725791" cy="307777"/>
          </a:xfrm>
        </p:spPr>
        <p:txBody>
          <a:bodyPr/>
          <a:lstStyle/>
          <a:p>
            <a:r>
              <a:rPr lang="en-US" dirty="0"/>
              <a:t>ONLINE APPS</a:t>
            </a:r>
          </a:p>
        </p:txBody>
      </p:sp>
      <p:sp>
        <p:nvSpPr>
          <p:cNvPr id="2" name="Title 1"/>
          <p:cNvSpPr>
            <a:spLocks noGrp="1"/>
          </p:cNvSpPr>
          <p:nvPr>
            <p:ph type="title"/>
          </p:nvPr>
        </p:nvSpPr>
        <p:spPr/>
        <p:txBody>
          <a:bodyPr/>
          <a:lstStyle/>
          <a:p>
            <a:r>
              <a:rPr lang="en-US" dirty="0"/>
              <a:t>Influence my political point of view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375530446"/>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83449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5" name="Text Placeholder 4">
            <a:extLst>
              <a:ext uri="{FF2B5EF4-FFF2-40B4-BE49-F238E27FC236}">
                <a16:creationId xmlns:a16="http://schemas.microsoft.com/office/drawing/2014/main" xmlns="" id="{5955B716-4BE2-4CA8-9D6C-4E3E61B3A3DC}"/>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I purchase online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51%</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49%</a:t>
            </a:r>
          </a:p>
        </p:txBody>
      </p:sp>
    </p:spTree>
    <p:extLst>
      <p:ext uri="{BB962C8B-B14F-4D97-AF65-F5344CB8AC3E}">
        <p14:creationId xmlns:p14="http://schemas.microsoft.com/office/powerpoint/2010/main" val="241106363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8" name="Text Placeholder 7">
            <a:extLst>
              <a:ext uri="{FF2B5EF4-FFF2-40B4-BE49-F238E27FC236}">
                <a16:creationId xmlns:a16="http://schemas.microsoft.com/office/drawing/2014/main" xmlns="" id="{A0E05084-C8EB-41B5-BC71-4323B8CDC286}"/>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what I purchase online - By Economy</a:t>
            </a:r>
          </a:p>
        </p:txBody>
      </p:sp>
      <p:graphicFrame>
        <p:nvGraphicFramePr>
          <p:cNvPr id="6" name="Chart 5"/>
          <p:cNvGraphicFramePr/>
          <p:nvPr>
            <p:extLst>
              <p:ext uri="{D42A27DB-BD31-4B8C-83A1-F6EECF244321}">
                <p14:modId xmlns:p14="http://schemas.microsoft.com/office/powerpoint/2010/main" val="3934844149"/>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9297985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799E8B51-DEA9-4B68-BF83-32017B6DF93A}"/>
              </a:ext>
            </a:extLst>
          </p:cNvPr>
          <p:cNvSpPr>
            <a:spLocks noGrp="1"/>
          </p:cNvSpPr>
          <p:nvPr>
            <p:ph type="body" sz="quarter" idx="16"/>
          </p:nvPr>
        </p:nvSpPr>
        <p:spPr>
          <a:xfrm>
            <a:off x="209558" y="6316275"/>
            <a:ext cx="7258042" cy="356508"/>
          </a:xfrm>
        </p:spPr>
        <p:txBody>
          <a:bodyPr/>
          <a:lstStyle/>
          <a:p>
            <a:r>
              <a:rPr lang="en-US" dirty="0"/>
              <a:t>Q22. To what extent do agree or disagree that social media influences your online behaviour in the following ways:</a:t>
            </a:r>
          </a:p>
          <a:p>
            <a:r>
              <a:rPr lang="en-US" dirty="0"/>
              <a:t> Base: All Respondents (n=22,639)</a:t>
            </a:r>
          </a:p>
        </p:txBody>
      </p:sp>
      <p:sp>
        <p:nvSpPr>
          <p:cNvPr id="3" name="Text Placeholder 2"/>
          <p:cNvSpPr>
            <a:spLocks noGrp="1"/>
          </p:cNvSpPr>
          <p:nvPr>
            <p:ph type="body" sz="quarter" idx="13"/>
          </p:nvPr>
        </p:nvSpPr>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what I purchase online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4089151132"/>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13094593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6" name="Text Placeholder 5">
            <a:extLst>
              <a:ext uri="{FF2B5EF4-FFF2-40B4-BE49-F238E27FC236}">
                <a16:creationId xmlns:a16="http://schemas.microsoft.com/office/drawing/2014/main" xmlns="" id="{67824CFF-BB56-47C9-8618-8A5F3445F69C}"/>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what I purchase online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154125553"/>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908852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(n=22,637)</a:t>
            </a:r>
            <a:endParaRPr lang="en-US" dirty="0"/>
          </a:p>
        </p:txBody>
      </p:sp>
      <p:sp>
        <p:nvSpPr>
          <p:cNvPr id="5" name="Text Placeholder 4">
            <a:extLst>
              <a:ext uri="{FF2B5EF4-FFF2-40B4-BE49-F238E27FC236}">
                <a16:creationId xmlns:a16="http://schemas.microsoft.com/office/drawing/2014/main" xmlns="" id="{81BF464F-801C-4703-A533-48853FE9EFF2}"/>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websites I visit</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51%</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49%</a:t>
            </a:r>
          </a:p>
        </p:txBody>
      </p:sp>
    </p:spTree>
    <p:extLst>
      <p:ext uri="{BB962C8B-B14F-4D97-AF65-F5344CB8AC3E}">
        <p14:creationId xmlns:p14="http://schemas.microsoft.com/office/powerpoint/2010/main" val="288723858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(n=22,637)</a:t>
            </a:r>
            <a:endParaRPr lang="en-US" dirty="0"/>
          </a:p>
        </p:txBody>
      </p:sp>
      <p:sp>
        <p:nvSpPr>
          <p:cNvPr id="8" name="Text Placeholder 7">
            <a:extLst>
              <a:ext uri="{FF2B5EF4-FFF2-40B4-BE49-F238E27FC236}">
                <a16:creationId xmlns:a16="http://schemas.microsoft.com/office/drawing/2014/main" xmlns="" id="{CB4FA250-9111-40D1-8406-B92AF4EDF65A}"/>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what websites I visit - By Economy</a:t>
            </a:r>
          </a:p>
        </p:txBody>
      </p:sp>
      <p:graphicFrame>
        <p:nvGraphicFramePr>
          <p:cNvPr id="6" name="Chart 5"/>
          <p:cNvGraphicFramePr/>
          <p:nvPr>
            <p:extLst>
              <p:ext uri="{D42A27DB-BD31-4B8C-83A1-F6EECF244321}">
                <p14:modId xmlns:p14="http://schemas.microsoft.com/office/powerpoint/2010/main" val="268125018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76925194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(n=22,637)</a:t>
            </a:r>
            <a:endParaRPr lang="en-US" dirty="0"/>
          </a:p>
        </p:txBody>
      </p:sp>
      <p:sp>
        <p:nvSpPr>
          <p:cNvPr id="6" name="Text Placeholder 5">
            <a:extLst>
              <a:ext uri="{FF2B5EF4-FFF2-40B4-BE49-F238E27FC236}">
                <a16:creationId xmlns:a16="http://schemas.microsoft.com/office/drawing/2014/main" xmlns="" id="{3F17D9EF-BC8A-4D6F-AD20-2BA9783F1CC1}"/>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what websites I visit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17003534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6483396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5" name="Text Placeholder 4">
            <a:extLst>
              <a:ext uri="{FF2B5EF4-FFF2-40B4-BE49-F238E27FC236}">
                <a16:creationId xmlns:a16="http://schemas.microsoft.com/office/drawing/2014/main" xmlns="" id="{25D8D386-23D0-45FC-B743-669D46AA0926}"/>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the media sites that I visit</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53%</a:t>
            </a:r>
          </a:p>
        </p:txBody>
      </p:sp>
    </p:spTree>
    <p:extLst>
      <p:ext uri="{BB962C8B-B14F-4D97-AF65-F5344CB8AC3E}">
        <p14:creationId xmlns:p14="http://schemas.microsoft.com/office/powerpoint/2010/main" val="264172251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8" name="Text Placeholder 7">
            <a:extLst>
              <a:ext uri="{FF2B5EF4-FFF2-40B4-BE49-F238E27FC236}">
                <a16:creationId xmlns:a16="http://schemas.microsoft.com/office/drawing/2014/main" xmlns="" id="{BA725A83-5455-4631-9F24-43D3D1423402}"/>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the media sites that I visit - By Economy</a:t>
            </a:r>
          </a:p>
        </p:txBody>
      </p:sp>
      <p:graphicFrame>
        <p:nvGraphicFramePr>
          <p:cNvPr id="6" name="Chart 5"/>
          <p:cNvGraphicFramePr/>
          <p:nvPr>
            <p:extLst>
              <p:ext uri="{D42A27DB-BD31-4B8C-83A1-F6EECF244321}">
                <p14:modId xmlns:p14="http://schemas.microsoft.com/office/powerpoint/2010/main" val="111712509"/>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90228819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6" name="Text Placeholder 5">
            <a:extLst>
              <a:ext uri="{FF2B5EF4-FFF2-40B4-BE49-F238E27FC236}">
                <a16:creationId xmlns:a16="http://schemas.microsoft.com/office/drawing/2014/main" xmlns="" id="{EB894626-BF46-489A-B8CB-8173EBC374CA}"/>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the media sites that I visit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457447958"/>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4746839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5" name="Text Placeholder 4">
            <a:extLst>
              <a:ext uri="{FF2B5EF4-FFF2-40B4-BE49-F238E27FC236}">
                <a16:creationId xmlns:a16="http://schemas.microsoft.com/office/drawing/2014/main" xmlns="" id="{437605D3-581D-4809-A1CB-E241A47F0007}"/>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the news that I see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45%</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55%</a:t>
            </a:r>
          </a:p>
        </p:txBody>
      </p:sp>
    </p:spTree>
    <p:extLst>
      <p:ext uri="{BB962C8B-B14F-4D97-AF65-F5344CB8AC3E}">
        <p14:creationId xmlns:p14="http://schemas.microsoft.com/office/powerpoint/2010/main" val="276488509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8" name="Text Placeholder 7">
            <a:extLst>
              <a:ext uri="{FF2B5EF4-FFF2-40B4-BE49-F238E27FC236}">
                <a16:creationId xmlns:a16="http://schemas.microsoft.com/office/drawing/2014/main" xmlns="" id="{9E32F64A-2A5A-4889-B14A-866C1576397C}"/>
              </a:ext>
            </a:extLst>
          </p:cNvPr>
          <p:cNvSpPr>
            <a:spLocks noGrp="1"/>
          </p:cNvSpPr>
          <p:nvPr>
            <p:ph type="body" sz="quarter" idx="13"/>
          </p:nvPr>
        </p:nvSpPr>
        <p:spPr>
          <a:xfrm>
            <a:off x="232378" y="225623"/>
            <a:ext cx="6725791" cy="307777"/>
          </a:xfrm>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the news that I see - By Economy</a:t>
            </a:r>
          </a:p>
        </p:txBody>
      </p:sp>
      <p:graphicFrame>
        <p:nvGraphicFramePr>
          <p:cNvPr id="6" name="Chart 5"/>
          <p:cNvGraphicFramePr/>
          <p:nvPr>
            <p:extLst>
              <p:ext uri="{D42A27DB-BD31-4B8C-83A1-F6EECF244321}">
                <p14:modId xmlns:p14="http://schemas.microsoft.com/office/powerpoint/2010/main" val="361512649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54738761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6" name="Text Placeholder 5">
            <a:extLst>
              <a:ext uri="{FF2B5EF4-FFF2-40B4-BE49-F238E27FC236}">
                <a16:creationId xmlns:a16="http://schemas.microsoft.com/office/drawing/2014/main" xmlns="" id="{74A85B8B-D930-4514-AD5D-8A30FD7AFCA1}"/>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the news that I see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47380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xmlns="" id="{1CB7E7D5-63DB-4091-9B2A-C11E5F0F08BB}"/>
              </a:ext>
            </a:extLst>
          </p:cNvPr>
          <p:cNvSpPr>
            <a:spLocks noGrp="1"/>
          </p:cNvSpPr>
          <p:nvPr>
            <p:ph type="body" sz="quarter" idx="16"/>
          </p:nvPr>
        </p:nvSpPr>
        <p:spPr>
          <a:xfrm>
            <a:off x="209558" y="6316275"/>
            <a:ext cx="7258042" cy="356508"/>
          </a:xfrm>
        </p:spPr>
        <p:txBody>
          <a:bodyPr/>
          <a:lstStyle/>
          <a:p>
            <a:r>
              <a:rPr lang="en-US"/>
              <a:t>Q22. To what extent do agree or disagree that </a:t>
            </a:r>
            <a:r>
              <a:rPr lang="en-US" b="1"/>
              <a:t>social media</a:t>
            </a:r>
            <a:r>
              <a:rPr lang="en-US"/>
              <a:t> influences your online behaviour in the following ways:</a:t>
            </a:r>
          </a:p>
          <a:p>
            <a:r>
              <a:rPr lang="en-US"/>
              <a:t> Base: All Respondents (n=22,639)</a:t>
            </a:r>
            <a:endParaRPr lang="en-US" dirty="0"/>
          </a:p>
        </p:txBody>
      </p:sp>
      <p:sp>
        <p:nvSpPr>
          <p:cNvPr id="2" name="Text Placeholder 1">
            <a:extLst>
              <a:ext uri="{FF2B5EF4-FFF2-40B4-BE49-F238E27FC236}">
                <a16:creationId xmlns:a16="http://schemas.microsoft.com/office/drawing/2014/main" xmlns="" id="{28D3A9B3-5F59-4779-B07C-BED2337E463E}"/>
              </a:ext>
            </a:extLst>
          </p:cNvPr>
          <p:cNvSpPr>
            <a:spLocks noGrp="1"/>
          </p:cNvSpPr>
          <p:nvPr>
            <p:ph type="body" sz="quarter" idx="13"/>
          </p:nvPr>
        </p:nvSpPr>
        <p:spPr/>
        <p:txBody>
          <a:bodyPr/>
          <a:lstStyle/>
          <a:p>
            <a:r>
              <a:rPr lang="en-US" dirty="0"/>
              <a:t>SOCIAL MEDIA</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pPr algn="just"/>
            <a:r>
              <a:rPr lang="en-US" dirty="0"/>
              <a:t>Influences what websites I visit</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1183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5549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57%</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43%</a:t>
            </a:r>
          </a:p>
        </p:txBody>
      </p:sp>
    </p:spTree>
    <p:extLst>
      <p:ext uri="{BB962C8B-B14F-4D97-AF65-F5344CB8AC3E}">
        <p14:creationId xmlns:p14="http://schemas.microsoft.com/office/powerpoint/2010/main" val="139118845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5" name="Text Placeholder 4">
            <a:extLst>
              <a:ext uri="{FF2B5EF4-FFF2-40B4-BE49-F238E27FC236}">
                <a16:creationId xmlns:a16="http://schemas.microsoft.com/office/drawing/2014/main" xmlns="" id="{75951793-1955-4636-B31E-C993F237FDB2}"/>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what applications I use</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46%</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54%</a:t>
            </a:r>
          </a:p>
        </p:txBody>
      </p:sp>
    </p:spTree>
    <p:extLst>
      <p:ext uri="{BB962C8B-B14F-4D97-AF65-F5344CB8AC3E}">
        <p14:creationId xmlns:p14="http://schemas.microsoft.com/office/powerpoint/2010/main" val="299319069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8" name="Text Placeholder 7">
            <a:extLst>
              <a:ext uri="{FF2B5EF4-FFF2-40B4-BE49-F238E27FC236}">
                <a16:creationId xmlns:a16="http://schemas.microsoft.com/office/drawing/2014/main" xmlns="" id="{E02C0980-10E5-4E46-B596-CC6B1661D688}"/>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what applications I use - By Economy</a:t>
            </a:r>
          </a:p>
        </p:txBody>
      </p:sp>
      <p:graphicFrame>
        <p:nvGraphicFramePr>
          <p:cNvPr id="6" name="Chart 5"/>
          <p:cNvGraphicFramePr/>
          <p:nvPr>
            <p:extLst>
              <p:ext uri="{D42A27DB-BD31-4B8C-83A1-F6EECF244321}">
                <p14:modId xmlns:p14="http://schemas.microsoft.com/office/powerpoint/2010/main" val="1319556882"/>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03969660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6" name="Text Placeholder 5">
            <a:extLst>
              <a:ext uri="{FF2B5EF4-FFF2-40B4-BE49-F238E27FC236}">
                <a16:creationId xmlns:a16="http://schemas.microsoft.com/office/drawing/2014/main" xmlns="" id="{9F6504E2-AC8E-4E3E-B21E-D5E974D7B7BF}"/>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what applications I use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617922452"/>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8628126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5" name="Text Placeholder 4">
            <a:extLst>
              <a:ext uri="{FF2B5EF4-FFF2-40B4-BE49-F238E27FC236}">
                <a16:creationId xmlns:a16="http://schemas.microsoft.com/office/drawing/2014/main" xmlns="" id="{906ABD36-6132-4D06-A606-EA6D305B6EDC}"/>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where I go during my day</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62%</a:t>
            </a:r>
          </a:p>
        </p:txBody>
      </p:sp>
    </p:spTree>
    <p:extLst>
      <p:ext uri="{BB962C8B-B14F-4D97-AF65-F5344CB8AC3E}">
        <p14:creationId xmlns:p14="http://schemas.microsoft.com/office/powerpoint/2010/main" val="114252792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8" name="Text Placeholder 7">
            <a:extLst>
              <a:ext uri="{FF2B5EF4-FFF2-40B4-BE49-F238E27FC236}">
                <a16:creationId xmlns:a16="http://schemas.microsoft.com/office/drawing/2014/main" xmlns="" id="{CA5E22D0-EC5C-4ED1-BB7C-0E7418BCFC57}"/>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where I go during my day - By Economy</a:t>
            </a:r>
          </a:p>
        </p:txBody>
      </p:sp>
      <p:graphicFrame>
        <p:nvGraphicFramePr>
          <p:cNvPr id="6" name="Chart 5"/>
          <p:cNvGraphicFramePr/>
          <p:nvPr>
            <p:extLst>
              <p:ext uri="{D42A27DB-BD31-4B8C-83A1-F6EECF244321}">
                <p14:modId xmlns:p14="http://schemas.microsoft.com/office/powerpoint/2010/main" val="3861827477"/>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49362738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6" name="Text Placeholder 5">
            <a:extLst>
              <a:ext uri="{FF2B5EF4-FFF2-40B4-BE49-F238E27FC236}">
                <a16:creationId xmlns:a16="http://schemas.microsoft.com/office/drawing/2014/main" xmlns="" id="{E9FAD243-BE16-4B21-A81F-436C8484289D}"/>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where I go during my day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836854830"/>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3410257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5" name="Text Placeholder 4">
            <a:extLst>
              <a:ext uri="{FF2B5EF4-FFF2-40B4-BE49-F238E27FC236}">
                <a16:creationId xmlns:a16="http://schemas.microsoft.com/office/drawing/2014/main" xmlns="" id="{AE654F81-563E-4EB5-85DD-8FCCF630828F}"/>
              </a:ext>
            </a:extLst>
          </p:cNvPr>
          <p:cNvSpPr>
            <a:spLocks noGrp="1"/>
          </p:cNvSpPr>
          <p:nvPr>
            <p:ph type="body" sz="quarter" idx="13"/>
          </p:nvPr>
        </p:nvSpPr>
        <p:spPr/>
        <p:txBody>
          <a:bodyPr/>
          <a:lstStyle/>
          <a:p>
            <a:r>
              <a:rPr lang="en-US"/>
              <a:t>online advertisements</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dirty="0"/>
              <a:t>Influence my political point of view</a:t>
            </a:r>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32%</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68%</a:t>
            </a:r>
          </a:p>
        </p:txBody>
      </p:sp>
    </p:spTree>
    <p:extLst>
      <p:ext uri="{BB962C8B-B14F-4D97-AF65-F5344CB8AC3E}">
        <p14:creationId xmlns:p14="http://schemas.microsoft.com/office/powerpoint/2010/main" val="4075120737"/>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8" name="Text Placeholder 7">
            <a:extLst>
              <a:ext uri="{FF2B5EF4-FFF2-40B4-BE49-F238E27FC236}">
                <a16:creationId xmlns:a16="http://schemas.microsoft.com/office/drawing/2014/main" xmlns="" id="{9A753732-50B1-47B8-BE18-F012279DFACD}"/>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my political point of view - By Economy</a:t>
            </a:r>
          </a:p>
        </p:txBody>
      </p:sp>
      <p:graphicFrame>
        <p:nvGraphicFramePr>
          <p:cNvPr id="6" name="Chart 5"/>
          <p:cNvGraphicFramePr/>
          <p:nvPr>
            <p:extLst>
              <p:ext uri="{D42A27DB-BD31-4B8C-83A1-F6EECF244321}">
                <p14:modId xmlns:p14="http://schemas.microsoft.com/office/powerpoint/2010/main" val="3082826063"/>
              </p:ext>
            </p:extLst>
          </p:nvPr>
        </p:nvGraphicFramePr>
        <p:xfrm>
          <a:off x="228600" y="1021080"/>
          <a:ext cx="96926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50929271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Q25. To what extent do agree or disagree that online advertisements influence your online behaviour in the following ways:</a:t>
            </a:r>
          </a:p>
          <a:p>
            <a:r>
              <a:rPr lang="en-US"/>
              <a:t> Base: All Respondents (n=22,636)</a:t>
            </a:r>
            <a:endParaRPr lang="en-US" dirty="0"/>
          </a:p>
        </p:txBody>
      </p:sp>
      <p:sp>
        <p:nvSpPr>
          <p:cNvPr id="6" name="Text Placeholder 5">
            <a:extLst>
              <a:ext uri="{FF2B5EF4-FFF2-40B4-BE49-F238E27FC236}">
                <a16:creationId xmlns:a16="http://schemas.microsoft.com/office/drawing/2014/main" xmlns="" id="{BCAFE31B-7926-48B5-9C6A-6F766E14FD31}"/>
              </a:ext>
            </a:extLst>
          </p:cNvPr>
          <p:cNvSpPr>
            <a:spLocks noGrp="1"/>
          </p:cNvSpPr>
          <p:nvPr>
            <p:ph type="body" sz="quarter" idx="13"/>
          </p:nvPr>
        </p:nvSpPr>
        <p:spPr/>
        <p:txBody>
          <a:bodyPr/>
          <a:lstStyle/>
          <a:p>
            <a:r>
              <a:rPr lang="en-US"/>
              <a:t>online advertisements</a:t>
            </a:r>
            <a:endParaRPr lang="en-US" dirty="0"/>
          </a:p>
        </p:txBody>
      </p:sp>
      <p:sp>
        <p:nvSpPr>
          <p:cNvPr id="2" name="Title 1"/>
          <p:cNvSpPr>
            <a:spLocks noGrp="1"/>
          </p:cNvSpPr>
          <p:nvPr>
            <p:ph type="title"/>
          </p:nvPr>
        </p:nvSpPr>
        <p:spPr/>
        <p:txBody>
          <a:bodyPr/>
          <a:lstStyle/>
          <a:p>
            <a:r>
              <a:rPr lang="en-US" dirty="0"/>
              <a:t>Influence my political point of view - By Regional Economy</a:t>
            </a:r>
            <a:endParaRPr lang="en-CA"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015534000"/>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8468775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833" y="2667000"/>
            <a:ext cx="7093160" cy="2457917"/>
          </a:xfrm>
        </p:spPr>
        <p:txBody>
          <a:bodyPr/>
          <a:lstStyle/>
          <a:p>
            <a:r>
              <a:rPr lang="en-CA" sz="6600" dirty="0"/>
              <a:t>Attitudes towards online influencers</a:t>
            </a:r>
          </a:p>
        </p:txBody>
      </p:sp>
    </p:spTree>
    <p:extLst>
      <p:ext uri="{BB962C8B-B14F-4D97-AF65-F5344CB8AC3E}">
        <p14:creationId xmlns:p14="http://schemas.microsoft.com/office/powerpoint/2010/main" val="3663593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xmlns="" id="{286B278A-B812-4A08-B15F-DAE989CEE0E7}"/>
              </a:ext>
            </a:extLst>
          </p:cNvPr>
          <p:cNvSpPr>
            <a:spLocks noGrp="1"/>
          </p:cNvSpPr>
          <p:nvPr>
            <p:ph type="body" sz="quarter" idx="16"/>
          </p:nvPr>
        </p:nvSpPr>
        <p:spPr>
          <a:xfrm>
            <a:off x="209558" y="6316275"/>
            <a:ext cx="7258042" cy="356508"/>
          </a:xfrm>
        </p:spPr>
        <p:txBody>
          <a:bodyPr/>
          <a:lstStyle/>
          <a:p>
            <a:r>
              <a:rPr lang="en-US" dirty="0"/>
              <a:t>Q22. To what extent do agree or disagree that social media influences your online behaviour in the following ways:</a:t>
            </a:r>
          </a:p>
          <a:p>
            <a:r>
              <a:rPr lang="en-US" dirty="0"/>
              <a:t> Base: All Respondents (n=22,639)</a:t>
            </a:r>
          </a:p>
        </p:txBody>
      </p:sp>
      <p:sp>
        <p:nvSpPr>
          <p:cNvPr id="4" name="Text Placeholder 3">
            <a:extLst>
              <a:ext uri="{FF2B5EF4-FFF2-40B4-BE49-F238E27FC236}">
                <a16:creationId xmlns:a16="http://schemas.microsoft.com/office/drawing/2014/main" xmlns="" id="{290464D8-1838-43DC-A8D3-017CF6A58E08}"/>
              </a:ext>
            </a:extLst>
          </p:cNvPr>
          <p:cNvSpPr>
            <a:spLocks noGrp="1"/>
          </p:cNvSpPr>
          <p:nvPr>
            <p:ph type="body" sz="quarter" idx="13"/>
          </p:nvPr>
        </p:nvSpPr>
        <p:spPr/>
        <p:txBody>
          <a:bodyPr/>
          <a:lstStyle/>
          <a:p>
            <a:r>
              <a:rPr lang="en-US" dirty="0"/>
              <a:t>SOCIAL MEDIA</a:t>
            </a:r>
          </a:p>
        </p:txBody>
      </p:sp>
      <p:sp>
        <p:nvSpPr>
          <p:cNvPr id="2" name="Title 1"/>
          <p:cNvSpPr>
            <a:spLocks noGrp="1"/>
          </p:cNvSpPr>
          <p:nvPr>
            <p:ph type="title"/>
          </p:nvPr>
        </p:nvSpPr>
        <p:spPr/>
        <p:txBody>
          <a:bodyPr/>
          <a:lstStyle/>
          <a:p>
            <a:pPr algn="just"/>
            <a:r>
              <a:rPr lang="en-US" dirty="0"/>
              <a:t>Influences what websites I visit - By Economy</a:t>
            </a:r>
          </a:p>
        </p:txBody>
      </p:sp>
      <p:graphicFrame>
        <p:nvGraphicFramePr>
          <p:cNvPr id="6" name="Chart 5"/>
          <p:cNvGraphicFramePr/>
          <p:nvPr>
            <p:extLst>
              <p:ext uri="{D42A27DB-BD31-4B8C-83A1-F6EECF244321}">
                <p14:modId xmlns:p14="http://schemas.microsoft.com/office/powerpoint/2010/main" val="917328443"/>
              </p:ext>
            </p:extLst>
          </p:nvPr>
        </p:nvGraphicFramePr>
        <p:xfrm>
          <a:off x="289560" y="1002406"/>
          <a:ext cx="885444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27385454"/>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xmlns="" id="{F22AD071-6575-416D-833E-B628DC97FE7F}"/>
              </a:ext>
            </a:extLst>
          </p:cNvPr>
          <p:cNvSpPr>
            <a:spLocks noGrp="1"/>
          </p:cNvSpPr>
          <p:nvPr>
            <p:ph type="body" sz="quarter" idx="13"/>
          </p:nvPr>
        </p:nvSpPr>
        <p:spPr/>
        <p:txBody>
          <a:bodyPr/>
          <a:lstStyle/>
          <a:p>
            <a:r>
              <a:rPr lang="en-US" dirty="0"/>
              <a:t>Attitudes towards online influencers</a:t>
            </a:r>
          </a:p>
        </p:txBody>
      </p:sp>
      <p:sp>
        <p:nvSpPr>
          <p:cNvPr id="3" name="Text Placeholder 2">
            <a:extLst>
              <a:ext uri="{FF2B5EF4-FFF2-40B4-BE49-F238E27FC236}">
                <a16:creationId xmlns:a16="http://schemas.microsoft.com/office/drawing/2014/main" xmlns="" id="{6601A1F1-36A4-45DF-8142-88E5BF692153}"/>
              </a:ext>
            </a:extLst>
          </p:cNvPr>
          <p:cNvSpPr>
            <a:spLocks noGrp="1"/>
          </p:cNvSpPr>
          <p:nvPr>
            <p:ph type="body" sz="quarter" idx="16"/>
          </p:nvPr>
        </p:nvSpPr>
        <p:spPr>
          <a:xfrm>
            <a:off x="209558" y="6380395"/>
            <a:ext cx="7258042" cy="292388"/>
          </a:xfrm>
        </p:spPr>
        <p:txBody>
          <a:bodyPr/>
          <a:lstStyle/>
          <a:p>
            <a:r>
              <a:rPr lang="en-US" dirty="0"/>
              <a:t>Q26, Q27, Q28 and Q29  TOP2BOX (STRONGLY/ SOMEWHAT AGREE)] To what extent do you agree or disagree with the following statements</a:t>
            </a:r>
          </a:p>
        </p:txBody>
      </p:sp>
      <p:sp>
        <p:nvSpPr>
          <p:cNvPr id="4" name="Title 3">
            <a:extLst>
              <a:ext uri="{FF2B5EF4-FFF2-40B4-BE49-F238E27FC236}">
                <a16:creationId xmlns:a16="http://schemas.microsoft.com/office/drawing/2014/main" xmlns="" id="{100F3861-CA7E-4C44-AE86-BF8FC516A7DC}"/>
              </a:ext>
            </a:extLst>
          </p:cNvPr>
          <p:cNvSpPr>
            <a:spLocks noGrp="1"/>
          </p:cNvSpPr>
          <p:nvPr>
            <p:ph type="title"/>
          </p:nvPr>
        </p:nvSpPr>
        <p:spPr>
          <a:xfrm>
            <a:off x="234000" y="561201"/>
            <a:ext cx="8646971" cy="830997"/>
          </a:xfrm>
        </p:spPr>
        <p:txBody>
          <a:bodyPr/>
          <a:lstStyle/>
          <a:p>
            <a:pPr algn="just"/>
            <a:r>
              <a:rPr lang="en-US" dirty="0"/>
              <a:t>The belief among the majority is that social media and search engines have too much power, even if they do make life easier. Three in ten (30%) say that social media makes their life worse. </a:t>
            </a:r>
          </a:p>
        </p:txBody>
      </p:sp>
      <p:graphicFrame>
        <p:nvGraphicFramePr>
          <p:cNvPr id="5" name="Table 4">
            <a:extLst>
              <a:ext uri="{FF2B5EF4-FFF2-40B4-BE49-F238E27FC236}">
                <a16:creationId xmlns:a16="http://schemas.microsoft.com/office/drawing/2014/main" xmlns="" id="{5C0FC0AB-28B0-4098-8284-746AAB081D91}"/>
              </a:ext>
            </a:extLst>
          </p:cNvPr>
          <p:cNvGraphicFramePr>
            <a:graphicFrameLocks noGrp="1"/>
          </p:cNvGraphicFramePr>
          <p:nvPr>
            <p:extLst>
              <p:ext uri="{D42A27DB-BD31-4B8C-83A1-F6EECF244321}">
                <p14:modId xmlns:p14="http://schemas.microsoft.com/office/powerpoint/2010/main" val="78520407"/>
              </p:ext>
            </p:extLst>
          </p:nvPr>
        </p:nvGraphicFramePr>
        <p:xfrm>
          <a:off x="381000" y="1658142"/>
          <a:ext cx="8610603" cy="3294860"/>
        </p:xfrm>
        <a:graphic>
          <a:graphicData uri="http://schemas.openxmlformats.org/drawingml/2006/table">
            <a:tbl>
              <a:tblPr/>
              <a:tblGrid>
                <a:gridCol w="3428295">
                  <a:extLst>
                    <a:ext uri="{9D8B030D-6E8A-4147-A177-3AD203B41FA5}">
                      <a16:colId xmlns:a16="http://schemas.microsoft.com/office/drawing/2014/main" xmlns="" val="1136139067"/>
                    </a:ext>
                  </a:extLst>
                </a:gridCol>
                <a:gridCol w="1295577">
                  <a:extLst>
                    <a:ext uri="{9D8B030D-6E8A-4147-A177-3AD203B41FA5}">
                      <a16:colId xmlns:a16="http://schemas.microsoft.com/office/drawing/2014/main" xmlns="" val="481798109"/>
                    </a:ext>
                  </a:extLst>
                </a:gridCol>
                <a:gridCol w="1295577">
                  <a:extLst>
                    <a:ext uri="{9D8B030D-6E8A-4147-A177-3AD203B41FA5}">
                      <a16:colId xmlns:a16="http://schemas.microsoft.com/office/drawing/2014/main" xmlns="" val="1005442414"/>
                    </a:ext>
                  </a:extLst>
                </a:gridCol>
                <a:gridCol w="1295577">
                  <a:extLst>
                    <a:ext uri="{9D8B030D-6E8A-4147-A177-3AD203B41FA5}">
                      <a16:colId xmlns:a16="http://schemas.microsoft.com/office/drawing/2014/main" xmlns="" val="3368105070"/>
                    </a:ext>
                  </a:extLst>
                </a:gridCol>
                <a:gridCol w="1295577">
                  <a:extLst>
                    <a:ext uri="{9D8B030D-6E8A-4147-A177-3AD203B41FA5}">
                      <a16:colId xmlns:a16="http://schemas.microsoft.com/office/drawing/2014/main" xmlns="" val="1484322729"/>
                    </a:ext>
                  </a:extLst>
                </a:gridCol>
              </a:tblGrid>
              <a:tr h="520241">
                <a:tc>
                  <a:txBody>
                    <a:bodyPr/>
                    <a:lstStyle/>
                    <a:p>
                      <a:pPr algn="l" fontAlgn="ctr"/>
                      <a:endParaRPr lang="en-US" sz="1400" b="0" i="0" u="none" strike="noStrike" dirty="0">
                        <a:solidFill>
                          <a:srgbClr val="000000"/>
                        </a:solidFill>
                        <a:effectLst/>
                        <a:latin typeface="Calibri" panose="020F0502020204030204" pitchFamily="34" charset="0"/>
                      </a:endParaRP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SOCIAL MEDIA</a:t>
                      </a:r>
                    </a:p>
                  </a:txBody>
                  <a:tcPr marL="7620" marR="7620" marT="762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SEARCH ENGINES</a:t>
                      </a:r>
                    </a:p>
                  </a:txBody>
                  <a:tcPr marL="7620" marR="7620" marT="762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ONLINE APPS</a:t>
                      </a:r>
                    </a:p>
                  </a:txBody>
                  <a:tcPr marL="7620" marR="7620" marT="762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1" i="0" u="none" strike="noStrike" dirty="0">
                          <a:solidFill>
                            <a:srgbClr val="000000"/>
                          </a:solidFill>
                          <a:effectLst/>
                          <a:latin typeface="Calibri" panose="020F0502020204030204" pitchFamily="34" charset="0"/>
                        </a:rPr>
                        <a:t>ONLINE ADVERTISEMENT</a:t>
                      </a:r>
                    </a:p>
                  </a:txBody>
                  <a:tcPr marL="7620" marR="7620" marT="7620" marB="0" anchor="b">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804200530"/>
                  </a:ext>
                </a:extLst>
              </a:tr>
              <a:tr h="219049">
                <a:tc>
                  <a:txBody>
                    <a:bodyPr/>
                    <a:lstStyle/>
                    <a:p>
                      <a:pPr algn="l" fontAlgn="ctr"/>
                      <a:r>
                        <a:rPr lang="en-US" sz="1100" b="0" i="0" u="none" strike="noStrike" dirty="0">
                          <a:solidFill>
                            <a:srgbClr val="000000"/>
                          </a:solidFill>
                          <a:effectLst/>
                          <a:latin typeface="Calibri" panose="020F0502020204030204" pitchFamily="34" charset="0"/>
                        </a:rPr>
                        <a:t>Base: All Answering</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22638</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22656</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22624</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22635</a:t>
                      </a:r>
                    </a:p>
                  </a:txBody>
                  <a:tcPr marL="7620" marR="7620" marT="762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2957510255"/>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have too much power</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63%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ACE7F"/>
                    </a:solidFill>
                  </a:tcPr>
                </a:tc>
                <a:tc>
                  <a:txBody>
                    <a:bodyPr/>
                    <a:lstStyle/>
                    <a:p>
                      <a:pPr algn="ctr" fontAlgn="ctr"/>
                      <a:r>
                        <a:rPr lang="en-US" sz="1400" b="0" i="0" u="none" strike="noStrike" dirty="0">
                          <a:solidFill>
                            <a:srgbClr val="000000"/>
                          </a:solidFill>
                          <a:effectLst/>
                          <a:latin typeface="Calibri" panose="020F0502020204030204" pitchFamily="34" charset="0"/>
                        </a:rPr>
                        <a:t>57%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1D580"/>
                    </a:solidFill>
                  </a:tcPr>
                </a:tc>
                <a:tc>
                  <a:txBody>
                    <a:bodyPr/>
                    <a:lstStyle/>
                    <a:p>
                      <a:pPr algn="ctr" fontAlgn="ctr"/>
                      <a:r>
                        <a:rPr lang="en-US" sz="1400" b="0" i="0" u="none" strike="noStrike">
                          <a:solidFill>
                            <a:srgbClr val="000000"/>
                          </a:solidFill>
                          <a:effectLst/>
                          <a:latin typeface="Calibri" panose="020F0502020204030204" pitchFamily="34" charset="0"/>
                        </a:rPr>
                        <a:t>48%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5DF82"/>
                    </a:solidFill>
                  </a:tcPr>
                </a:tc>
                <a:tc>
                  <a:txBody>
                    <a:bodyPr/>
                    <a:lstStyle/>
                    <a:p>
                      <a:pPr algn="ctr" fontAlgn="ctr"/>
                      <a:r>
                        <a:rPr lang="en-US" sz="1400" b="0" i="0" u="none" strike="noStrike" dirty="0">
                          <a:solidFill>
                            <a:srgbClr val="000000"/>
                          </a:solidFill>
                          <a:effectLst/>
                          <a:latin typeface="Calibri" panose="020F0502020204030204" pitchFamily="34" charset="0"/>
                        </a:rPr>
                        <a:t>49%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1DE82"/>
                    </a:solidFill>
                  </a:tcPr>
                </a:tc>
                <a:extLst>
                  <a:ext uri="{0D108BD9-81ED-4DB2-BD59-A6C34878D82A}">
                    <a16:rowId xmlns:a16="http://schemas.microsoft.com/office/drawing/2014/main" xmlns="" val="3316472967"/>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have too little power</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30%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E78"/>
                    </a:solidFill>
                  </a:tcPr>
                </a:tc>
                <a:tc>
                  <a:txBody>
                    <a:bodyPr/>
                    <a:lstStyle/>
                    <a:p>
                      <a:pPr algn="ctr" fontAlgn="ctr"/>
                      <a:r>
                        <a:rPr lang="en-US" sz="1400" b="0" i="0" u="none" strike="noStrike">
                          <a:solidFill>
                            <a:srgbClr val="000000"/>
                          </a:solidFill>
                          <a:effectLst/>
                          <a:latin typeface="Calibri" panose="020F0502020204030204" pitchFamily="34" charset="0"/>
                        </a:rPr>
                        <a:t>28%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A9D75"/>
                    </a:solidFill>
                  </a:tcPr>
                </a:tc>
                <a:tc>
                  <a:txBody>
                    <a:bodyPr/>
                    <a:lstStyle/>
                    <a:p>
                      <a:pPr algn="ctr" fontAlgn="ctr"/>
                      <a:r>
                        <a:rPr lang="en-US" sz="1400" b="0" i="0" u="none" strike="noStrike" dirty="0">
                          <a:solidFill>
                            <a:srgbClr val="000000"/>
                          </a:solidFill>
                          <a:effectLst/>
                          <a:latin typeface="Calibri" panose="020F0502020204030204" pitchFamily="34" charset="0"/>
                        </a:rPr>
                        <a:t>28%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A9D75"/>
                    </a:solidFill>
                  </a:tcPr>
                </a:tc>
                <a:tc>
                  <a:txBody>
                    <a:bodyPr/>
                    <a:lstStyle/>
                    <a:p>
                      <a:pPr algn="ctr" fontAlgn="ctr"/>
                      <a:r>
                        <a:rPr lang="en-US" sz="1400" b="0" i="0" u="none" strike="noStrike">
                          <a:solidFill>
                            <a:srgbClr val="000000"/>
                          </a:solidFill>
                          <a:effectLst/>
                          <a:latin typeface="Calibri" panose="020F0502020204030204" pitchFamily="34" charset="0"/>
                        </a:rPr>
                        <a:t>29%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576"/>
                    </a:solidFill>
                  </a:tcPr>
                </a:tc>
                <a:extLst>
                  <a:ext uri="{0D108BD9-81ED-4DB2-BD59-A6C34878D82A}">
                    <a16:rowId xmlns:a16="http://schemas.microsoft.com/office/drawing/2014/main" xmlns="" val="3618201005"/>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help make my life easier</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58%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AED480"/>
                    </a:solidFill>
                  </a:tcPr>
                </a:tc>
                <a:tc>
                  <a:txBody>
                    <a:bodyPr/>
                    <a:lstStyle/>
                    <a:p>
                      <a:pPr algn="ctr" fontAlgn="ctr"/>
                      <a:r>
                        <a:rPr lang="en-US" sz="1400" b="0" i="0" u="none" strike="noStrike">
                          <a:solidFill>
                            <a:srgbClr val="000000"/>
                          </a:solidFill>
                          <a:effectLst/>
                          <a:latin typeface="Calibri" panose="020F0502020204030204" pitchFamily="34" charset="0"/>
                        </a:rPr>
                        <a:t>77%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63BE7B"/>
                    </a:solidFill>
                  </a:tcPr>
                </a:tc>
                <a:tc>
                  <a:txBody>
                    <a:bodyPr/>
                    <a:lstStyle/>
                    <a:p>
                      <a:pPr algn="ctr" fontAlgn="ctr"/>
                      <a:r>
                        <a:rPr lang="en-US" sz="1400" b="0" i="0" u="none" strike="noStrike" dirty="0">
                          <a:solidFill>
                            <a:srgbClr val="000000"/>
                          </a:solidFill>
                          <a:effectLst/>
                          <a:latin typeface="Calibri" panose="020F0502020204030204" pitchFamily="34" charset="0"/>
                        </a:rPr>
                        <a:t>67%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8ACA7E"/>
                    </a:solidFill>
                  </a:tcPr>
                </a:tc>
                <a:tc>
                  <a:txBody>
                    <a:bodyPr/>
                    <a:lstStyle/>
                    <a:p>
                      <a:pPr algn="ctr" fontAlgn="ctr"/>
                      <a:r>
                        <a:rPr lang="en-US" sz="1400" b="0" i="0" u="none" strike="noStrike">
                          <a:solidFill>
                            <a:srgbClr val="000000"/>
                          </a:solidFill>
                          <a:effectLst/>
                          <a:latin typeface="Calibri" panose="020F0502020204030204" pitchFamily="34" charset="0"/>
                        </a:rPr>
                        <a:t>44%</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483"/>
                    </a:solidFill>
                  </a:tcPr>
                </a:tc>
                <a:extLst>
                  <a:ext uri="{0D108BD9-81ED-4DB2-BD59-A6C34878D82A}">
                    <a16:rowId xmlns:a16="http://schemas.microsoft.com/office/drawing/2014/main" xmlns="" val="2470659664"/>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make my life harder</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29%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576"/>
                    </a:solidFill>
                  </a:tcPr>
                </a:tc>
                <a:tc>
                  <a:txBody>
                    <a:bodyPr/>
                    <a:lstStyle/>
                    <a:p>
                      <a:pPr algn="ctr" fontAlgn="ctr"/>
                      <a:r>
                        <a:rPr lang="en-US" sz="1400" b="0" i="0" u="none" strike="noStrike" dirty="0">
                          <a:solidFill>
                            <a:srgbClr val="000000"/>
                          </a:solidFill>
                          <a:effectLst/>
                          <a:latin typeface="Calibri" panose="020F0502020204030204" pitchFamily="34" charset="0"/>
                        </a:rPr>
                        <a:t>22%</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8696B"/>
                    </a:solidFill>
                  </a:tcPr>
                </a:tc>
                <a:tc>
                  <a:txBody>
                    <a:bodyPr/>
                    <a:lstStyle/>
                    <a:p>
                      <a:pPr algn="ctr" fontAlgn="ctr"/>
                      <a:r>
                        <a:rPr lang="en-US" sz="1400" b="0" i="0" u="none" strike="noStrike" dirty="0">
                          <a:solidFill>
                            <a:srgbClr val="000000"/>
                          </a:solidFill>
                          <a:effectLst/>
                          <a:latin typeface="Calibri" panose="020F0502020204030204" pitchFamily="34" charset="0"/>
                        </a:rPr>
                        <a:t>23%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8716C"/>
                    </a:solidFill>
                  </a:tcPr>
                </a:tc>
                <a:tc>
                  <a:txBody>
                    <a:bodyPr/>
                    <a:lstStyle/>
                    <a:p>
                      <a:pPr algn="ctr" fontAlgn="ctr"/>
                      <a:r>
                        <a:rPr lang="en-US" sz="1400" b="0" i="0" u="none" strike="noStrike" dirty="0">
                          <a:solidFill>
                            <a:srgbClr val="000000"/>
                          </a:solidFill>
                          <a:effectLst/>
                          <a:latin typeface="Calibri" panose="020F0502020204030204" pitchFamily="34" charset="0"/>
                        </a:rPr>
                        <a:t>30%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E78"/>
                    </a:solidFill>
                  </a:tcPr>
                </a:tc>
                <a:extLst>
                  <a:ext uri="{0D108BD9-81ED-4DB2-BD59-A6C34878D82A}">
                    <a16:rowId xmlns:a16="http://schemas.microsoft.com/office/drawing/2014/main" xmlns="" val="4142969885"/>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help make my life more efficient</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53%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C1D981"/>
                    </a:solidFill>
                  </a:tcPr>
                </a:tc>
                <a:tc>
                  <a:txBody>
                    <a:bodyPr/>
                    <a:lstStyle/>
                    <a:p>
                      <a:pPr algn="ctr" fontAlgn="ctr"/>
                      <a:r>
                        <a:rPr lang="en-US" sz="1400" b="0" i="0" u="none" strike="noStrike" dirty="0">
                          <a:solidFill>
                            <a:srgbClr val="000000"/>
                          </a:solidFill>
                          <a:effectLst/>
                          <a:latin typeface="Calibri" panose="020F0502020204030204" pitchFamily="34" charset="0"/>
                        </a:rPr>
                        <a:t>73%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73C37C"/>
                    </a:solidFill>
                  </a:tcPr>
                </a:tc>
                <a:tc>
                  <a:txBody>
                    <a:bodyPr/>
                    <a:lstStyle/>
                    <a:p>
                      <a:pPr algn="ctr" fontAlgn="ctr"/>
                      <a:r>
                        <a:rPr lang="en-US" sz="1400" b="0" i="0" u="none" strike="noStrike" dirty="0">
                          <a:solidFill>
                            <a:srgbClr val="000000"/>
                          </a:solidFill>
                          <a:effectLst/>
                          <a:latin typeface="Calibri" panose="020F0502020204030204" pitchFamily="34" charset="0"/>
                        </a:rPr>
                        <a:t>64%</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6CD7E"/>
                    </a:solidFill>
                  </a:tcPr>
                </a:tc>
                <a:tc>
                  <a:txBody>
                    <a:bodyPr/>
                    <a:lstStyle/>
                    <a:p>
                      <a:pPr algn="ctr" fontAlgn="ctr"/>
                      <a:r>
                        <a:rPr lang="en-US" sz="1400" b="0" i="0" u="none" strike="noStrike" dirty="0">
                          <a:solidFill>
                            <a:srgbClr val="000000"/>
                          </a:solidFill>
                          <a:effectLst/>
                          <a:latin typeface="Calibri" panose="020F0502020204030204" pitchFamily="34" charset="0"/>
                        </a:rPr>
                        <a:t>43%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583"/>
                    </a:solidFill>
                  </a:tcPr>
                </a:tc>
                <a:extLst>
                  <a:ext uri="{0D108BD9-81ED-4DB2-BD59-A6C34878D82A}">
                    <a16:rowId xmlns:a16="http://schemas.microsoft.com/office/drawing/2014/main" xmlns="" val="1103658015"/>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make my life less efficient</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37%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EB84"/>
                    </a:solidFill>
                  </a:tcPr>
                </a:tc>
                <a:tc>
                  <a:txBody>
                    <a:bodyPr/>
                    <a:lstStyle/>
                    <a:p>
                      <a:pPr algn="ctr" fontAlgn="ctr"/>
                      <a:r>
                        <a:rPr lang="en-US" sz="1400" b="0" i="0" u="none" strike="noStrike" dirty="0">
                          <a:solidFill>
                            <a:srgbClr val="000000"/>
                          </a:solidFill>
                          <a:effectLst/>
                          <a:latin typeface="Calibri" panose="020F0502020204030204" pitchFamily="34" charset="0"/>
                        </a:rPr>
                        <a:t>26%</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98B71"/>
                    </a:solidFill>
                  </a:tcPr>
                </a:tc>
                <a:tc>
                  <a:txBody>
                    <a:bodyPr/>
                    <a:lstStyle/>
                    <a:p>
                      <a:pPr algn="ctr" fontAlgn="ctr"/>
                      <a:r>
                        <a:rPr lang="en-US" sz="1400" b="0" i="0" u="none" strike="noStrike" dirty="0">
                          <a:solidFill>
                            <a:srgbClr val="000000"/>
                          </a:solidFill>
                          <a:effectLst/>
                          <a:latin typeface="Calibri" panose="020F0502020204030204" pitchFamily="34" charset="0"/>
                        </a:rPr>
                        <a:t>27%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A9473"/>
                    </a:solidFill>
                  </a:tcPr>
                </a:tc>
                <a:tc>
                  <a:txBody>
                    <a:bodyPr/>
                    <a:lstStyle/>
                    <a:p>
                      <a:pPr algn="ctr" fontAlgn="ctr"/>
                      <a:r>
                        <a:rPr lang="en-US" sz="1400" b="0" i="0" u="none" strike="noStrike" dirty="0">
                          <a:solidFill>
                            <a:srgbClr val="000000"/>
                          </a:solidFill>
                          <a:effectLst/>
                          <a:latin typeface="Calibri" panose="020F0502020204030204" pitchFamily="34" charset="0"/>
                        </a:rPr>
                        <a:t>32%</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CBF7B"/>
                    </a:solidFill>
                  </a:tcPr>
                </a:tc>
                <a:extLst>
                  <a:ext uri="{0D108BD9-81ED-4DB2-BD59-A6C34878D82A}">
                    <a16:rowId xmlns:a16="http://schemas.microsoft.com/office/drawing/2014/main" xmlns="" val="2698413052"/>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help make my life better</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55%</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B9D780"/>
                    </a:solidFill>
                  </a:tcPr>
                </a:tc>
                <a:tc>
                  <a:txBody>
                    <a:bodyPr/>
                    <a:lstStyle/>
                    <a:p>
                      <a:pPr algn="ctr" fontAlgn="ctr"/>
                      <a:r>
                        <a:rPr lang="en-US" sz="1400" b="0" i="0" u="none" strike="noStrike">
                          <a:solidFill>
                            <a:srgbClr val="000000"/>
                          </a:solidFill>
                          <a:effectLst/>
                          <a:latin typeface="Calibri" panose="020F0502020204030204" pitchFamily="34" charset="0"/>
                        </a:rPr>
                        <a:t>70%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7FC67D"/>
                    </a:solidFill>
                  </a:tcPr>
                </a:tc>
                <a:tc>
                  <a:txBody>
                    <a:bodyPr/>
                    <a:lstStyle/>
                    <a:p>
                      <a:pPr algn="ctr" fontAlgn="ctr"/>
                      <a:r>
                        <a:rPr lang="en-US" sz="1400" b="0" i="0" u="none" strike="noStrike" dirty="0">
                          <a:solidFill>
                            <a:srgbClr val="000000"/>
                          </a:solidFill>
                          <a:effectLst/>
                          <a:latin typeface="Calibri" panose="020F0502020204030204" pitchFamily="34" charset="0"/>
                        </a:rPr>
                        <a:t>63%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9ACE7F"/>
                    </a:solidFill>
                  </a:tcPr>
                </a:tc>
                <a:tc>
                  <a:txBody>
                    <a:bodyPr/>
                    <a:lstStyle/>
                    <a:p>
                      <a:pPr algn="ctr" fontAlgn="ctr"/>
                      <a:r>
                        <a:rPr lang="en-US" sz="1400" b="0" i="0" u="none" strike="noStrike" dirty="0">
                          <a:solidFill>
                            <a:srgbClr val="000000"/>
                          </a:solidFill>
                          <a:effectLst/>
                          <a:latin typeface="Calibri" panose="020F0502020204030204" pitchFamily="34" charset="0"/>
                        </a:rPr>
                        <a:t>43%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8E583"/>
                    </a:solidFill>
                  </a:tcPr>
                </a:tc>
                <a:extLst>
                  <a:ext uri="{0D108BD9-81ED-4DB2-BD59-A6C34878D82A}">
                    <a16:rowId xmlns:a16="http://schemas.microsoft.com/office/drawing/2014/main" xmlns="" val="1690191034"/>
                  </a:ext>
                </a:extLst>
              </a:tr>
              <a:tr h="255557">
                <a:tc>
                  <a:txBody>
                    <a:bodyPr/>
                    <a:lstStyle/>
                    <a:p>
                      <a:pPr algn="l" fontAlgn="ctr"/>
                      <a:r>
                        <a:rPr lang="en-US" sz="1400" b="0" i="0" u="none" strike="noStrike">
                          <a:solidFill>
                            <a:srgbClr val="000000"/>
                          </a:solidFill>
                          <a:effectLst/>
                          <a:latin typeface="Calibri" panose="020F0502020204030204" pitchFamily="34" charset="0"/>
                        </a:rPr>
                        <a:t>They make my life worse</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30%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E78"/>
                    </a:solidFill>
                  </a:tcPr>
                </a:tc>
                <a:tc>
                  <a:txBody>
                    <a:bodyPr/>
                    <a:lstStyle/>
                    <a:p>
                      <a:pPr algn="ctr" fontAlgn="ctr"/>
                      <a:r>
                        <a:rPr lang="en-US" sz="1400" b="0" i="0" u="none" strike="noStrike">
                          <a:solidFill>
                            <a:srgbClr val="000000"/>
                          </a:solidFill>
                          <a:effectLst/>
                          <a:latin typeface="Calibri" panose="020F0502020204030204" pitchFamily="34" charset="0"/>
                        </a:rPr>
                        <a:t>22%</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8696B"/>
                    </a:solidFill>
                  </a:tcPr>
                </a:tc>
                <a:tc>
                  <a:txBody>
                    <a:bodyPr/>
                    <a:lstStyle/>
                    <a:p>
                      <a:pPr algn="ctr" fontAlgn="ctr"/>
                      <a:r>
                        <a:rPr lang="en-US" sz="1400" b="0" i="0" u="none" strike="noStrike" dirty="0">
                          <a:solidFill>
                            <a:srgbClr val="000000"/>
                          </a:solidFill>
                          <a:effectLst/>
                          <a:latin typeface="Calibri" panose="020F0502020204030204" pitchFamily="34" charset="0"/>
                        </a:rPr>
                        <a:t>23%</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8716C"/>
                    </a:solidFill>
                  </a:tcPr>
                </a:tc>
                <a:tc>
                  <a:txBody>
                    <a:bodyPr/>
                    <a:lstStyle/>
                    <a:p>
                      <a:pPr algn="ctr" fontAlgn="ctr"/>
                      <a:r>
                        <a:rPr lang="en-US" sz="1400" b="0" i="0" u="none" strike="noStrike" dirty="0">
                          <a:solidFill>
                            <a:srgbClr val="000000"/>
                          </a:solidFill>
                          <a:effectLst/>
                          <a:latin typeface="Calibri" panose="020F0502020204030204" pitchFamily="34" charset="0"/>
                        </a:rPr>
                        <a:t>31%</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CB77A"/>
                    </a:solidFill>
                  </a:tcPr>
                </a:tc>
                <a:extLst>
                  <a:ext uri="{0D108BD9-81ED-4DB2-BD59-A6C34878D82A}">
                    <a16:rowId xmlns:a16="http://schemas.microsoft.com/office/drawing/2014/main" xmlns="" val="1089997021"/>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make my life more predictable</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Calibri" panose="020F0502020204030204" pitchFamily="34" charset="0"/>
                        </a:rPr>
                        <a:t>44%</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4E483"/>
                    </a:solidFill>
                  </a:tcPr>
                </a:tc>
                <a:tc>
                  <a:txBody>
                    <a:bodyPr/>
                    <a:lstStyle/>
                    <a:p>
                      <a:pPr algn="ctr" fontAlgn="ctr"/>
                      <a:r>
                        <a:rPr lang="en-US" sz="1400" b="0" i="0" u="none" strike="noStrike" dirty="0">
                          <a:solidFill>
                            <a:srgbClr val="000000"/>
                          </a:solidFill>
                          <a:effectLst/>
                          <a:latin typeface="Calibri" panose="020F0502020204030204" pitchFamily="34" charset="0"/>
                        </a:rPr>
                        <a:t>48%</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D5DF82"/>
                    </a:solidFill>
                  </a:tcPr>
                </a:tc>
                <a:tc>
                  <a:txBody>
                    <a:bodyPr/>
                    <a:lstStyle/>
                    <a:p>
                      <a:pPr algn="ctr" fontAlgn="ctr"/>
                      <a:r>
                        <a:rPr lang="en-US" sz="1400" b="0" i="0" u="none" strike="noStrike" dirty="0">
                          <a:solidFill>
                            <a:srgbClr val="000000"/>
                          </a:solidFill>
                          <a:effectLst/>
                          <a:latin typeface="Calibri" panose="020F0502020204030204" pitchFamily="34" charset="0"/>
                        </a:rPr>
                        <a:t>45%</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E0E383"/>
                    </a:solidFill>
                  </a:tcPr>
                </a:tc>
                <a:tc>
                  <a:txBody>
                    <a:bodyPr/>
                    <a:lstStyle/>
                    <a:p>
                      <a:pPr algn="ctr" fontAlgn="ctr"/>
                      <a:r>
                        <a:rPr lang="en-US" sz="1400" b="0" i="0" u="none" strike="noStrike" dirty="0">
                          <a:solidFill>
                            <a:srgbClr val="000000"/>
                          </a:solidFill>
                          <a:effectLst/>
                          <a:latin typeface="Calibri" panose="020F0502020204030204" pitchFamily="34" charset="0"/>
                        </a:rPr>
                        <a:t>37%</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FEB84"/>
                    </a:solidFill>
                  </a:tcPr>
                </a:tc>
                <a:extLst>
                  <a:ext uri="{0D108BD9-81ED-4DB2-BD59-A6C34878D82A}">
                    <a16:rowId xmlns:a16="http://schemas.microsoft.com/office/drawing/2014/main" xmlns="" val="2680478095"/>
                  </a:ext>
                </a:extLst>
              </a:tr>
              <a:tr h="255557">
                <a:tc>
                  <a:txBody>
                    <a:bodyPr/>
                    <a:lstStyle/>
                    <a:p>
                      <a:pPr algn="l" fontAlgn="ctr"/>
                      <a:r>
                        <a:rPr lang="en-US" sz="1400" b="0" i="0" u="none" strike="noStrike" dirty="0">
                          <a:solidFill>
                            <a:srgbClr val="000000"/>
                          </a:solidFill>
                          <a:effectLst/>
                          <a:latin typeface="Calibri" panose="020F0502020204030204" pitchFamily="34" charset="0"/>
                        </a:rPr>
                        <a:t>They make my life less predictable</a:t>
                      </a:r>
                    </a:p>
                  </a:txBody>
                  <a:tcPr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alibri" panose="020F0502020204030204" pitchFamily="34" charset="0"/>
                        </a:rPr>
                        <a:t>34%</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DD17F"/>
                    </a:solidFill>
                  </a:tcPr>
                </a:tc>
                <a:tc>
                  <a:txBody>
                    <a:bodyPr/>
                    <a:lstStyle/>
                    <a:p>
                      <a:pPr algn="ctr" fontAlgn="ctr"/>
                      <a:r>
                        <a:rPr lang="en-US" sz="1400" b="0" i="0" u="none" strike="noStrike">
                          <a:solidFill>
                            <a:srgbClr val="000000"/>
                          </a:solidFill>
                          <a:effectLst/>
                          <a:latin typeface="Calibri" panose="020F0502020204030204" pitchFamily="34" charset="0"/>
                        </a:rPr>
                        <a:t>31%</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CB77A"/>
                    </a:solidFill>
                  </a:tcPr>
                </a:tc>
                <a:tc>
                  <a:txBody>
                    <a:bodyPr/>
                    <a:lstStyle/>
                    <a:p>
                      <a:pPr algn="ctr" fontAlgn="ctr"/>
                      <a:r>
                        <a:rPr lang="en-US" sz="1400" b="0" i="0" u="none" strike="noStrike">
                          <a:solidFill>
                            <a:srgbClr val="000000"/>
                          </a:solidFill>
                          <a:effectLst/>
                          <a:latin typeface="Calibri" panose="020F0502020204030204" pitchFamily="34" charset="0"/>
                        </a:rPr>
                        <a:t>30%</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E78"/>
                    </a:solidFill>
                  </a:tcPr>
                </a:tc>
                <a:tc>
                  <a:txBody>
                    <a:bodyPr/>
                    <a:lstStyle/>
                    <a:p>
                      <a:pPr algn="ctr" fontAlgn="ctr"/>
                      <a:r>
                        <a:rPr lang="en-US" sz="1400" b="0" i="0" u="none" strike="noStrike" dirty="0">
                          <a:solidFill>
                            <a:srgbClr val="000000"/>
                          </a:solidFill>
                          <a:effectLst/>
                          <a:latin typeface="Calibri" panose="020F0502020204030204" pitchFamily="34" charset="0"/>
                        </a:rPr>
                        <a:t>29%</a:t>
                      </a:r>
                    </a:p>
                  </a:txBody>
                  <a:tcPr marL="7620" marR="762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rgbClr val="FBA576"/>
                    </a:solidFill>
                  </a:tcPr>
                </a:tc>
                <a:extLst>
                  <a:ext uri="{0D108BD9-81ED-4DB2-BD59-A6C34878D82A}">
                    <a16:rowId xmlns:a16="http://schemas.microsoft.com/office/drawing/2014/main" xmlns="" val="2167320891"/>
                  </a:ext>
                </a:extLst>
              </a:tr>
            </a:tbl>
          </a:graphicData>
        </a:graphic>
      </p:graphicFrame>
    </p:spTree>
    <p:extLst>
      <p:ext uri="{BB962C8B-B14F-4D97-AF65-F5344CB8AC3E}">
        <p14:creationId xmlns:p14="http://schemas.microsoft.com/office/powerpoint/2010/main" val="16432534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13" name="Text Placeholder 12">
            <a:extLst>
              <a:ext uri="{FF2B5EF4-FFF2-40B4-BE49-F238E27FC236}">
                <a16:creationId xmlns:a16="http://schemas.microsoft.com/office/drawing/2014/main" xmlns="" id="{4BEF791C-1CEF-4E8A-8F9E-1B2D43E80CAD}"/>
              </a:ext>
            </a:extLst>
          </p:cNvPr>
          <p:cNvSpPr>
            <a:spLocks noGrp="1"/>
          </p:cNvSpPr>
          <p:nvPr>
            <p:ph type="body" sz="quarter" idx="13"/>
          </p:nvPr>
        </p:nvSpPr>
        <p:spPr/>
        <p:txBody>
          <a:bodyPr/>
          <a:lstStyle/>
          <a:p>
            <a:r>
              <a:rPr lang="en-US" dirty="0"/>
              <a:t>Social media</a:t>
            </a:r>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much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63%</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37%</a:t>
            </a:r>
          </a:p>
        </p:txBody>
      </p:sp>
    </p:spTree>
    <p:extLst>
      <p:ext uri="{BB962C8B-B14F-4D97-AF65-F5344CB8AC3E}">
        <p14:creationId xmlns:p14="http://schemas.microsoft.com/office/powerpoint/2010/main" val="250950611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609AA1E7-FCFE-4B8F-9201-3613CD59F524}"/>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have too much power - By Economy</a:t>
            </a:r>
            <a:endParaRPr lang="en-US" dirty="0"/>
          </a:p>
        </p:txBody>
      </p:sp>
      <p:graphicFrame>
        <p:nvGraphicFramePr>
          <p:cNvPr id="6" name="Chart 5"/>
          <p:cNvGraphicFramePr/>
          <p:nvPr>
            <p:extLst>
              <p:ext uri="{D42A27DB-BD31-4B8C-83A1-F6EECF244321}">
                <p14:modId xmlns:p14="http://schemas.microsoft.com/office/powerpoint/2010/main" val="645080035"/>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7165118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426273A6-FE38-4D4F-BE58-B39A6332DF7F}"/>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have too much power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1018122015"/>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5670873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0058AEEF-1C08-474E-8B5D-FB0FFA9E012B}"/>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have too little power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30%</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70%</a:t>
            </a:r>
          </a:p>
        </p:txBody>
      </p:sp>
    </p:spTree>
    <p:extLst>
      <p:ext uri="{BB962C8B-B14F-4D97-AF65-F5344CB8AC3E}">
        <p14:creationId xmlns:p14="http://schemas.microsoft.com/office/powerpoint/2010/main" val="424901229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F03E8543-5C90-4105-8B26-DA6877A36CF4}"/>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have too little power - By Economy</a:t>
            </a:r>
            <a:endParaRPr lang="en-US" dirty="0"/>
          </a:p>
        </p:txBody>
      </p:sp>
      <p:graphicFrame>
        <p:nvGraphicFramePr>
          <p:cNvPr id="6" name="Chart 5"/>
          <p:cNvGraphicFramePr/>
          <p:nvPr>
            <p:extLst>
              <p:ext uri="{D42A27DB-BD31-4B8C-83A1-F6EECF244321}">
                <p14:modId xmlns:p14="http://schemas.microsoft.com/office/powerpoint/2010/main" val="2689992791"/>
              </p:ext>
            </p:extLst>
          </p:nvPr>
        </p:nvGraphicFramePr>
        <p:xfrm>
          <a:off x="228600" y="1002406"/>
          <a:ext cx="8915400"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49017103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A3BA794F-44BB-47DD-802C-FF83FA163B33}"/>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have too little power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31928161"/>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72957185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5" name="Text Placeholder 4">
            <a:extLst>
              <a:ext uri="{FF2B5EF4-FFF2-40B4-BE49-F238E27FC236}">
                <a16:creationId xmlns:a16="http://schemas.microsoft.com/office/drawing/2014/main" xmlns="" id="{162579D7-A23B-4504-A9DD-DE9A33A3C0AD}"/>
              </a:ext>
            </a:extLst>
          </p:cNvPr>
          <p:cNvSpPr>
            <a:spLocks noGrp="1"/>
          </p:cNvSpPr>
          <p:nvPr>
            <p:ph type="body" sz="quarter" idx="13"/>
          </p:nvPr>
        </p:nvSpPr>
        <p:spPr/>
        <p:txBody>
          <a:bodyPr/>
          <a:lstStyle/>
          <a:p>
            <a:r>
              <a:rPr lang="en-US"/>
              <a:t>Social media</a:t>
            </a:r>
            <a:endParaRPr lang="en-US" dirty="0"/>
          </a:p>
        </p:txBody>
      </p:sp>
      <p:sp>
        <p:nvSpPr>
          <p:cNvPr id="11" name="Title 10">
            <a:extLst>
              <a:ext uri="{FF2B5EF4-FFF2-40B4-BE49-F238E27FC236}">
                <a16:creationId xmlns:a16="http://schemas.microsoft.com/office/drawing/2014/main" xmlns="" id="{67E011EF-4DCE-4525-B58A-8F67E1B98BD6}"/>
              </a:ext>
            </a:extLst>
          </p:cNvPr>
          <p:cNvSpPr>
            <a:spLocks noGrp="1"/>
          </p:cNvSpPr>
          <p:nvPr>
            <p:ph type="title"/>
          </p:nvPr>
        </p:nvSpPr>
        <p:spPr/>
        <p:txBody>
          <a:bodyPr/>
          <a:lstStyle/>
          <a:p>
            <a:r>
              <a:rPr lang="en-US"/>
              <a:t>They help make my life easier</a:t>
            </a:r>
            <a:endParaRPr lang="en-US" dirty="0"/>
          </a:p>
        </p:txBody>
      </p:sp>
      <p:graphicFrame>
        <p:nvGraphicFramePr>
          <p:cNvPr id="6" name="Chart 5">
            <a:extLst>
              <a:ext uri="{FF2B5EF4-FFF2-40B4-BE49-F238E27FC236}">
                <a16:creationId xmlns:a16="http://schemas.microsoft.com/office/drawing/2014/main" xmlns="" id="{3EDB73B4-9FB5-4690-A9FB-18DF1FF84F6F}"/>
              </a:ext>
            </a:extLst>
          </p:cNvPr>
          <p:cNvGraphicFramePr/>
          <p:nvPr>
            <p:extLst/>
          </p:nvPr>
        </p:nvGraphicFramePr>
        <p:xfrm>
          <a:off x="268506" y="1661160"/>
          <a:ext cx="7680960" cy="4206240"/>
        </p:xfrm>
        <a:graphic>
          <a:graphicData uri="http://schemas.openxmlformats.org/drawingml/2006/chart">
            <c:chart xmlns:c="http://schemas.openxmlformats.org/drawingml/2006/chart" xmlns:r="http://schemas.openxmlformats.org/officeDocument/2006/relationships" r:id="rId2"/>
          </a:graphicData>
        </a:graphic>
      </p:graphicFrame>
      <p:sp>
        <p:nvSpPr>
          <p:cNvPr id="7" name="Right Bracket 6">
            <a:extLst>
              <a:ext uri="{FF2B5EF4-FFF2-40B4-BE49-F238E27FC236}">
                <a16:creationId xmlns:a16="http://schemas.microsoft.com/office/drawing/2014/main" xmlns="" id="{EBF00FF8-DFCD-4114-BC4A-001483908C3A}"/>
              </a:ext>
            </a:extLst>
          </p:cNvPr>
          <p:cNvSpPr/>
          <p:nvPr/>
        </p:nvSpPr>
        <p:spPr>
          <a:xfrm>
            <a:off x="5943600" y="2042160"/>
            <a:ext cx="228600" cy="1463040"/>
          </a:xfrm>
          <a:prstGeom prst="rightBracket">
            <a:avLst/>
          </a:prstGeom>
          <a:noFill/>
          <a:ln w="25400">
            <a:solidFill>
              <a:schemeClr val="tx2"/>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8" name="Right Bracket 7">
            <a:extLst>
              <a:ext uri="{FF2B5EF4-FFF2-40B4-BE49-F238E27FC236}">
                <a16:creationId xmlns:a16="http://schemas.microsoft.com/office/drawing/2014/main" xmlns="" id="{73DB5076-50AF-4EAC-83CB-56070F75D3CB}"/>
              </a:ext>
            </a:extLst>
          </p:cNvPr>
          <p:cNvSpPr/>
          <p:nvPr/>
        </p:nvSpPr>
        <p:spPr>
          <a:xfrm>
            <a:off x="5943600" y="4038600"/>
            <a:ext cx="228600" cy="1463040"/>
          </a:xfrm>
          <a:prstGeom prst="rightBracket">
            <a:avLst/>
          </a:prstGeom>
          <a:noFill/>
          <a:ln w="25400">
            <a:solidFill>
              <a:schemeClr val="accent1"/>
            </a:solidFill>
            <a:round/>
            <a:headEnd/>
            <a:tailEnd/>
          </a:ln>
          <a:effectLst/>
          <a:extLst>
            <a:ext uri="{909E8E84-426E-40DD-AFC4-6F175D3DCCD1}">
              <a14:hiddenFill xmlns:a14="http://schemas.microsoft.com/office/drawing/2010/main">
                <a:noFill/>
              </a14:hiddenFill>
            </a:ext>
          </a:ex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9" name="TextBox 8">
            <a:extLst>
              <a:ext uri="{FF2B5EF4-FFF2-40B4-BE49-F238E27FC236}">
                <a16:creationId xmlns:a16="http://schemas.microsoft.com/office/drawing/2014/main" xmlns="" id="{36067ABD-EC2D-43C4-B7A1-5015E9699A43}"/>
              </a:ext>
            </a:extLst>
          </p:cNvPr>
          <p:cNvSpPr txBox="1"/>
          <p:nvPr/>
        </p:nvSpPr>
        <p:spPr>
          <a:xfrm>
            <a:off x="6324600" y="247876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TOTAL AGREE</a:t>
            </a:r>
          </a:p>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1B365D"/>
                </a:solidFill>
                <a:effectLst/>
                <a:uLnTx/>
                <a:uFillTx/>
                <a:latin typeface="Calibri"/>
                <a:ea typeface="+mn-ea"/>
                <a:cs typeface="+mn-cs"/>
              </a:rPr>
              <a:t>58%</a:t>
            </a:r>
          </a:p>
        </p:txBody>
      </p:sp>
      <p:sp>
        <p:nvSpPr>
          <p:cNvPr id="10" name="TextBox 9">
            <a:extLst>
              <a:ext uri="{FF2B5EF4-FFF2-40B4-BE49-F238E27FC236}">
                <a16:creationId xmlns:a16="http://schemas.microsoft.com/office/drawing/2014/main" xmlns="" id="{A7B72617-AE1B-4673-B6E7-14168517C275}"/>
              </a:ext>
            </a:extLst>
          </p:cNvPr>
          <p:cNvSpPr txBox="1"/>
          <p:nvPr/>
        </p:nvSpPr>
        <p:spPr>
          <a:xfrm>
            <a:off x="6324600" y="4475202"/>
            <a:ext cx="2286000" cy="553998"/>
          </a:xfrm>
          <a:prstGeom prst="rect">
            <a:avLst/>
          </a:prstGeom>
        </p:spPr>
        <p:txBody>
          <a:bodyPr vert="horz" wrap="square" lIns="0" tIns="0" rIns="0" bIns="0" rtlCol="0">
            <a:spAutoFit/>
          </a:bodyPr>
          <a:lstStyle/>
          <a:p>
            <a:pPr marL="4763"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E87722"/>
                </a:solidFill>
                <a:effectLst/>
                <a:uLnTx/>
                <a:uFillTx/>
                <a:latin typeface="Calibri"/>
                <a:ea typeface="+mn-ea"/>
                <a:cs typeface="+mn-cs"/>
              </a:rPr>
              <a:t>TOTAL DISAGREE</a:t>
            </a:r>
            <a:br>
              <a:rPr kumimoji="0" lang="en-US" sz="1800" b="1" i="0" u="none" strike="noStrike" kern="0" cap="none" spc="0" normalizeH="0" baseline="0" noProof="0" dirty="0">
                <a:ln>
                  <a:noFill/>
                </a:ln>
                <a:solidFill>
                  <a:srgbClr val="E87722"/>
                </a:solidFill>
                <a:effectLst/>
                <a:uLnTx/>
                <a:uFillTx/>
                <a:latin typeface="Calibri"/>
                <a:ea typeface="+mn-ea"/>
                <a:cs typeface="+mn-cs"/>
              </a:rPr>
            </a:br>
            <a:r>
              <a:rPr kumimoji="0" lang="en-US" sz="1800" b="1" i="0" u="none" strike="noStrike" kern="0" cap="none" spc="0" normalizeH="0" baseline="0" noProof="0" dirty="0">
                <a:ln>
                  <a:noFill/>
                </a:ln>
                <a:solidFill>
                  <a:srgbClr val="E87722"/>
                </a:solidFill>
                <a:effectLst/>
                <a:uLnTx/>
                <a:uFillTx/>
                <a:latin typeface="Calibri"/>
                <a:ea typeface="+mn-ea"/>
                <a:cs typeface="+mn-cs"/>
              </a:rPr>
              <a:t>42%</a:t>
            </a:r>
          </a:p>
        </p:txBody>
      </p:sp>
    </p:spTree>
    <p:extLst>
      <p:ext uri="{BB962C8B-B14F-4D97-AF65-F5344CB8AC3E}">
        <p14:creationId xmlns:p14="http://schemas.microsoft.com/office/powerpoint/2010/main" val="355909814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8" name="Text Placeholder 7">
            <a:extLst>
              <a:ext uri="{FF2B5EF4-FFF2-40B4-BE49-F238E27FC236}">
                <a16:creationId xmlns:a16="http://schemas.microsoft.com/office/drawing/2014/main" xmlns="" id="{A26A34DC-7F65-4685-883A-A23E0AF5154E}"/>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help make my life easier - By Economy</a:t>
            </a:r>
            <a:endParaRPr lang="en-US" dirty="0"/>
          </a:p>
        </p:txBody>
      </p:sp>
      <p:graphicFrame>
        <p:nvGraphicFramePr>
          <p:cNvPr id="6" name="Chart 5"/>
          <p:cNvGraphicFramePr/>
          <p:nvPr>
            <p:extLst>
              <p:ext uri="{D42A27DB-BD31-4B8C-83A1-F6EECF244321}">
                <p14:modId xmlns:p14="http://schemas.microsoft.com/office/powerpoint/2010/main" val="1694207406"/>
              </p:ext>
            </p:extLst>
          </p:nvPr>
        </p:nvGraphicFramePr>
        <p:xfrm>
          <a:off x="228600" y="1002406"/>
          <a:ext cx="8878957" cy="5303520"/>
        </p:xfrm>
        <a:graphic>
          <a:graphicData uri="http://schemas.openxmlformats.org/drawingml/2006/chart">
            <c:chart xmlns:c="http://schemas.openxmlformats.org/drawingml/2006/chart" xmlns:r="http://schemas.openxmlformats.org/officeDocument/2006/relationships" r:id="rId2"/>
          </a:graphicData>
        </a:graphic>
      </p:graphicFrame>
      <p:cxnSp>
        <p:nvCxnSpPr>
          <p:cNvPr id="5" name="Straight Connector 4"/>
          <p:cNvCxnSpPr/>
          <p:nvPr/>
        </p:nvCxnSpPr>
        <p:spPr>
          <a:xfrm>
            <a:off x="381000" y="1413296"/>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1877267524"/>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p:txBody>
          <a:bodyPr/>
          <a:lstStyle/>
          <a:p>
            <a:r>
              <a:rPr lang="en-US"/>
              <a:t>Q26. To what extent do you agree or disagree with the following statements about social media: </a:t>
            </a:r>
          </a:p>
          <a:p>
            <a:r>
              <a:rPr lang="en-US"/>
              <a:t> Base: All Respondents (n=22,638)</a:t>
            </a:r>
            <a:endParaRPr lang="en-US" dirty="0"/>
          </a:p>
        </p:txBody>
      </p:sp>
      <p:sp>
        <p:nvSpPr>
          <p:cNvPr id="6" name="Text Placeholder 5">
            <a:extLst>
              <a:ext uri="{FF2B5EF4-FFF2-40B4-BE49-F238E27FC236}">
                <a16:creationId xmlns:a16="http://schemas.microsoft.com/office/drawing/2014/main" xmlns="" id="{55BA9300-0351-4DE6-B22E-253B0D6D8BC6}"/>
              </a:ext>
            </a:extLst>
          </p:cNvPr>
          <p:cNvSpPr>
            <a:spLocks noGrp="1"/>
          </p:cNvSpPr>
          <p:nvPr>
            <p:ph type="body" sz="quarter" idx="13"/>
          </p:nvPr>
        </p:nvSpPr>
        <p:spPr/>
        <p:txBody>
          <a:bodyPr/>
          <a:lstStyle/>
          <a:p>
            <a:r>
              <a:rPr lang="en-US"/>
              <a:t>Social media</a:t>
            </a:r>
            <a:endParaRPr lang="en-US" dirty="0"/>
          </a:p>
        </p:txBody>
      </p:sp>
      <p:sp>
        <p:nvSpPr>
          <p:cNvPr id="2" name="Title 1"/>
          <p:cNvSpPr>
            <a:spLocks noGrp="1"/>
          </p:cNvSpPr>
          <p:nvPr>
            <p:ph type="title"/>
          </p:nvPr>
        </p:nvSpPr>
        <p:spPr/>
        <p:txBody>
          <a:bodyPr/>
          <a:lstStyle/>
          <a:p>
            <a:r>
              <a:rPr lang="en-US"/>
              <a:t>They help make my life easier - By Regional Economy</a:t>
            </a:r>
            <a:endParaRPr lang="en-US" dirty="0"/>
          </a:p>
        </p:txBody>
      </p:sp>
      <p:cxnSp>
        <p:nvCxnSpPr>
          <p:cNvPr id="11" name="Straight Connector 10"/>
          <p:cNvCxnSpPr/>
          <p:nvPr/>
        </p:nvCxnSpPr>
        <p:spPr>
          <a:xfrm>
            <a:off x="381000" y="2286000"/>
            <a:ext cx="8499971" cy="0"/>
          </a:xfrm>
          <a:prstGeom prst="line">
            <a:avLst/>
          </a:prstGeom>
          <a:noFill/>
          <a:ln w="12700">
            <a:solidFill>
              <a:schemeClr val="bg2"/>
            </a:solidFill>
            <a:round/>
            <a:headEnd/>
            <a:tailEnd/>
          </a:ln>
          <a:effectLst/>
          <a:extLst>
            <a:ext uri="{909E8E84-426E-40DD-AFC4-6F175D3DCCD1}">
              <a14:hiddenFill xmlns:a14="http://schemas.microsoft.com/office/drawing/2010/main">
                <a:noFill/>
              </a14:hiddenFill>
            </a:ext>
          </a:extLst>
        </p:spPr>
      </p:cxnSp>
      <p:graphicFrame>
        <p:nvGraphicFramePr>
          <p:cNvPr id="12" name="Chart 11"/>
          <p:cNvGraphicFramePr/>
          <p:nvPr>
            <p:extLst>
              <p:ext uri="{D42A27DB-BD31-4B8C-83A1-F6EECF244321}">
                <p14:modId xmlns:p14="http://schemas.microsoft.com/office/powerpoint/2010/main" val="2983798888"/>
              </p:ext>
            </p:extLst>
          </p:nvPr>
        </p:nvGraphicFramePr>
        <p:xfrm>
          <a:off x="1463040" y="1447800"/>
          <a:ext cx="7680960" cy="4206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36842921"/>
      </p:ext>
    </p:extLst>
  </p:cSld>
  <p:clrMapOvr>
    <a:masterClrMapping/>
  </p:clrMapOvr>
</p:sld>
</file>

<file path=ppt/theme/theme1.xml><?xml version="1.0" encoding="utf-8"?>
<a:theme xmlns:a="http://schemas.openxmlformats.org/drawingml/2006/main" name="Ipsos PPT Template-Ipsos-Public-Affairs (4-3)">
  <a:themeElements>
    <a:clrScheme name="IpsosCURRENT">
      <a:dk1>
        <a:srgbClr val="222223"/>
      </a:dk1>
      <a:lt1>
        <a:sysClr val="window" lastClr="FFFFFF"/>
      </a:lt1>
      <a:dk2>
        <a:srgbClr val="1B365D"/>
      </a:dk2>
      <a:lt2>
        <a:srgbClr val="888B8D"/>
      </a:lt2>
      <a:accent1>
        <a:srgbClr val="E87722"/>
      </a:accent1>
      <a:accent2>
        <a:srgbClr val="F1BE48"/>
      </a:accent2>
      <a:accent3>
        <a:srgbClr val="B7BF12"/>
      </a:accent3>
      <a:accent4>
        <a:srgbClr val="C8C9C7"/>
      </a:accent4>
      <a:accent5>
        <a:srgbClr val="71B2C9"/>
      </a:accent5>
      <a:accent6>
        <a:srgbClr val="007681"/>
      </a:accent6>
      <a:hlink>
        <a:srgbClr val="485CC7"/>
      </a:hlink>
      <a:folHlink>
        <a:srgbClr val="00B2A9"/>
      </a:folHlink>
    </a:clrScheme>
    <a:fontScheme name="Ipsos MORI">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noFill/>
        <a:ln w="12700">
          <a:solidFill>
            <a:schemeClr val="bg2"/>
          </a:solidFill>
          <a:round/>
          <a:headEnd/>
          <a:tailEnd/>
        </a:ln>
        <a:effectLst/>
        <a:extLst>
          <a:ext uri="{909E8E84-426E-40DD-AFC4-6F175D3DCCD1}">
            <a14:hiddenFill xmlns:a14="http://schemas.microsoft.com/office/drawing/2010/main">
              <a:noFill/>
            </a14:hiddenFill>
          </a:ext>
        </a:extLst>
      </a:spPr>
      <a:bodyPr/>
      <a:lstStyle/>
    </a:lnDef>
    <a:txDef>
      <a:spPr/>
      <a:bodyPr vert="horz" wrap="square" lIns="0" tIns="0" rIns="0" bIns="0" rtlCol="0">
        <a:spAutoFit/>
      </a:bodyPr>
      <a:lstStyle>
        <a:defPPr marL="4763">
          <a:defRPr sz="11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75AD9DC4239A47AB6FDC49FCFB618A" ma:contentTypeVersion="4" ma:contentTypeDescription="Create a new document." ma:contentTypeScope="" ma:versionID="4d81cc42fd662a3360be1cc3e1b1eace">
  <xsd:schema xmlns:xsd="http://www.w3.org/2001/XMLSchema" xmlns:xs="http://www.w3.org/2001/XMLSchema" xmlns:p="http://schemas.microsoft.com/office/2006/metadata/properties" xmlns:ns2="85c76272-7e4d-4f8f-89d1-3b227e52ef43" targetNamespace="http://schemas.microsoft.com/office/2006/metadata/properties" ma:root="true" ma:fieldsID="a71fa16961a370f0254f712e3742b8a9" ns2:_="">
    <xsd:import namespace="85c76272-7e4d-4f8f-89d1-3b227e52ef43"/>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5c76272-7e4d-4f8f-89d1-3b227e52ef43"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D2CF21A-00D8-47C4-969D-2196686E746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5c76272-7e4d-4f8f-89d1-3b227e52ef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58CE206-DC01-4629-ADB7-90D6BB1D0E4B}">
  <ds:schemaRefs>
    <ds:schemaRef ds:uri="http://schemas.microsoft.com/sharepoint/v3/contenttype/forms"/>
  </ds:schemaRefs>
</ds:datastoreItem>
</file>

<file path=customXml/itemProps3.xml><?xml version="1.0" encoding="utf-8"?>
<ds:datastoreItem xmlns:ds="http://schemas.openxmlformats.org/officeDocument/2006/customXml" ds:itemID="{3F9D7525-8BEB-469D-B422-DAE48CA513AE}">
  <ds:schemaRefs>
    <ds:schemaRef ds:uri="http://schemas.microsoft.com/office/2006/metadata/properties"/>
    <ds:schemaRef ds:uri="http://schemas.microsoft.com/office/2006/documentManagement/types"/>
    <ds:schemaRef ds:uri="http://schemas.openxmlformats.org/package/2006/metadata/core-properties"/>
    <ds:schemaRef ds:uri="http://www.w3.org/XML/1998/namespace"/>
    <ds:schemaRef ds:uri="http://purl.org/dc/elements/1.1/"/>
    <ds:schemaRef ds:uri="http://purl.org/dc/terms/"/>
    <ds:schemaRef ds:uri="http://purl.org/dc/dcmitype/"/>
    <ds:schemaRef ds:uri="http://schemas.microsoft.com/office/infopath/2007/PartnerControls"/>
    <ds:schemaRef ds:uri="85c76272-7e4d-4f8f-89d1-3b227e52ef43"/>
  </ds:schemaRefs>
</ds:datastoreItem>
</file>

<file path=docProps/app.xml><?xml version="1.0" encoding="utf-8"?>
<Properties xmlns="http://schemas.openxmlformats.org/officeDocument/2006/extended-properties" xmlns:vt="http://schemas.openxmlformats.org/officeDocument/2006/docPropsVTypes">
  <Template>Ipsos PPT Template-Ipsos-Public-Affairs (4-3)</Template>
  <TotalTime>18385</TotalTime>
  <Words>8898</Words>
  <Application>Microsoft Macintosh PowerPoint</Application>
  <PresentationFormat>On-screen Show (4:3)</PresentationFormat>
  <Paragraphs>1183</Paragraphs>
  <Slides>212</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212</vt:i4>
      </vt:variant>
    </vt:vector>
  </HeadingPairs>
  <TitlesOfParts>
    <vt:vector size="215" baseType="lpstr">
      <vt:lpstr>Calibri</vt:lpstr>
      <vt:lpstr>Arial</vt:lpstr>
      <vt:lpstr>Ipsos PPT Template-Ipsos-Public-Affairs (4-3)</vt:lpstr>
      <vt:lpstr>CIGI-IPSOS GLOBAL SURVEY ON INTERNET SECURITY and TRUST</vt:lpstr>
      <vt:lpstr>Methodology</vt:lpstr>
      <vt:lpstr>PART 3: ONLINE INFLUENCERS</vt:lpstr>
      <vt:lpstr>Compared to other platforms, search engines have the greatest impact on what people purchase online and what websites they visit. Social media has the greatest influence over political views. </vt:lpstr>
      <vt:lpstr>Influences what I purchase online</vt:lpstr>
      <vt:lpstr>Influences what I purchase online - By Economy</vt:lpstr>
      <vt:lpstr>Influences what I purchase online - By Regional Economy</vt:lpstr>
      <vt:lpstr>Influences what websites I visit</vt:lpstr>
      <vt:lpstr>Influences what websites I visit - By Economy</vt:lpstr>
      <vt:lpstr>Influences what websites I visit - By Regional Economy</vt:lpstr>
      <vt:lpstr>Influences the media sites that I visit </vt:lpstr>
      <vt:lpstr>Influences the media sites that I visit - By Economy </vt:lpstr>
      <vt:lpstr>Influences the media sites that I visit - By Regional Economy </vt:lpstr>
      <vt:lpstr>Influences the news that I see</vt:lpstr>
      <vt:lpstr>Influences the news that I see - By Economy</vt:lpstr>
      <vt:lpstr>Influences the news that I see - By Regional Economy</vt:lpstr>
      <vt:lpstr>Influences what applications I use</vt:lpstr>
      <vt:lpstr>Influences what applications I use - By Economy</vt:lpstr>
      <vt:lpstr>Influences what applications I use - By Regional Economy</vt:lpstr>
      <vt:lpstr>Influences where I go during my day</vt:lpstr>
      <vt:lpstr>Influences where I go during my day - By Economy</vt:lpstr>
      <vt:lpstr>Influences where I go during my day - By Regional Economy</vt:lpstr>
      <vt:lpstr>Influences my political point of view</vt:lpstr>
      <vt:lpstr>Influences my political point of view - By Economy</vt:lpstr>
      <vt:lpstr>Influences my political point of view - By Regional Economy</vt:lpstr>
      <vt:lpstr>Influence what I purchase online</vt:lpstr>
      <vt:lpstr>Influence what I purchase online - By Economy</vt:lpstr>
      <vt:lpstr>Influence what I purchase online - By Regional Economy</vt:lpstr>
      <vt:lpstr>Influence what websites I visit</vt:lpstr>
      <vt:lpstr>Influence what websites I visit - By Economy</vt:lpstr>
      <vt:lpstr>Influence what websites I visit - By Regional Economy</vt:lpstr>
      <vt:lpstr>Influence the media sites that I visit</vt:lpstr>
      <vt:lpstr>Influence the media sites that I visit - By Economy</vt:lpstr>
      <vt:lpstr>Influence the media sites that I visit - By Regional Economy</vt:lpstr>
      <vt:lpstr>Influence the news that I see</vt:lpstr>
      <vt:lpstr>Influence the news that I see - By Economy</vt:lpstr>
      <vt:lpstr>Influence the news that I see - By Regional Economy</vt:lpstr>
      <vt:lpstr>Influence what applications I use</vt:lpstr>
      <vt:lpstr>Influence what applications I use - By Economy</vt:lpstr>
      <vt:lpstr>Influence what applications I use - By Regional Economy</vt:lpstr>
      <vt:lpstr>Influence where I go during my day</vt:lpstr>
      <vt:lpstr>Influence where I go during my day - By Economy</vt:lpstr>
      <vt:lpstr>Influence where I go during my day - By Regional Economy</vt:lpstr>
      <vt:lpstr>Influence my political point of view</vt:lpstr>
      <vt:lpstr>Influence my political point of view - By Economy</vt:lpstr>
      <vt:lpstr>Influence my political point of view - By Regional Economy</vt:lpstr>
      <vt:lpstr>Influence what I purchase online</vt:lpstr>
      <vt:lpstr>Influence what I purchase online - By Economy</vt:lpstr>
      <vt:lpstr>Influence what I purchase online - By Regional Economy</vt:lpstr>
      <vt:lpstr>Influence what websites I visit</vt:lpstr>
      <vt:lpstr>Influence what websites I visit - By Economy</vt:lpstr>
      <vt:lpstr>Influence what websites I visit - By Regional Economy</vt:lpstr>
      <vt:lpstr>Influence the media sites that I visit</vt:lpstr>
      <vt:lpstr>Influence the media sites that I visit - By Economy</vt:lpstr>
      <vt:lpstr>Influence the media sites that I visit - By Regional Economy</vt:lpstr>
      <vt:lpstr>Influence the news that I see</vt:lpstr>
      <vt:lpstr>Influence the news that I see - By Economy</vt:lpstr>
      <vt:lpstr>Influence the news that I see - By Regional Economy</vt:lpstr>
      <vt:lpstr>Influence what applications I use</vt:lpstr>
      <vt:lpstr>Influence what applications I use - By Economy</vt:lpstr>
      <vt:lpstr>Influence what applications I use - By Regional Economy</vt:lpstr>
      <vt:lpstr>Influence where I go during my day</vt:lpstr>
      <vt:lpstr>Influence where I go during my day - By Economy</vt:lpstr>
      <vt:lpstr>Influence where I go during my day - By Regional Economy</vt:lpstr>
      <vt:lpstr>Influence my political point of view</vt:lpstr>
      <vt:lpstr>Influence my political point of view - By Economy</vt:lpstr>
      <vt:lpstr>Influence my political point of view - By Regional Economy</vt:lpstr>
      <vt:lpstr>Influence what I purchase online</vt:lpstr>
      <vt:lpstr>Influence what I purchase online - By Economy</vt:lpstr>
      <vt:lpstr>Influence what I purchase online - By Regional Economy</vt:lpstr>
      <vt:lpstr>Influence what websites I visit</vt:lpstr>
      <vt:lpstr>Influence what websites I visit - By Economy</vt:lpstr>
      <vt:lpstr>Influence what websites I visit - By Regional Economy</vt:lpstr>
      <vt:lpstr>Influence the media sites that I visit</vt:lpstr>
      <vt:lpstr>Influence the media sites that I visit - By Economy</vt:lpstr>
      <vt:lpstr>Influence the media sites that I visit - By Regional Economy</vt:lpstr>
      <vt:lpstr>Influence the news that I see</vt:lpstr>
      <vt:lpstr>Influence the news that I see - By Economy</vt:lpstr>
      <vt:lpstr>Influence the news that I see - By Regional Economy</vt:lpstr>
      <vt:lpstr>Influence what applications I use</vt:lpstr>
      <vt:lpstr>Influence what applications I use - By Economy</vt:lpstr>
      <vt:lpstr>Influence what applications I use - By Regional Economy</vt:lpstr>
      <vt:lpstr>Influence where I go during my day</vt:lpstr>
      <vt:lpstr>Influence where I go during my day - By Economy</vt:lpstr>
      <vt:lpstr>Influence where I go during my day - By Regional Economy</vt:lpstr>
      <vt:lpstr>Influence my political point of view</vt:lpstr>
      <vt:lpstr>Influence my political point of view - By Economy</vt:lpstr>
      <vt:lpstr>Influence my political point of view - By Regional Economy</vt:lpstr>
      <vt:lpstr>Attitudes towards online influencers</vt:lpstr>
      <vt:lpstr>The belief among the majority is that social media and search engines have too much power, even if they do make life easier. Three in ten (30%) say that social media makes their life worse. </vt:lpstr>
      <vt:lpstr>They have too much power</vt:lpstr>
      <vt:lpstr>They have too much power - By Economy</vt:lpstr>
      <vt:lpstr>They have too much power - By Regional Economy</vt:lpstr>
      <vt:lpstr>They have too little power</vt:lpstr>
      <vt:lpstr>They have too little power - By Economy</vt:lpstr>
      <vt:lpstr>They have too little power - By Regional Economy</vt:lpstr>
      <vt:lpstr>They help make my life easier</vt:lpstr>
      <vt:lpstr>They help make my life easier - By Economy</vt:lpstr>
      <vt:lpstr>They help make my life easier - By Regional Economy</vt:lpstr>
      <vt:lpstr>They make my life harder</vt:lpstr>
      <vt:lpstr>They make my life harder - By Economy</vt:lpstr>
      <vt:lpstr>They make my life harder - By Regional Economy</vt:lpstr>
      <vt:lpstr>They help make my life more efficient</vt:lpstr>
      <vt:lpstr>They help make my life more efficient - By Economy</vt:lpstr>
      <vt:lpstr>They help make my life more efficient - By Regional Economy</vt:lpstr>
      <vt:lpstr>They make my life less efficient</vt:lpstr>
      <vt:lpstr>They make my life less efficient - By Economy</vt:lpstr>
      <vt:lpstr>They make my life less efficient - By Regional Economy</vt:lpstr>
      <vt:lpstr>They help make my life better</vt:lpstr>
      <vt:lpstr>They help make my life better - By Economy</vt:lpstr>
      <vt:lpstr>They help make my life better - By Regional Economy</vt:lpstr>
      <vt:lpstr>They make my life worse</vt:lpstr>
      <vt:lpstr>They make my life worse - By Economy</vt:lpstr>
      <vt:lpstr>They make my life worse - By Regional Economy</vt:lpstr>
      <vt:lpstr>They make my life more predictable</vt:lpstr>
      <vt:lpstr>They make my life more predictable - By Economy</vt:lpstr>
      <vt:lpstr>They make my life more predictable - By Regional Economy</vt:lpstr>
      <vt:lpstr>They make my life less predictable</vt:lpstr>
      <vt:lpstr>They make my life less predictable - By Economy</vt:lpstr>
      <vt:lpstr>They make my life less predictable - By Regional Economy</vt:lpstr>
      <vt:lpstr>They have too much power</vt:lpstr>
      <vt:lpstr>They have too much power - By Economy </vt:lpstr>
      <vt:lpstr>They have too much power - By Regional Economy</vt:lpstr>
      <vt:lpstr>They have too little power</vt:lpstr>
      <vt:lpstr>They have too little power - By Economy</vt:lpstr>
      <vt:lpstr>They have too little power - By Regional Economy</vt:lpstr>
      <vt:lpstr>They help make my life easier</vt:lpstr>
      <vt:lpstr>They help make my life easier- By Economy</vt:lpstr>
      <vt:lpstr>They help make my life easier- By Regional Economy</vt:lpstr>
      <vt:lpstr>They make my life harder</vt:lpstr>
      <vt:lpstr>They make my life harder- By Economy</vt:lpstr>
      <vt:lpstr>They make my life harder- By Regional Economy</vt:lpstr>
      <vt:lpstr>They help make my life more efficient</vt:lpstr>
      <vt:lpstr>They help make my life more efficient- By Economy</vt:lpstr>
      <vt:lpstr>They help make my life more efficient- By Regional Economy</vt:lpstr>
      <vt:lpstr>They help make my life less efficient</vt:lpstr>
      <vt:lpstr>They help make my life less efficient- By Economy</vt:lpstr>
      <vt:lpstr>They help make my life less efficient- By Regional Economy</vt:lpstr>
      <vt:lpstr>They help make my life better</vt:lpstr>
      <vt:lpstr>They help make my life better- By Economy</vt:lpstr>
      <vt:lpstr>They help make my life better- By Regional Economy</vt:lpstr>
      <vt:lpstr>They make my life worse</vt:lpstr>
      <vt:lpstr>They make my life worse- By Economy</vt:lpstr>
      <vt:lpstr>They make my life worse- By Regional Economy</vt:lpstr>
      <vt:lpstr>They make my life more predictable</vt:lpstr>
      <vt:lpstr>They make my life more predictable- By Economy</vt:lpstr>
      <vt:lpstr>They make my life more predictable- By Regional Economy</vt:lpstr>
      <vt:lpstr>They make my life less predictable</vt:lpstr>
      <vt:lpstr>They make my life less predictable- By Economy</vt:lpstr>
      <vt:lpstr>They make my life less predictable- By Regional Economy</vt:lpstr>
      <vt:lpstr>They have too much power</vt:lpstr>
      <vt:lpstr>They have too much power- By Economy</vt:lpstr>
      <vt:lpstr>They have too much power- By Regional Economy</vt:lpstr>
      <vt:lpstr>They have too little power</vt:lpstr>
      <vt:lpstr>They have too little power- By Economy</vt:lpstr>
      <vt:lpstr>They have too little power- By Regional Economy</vt:lpstr>
      <vt:lpstr>They help make my life easier</vt:lpstr>
      <vt:lpstr>They help make my life easier- By Economy</vt:lpstr>
      <vt:lpstr>They help make my life easier- By Regional Economy</vt:lpstr>
      <vt:lpstr>They make my life harder</vt:lpstr>
      <vt:lpstr>They make my life harder- By Economy</vt:lpstr>
      <vt:lpstr>They make my life harder- By Regional Economy</vt:lpstr>
      <vt:lpstr>They help make my life more efficient</vt:lpstr>
      <vt:lpstr>They help make my life more efficient- By Economy</vt:lpstr>
      <vt:lpstr>They help make my life more efficient- By Regional Economy</vt:lpstr>
      <vt:lpstr>They make my life less efficient</vt:lpstr>
      <vt:lpstr>They make my life less efficient- By Economy</vt:lpstr>
      <vt:lpstr>They make my life less efficient- By Regional Economy</vt:lpstr>
      <vt:lpstr>They help make my life better</vt:lpstr>
      <vt:lpstr>They help make my life better- By Economy</vt:lpstr>
      <vt:lpstr>They help make my life better- By Regional Economy</vt:lpstr>
      <vt:lpstr>They make my life worse</vt:lpstr>
      <vt:lpstr>They make my life worse- By Economy</vt:lpstr>
      <vt:lpstr>They make my life worse- By Regional Economy</vt:lpstr>
      <vt:lpstr>They make my life more predictable</vt:lpstr>
      <vt:lpstr>They make my life more predictable- By Economy</vt:lpstr>
      <vt:lpstr>They make my life more predictable- By Regional Economy</vt:lpstr>
      <vt:lpstr>They make my life less predictable</vt:lpstr>
      <vt:lpstr>They make my life less predictable- By Economy</vt:lpstr>
      <vt:lpstr>They make my life less predictable- By Regional Economy</vt:lpstr>
      <vt:lpstr>They have too much power</vt:lpstr>
      <vt:lpstr>They have too much power- By Economy</vt:lpstr>
      <vt:lpstr>They have too much power- By Regional Economy</vt:lpstr>
      <vt:lpstr>They have too little power</vt:lpstr>
      <vt:lpstr>They have too little power- By Economy</vt:lpstr>
      <vt:lpstr>They have too little power- By Regional Economy</vt:lpstr>
      <vt:lpstr>They help make my life easier</vt:lpstr>
      <vt:lpstr>They help make my life easier- By Economy</vt:lpstr>
      <vt:lpstr>They help make my life easier- By Regional Economy</vt:lpstr>
      <vt:lpstr>They make my life harder</vt:lpstr>
      <vt:lpstr>They make my life harder- By Economy</vt:lpstr>
      <vt:lpstr>They make my life harder- By Regional Economy</vt:lpstr>
      <vt:lpstr>They help make my life more efficient</vt:lpstr>
      <vt:lpstr>They help make my life more efficient- By Economy</vt:lpstr>
      <vt:lpstr>They help make my life more efficient- By Regional Economy</vt:lpstr>
      <vt:lpstr>They make my life less efficient</vt:lpstr>
      <vt:lpstr>They make my life less efficient- By Economy</vt:lpstr>
      <vt:lpstr>They make my life less efficient- By Regional Economy</vt:lpstr>
      <vt:lpstr>They help make my life better</vt:lpstr>
      <vt:lpstr>They help make my life better- By Economy</vt:lpstr>
      <vt:lpstr>They help make my life better- By Regional Economy</vt:lpstr>
      <vt:lpstr>They make my life worse</vt:lpstr>
      <vt:lpstr>They make my life worse- By Economy</vt:lpstr>
      <vt:lpstr>They make my life worse- By Regional Economy</vt:lpstr>
      <vt:lpstr>They make my life more predictable</vt:lpstr>
      <vt:lpstr>They make my life more predictable- By Economy</vt:lpstr>
      <vt:lpstr>They make my life more predictable- By Regional Economy</vt:lpstr>
      <vt:lpstr>They make my life less predictable</vt:lpstr>
      <vt:lpstr>They make my life less predictable- By Economy</vt:lpstr>
      <vt:lpstr>They make my life less predictable- By Regional Economy</vt:lpstr>
      <vt:lpstr>Contacts</vt:lpstr>
      <vt:lpstr>PowerPoint Presentation</vt:lpstr>
    </vt:vector>
  </TitlesOfParts>
  <Company>Ipsos-NA</Company>
  <LinksUpToDate>false</LinksUpToDate>
  <SharedDoc>false</SharedDoc>
  <HyperlinksChanged>false</HyperlinksChanged>
  <AppVersion>15.0038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Administrator</dc:creator>
  <cp:lastModifiedBy>Madison Cox</cp:lastModifiedBy>
  <cp:revision>1357</cp:revision>
  <dcterms:created xsi:type="dcterms:W3CDTF">2015-10-02T18:18:16Z</dcterms:created>
  <dcterms:modified xsi:type="dcterms:W3CDTF">2018-05-16T01:20:13Z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0x0101003B75AD9DC4239A47AB6FDC49FCFB618A</vt:lpwstr>
  </property>
</Properties>
</file>