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ppt/charts/chart42.xml" ContentType="application/vnd.openxmlformats-officedocument.drawingml.chart+xml"/>
  <Override PartName="/ppt/charts/style42.xml" ContentType="application/vnd.ms-office.chartstyle+xml"/>
  <Override PartName="/ppt/charts/colors42.xml" ContentType="application/vnd.ms-office.chartcolorstyle+xml"/>
  <Override PartName="/ppt/charts/chart43.xml" ContentType="application/vnd.openxmlformats-officedocument.drawingml.chart+xml"/>
  <Override PartName="/ppt/charts/style43.xml" ContentType="application/vnd.ms-office.chartstyle+xml"/>
  <Override PartName="/ppt/charts/colors43.xml" ContentType="application/vnd.ms-office.chartcolorstyle+xml"/>
  <Override PartName="/ppt/charts/chart44.xml" ContentType="application/vnd.openxmlformats-officedocument.drawingml.chart+xml"/>
  <Override PartName="/ppt/charts/style44.xml" ContentType="application/vnd.ms-office.chartstyle+xml"/>
  <Override PartName="/ppt/charts/colors44.xml" ContentType="application/vnd.ms-office.chartcolorstyle+xml"/>
  <Override PartName="/ppt/charts/chart45.xml" ContentType="application/vnd.openxmlformats-officedocument.drawingml.chart+xml"/>
  <Override PartName="/ppt/charts/style45.xml" ContentType="application/vnd.ms-office.chartstyle+xml"/>
  <Override PartName="/ppt/charts/colors45.xml" ContentType="application/vnd.ms-office.chartcolorstyle+xml"/>
  <Override PartName="/ppt/charts/chart46.xml" ContentType="application/vnd.openxmlformats-officedocument.drawingml.chart+xml"/>
  <Override PartName="/ppt/charts/style46.xml" ContentType="application/vnd.ms-office.chartstyle+xml"/>
  <Override PartName="/ppt/charts/colors46.xml" ContentType="application/vnd.ms-office.chartcolorstyle+xml"/>
  <Override PartName="/ppt/charts/chart47.xml" ContentType="application/vnd.openxmlformats-officedocument.drawingml.chart+xml"/>
  <Override PartName="/ppt/charts/style47.xml" ContentType="application/vnd.ms-office.chartstyle+xml"/>
  <Override PartName="/ppt/charts/colors47.xml" ContentType="application/vnd.ms-office.chartcolorstyle+xml"/>
  <Override PartName="/ppt/charts/chart48.xml" ContentType="application/vnd.openxmlformats-officedocument.drawingml.chart+xml"/>
  <Override PartName="/ppt/charts/style48.xml" ContentType="application/vnd.ms-office.chartstyle+xml"/>
  <Override PartName="/ppt/charts/colors48.xml" ContentType="application/vnd.ms-office.chartcolorstyle+xml"/>
  <Override PartName="/ppt/charts/chart49.xml" ContentType="application/vnd.openxmlformats-officedocument.drawingml.chart+xml"/>
  <Override PartName="/ppt/charts/style49.xml" ContentType="application/vnd.ms-office.chartstyle+xml"/>
  <Override PartName="/ppt/charts/colors49.xml" ContentType="application/vnd.ms-office.chartcolorstyle+xml"/>
  <Override PartName="/ppt/charts/chart50.xml" ContentType="application/vnd.openxmlformats-officedocument.drawingml.chart+xml"/>
  <Override PartName="/ppt/charts/style50.xml" ContentType="application/vnd.ms-office.chartstyle+xml"/>
  <Override PartName="/ppt/charts/colors50.xml" ContentType="application/vnd.ms-office.chartcolorstyle+xml"/>
  <Override PartName="/ppt/charts/chart51.xml" ContentType="application/vnd.openxmlformats-officedocument.drawingml.chart+xml"/>
  <Override PartName="/ppt/charts/style51.xml" ContentType="application/vnd.ms-office.chartstyle+xml"/>
  <Override PartName="/ppt/charts/colors51.xml" ContentType="application/vnd.ms-office.chartcolorstyle+xml"/>
  <Override PartName="/ppt/charts/chart52.xml" ContentType="application/vnd.openxmlformats-officedocument.drawingml.chart+xml"/>
  <Override PartName="/ppt/charts/style52.xml" ContentType="application/vnd.ms-office.chartstyle+xml"/>
  <Override PartName="/ppt/charts/colors52.xml" ContentType="application/vnd.ms-office.chartcolorstyle+xml"/>
  <Override PartName="/ppt/charts/chart53.xml" ContentType="application/vnd.openxmlformats-officedocument.drawingml.chart+xml"/>
  <Override PartName="/ppt/charts/style53.xml" ContentType="application/vnd.ms-office.chartstyle+xml"/>
  <Override PartName="/ppt/charts/colors53.xml" ContentType="application/vnd.ms-office.chartcolorstyle+xml"/>
  <Override PartName="/ppt/charts/chart54.xml" ContentType="application/vnd.openxmlformats-officedocument.drawingml.chart+xml"/>
  <Override PartName="/ppt/charts/style54.xml" ContentType="application/vnd.ms-office.chartstyle+xml"/>
  <Override PartName="/ppt/charts/colors54.xml" ContentType="application/vnd.ms-office.chartcolorstyle+xml"/>
  <Override PartName="/ppt/charts/chart55.xml" ContentType="application/vnd.openxmlformats-officedocument.drawingml.chart+xml"/>
  <Override PartName="/ppt/charts/style55.xml" ContentType="application/vnd.ms-office.chartstyle+xml"/>
  <Override PartName="/ppt/charts/colors55.xml" ContentType="application/vnd.ms-office.chartcolorstyle+xml"/>
  <Override PartName="/ppt/charts/chart56.xml" ContentType="application/vnd.openxmlformats-officedocument.drawingml.chart+xml"/>
  <Override PartName="/ppt/charts/style56.xml" ContentType="application/vnd.ms-office.chartstyle+xml"/>
  <Override PartName="/ppt/charts/colors56.xml" ContentType="application/vnd.ms-office.chartcolorstyle+xml"/>
  <Override PartName="/ppt/charts/chart57.xml" ContentType="application/vnd.openxmlformats-officedocument.drawingml.chart+xml"/>
  <Override PartName="/ppt/charts/style57.xml" ContentType="application/vnd.ms-office.chartstyle+xml"/>
  <Override PartName="/ppt/charts/colors57.xml" ContentType="application/vnd.ms-office.chartcolorstyle+xml"/>
  <Override PartName="/ppt/charts/chart58.xml" ContentType="application/vnd.openxmlformats-officedocument.drawingml.chart+xml"/>
  <Override PartName="/ppt/charts/style58.xml" ContentType="application/vnd.ms-office.chartstyle+xml"/>
  <Override PartName="/ppt/charts/colors58.xml" ContentType="application/vnd.ms-office.chartcolorstyle+xml"/>
  <Override PartName="/ppt/charts/chart59.xml" ContentType="application/vnd.openxmlformats-officedocument.drawingml.chart+xml"/>
  <Override PartName="/ppt/charts/style59.xml" ContentType="application/vnd.ms-office.chartstyle+xml"/>
  <Override PartName="/ppt/charts/colors59.xml" ContentType="application/vnd.ms-office.chartcolorstyle+xml"/>
  <Override PartName="/ppt/charts/chart60.xml" ContentType="application/vnd.openxmlformats-officedocument.drawingml.chart+xml"/>
  <Override PartName="/ppt/charts/style60.xml" ContentType="application/vnd.ms-office.chartstyle+xml"/>
  <Override PartName="/ppt/charts/colors60.xml" ContentType="application/vnd.ms-office.chartcolorstyle+xml"/>
  <Override PartName="/ppt/charts/chart61.xml" ContentType="application/vnd.openxmlformats-officedocument.drawingml.chart+xml"/>
  <Override PartName="/ppt/charts/style61.xml" ContentType="application/vnd.ms-office.chartstyle+xml"/>
  <Override PartName="/ppt/charts/colors61.xml" ContentType="application/vnd.ms-office.chartcolorstyle+xml"/>
  <Override PartName="/ppt/charts/chart62.xml" ContentType="application/vnd.openxmlformats-officedocument.drawingml.chart+xml"/>
  <Override PartName="/ppt/charts/style62.xml" ContentType="application/vnd.ms-office.chartstyle+xml"/>
  <Override PartName="/ppt/charts/colors62.xml" ContentType="application/vnd.ms-office.chartcolorstyle+xml"/>
  <Override PartName="/ppt/charts/chart63.xml" ContentType="application/vnd.openxmlformats-officedocument.drawingml.chart+xml"/>
  <Override PartName="/ppt/charts/style63.xml" ContentType="application/vnd.ms-office.chartstyle+xml"/>
  <Override PartName="/ppt/charts/colors63.xml" ContentType="application/vnd.ms-office.chartcolorstyle+xml"/>
  <Override PartName="/ppt/charts/chart64.xml" ContentType="application/vnd.openxmlformats-officedocument.drawingml.chart+xml"/>
  <Override PartName="/ppt/charts/style64.xml" ContentType="application/vnd.ms-office.chartstyle+xml"/>
  <Override PartName="/ppt/charts/colors64.xml" ContentType="application/vnd.ms-office.chartcolorstyle+xml"/>
  <Override PartName="/ppt/charts/chart65.xml" ContentType="application/vnd.openxmlformats-officedocument.drawingml.chart+xml"/>
  <Override PartName="/ppt/charts/style65.xml" ContentType="application/vnd.ms-office.chartstyle+xml"/>
  <Override PartName="/ppt/charts/colors65.xml" ContentType="application/vnd.ms-office.chartcolorstyle+xml"/>
  <Override PartName="/ppt/charts/chart66.xml" ContentType="application/vnd.openxmlformats-officedocument.drawingml.chart+xml"/>
  <Override PartName="/ppt/charts/style66.xml" ContentType="application/vnd.ms-office.chartstyle+xml"/>
  <Override PartName="/ppt/charts/colors66.xml" ContentType="application/vnd.ms-office.chartcolorstyle+xml"/>
  <Override PartName="/ppt/charts/chart67.xml" ContentType="application/vnd.openxmlformats-officedocument.drawingml.chart+xml"/>
  <Override PartName="/ppt/charts/style67.xml" ContentType="application/vnd.ms-office.chartstyle+xml"/>
  <Override PartName="/ppt/charts/colors67.xml" ContentType="application/vnd.ms-office.chartcolorstyle+xml"/>
  <Override PartName="/ppt/charts/chart68.xml" ContentType="application/vnd.openxmlformats-officedocument.drawingml.chart+xml"/>
  <Override PartName="/ppt/charts/style68.xml" ContentType="application/vnd.ms-office.chartstyle+xml"/>
  <Override PartName="/ppt/charts/colors68.xml" ContentType="application/vnd.ms-office.chartcolorstyle+xml"/>
  <Override PartName="/ppt/charts/chart69.xml" ContentType="application/vnd.openxmlformats-officedocument.drawingml.chart+xml"/>
  <Override PartName="/ppt/charts/style69.xml" ContentType="application/vnd.ms-office.chartstyle+xml"/>
  <Override PartName="/ppt/charts/colors69.xml" ContentType="application/vnd.ms-office.chartcolorstyle+xml"/>
  <Override PartName="/ppt/charts/chart70.xml" ContentType="application/vnd.openxmlformats-officedocument.drawingml.chart+xml"/>
  <Override PartName="/ppt/charts/style70.xml" ContentType="application/vnd.ms-office.chartstyle+xml"/>
  <Override PartName="/ppt/charts/colors70.xml" ContentType="application/vnd.ms-office.chartcolorstyle+xml"/>
  <Override PartName="/ppt/charts/chart71.xml" ContentType="application/vnd.openxmlformats-officedocument.drawingml.chart+xml"/>
  <Override PartName="/ppt/charts/style71.xml" ContentType="application/vnd.ms-office.chartstyle+xml"/>
  <Override PartName="/ppt/charts/colors71.xml" ContentType="application/vnd.ms-office.chartcolorstyle+xml"/>
  <Override PartName="/ppt/charts/chart72.xml" ContentType="application/vnd.openxmlformats-officedocument.drawingml.chart+xml"/>
  <Override PartName="/ppt/charts/style72.xml" ContentType="application/vnd.ms-office.chartstyle+xml"/>
  <Override PartName="/ppt/charts/colors72.xml" ContentType="application/vnd.ms-office.chartcolorstyle+xml"/>
  <Override PartName="/ppt/charts/chart73.xml" ContentType="application/vnd.openxmlformats-officedocument.drawingml.chart+xml"/>
  <Override PartName="/ppt/charts/style73.xml" ContentType="application/vnd.ms-office.chartstyle+xml"/>
  <Override PartName="/ppt/charts/colors73.xml" ContentType="application/vnd.ms-office.chartcolorstyle+xml"/>
  <Override PartName="/ppt/charts/chart74.xml" ContentType="application/vnd.openxmlformats-officedocument.drawingml.chart+xml"/>
  <Override PartName="/ppt/charts/style74.xml" ContentType="application/vnd.ms-office.chartstyle+xml"/>
  <Override PartName="/ppt/charts/colors74.xml" ContentType="application/vnd.ms-office.chartcolorstyle+xml"/>
  <Override PartName="/ppt/charts/chart75.xml" ContentType="application/vnd.openxmlformats-officedocument.drawingml.chart+xml"/>
  <Override PartName="/ppt/charts/style75.xml" ContentType="application/vnd.ms-office.chartstyle+xml"/>
  <Override PartName="/ppt/charts/colors75.xml" ContentType="application/vnd.ms-office.chartcolorstyle+xml"/>
  <Override PartName="/ppt/charts/chart76.xml" ContentType="application/vnd.openxmlformats-officedocument.drawingml.chart+xml"/>
  <Override PartName="/ppt/charts/style76.xml" ContentType="application/vnd.ms-office.chartstyle+xml"/>
  <Override PartName="/ppt/charts/colors76.xml" ContentType="application/vnd.ms-office.chartcolorstyle+xml"/>
  <Override PartName="/ppt/charts/chart77.xml" ContentType="application/vnd.openxmlformats-officedocument.drawingml.chart+xml"/>
  <Override PartName="/ppt/charts/style77.xml" ContentType="application/vnd.ms-office.chartstyle+xml"/>
  <Override PartName="/ppt/charts/colors77.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87"/>
  </p:notesMasterIdLst>
  <p:sldIdLst>
    <p:sldId id="1478" r:id="rId5"/>
    <p:sldId id="1479" r:id="rId6"/>
    <p:sldId id="1605" r:id="rId7"/>
    <p:sldId id="1530" r:id="rId8"/>
    <p:sldId id="1531" r:id="rId9"/>
    <p:sldId id="1606" r:id="rId10"/>
    <p:sldId id="1532" r:id="rId11"/>
    <p:sldId id="1533" r:id="rId12"/>
    <p:sldId id="1607" r:id="rId13"/>
    <p:sldId id="1534" r:id="rId14"/>
    <p:sldId id="1535" r:id="rId15"/>
    <p:sldId id="1536" r:id="rId16"/>
    <p:sldId id="1537" r:id="rId17"/>
    <p:sldId id="1538" r:id="rId18"/>
    <p:sldId id="1539" r:id="rId19"/>
    <p:sldId id="1540" r:id="rId20"/>
    <p:sldId id="1541" r:id="rId21"/>
    <p:sldId id="1542" r:id="rId22"/>
    <p:sldId id="1543" r:id="rId23"/>
    <p:sldId id="1544" r:id="rId24"/>
    <p:sldId id="1545" r:id="rId25"/>
    <p:sldId id="1546" r:id="rId26"/>
    <p:sldId id="1547" r:id="rId27"/>
    <p:sldId id="1548" r:id="rId28"/>
    <p:sldId id="1549" r:id="rId29"/>
    <p:sldId id="1550" r:id="rId30"/>
    <p:sldId id="1551" r:id="rId31"/>
    <p:sldId id="1552" r:id="rId32"/>
    <p:sldId id="1553" r:id="rId33"/>
    <p:sldId id="1554" r:id="rId34"/>
    <p:sldId id="1555" r:id="rId35"/>
    <p:sldId id="1556" r:id="rId36"/>
    <p:sldId id="1557" r:id="rId37"/>
    <p:sldId id="1558" r:id="rId38"/>
    <p:sldId id="1559" r:id="rId39"/>
    <p:sldId id="1560" r:id="rId40"/>
    <p:sldId id="1561" r:id="rId41"/>
    <p:sldId id="1562" r:id="rId42"/>
    <p:sldId id="1563" r:id="rId43"/>
    <p:sldId id="1564" r:id="rId44"/>
    <p:sldId id="1565" r:id="rId45"/>
    <p:sldId id="1566" r:id="rId46"/>
    <p:sldId id="1567" r:id="rId47"/>
    <p:sldId id="1568" r:id="rId48"/>
    <p:sldId id="1569" r:id="rId49"/>
    <p:sldId id="1570" r:id="rId50"/>
    <p:sldId id="1571" r:id="rId51"/>
    <p:sldId id="1572" r:id="rId52"/>
    <p:sldId id="1573" r:id="rId53"/>
    <p:sldId id="1574" r:id="rId54"/>
    <p:sldId id="1575" r:id="rId55"/>
    <p:sldId id="1576" r:id="rId56"/>
    <p:sldId id="1577" r:id="rId57"/>
    <p:sldId id="1578" r:id="rId58"/>
    <p:sldId id="1579" r:id="rId59"/>
    <p:sldId id="1580" r:id="rId60"/>
    <p:sldId id="1581" r:id="rId61"/>
    <p:sldId id="1582" r:id="rId62"/>
    <p:sldId id="1583" r:id="rId63"/>
    <p:sldId id="1584" r:id="rId64"/>
    <p:sldId id="1585" r:id="rId65"/>
    <p:sldId id="1586" r:id="rId66"/>
    <p:sldId id="1587" r:id="rId67"/>
    <p:sldId id="1588" r:id="rId68"/>
    <p:sldId id="1589" r:id="rId69"/>
    <p:sldId id="1590" r:id="rId70"/>
    <p:sldId id="1591" r:id="rId71"/>
    <p:sldId id="1592" r:id="rId72"/>
    <p:sldId id="1593" r:id="rId73"/>
    <p:sldId id="1594" r:id="rId74"/>
    <p:sldId id="1595" r:id="rId75"/>
    <p:sldId id="1596" r:id="rId76"/>
    <p:sldId id="1597" r:id="rId77"/>
    <p:sldId id="1598" r:id="rId78"/>
    <p:sldId id="1599" r:id="rId79"/>
    <p:sldId id="1600" r:id="rId80"/>
    <p:sldId id="1601" r:id="rId81"/>
    <p:sldId id="1602" r:id="rId82"/>
    <p:sldId id="1603" r:id="rId83"/>
    <p:sldId id="1604" r:id="rId84"/>
    <p:sldId id="565" r:id="rId85"/>
    <p:sldId id="566" r:id="rId8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118">
          <p15:clr>
            <a:srgbClr val="A4A3A4"/>
          </p15:clr>
        </p15:guide>
        <p15:guide id="3" orient="horz" pos="255">
          <p15:clr>
            <a:srgbClr val="A4A3A4"/>
          </p15:clr>
        </p15:guide>
        <p15:guide id="4" pos="2880">
          <p15:clr>
            <a:srgbClr val="A4A3A4"/>
          </p15:clr>
        </p15:guide>
        <p15:guide id="5" pos="3084">
          <p15:clr>
            <a:srgbClr val="A4A3A4"/>
          </p15:clr>
        </p15:guide>
        <p15:guide id="6" pos="5602">
          <p15:clr>
            <a:srgbClr val="A4A3A4"/>
          </p15:clr>
        </p15:guide>
        <p15:guide id="7" pos="15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Ferguson" initials="MF" lastIdx="6" clrIdx="0">
    <p:extLst/>
  </p:cmAuthor>
  <p:cmAuthor id="2" name="Adriana Tari" initials="A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B"/>
    <a:srgbClr val="888B8D"/>
    <a:srgbClr val="C8C9C7"/>
    <a:srgbClr val="1B365D"/>
    <a:srgbClr val="A6A6A6"/>
    <a:srgbClr val="DEEBF7"/>
    <a:srgbClr val="002060"/>
    <a:srgbClr val="0062A3"/>
    <a:srgbClr val="787A76"/>
    <a:srgbClr val="558E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25" autoAdjust="0"/>
    <p:restoredTop sz="94660"/>
  </p:normalViewPr>
  <p:slideViewPr>
    <p:cSldViewPr>
      <p:cViewPr varScale="1">
        <p:scale>
          <a:sx n="100" d="100"/>
          <a:sy n="100" d="100"/>
        </p:scale>
        <p:origin x="1520" y="160"/>
      </p:cViewPr>
      <p:guideLst>
        <p:guide orient="horz" pos="2160"/>
        <p:guide orient="horz" pos="4118"/>
        <p:guide orient="horz" pos="255"/>
        <p:guide pos="2880"/>
        <p:guide pos="3084"/>
        <p:guide pos="5602"/>
        <p:guide pos="158"/>
      </p:guideLst>
    </p:cSldViewPr>
  </p:slideViewPr>
  <p:notesTextViewPr>
    <p:cViewPr>
      <p:scale>
        <a:sx n="1" d="1"/>
        <a:sy n="1" d="1"/>
      </p:scale>
      <p:origin x="0" y="0"/>
    </p:cViewPr>
  </p:notesTextViewPr>
  <p:sorterViewPr>
    <p:cViewPr>
      <p:scale>
        <a:sx n="100" d="100"/>
        <a:sy n="100" d="100"/>
      </p:scale>
      <p:origin x="0" y="-5592"/>
    </p:cViewPr>
  </p:sorterViewPr>
  <p:gridSpacing cx="76200" cy="76200"/>
</p:viewPr>
</file>

<file path=ppt/_rels/presentation.xml.rels><?xml version="1.0" encoding="UTF-8" standalone="yes"?>
<Relationships xmlns="http://schemas.openxmlformats.org/package/2006/relationships"><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70" Type="http://schemas.openxmlformats.org/officeDocument/2006/relationships/slide" Target="slides/slide66.xml"/><Relationship Id="rId71" Type="http://schemas.openxmlformats.org/officeDocument/2006/relationships/slide" Target="slides/slide67.xml"/><Relationship Id="rId72" Type="http://schemas.openxmlformats.org/officeDocument/2006/relationships/slide" Target="slides/slide68.xml"/><Relationship Id="rId73" Type="http://schemas.openxmlformats.org/officeDocument/2006/relationships/slide" Target="slides/slide69.xml"/><Relationship Id="rId74" Type="http://schemas.openxmlformats.org/officeDocument/2006/relationships/slide" Target="slides/slide70.xml"/><Relationship Id="rId75" Type="http://schemas.openxmlformats.org/officeDocument/2006/relationships/slide" Target="slides/slide71.xml"/><Relationship Id="rId76" Type="http://schemas.openxmlformats.org/officeDocument/2006/relationships/slide" Target="slides/slide72.xml"/><Relationship Id="rId77" Type="http://schemas.openxmlformats.org/officeDocument/2006/relationships/slide" Target="slides/slide73.xml"/><Relationship Id="rId78" Type="http://schemas.openxmlformats.org/officeDocument/2006/relationships/slide" Target="slides/slide74.xml"/><Relationship Id="rId79" Type="http://schemas.openxmlformats.org/officeDocument/2006/relationships/slide" Target="slides/slide75.xml"/><Relationship Id="rId90" Type="http://schemas.openxmlformats.org/officeDocument/2006/relationships/viewProps" Target="viewProps.xml"/><Relationship Id="rId91" Type="http://schemas.openxmlformats.org/officeDocument/2006/relationships/theme" Target="theme/theme1.xml"/><Relationship Id="rId92" Type="http://schemas.openxmlformats.org/officeDocument/2006/relationships/tableStyles" Target="tableStyles.xml"/><Relationship Id="rId93" Type="http://schemas.microsoft.com/office/2015/10/relationships/revisionInfo" Target="revisionInfo.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80" Type="http://schemas.openxmlformats.org/officeDocument/2006/relationships/slide" Target="slides/slide76.xml"/><Relationship Id="rId81" Type="http://schemas.openxmlformats.org/officeDocument/2006/relationships/slide" Target="slides/slide77.xml"/><Relationship Id="rId82" Type="http://schemas.openxmlformats.org/officeDocument/2006/relationships/slide" Target="slides/slide78.xml"/><Relationship Id="rId83" Type="http://schemas.openxmlformats.org/officeDocument/2006/relationships/slide" Target="slides/slide79.xml"/><Relationship Id="rId84" Type="http://schemas.openxmlformats.org/officeDocument/2006/relationships/slide" Target="slides/slide80.xml"/><Relationship Id="rId85" Type="http://schemas.openxmlformats.org/officeDocument/2006/relationships/slide" Target="slides/slide81.xml"/><Relationship Id="rId86" Type="http://schemas.openxmlformats.org/officeDocument/2006/relationships/slide" Target="slides/slide82.xml"/><Relationship Id="rId87" Type="http://schemas.openxmlformats.org/officeDocument/2006/relationships/notesMaster" Target="notesMasters/notesMaster1.xml"/><Relationship Id="rId88" Type="http://schemas.openxmlformats.org/officeDocument/2006/relationships/commentAuthors" Target="commentAuthors.xml"/><Relationship Id="rId8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10.xml"/><Relationship Id="rId2" Type="http://schemas.microsoft.com/office/2011/relationships/chartColorStyle" Target="colors10.xml"/><Relationship Id="rId3"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microsoft.com/office/2011/relationships/chartStyle" Target="style11.xml"/><Relationship Id="rId2" Type="http://schemas.microsoft.com/office/2011/relationships/chartColorStyle" Target="colors11.xml"/><Relationship Id="rId3"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microsoft.com/office/2011/relationships/chartStyle" Target="style12.xml"/><Relationship Id="rId2" Type="http://schemas.microsoft.com/office/2011/relationships/chartColorStyle" Target="colors12.xml"/><Relationship Id="rId3"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microsoft.com/office/2011/relationships/chartStyle" Target="style13.xml"/><Relationship Id="rId2" Type="http://schemas.microsoft.com/office/2011/relationships/chartColorStyle" Target="colors13.xml"/><Relationship Id="rId3"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14.xml"/><Relationship Id="rId2" Type="http://schemas.microsoft.com/office/2011/relationships/chartColorStyle" Target="colors14.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microsoft.com/office/2011/relationships/chartStyle" Target="style15.xml"/><Relationship Id="rId2" Type="http://schemas.microsoft.com/office/2011/relationships/chartColorStyle" Target="colors15.xml"/><Relationship Id="rId3"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microsoft.com/office/2011/relationships/chartStyle" Target="style16.xml"/><Relationship Id="rId2" Type="http://schemas.microsoft.com/office/2011/relationships/chartColorStyle" Target="colors16.xml"/><Relationship Id="rId3"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microsoft.com/office/2011/relationships/chartStyle" Target="style17.xml"/><Relationship Id="rId2" Type="http://schemas.microsoft.com/office/2011/relationships/chartColorStyle" Target="colors17.xml"/><Relationship Id="rId3"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microsoft.com/office/2011/relationships/chartStyle" Target="style18.xml"/><Relationship Id="rId2" Type="http://schemas.microsoft.com/office/2011/relationships/chartColorStyle" Target="colors18.xml"/><Relationship Id="rId3"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microsoft.com/office/2011/relationships/chartStyle" Target="style19.xml"/><Relationship Id="rId2" Type="http://schemas.microsoft.com/office/2011/relationships/chartColorStyle" Target="colors19.xml"/><Relationship Id="rId3"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microsoft.com/office/2011/relationships/chartStyle" Target="style20.xml"/><Relationship Id="rId2" Type="http://schemas.microsoft.com/office/2011/relationships/chartColorStyle" Target="colors20.xml"/><Relationship Id="rId3"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microsoft.com/office/2011/relationships/chartStyle" Target="style21.xml"/><Relationship Id="rId2" Type="http://schemas.microsoft.com/office/2011/relationships/chartColorStyle" Target="colors21.xml"/><Relationship Id="rId3"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22.xml"/><Relationship Id="rId2" Type="http://schemas.microsoft.com/office/2011/relationships/chartColorStyle" Target="colors22.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microsoft.com/office/2011/relationships/chartStyle" Target="style23.xml"/><Relationship Id="rId2" Type="http://schemas.microsoft.com/office/2011/relationships/chartColorStyle" Target="colors23.xml"/><Relationship Id="rId3"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microsoft.com/office/2011/relationships/chartStyle" Target="style24.xml"/><Relationship Id="rId2" Type="http://schemas.microsoft.com/office/2011/relationships/chartColorStyle" Target="colors24.xml"/><Relationship Id="rId3"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25.xml"/><Relationship Id="rId2" Type="http://schemas.microsoft.com/office/2011/relationships/chartColorStyle" Target="colors25.xml"/><Relationship Id="rId3"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microsoft.com/office/2011/relationships/chartStyle" Target="style26.xml"/><Relationship Id="rId2" Type="http://schemas.microsoft.com/office/2011/relationships/chartColorStyle" Target="colors26.xml"/><Relationship Id="rId3"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microsoft.com/office/2011/relationships/chartStyle" Target="style27.xml"/><Relationship Id="rId2" Type="http://schemas.microsoft.com/office/2011/relationships/chartColorStyle" Target="colors27.xml"/><Relationship Id="rId3"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microsoft.com/office/2011/relationships/chartStyle" Target="style28.xml"/><Relationship Id="rId2" Type="http://schemas.microsoft.com/office/2011/relationships/chartColorStyle" Target="colors28.xml"/><Relationship Id="rId3"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microsoft.com/office/2011/relationships/chartStyle" Target="style29.xml"/><Relationship Id="rId2" Type="http://schemas.microsoft.com/office/2011/relationships/chartColorStyle" Target="colors29.xml"/><Relationship Id="rId3"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microsoft.com/office/2011/relationships/chartStyle" Target="style30.xml"/><Relationship Id="rId2" Type="http://schemas.microsoft.com/office/2011/relationships/chartColorStyle" Target="colors30.xml"/><Relationship Id="rId3"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microsoft.com/office/2011/relationships/chartStyle" Target="style31.xml"/><Relationship Id="rId2" Type="http://schemas.microsoft.com/office/2011/relationships/chartColorStyle" Target="colors31.xml"/><Relationship Id="rId3"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microsoft.com/office/2011/relationships/chartStyle" Target="style32.xml"/><Relationship Id="rId2" Type="http://schemas.microsoft.com/office/2011/relationships/chartColorStyle" Target="colors32.xml"/><Relationship Id="rId3"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microsoft.com/office/2011/relationships/chartStyle" Target="style33.xml"/><Relationship Id="rId2" Type="http://schemas.microsoft.com/office/2011/relationships/chartColorStyle" Target="colors33.xml"/><Relationship Id="rId3"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microsoft.com/office/2011/relationships/chartStyle" Target="style34.xml"/><Relationship Id="rId2" Type="http://schemas.microsoft.com/office/2011/relationships/chartColorStyle" Target="colors34.xml"/><Relationship Id="rId3"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microsoft.com/office/2011/relationships/chartStyle" Target="style35.xml"/><Relationship Id="rId2" Type="http://schemas.microsoft.com/office/2011/relationships/chartColorStyle" Target="colors35.xml"/><Relationship Id="rId3"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microsoft.com/office/2011/relationships/chartStyle" Target="style36.xml"/><Relationship Id="rId2" Type="http://schemas.microsoft.com/office/2011/relationships/chartColorStyle" Target="colors36.xml"/><Relationship Id="rId3"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microsoft.com/office/2011/relationships/chartStyle" Target="style37.xml"/><Relationship Id="rId2" Type="http://schemas.microsoft.com/office/2011/relationships/chartColorStyle" Target="colors37.xml"/><Relationship Id="rId3"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microsoft.com/office/2011/relationships/chartStyle" Target="style38.xml"/><Relationship Id="rId2" Type="http://schemas.microsoft.com/office/2011/relationships/chartColorStyle" Target="colors38.xml"/><Relationship Id="rId3"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microsoft.com/office/2011/relationships/chartStyle" Target="style39.xml"/><Relationship Id="rId2" Type="http://schemas.microsoft.com/office/2011/relationships/chartColorStyle" Target="colors39.xml"/><Relationship Id="rId3"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microsoft.com/office/2011/relationships/chartStyle" Target="style40.xml"/><Relationship Id="rId2" Type="http://schemas.microsoft.com/office/2011/relationships/chartColorStyle" Target="colors40.xml"/><Relationship Id="rId3"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microsoft.com/office/2011/relationships/chartStyle" Target="style41.xml"/><Relationship Id="rId2" Type="http://schemas.microsoft.com/office/2011/relationships/chartColorStyle" Target="colors41.xml"/><Relationship Id="rId3"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microsoft.com/office/2011/relationships/chartStyle" Target="style42.xml"/><Relationship Id="rId2" Type="http://schemas.microsoft.com/office/2011/relationships/chartColorStyle" Target="colors42.xml"/><Relationship Id="rId3"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microsoft.com/office/2011/relationships/chartStyle" Target="style43.xml"/><Relationship Id="rId2" Type="http://schemas.microsoft.com/office/2011/relationships/chartColorStyle" Target="colors43.xml"/><Relationship Id="rId3"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microsoft.com/office/2011/relationships/chartStyle" Target="style44.xml"/><Relationship Id="rId2" Type="http://schemas.microsoft.com/office/2011/relationships/chartColorStyle" Target="colors44.xml"/><Relationship Id="rId3"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microsoft.com/office/2011/relationships/chartStyle" Target="style45.xml"/><Relationship Id="rId2" Type="http://schemas.microsoft.com/office/2011/relationships/chartColorStyle" Target="colors45.xml"/><Relationship Id="rId3"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microsoft.com/office/2011/relationships/chartStyle" Target="style46.xml"/><Relationship Id="rId2" Type="http://schemas.microsoft.com/office/2011/relationships/chartColorStyle" Target="colors46.xml"/><Relationship Id="rId3"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microsoft.com/office/2011/relationships/chartStyle" Target="style47.xml"/><Relationship Id="rId2" Type="http://schemas.microsoft.com/office/2011/relationships/chartColorStyle" Target="colors47.xml"/><Relationship Id="rId3"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microsoft.com/office/2011/relationships/chartStyle" Target="style48.xml"/><Relationship Id="rId2" Type="http://schemas.microsoft.com/office/2011/relationships/chartColorStyle" Target="colors48.xml"/><Relationship Id="rId3"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microsoft.com/office/2011/relationships/chartStyle" Target="style49.xml"/><Relationship Id="rId2" Type="http://schemas.microsoft.com/office/2011/relationships/chartColorStyle" Target="colors49.xml"/><Relationship Id="rId3"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microsoft.com/office/2011/relationships/chartStyle" Target="style50.xml"/><Relationship Id="rId2" Type="http://schemas.microsoft.com/office/2011/relationships/chartColorStyle" Target="colors50.xml"/><Relationship Id="rId3"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microsoft.com/office/2011/relationships/chartStyle" Target="style51.xml"/><Relationship Id="rId2" Type="http://schemas.microsoft.com/office/2011/relationships/chartColorStyle" Target="colors51.xml"/><Relationship Id="rId3"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microsoft.com/office/2011/relationships/chartStyle" Target="style52.xml"/><Relationship Id="rId2" Type="http://schemas.microsoft.com/office/2011/relationships/chartColorStyle" Target="colors52.xml"/><Relationship Id="rId3"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microsoft.com/office/2011/relationships/chartStyle" Target="style53.xml"/><Relationship Id="rId2" Type="http://schemas.microsoft.com/office/2011/relationships/chartColorStyle" Target="colors53.xml"/><Relationship Id="rId3"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microsoft.com/office/2011/relationships/chartStyle" Target="style54.xml"/><Relationship Id="rId2" Type="http://schemas.microsoft.com/office/2011/relationships/chartColorStyle" Target="colors54.xml"/><Relationship Id="rId3" Type="http://schemas.openxmlformats.org/officeDocument/2006/relationships/package" Target="../embeddings/Microsoft_Excel_Worksheet54.xlsx"/></Relationships>
</file>

<file path=ppt/charts/_rels/chart55.xml.rels><?xml version="1.0" encoding="UTF-8" standalone="yes"?>
<Relationships xmlns="http://schemas.openxmlformats.org/package/2006/relationships"><Relationship Id="rId1" Type="http://schemas.microsoft.com/office/2011/relationships/chartStyle" Target="style55.xml"/><Relationship Id="rId2" Type="http://schemas.microsoft.com/office/2011/relationships/chartColorStyle" Target="colors55.xml"/><Relationship Id="rId3"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microsoft.com/office/2011/relationships/chartStyle" Target="style56.xml"/><Relationship Id="rId2" Type="http://schemas.microsoft.com/office/2011/relationships/chartColorStyle" Target="colors56.xml"/><Relationship Id="rId3"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microsoft.com/office/2011/relationships/chartStyle" Target="style57.xml"/><Relationship Id="rId2" Type="http://schemas.microsoft.com/office/2011/relationships/chartColorStyle" Target="colors57.xml"/><Relationship Id="rId3"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microsoft.com/office/2011/relationships/chartStyle" Target="style58.xml"/><Relationship Id="rId2" Type="http://schemas.microsoft.com/office/2011/relationships/chartColorStyle" Target="colors58.xml"/><Relationship Id="rId3"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microsoft.com/office/2011/relationships/chartStyle" Target="style59.xml"/><Relationship Id="rId2" Type="http://schemas.microsoft.com/office/2011/relationships/chartColorStyle" Target="colors59.xml"/><Relationship Id="rId3"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_rels/chart60.xml.rels><?xml version="1.0" encoding="UTF-8" standalone="yes"?>
<Relationships xmlns="http://schemas.openxmlformats.org/package/2006/relationships"><Relationship Id="rId1" Type="http://schemas.microsoft.com/office/2011/relationships/chartStyle" Target="style60.xml"/><Relationship Id="rId2" Type="http://schemas.microsoft.com/office/2011/relationships/chartColorStyle" Target="colors60.xml"/><Relationship Id="rId3" Type="http://schemas.openxmlformats.org/officeDocument/2006/relationships/package" Target="../embeddings/Microsoft_Excel_Worksheet60.xlsx"/></Relationships>
</file>

<file path=ppt/charts/_rels/chart61.xml.rels><?xml version="1.0" encoding="UTF-8" standalone="yes"?>
<Relationships xmlns="http://schemas.openxmlformats.org/package/2006/relationships"><Relationship Id="rId1" Type="http://schemas.microsoft.com/office/2011/relationships/chartStyle" Target="style61.xml"/><Relationship Id="rId2" Type="http://schemas.microsoft.com/office/2011/relationships/chartColorStyle" Target="colors61.xml"/><Relationship Id="rId3" Type="http://schemas.openxmlformats.org/officeDocument/2006/relationships/package" Target="../embeddings/Microsoft_Excel_Worksheet61.xlsx"/></Relationships>
</file>

<file path=ppt/charts/_rels/chart62.xml.rels><?xml version="1.0" encoding="UTF-8" standalone="yes"?>
<Relationships xmlns="http://schemas.openxmlformats.org/package/2006/relationships"><Relationship Id="rId1" Type="http://schemas.microsoft.com/office/2011/relationships/chartStyle" Target="style62.xml"/><Relationship Id="rId2" Type="http://schemas.microsoft.com/office/2011/relationships/chartColorStyle" Target="colors62.xml"/><Relationship Id="rId3" Type="http://schemas.openxmlformats.org/officeDocument/2006/relationships/package" Target="../embeddings/Microsoft_Excel_Worksheet62.xlsx"/></Relationships>
</file>

<file path=ppt/charts/_rels/chart63.xml.rels><?xml version="1.0" encoding="UTF-8" standalone="yes"?>
<Relationships xmlns="http://schemas.openxmlformats.org/package/2006/relationships"><Relationship Id="rId1" Type="http://schemas.microsoft.com/office/2011/relationships/chartStyle" Target="style63.xml"/><Relationship Id="rId2" Type="http://schemas.microsoft.com/office/2011/relationships/chartColorStyle" Target="colors63.xml"/><Relationship Id="rId3" Type="http://schemas.openxmlformats.org/officeDocument/2006/relationships/package" Target="../embeddings/Microsoft_Excel_Worksheet63.xlsx"/></Relationships>
</file>

<file path=ppt/charts/_rels/chart64.xml.rels><?xml version="1.0" encoding="UTF-8" standalone="yes"?>
<Relationships xmlns="http://schemas.openxmlformats.org/package/2006/relationships"><Relationship Id="rId1" Type="http://schemas.microsoft.com/office/2011/relationships/chartStyle" Target="style64.xml"/><Relationship Id="rId2" Type="http://schemas.microsoft.com/office/2011/relationships/chartColorStyle" Target="colors64.xml"/><Relationship Id="rId3" Type="http://schemas.openxmlformats.org/officeDocument/2006/relationships/package" Target="../embeddings/Microsoft_Excel_Worksheet64.xlsx"/></Relationships>
</file>

<file path=ppt/charts/_rels/chart65.xml.rels><?xml version="1.0" encoding="UTF-8" standalone="yes"?>
<Relationships xmlns="http://schemas.openxmlformats.org/package/2006/relationships"><Relationship Id="rId1" Type="http://schemas.microsoft.com/office/2011/relationships/chartStyle" Target="style65.xml"/><Relationship Id="rId2" Type="http://schemas.microsoft.com/office/2011/relationships/chartColorStyle" Target="colors65.xml"/><Relationship Id="rId3" Type="http://schemas.openxmlformats.org/officeDocument/2006/relationships/package" Target="../embeddings/Microsoft_Excel_Worksheet65.xlsx"/></Relationships>
</file>

<file path=ppt/charts/_rels/chart66.xml.rels><?xml version="1.0" encoding="UTF-8" standalone="yes"?>
<Relationships xmlns="http://schemas.openxmlformats.org/package/2006/relationships"><Relationship Id="rId1" Type="http://schemas.microsoft.com/office/2011/relationships/chartStyle" Target="style66.xml"/><Relationship Id="rId2" Type="http://schemas.microsoft.com/office/2011/relationships/chartColorStyle" Target="colors66.xml"/><Relationship Id="rId3" Type="http://schemas.openxmlformats.org/officeDocument/2006/relationships/package" Target="../embeddings/Microsoft_Excel_Worksheet66.xlsx"/></Relationships>
</file>

<file path=ppt/charts/_rels/chart67.xml.rels><?xml version="1.0" encoding="UTF-8" standalone="yes"?>
<Relationships xmlns="http://schemas.openxmlformats.org/package/2006/relationships"><Relationship Id="rId1" Type="http://schemas.microsoft.com/office/2011/relationships/chartStyle" Target="style67.xml"/><Relationship Id="rId2" Type="http://schemas.microsoft.com/office/2011/relationships/chartColorStyle" Target="colors67.xml"/><Relationship Id="rId3" Type="http://schemas.openxmlformats.org/officeDocument/2006/relationships/package" Target="../embeddings/Microsoft_Excel_Worksheet67.xlsx"/></Relationships>
</file>

<file path=ppt/charts/_rels/chart68.xml.rels><?xml version="1.0" encoding="UTF-8" standalone="yes"?>
<Relationships xmlns="http://schemas.openxmlformats.org/package/2006/relationships"><Relationship Id="rId1" Type="http://schemas.microsoft.com/office/2011/relationships/chartStyle" Target="style68.xml"/><Relationship Id="rId2" Type="http://schemas.microsoft.com/office/2011/relationships/chartColorStyle" Target="colors68.xml"/><Relationship Id="rId3" Type="http://schemas.openxmlformats.org/officeDocument/2006/relationships/package" Target="../embeddings/Microsoft_Excel_Worksheet68.xlsx"/></Relationships>
</file>

<file path=ppt/charts/_rels/chart69.xml.rels><?xml version="1.0" encoding="UTF-8" standalone="yes"?>
<Relationships xmlns="http://schemas.openxmlformats.org/package/2006/relationships"><Relationship Id="rId1" Type="http://schemas.microsoft.com/office/2011/relationships/chartStyle" Target="style69.xml"/><Relationship Id="rId2" Type="http://schemas.microsoft.com/office/2011/relationships/chartColorStyle" Target="colors69.xml"/><Relationship Id="rId3" Type="http://schemas.openxmlformats.org/officeDocument/2006/relationships/package" Target="../embeddings/Microsoft_Excel_Worksheet69.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7.xlsx"/></Relationships>
</file>

<file path=ppt/charts/_rels/chart70.xml.rels><?xml version="1.0" encoding="UTF-8" standalone="yes"?>
<Relationships xmlns="http://schemas.openxmlformats.org/package/2006/relationships"><Relationship Id="rId1" Type="http://schemas.microsoft.com/office/2011/relationships/chartStyle" Target="style70.xml"/><Relationship Id="rId2" Type="http://schemas.microsoft.com/office/2011/relationships/chartColorStyle" Target="colors70.xml"/><Relationship Id="rId3" Type="http://schemas.openxmlformats.org/officeDocument/2006/relationships/package" Target="../embeddings/Microsoft_Excel_Worksheet70.xlsx"/></Relationships>
</file>

<file path=ppt/charts/_rels/chart71.xml.rels><?xml version="1.0" encoding="UTF-8" standalone="yes"?>
<Relationships xmlns="http://schemas.openxmlformats.org/package/2006/relationships"><Relationship Id="rId1" Type="http://schemas.microsoft.com/office/2011/relationships/chartStyle" Target="style71.xml"/><Relationship Id="rId2" Type="http://schemas.microsoft.com/office/2011/relationships/chartColorStyle" Target="colors71.xml"/><Relationship Id="rId3" Type="http://schemas.openxmlformats.org/officeDocument/2006/relationships/package" Target="../embeddings/Microsoft_Excel_Worksheet71.xlsx"/></Relationships>
</file>

<file path=ppt/charts/_rels/chart72.xml.rels><?xml version="1.0" encoding="UTF-8" standalone="yes"?>
<Relationships xmlns="http://schemas.openxmlformats.org/package/2006/relationships"><Relationship Id="rId1" Type="http://schemas.microsoft.com/office/2011/relationships/chartStyle" Target="style72.xml"/><Relationship Id="rId2" Type="http://schemas.microsoft.com/office/2011/relationships/chartColorStyle" Target="colors72.xml"/><Relationship Id="rId3" Type="http://schemas.openxmlformats.org/officeDocument/2006/relationships/package" Target="../embeddings/Microsoft_Excel_Worksheet72.xlsx"/></Relationships>
</file>

<file path=ppt/charts/_rels/chart73.xml.rels><?xml version="1.0" encoding="UTF-8" standalone="yes"?>
<Relationships xmlns="http://schemas.openxmlformats.org/package/2006/relationships"><Relationship Id="rId1" Type="http://schemas.microsoft.com/office/2011/relationships/chartStyle" Target="style73.xml"/><Relationship Id="rId2" Type="http://schemas.microsoft.com/office/2011/relationships/chartColorStyle" Target="colors73.xml"/><Relationship Id="rId3" Type="http://schemas.openxmlformats.org/officeDocument/2006/relationships/package" Target="../embeddings/Microsoft_Excel_Worksheet73.xlsx"/></Relationships>
</file>

<file path=ppt/charts/_rels/chart74.xml.rels><?xml version="1.0" encoding="UTF-8" standalone="yes"?>
<Relationships xmlns="http://schemas.openxmlformats.org/package/2006/relationships"><Relationship Id="rId1" Type="http://schemas.microsoft.com/office/2011/relationships/chartStyle" Target="style74.xml"/><Relationship Id="rId2" Type="http://schemas.microsoft.com/office/2011/relationships/chartColorStyle" Target="colors74.xml"/><Relationship Id="rId3" Type="http://schemas.openxmlformats.org/officeDocument/2006/relationships/package" Target="../embeddings/Microsoft_Excel_Worksheet74.xlsx"/></Relationships>
</file>

<file path=ppt/charts/_rels/chart75.xml.rels><?xml version="1.0" encoding="UTF-8" standalone="yes"?>
<Relationships xmlns="http://schemas.openxmlformats.org/package/2006/relationships"><Relationship Id="rId1" Type="http://schemas.microsoft.com/office/2011/relationships/chartStyle" Target="style75.xml"/><Relationship Id="rId2" Type="http://schemas.microsoft.com/office/2011/relationships/chartColorStyle" Target="colors75.xml"/><Relationship Id="rId3" Type="http://schemas.openxmlformats.org/officeDocument/2006/relationships/package" Target="../embeddings/Microsoft_Excel_Worksheet75.xlsx"/></Relationships>
</file>

<file path=ppt/charts/_rels/chart76.xml.rels><?xml version="1.0" encoding="UTF-8" standalone="yes"?>
<Relationships xmlns="http://schemas.openxmlformats.org/package/2006/relationships"><Relationship Id="rId1" Type="http://schemas.microsoft.com/office/2011/relationships/chartStyle" Target="style76.xml"/><Relationship Id="rId2" Type="http://schemas.microsoft.com/office/2011/relationships/chartColorStyle" Target="colors76.xml"/><Relationship Id="rId3" Type="http://schemas.openxmlformats.org/officeDocument/2006/relationships/package" Target="../embeddings/Microsoft_Excel_Worksheet76.xlsx"/></Relationships>
</file>

<file path=ppt/charts/_rels/chart77.xml.rels><?xml version="1.0" encoding="UTF-8" standalone="yes"?>
<Relationships xmlns="http://schemas.openxmlformats.org/package/2006/relationships"><Relationship Id="rId1" Type="http://schemas.microsoft.com/office/2011/relationships/chartStyle" Target="style77.xml"/><Relationship Id="rId2" Type="http://schemas.microsoft.com/office/2011/relationships/chartColorStyle" Target="colors77.xml"/><Relationship Id="rId3" Type="http://schemas.openxmlformats.org/officeDocument/2006/relationships/package" Target="../embeddings/Microsoft_Excel_Worksheet77.xlsx"/></Relationships>
</file>

<file path=ppt/charts/_rels/chart8.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9.xml"/><Relationship Id="rId2" Type="http://schemas.microsoft.com/office/2011/relationships/chartColorStyle" Target="colors9.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4-CAC8-409B-9AB8-7DB499E8459C}"/>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CAC8-409B-9AB8-7DB499E8459C}"/>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2-CAC8-409B-9AB8-7DB499E8459C}"/>
              </c:ext>
            </c:extLst>
          </c:dPt>
          <c:dPt>
            <c:idx val="4"/>
            <c:invertIfNegative val="0"/>
            <c:bubble3D val="0"/>
            <c:spPr>
              <a:solidFill>
                <a:srgbClr val="888B8D"/>
              </a:solidFill>
              <a:ln>
                <a:solidFill>
                  <a:schemeClr val="bg1"/>
                </a:solidFill>
              </a:ln>
              <a:effectLst/>
            </c:spPr>
            <c:extLst xmlns:c16r2="http://schemas.microsoft.com/office/drawing/2015/06/chart">
              <c:ext xmlns:c16="http://schemas.microsoft.com/office/drawing/2014/chart" uri="{C3380CC4-5D6E-409C-BE32-E72D297353CC}">
                <c16:uniqueId val="{00000001-CAC8-409B-9AB8-7DB499E8459C}"/>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Very likely</c:v>
                </c:pt>
                <c:pt idx="1">
                  <c:v>Somewhat likely</c:v>
                </c:pt>
                <c:pt idx="2">
                  <c:v>Not very likely</c:v>
                </c:pt>
                <c:pt idx="3">
                  <c:v>Not at all likely</c:v>
                </c:pt>
                <c:pt idx="4">
                  <c:v>I don’t own a smartphone</c:v>
                </c:pt>
              </c:strCache>
            </c:strRef>
          </c:cat>
          <c:val>
            <c:numRef>
              <c:f>Sheet1!$B$2:$B$6</c:f>
              <c:numCache>
                <c:formatCode>0%</c:formatCode>
                <c:ptCount val="5"/>
                <c:pt idx="0">
                  <c:v>0.29</c:v>
                </c:pt>
                <c:pt idx="1">
                  <c:v>0.31</c:v>
                </c:pt>
                <c:pt idx="2">
                  <c:v>0.19</c:v>
                </c:pt>
                <c:pt idx="3">
                  <c:v>0.15</c:v>
                </c:pt>
                <c:pt idx="4">
                  <c:v>0.07</c:v>
                </c:pt>
              </c:numCache>
            </c:numRef>
          </c:val>
          <c:extLst xmlns:c16r2="http://schemas.microsoft.com/office/drawing/2015/06/chart">
            <c:ext xmlns:c16="http://schemas.microsoft.com/office/drawing/2014/chart" uri="{C3380CC4-5D6E-409C-BE32-E72D297353CC}">
              <c16:uniqueId val="{00000000-CAC8-409B-9AB8-7DB499E8459C}"/>
            </c:ext>
          </c:extLst>
        </c:ser>
        <c:dLbls>
          <c:showLegendKey val="0"/>
          <c:showVal val="0"/>
          <c:showCatName val="0"/>
          <c:showSerName val="0"/>
          <c:showPercent val="0"/>
          <c:showBubbleSize val="0"/>
        </c:dLbls>
        <c:gapWidth val="50"/>
        <c:axId val="1647825648"/>
        <c:axId val="1347442368"/>
      </c:barChart>
      <c:catAx>
        <c:axId val="16478256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442368"/>
        <c:crosses val="autoZero"/>
        <c:auto val="1"/>
        <c:lblAlgn val="ctr"/>
        <c:lblOffset val="0"/>
        <c:noMultiLvlLbl val="0"/>
      </c:catAx>
      <c:valAx>
        <c:axId val="1347442368"/>
        <c:scaling>
          <c:orientation val="minMax"/>
          <c:max val="1.0"/>
        </c:scaling>
        <c:delete val="1"/>
        <c:axPos val="t"/>
        <c:numFmt formatCode="0%" sourceLinked="1"/>
        <c:majorTickMark val="none"/>
        <c:minorTickMark val="none"/>
        <c:tickLblPos val="nextTo"/>
        <c:crossAx val="1647825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Egypt</c:v>
                </c:pt>
                <c:pt idx="4">
                  <c:v>Turkey</c:v>
                </c:pt>
                <c:pt idx="5">
                  <c:v>Russia</c:v>
                </c:pt>
                <c:pt idx="6">
                  <c:v>China</c:v>
                </c:pt>
                <c:pt idx="7">
                  <c:v>Indonesia</c:v>
                </c:pt>
                <c:pt idx="8">
                  <c:v>Hong Kong</c:v>
                </c:pt>
                <c:pt idx="9">
                  <c:v>Mexico</c:v>
                </c:pt>
                <c:pt idx="10">
                  <c:v>South Africa</c:v>
                </c:pt>
                <c:pt idx="11">
                  <c:v>France</c:v>
                </c:pt>
                <c:pt idx="12">
                  <c:v>Poland</c:v>
                </c:pt>
                <c:pt idx="13">
                  <c:v>Brazil</c:v>
                </c:pt>
                <c:pt idx="14">
                  <c:v>Nigeria</c:v>
                </c:pt>
                <c:pt idx="15">
                  <c:v>Pakistan</c:v>
                </c:pt>
                <c:pt idx="16">
                  <c:v>India</c:v>
                </c:pt>
                <c:pt idx="17">
                  <c:v>Kenya</c:v>
                </c:pt>
                <c:pt idx="18">
                  <c:v>Australia</c:v>
                </c:pt>
                <c:pt idx="19">
                  <c:v>Sweden</c:v>
                </c:pt>
                <c:pt idx="20">
                  <c:v>Canada</c:v>
                </c:pt>
                <c:pt idx="21">
                  <c:v>United States</c:v>
                </c:pt>
                <c:pt idx="22">
                  <c:v>Italy</c:v>
                </c:pt>
                <c:pt idx="23">
                  <c:v>Germany</c:v>
                </c:pt>
                <c:pt idx="24">
                  <c:v>Great Britain</c:v>
                </c:pt>
                <c:pt idx="25">
                  <c:v>Republic of Korea</c:v>
                </c:pt>
                <c:pt idx="26">
                  <c:v>Japan</c:v>
                </c:pt>
              </c:strCache>
            </c:strRef>
          </c:cat>
          <c:val>
            <c:numRef>
              <c:f>Sheet1!$B$2:$B$28</c:f>
              <c:numCache>
                <c:formatCode>General</c:formatCode>
                <c:ptCount val="27"/>
                <c:pt idx="0" formatCode="0%">
                  <c:v>0.25</c:v>
                </c:pt>
                <c:pt idx="2" formatCode="0%">
                  <c:v>0.6</c:v>
                </c:pt>
                <c:pt idx="3" formatCode="0%">
                  <c:v>0.39</c:v>
                </c:pt>
                <c:pt idx="4" formatCode="0%">
                  <c:v>0.38</c:v>
                </c:pt>
                <c:pt idx="5" formatCode="0%">
                  <c:v>0.35</c:v>
                </c:pt>
                <c:pt idx="6" formatCode="0%">
                  <c:v>0.35</c:v>
                </c:pt>
                <c:pt idx="7" formatCode="0%">
                  <c:v>0.34</c:v>
                </c:pt>
                <c:pt idx="8" formatCode="0%">
                  <c:v>0.33</c:v>
                </c:pt>
                <c:pt idx="9" formatCode="0%">
                  <c:v>0.31</c:v>
                </c:pt>
                <c:pt idx="10" formatCode="0%">
                  <c:v>0.3</c:v>
                </c:pt>
                <c:pt idx="11" formatCode="0%">
                  <c:v>0.23</c:v>
                </c:pt>
                <c:pt idx="12" formatCode="0%">
                  <c:v>0.22</c:v>
                </c:pt>
                <c:pt idx="13" formatCode="0%">
                  <c:v>0.21</c:v>
                </c:pt>
                <c:pt idx="14" formatCode="0%">
                  <c:v>0.21</c:v>
                </c:pt>
                <c:pt idx="15" formatCode="0%">
                  <c:v>0.2</c:v>
                </c:pt>
                <c:pt idx="16" formatCode="0%">
                  <c:v>0.14</c:v>
                </c:pt>
                <c:pt idx="17" formatCode="0%">
                  <c:v>0.14</c:v>
                </c:pt>
                <c:pt idx="18" formatCode="0%">
                  <c:v>0.13</c:v>
                </c:pt>
                <c:pt idx="19" formatCode="0%">
                  <c:v>0.1</c:v>
                </c:pt>
                <c:pt idx="20" formatCode="0%">
                  <c:v>0.1</c:v>
                </c:pt>
                <c:pt idx="21" formatCode="0%">
                  <c:v>0.1</c:v>
                </c:pt>
                <c:pt idx="22" formatCode="0%">
                  <c:v>0.08</c:v>
                </c:pt>
                <c:pt idx="23" formatCode="0%">
                  <c:v>0.07</c:v>
                </c:pt>
                <c:pt idx="24" formatCode="0%">
                  <c:v>0.04</c:v>
                </c:pt>
                <c:pt idx="25" formatCode="0%">
                  <c:v>0.03</c:v>
                </c:pt>
                <c:pt idx="26" formatCode="0%">
                  <c:v>0.01</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606968544"/>
        <c:axId val="1564021472"/>
      </c:barChart>
      <c:catAx>
        <c:axId val="16069685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4021472"/>
        <c:crosses val="autoZero"/>
        <c:auto val="1"/>
        <c:lblAlgn val="ctr"/>
        <c:lblOffset val="0"/>
        <c:noMultiLvlLbl val="0"/>
      </c:catAx>
      <c:valAx>
        <c:axId val="1564021472"/>
        <c:scaling>
          <c:orientation val="minMax"/>
          <c:max val="1.0"/>
        </c:scaling>
        <c:delete val="1"/>
        <c:axPos val="t"/>
        <c:numFmt formatCode="0%" sourceLinked="1"/>
        <c:majorTickMark val="none"/>
        <c:minorTickMark val="none"/>
        <c:tickLblPos val="nextTo"/>
        <c:crossAx val="1606968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5B02-41E7-8CEC-1A03CD02D834}"/>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5B02-41E7-8CEC-1A03CD02D834}"/>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5B02-41E7-8CEC-1A03CD02D834}"/>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5B02-41E7-8CEC-1A03CD02D834}"/>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5B02-41E7-8CEC-1A03CD02D834}"/>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G-8 Countries</c:v>
                </c:pt>
                <c:pt idx="8">
                  <c:v>North America</c:v>
                </c:pt>
              </c:strCache>
            </c:strRef>
          </c:cat>
          <c:val>
            <c:numRef>
              <c:f>Sheet1!$B$2:$B$10</c:f>
              <c:numCache>
                <c:formatCode>General</c:formatCode>
                <c:ptCount val="9"/>
                <c:pt idx="0" formatCode="0%">
                  <c:v>0.25</c:v>
                </c:pt>
                <c:pt idx="2" formatCode="0%">
                  <c:v>0.27</c:v>
                </c:pt>
                <c:pt idx="3" formatCode="0%">
                  <c:v>0.27</c:v>
                </c:pt>
                <c:pt idx="4" formatCode="0%">
                  <c:v>0.23</c:v>
                </c:pt>
                <c:pt idx="5" formatCode="0%">
                  <c:v>0.18</c:v>
                </c:pt>
                <c:pt idx="6" formatCode="0%">
                  <c:v>0.14</c:v>
                </c:pt>
                <c:pt idx="7" formatCode="0%">
                  <c:v>0.12</c:v>
                </c:pt>
                <c:pt idx="8" formatCode="0%">
                  <c:v>0.1</c:v>
                </c:pt>
              </c:numCache>
            </c:numRef>
          </c:val>
          <c:extLst xmlns:c16r2="http://schemas.microsoft.com/office/drawing/2015/06/chart">
            <c:ext xmlns:c16="http://schemas.microsoft.com/office/drawing/2014/chart" uri="{C3380CC4-5D6E-409C-BE32-E72D297353CC}">
              <c16:uniqueId val="{0000000A-5B02-41E7-8CEC-1A03CD02D834}"/>
            </c:ext>
          </c:extLst>
        </c:ser>
        <c:dLbls>
          <c:showLegendKey val="0"/>
          <c:showVal val="0"/>
          <c:showCatName val="0"/>
          <c:showSerName val="0"/>
          <c:showPercent val="0"/>
          <c:showBubbleSize val="0"/>
        </c:dLbls>
        <c:gapWidth val="50"/>
        <c:axId val="1567133968"/>
        <c:axId val="1567500960"/>
      </c:barChart>
      <c:catAx>
        <c:axId val="15671339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500960"/>
        <c:crosses val="autoZero"/>
        <c:auto val="1"/>
        <c:lblAlgn val="ctr"/>
        <c:lblOffset val="0"/>
        <c:noMultiLvlLbl val="0"/>
      </c:catAx>
      <c:valAx>
        <c:axId val="1567500960"/>
        <c:scaling>
          <c:orientation val="minMax"/>
          <c:max val="1.0"/>
        </c:scaling>
        <c:delete val="1"/>
        <c:axPos val="t"/>
        <c:numFmt formatCode="0%" sourceLinked="1"/>
        <c:majorTickMark val="none"/>
        <c:minorTickMark val="none"/>
        <c:tickLblPos val="nextTo"/>
        <c:crossAx val="1567133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Tunisia</c:v>
                </c:pt>
                <c:pt idx="4">
                  <c:v>Nigeria</c:v>
                </c:pt>
                <c:pt idx="5">
                  <c:v>Kenya</c:v>
                </c:pt>
                <c:pt idx="6">
                  <c:v>Poland</c:v>
                </c:pt>
                <c:pt idx="7">
                  <c:v>South Africa</c:v>
                </c:pt>
                <c:pt idx="8">
                  <c:v>United States</c:v>
                </c:pt>
                <c:pt idx="9">
                  <c:v>Egypt</c:v>
                </c:pt>
                <c:pt idx="10">
                  <c:v>Brazil</c:v>
                </c:pt>
                <c:pt idx="11">
                  <c:v>Japan</c:v>
                </c:pt>
                <c:pt idx="12">
                  <c:v>Canada</c:v>
                </c:pt>
                <c:pt idx="13">
                  <c:v>Turkey</c:v>
                </c:pt>
                <c:pt idx="14">
                  <c:v>India</c:v>
                </c:pt>
                <c:pt idx="15">
                  <c:v>Australia</c:v>
                </c:pt>
                <c:pt idx="16">
                  <c:v>Great Britain</c:v>
                </c:pt>
                <c:pt idx="17">
                  <c:v>Sweden</c:v>
                </c:pt>
                <c:pt idx="18">
                  <c:v>Indonesia</c:v>
                </c:pt>
                <c:pt idx="19">
                  <c:v>Hong Kong</c:v>
                </c:pt>
                <c:pt idx="20">
                  <c:v>Republic of Korea</c:v>
                </c:pt>
                <c:pt idx="21">
                  <c:v>Italy</c:v>
                </c:pt>
                <c:pt idx="22">
                  <c:v>Mexico</c:v>
                </c:pt>
                <c:pt idx="23">
                  <c:v>France</c:v>
                </c:pt>
                <c:pt idx="24">
                  <c:v>Russia</c:v>
                </c:pt>
                <c:pt idx="25">
                  <c:v>Germany</c:v>
                </c:pt>
                <c:pt idx="26">
                  <c:v>China</c:v>
                </c:pt>
              </c:strCache>
            </c:strRef>
          </c:cat>
          <c:val>
            <c:numRef>
              <c:f>Sheet1!$B$2:$B$28</c:f>
              <c:numCache>
                <c:formatCode>General</c:formatCode>
                <c:ptCount val="27"/>
                <c:pt idx="0" formatCode="0%">
                  <c:v>0.2</c:v>
                </c:pt>
                <c:pt idx="2" formatCode="0%">
                  <c:v>0.35</c:v>
                </c:pt>
                <c:pt idx="3" formatCode="0%">
                  <c:v>0.32</c:v>
                </c:pt>
                <c:pt idx="4" formatCode="0%">
                  <c:v>0.31</c:v>
                </c:pt>
                <c:pt idx="5" formatCode="0%">
                  <c:v>0.2</c:v>
                </c:pt>
                <c:pt idx="6" formatCode="0%">
                  <c:v>0.19</c:v>
                </c:pt>
                <c:pt idx="7" formatCode="0%">
                  <c:v>0.18</c:v>
                </c:pt>
                <c:pt idx="8" formatCode="0%">
                  <c:v>0.18</c:v>
                </c:pt>
                <c:pt idx="9" formatCode="0%">
                  <c:v>0.18</c:v>
                </c:pt>
                <c:pt idx="10" formatCode="0%">
                  <c:v>0.17</c:v>
                </c:pt>
                <c:pt idx="11" formatCode="0%">
                  <c:v>0.17</c:v>
                </c:pt>
                <c:pt idx="12" formatCode="0%">
                  <c:v>0.16</c:v>
                </c:pt>
                <c:pt idx="13" formatCode="0%">
                  <c:v>0.15</c:v>
                </c:pt>
                <c:pt idx="14" formatCode="0%">
                  <c:v>0.15</c:v>
                </c:pt>
                <c:pt idx="15" formatCode="0%">
                  <c:v>0.12</c:v>
                </c:pt>
                <c:pt idx="16" formatCode="0%">
                  <c:v>0.11</c:v>
                </c:pt>
                <c:pt idx="17" formatCode="0%">
                  <c:v>0.1</c:v>
                </c:pt>
                <c:pt idx="18" formatCode="0%">
                  <c:v>0.1</c:v>
                </c:pt>
                <c:pt idx="19" formatCode="0%">
                  <c:v>0.09</c:v>
                </c:pt>
                <c:pt idx="20" formatCode="0%">
                  <c:v>0.07</c:v>
                </c:pt>
                <c:pt idx="21" formatCode="0%">
                  <c:v>0.06</c:v>
                </c:pt>
                <c:pt idx="22" formatCode="0%">
                  <c:v>0.05</c:v>
                </c:pt>
                <c:pt idx="23" formatCode="0%">
                  <c:v>0.03</c:v>
                </c:pt>
                <c:pt idx="24" formatCode="0%">
                  <c:v>0.02</c:v>
                </c:pt>
                <c:pt idx="25" formatCode="0%">
                  <c:v>0.02</c:v>
                </c:pt>
                <c:pt idx="26" formatCode="0%">
                  <c:v>0.0</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604105424"/>
        <c:axId val="1563007104"/>
      </c:barChart>
      <c:catAx>
        <c:axId val="16041054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007104"/>
        <c:crosses val="autoZero"/>
        <c:auto val="1"/>
        <c:lblAlgn val="ctr"/>
        <c:lblOffset val="0"/>
        <c:noMultiLvlLbl val="0"/>
      </c:catAx>
      <c:valAx>
        <c:axId val="1563007104"/>
        <c:scaling>
          <c:orientation val="minMax"/>
          <c:max val="1.0"/>
        </c:scaling>
        <c:delete val="1"/>
        <c:axPos val="t"/>
        <c:numFmt formatCode="0%" sourceLinked="1"/>
        <c:majorTickMark val="none"/>
        <c:minorTickMark val="none"/>
        <c:tickLblPos val="nextTo"/>
        <c:crossAx val="1604105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E64A-4F3E-AF81-EA97879DE8BF}"/>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E64A-4F3E-AF81-EA97879DE8BF}"/>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E64A-4F3E-AF81-EA97879DE8BF}"/>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E64A-4F3E-AF81-EA97879DE8BF}"/>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E64A-4F3E-AF81-EA97879DE8B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North America</c:v>
                </c:pt>
                <c:pt idx="4">
                  <c:v>BRICS</c:v>
                </c:pt>
                <c:pt idx="5">
                  <c:v>APAC</c:v>
                </c:pt>
                <c:pt idx="6">
                  <c:v>LATAM</c:v>
                </c:pt>
                <c:pt idx="7">
                  <c:v>G-8 Countries</c:v>
                </c:pt>
                <c:pt idx="8">
                  <c:v>Europe</c:v>
                </c:pt>
              </c:strCache>
            </c:strRef>
          </c:cat>
          <c:val>
            <c:numRef>
              <c:f>Sheet1!$B$2:$B$10</c:f>
              <c:numCache>
                <c:formatCode>General</c:formatCode>
                <c:ptCount val="9"/>
                <c:pt idx="0" formatCode="0%">
                  <c:v>0.2</c:v>
                </c:pt>
                <c:pt idx="2" formatCode="0%">
                  <c:v>0.26</c:v>
                </c:pt>
                <c:pt idx="3" formatCode="0%">
                  <c:v>0.17</c:v>
                </c:pt>
                <c:pt idx="4" formatCode="0%">
                  <c:v>0.14</c:v>
                </c:pt>
                <c:pt idx="5" formatCode="0%">
                  <c:v>0.11</c:v>
                </c:pt>
                <c:pt idx="6" formatCode="0%">
                  <c:v>0.1</c:v>
                </c:pt>
                <c:pt idx="7" formatCode="0%">
                  <c:v>0.1</c:v>
                </c:pt>
                <c:pt idx="8" formatCode="0%">
                  <c:v>0.07</c:v>
                </c:pt>
              </c:numCache>
            </c:numRef>
          </c:val>
          <c:extLst xmlns:c16r2="http://schemas.microsoft.com/office/drawing/2015/06/chart">
            <c:ext xmlns:c16="http://schemas.microsoft.com/office/drawing/2014/chart" uri="{C3380CC4-5D6E-409C-BE32-E72D297353CC}">
              <c16:uniqueId val="{0000000A-E64A-4F3E-AF81-EA97879DE8BF}"/>
            </c:ext>
          </c:extLst>
        </c:ser>
        <c:dLbls>
          <c:showLegendKey val="0"/>
          <c:showVal val="0"/>
          <c:showCatName val="0"/>
          <c:showSerName val="0"/>
          <c:showPercent val="0"/>
          <c:showBubbleSize val="0"/>
        </c:dLbls>
        <c:gapWidth val="50"/>
        <c:axId val="1382875728"/>
        <c:axId val="1607336992"/>
      </c:barChart>
      <c:catAx>
        <c:axId val="13828757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336992"/>
        <c:crosses val="autoZero"/>
        <c:auto val="1"/>
        <c:lblAlgn val="ctr"/>
        <c:lblOffset val="0"/>
        <c:noMultiLvlLbl val="0"/>
      </c:catAx>
      <c:valAx>
        <c:axId val="1607336992"/>
        <c:scaling>
          <c:orientation val="minMax"/>
          <c:max val="1.0"/>
        </c:scaling>
        <c:delete val="1"/>
        <c:axPos val="t"/>
        <c:numFmt formatCode="0%" sourceLinked="1"/>
        <c:majorTickMark val="none"/>
        <c:minorTickMark val="none"/>
        <c:tickLblPos val="nextTo"/>
        <c:crossAx val="1382875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Egypt</c:v>
                </c:pt>
                <c:pt idx="4">
                  <c:v>Mexico</c:v>
                </c:pt>
                <c:pt idx="5">
                  <c:v>South Africa</c:v>
                </c:pt>
                <c:pt idx="6">
                  <c:v>Germany</c:v>
                </c:pt>
                <c:pt idx="7">
                  <c:v>Kenya</c:v>
                </c:pt>
                <c:pt idx="8">
                  <c:v>Turkey</c:v>
                </c:pt>
                <c:pt idx="9">
                  <c:v>Canada</c:v>
                </c:pt>
                <c:pt idx="10">
                  <c:v>Hong Kong</c:v>
                </c:pt>
                <c:pt idx="11">
                  <c:v>Nigeria</c:v>
                </c:pt>
                <c:pt idx="12">
                  <c:v>India</c:v>
                </c:pt>
                <c:pt idx="13">
                  <c:v>Republic of Korea</c:v>
                </c:pt>
                <c:pt idx="14">
                  <c:v>Italy</c:v>
                </c:pt>
                <c:pt idx="15">
                  <c:v>Russia</c:v>
                </c:pt>
                <c:pt idx="16">
                  <c:v>Sweden</c:v>
                </c:pt>
                <c:pt idx="17">
                  <c:v>Australia</c:v>
                </c:pt>
                <c:pt idx="18">
                  <c:v>Pakistan</c:v>
                </c:pt>
                <c:pt idx="19">
                  <c:v>France</c:v>
                </c:pt>
                <c:pt idx="20">
                  <c:v>Indonesia</c:v>
                </c:pt>
                <c:pt idx="21">
                  <c:v>Japan</c:v>
                </c:pt>
                <c:pt idx="22">
                  <c:v>Poland</c:v>
                </c:pt>
                <c:pt idx="23">
                  <c:v>China</c:v>
                </c:pt>
                <c:pt idx="24">
                  <c:v>United States</c:v>
                </c:pt>
                <c:pt idx="25">
                  <c:v>Brazil</c:v>
                </c:pt>
                <c:pt idx="26">
                  <c:v>Great Britain</c:v>
                </c:pt>
              </c:strCache>
            </c:strRef>
          </c:cat>
          <c:val>
            <c:numRef>
              <c:f>Sheet1!$B$2:$B$28</c:f>
              <c:numCache>
                <c:formatCode>General</c:formatCode>
                <c:ptCount val="27"/>
                <c:pt idx="0" formatCode="0%">
                  <c:v>0.16</c:v>
                </c:pt>
                <c:pt idx="2" formatCode="0%">
                  <c:v>0.38</c:v>
                </c:pt>
                <c:pt idx="3" formatCode="0%">
                  <c:v>0.35</c:v>
                </c:pt>
                <c:pt idx="4" formatCode="0%">
                  <c:v>0.21</c:v>
                </c:pt>
                <c:pt idx="5" formatCode="0%">
                  <c:v>0.21</c:v>
                </c:pt>
                <c:pt idx="6" formatCode="0%">
                  <c:v>0.16</c:v>
                </c:pt>
                <c:pt idx="7" formatCode="0%">
                  <c:v>0.15</c:v>
                </c:pt>
                <c:pt idx="8" formatCode="0%">
                  <c:v>0.14</c:v>
                </c:pt>
                <c:pt idx="9" formatCode="0%">
                  <c:v>0.13</c:v>
                </c:pt>
                <c:pt idx="10" formatCode="0%">
                  <c:v>0.13</c:v>
                </c:pt>
                <c:pt idx="11" formatCode="0%">
                  <c:v>0.12</c:v>
                </c:pt>
                <c:pt idx="12" formatCode="0%">
                  <c:v>0.11</c:v>
                </c:pt>
                <c:pt idx="13" formatCode="0%">
                  <c:v>0.1</c:v>
                </c:pt>
                <c:pt idx="14" formatCode="0%">
                  <c:v>0.1</c:v>
                </c:pt>
                <c:pt idx="15" formatCode="0%">
                  <c:v>0.09</c:v>
                </c:pt>
                <c:pt idx="16" formatCode="0%">
                  <c:v>0.09</c:v>
                </c:pt>
                <c:pt idx="17" formatCode="0%">
                  <c:v>0.09</c:v>
                </c:pt>
                <c:pt idx="18" formatCode="0%">
                  <c:v>0.09</c:v>
                </c:pt>
                <c:pt idx="19" formatCode="0%">
                  <c:v>0.07</c:v>
                </c:pt>
                <c:pt idx="20" formatCode="0%">
                  <c:v>0.07</c:v>
                </c:pt>
                <c:pt idx="21" formatCode="0%">
                  <c:v>0.06</c:v>
                </c:pt>
                <c:pt idx="22" formatCode="0%">
                  <c:v>0.05</c:v>
                </c:pt>
                <c:pt idx="23" formatCode="0%">
                  <c:v>0.05</c:v>
                </c:pt>
                <c:pt idx="24" formatCode="0%">
                  <c:v>0.04</c:v>
                </c:pt>
                <c:pt idx="25" formatCode="0%">
                  <c:v>0.02</c:v>
                </c:pt>
                <c:pt idx="26" formatCode="0%">
                  <c:v>0.02</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382870848"/>
        <c:axId val="1607401536"/>
      </c:barChart>
      <c:catAx>
        <c:axId val="13828708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401536"/>
        <c:crosses val="autoZero"/>
        <c:auto val="1"/>
        <c:lblAlgn val="ctr"/>
        <c:lblOffset val="0"/>
        <c:noMultiLvlLbl val="0"/>
      </c:catAx>
      <c:valAx>
        <c:axId val="1607401536"/>
        <c:scaling>
          <c:orientation val="minMax"/>
          <c:max val="1.0"/>
        </c:scaling>
        <c:delete val="1"/>
        <c:axPos val="t"/>
        <c:numFmt formatCode="0%" sourceLinked="1"/>
        <c:majorTickMark val="none"/>
        <c:minorTickMark val="none"/>
        <c:tickLblPos val="nextTo"/>
        <c:crossAx val="1382870848"/>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E64A-4F3E-AF81-EA97879DE8BF}"/>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E64A-4F3E-AF81-EA97879DE8BF}"/>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E64A-4F3E-AF81-EA97879DE8BF}"/>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E64A-4F3E-AF81-EA97879DE8BF}"/>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E64A-4F3E-AF81-EA97879DE8B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G-8 Countries</c:v>
                </c:pt>
                <c:pt idx="8">
                  <c:v>Europe</c:v>
                </c:pt>
              </c:strCache>
            </c:strRef>
          </c:cat>
          <c:val>
            <c:numRef>
              <c:f>Sheet1!$B$2:$B$10</c:f>
              <c:numCache>
                <c:formatCode>General</c:formatCode>
                <c:ptCount val="9"/>
                <c:pt idx="0" formatCode="0%">
                  <c:v>0.16</c:v>
                </c:pt>
                <c:pt idx="2" formatCode="0%">
                  <c:v>0.16</c:v>
                </c:pt>
                <c:pt idx="3" formatCode="0%">
                  <c:v>0.13</c:v>
                </c:pt>
                <c:pt idx="4" formatCode="0%">
                  <c:v>0.12</c:v>
                </c:pt>
                <c:pt idx="5" formatCode="0%">
                  <c:v>0.1</c:v>
                </c:pt>
                <c:pt idx="6" formatCode="0%">
                  <c:v>0.09</c:v>
                </c:pt>
                <c:pt idx="7" formatCode="0%">
                  <c:v>0.09</c:v>
                </c:pt>
                <c:pt idx="8" formatCode="0%">
                  <c:v>0.08</c:v>
                </c:pt>
              </c:numCache>
            </c:numRef>
          </c:val>
          <c:extLst xmlns:c16r2="http://schemas.microsoft.com/office/drawing/2015/06/chart">
            <c:ext xmlns:c16="http://schemas.microsoft.com/office/drawing/2014/chart" uri="{C3380CC4-5D6E-409C-BE32-E72D297353CC}">
              <c16:uniqueId val="{0000000A-E64A-4F3E-AF81-EA97879DE8BF}"/>
            </c:ext>
          </c:extLst>
        </c:ser>
        <c:dLbls>
          <c:showLegendKey val="0"/>
          <c:showVal val="0"/>
          <c:showCatName val="0"/>
          <c:showSerName val="0"/>
          <c:showPercent val="0"/>
          <c:showBubbleSize val="0"/>
        </c:dLbls>
        <c:gapWidth val="50"/>
        <c:axId val="1299359728"/>
        <c:axId val="1606333264"/>
      </c:barChart>
      <c:catAx>
        <c:axId val="12993597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6333264"/>
        <c:crosses val="autoZero"/>
        <c:auto val="1"/>
        <c:lblAlgn val="ctr"/>
        <c:lblOffset val="0"/>
        <c:noMultiLvlLbl val="0"/>
      </c:catAx>
      <c:valAx>
        <c:axId val="1606333264"/>
        <c:scaling>
          <c:orientation val="minMax"/>
          <c:max val="1.0"/>
        </c:scaling>
        <c:delete val="1"/>
        <c:axPos val="t"/>
        <c:numFmt formatCode="0%" sourceLinked="1"/>
        <c:majorTickMark val="none"/>
        <c:minorTickMark val="none"/>
        <c:tickLblPos val="nextTo"/>
        <c:crossAx val="1299359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Nigeria</c:v>
                </c:pt>
                <c:pt idx="5">
                  <c:v>Turkey</c:v>
                </c:pt>
                <c:pt idx="6">
                  <c:v>India</c:v>
                </c:pt>
                <c:pt idx="7">
                  <c:v>Poland</c:v>
                </c:pt>
                <c:pt idx="8">
                  <c:v>Egypt</c:v>
                </c:pt>
                <c:pt idx="9">
                  <c:v>Pakistan</c:v>
                </c:pt>
                <c:pt idx="10">
                  <c:v>Hong Kong</c:v>
                </c:pt>
                <c:pt idx="11">
                  <c:v>Indonesia</c:v>
                </c:pt>
                <c:pt idx="12">
                  <c:v>Great Britain</c:v>
                </c:pt>
                <c:pt idx="13">
                  <c:v>Mexico</c:v>
                </c:pt>
                <c:pt idx="14">
                  <c:v>Australia</c:v>
                </c:pt>
                <c:pt idx="15">
                  <c:v>Brazil</c:v>
                </c:pt>
                <c:pt idx="16">
                  <c:v>United States</c:v>
                </c:pt>
                <c:pt idx="17">
                  <c:v>South Africa</c:v>
                </c:pt>
                <c:pt idx="18">
                  <c:v>Italy</c:v>
                </c:pt>
                <c:pt idx="19">
                  <c:v>Sweden</c:v>
                </c:pt>
                <c:pt idx="20">
                  <c:v>China</c:v>
                </c:pt>
                <c:pt idx="21">
                  <c:v>Canada</c:v>
                </c:pt>
                <c:pt idx="22">
                  <c:v>Republic of Korea</c:v>
                </c:pt>
                <c:pt idx="23">
                  <c:v>France</c:v>
                </c:pt>
                <c:pt idx="24">
                  <c:v>Germany</c:v>
                </c:pt>
                <c:pt idx="25">
                  <c:v>Japan</c:v>
                </c:pt>
                <c:pt idx="26">
                  <c:v>Russia</c:v>
                </c:pt>
              </c:strCache>
            </c:strRef>
          </c:cat>
          <c:val>
            <c:numRef>
              <c:f>Sheet1!$B$2:$B$28</c:f>
              <c:numCache>
                <c:formatCode>General</c:formatCode>
                <c:ptCount val="27"/>
                <c:pt idx="0" formatCode="0%">
                  <c:v>0.2</c:v>
                </c:pt>
                <c:pt idx="2" formatCode="0%">
                  <c:v>0.39</c:v>
                </c:pt>
                <c:pt idx="3" formatCode="0%">
                  <c:v>0.29</c:v>
                </c:pt>
                <c:pt idx="4" formatCode="0%">
                  <c:v>0.27</c:v>
                </c:pt>
                <c:pt idx="5" formatCode="0%">
                  <c:v>0.23</c:v>
                </c:pt>
                <c:pt idx="6" formatCode="0%">
                  <c:v>0.23</c:v>
                </c:pt>
                <c:pt idx="7" formatCode="0%">
                  <c:v>0.22</c:v>
                </c:pt>
                <c:pt idx="8" formatCode="0%">
                  <c:v>0.19</c:v>
                </c:pt>
                <c:pt idx="9" formatCode="0%">
                  <c:v>0.18</c:v>
                </c:pt>
                <c:pt idx="10" formatCode="0%">
                  <c:v>0.17</c:v>
                </c:pt>
                <c:pt idx="11" formatCode="0%">
                  <c:v>0.14</c:v>
                </c:pt>
                <c:pt idx="12" formatCode="0%">
                  <c:v>0.13</c:v>
                </c:pt>
                <c:pt idx="13" formatCode="0%">
                  <c:v>0.12</c:v>
                </c:pt>
                <c:pt idx="14" formatCode="0%">
                  <c:v>0.12</c:v>
                </c:pt>
                <c:pt idx="15" formatCode="0%">
                  <c:v>0.12</c:v>
                </c:pt>
                <c:pt idx="16" formatCode="0%">
                  <c:v>0.12</c:v>
                </c:pt>
                <c:pt idx="17" formatCode="0%">
                  <c:v>0.11</c:v>
                </c:pt>
                <c:pt idx="18" formatCode="0%">
                  <c:v>0.11</c:v>
                </c:pt>
                <c:pt idx="19" formatCode="0%">
                  <c:v>0.08</c:v>
                </c:pt>
                <c:pt idx="20" formatCode="0%">
                  <c:v>0.08</c:v>
                </c:pt>
                <c:pt idx="21" formatCode="0%">
                  <c:v>0.07</c:v>
                </c:pt>
                <c:pt idx="22" formatCode="0%">
                  <c:v>0.06</c:v>
                </c:pt>
                <c:pt idx="23" formatCode="0%">
                  <c:v>0.06</c:v>
                </c:pt>
                <c:pt idx="24" formatCode="0%">
                  <c:v>0.05</c:v>
                </c:pt>
                <c:pt idx="25" formatCode="0%">
                  <c:v>0.05</c:v>
                </c:pt>
                <c:pt idx="26" formatCode="0%">
                  <c:v>0.03</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606783504"/>
        <c:axId val="1606800608"/>
      </c:barChart>
      <c:catAx>
        <c:axId val="16067835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6800608"/>
        <c:crosses val="autoZero"/>
        <c:auto val="1"/>
        <c:lblAlgn val="ctr"/>
        <c:lblOffset val="0"/>
        <c:noMultiLvlLbl val="0"/>
      </c:catAx>
      <c:valAx>
        <c:axId val="1606800608"/>
        <c:scaling>
          <c:orientation val="minMax"/>
          <c:max val="1.0"/>
        </c:scaling>
        <c:delete val="1"/>
        <c:axPos val="t"/>
        <c:numFmt formatCode="0%" sourceLinked="1"/>
        <c:majorTickMark val="none"/>
        <c:minorTickMark val="none"/>
        <c:tickLblPos val="nextTo"/>
        <c:crossAx val="1606783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E64A-4F3E-AF81-EA97879DE8BF}"/>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E64A-4F3E-AF81-EA97879DE8BF}"/>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E64A-4F3E-AF81-EA97879DE8BF}"/>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E64A-4F3E-AF81-EA97879DE8BF}"/>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E64A-4F3E-AF81-EA97879DE8B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APAC</c:v>
                </c:pt>
                <c:pt idx="5">
                  <c:v>BRICS</c:v>
                </c:pt>
                <c:pt idx="6">
                  <c:v>North America</c:v>
                </c:pt>
                <c:pt idx="7">
                  <c:v>Europe</c:v>
                </c:pt>
                <c:pt idx="8">
                  <c:v>G-8 Countries</c:v>
                </c:pt>
              </c:strCache>
            </c:strRef>
          </c:cat>
          <c:val>
            <c:numRef>
              <c:f>Sheet1!$B$2:$B$10</c:f>
              <c:numCache>
                <c:formatCode>General</c:formatCode>
                <c:ptCount val="9"/>
                <c:pt idx="0" formatCode="0%">
                  <c:v>0.2</c:v>
                </c:pt>
                <c:pt idx="2" formatCode="0%">
                  <c:v>0.22</c:v>
                </c:pt>
                <c:pt idx="3" formatCode="0%">
                  <c:v>0.12</c:v>
                </c:pt>
                <c:pt idx="4" formatCode="0%">
                  <c:v>0.11</c:v>
                </c:pt>
                <c:pt idx="5" formatCode="0%">
                  <c:v>0.11</c:v>
                </c:pt>
                <c:pt idx="6" formatCode="0%">
                  <c:v>0.09</c:v>
                </c:pt>
                <c:pt idx="7" formatCode="0%">
                  <c:v>0.09</c:v>
                </c:pt>
                <c:pt idx="8" formatCode="0%">
                  <c:v>0.07</c:v>
                </c:pt>
              </c:numCache>
            </c:numRef>
          </c:val>
          <c:extLst xmlns:c16r2="http://schemas.microsoft.com/office/drawing/2015/06/chart">
            <c:ext xmlns:c16="http://schemas.microsoft.com/office/drawing/2014/chart" uri="{C3380CC4-5D6E-409C-BE32-E72D297353CC}">
              <c16:uniqueId val="{0000000A-E64A-4F3E-AF81-EA97879DE8BF}"/>
            </c:ext>
          </c:extLst>
        </c:ser>
        <c:dLbls>
          <c:showLegendKey val="0"/>
          <c:showVal val="0"/>
          <c:showCatName val="0"/>
          <c:showSerName val="0"/>
          <c:showPercent val="0"/>
          <c:showBubbleSize val="0"/>
        </c:dLbls>
        <c:gapWidth val="50"/>
        <c:axId val="1561647776"/>
        <c:axId val="1604169984"/>
      </c:barChart>
      <c:catAx>
        <c:axId val="15616477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4169984"/>
        <c:crosses val="autoZero"/>
        <c:auto val="1"/>
        <c:lblAlgn val="ctr"/>
        <c:lblOffset val="0"/>
        <c:noMultiLvlLbl val="0"/>
      </c:catAx>
      <c:valAx>
        <c:axId val="1604169984"/>
        <c:scaling>
          <c:orientation val="minMax"/>
          <c:max val="1.0"/>
        </c:scaling>
        <c:delete val="1"/>
        <c:axPos val="t"/>
        <c:numFmt formatCode="0%" sourceLinked="1"/>
        <c:majorTickMark val="none"/>
        <c:minorTickMark val="none"/>
        <c:tickLblPos val="nextTo"/>
        <c:crossAx val="1561647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Italy</c:v>
                </c:pt>
                <c:pt idx="4">
                  <c:v>Republic of Korea</c:v>
                </c:pt>
                <c:pt idx="5">
                  <c:v>Indonesia</c:v>
                </c:pt>
                <c:pt idx="6">
                  <c:v>Japan</c:v>
                </c:pt>
                <c:pt idx="7">
                  <c:v>India</c:v>
                </c:pt>
                <c:pt idx="8">
                  <c:v>Great Britain</c:v>
                </c:pt>
                <c:pt idx="9">
                  <c:v>Pakistan</c:v>
                </c:pt>
                <c:pt idx="10">
                  <c:v>Turkey</c:v>
                </c:pt>
                <c:pt idx="11">
                  <c:v>Canada</c:v>
                </c:pt>
                <c:pt idx="12">
                  <c:v>Hong Kong</c:v>
                </c:pt>
                <c:pt idx="13">
                  <c:v>Russia</c:v>
                </c:pt>
                <c:pt idx="14">
                  <c:v>Sweden</c:v>
                </c:pt>
                <c:pt idx="15">
                  <c:v>Australia</c:v>
                </c:pt>
                <c:pt idx="16">
                  <c:v>Kenya</c:v>
                </c:pt>
                <c:pt idx="17">
                  <c:v>France</c:v>
                </c:pt>
                <c:pt idx="18">
                  <c:v>United States</c:v>
                </c:pt>
                <c:pt idx="19">
                  <c:v>Mexico</c:v>
                </c:pt>
                <c:pt idx="20">
                  <c:v>Germany</c:v>
                </c:pt>
                <c:pt idx="21">
                  <c:v>Nigeria</c:v>
                </c:pt>
                <c:pt idx="22">
                  <c:v>Egypt</c:v>
                </c:pt>
                <c:pt idx="23">
                  <c:v>South Africa</c:v>
                </c:pt>
                <c:pt idx="24">
                  <c:v>Brazil</c:v>
                </c:pt>
                <c:pt idx="25">
                  <c:v>Poland</c:v>
                </c:pt>
                <c:pt idx="26">
                  <c:v>China</c:v>
                </c:pt>
              </c:strCache>
            </c:strRef>
          </c:cat>
          <c:val>
            <c:numRef>
              <c:f>Sheet1!$B$2:$B$28</c:f>
              <c:numCache>
                <c:formatCode>General</c:formatCode>
                <c:ptCount val="27"/>
                <c:pt idx="0" formatCode="0%">
                  <c:v>0.15</c:v>
                </c:pt>
                <c:pt idx="2" formatCode="0%">
                  <c:v>0.36</c:v>
                </c:pt>
                <c:pt idx="3" formatCode="0%">
                  <c:v>0.24</c:v>
                </c:pt>
                <c:pt idx="4" formatCode="0%">
                  <c:v>0.23</c:v>
                </c:pt>
                <c:pt idx="5" formatCode="0%">
                  <c:v>0.21</c:v>
                </c:pt>
                <c:pt idx="6" formatCode="0%">
                  <c:v>0.19</c:v>
                </c:pt>
                <c:pt idx="7" formatCode="0%">
                  <c:v>0.17</c:v>
                </c:pt>
                <c:pt idx="8" formatCode="0%">
                  <c:v>0.16</c:v>
                </c:pt>
                <c:pt idx="9" formatCode="0%">
                  <c:v>0.15</c:v>
                </c:pt>
                <c:pt idx="10" formatCode="0%">
                  <c:v>0.14</c:v>
                </c:pt>
                <c:pt idx="11" formatCode="0%">
                  <c:v>0.14</c:v>
                </c:pt>
                <c:pt idx="12" formatCode="0%">
                  <c:v>0.14</c:v>
                </c:pt>
                <c:pt idx="13" formatCode="0%">
                  <c:v>0.12</c:v>
                </c:pt>
                <c:pt idx="14" formatCode="0%">
                  <c:v>0.12</c:v>
                </c:pt>
                <c:pt idx="15" formatCode="0%">
                  <c:v>0.12</c:v>
                </c:pt>
                <c:pt idx="16" formatCode="0%">
                  <c:v>0.11</c:v>
                </c:pt>
                <c:pt idx="17" formatCode="0%">
                  <c:v>0.1</c:v>
                </c:pt>
                <c:pt idx="18" formatCode="0%">
                  <c:v>0.1</c:v>
                </c:pt>
                <c:pt idx="19" formatCode="0%">
                  <c:v>0.09</c:v>
                </c:pt>
                <c:pt idx="20" formatCode="0%">
                  <c:v>0.09</c:v>
                </c:pt>
                <c:pt idx="21" formatCode="0%">
                  <c:v>0.09</c:v>
                </c:pt>
                <c:pt idx="22" formatCode="0%">
                  <c:v>0.08</c:v>
                </c:pt>
                <c:pt idx="23" formatCode="0%">
                  <c:v>0.07</c:v>
                </c:pt>
                <c:pt idx="24" formatCode="0%">
                  <c:v>0.07</c:v>
                </c:pt>
                <c:pt idx="25" formatCode="0%">
                  <c:v>0.04</c:v>
                </c:pt>
                <c:pt idx="26" formatCode="0%">
                  <c:v>0.04</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697601472"/>
        <c:axId val="1567540336"/>
      </c:barChart>
      <c:catAx>
        <c:axId val="16976014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540336"/>
        <c:crosses val="autoZero"/>
        <c:auto val="1"/>
        <c:lblAlgn val="ctr"/>
        <c:lblOffset val="0"/>
        <c:noMultiLvlLbl val="0"/>
      </c:catAx>
      <c:valAx>
        <c:axId val="1567540336"/>
        <c:scaling>
          <c:orientation val="minMax"/>
          <c:max val="1.0"/>
        </c:scaling>
        <c:delete val="1"/>
        <c:axPos val="t"/>
        <c:numFmt formatCode="0%" sourceLinked="1"/>
        <c:majorTickMark val="none"/>
        <c:minorTickMark val="none"/>
        <c:tickLblPos val="nextTo"/>
        <c:crossAx val="16976014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E64A-4F3E-AF81-EA97879DE8BF}"/>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E64A-4F3E-AF81-EA97879DE8BF}"/>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E64A-4F3E-AF81-EA97879DE8BF}"/>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E64A-4F3E-AF81-EA97879DE8BF}"/>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E64A-4F3E-AF81-EA97879DE8B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APAC</c:v>
                </c:pt>
                <c:pt idx="3">
                  <c:v>G-8 Countries</c:v>
                </c:pt>
                <c:pt idx="4">
                  <c:v>North America</c:v>
                </c:pt>
                <c:pt idx="5">
                  <c:v>Europe</c:v>
                </c:pt>
                <c:pt idx="6">
                  <c:v>Middle East/Africa</c:v>
                </c:pt>
                <c:pt idx="7">
                  <c:v>BRICS</c:v>
                </c:pt>
                <c:pt idx="8">
                  <c:v>LATAM</c:v>
                </c:pt>
              </c:strCache>
            </c:strRef>
          </c:cat>
          <c:val>
            <c:numRef>
              <c:f>Sheet1!$B$2:$B$10</c:f>
              <c:numCache>
                <c:formatCode>General</c:formatCode>
                <c:ptCount val="9"/>
                <c:pt idx="0" formatCode="0%">
                  <c:v>0.15</c:v>
                </c:pt>
                <c:pt idx="2" formatCode="0%">
                  <c:v>0.15</c:v>
                </c:pt>
                <c:pt idx="3" formatCode="0%">
                  <c:v>0.14</c:v>
                </c:pt>
                <c:pt idx="4" formatCode="0%">
                  <c:v>0.13</c:v>
                </c:pt>
                <c:pt idx="5" formatCode="0%">
                  <c:v>0.13</c:v>
                </c:pt>
                <c:pt idx="6" formatCode="0%">
                  <c:v>0.11</c:v>
                </c:pt>
                <c:pt idx="7" formatCode="0%">
                  <c:v>0.09</c:v>
                </c:pt>
                <c:pt idx="8" formatCode="0%">
                  <c:v>0.09</c:v>
                </c:pt>
              </c:numCache>
            </c:numRef>
          </c:val>
          <c:extLst xmlns:c16r2="http://schemas.microsoft.com/office/drawing/2015/06/chart">
            <c:ext xmlns:c16="http://schemas.microsoft.com/office/drawing/2014/chart" uri="{C3380CC4-5D6E-409C-BE32-E72D297353CC}">
              <c16:uniqueId val="{0000000A-E64A-4F3E-AF81-EA97879DE8BF}"/>
            </c:ext>
          </c:extLst>
        </c:ser>
        <c:dLbls>
          <c:showLegendKey val="0"/>
          <c:showVal val="0"/>
          <c:showCatName val="0"/>
          <c:showSerName val="0"/>
          <c:showPercent val="0"/>
          <c:showBubbleSize val="0"/>
        </c:dLbls>
        <c:gapWidth val="50"/>
        <c:axId val="1604267760"/>
        <c:axId val="1604270080"/>
      </c:barChart>
      <c:catAx>
        <c:axId val="1604267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4270080"/>
        <c:crosses val="autoZero"/>
        <c:auto val="1"/>
        <c:lblAlgn val="ctr"/>
        <c:lblOffset val="0"/>
        <c:noMultiLvlLbl val="0"/>
      </c:catAx>
      <c:valAx>
        <c:axId val="1604270080"/>
        <c:scaling>
          <c:orientation val="minMax"/>
          <c:max val="1.0"/>
        </c:scaling>
        <c:delete val="1"/>
        <c:axPos val="t"/>
        <c:numFmt formatCode="0%" sourceLinked="1"/>
        <c:majorTickMark val="none"/>
        <c:minorTickMark val="none"/>
        <c:tickLblPos val="nextTo"/>
        <c:crossAx val="1604267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Total Likely</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3F2-44D9-905C-1E0F4E571A4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Sheet1!$A$2:$A$27</c:f>
              <c:strCache>
                <c:ptCount val="26"/>
                <c:pt idx="0">
                  <c:v>Total</c:v>
                </c:pt>
                <c:pt idx="2">
                  <c:v>China</c:v>
                </c:pt>
                <c:pt idx="3">
                  <c:v>Indonesia</c:v>
                </c:pt>
                <c:pt idx="4">
                  <c:v>India</c:v>
                </c:pt>
                <c:pt idx="5">
                  <c:v>Kenya</c:v>
                </c:pt>
                <c:pt idx="6">
                  <c:v>Poland</c:v>
                </c:pt>
                <c:pt idx="7">
                  <c:v>Egypt</c:v>
                </c:pt>
                <c:pt idx="8">
                  <c:v>South Africa</c:v>
                </c:pt>
                <c:pt idx="9">
                  <c:v>Republic of Korea</c:v>
                </c:pt>
                <c:pt idx="10">
                  <c:v>Turkey</c:v>
                </c:pt>
                <c:pt idx="11">
                  <c:v>Russia</c:v>
                </c:pt>
                <c:pt idx="12">
                  <c:v>Brazil</c:v>
                </c:pt>
                <c:pt idx="13">
                  <c:v>Mexico</c:v>
                </c:pt>
                <c:pt idx="14">
                  <c:v>Hong Kong</c:v>
                </c:pt>
                <c:pt idx="15">
                  <c:v>Sweden</c:v>
                </c:pt>
                <c:pt idx="16">
                  <c:v>Nigeria</c:v>
                </c:pt>
                <c:pt idx="17">
                  <c:v>United States</c:v>
                </c:pt>
                <c:pt idx="18">
                  <c:v>Tunisia</c:v>
                </c:pt>
                <c:pt idx="19">
                  <c:v>Australia</c:v>
                </c:pt>
                <c:pt idx="20">
                  <c:v>Pakistan</c:v>
                </c:pt>
                <c:pt idx="21">
                  <c:v>Great Britain</c:v>
                </c:pt>
                <c:pt idx="22">
                  <c:v>Canada</c:v>
                </c:pt>
                <c:pt idx="23">
                  <c:v>Italy</c:v>
                </c:pt>
                <c:pt idx="24">
                  <c:v>France</c:v>
                </c:pt>
                <c:pt idx="25">
                  <c:v>Japan</c:v>
                </c:pt>
              </c:strCache>
            </c:strRef>
          </c:cat>
          <c:val>
            <c:numRef>
              <c:f>Sheet1!$B$2:$B$27</c:f>
              <c:numCache>
                <c:formatCode>General</c:formatCode>
                <c:ptCount val="26"/>
                <c:pt idx="0" formatCode="0%">
                  <c:v>0.6</c:v>
                </c:pt>
                <c:pt idx="2" formatCode="0%">
                  <c:v>0.94</c:v>
                </c:pt>
                <c:pt idx="3" formatCode="0%">
                  <c:v>0.93</c:v>
                </c:pt>
                <c:pt idx="4" formatCode="0%">
                  <c:v>0.83</c:v>
                </c:pt>
                <c:pt idx="5" formatCode="0%">
                  <c:v>0.79</c:v>
                </c:pt>
                <c:pt idx="6" formatCode="0%">
                  <c:v>0.78</c:v>
                </c:pt>
                <c:pt idx="7" formatCode="0%">
                  <c:v>0.76</c:v>
                </c:pt>
                <c:pt idx="8" formatCode="0%">
                  <c:v>0.75</c:v>
                </c:pt>
                <c:pt idx="9" formatCode="0%">
                  <c:v>0.75</c:v>
                </c:pt>
                <c:pt idx="10" formatCode="0%">
                  <c:v>0.73</c:v>
                </c:pt>
                <c:pt idx="11" formatCode="0%">
                  <c:v>0.71</c:v>
                </c:pt>
                <c:pt idx="12" formatCode="0%">
                  <c:v>0.69</c:v>
                </c:pt>
                <c:pt idx="13" formatCode="0%">
                  <c:v>0.68</c:v>
                </c:pt>
                <c:pt idx="14" formatCode="0%">
                  <c:v>0.65</c:v>
                </c:pt>
                <c:pt idx="15" formatCode="0%">
                  <c:v>0.64</c:v>
                </c:pt>
                <c:pt idx="16" formatCode="0%">
                  <c:v>0.62</c:v>
                </c:pt>
                <c:pt idx="17" formatCode="0%">
                  <c:v>0.45</c:v>
                </c:pt>
                <c:pt idx="18" formatCode="0%">
                  <c:v>0.43</c:v>
                </c:pt>
                <c:pt idx="19" formatCode="0%">
                  <c:v>0.41</c:v>
                </c:pt>
                <c:pt idx="20" formatCode="0%">
                  <c:v>0.41</c:v>
                </c:pt>
                <c:pt idx="21" formatCode="0%">
                  <c:v>0.39</c:v>
                </c:pt>
                <c:pt idx="22" formatCode="0%">
                  <c:v>0.36</c:v>
                </c:pt>
                <c:pt idx="23" formatCode="0%">
                  <c:v>0.36</c:v>
                </c:pt>
                <c:pt idx="24" formatCode="0%">
                  <c:v>0.31</c:v>
                </c:pt>
                <c:pt idx="25" formatCode="0%">
                  <c:v>0.29</c:v>
                </c:pt>
              </c:numCache>
            </c:numRef>
          </c:val>
          <c:extLst xmlns:c16r2="http://schemas.microsoft.com/office/drawing/2015/06/chart">
            <c:ext xmlns:c16="http://schemas.microsoft.com/office/drawing/2014/chart" uri="{C3380CC4-5D6E-409C-BE32-E72D297353CC}">
              <c16:uniqueId val="{00000002-23F2-44D9-905C-1E0F4E571A4E}"/>
            </c:ext>
          </c:extLst>
        </c:ser>
        <c:dLbls>
          <c:showLegendKey val="0"/>
          <c:showVal val="0"/>
          <c:showCatName val="0"/>
          <c:showSerName val="0"/>
          <c:showPercent val="0"/>
          <c:showBubbleSize val="0"/>
        </c:dLbls>
        <c:gapWidth val="50"/>
        <c:axId val="1561408784"/>
        <c:axId val="1561479072"/>
      </c:barChart>
      <c:catAx>
        <c:axId val="15614087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1479072"/>
        <c:crosses val="autoZero"/>
        <c:auto val="1"/>
        <c:lblAlgn val="ctr"/>
        <c:lblOffset val="0"/>
        <c:noMultiLvlLbl val="0"/>
      </c:catAx>
      <c:valAx>
        <c:axId val="1561479072"/>
        <c:scaling>
          <c:orientation val="minMax"/>
          <c:max val="1.0"/>
        </c:scaling>
        <c:delete val="1"/>
        <c:axPos val="t"/>
        <c:numFmt formatCode="0%" sourceLinked="1"/>
        <c:majorTickMark val="none"/>
        <c:minorTickMark val="none"/>
        <c:tickLblPos val="nextTo"/>
        <c:crossAx val="1561408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South Africa</c:v>
                </c:pt>
                <c:pt idx="4">
                  <c:v>Egypt</c:v>
                </c:pt>
                <c:pt idx="5">
                  <c:v>Kenya</c:v>
                </c:pt>
                <c:pt idx="6">
                  <c:v>Russia</c:v>
                </c:pt>
                <c:pt idx="7">
                  <c:v>Nigeria</c:v>
                </c:pt>
                <c:pt idx="8">
                  <c:v>Sweden</c:v>
                </c:pt>
                <c:pt idx="9">
                  <c:v>India</c:v>
                </c:pt>
                <c:pt idx="10">
                  <c:v>Mexico</c:v>
                </c:pt>
                <c:pt idx="11">
                  <c:v>Australia</c:v>
                </c:pt>
                <c:pt idx="12">
                  <c:v>Brazil</c:v>
                </c:pt>
                <c:pt idx="13">
                  <c:v>Indonesia</c:v>
                </c:pt>
                <c:pt idx="14">
                  <c:v>Pakistan</c:v>
                </c:pt>
                <c:pt idx="15">
                  <c:v>China</c:v>
                </c:pt>
                <c:pt idx="16">
                  <c:v>Great Britain</c:v>
                </c:pt>
                <c:pt idx="17">
                  <c:v>United States</c:v>
                </c:pt>
                <c:pt idx="18">
                  <c:v>Republic of Korea</c:v>
                </c:pt>
                <c:pt idx="19">
                  <c:v>Canada</c:v>
                </c:pt>
                <c:pt idx="20">
                  <c:v>France</c:v>
                </c:pt>
                <c:pt idx="21">
                  <c:v>Germany</c:v>
                </c:pt>
                <c:pt idx="22">
                  <c:v>Italy</c:v>
                </c:pt>
                <c:pt idx="23">
                  <c:v>Hong Kong</c:v>
                </c:pt>
                <c:pt idx="24">
                  <c:v>Poland</c:v>
                </c:pt>
                <c:pt idx="25">
                  <c:v>Turkey</c:v>
                </c:pt>
                <c:pt idx="26">
                  <c:v>Japan</c:v>
                </c:pt>
              </c:strCache>
            </c:strRef>
          </c:cat>
          <c:val>
            <c:numRef>
              <c:f>Sheet1!$B$2:$B$28</c:f>
              <c:numCache>
                <c:formatCode>General</c:formatCode>
                <c:ptCount val="27"/>
                <c:pt idx="0" formatCode="0%">
                  <c:v>0.08</c:v>
                </c:pt>
                <c:pt idx="2" formatCode="0%">
                  <c:v>0.23</c:v>
                </c:pt>
                <c:pt idx="3" formatCode="0%">
                  <c:v>0.12</c:v>
                </c:pt>
                <c:pt idx="4" formatCode="0%">
                  <c:v>0.11</c:v>
                </c:pt>
                <c:pt idx="5" formatCode="0%">
                  <c:v>0.11</c:v>
                </c:pt>
                <c:pt idx="6" formatCode="0%">
                  <c:v>0.08</c:v>
                </c:pt>
                <c:pt idx="7" formatCode="0%">
                  <c:v>0.07</c:v>
                </c:pt>
                <c:pt idx="8" formatCode="0%">
                  <c:v>0.06</c:v>
                </c:pt>
                <c:pt idx="9" formatCode="0%">
                  <c:v>0.06</c:v>
                </c:pt>
                <c:pt idx="10" formatCode="0%">
                  <c:v>0.05</c:v>
                </c:pt>
                <c:pt idx="11" formatCode="0%">
                  <c:v>0.05</c:v>
                </c:pt>
                <c:pt idx="12" formatCode="0%">
                  <c:v>0.05</c:v>
                </c:pt>
                <c:pt idx="13" formatCode="0%">
                  <c:v>0.05</c:v>
                </c:pt>
                <c:pt idx="14" formatCode="0%">
                  <c:v>0.04</c:v>
                </c:pt>
                <c:pt idx="15" formatCode="0%">
                  <c:v>0.03</c:v>
                </c:pt>
                <c:pt idx="16" formatCode="0%">
                  <c:v>0.03</c:v>
                </c:pt>
                <c:pt idx="17" formatCode="0%">
                  <c:v>0.03</c:v>
                </c:pt>
                <c:pt idx="18" formatCode="0%">
                  <c:v>0.02</c:v>
                </c:pt>
                <c:pt idx="19" formatCode="0%">
                  <c:v>0.02</c:v>
                </c:pt>
                <c:pt idx="20" formatCode="0%">
                  <c:v>0.01</c:v>
                </c:pt>
                <c:pt idx="21" formatCode="0%">
                  <c:v>0.01</c:v>
                </c:pt>
                <c:pt idx="22" formatCode="0%">
                  <c:v>0.01</c:v>
                </c:pt>
                <c:pt idx="23" formatCode="0%">
                  <c:v>0.01</c:v>
                </c:pt>
                <c:pt idx="24" formatCode="0%">
                  <c:v>0.0</c:v>
                </c:pt>
                <c:pt idx="25" formatCode="0%">
                  <c:v>0.0</c:v>
                </c:pt>
                <c:pt idx="26" formatCode="0%">
                  <c:v>0.0</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566578720"/>
        <c:axId val="1566580496"/>
      </c:barChart>
      <c:catAx>
        <c:axId val="15665787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580496"/>
        <c:crosses val="autoZero"/>
        <c:auto val="1"/>
        <c:lblAlgn val="ctr"/>
        <c:lblOffset val="0"/>
        <c:noMultiLvlLbl val="0"/>
      </c:catAx>
      <c:valAx>
        <c:axId val="1566580496"/>
        <c:scaling>
          <c:orientation val="minMax"/>
          <c:max val="1.0"/>
        </c:scaling>
        <c:delete val="1"/>
        <c:axPos val="t"/>
        <c:numFmt formatCode="0%" sourceLinked="1"/>
        <c:majorTickMark val="none"/>
        <c:minorTickMark val="none"/>
        <c:tickLblPos val="nextTo"/>
        <c:crossAx val="1566578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E64A-4F3E-AF81-EA97879DE8BF}"/>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E64A-4F3E-AF81-EA97879DE8BF}"/>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E64A-4F3E-AF81-EA97879DE8BF}"/>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E64A-4F3E-AF81-EA97879DE8BF}"/>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E64A-4F3E-AF81-EA97879DE8B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Europe</c:v>
                </c:pt>
                <c:pt idx="8">
                  <c:v>G-8 Countries</c:v>
                </c:pt>
              </c:strCache>
            </c:strRef>
          </c:cat>
          <c:val>
            <c:numRef>
              <c:f>Sheet1!$B$2:$B$10</c:f>
              <c:numCache>
                <c:formatCode>General</c:formatCode>
                <c:ptCount val="9"/>
                <c:pt idx="0" formatCode="0%">
                  <c:v>0.08</c:v>
                </c:pt>
                <c:pt idx="2" formatCode="0%">
                  <c:v>0.08</c:v>
                </c:pt>
                <c:pt idx="3" formatCode="0%">
                  <c:v>0.08</c:v>
                </c:pt>
                <c:pt idx="4" formatCode="0%">
                  <c:v>0.05</c:v>
                </c:pt>
                <c:pt idx="5" formatCode="0%">
                  <c:v>0.03</c:v>
                </c:pt>
                <c:pt idx="6" formatCode="0%">
                  <c:v>0.02</c:v>
                </c:pt>
                <c:pt idx="7" formatCode="0%">
                  <c:v>0.02</c:v>
                </c:pt>
                <c:pt idx="8" formatCode="0%">
                  <c:v>0.02</c:v>
                </c:pt>
              </c:numCache>
            </c:numRef>
          </c:val>
          <c:extLst xmlns:c16r2="http://schemas.microsoft.com/office/drawing/2015/06/chart">
            <c:ext xmlns:c16="http://schemas.microsoft.com/office/drawing/2014/chart" uri="{C3380CC4-5D6E-409C-BE32-E72D297353CC}">
              <c16:uniqueId val="{0000000A-E64A-4F3E-AF81-EA97879DE8BF}"/>
            </c:ext>
          </c:extLst>
        </c:ser>
        <c:dLbls>
          <c:showLegendKey val="0"/>
          <c:showVal val="0"/>
          <c:showCatName val="0"/>
          <c:showSerName val="0"/>
          <c:showPercent val="0"/>
          <c:showBubbleSize val="0"/>
        </c:dLbls>
        <c:gapWidth val="50"/>
        <c:axId val="1696822016"/>
        <c:axId val="1696823792"/>
      </c:barChart>
      <c:catAx>
        <c:axId val="16968220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6823792"/>
        <c:crosses val="autoZero"/>
        <c:auto val="1"/>
        <c:lblAlgn val="ctr"/>
        <c:lblOffset val="0"/>
        <c:noMultiLvlLbl val="0"/>
      </c:catAx>
      <c:valAx>
        <c:axId val="1696823792"/>
        <c:scaling>
          <c:orientation val="minMax"/>
          <c:max val="1.0"/>
        </c:scaling>
        <c:delete val="1"/>
        <c:axPos val="t"/>
        <c:numFmt formatCode="0%" sourceLinked="1"/>
        <c:majorTickMark val="none"/>
        <c:minorTickMark val="none"/>
        <c:tickLblPos val="nextTo"/>
        <c:crossAx val="1696822016"/>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India</c:v>
                </c:pt>
                <c:pt idx="4">
                  <c:v>China</c:v>
                </c:pt>
                <c:pt idx="5">
                  <c:v>Republic of Korea</c:v>
                </c:pt>
                <c:pt idx="6">
                  <c:v>Brazil</c:v>
                </c:pt>
                <c:pt idx="7">
                  <c:v>Japan</c:v>
                </c:pt>
                <c:pt idx="8">
                  <c:v>South Africa</c:v>
                </c:pt>
                <c:pt idx="9">
                  <c:v>Turkey</c:v>
                </c:pt>
                <c:pt idx="10">
                  <c:v>Great Britain</c:v>
                </c:pt>
                <c:pt idx="11">
                  <c:v>Egypt</c:v>
                </c:pt>
                <c:pt idx="12">
                  <c:v>Indonesia</c:v>
                </c:pt>
                <c:pt idx="13">
                  <c:v>Kenya</c:v>
                </c:pt>
                <c:pt idx="14">
                  <c:v>Mexico</c:v>
                </c:pt>
                <c:pt idx="15">
                  <c:v>Australia</c:v>
                </c:pt>
                <c:pt idx="16">
                  <c:v>Nigeria</c:v>
                </c:pt>
                <c:pt idx="17">
                  <c:v>France</c:v>
                </c:pt>
                <c:pt idx="18">
                  <c:v>Pakistan</c:v>
                </c:pt>
                <c:pt idx="19">
                  <c:v>Sweden</c:v>
                </c:pt>
                <c:pt idx="20">
                  <c:v>Hong Kong</c:v>
                </c:pt>
                <c:pt idx="21">
                  <c:v>Canada</c:v>
                </c:pt>
                <c:pt idx="22">
                  <c:v>Italy</c:v>
                </c:pt>
                <c:pt idx="23">
                  <c:v>United States</c:v>
                </c:pt>
                <c:pt idx="24">
                  <c:v>Poland</c:v>
                </c:pt>
                <c:pt idx="25">
                  <c:v>Russia</c:v>
                </c:pt>
                <c:pt idx="26">
                  <c:v>Germany</c:v>
                </c:pt>
              </c:strCache>
            </c:strRef>
          </c:cat>
          <c:val>
            <c:numRef>
              <c:f>Sheet1!$B$2:$B$28</c:f>
              <c:numCache>
                <c:formatCode>General</c:formatCode>
                <c:ptCount val="27"/>
                <c:pt idx="0" formatCode="0%">
                  <c:v>0.07</c:v>
                </c:pt>
                <c:pt idx="2" formatCode="0%">
                  <c:v>0.32</c:v>
                </c:pt>
                <c:pt idx="3" formatCode="0%">
                  <c:v>0.13</c:v>
                </c:pt>
                <c:pt idx="4" formatCode="0%">
                  <c:v>0.08</c:v>
                </c:pt>
                <c:pt idx="5" formatCode="0%">
                  <c:v>0.06</c:v>
                </c:pt>
                <c:pt idx="6" formatCode="0%">
                  <c:v>0.06</c:v>
                </c:pt>
                <c:pt idx="7" formatCode="0%">
                  <c:v>0.06</c:v>
                </c:pt>
                <c:pt idx="8" formatCode="0%">
                  <c:v>0.05</c:v>
                </c:pt>
                <c:pt idx="9" formatCode="0%">
                  <c:v>0.05</c:v>
                </c:pt>
                <c:pt idx="10" formatCode="0%">
                  <c:v>0.05</c:v>
                </c:pt>
                <c:pt idx="11" formatCode="0%">
                  <c:v>0.05</c:v>
                </c:pt>
                <c:pt idx="12" formatCode="0%">
                  <c:v>0.05</c:v>
                </c:pt>
                <c:pt idx="13" formatCode="0%">
                  <c:v>0.05</c:v>
                </c:pt>
                <c:pt idx="14" formatCode="0%">
                  <c:v>0.04</c:v>
                </c:pt>
                <c:pt idx="15" formatCode="0%">
                  <c:v>0.04</c:v>
                </c:pt>
                <c:pt idx="16" formatCode="0%">
                  <c:v>0.04</c:v>
                </c:pt>
                <c:pt idx="17" formatCode="0%">
                  <c:v>0.03</c:v>
                </c:pt>
                <c:pt idx="18" formatCode="0%">
                  <c:v>0.03</c:v>
                </c:pt>
                <c:pt idx="19" formatCode="0%">
                  <c:v>0.02</c:v>
                </c:pt>
                <c:pt idx="20" formatCode="0%">
                  <c:v>0.02</c:v>
                </c:pt>
                <c:pt idx="21" formatCode="0%">
                  <c:v>0.01</c:v>
                </c:pt>
                <c:pt idx="22" formatCode="0%">
                  <c:v>0.01</c:v>
                </c:pt>
                <c:pt idx="23" formatCode="0%">
                  <c:v>0.01</c:v>
                </c:pt>
                <c:pt idx="24" formatCode="0%">
                  <c:v>0.0</c:v>
                </c:pt>
                <c:pt idx="25" formatCode="0%">
                  <c:v>0.0</c:v>
                </c:pt>
                <c:pt idx="26" formatCode="0%">
                  <c:v>0.0</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347557760"/>
        <c:axId val="1697256752"/>
      </c:barChart>
      <c:catAx>
        <c:axId val="1347557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7256752"/>
        <c:crosses val="autoZero"/>
        <c:auto val="1"/>
        <c:lblAlgn val="ctr"/>
        <c:lblOffset val="0"/>
        <c:noMultiLvlLbl val="0"/>
      </c:catAx>
      <c:valAx>
        <c:axId val="1697256752"/>
        <c:scaling>
          <c:orientation val="minMax"/>
          <c:max val="1.0"/>
        </c:scaling>
        <c:delete val="1"/>
        <c:axPos val="t"/>
        <c:numFmt formatCode="0%" sourceLinked="1"/>
        <c:majorTickMark val="none"/>
        <c:minorTickMark val="none"/>
        <c:tickLblPos val="nextTo"/>
        <c:crossAx val="1347557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68826683122943"/>
          <c:y val="0.0241545893719807"/>
          <c:w val="0.809678607882348"/>
          <c:h val="0.933574879227053"/>
        </c:manualLayout>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E64A-4F3E-AF81-EA97879DE8BF}"/>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E64A-4F3E-AF81-EA97879DE8BF}"/>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E64A-4F3E-AF81-EA97879DE8BF}"/>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E64A-4F3E-AF81-EA97879DE8BF}"/>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E64A-4F3E-AF81-EA97879DE8B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APAC</c:v>
                </c:pt>
                <c:pt idx="5">
                  <c:v>Middle East/Africa</c:v>
                </c:pt>
                <c:pt idx="6">
                  <c:v>Europe</c:v>
                </c:pt>
                <c:pt idx="7">
                  <c:v>G-8 Countries</c:v>
                </c:pt>
                <c:pt idx="8">
                  <c:v>North America</c:v>
                </c:pt>
              </c:strCache>
            </c:strRef>
          </c:cat>
          <c:val>
            <c:numRef>
              <c:f>Sheet1!$B$2:$B$10</c:f>
              <c:numCache>
                <c:formatCode>General</c:formatCode>
                <c:ptCount val="9"/>
                <c:pt idx="0" formatCode="0%">
                  <c:v>0.07</c:v>
                </c:pt>
                <c:pt idx="2" formatCode="0%">
                  <c:v>0.06</c:v>
                </c:pt>
                <c:pt idx="3" formatCode="0%">
                  <c:v>0.05</c:v>
                </c:pt>
                <c:pt idx="4" formatCode="0%">
                  <c:v>0.05</c:v>
                </c:pt>
                <c:pt idx="5" formatCode="0%">
                  <c:v>0.04</c:v>
                </c:pt>
                <c:pt idx="6" formatCode="0%">
                  <c:v>0.02</c:v>
                </c:pt>
                <c:pt idx="7" formatCode="0%">
                  <c:v>0.02</c:v>
                </c:pt>
                <c:pt idx="8" formatCode="0%">
                  <c:v>0.01</c:v>
                </c:pt>
              </c:numCache>
            </c:numRef>
          </c:val>
          <c:extLst xmlns:c16r2="http://schemas.microsoft.com/office/drawing/2015/06/chart">
            <c:ext xmlns:c16="http://schemas.microsoft.com/office/drawing/2014/chart" uri="{C3380CC4-5D6E-409C-BE32-E72D297353CC}">
              <c16:uniqueId val="{0000000A-E64A-4F3E-AF81-EA97879DE8BF}"/>
            </c:ext>
          </c:extLst>
        </c:ser>
        <c:dLbls>
          <c:showLegendKey val="0"/>
          <c:showVal val="0"/>
          <c:showCatName val="0"/>
          <c:showSerName val="0"/>
          <c:showPercent val="0"/>
          <c:showBubbleSize val="0"/>
        </c:dLbls>
        <c:gapWidth val="50"/>
        <c:axId val="1604000992"/>
        <c:axId val="1604002768"/>
      </c:barChart>
      <c:catAx>
        <c:axId val="16040009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4002768"/>
        <c:crosses val="autoZero"/>
        <c:auto val="1"/>
        <c:lblAlgn val="ctr"/>
        <c:lblOffset val="0"/>
        <c:noMultiLvlLbl val="0"/>
      </c:catAx>
      <c:valAx>
        <c:axId val="1604002768"/>
        <c:scaling>
          <c:orientation val="minMax"/>
          <c:max val="1.0"/>
        </c:scaling>
        <c:delete val="1"/>
        <c:axPos val="t"/>
        <c:numFmt formatCode="0%" sourceLinked="1"/>
        <c:majorTickMark val="none"/>
        <c:minorTickMark val="none"/>
        <c:tickLblPos val="nextTo"/>
        <c:crossAx val="1604000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Germany</c:v>
                </c:pt>
                <c:pt idx="3">
                  <c:v>Japan</c:v>
                </c:pt>
                <c:pt idx="4">
                  <c:v>Great Britain</c:v>
                </c:pt>
                <c:pt idx="5">
                  <c:v>Sweden</c:v>
                </c:pt>
                <c:pt idx="6">
                  <c:v>Brazil</c:v>
                </c:pt>
                <c:pt idx="7">
                  <c:v>France</c:v>
                </c:pt>
                <c:pt idx="8">
                  <c:v>United States</c:v>
                </c:pt>
                <c:pt idx="9">
                  <c:v>China</c:v>
                </c:pt>
                <c:pt idx="10">
                  <c:v>Australia</c:v>
                </c:pt>
                <c:pt idx="11">
                  <c:v>South Korea</c:v>
                </c:pt>
                <c:pt idx="12">
                  <c:v>Italy</c:v>
                </c:pt>
                <c:pt idx="13">
                  <c:v>Canada</c:v>
                </c:pt>
                <c:pt idx="14">
                  <c:v>India</c:v>
                </c:pt>
                <c:pt idx="15">
                  <c:v>Nigeria</c:v>
                </c:pt>
                <c:pt idx="16">
                  <c:v>Mexico</c:v>
                </c:pt>
                <c:pt idx="17">
                  <c:v>South Africa</c:v>
                </c:pt>
                <c:pt idx="18">
                  <c:v>Poland</c:v>
                </c:pt>
                <c:pt idx="19">
                  <c:v>Turkey</c:v>
                </c:pt>
                <c:pt idx="20">
                  <c:v>Kenya</c:v>
                </c:pt>
                <c:pt idx="21">
                  <c:v>Pakistan</c:v>
                </c:pt>
                <c:pt idx="22">
                  <c:v>Egypt</c:v>
                </c:pt>
                <c:pt idx="23">
                  <c:v>Indonesia</c:v>
                </c:pt>
                <c:pt idx="24">
                  <c:v>Hong Kong</c:v>
                </c:pt>
                <c:pt idx="25">
                  <c:v>Russia</c:v>
                </c:pt>
                <c:pt idx="26">
                  <c:v>Tunisia</c:v>
                </c:pt>
              </c:strCache>
            </c:strRef>
          </c:cat>
          <c:val>
            <c:numRef>
              <c:f>Sheet1!$B$2:$B$28</c:f>
              <c:numCache>
                <c:formatCode>General</c:formatCode>
                <c:ptCount val="27"/>
                <c:pt idx="0" formatCode="0%">
                  <c:v>0.17</c:v>
                </c:pt>
                <c:pt idx="2" formatCode="0%">
                  <c:v>0.48</c:v>
                </c:pt>
                <c:pt idx="3" formatCode="0%">
                  <c:v>0.44</c:v>
                </c:pt>
                <c:pt idx="4" formatCode="0%">
                  <c:v>0.43</c:v>
                </c:pt>
                <c:pt idx="5" formatCode="0%">
                  <c:v>0.34</c:v>
                </c:pt>
                <c:pt idx="6" formatCode="0%">
                  <c:v>0.33</c:v>
                </c:pt>
                <c:pt idx="7" formatCode="0%">
                  <c:v>0.33</c:v>
                </c:pt>
                <c:pt idx="8" formatCode="0%">
                  <c:v>0.32</c:v>
                </c:pt>
                <c:pt idx="9" formatCode="0%">
                  <c:v>0.3</c:v>
                </c:pt>
                <c:pt idx="10" formatCode="0%">
                  <c:v>0.27</c:v>
                </c:pt>
                <c:pt idx="11" formatCode="0%">
                  <c:v>0.26</c:v>
                </c:pt>
                <c:pt idx="12" formatCode="0%">
                  <c:v>0.25</c:v>
                </c:pt>
                <c:pt idx="13" formatCode="0%">
                  <c:v>0.24</c:v>
                </c:pt>
                <c:pt idx="14" formatCode="0%">
                  <c:v>0.23</c:v>
                </c:pt>
                <c:pt idx="15" formatCode="0%">
                  <c:v>0.22</c:v>
                </c:pt>
                <c:pt idx="16" formatCode="0%">
                  <c:v>0.16</c:v>
                </c:pt>
                <c:pt idx="17" formatCode="0%">
                  <c:v>0.14</c:v>
                </c:pt>
                <c:pt idx="18" formatCode="0%">
                  <c:v>0.12</c:v>
                </c:pt>
                <c:pt idx="19" formatCode="0%">
                  <c:v>0.12</c:v>
                </c:pt>
                <c:pt idx="20" formatCode="0%">
                  <c:v>0.11</c:v>
                </c:pt>
                <c:pt idx="21" formatCode="0%">
                  <c:v>0.1</c:v>
                </c:pt>
                <c:pt idx="22" formatCode="0%">
                  <c:v>0.09</c:v>
                </c:pt>
                <c:pt idx="23" formatCode="0%">
                  <c:v>0.09</c:v>
                </c:pt>
                <c:pt idx="24" formatCode="0%">
                  <c:v>0.06</c:v>
                </c:pt>
                <c:pt idx="25" formatCode="0%">
                  <c:v>0.03</c:v>
                </c:pt>
                <c:pt idx="26" formatCode="0%">
                  <c:v>0.03</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563113696"/>
        <c:axId val="1563181280"/>
      </c:barChart>
      <c:catAx>
        <c:axId val="1563113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181280"/>
        <c:crosses val="autoZero"/>
        <c:auto val="1"/>
        <c:lblAlgn val="ctr"/>
        <c:lblOffset val="0"/>
        <c:noMultiLvlLbl val="0"/>
      </c:catAx>
      <c:valAx>
        <c:axId val="1563181280"/>
        <c:scaling>
          <c:orientation val="minMax"/>
          <c:max val="1.0"/>
        </c:scaling>
        <c:delete val="1"/>
        <c:axPos val="t"/>
        <c:numFmt formatCode="0%" sourceLinked="1"/>
        <c:majorTickMark val="none"/>
        <c:minorTickMark val="none"/>
        <c:tickLblPos val="nextTo"/>
        <c:crossAx val="1563113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E64A-4F3E-AF81-EA97879DE8BF}"/>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E64A-4F3E-AF81-EA97879DE8BF}"/>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E64A-4F3E-AF81-EA97879DE8BF}"/>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E64A-4F3E-AF81-EA97879DE8BF}"/>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E64A-4F3E-AF81-EA97879DE8B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Europe</c:v>
                </c:pt>
                <c:pt idx="3">
                  <c:v>G-8 Countries</c:v>
                </c:pt>
                <c:pt idx="4">
                  <c:v>North America</c:v>
                </c:pt>
                <c:pt idx="5">
                  <c:v>LATAM</c:v>
                </c:pt>
                <c:pt idx="6">
                  <c:v>APAC</c:v>
                </c:pt>
                <c:pt idx="7">
                  <c:v>BRICS</c:v>
                </c:pt>
                <c:pt idx="8">
                  <c:v>Middle East/Africa</c:v>
                </c:pt>
              </c:strCache>
            </c:strRef>
          </c:cat>
          <c:val>
            <c:numRef>
              <c:f>Sheet1!$B$2:$B$10</c:f>
              <c:numCache>
                <c:formatCode>General</c:formatCode>
                <c:ptCount val="9"/>
                <c:pt idx="0" formatCode="0%">
                  <c:v>0.17</c:v>
                </c:pt>
                <c:pt idx="2" formatCode="0%">
                  <c:v>0.32</c:v>
                </c:pt>
                <c:pt idx="3" formatCode="0%">
                  <c:v>0.31</c:v>
                </c:pt>
                <c:pt idx="4" formatCode="0%">
                  <c:v>0.27</c:v>
                </c:pt>
                <c:pt idx="5" formatCode="0%">
                  <c:v>0.23</c:v>
                </c:pt>
                <c:pt idx="6" formatCode="0%">
                  <c:v>0.23</c:v>
                </c:pt>
                <c:pt idx="7" formatCode="0%">
                  <c:v>0.2</c:v>
                </c:pt>
                <c:pt idx="8" formatCode="0%">
                  <c:v>0.13</c:v>
                </c:pt>
              </c:numCache>
            </c:numRef>
          </c:val>
          <c:extLst xmlns:c16r2="http://schemas.microsoft.com/office/drawing/2015/06/chart">
            <c:ext xmlns:c16="http://schemas.microsoft.com/office/drawing/2014/chart" uri="{C3380CC4-5D6E-409C-BE32-E72D297353CC}">
              <c16:uniqueId val="{0000000A-E64A-4F3E-AF81-EA97879DE8BF}"/>
            </c:ext>
          </c:extLst>
        </c:ser>
        <c:dLbls>
          <c:showLegendKey val="0"/>
          <c:showVal val="0"/>
          <c:showCatName val="0"/>
          <c:showSerName val="0"/>
          <c:showPercent val="0"/>
          <c:showBubbleSize val="0"/>
        </c:dLbls>
        <c:gapWidth val="50"/>
        <c:axId val="1561423072"/>
        <c:axId val="1561425392"/>
      </c:barChart>
      <c:catAx>
        <c:axId val="15614230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1425392"/>
        <c:crosses val="autoZero"/>
        <c:auto val="1"/>
        <c:lblAlgn val="ctr"/>
        <c:lblOffset val="0"/>
        <c:noMultiLvlLbl val="0"/>
      </c:catAx>
      <c:valAx>
        <c:axId val="1561425392"/>
        <c:scaling>
          <c:orientation val="minMax"/>
          <c:max val="1.0"/>
        </c:scaling>
        <c:delete val="1"/>
        <c:axPos val="t"/>
        <c:numFmt formatCode="0%" sourceLinked="1"/>
        <c:majorTickMark val="none"/>
        <c:minorTickMark val="none"/>
        <c:tickLblPos val="nextTo"/>
        <c:crossAx val="15614230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9928-45C7-8653-4A00A01D5511}"/>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9928-45C7-8653-4A00A01D5511}"/>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9928-45C7-8653-4A00A01D5511}"/>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9928-45C7-8653-4A00A01D5511}"/>
              </c:ext>
            </c:extLst>
          </c:dPt>
          <c:dPt>
            <c:idx val="8"/>
            <c:invertIfNegative val="0"/>
            <c:bubble3D val="0"/>
            <c:spPr>
              <a:solidFill>
                <a:schemeClr val="accent4"/>
              </a:solidFill>
              <a:ln>
                <a:solidFill>
                  <a:schemeClr val="bg1"/>
                </a:solidFill>
              </a:ln>
              <a:effectLst/>
            </c:spPr>
            <c:extLst xmlns:c16r2="http://schemas.microsoft.com/office/drawing/2015/06/chart">
              <c:ext xmlns:c16="http://schemas.microsoft.com/office/drawing/2014/chart" uri="{C3380CC4-5D6E-409C-BE32-E72D297353CC}">
                <c16:uniqueId val="{00000008-2E23-4468-955B-71B9C35A5A90}"/>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Saves time</c:v>
                </c:pt>
                <c:pt idx="1">
                  <c:v>Convenient and flexible</c:v>
                </c:pt>
                <c:pt idx="2">
                  <c:v>Wide range of choices</c:v>
                </c:pt>
                <c:pt idx="3">
                  <c:v>Flexibility of prices</c:v>
                </c:pt>
                <c:pt idx="4">
                  <c:v>Easy to use</c:v>
                </c:pt>
                <c:pt idx="5">
                  <c:v>Able to purchase items you cannot buy elsewhere</c:v>
                </c:pt>
                <c:pt idx="6">
                  <c:v>Fun doing shopping on the web</c:v>
                </c:pt>
                <c:pt idx="7">
                  <c:v>Security</c:v>
                </c:pt>
                <c:pt idx="8">
                  <c:v>Other</c:v>
                </c:pt>
              </c:strCache>
            </c:strRef>
          </c:cat>
          <c:val>
            <c:numRef>
              <c:f>Sheet1!$B$2:$B$10</c:f>
              <c:numCache>
                <c:formatCode>0%</c:formatCode>
                <c:ptCount val="9"/>
                <c:pt idx="0">
                  <c:v>0.6</c:v>
                </c:pt>
                <c:pt idx="1">
                  <c:v>0.52</c:v>
                </c:pt>
                <c:pt idx="2">
                  <c:v>0.5</c:v>
                </c:pt>
                <c:pt idx="3">
                  <c:v>0.5</c:v>
                </c:pt>
                <c:pt idx="4">
                  <c:v>0.5</c:v>
                </c:pt>
                <c:pt idx="5">
                  <c:v>0.46</c:v>
                </c:pt>
                <c:pt idx="6">
                  <c:v>0.24</c:v>
                </c:pt>
                <c:pt idx="7">
                  <c:v>0.09</c:v>
                </c:pt>
                <c:pt idx="8">
                  <c:v>0.02</c:v>
                </c:pt>
              </c:numCache>
            </c:numRef>
          </c:val>
          <c:extLst xmlns:c16r2="http://schemas.microsoft.com/office/drawing/2015/06/chart">
            <c:ext xmlns:c16="http://schemas.microsoft.com/office/drawing/2014/chart" uri="{C3380CC4-5D6E-409C-BE32-E72D297353CC}">
              <c16:uniqueId val="{00000008-9928-45C7-8653-4A00A01D5511}"/>
            </c:ext>
          </c:extLst>
        </c:ser>
        <c:dLbls>
          <c:showLegendKey val="0"/>
          <c:showVal val="0"/>
          <c:showCatName val="0"/>
          <c:showSerName val="0"/>
          <c:showPercent val="0"/>
          <c:showBubbleSize val="0"/>
        </c:dLbls>
        <c:gapWidth val="50"/>
        <c:axId val="1699581008"/>
        <c:axId val="1699583328"/>
      </c:barChart>
      <c:catAx>
        <c:axId val="16995810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583328"/>
        <c:crosses val="autoZero"/>
        <c:auto val="1"/>
        <c:lblAlgn val="ctr"/>
        <c:lblOffset val="0"/>
        <c:noMultiLvlLbl val="0"/>
      </c:catAx>
      <c:valAx>
        <c:axId val="1699583328"/>
        <c:scaling>
          <c:orientation val="minMax"/>
          <c:max val="1.0"/>
        </c:scaling>
        <c:delete val="1"/>
        <c:axPos val="t"/>
        <c:numFmt formatCode="0%" sourceLinked="1"/>
        <c:majorTickMark val="none"/>
        <c:minorTickMark val="none"/>
        <c:tickLblPos val="nextTo"/>
        <c:crossAx val="16995810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Indonesia</c:v>
                </c:pt>
                <c:pt idx="4">
                  <c:v>South Africa</c:v>
                </c:pt>
                <c:pt idx="5">
                  <c:v>China</c:v>
                </c:pt>
                <c:pt idx="6">
                  <c:v>India</c:v>
                </c:pt>
                <c:pt idx="7">
                  <c:v>Kenya</c:v>
                </c:pt>
                <c:pt idx="8">
                  <c:v>Nigeria</c:v>
                </c:pt>
                <c:pt idx="9">
                  <c:v>Great Britain</c:v>
                </c:pt>
                <c:pt idx="10">
                  <c:v>Russia</c:v>
                </c:pt>
                <c:pt idx="11">
                  <c:v>Egypt</c:v>
                </c:pt>
                <c:pt idx="12">
                  <c:v>Poland</c:v>
                </c:pt>
                <c:pt idx="13">
                  <c:v>United States</c:v>
                </c:pt>
                <c:pt idx="14">
                  <c:v>Republic of Korea</c:v>
                </c:pt>
                <c:pt idx="15">
                  <c:v>Germany</c:v>
                </c:pt>
                <c:pt idx="16">
                  <c:v>Turkey</c:v>
                </c:pt>
                <c:pt idx="17">
                  <c:v>Sweden</c:v>
                </c:pt>
                <c:pt idx="18">
                  <c:v>France</c:v>
                </c:pt>
                <c:pt idx="19">
                  <c:v>Hong Kong</c:v>
                </c:pt>
                <c:pt idx="20">
                  <c:v>Australia</c:v>
                </c:pt>
                <c:pt idx="21">
                  <c:v>Brazil</c:v>
                </c:pt>
                <c:pt idx="22">
                  <c:v>Mexico</c:v>
                </c:pt>
                <c:pt idx="23">
                  <c:v>Canada</c:v>
                </c:pt>
                <c:pt idx="24">
                  <c:v>Italy</c:v>
                </c:pt>
                <c:pt idx="25">
                  <c:v>Pakistan</c:v>
                </c:pt>
                <c:pt idx="26">
                  <c:v>Japan</c:v>
                </c:pt>
              </c:strCache>
            </c:strRef>
          </c:cat>
          <c:val>
            <c:numRef>
              <c:f>Sheet1!$B$2:$B$28</c:f>
              <c:numCache>
                <c:formatCode>General</c:formatCode>
                <c:ptCount val="27"/>
                <c:pt idx="0" formatCode="0%">
                  <c:v>0.6</c:v>
                </c:pt>
                <c:pt idx="2" formatCode="0%">
                  <c:v>0.9</c:v>
                </c:pt>
                <c:pt idx="3" formatCode="0%">
                  <c:v>0.77</c:v>
                </c:pt>
                <c:pt idx="4" formatCode="0%">
                  <c:v>0.7</c:v>
                </c:pt>
                <c:pt idx="5" formatCode="0%">
                  <c:v>0.67</c:v>
                </c:pt>
                <c:pt idx="6" formatCode="0%">
                  <c:v>0.67</c:v>
                </c:pt>
                <c:pt idx="7" formatCode="0%">
                  <c:v>0.67</c:v>
                </c:pt>
                <c:pt idx="8" formatCode="0%">
                  <c:v>0.67</c:v>
                </c:pt>
                <c:pt idx="9" formatCode="0%">
                  <c:v>0.64</c:v>
                </c:pt>
                <c:pt idx="10" formatCode="0%">
                  <c:v>0.63</c:v>
                </c:pt>
                <c:pt idx="11" formatCode="0%">
                  <c:v>0.63</c:v>
                </c:pt>
                <c:pt idx="12" formatCode="0%">
                  <c:v>0.62</c:v>
                </c:pt>
                <c:pt idx="13" formatCode="0%">
                  <c:v>0.62</c:v>
                </c:pt>
                <c:pt idx="14" formatCode="0%">
                  <c:v>0.61</c:v>
                </c:pt>
                <c:pt idx="15" formatCode="0%">
                  <c:v>0.61</c:v>
                </c:pt>
                <c:pt idx="16" formatCode="0%">
                  <c:v>0.6</c:v>
                </c:pt>
                <c:pt idx="17" formatCode="0%">
                  <c:v>0.58</c:v>
                </c:pt>
                <c:pt idx="18" formatCode="0%">
                  <c:v>0.55</c:v>
                </c:pt>
                <c:pt idx="19" formatCode="0%">
                  <c:v>0.55</c:v>
                </c:pt>
                <c:pt idx="20" formatCode="0%">
                  <c:v>0.53</c:v>
                </c:pt>
                <c:pt idx="21" formatCode="0%">
                  <c:v>0.53</c:v>
                </c:pt>
                <c:pt idx="22" formatCode="0%">
                  <c:v>0.52</c:v>
                </c:pt>
                <c:pt idx="23" formatCode="0%">
                  <c:v>0.51</c:v>
                </c:pt>
                <c:pt idx="24" formatCode="0%">
                  <c:v>0.48</c:v>
                </c:pt>
                <c:pt idx="25" formatCode="0%">
                  <c:v>0.45</c:v>
                </c:pt>
                <c:pt idx="26" formatCode="0%">
                  <c:v>0.37</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699539760"/>
        <c:axId val="1699532656"/>
      </c:barChart>
      <c:catAx>
        <c:axId val="1699539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532656"/>
        <c:crosses val="autoZero"/>
        <c:auto val="1"/>
        <c:lblAlgn val="ctr"/>
        <c:lblOffset val="0"/>
        <c:noMultiLvlLbl val="0"/>
      </c:catAx>
      <c:valAx>
        <c:axId val="1699532656"/>
        <c:scaling>
          <c:orientation val="minMax"/>
          <c:max val="1.0"/>
        </c:scaling>
        <c:delete val="1"/>
        <c:axPos val="t"/>
        <c:numFmt formatCode="0%" sourceLinked="1"/>
        <c:majorTickMark val="none"/>
        <c:minorTickMark val="none"/>
        <c:tickLblPos val="nextTo"/>
        <c:crossAx val="1699539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2133561429821"/>
          <c:y val="0.0181159420289855"/>
          <c:w val="0.809678607882348"/>
          <c:h val="0.948671497584541"/>
        </c:manualLayout>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Middle East/Africa</c:v>
                </c:pt>
                <c:pt idx="4">
                  <c:v>APAC</c:v>
                </c:pt>
                <c:pt idx="5">
                  <c:v>Europe</c:v>
                </c:pt>
                <c:pt idx="6">
                  <c:v>North America</c:v>
                </c:pt>
                <c:pt idx="7">
                  <c:v>G-8 Countries</c:v>
                </c:pt>
                <c:pt idx="8">
                  <c:v>LATAM</c:v>
                </c:pt>
              </c:strCache>
            </c:strRef>
          </c:cat>
          <c:val>
            <c:numRef>
              <c:f>Sheet1!$B$2:$B$10</c:f>
              <c:numCache>
                <c:formatCode>General</c:formatCode>
                <c:ptCount val="9"/>
                <c:pt idx="0" formatCode="0%">
                  <c:v>0.6</c:v>
                </c:pt>
                <c:pt idx="2" formatCode="0%">
                  <c:v>0.64</c:v>
                </c:pt>
                <c:pt idx="3" formatCode="0%">
                  <c:v>0.63</c:v>
                </c:pt>
                <c:pt idx="4" formatCode="0%">
                  <c:v>0.6</c:v>
                </c:pt>
                <c:pt idx="5" formatCode="0%">
                  <c:v>0.58</c:v>
                </c:pt>
                <c:pt idx="6" formatCode="0%">
                  <c:v>0.56</c:v>
                </c:pt>
                <c:pt idx="7" formatCode="0%">
                  <c:v>0.55</c:v>
                </c:pt>
                <c:pt idx="8" formatCode="0%">
                  <c:v>0.53</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50"/>
        <c:axId val="1542899280"/>
        <c:axId val="1542901056"/>
      </c:barChart>
      <c:catAx>
        <c:axId val="15428992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901056"/>
        <c:crosses val="autoZero"/>
        <c:auto val="1"/>
        <c:lblAlgn val="ctr"/>
        <c:lblOffset val="0"/>
        <c:noMultiLvlLbl val="0"/>
      </c:catAx>
      <c:valAx>
        <c:axId val="1542901056"/>
        <c:scaling>
          <c:orientation val="minMax"/>
          <c:max val="1.0"/>
        </c:scaling>
        <c:delete val="1"/>
        <c:axPos val="t"/>
        <c:numFmt formatCode="0%" sourceLinked="1"/>
        <c:majorTickMark val="none"/>
        <c:minorTickMark val="none"/>
        <c:tickLblPos val="nextTo"/>
        <c:crossAx val="15428992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Great Britain</c:v>
                </c:pt>
                <c:pt idx="4">
                  <c:v>Russia</c:v>
                </c:pt>
                <c:pt idx="5">
                  <c:v>South Africa</c:v>
                </c:pt>
                <c:pt idx="6">
                  <c:v>United States</c:v>
                </c:pt>
                <c:pt idx="7">
                  <c:v>China</c:v>
                </c:pt>
                <c:pt idx="8">
                  <c:v>Australia</c:v>
                </c:pt>
                <c:pt idx="9">
                  <c:v>Poland</c:v>
                </c:pt>
                <c:pt idx="10">
                  <c:v>Sweden</c:v>
                </c:pt>
                <c:pt idx="11">
                  <c:v>Germany</c:v>
                </c:pt>
                <c:pt idx="12">
                  <c:v>Republic of Korea</c:v>
                </c:pt>
                <c:pt idx="13">
                  <c:v>India</c:v>
                </c:pt>
                <c:pt idx="14">
                  <c:v>Hong Kong</c:v>
                </c:pt>
                <c:pt idx="15">
                  <c:v>Canada</c:v>
                </c:pt>
                <c:pt idx="16">
                  <c:v>Indonesia</c:v>
                </c:pt>
                <c:pt idx="17">
                  <c:v>Mexico</c:v>
                </c:pt>
                <c:pt idx="18">
                  <c:v>Kenya</c:v>
                </c:pt>
                <c:pt idx="19">
                  <c:v>Italy</c:v>
                </c:pt>
                <c:pt idx="20">
                  <c:v>Nigeria</c:v>
                </c:pt>
                <c:pt idx="21">
                  <c:v>Turkey</c:v>
                </c:pt>
                <c:pt idx="22">
                  <c:v>France</c:v>
                </c:pt>
                <c:pt idx="23">
                  <c:v>Egypt</c:v>
                </c:pt>
                <c:pt idx="24">
                  <c:v>Brazil</c:v>
                </c:pt>
                <c:pt idx="25">
                  <c:v>Pakistan</c:v>
                </c:pt>
                <c:pt idx="26">
                  <c:v>Japan</c:v>
                </c:pt>
              </c:strCache>
            </c:strRef>
          </c:cat>
          <c:val>
            <c:numRef>
              <c:f>Sheet1!$B$2:$B$28</c:f>
              <c:numCache>
                <c:formatCode>General</c:formatCode>
                <c:ptCount val="27"/>
                <c:pt idx="0" formatCode="0%">
                  <c:v>0.52</c:v>
                </c:pt>
                <c:pt idx="2" formatCode="0%">
                  <c:v>0.77</c:v>
                </c:pt>
                <c:pt idx="3" formatCode="0%">
                  <c:v>0.65</c:v>
                </c:pt>
                <c:pt idx="4" formatCode="0%">
                  <c:v>0.64</c:v>
                </c:pt>
                <c:pt idx="5" formatCode="0%">
                  <c:v>0.63</c:v>
                </c:pt>
                <c:pt idx="6" formatCode="0%">
                  <c:v>0.63</c:v>
                </c:pt>
                <c:pt idx="7" formatCode="0%">
                  <c:v>0.62</c:v>
                </c:pt>
                <c:pt idx="8" formatCode="0%">
                  <c:v>0.58</c:v>
                </c:pt>
                <c:pt idx="9" formatCode="0%">
                  <c:v>0.57</c:v>
                </c:pt>
                <c:pt idx="10" formatCode="0%">
                  <c:v>0.56</c:v>
                </c:pt>
                <c:pt idx="11" formatCode="0%">
                  <c:v>0.55</c:v>
                </c:pt>
                <c:pt idx="12" formatCode="0%">
                  <c:v>0.54</c:v>
                </c:pt>
                <c:pt idx="13" formatCode="0%">
                  <c:v>0.54</c:v>
                </c:pt>
                <c:pt idx="14" formatCode="0%">
                  <c:v>0.54</c:v>
                </c:pt>
                <c:pt idx="15" formatCode="0%">
                  <c:v>0.53</c:v>
                </c:pt>
                <c:pt idx="16" formatCode="0%">
                  <c:v>0.52</c:v>
                </c:pt>
                <c:pt idx="17" formatCode="0%">
                  <c:v>0.5</c:v>
                </c:pt>
                <c:pt idx="18" formatCode="0%">
                  <c:v>0.5</c:v>
                </c:pt>
                <c:pt idx="19" formatCode="0%">
                  <c:v>0.48</c:v>
                </c:pt>
                <c:pt idx="20" formatCode="0%">
                  <c:v>0.42</c:v>
                </c:pt>
                <c:pt idx="21" formatCode="0%">
                  <c:v>0.41</c:v>
                </c:pt>
                <c:pt idx="22" formatCode="0%">
                  <c:v>0.41</c:v>
                </c:pt>
                <c:pt idx="23" formatCode="0%">
                  <c:v>0.37</c:v>
                </c:pt>
                <c:pt idx="24" formatCode="0%">
                  <c:v>0.36</c:v>
                </c:pt>
                <c:pt idx="25" formatCode="0%">
                  <c:v>0.2</c:v>
                </c:pt>
                <c:pt idx="26" formatCode="0%">
                  <c:v>0.18</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542866992"/>
        <c:axId val="1542870064"/>
      </c:barChart>
      <c:catAx>
        <c:axId val="15428669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870064"/>
        <c:crosses val="autoZero"/>
        <c:auto val="1"/>
        <c:lblAlgn val="ctr"/>
        <c:lblOffset val="0"/>
        <c:noMultiLvlLbl val="0"/>
      </c:catAx>
      <c:valAx>
        <c:axId val="1542870064"/>
        <c:scaling>
          <c:orientation val="minMax"/>
          <c:max val="1.0"/>
        </c:scaling>
        <c:delete val="1"/>
        <c:axPos val="t"/>
        <c:numFmt formatCode="0%" sourceLinked="1"/>
        <c:majorTickMark val="none"/>
        <c:minorTickMark val="none"/>
        <c:tickLblPos val="nextTo"/>
        <c:crossAx val="1542866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CB95-43F6-903F-AA530E72C2C7}"/>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CB95-43F6-903F-AA530E72C2C7}"/>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CB95-43F6-903F-AA530E72C2C7}"/>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CB95-43F6-903F-AA530E72C2C7}"/>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CB95-43F6-903F-AA530E72C2C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APAC</c:v>
                </c:pt>
                <c:pt idx="5">
                  <c:v>Middle East/Africa</c:v>
                </c:pt>
                <c:pt idx="6">
                  <c:v>Europe</c:v>
                </c:pt>
                <c:pt idx="7">
                  <c:v>North America</c:v>
                </c:pt>
                <c:pt idx="8">
                  <c:v>G-8 Countries</c:v>
                </c:pt>
              </c:strCache>
            </c:strRef>
          </c:cat>
          <c:val>
            <c:numRef>
              <c:f>Sheet1!$B$2:$B$10</c:f>
              <c:numCache>
                <c:formatCode>General</c:formatCode>
                <c:ptCount val="9"/>
                <c:pt idx="0" formatCode="0%">
                  <c:v>0.6</c:v>
                </c:pt>
                <c:pt idx="2" formatCode="0%">
                  <c:v>0.78</c:v>
                </c:pt>
                <c:pt idx="3" formatCode="0%">
                  <c:v>0.69</c:v>
                </c:pt>
                <c:pt idx="4" formatCode="0%">
                  <c:v>0.69</c:v>
                </c:pt>
                <c:pt idx="5" formatCode="0%">
                  <c:v>0.68</c:v>
                </c:pt>
                <c:pt idx="6" formatCode="0%">
                  <c:v>0.45</c:v>
                </c:pt>
                <c:pt idx="7" formatCode="0%">
                  <c:v>0.41</c:v>
                </c:pt>
                <c:pt idx="8" formatCode="0%">
                  <c:v>0.39</c:v>
                </c:pt>
              </c:numCache>
            </c:numRef>
          </c:val>
          <c:extLst xmlns:c16r2="http://schemas.microsoft.com/office/drawing/2015/06/chart">
            <c:ext xmlns:c16="http://schemas.microsoft.com/office/drawing/2014/chart" uri="{C3380CC4-5D6E-409C-BE32-E72D297353CC}">
              <c16:uniqueId val="{0000000A-CB95-43F6-903F-AA530E72C2C7}"/>
            </c:ext>
          </c:extLst>
        </c:ser>
        <c:dLbls>
          <c:showLegendKey val="0"/>
          <c:showVal val="0"/>
          <c:showCatName val="0"/>
          <c:showSerName val="0"/>
          <c:showPercent val="0"/>
          <c:showBubbleSize val="0"/>
        </c:dLbls>
        <c:gapWidth val="50"/>
        <c:axId val="1607044384"/>
        <c:axId val="1607043472"/>
      </c:barChart>
      <c:catAx>
        <c:axId val="16070443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043472"/>
        <c:crosses val="autoZero"/>
        <c:auto val="1"/>
        <c:lblAlgn val="ctr"/>
        <c:lblOffset val="0"/>
        <c:noMultiLvlLbl val="0"/>
      </c:catAx>
      <c:valAx>
        <c:axId val="1607043472"/>
        <c:scaling>
          <c:orientation val="minMax"/>
          <c:max val="1.0"/>
        </c:scaling>
        <c:delete val="1"/>
        <c:axPos val="t"/>
        <c:numFmt formatCode="0%" sourceLinked="1"/>
        <c:majorTickMark val="none"/>
        <c:minorTickMark val="none"/>
        <c:tickLblPos val="nextTo"/>
        <c:crossAx val="16070443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BRICS</c:v>
                </c:pt>
                <c:pt idx="4">
                  <c:v>Europe</c:v>
                </c:pt>
                <c:pt idx="5">
                  <c:v>APAC</c:v>
                </c:pt>
                <c:pt idx="6">
                  <c:v>G-8 Countries</c:v>
                </c:pt>
                <c:pt idx="7">
                  <c:v>Middle East/Africa</c:v>
                </c:pt>
                <c:pt idx="8">
                  <c:v>LATAM</c:v>
                </c:pt>
              </c:strCache>
            </c:strRef>
          </c:cat>
          <c:val>
            <c:numRef>
              <c:f>Sheet1!$B$2:$B$10</c:f>
              <c:numCache>
                <c:formatCode>General</c:formatCode>
                <c:ptCount val="9"/>
                <c:pt idx="0" formatCode="0%">
                  <c:v>0.52</c:v>
                </c:pt>
                <c:pt idx="2" formatCode="0%">
                  <c:v>0.58</c:v>
                </c:pt>
                <c:pt idx="3" formatCode="0%">
                  <c:v>0.56</c:v>
                </c:pt>
                <c:pt idx="4" formatCode="0%">
                  <c:v>0.54</c:v>
                </c:pt>
                <c:pt idx="5" formatCode="0%">
                  <c:v>0.52</c:v>
                </c:pt>
                <c:pt idx="6" formatCode="0%">
                  <c:v>0.51</c:v>
                </c:pt>
                <c:pt idx="7" formatCode="0%">
                  <c:v>0.45</c:v>
                </c:pt>
                <c:pt idx="8" formatCode="0%">
                  <c:v>0.43</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50"/>
        <c:axId val="1698874672"/>
        <c:axId val="1698871920"/>
      </c:barChart>
      <c:catAx>
        <c:axId val="16988746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8871920"/>
        <c:crosses val="autoZero"/>
        <c:auto val="1"/>
        <c:lblAlgn val="ctr"/>
        <c:lblOffset val="0"/>
        <c:noMultiLvlLbl val="0"/>
      </c:catAx>
      <c:valAx>
        <c:axId val="1698871920"/>
        <c:scaling>
          <c:orientation val="minMax"/>
          <c:max val="1.0"/>
        </c:scaling>
        <c:delete val="1"/>
        <c:axPos val="t"/>
        <c:numFmt formatCode="0%" sourceLinked="1"/>
        <c:majorTickMark val="none"/>
        <c:minorTickMark val="none"/>
        <c:tickLblPos val="nextTo"/>
        <c:crossAx val="1698874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India</c:v>
                </c:pt>
                <c:pt idx="4">
                  <c:v>Great Britain</c:v>
                </c:pt>
                <c:pt idx="5">
                  <c:v>Egypt</c:v>
                </c:pt>
                <c:pt idx="6">
                  <c:v>United States</c:v>
                </c:pt>
                <c:pt idx="7">
                  <c:v>South Africa</c:v>
                </c:pt>
                <c:pt idx="8">
                  <c:v>Canada</c:v>
                </c:pt>
                <c:pt idx="9">
                  <c:v>Republic of Korea</c:v>
                </c:pt>
                <c:pt idx="10">
                  <c:v>Japan</c:v>
                </c:pt>
                <c:pt idx="11">
                  <c:v>Indonesia</c:v>
                </c:pt>
                <c:pt idx="12">
                  <c:v>Australia</c:v>
                </c:pt>
                <c:pt idx="13">
                  <c:v>Brazil</c:v>
                </c:pt>
                <c:pt idx="14">
                  <c:v>Nigeria</c:v>
                </c:pt>
                <c:pt idx="15">
                  <c:v>Turkey</c:v>
                </c:pt>
                <c:pt idx="16">
                  <c:v>Kenya</c:v>
                </c:pt>
                <c:pt idx="17">
                  <c:v>Poland</c:v>
                </c:pt>
                <c:pt idx="18">
                  <c:v>Sweden</c:v>
                </c:pt>
                <c:pt idx="19">
                  <c:v>France</c:v>
                </c:pt>
                <c:pt idx="20">
                  <c:v>Germany</c:v>
                </c:pt>
                <c:pt idx="21">
                  <c:v>Mexico</c:v>
                </c:pt>
                <c:pt idx="22">
                  <c:v>Russia</c:v>
                </c:pt>
                <c:pt idx="23">
                  <c:v>Hong Kong</c:v>
                </c:pt>
                <c:pt idx="24">
                  <c:v>China</c:v>
                </c:pt>
                <c:pt idx="25">
                  <c:v>Pakistan</c:v>
                </c:pt>
                <c:pt idx="26">
                  <c:v>Italy</c:v>
                </c:pt>
              </c:strCache>
            </c:strRef>
          </c:cat>
          <c:val>
            <c:numRef>
              <c:f>Sheet1!$B$2:$B$28</c:f>
              <c:numCache>
                <c:formatCode>General</c:formatCode>
                <c:ptCount val="27"/>
                <c:pt idx="0" formatCode="0%">
                  <c:v>0.5</c:v>
                </c:pt>
                <c:pt idx="2" formatCode="0%">
                  <c:v>0.87</c:v>
                </c:pt>
                <c:pt idx="3" formatCode="0%">
                  <c:v>0.63</c:v>
                </c:pt>
                <c:pt idx="4" formatCode="0%">
                  <c:v>0.61</c:v>
                </c:pt>
                <c:pt idx="5" formatCode="0%">
                  <c:v>0.6</c:v>
                </c:pt>
                <c:pt idx="6" formatCode="0%">
                  <c:v>0.59</c:v>
                </c:pt>
                <c:pt idx="7" formatCode="0%">
                  <c:v>0.58</c:v>
                </c:pt>
                <c:pt idx="8" formatCode="0%">
                  <c:v>0.55</c:v>
                </c:pt>
                <c:pt idx="9" formatCode="0%">
                  <c:v>0.54</c:v>
                </c:pt>
                <c:pt idx="10" formatCode="0%">
                  <c:v>0.54</c:v>
                </c:pt>
                <c:pt idx="11" formatCode="0%">
                  <c:v>0.52</c:v>
                </c:pt>
                <c:pt idx="12" formatCode="0%">
                  <c:v>0.51</c:v>
                </c:pt>
                <c:pt idx="13" formatCode="0%">
                  <c:v>0.51</c:v>
                </c:pt>
                <c:pt idx="14" formatCode="0%">
                  <c:v>0.51</c:v>
                </c:pt>
                <c:pt idx="15" formatCode="0%">
                  <c:v>0.49</c:v>
                </c:pt>
                <c:pt idx="16" formatCode="0%">
                  <c:v>0.48</c:v>
                </c:pt>
                <c:pt idx="17" formatCode="0%">
                  <c:v>0.47</c:v>
                </c:pt>
                <c:pt idx="18" formatCode="0%">
                  <c:v>0.46</c:v>
                </c:pt>
                <c:pt idx="19" formatCode="0%">
                  <c:v>0.46</c:v>
                </c:pt>
                <c:pt idx="20" formatCode="0%">
                  <c:v>0.45</c:v>
                </c:pt>
                <c:pt idx="21" formatCode="0%">
                  <c:v>0.43</c:v>
                </c:pt>
                <c:pt idx="22" formatCode="0%">
                  <c:v>0.42</c:v>
                </c:pt>
                <c:pt idx="23" formatCode="0%">
                  <c:v>0.41</c:v>
                </c:pt>
                <c:pt idx="24" formatCode="0%">
                  <c:v>0.4</c:v>
                </c:pt>
                <c:pt idx="25" formatCode="0%">
                  <c:v>0.37</c:v>
                </c:pt>
                <c:pt idx="26" formatCode="0%">
                  <c:v>0.35</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698814800"/>
        <c:axId val="1698802928"/>
      </c:barChart>
      <c:catAx>
        <c:axId val="16988148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8802928"/>
        <c:crosses val="autoZero"/>
        <c:auto val="1"/>
        <c:lblAlgn val="ctr"/>
        <c:lblOffset val="0"/>
        <c:noMultiLvlLbl val="0"/>
      </c:catAx>
      <c:valAx>
        <c:axId val="1698802928"/>
        <c:scaling>
          <c:orientation val="minMax"/>
          <c:max val="1.0"/>
        </c:scaling>
        <c:delete val="1"/>
        <c:axPos val="t"/>
        <c:numFmt formatCode="0%" sourceLinked="1"/>
        <c:majorTickMark val="none"/>
        <c:minorTickMark val="none"/>
        <c:tickLblPos val="nextTo"/>
        <c:crossAx val="16988148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Middle East/Africa</c:v>
                </c:pt>
                <c:pt idx="4">
                  <c:v>APAC</c:v>
                </c:pt>
                <c:pt idx="5">
                  <c:v>G-8 Countries</c:v>
                </c:pt>
                <c:pt idx="6">
                  <c:v>BRICS</c:v>
                </c:pt>
                <c:pt idx="7">
                  <c:v>Europe</c:v>
                </c:pt>
                <c:pt idx="8">
                  <c:v>LATAM</c:v>
                </c:pt>
              </c:strCache>
            </c:strRef>
          </c:cat>
          <c:val>
            <c:numRef>
              <c:f>Sheet1!$B$2:$B$10</c:f>
              <c:numCache>
                <c:formatCode>General</c:formatCode>
                <c:ptCount val="9"/>
                <c:pt idx="0" formatCode="0%">
                  <c:v>0.5</c:v>
                </c:pt>
                <c:pt idx="2" formatCode="0%">
                  <c:v>0.57</c:v>
                </c:pt>
                <c:pt idx="3" formatCode="0%">
                  <c:v>0.53</c:v>
                </c:pt>
                <c:pt idx="4" formatCode="0%">
                  <c:v>0.5</c:v>
                </c:pt>
                <c:pt idx="5" formatCode="0%">
                  <c:v>0.5</c:v>
                </c:pt>
                <c:pt idx="6" formatCode="0%">
                  <c:v>0.5</c:v>
                </c:pt>
                <c:pt idx="7" formatCode="0%">
                  <c:v>0.47</c:v>
                </c:pt>
                <c:pt idx="8" formatCode="0%">
                  <c:v>0.47</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50"/>
        <c:axId val="1698751104"/>
        <c:axId val="1698753424"/>
      </c:barChart>
      <c:catAx>
        <c:axId val="16987511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8753424"/>
        <c:crosses val="autoZero"/>
        <c:auto val="1"/>
        <c:lblAlgn val="ctr"/>
        <c:lblOffset val="0"/>
        <c:noMultiLvlLbl val="0"/>
      </c:catAx>
      <c:valAx>
        <c:axId val="1698753424"/>
        <c:scaling>
          <c:orientation val="minMax"/>
          <c:max val="1.0"/>
        </c:scaling>
        <c:delete val="1"/>
        <c:axPos val="t"/>
        <c:numFmt formatCode="0%" sourceLinked="1"/>
        <c:majorTickMark val="none"/>
        <c:minorTickMark val="none"/>
        <c:tickLblPos val="nextTo"/>
        <c:crossAx val="1698751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Russia</c:v>
                </c:pt>
                <c:pt idx="3">
                  <c:v>Tunisia</c:v>
                </c:pt>
                <c:pt idx="4">
                  <c:v>Turkey</c:v>
                </c:pt>
                <c:pt idx="5">
                  <c:v>India</c:v>
                </c:pt>
                <c:pt idx="6">
                  <c:v>France</c:v>
                </c:pt>
                <c:pt idx="7">
                  <c:v>Brazil</c:v>
                </c:pt>
                <c:pt idx="8">
                  <c:v>Indonesia</c:v>
                </c:pt>
                <c:pt idx="9">
                  <c:v>China</c:v>
                </c:pt>
                <c:pt idx="10">
                  <c:v>Poland</c:v>
                </c:pt>
                <c:pt idx="11">
                  <c:v>United States</c:v>
                </c:pt>
                <c:pt idx="12">
                  <c:v>Republic of Korea</c:v>
                </c:pt>
                <c:pt idx="13">
                  <c:v>Australia</c:v>
                </c:pt>
                <c:pt idx="14">
                  <c:v>Great Britain</c:v>
                </c:pt>
                <c:pt idx="15">
                  <c:v>Canada</c:v>
                </c:pt>
                <c:pt idx="16">
                  <c:v>South Africa</c:v>
                </c:pt>
                <c:pt idx="17">
                  <c:v>Sweden</c:v>
                </c:pt>
                <c:pt idx="18">
                  <c:v>Japan</c:v>
                </c:pt>
                <c:pt idx="19">
                  <c:v>Egypt</c:v>
                </c:pt>
                <c:pt idx="20">
                  <c:v>Mexico</c:v>
                </c:pt>
                <c:pt idx="21">
                  <c:v>Hong Kong</c:v>
                </c:pt>
                <c:pt idx="22">
                  <c:v>Italy</c:v>
                </c:pt>
                <c:pt idx="23">
                  <c:v>Nigeria</c:v>
                </c:pt>
                <c:pt idx="24">
                  <c:v>Germany</c:v>
                </c:pt>
                <c:pt idx="25">
                  <c:v>Kenya</c:v>
                </c:pt>
                <c:pt idx="26">
                  <c:v>Pakistan</c:v>
                </c:pt>
              </c:strCache>
            </c:strRef>
          </c:cat>
          <c:val>
            <c:numRef>
              <c:f>Sheet1!$B$2:$B$28</c:f>
              <c:numCache>
                <c:formatCode>General</c:formatCode>
                <c:ptCount val="27"/>
                <c:pt idx="0" formatCode="0%">
                  <c:v>0.5</c:v>
                </c:pt>
                <c:pt idx="2" formatCode="0%">
                  <c:v>0.69</c:v>
                </c:pt>
                <c:pt idx="3" formatCode="0%">
                  <c:v>0.67</c:v>
                </c:pt>
                <c:pt idx="4" formatCode="0%">
                  <c:v>0.62</c:v>
                </c:pt>
                <c:pt idx="5" formatCode="0%">
                  <c:v>0.56</c:v>
                </c:pt>
                <c:pt idx="6" formatCode="0%">
                  <c:v>0.54</c:v>
                </c:pt>
                <c:pt idx="7" formatCode="0%">
                  <c:v>0.54</c:v>
                </c:pt>
                <c:pt idx="8" formatCode="0%">
                  <c:v>0.54</c:v>
                </c:pt>
                <c:pt idx="9" formatCode="0%">
                  <c:v>0.53</c:v>
                </c:pt>
                <c:pt idx="10" formatCode="0%">
                  <c:v>0.53</c:v>
                </c:pt>
                <c:pt idx="11" formatCode="0%">
                  <c:v>0.52</c:v>
                </c:pt>
                <c:pt idx="12" formatCode="0%">
                  <c:v>0.51</c:v>
                </c:pt>
                <c:pt idx="13" formatCode="0%">
                  <c:v>0.51</c:v>
                </c:pt>
                <c:pt idx="14" formatCode="0%">
                  <c:v>0.51</c:v>
                </c:pt>
                <c:pt idx="15" formatCode="0%">
                  <c:v>0.47</c:v>
                </c:pt>
                <c:pt idx="16" formatCode="0%">
                  <c:v>0.47</c:v>
                </c:pt>
                <c:pt idx="17" formatCode="0%">
                  <c:v>0.46</c:v>
                </c:pt>
                <c:pt idx="18" formatCode="0%">
                  <c:v>0.44</c:v>
                </c:pt>
                <c:pt idx="19" formatCode="0%">
                  <c:v>0.44</c:v>
                </c:pt>
                <c:pt idx="20" formatCode="0%">
                  <c:v>0.43</c:v>
                </c:pt>
                <c:pt idx="21" formatCode="0%">
                  <c:v>0.43</c:v>
                </c:pt>
                <c:pt idx="22" formatCode="0%">
                  <c:v>0.42</c:v>
                </c:pt>
                <c:pt idx="23" formatCode="0%">
                  <c:v>0.4</c:v>
                </c:pt>
                <c:pt idx="24" formatCode="0%">
                  <c:v>0.4</c:v>
                </c:pt>
                <c:pt idx="25" formatCode="0%">
                  <c:v>0.39</c:v>
                </c:pt>
                <c:pt idx="26" formatCode="0%">
                  <c:v>0.29</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542515168"/>
        <c:axId val="1542516944"/>
      </c:barChart>
      <c:catAx>
        <c:axId val="15425151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516944"/>
        <c:crosses val="autoZero"/>
        <c:auto val="1"/>
        <c:lblAlgn val="ctr"/>
        <c:lblOffset val="0"/>
        <c:noMultiLvlLbl val="0"/>
      </c:catAx>
      <c:valAx>
        <c:axId val="1542516944"/>
        <c:scaling>
          <c:orientation val="minMax"/>
          <c:max val="1.0"/>
        </c:scaling>
        <c:delete val="1"/>
        <c:axPos val="t"/>
        <c:numFmt formatCode="0%" sourceLinked="1"/>
        <c:majorTickMark val="none"/>
        <c:minorTickMark val="none"/>
        <c:tickLblPos val="nextTo"/>
        <c:crossAx val="1542515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APAC</c:v>
                </c:pt>
                <c:pt idx="4">
                  <c:v>North America</c:v>
                </c:pt>
                <c:pt idx="5">
                  <c:v>G-8 Countries</c:v>
                </c:pt>
                <c:pt idx="6">
                  <c:v>LATAM</c:v>
                </c:pt>
                <c:pt idx="7">
                  <c:v>Middle East/Africa</c:v>
                </c:pt>
                <c:pt idx="8">
                  <c:v>Europe</c:v>
                </c:pt>
              </c:strCache>
            </c:strRef>
          </c:cat>
          <c:val>
            <c:numRef>
              <c:f>Sheet1!$B$2:$B$10</c:f>
              <c:numCache>
                <c:formatCode>General</c:formatCode>
                <c:ptCount val="9"/>
                <c:pt idx="0" formatCode="0%">
                  <c:v>0.5</c:v>
                </c:pt>
                <c:pt idx="2" formatCode="0%">
                  <c:v>0.56</c:v>
                </c:pt>
                <c:pt idx="3" formatCode="0%">
                  <c:v>0.53</c:v>
                </c:pt>
                <c:pt idx="4" formatCode="0%">
                  <c:v>0.5</c:v>
                </c:pt>
                <c:pt idx="5" formatCode="0%">
                  <c:v>0.5</c:v>
                </c:pt>
                <c:pt idx="6" formatCode="0%">
                  <c:v>0.49</c:v>
                </c:pt>
                <c:pt idx="7" formatCode="0%">
                  <c:v>0.48</c:v>
                </c:pt>
                <c:pt idx="8" formatCode="0%">
                  <c:v>0.48</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50"/>
        <c:axId val="1542429808"/>
        <c:axId val="1542423344"/>
      </c:barChart>
      <c:catAx>
        <c:axId val="15424298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423344"/>
        <c:crosses val="autoZero"/>
        <c:auto val="1"/>
        <c:lblAlgn val="ctr"/>
        <c:lblOffset val="0"/>
        <c:noMultiLvlLbl val="0"/>
      </c:catAx>
      <c:valAx>
        <c:axId val="1542423344"/>
        <c:scaling>
          <c:orientation val="minMax"/>
          <c:max val="1.0"/>
        </c:scaling>
        <c:delete val="1"/>
        <c:axPos val="t"/>
        <c:numFmt formatCode="0%" sourceLinked="1"/>
        <c:majorTickMark val="none"/>
        <c:minorTickMark val="none"/>
        <c:tickLblPos val="nextTo"/>
        <c:crossAx val="15424298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Poland</c:v>
                </c:pt>
                <c:pt idx="4">
                  <c:v>Germany</c:v>
                </c:pt>
                <c:pt idx="5">
                  <c:v>India</c:v>
                </c:pt>
                <c:pt idx="6">
                  <c:v>Indonesia</c:v>
                </c:pt>
                <c:pt idx="7">
                  <c:v>Russia</c:v>
                </c:pt>
                <c:pt idx="8">
                  <c:v>Egypt</c:v>
                </c:pt>
                <c:pt idx="9">
                  <c:v>Turkey</c:v>
                </c:pt>
                <c:pt idx="10">
                  <c:v>South Africa</c:v>
                </c:pt>
                <c:pt idx="11">
                  <c:v>Sweden</c:v>
                </c:pt>
                <c:pt idx="12">
                  <c:v>China</c:v>
                </c:pt>
                <c:pt idx="13">
                  <c:v>United States</c:v>
                </c:pt>
                <c:pt idx="14">
                  <c:v>Great Britain</c:v>
                </c:pt>
                <c:pt idx="15">
                  <c:v>France</c:v>
                </c:pt>
                <c:pt idx="16">
                  <c:v>Mexico</c:v>
                </c:pt>
                <c:pt idx="17">
                  <c:v>Canada</c:v>
                </c:pt>
                <c:pt idx="18">
                  <c:v>Italy</c:v>
                </c:pt>
                <c:pt idx="19">
                  <c:v>Australia</c:v>
                </c:pt>
                <c:pt idx="20">
                  <c:v>Republic of Korea</c:v>
                </c:pt>
                <c:pt idx="21">
                  <c:v>Brazil</c:v>
                </c:pt>
                <c:pt idx="22">
                  <c:v>Hong Kong</c:v>
                </c:pt>
                <c:pt idx="23">
                  <c:v>Japan</c:v>
                </c:pt>
                <c:pt idx="24">
                  <c:v>Kenya</c:v>
                </c:pt>
                <c:pt idx="25">
                  <c:v>Nigeria</c:v>
                </c:pt>
                <c:pt idx="26">
                  <c:v>Pakistan</c:v>
                </c:pt>
              </c:strCache>
            </c:strRef>
          </c:cat>
          <c:val>
            <c:numRef>
              <c:f>Sheet1!$B$2:$B$28</c:f>
              <c:numCache>
                <c:formatCode>General</c:formatCode>
                <c:ptCount val="27"/>
                <c:pt idx="0" formatCode="0%">
                  <c:v>0.5</c:v>
                </c:pt>
                <c:pt idx="2" formatCode="0%">
                  <c:v>0.76</c:v>
                </c:pt>
                <c:pt idx="3" formatCode="0%">
                  <c:v>0.64</c:v>
                </c:pt>
                <c:pt idx="4" formatCode="0%">
                  <c:v>0.61</c:v>
                </c:pt>
                <c:pt idx="5" formatCode="0%">
                  <c:v>0.59</c:v>
                </c:pt>
                <c:pt idx="6" formatCode="0%">
                  <c:v>0.59</c:v>
                </c:pt>
                <c:pt idx="7" formatCode="0%">
                  <c:v>0.57</c:v>
                </c:pt>
                <c:pt idx="8" formatCode="0%">
                  <c:v>0.57</c:v>
                </c:pt>
                <c:pt idx="9" formatCode="0%">
                  <c:v>0.55</c:v>
                </c:pt>
                <c:pt idx="10" formatCode="0%">
                  <c:v>0.54</c:v>
                </c:pt>
                <c:pt idx="11" formatCode="0%">
                  <c:v>0.54</c:v>
                </c:pt>
                <c:pt idx="12" formatCode="0%">
                  <c:v>0.52</c:v>
                </c:pt>
                <c:pt idx="13" formatCode="0%">
                  <c:v>0.51</c:v>
                </c:pt>
                <c:pt idx="14" formatCode="0%">
                  <c:v>0.49</c:v>
                </c:pt>
                <c:pt idx="15" formatCode="0%">
                  <c:v>0.47</c:v>
                </c:pt>
                <c:pt idx="16" formatCode="0%">
                  <c:v>0.46</c:v>
                </c:pt>
                <c:pt idx="17" formatCode="0%">
                  <c:v>0.46</c:v>
                </c:pt>
                <c:pt idx="18" formatCode="0%">
                  <c:v>0.46</c:v>
                </c:pt>
                <c:pt idx="19" formatCode="0%">
                  <c:v>0.45</c:v>
                </c:pt>
                <c:pt idx="20" formatCode="0%">
                  <c:v>0.41</c:v>
                </c:pt>
                <c:pt idx="21" formatCode="0%">
                  <c:v>0.4</c:v>
                </c:pt>
                <c:pt idx="22" formatCode="0%">
                  <c:v>0.39</c:v>
                </c:pt>
                <c:pt idx="23" formatCode="0%">
                  <c:v>0.35</c:v>
                </c:pt>
                <c:pt idx="24" formatCode="0%">
                  <c:v>0.31</c:v>
                </c:pt>
                <c:pt idx="25" formatCode="0%">
                  <c:v>0.3</c:v>
                </c:pt>
                <c:pt idx="26" formatCode="0%">
                  <c:v>0.16</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608351184"/>
        <c:axId val="1608353504"/>
      </c:barChart>
      <c:catAx>
        <c:axId val="16083511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353504"/>
        <c:crosses val="autoZero"/>
        <c:auto val="1"/>
        <c:lblAlgn val="ctr"/>
        <c:lblOffset val="0"/>
        <c:noMultiLvlLbl val="0"/>
      </c:catAx>
      <c:valAx>
        <c:axId val="1608353504"/>
        <c:scaling>
          <c:orientation val="minMax"/>
          <c:max val="1.0"/>
        </c:scaling>
        <c:delete val="1"/>
        <c:axPos val="t"/>
        <c:numFmt formatCode="0%" sourceLinked="1"/>
        <c:majorTickMark val="none"/>
        <c:minorTickMark val="none"/>
        <c:tickLblPos val="nextTo"/>
        <c:crossAx val="1608351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Europe</c:v>
                </c:pt>
                <c:pt idx="3">
                  <c:v>BRICS</c:v>
                </c:pt>
                <c:pt idx="4">
                  <c:v>APAC</c:v>
                </c:pt>
                <c:pt idx="5">
                  <c:v>G-8 Countries</c:v>
                </c:pt>
                <c:pt idx="6">
                  <c:v>Middle East/Africa</c:v>
                </c:pt>
                <c:pt idx="7">
                  <c:v>North America</c:v>
                </c:pt>
                <c:pt idx="8">
                  <c:v>LATAM</c:v>
                </c:pt>
              </c:strCache>
            </c:strRef>
          </c:cat>
          <c:val>
            <c:numRef>
              <c:f>Sheet1!$B$2:$B$10</c:f>
              <c:numCache>
                <c:formatCode>General</c:formatCode>
                <c:ptCount val="9"/>
                <c:pt idx="0" formatCode="0%">
                  <c:v>0.5</c:v>
                </c:pt>
                <c:pt idx="2" formatCode="0%">
                  <c:v>0.54</c:v>
                </c:pt>
                <c:pt idx="3" formatCode="0%">
                  <c:v>0.52</c:v>
                </c:pt>
                <c:pt idx="4" formatCode="0%">
                  <c:v>0.49</c:v>
                </c:pt>
                <c:pt idx="5" formatCode="0%">
                  <c:v>0.49</c:v>
                </c:pt>
                <c:pt idx="6" formatCode="0%">
                  <c:v>0.49</c:v>
                </c:pt>
                <c:pt idx="7" formatCode="0%">
                  <c:v>0.48</c:v>
                </c:pt>
                <c:pt idx="8" formatCode="0%">
                  <c:v>0.43</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50"/>
        <c:axId val="1608296464"/>
        <c:axId val="1608298784"/>
      </c:barChart>
      <c:catAx>
        <c:axId val="16082964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298784"/>
        <c:crosses val="autoZero"/>
        <c:auto val="1"/>
        <c:lblAlgn val="ctr"/>
        <c:lblOffset val="0"/>
        <c:noMultiLvlLbl val="0"/>
      </c:catAx>
      <c:valAx>
        <c:axId val="1608298784"/>
        <c:scaling>
          <c:orientation val="minMax"/>
          <c:max val="1.0"/>
        </c:scaling>
        <c:delete val="1"/>
        <c:axPos val="t"/>
        <c:numFmt formatCode="0%" sourceLinked="1"/>
        <c:majorTickMark val="none"/>
        <c:minorTickMark val="none"/>
        <c:tickLblPos val="nextTo"/>
        <c:crossAx val="1608296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Canada</c:v>
                </c:pt>
                <c:pt idx="4">
                  <c:v>Egypt</c:v>
                </c:pt>
                <c:pt idx="5">
                  <c:v>Indonesia</c:v>
                </c:pt>
                <c:pt idx="6">
                  <c:v>Mexico</c:v>
                </c:pt>
                <c:pt idx="7">
                  <c:v>Poland</c:v>
                </c:pt>
                <c:pt idx="8">
                  <c:v>South Africa</c:v>
                </c:pt>
                <c:pt idx="9">
                  <c:v>Italy</c:v>
                </c:pt>
                <c:pt idx="10">
                  <c:v>Australia</c:v>
                </c:pt>
                <c:pt idx="11">
                  <c:v>Turkey</c:v>
                </c:pt>
                <c:pt idx="12">
                  <c:v>France</c:v>
                </c:pt>
                <c:pt idx="13">
                  <c:v>United States</c:v>
                </c:pt>
                <c:pt idx="14">
                  <c:v>Sweden</c:v>
                </c:pt>
                <c:pt idx="15">
                  <c:v>Germany</c:v>
                </c:pt>
                <c:pt idx="16">
                  <c:v>Hong Kong</c:v>
                </c:pt>
                <c:pt idx="17">
                  <c:v>Russia</c:v>
                </c:pt>
                <c:pt idx="18">
                  <c:v>Great Britain</c:v>
                </c:pt>
                <c:pt idx="19">
                  <c:v>Japan</c:v>
                </c:pt>
                <c:pt idx="20">
                  <c:v>Brazil</c:v>
                </c:pt>
                <c:pt idx="21">
                  <c:v>India</c:v>
                </c:pt>
                <c:pt idx="22">
                  <c:v>China</c:v>
                </c:pt>
                <c:pt idx="23">
                  <c:v>Kenya</c:v>
                </c:pt>
                <c:pt idx="24">
                  <c:v>Nigeria</c:v>
                </c:pt>
                <c:pt idx="25">
                  <c:v>Republic of Korea</c:v>
                </c:pt>
                <c:pt idx="26">
                  <c:v>Pakistan</c:v>
                </c:pt>
              </c:strCache>
            </c:strRef>
          </c:cat>
          <c:val>
            <c:numRef>
              <c:f>Sheet1!$B$2:$B$28</c:f>
              <c:numCache>
                <c:formatCode>General</c:formatCode>
                <c:ptCount val="27"/>
                <c:pt idx="0" formatCode="0%">
                  <c:v>0.46</c:v>
                </c:pt>
                <c:pt idx="2" formatCode="0%">
                  <c:v>0.86</c:v>
                </c:pt>
                <c:pt idx="3" formatCode="0%">
                  <c:v>0.55</c:v>
                </c:pt>
                <c:pt idx="4" formatCode="0%">
                  <c:v>0.55</c:v>
                </c:pt>
                <c:pt idx="5" formatCode="0%">
                  <c:v>0.52</c:v>
                </c:pt>
                <c:pt idx="6" formatCode="0%">
                  <c:v>0.51</c:v>
                </c:pt>
                <c:pt idx="7" formatCode="0%">
                  <c:v>0.51</c:v>
                </c:pt>
                <c:pt idx="8" formatCode="0%">
                  <c:v>0.51</c:v>
                </c:pt>
                <c:pt idx="9" formatCode="0%">
                  <c:v>0.51</c:v>
                </c:pt>
                <c:pt idx="10" formatCode="0%">
                  <c:v>0.49</c:v>
                </c:pt>
                <c:pt idx="11" formatCode="0%">
                  <c:v>0.48</c:v>
                </c:pt>
                <c:pt idx="12" formatCode="0%">
                  <c:v>0.48</c:v>
                </c:pt>
                <c:pt idx="13" formatCode="0%">
                  <c:v>0.48</c:v>
                </c:pt>
                <c:pt idx="14" formatCode="0%">
                  <c:v>0.47</c:v>
                </c:pt>
                <c:pt idx="15" formatCode="0%">
                  <c:v>0.47</c:v>
                </c:pt>
                <c:pt idx="16" formatCode="0%">
                  <c:v>0.46</c:v>
                </c:pt>
                <c:pt idx="17" formatCode="0%">
                  <c:v>0.45</c:v>
                </c:pt>
                <c:pt idx="18" formatCode="0%">
                  <c:v>0.44</c:v>
                </c:pt>
                <c:pt idx="19" formatCode="0%">
                  <c:v>0.44</c:v>
                </c:pt>
                <c:pt idx="20" formatCode="0%">
                  <c:v>0.42</c:v>
                </c:pt>
                <c:pt idx="21" formatCode="0%">
                  <c:v>0.42</c:v>
                </c:pt>
                <c:pt idx="22" formatCode="0%">
                  <c:v>0.39</c:v>
                </c:pt>
                <c:pt idx="23" formatCode="0%">
                  <c:v>0.27</c:v>
                </c:pt>
                <c:pt idx="24" formatCode="0%">
                  <c:v>0.23</c:v>
                </c:pt>
                <c:pt idx="25" formatCode="0%">
                  <c:v>0.21</c:v>
                </c:pt>
                <c:pt idx="26" formatCode="0%">
                  <c:v>0.16</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542503264"/>
        <c:axId val="1347559120"/>
      </c:barChart>
      <c:catAx>
        <c:axId val="15425032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559120"/>
        <c:crosses val="autoZero"/>
        <c:auto val="1"/>
        <c:lblAlgn val="ctr"/>
        <c:lblOffset val="0"/>
        <c:noMultiLvlLbl val="0"/>
      </c:catAx>
      <c:valAx>
        <c:axId val="1347559120"/>
        <c:scaling>
          <c:orientation val="minMax"/>
          <c:max val="1.0"/>
        </c:scaling>
        <c:delete val="1"/>
        <c:axPos val="t"/>
        <c:numFmt formatCode="0%" sourceLinked="1"/>
        <c:majorTickMark val="none"/>
        <c:minorTickMark val="none"/>
        <c:tickLblPos val="nextTo"/>
        <c:crossAx val="1542503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Europe</c:v>
                </c:pt>
                <c:pt idx="4">
                  <c:v>G-8 Countries</c:v>
                </c:pt>
                <c:pt idx="5">
                  <c:v>LATAM</c:v>
                </c:pt>
                <c:pt idx="6">
                  <c:v>Middle East/Africa</c:v>
                </c:pt>
                <c:pt idx="7">
                  <c:v>BRICS</c:v>
                </c:pt>
                <c:pt idx="8">
                  <c:v>APAC</c:v>
                </c:pt>
              </c:strCache>
            </c:strRef>
          </c:cat>
          <c:val>
            <c:numRef>
              <c:f>Sheet1!$B$2:$B$10</c:f>
              <c:numCache>
                <c:formatCode>General</c:formatCode>
                <c:ptCount val="9"/>
                <c:pt idx="0" formatCode="0%">
                  <c:v>0.46</c:v>
                </c:pt>
                <c:pt idx="2" formatCode="0%">
                  <c:v>0.52</c:v>
                </c:pt>
                <c:pt idx="3" formatCode="0%">
                  <c:v>0.48</c:v>
                </c:pt>
                <c:pt idx="4" formatCode="0%">
                  <c:v>0.48</c:v>
                </c:pt>
                <c:pt idx="5" formatCode="0%">
                  <c:v>0.46</c:v>
                </c:pt>
                <c:pt idx="6" formatCode="0%">
                  <c:v>0.44</c:v>
                </c:pt>
                <c:pt idx="7" formatCode="0%">
                  <c:v>0.44</c:v>
                </c:pt>
                <c:pt idx="8" formatCode="0%">
                  <c:v>0.42</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50"/>
        <c:axId val="1382109040"/>
        <c:axId val="1382638752"/>
      </c:barChart>
      <c:catAx>
        <c:axId val="13821090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638752"/>
        <c:crosses val="autoZero"/>
        <c:auto val="1"/>
        <c:lblAlgn val="ctr"/>
        <c:lblOffset val="0"/>
        <c:noMultiLvlLbl val="0"/>
      </c:catAx>
      <c:valAx>
        <c:axId val="1382638752"/>
        <c:scaling>
          <c:orientation val="minMax"/>
          <c:max val="1.0"/>
        </c:scaling>
        <c:delete val="1"/>
        <c:axPos val="t"/>
        <c:numFmt formatCode="0%" sourceLinked="1"/>
        <c:majorTickMark val="none"/>
        <c:minorTickMark val="none"/>
        <c:tickLblPos val="nextTo"/>
        <c:crossAx val="1382109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Egypt</c:v>
                </c:pt>
                <c:pt idx="4">
                  <c:v>China</c:v>
                </c:pt>
                <c:pt idx="5">
                  <c:v>South Africa</c:v>
                </c:pt>
                <c:pt idx="6">
                  <c:v>Indonesia</c:v>
                </c:pt>
                <c:pt idx="7">
                  <c:v>India</c:v>
                </c:pt>
                <c:pt idx="8">
                  <c:v>Turkey</c:v>
                </c:pt>
                <c:pt idx="9">
                  <c:v>Sweden</c:v>
                </c:pt>
                <c:pt idx="10">
                  <c:v>Canada</c:v>
                </c:pt>
                <c:pt idx="11">
                  <c:v>France</c:v>
                </c:pt>
                <c:pt idx="12">
                  <c:v>Germany</c:v>
                </c:pt>
                <c:pt idx="13">
                  <c:v>Nigeria</c:v>
                </c:pt>
                <c:pt idx="14">
                  <c:v>United States</c:v>
                </c:pt>
                <c:pt idx="15">
                  <c:v>Australia</c:v>
                </c:pt>
                <c:pt idx="16">
                  <c:v>Japan</c:v>
                </c:pt>
                <c:pt idx="17">
                  <c:v>Mexico</c:v>
                </c:pt>
                <c:pt idx="18">
                  <c:v>Poland</c:v>
                </c:pt>
                <c:pt idx="19">
                  <c:v>Italy</c:v>
                </c:pt>
                <c:pt idx="20">
                  <c:v>Pakistan</c:v>
                </c:pt>
                <c:pt idx="21">
                  <c:v>Hong Kong</c:v>
                </c:pt>
                <c:pt idx="22">
                  <c:v>Russia</c:v>
                </c:pt>
                <c:pt idx="23">
                  <c:v>Republic of Korea</c:v>
                </c:pt>
                <c:pt idx="24">
                  <c:v>Brazil</c:v>
                </c:pt>
                <c:pt idx="25">
                  <c:v>Great Britain</c:v>
                </c:pt>
                <c:pt idx="26">
                  <c:v>Kenya</c:v>
                </c:pt>
              </c:strCache>
            </c:strRef>
          </c:cat>
          <c:val>
            <c:numRef>
              <c:f>Sheet1!$B$2:$B$28</c:f>
              <c:numCache>
                <c:formatCode>General</c:formatCode>
                <c:ptCount val="27"/>
                <c:pt idx="0" formatCode="0%">
                  <c:v>0.24</c:v>
                </c:pt>
                <c:pt idx="2" formatCode="0%">
                  <c:v>0.67</c:v>
                </c:pt>
                <c:pt idx="3" formatCode="0%">
                  <c:v>0.4</c:v>
                </c:pt>
                <c:pt idx="4" formatCode="0%">
                  <c:v>0.32</c:v>
                </c:pt>
                <c:pt idx="5" formatCode="0%">
                  <c:v>0.29</c:v>
                </c:pt>
                <c:pt idx="6" formatCode="0%">
                  <c:v>0.29</c:v>
                </c:pt>
                <c:pt idx="7" formatCode="0%">
                  <c:v>0.28</c:v>
                </c:pt>
                <c:pt idx="8" formatCode="0%">
                  <c:v>0.27</c:v>
                </c:pt>
                <c:pt idx="9" formatCode="0%">
                  <c:v>0.25</c:v>
                </c:pt>
                <c:pt idx="10" formatCode="0%">
                  <c:v>0.25</c:v>
                </c:pt>
                <c:pt idx="11" formatCode="0%">
                  <c:v>0.24</c:v>
                </c:pt>
                <c:pt idx="12" formatCode="0%">
                  <c:v>0.24</c:v>
                </c:pt>
                <c:pt idx="13" formatCode="0%">
                  <c:v>0.24</c:v>
                </c:pt>
                <c:pt idx="14" formatCode="0%">
                  <c:v>0.23</c:v>
                </c:pt>
                <c:pt idx="15" formatCode="0%">
                  <c:v>0.22</c:v>
                </c:pt>
                <c:pt idx="16" formatCode="0%">
                  <c:v>0.21</c:v>
                </c:pt>
                <c:pt idx="17" formatCode="0%">
                  <c:v>0.2</c:v>
                </c:pt>
                <c:pt idx="18" formatCode="0%">
                  <c:v>0.2</c:v>
                </c:pt>
                <c:pt idx="19" formatCode="0%">
                  <c:v>0.2</c:v>
                </c:pt>
                <c:pt idx="20" formatCode="0%">
                  <c:v>0.2</c:v>
                </c:pt>
                <c:pt idx="21" formatCode="0%">
                  <c:v>0.19</c:v>
                </c:pt>
                <c:pt idx="22" formatCode="0%">
                  <c:v>0.18</c:v>
                </c:pt>
                <c:pt idx="23" formatCode="0%">
                  <c:v>0.16</c:v>
                </c:pt>
                <c:pt idx="24" formatCode="0%">
                  <c:v>0.16</c:v>
                </c:pt>
                <c:pt idx="25" formatCode="0%">
                  <c:v>0.15</c:v>
                </c:pt>
                <c:pt idx="26" formatCode="0%">
                  <c:v>0.13</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608149056"/>
        <c:axId val="1608150832"/>
      </c:barChart>
      <c:catAx>
        <c:axId val="160814905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150832"/>
        <c:crosses val="autoZero"/>
        <c:auto val="1"/>
        <c:lblAlgn val="ctr"/>
        <c:lblOffset val="0"/>
        <c:noMultiLvlLbl val="0"/>
      </c:catAx>
      <c:valAx>
        <c:axId val="1608150832"/>
        <c:scaling>
          <c:orientation val="minMax"/>
          <c:max val="1.0"/>
        </c:scaling>
        <c:delete val="1"/>
        <c:axPos val="t"/>
        <c:numFmt formatCode="0%" sourceLinked="1"/>
        <c:majorTickMark val="none"/>
        <c:minorTickMark val="none"/>
        <c:tickLblPos val="nextTo"/>
        <c:crossAx val="16081490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rgbClr val="1B365D"/>
            </a:solidFill>
            <a:ln>
              <a:solidFill>
                <a:schemeClr val="bg1"/>
              </a:solidFill>
            </a:ln>
            <a:effectLst/>
          </c:spPr>
          <c:invertIfNegative val="0"/>
          <c:dPt>
            <c:idx val="0"/>
            <c:invertIfNegative val="0"/>
            <c:bubble3D val="0"/>
            <c:spPr>
              <a:solidFill>
                <a:srgbClr val="888B8D"/>
              </a:solidFill>
              <a:ln>
                <a:solidFill>
                  <a:schemeClr val="bg1"/>
                </a:solidFill>
              </a:ln>
              <a:effectLst/>
            </c:spPr>
            <c:extLst xmlns:c16r2="http://schemas.microsoft.com/office/drawing/2015/06/chart">
              <c:ext xmlns:c16="http://schemas.microsoft.com/office/drawing/2014/chart" uri="{C3380CC4-5D6E-409C-BE32-E72D297353CC}">
                <c16:uniqueId val="{00000008-E889-48E5-88A8-58DD83C8427F}"/>
              </c:ext>
            </c:extLst>
          </c:dPt>
          <c:dPt>
            <c:idx val="1"/>
            <c:invertIfNegative val="0"/>
            <c:bubble3D val="0"/>
            <c:spPr>
              <a:solidFill>
                <a:srgbClr val="1B365D"/>
              </a:solidFill>
              <a:ln>
                <a:solidFill>
                  <a:schemeClr val="bg1"/>
                </a:solidFill>
              </a:ln>
              <a:effectLst/>
            </c:spPr>
            <c:extLst xmlns:c16r2="http://schemas.microsoft.com/office/drawing/2015/06/chart">
              <c:ext xmlns:c16="http://schemas.microsoft.com/office/drawing/2014/chart" uri="{C3380CC4-5D6E-409C-BE32-E72D297353CC}">
                <c16:uniqueId val="{00000001-0AEF-4D6C-AAB4-A5CAD4F38067}"/>
              </c:ext>
            </c:extLst>
          </c:dPt>
          <c:dPt>
            <c:idx val="2"/>
            <c:invertIfNegative val="0"/>
            <c:bubble3D val="0"/>
            <c:spPr>
              <a:solidFill>
                <a:srgbClr val="1B365D"/>
              </a:solidFill>
              <a:ln>
                <a:solidFill>
                  <a:schemeClr val="bg1"/>
                </a:solidFill>
              </a:ln>
              <a:effectLst/>
            </c:spPr>
            <c:extLst xmlns:c16r2="http://schemas.microsoft.com/office/drawing/2015/06/chart">
              <c:ext xmlns:c16="http://schemas.microsoft.com/office/drawing/2014/chart" uri="{C3380CC4-5D6E-409C-BE32-E72D297353CC}">
                <c16:uniqueId val="{00000003-0AEF-4D6C-AAB4-A5CAD4F38067}"/>
              </c:ext>
            </c:extLst>
          </c:dPt>
          <c:dPt>
            <c:idx val="3"/>
            <c:invertIfNegative val="0"/>
            <c:bubble3D val="0"/>
            <c:spPr>
              <a:solidFill>
                <a:srgbClr val="1B365D"/>
              </a:solidFill>
              <a:ln>
                <a:solidFill>
                  <a:schemeClr val="bg1"/>
                </a:solidFill>
              </a:ln>
              <a:effectLst/>
            </c:spPr>
            <c:extLst xmlns:c16r2="http://schemas.microsoft.com/office/drawing/2015/06/chart">
              <c:ext xmlns:c16="http://schemas.microsoft.com/office/drawing/2014/chart" uri="{C3380CC4-5D6E-409C-BE32-E72D297353CC}">
                <c16:uniqueId val="{00000005-0AEF-4D6C-AAB4-A5CAD4F38067}"/>
              </c:ext>
            </c:extLst>
          </c:dPt>
          <c:dPt>
            <c:idx val="4"/>
            <c:invertIfNegative val="0"/>
            <c:bubble3D val="0"/>
            <c:spPr>
              <a:solidFill>
                <a:srgbClr val="1B365D"/>
              </a:solidFill>
              <a:ln>
                <a:solidFill>
                  <a:schemeClr val="bg1"/>
                </a:solidFill>
              </a:ln>
              <a:effectLst/>
            </c:spPr>
            <c:extLst xmlns:c16r2="http://schemas.microsoft.com/office/drawing/2015/06/chart">
              <c:ext xmlns:c16="http://schemas.microsoft.com/office/drawing/2014/chart" uri="{C3380CC4-5D6E-409C-BE32-E72D297353CC}">
                <c16:uniqueId val="{00000007-0AEF-4D6C-AAB4-A5CAD4F3806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Never</c:v>
                </c:pt>
                <c:pt idx="1">
                  <c:v>Once a month</c:v>
                </c:pt>
                <c:pt idx="2">
                  <c:v>Two to five times a month</c:v>
                </c:pt>
                <c:pt idx="3">
                  <c:v>More than five times a month</c:v>
                </c:pt>
                <c:pt idx="4">
                  <c:v>Less than once a month</c:v>
                </c:pt>
              </c:strCache>
            </c:strRef>
          </c:cat>
          <c:val>
            <c:numRef>
              <c:f>Sheet1!$B$2:$B$6</c:f>
              <c:numCache>
                <c:formatCode>0%</c:formatCode>
                <c:ptCount val="5"/>
                <c:pt idx="0">
                  <c:v>0.17</c:v>
                </c:pt>
                <c:pt idx="1">
                  <c:v>0.49</c:v>
                </c:pt>
                <c:pt idx="2">
                  <c:v>0.25</c:v>
                </c:pt>
                <c:pt idx="3">
                  <c:v>0.08</c:v>
                </c:pt>
                <c:pt idx="4">
                  <c:v>0.01</c:v>
                </c:pt>
              </c:numCache>
            </c:numRef>
          </c:val>
          <c:extLst xmlns:c16r2="http://schemas.microsoft.com/office/drawing/2015/06/chart">
            <c:ext xmlns:c16="http://schemas.microsoft.com/office/drawing/2014/chart" uri="{C3380CC4-5D6E-409C-BE32-E72D297353CC}">
              <c16:uniqueId val="{00000008-0AEF-4D6C-AAB4-A5CAD4F38067}"/>
            </c:ext>
          </c:extLst>
        </c:ser>
        <c:dLbls>
          <c:showLegendKey val="0"/>
          <c:showVal val="0"/>
          <c:showCatName val="0"/>
          <c:showSerName val="0"/>
          <c:showPercent val="0"/>
          <c:showBubbleSize val="0"/>
        </c:dLbls>
        <c:gapWidth val="50"/>
        <c:axId val="1542008576"/>
        <c:axId val="1542010352"/>
      </c:barChart>
      <c:catAx>
        <c:axId val="15420085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010352"/>
        <c:crosses val="autoZero"/>
        <c:auto val="1"/>
        <c:lblAlgn val="ctr"/>
        <c:lblOffset val="0"/>
        <c:noMultiLvlLbl val="0"/>
      </c:catAx>
      <c:valAx>
        <c:axId val="1542010352"/>
        <c:scaling>
          <c:orientation val="minMax"/>
          <c:max val="1.0"/>
        </c:scaling>
        <c:delete val="1"/>
        <c:axPos val="t"/>
        <c:numFmt formatCode="0%" sourceLinked="1"/>
        <c:majorTickMark val="none"/>
        <c:minorTickMark val="none"/>
        <c:tickLblPos val="nextTo"/>
        <c:crossAx val="15420085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North America</c:v>
                </c:pt>
                <c:pt idx="5">
                  <c:v>APAC</c:v>
                </c:pt>
                <c:pt idx="6">
                  <c:v>Europe</c:v>
                </c:pt>
                <c:pt idx="7">
                  <c:v>G-8 Countries</c:v>
                </c:pt>
                <c:pt idx="8">
                  <c:v>LATAM</c:v>
                </c:pt>
              </c:strCache>
            </c:strRef>
          </c:cat>
          <c:val>
            <c:numRef>
              <c:f>Sheet1!$B$2:$B$10</c:f>
              <c:numCache>
                <c:formatCode>General</c:formatCode>
                <c:ptCount val="9"/>
                <c:pt idx="0" formatCode="0%">
                  <c:v>0.24</c:v>
                </c:pt>
                <c:pt idx="2" formatCode="0%">
                  <c:v>0.28</c:v>
                </c:pt>
                <c:pt idx="3" formatCode="0%">
                  <c:v>0.24</c:v>
                </c:pt>
                <c:pt idx="4" formatCode="0%">
                  <c:v>0.24</c:v>
                </c:pt>
                <c:pt idx="5" formatCode="0%">
                  <c:v>0.23</c:v>
                </c:pt>
                <c:pt idx="6" formatCode="0%">
                  <c:v>0.21</c:v>
                </c:pt>
                <c:pt idx="7" formatCode="0%">
                  <c:v>0.21</c:v>
                </c:pt>
                <c:pt idx="8" formatCode="0%">
                  <c:v>0.18</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50"/>
        <c:axId val="1215759104"/>
        <c:axId val="1215762384"/>
      </c:barChart>
      <c:catAx>
        <c:axId val="12157591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762384"/>
        <c:crosses val="autoZero"/>
        <c:auto val="1"/>
        <c:lblAlgn val="ctr"/>
        <c:lblOffset val="0"/>
        <c:noMultiLvlLbl val="0"/>
      </c:catAx>
      <c:valAx>
        <c:axId val="1215762384"/>
        <c:scaling>
          <c:orientation val="minMax"/>
          <c:max val="1.0"/>
        </c:scaling>
        <c:delete val="1"/>
        <c:axPos val="t"/>
        <c:numFmt formatCode="0%" sourceLinked="1"/>
        <c:majorTickMark val="none"/>
        <c:minorTickMark val="none"/>
        <c:tickLblPos val="nextTo"/>
        <c:crossAx val="1215759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Pakistan</c:v>
                </c:pt>
                <c:pt idx="4">
                  <c:v>Kenya</c:v>
                </c:pt>
                <c:pt idx="5">
                  <c:v>India</c:v>
                </c:pt>
                <c:pt idx="6">
                  <c:v>Nigeria</c:v>
                </c:pt>
                <c:pt idx="7">
                  <c:v>Indonesia</c:v>
                </c:pt>
                <c:pt idx="8">
                  <c:v>Brazil</c:v>
                </c:pt>
                <c:pt idx="9">
                  <c:v>China</c:v>
                </c:pt>
                <c:pt idx="10">
                  <c:v>Egypt</c:v>
                </c:pt>
                <c:pt idx="11">
                  <c:v>United States</c:v>
                </c:pt>
                <c:pt idx="12">
                  <c:v>Mexico</c:v>
                </c:pt>
                <c:pt idx="13">
                  <c:v>South Africa</c:v>
                </c:pt>
                <c:pt idx="14">
                  <c:v>Italy</c:v>
                </c:pt>
                <c:pt idx="15">
                  <c:v>Turkey</c:v>
                </c:pt>
                <c:pt idx="16">
                  <c:v>France</c:v>
                </c:pt>
                <c:pt idx="17">
                  <c:v>Hong Kong</c:v>
                </c:pt>
                <c:pt idx="18">
                  <c:v>Poland</c:v>
                </c:pt>
                <c:pt idx="19">
                  <c:v>Sweden</c:v>
                </c:pt>
                <c:pt idx="20">
                  <c:v>Germany</c:v>
                </c:pt>
                <c:pt idx="21">
                  <c:v>Australia</c:v>
                </c:pt>
                <c:pt idx="22">
                  <c:v>Canada</c:v>
                </c:pt>
                <c:pt idx="23">
                  <c:v>Great Britain</c:v>
                </c:pt>
                <c:pt idx="24">
                  <c:v>Russia</c:v>
                </c:pt>
                <c:pt idx="25">
                  <c:v>Japan</c:v>
                </c:pt>
                <c:pt idx="26">
                  <c:v>Republic of Korea</c:v>
                </c:pt>
              </c:strCache>
            </c:strRef>
          </c:cat>
          <c:val>
            <c:numRef>
              <c:f>Sheet1!$B$2:$B$28</c:f>
              <c:numCache>
                <c:formatCode>General</c:formatCode>
                <c:ptCount val="27"/>
                <c:pt idx="0" formatCode="0%">
                  <c:v>0.09</c:v>
                </c:pt>
                <c:pt idx="2" formatCode="0%">
                  <c:v>0.45</c:v>
                </c:pt>
                <c:pt idx="3" formatCode="0%">
                  <c:v>0.32</c:v>
                </c:pt>
                <c:pt idx="4" formatCode="0%">
                  <c:v>0.22</c:v>
                </c:pt>
                <c:pt idx="5" formatCode="0%">
                  <c:v>0.2</c:v>
                </c:pt>
                <c:pt idx="6" formatCode="0%">
                  <c:v>0.17</c:v>
                </c:pt>
                <c:pt idx="7" formatCode="0%">
                  <c:v>0.15</c:v>
                </c:pt>
                <c:pt idx="8" formatCode="0%">
                  <c:v>0.14</c:v>
                </c:pt>
                <c:pt idx="9" formatCode="0%">
                  <c:v>0.12</c:v>
                </c:pt>
                <c:pt idx="10" formatCode="0%">
                  <c:v>0.12</c:v>
                </c:pt>
                <c:pt idx="11" formatCode="0%">
                  <c:v>0.1</c:v>
                </c:pt>
                <c:pt idx="12" formatCode="0%">
                  <c:v>0.09</c:v>
                </c:pt>
                <c:pt idx="13" formatCode="0%">
                  <c:v>0.09</c:v>
                </c:pt>
                <c:pt idx="14" formatCode="0%">
                  <c:v>0.09</c:v>
                </c:pt>
                <c:pt idx="15" formatCode="0%">
                  <c:v>0.08</c:v>
                </c:pt>
                <c:pt idx="16" formatCode="0%">
                  <c:v>0.08</c:v>
                </c:pt>
                <c:pt idx="17" formatCode="0%">
                  <c:v>0.07</c:v>
                </c:pt>
                <c:pt idx="18" formatCode="0%">
                  <c:v>0.06</c:v>
                </c:pt>
                <c:pt idx="19" formatCode="0%">
                  <c:v>0.06</c:v>
                </c:pt>
                <c:pt idx="20" formatCode="0%">
                  <c:v>0.06</c:v>
                </c:pt>
                <c:pt idx="21" formatCode="0%">
                  <c:v>0.05</c:v>
                </c:pt>
                <c:pt idx="22" formatCode="0%">
                  <c:v>0.05</c:v>
                </c:pt>
                <c:pt idx="23" formatCode="0%">
                  <c:v>0.05</c:v>
                </c:pt>
                <c:pt idx="24" formatCode="0%">
                  <c:v>0.03</c:v>
                </c:pt>
                <c:pt idx="25" formatCode="0%">
                  <c:v>0.03</c:v>
                </c:pt>
                <c:pt idx="26" formatCode="0%">
                  <c:v>0.02</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450877296"/>
        <c:axId val="1648316480"/>
      </c:barChart>
      <c:catAx>
        <c:axId val="14508772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8316480"/>
        <c:crosses val="autoZero"/>
        <c:auto val="1"/>
        <c:lblAlgn val="ctr"/>
        <c:lblOffset val="0"/>
        <c:noMultiLvlLbl val="0"/>
      </c:catAx>
      <c:valAx>
        <c:axId val="1648316480"/>
        <c:scaling>
          <c:orientation val="minMax"/>
          <c:max val="1.0"/>
        </c:scaling>
        <c:delete val="1"/>
        <c:axPos val="t"/>
        <c:numFmt formatCode="0%" sourceLinked="1"/>
        <c:majorTickMark val="none"/>
        <c:minorTickMark val="none"/>
        <c:tickLblPos val="nextTo"/>
        <c:crossAx val="1450877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Europe</c:v>
                </c:pt>
                <c:pt idx="8">
                  <c:v>G-8 Countries</c:v>
                </c:pt>
              </c:strCache>
            </c:strRef>
          </c:cat>
          <c:val>
            <c:numRef>
              <c:f>Sheet1!$B$2:$B$10</c:f>
              <c:numCache>
                <c:formatCode>General</c:formatCode>
                <c:ptCount val="9"/>
                <c:pt idx="0" formatCode="0%">
                  <c:v>0.09</c:v>
                </c:pt>
                <c:pt idx="2" formatCode="0%">
                  <c:v>0.13</c:v>
                </c:pt>
                <c:pt idx="3" formatCode="0%">
                  <c:v>0.12</c:v>
                </c:pt>
                <c:pt idx="4" formatCode="0%">
                  <c:v>0.12</c:v>
                </c:pt>
                <c:pt idx="5" formatCode="0%">
                  <c:v>0.09</c:v>
                </c:pt>
                <c:pt idx="6" formatCode="0%">
                  <c:v>0.07</c:v>
                </c:pt>
                <c:pt idx="7" formatCode="0%">
                  <c:v>0.07</c:v>
                </c:pt>
                <c:pt idx="8" formatCode="0%">
                  <c:v>0.06</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50"/>
        <c:axId val="1216104848"/>
        <c:axId val="1216097760"/>
      </c:barChart>
      <c:catAx>
        <c:axId val="12161048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6097760"/>
        <c:crosses val="autoZero"/>
        <c:auto val="1"/>
        <c:lblAlgn val="ctr"/>
        <c:lblOffset val="0"/>
        <c:noMultiLvlLbl val="0"/>
      </c:catAx>
      <c:valAx>
        <c:axId val="1216097760"/>
        <c:scaling>
          <c:orientation val="minMax"/>
          <c:max val="1.0"/>
        </c:scaling>
        <c:delete val="1"/>
        <c:axPos val="t"/>
        <c:numFmt formatCode="0%" sourceLinked="1"/>
        <c:majorTickMark val="none"/>
        <c:minorTickMark val="none"/>
        <c:tickLblPos val="nextTo"/>
        <c:crossAx val="12161048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07D-4E91-BFAB-4A7E932981B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Kenya</c:v>
                </c:pt>
                <c:pt idx="3">
                  <c:v>Pakistan</c:v>
                </c:pt>
                <c:pt idx="4">
                  <c:v>Germany</c:v>
                </c:pt>
                <c:pt idx="5">
                  <c:v>Great Britain</c:v>
                </c:pt>
                <c:pt idx="6">
                  <c:v>Japan</c:v>
                </c:pt>
                <c:pt idx="7">
                  <c:v>United States</c:v>
                </c:pt>
                <c:pt idx="8">
                  <c:v>Sweden</c:v>
                </c:pt>
                <c:pt idx="9">
                  <c:v>Canada</c:v>
                </c:pt>
                <c:pt idx="10">
                  <c:v>Australia</c:v>
                </c:pt>
                <c:pt idx="11">
                  <c:v>Brazil</c:v>
                </c:pt>
                <c:pt idx="12">
                  <c:v>France</c:v>
                </c:pt>
                <c:pt idx="13">
                  <c:v>India</c:v>
                </c:pt>
                <c:pt idx="14">
                  <c:v>Egypt</c:v>
                </c:pt>
                <c:pt idx="15">
                  <c:v>Nigeria</c:v>
                </c:pt>
                <c:pt idx="16">
                  <c:v>Mexico</c:v>
                </c:pt>
                <c:pt idx="17">
                  <c:v>Poland</c:v>
                </c:pt>
                <c:pt idx="18">
                  <c:v>Russia</c:v>
                </c:pt>
                <c:pt idx="19">
                  <c:v>South Africa</c:v>
                </c:pt>
                <c:pt idx="20">
                  <c:v>Turkey</c:v>
                </c:pt>
                <c:pt idx="21">
                  <c:v>China</c:v>
                </c:pt>
                <c:pt idx="22">
                  <c:v>Italy</c:v>
                </c:pt>
                <c:pt idx="23">
                  <c:v>Hong Kong</c:v>
                </c:pt>
                <c:pt idx="24">
                  <c:v>Indonesia</c:v>
                </c:pt>
                <c:pt idx="25">
                  <c:v>Tunisia</c:v>
                </c:pt>
                <c:pt idx="26">
                  <c:v>Republic of Korea</c:v>
                </c:pt>
              </c:strCache>
            </c:strRef>
          </c:cat>
          <c:val>
            <c:numRef>
              <c:f>Sheet1!$B$2:$B$28</c:f>
              <c:numCache>
                <c:formatCode>General</c:formatCode>
                <c:ptCount val="27"/>
                <c:pt idx="0" formatCode="0%">
                  <c:v>0.02</c:v>
                </c:pt>
                <c:pt idx="2" formatCode="0%">
                  <c:v>0.05</c:v>
                </c:pt>
                <c:pt idx="3" formatCode="0%">
                  <c:v>0.05</c:v>
                </c:pt>
                <c:pt idx="4" formatCode="0%">
                  <c:v>0.04</c:v>
                </c:pt>
                <c:pt idx="5" formatCode="0%">
                  <c:v>0.04</c:v>
                </c:pt>
                <c:pt idx="6" formatCode="0%">
                  <c:v>0.04</c:v>
                </c:pt>
                <c:pt idx="7" formatCode="0%">
                  <c:v>0.04</c:v>
                </c:pt>
                <c:pt idx="8" formatCode="0%">
                  <c:v>0.03</c:v>
                </c:pt>
                <c:pt idx="9" formatCode="0%">
                  <c:v>0.03</c:v>
                </c:pt>
                <c:pt idx="10" formatCode="0%">
                  <c:v>0.02</c:v>
                </c:pt>
                <c:pt idx="11" formatCode="0%">
                  <c:v>0.02</c:v>
                </c:pt>
                <c:pt idx="12" formatCode="0%">
                  <c:v>0.02</c:v>
                </c:pt>
                <c:pt idx="13" formatCode="0%">
                  <c:v>0.02</c:v>
                </c:pt>
                <c:pt idx="14" formatCode="0%">
                  <c:v>0.02</c:v>
                </c:pt>
                <c:pt idx="15" formatCode="0%">
                  <c:v>0.02</c:v>
                </c:pt>
                <c:pt idx="16" formatCode="0%">
                  <c:v>0.01</c:v>
                </c:pt>
                <c:pt idx="17" formatCode="0%">
                  <c:v>0.01</c:v>
                </c:pt>
                <c:pt idx="18" formatCode="0%">
                  <c:v>0.01</c:v>
                </c:pt>
                <c:pt idx="19" formatCode="0%">
                  <c:v>0.01</c:v>
                </c:pt>
                <c:pt idx="20" formatCode="0%">
                  <c:v>0.01</c:v>
                </c:pt>
                <c:pt idx="21" formatCode="0%">
                  <c:v>0.01</c:v>
                </c:pt>
                <c:pt idx="22" formatCode="0%">
                  <c:v>0.01</c:v>
                </c:pt>
                <c:pt idx="23" formatCode="0%">
                  <c:v>0.01</c:v>
                </c:pt>
                <c:pt idx="24" formatCode="0%">
                  <c:v>0.01</c:v>
                </c:pt>
                <c:pt idx="25" formatCode="0%">
                  <c:v>0.01</c:v>
                </c:pt>
                <c:pt idx="26" formatCode="0%">
                  <c:v>0.0</c:v>
                </c:pt>
              </c:numCache>
            </c:numRef>
          </c:val>
          <c:extLst xmlns:c16r2="http://schemas.microsoft.com/office/drawing/2015/06/chart">
            <c:ext xmlns:c16="http://schemas.microsoft.com/office/drawing/2014/chart" uri="{C3380CC4-5D6E-409C-BE32-E72D297353CC}">
              <c16:uniqueId val="{00000002-607D-4E91-BFAB-4A7E932981B7}"/>
            </c:ext>
          </c:extLst>
        </c:ser>
        <c:dLbls>
          <c:showLegendKey val="0"/>
          <c:showVal val="0"/>
          <c:showCatName val="0"/>
          <c:showSerName val="0"/>
          <c:showPercent val="0"/>
          <c:showBubbleSize val="0"/>
        </c:dLbls>
        <c:gapWidth val="50"/>
        <c:axId val="1299399152"/>
        <c:axId val="1299402848"/>
      </c:barChart>
      <c:catAx>
        <c:axId val="129939915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99402848"/>
        <c:crosses val="autoZero"/>
        <c:auto val="1"/>
        <c:lblAlgn val="ctr"/>
        <c:lblOffset val="0"/>
        <c:noMultiLvlLbl val="0"/>
      </c:catAx>
      <c:valAx>
        <c:axId val="1299402848"/>
        <c:scaling>
          <c:orientation val="minMax"/>
          <c:max val="1.0"/>
        </c:scaling>
        <c:delete val="1"/>
        <c:axPos val="t"/>
        <c:numFmt formatCode="0%" sourceLinked="1"/>
        <c:majorTickMark val="none"/>
        <c:minorTickMark val="none"/>
        <c:tickLblPos val="nextTo"/>
        <c:crossAx val="1299399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28FA-46A6-B6DE-778C57F0A69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28FA-46A6-B6DE-778C57F0A69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28FA-46A6-B6DE-778C57F0A69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28FA-46A6-B6DE-778C57F0A69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28FA-46A6-B6DE-778C57F0A69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LATAM</c:v>
                </c:pt>
                <c:pt idx="5">
                  <c:v>Europe</c:v>
                </c:pt>
                <c:pt idx="6">
                  <c:v>APAC</c:v>
                </c:pt>
                <c:pt idx="7">
                  <c:v>Middle East/Africa</c:v>
                </c:pt>
                <c:pt idx="8">
                  <c:v>BRICS</c:v>
                </c:pt>
              </c:strCache>
            </c:strRef>
          </c:cat>
          <c:val>
            <c:numRef>
              <c:f>Sheet1!$B$2:$B$10</c:f>
              <c:numCache>
                <c:formatCode>General</c:formatCode>
                <c:ptCount val="9"/>
                <c:pt idx="0" formatCode="0%">
                  <c:v>0.02</c:v>
                </c:pt>
                <c:pt idx="2" formatCode="0%">
                  <c:v>0.04</c:v>
                </c:pt>
                <c:pt idx="3" formatCode="0%">
                  <c:v>0.03</c:v>
                </c:pt>
                <c:pt idx="4" formatCode="0%">
                  <c:v>0.02</c:v>
                </c:pt>
                <c:pt idx="5" formatCode="0%">
                  <c:v>0.02</c:v>
                </c:pt>
                <c:pt idx="6" formatCode="0%">
                  <c:v>0.02</c:v>
                </c:pt>
                <c:pt idx="7" formatCode="0%">
                  <c:v>0.02</c:v>
                </c:pt>
                <c:pt idx="8" formatCode="0%">
                  <c:v>0.01</c:v>
                </c:pt>
              </c:numCache>
            </c:numRef>
          </c:val>
          <c:extLst xmlns:c16r2="http://schemas.microsoft.com/office/drawing/2015/06/chart">
            <c:ext xmlns:c16="http://schemas.microsoft.com/office/drawing/2014/chart" uri="{C3380CC4-5D6E-409C-BE32-E72D297353CC}">
              <c16:uniqueId val="{0000000A-28FA-46A6-B6DE-778C57F0A698}"/>
            </c:ext>
          </c:extLst>
        </c:ser>
        <c:dLbls>
          <c:showLegendKey val="0"/>
          <c:showVal val="0"/>
          <c:showCatName val="0"/>
          <c:showSerName val="0"/>
          <c:showPercent val="0"/>
          <c:showBubbleSize val="0"/>
        </c:dLbls>
        <c:gapWidth val="139"/>
        <c:axId val="1605444400"/>
        <c:axId val="1605446176"/>
      </c:barChart>
      <c:catAx>
        <c:axId val="16054444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446176"/>
        <c:crosses val="autoZero"/>
        <c:auto val="1"/>
        <c:lblAlgn val="ctr"/>
        <c:lblOffset val="0"/>
        <c:noMultiLvlLbl val="0"/>
      </c:catAx>
      <c:valAx>
        <c:axId val="1605446176"/>
        <c:scaling>
          <c:orientation val="minMax"/>
          <c:max val="1.0"/>
        </c:scaling>
        <c:delete val="1"/>
        <c:axPos val="t"/>
        <c:numFmt formatCode="0%" sourceLinked="1"/>
        <c:majorTickMark val="none"/>
        <c:minorTickMark val="none"/>
        <c:tickLblPos val="nextTo"/>
        <c:crossAx val="1605444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B577-47A0-BC5B-96A990FE3F51}"/>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B577-47A0-BC5B-96A990FE3F51}"/>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B577-47A0-BC5B-96A990FE3F51}"/>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B577-47A0-BC5B-96A990FE3F51}"/>
              </c:ext>
            </c:extLst>
          </c:dPt>
          <c:dPt>
            <c:idx val="7"/>
            <c:invertIfNegative val="0"/>
            <c:bubble3D val="0"/>
            <c:spPr>
              <a:solidFill>
                <a:srgbClr val="888B8D"/>
              </a:solidFill>
              <a:ln>
                <a:solidFill>
                  <a:schemeClr val="bg1"/>
                </a:solidFill>
              </a:ln>
              <a:effectLst/>
            </c:spPr>
            <c:extLst xmlns:c16r2="http://schemas.microsoft.com/office/drawing/2015/06/chart">
              <c:ext xmlns:c16="http://schemas.microsoft.com/office/drawing/2014/chart" uri="{C3380CC4-5D6E-409C-BE32-E72D297353CC}">
                <c16:uniqueId val="{0000000A-349B-4B3A-9111-EFE289C40680}"/>
              </c:ext>
            </c:extLst>
          </c:dPt>
          <c:dPt>
            <c:idx val="8"/>
            <c:invertIfNegative val="0"/>
            <c:bubble3D val="0"/>
            <c:spPr>
              <a:solidFill>
                <a:schemeClr val="accent4"/>
              </a:solidFill>
              <a:ln>
                <a:solidFill>
                  <a:schemeClr val="bg1"/>
                </a:solidFill>
              </a:ln>
              <a:effectLst/>
            </c:spPr>
            <c:extLst xmlns:c16r2="http://schemas.microsoft.com/office/drawing/2015/06/chart">
              <c:ext xmlns:c16="http://schemas.microsoft.com/office/drawing/2014/chart" uri="{C3380CC4-5D6E-409C-BE32-E72D297353CC}">
                <c16:uniqueId val="{00000008-0E77-4038-91FB-53DECB0C322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I prefer e-commerce services that are free</c:v>
                </c:pt>
                <c:pt idx="1">
                  <c:v>I prefer e-commerce services with the most available functions</c:v>
                </c:pt>
                <c:pt idx="2">
                  <c:v>I prefer e-commerce platforms that have the most users</c:v>
                </c:pt>
                <c:pt idx="3">
                  <c:v>I prefer local e-commerce platforms</c:v>
                </c:pt>
                <c:pt idx="4">
                  <c:v>I prefer e-commerce platforms from developed countries</c:v>
                </c:pt>
                <c:pt idx="5">
                  <c:v>I prefer foreign e-commerce platforms</c:v>
                </c:pt>
                <c:pt idx="6">
                  <c:v>I prefer e-commerce platforms from developing countries</c:v>
                </c:pt>
                <c:pt idx="7">
                  <c:v>Other</c:v>
                </c:pt>
              </c:strCache>
            </c:strRef>
          </c:cat>
          <c:val>
            <c:numRef>
              <c:f>Sheet1!$B$2:$B$9</c:f>
              <c:numCache>
                <c:formatCode>0%</c:formatCode>
                <c:ptCount val="8"/>
                <c:pt idx="0">
                  <c:v>0.38</c:v>
                </c:pt>
                <c:pt idx="1">
                  <c:v>0.31</c:v>
                </c:pt>
                <c:pt idx="2">
                  <c:v>0.31</c:v>
                </c:pt>
                <c:pt idx="3">
                  <c:v>0.28</c:v>
                </c:pt>
                <c:pt idx="4">
                  <c:v>0.17</c:v>
                </c:pt>
                <c:pt idx="5">
                  <c:v>0.09</c:v>
                </c:pt>
                <c:pt idx="6">
                  <c:v>0.06</c:v>
                </c:pt>
                <c:pt idx="7">
                  <c:v>0.13</c:v>
                </c:pt>
              </c:numCache>
            </c:numRef>
          </c:val>
          <c:extLst xmlns:c16r2="http://schemas.microsoft.com/office/drawing/2015/06/chart">
            <c:ext xmlns:c16="http://schemas.microsoft.com/office/drawing/2014/chart" uri="{C3380CC4-5D6E-409C-BE32-E72D297353CC}">
              <c16:uniqueId val="{00000008-B577-47A0-BC5B-96A990FE3F51}"/>
            </c:ext>
          </c:extLst>
        </c:ser>
        <c:dLbls>
          <c:showLegendKey val="0"/>
          <c:showVal val="0"/>
          <c:showCatName val="0"/>
          <c:showSerName val="0"/>
          <c:showPercent val="0"/>
          <c:showBubbleSize val="0"/>
        </c:dLbls>
        <c:gapWidth val="50"/>
        <c:axId val="1606866816"/>
        <c:axId val="1382867472"/>
      </c:barChart>
      <c:catAx>
        <c:axId val="16068668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867472"/>
        <c:crosses val="autoZero"/>
        <c:auto val="1"/>
        <c:lblAlgn val="ctr"/>
        <c:lblOffset val="0"/>
        <c:noMultiLvlLbl val="0"/>
      </c:catAx>
      <c:valAx>
        <c:axId val="1382867472"/>
        <c:scaling>
          <c:orientation val="minMax"/>
          <c:max val="1.0"/>
        </c:scaling>
        <c:delete val="1"/>
        <c:axPos val="t"/>
        <c:numFmt formatCode="0%" sourceLinked="1"/>
        <c:majorTickMark val="none"/>
        <c:minorTickMark val="none"/>
        <c:tickLblPos val="nextTo"/>
        <c:crossAx val="16068668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AA9-40F7-832F-F79EBDB37BD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Sheet1!$A$2:$A$27</c:f>
              <c:strCache>
                <c:ptCount val="26"/>
                <c:pt idx="0">
                  <c:v>Total</c:v>
                </c:pt>
                <c:pt idx="2">
                  <c:v>Tunisia</c:v>
                </c:pt>
                <c:pt idx="3">
                  <c:v>Nigeria</c:v>
                </c:pt>
                <c:pt idx="4">
                  <c:v>Indonesia</c:v>
                </c:pt>
                <c:pt idx="5">
                  <c:v>Turkey</c:v>
                </c:pt>
                <c:pt idx="6">
                  <c:v>China</c:v>
                </c:pt>
                <c:pt idx="7">
                  <c:v>Kenya</c:v>
                </c:pt>
                <c:pt idx="8">
                  <c:v>India</c:v>
                </c:pt>
                <c:pt idx="9">
                  <c:v>Poland</c:v>
                </c:pt>
                <c:pt idx="10">
                  <c:v>South Africa</c:v>
                </c:pt>
                <c:pt idx="11">
                  <c:v>Mexico</c:v>
                </c:pt>
                <c:pt idx="12">
                  <c:v>Brazil</c:v>
                </c:pt>
                <c:pt idx="13">
                  <c:v>Russia</c:v>
                </c:pt>
                <c:pt idx="14">
                  <c:v>Republic of Korea</c:v>
                </c:pt>
                <c:pt idx="15">
                  <c:v>Italy</c:v>
                </c:pt>
                <c:pt idx="16">
                  <c:v>Egypt</c:v>
                </c:pt>
                <c:pt idx="17">
                  <c:v>Hong Kong</c:v>
                </c:pt>
                <c:pt idx="18">
                  <c:v>Canada</c:v>
                </c:pt>
                <c:pt idx="19">
                  <c:v>United States</c:v>
                </c:pt>
                <c:pt idx="20">
                  <c:v>Pakistan</c:v>
                </c:pt>
                <c:pt idx="21">
                  <c:v>France</c:v>
                </c:pt>
                <c:pt idx="22">
                  <c:v>Sweden</c:v>
                </c:pt>
                <c:pt idx="23">
                  <c:v>Australia</c:v>
                </c:pt>
                <c:pt idx="24">
                  <c:v>Great Britain</c:v>
                </c:pt>
                <c:pt idx="25">
                  <c:v>Germany</c:v>
                </c:pt>
              </c:strCache>
            </c:strRef>
          </c:cat>
          <c:val>
            <c:numRef>
              <c:f>Sheet1!$B$2:$B$27</c:f>
              <c:numCache>
                <c:formatCode>General</c:formatCode>
                <c:ptCount val="26"/>
                <c:pt idx="0" formatCode="0%">
                  <c:v>0.31</c:v>
                </c:pt>
                <c:pt idx="2" formatCode="0%">
                  <c:v>0.79</c:v>
                </c:pt>
                <c:pt idx="3" formatCode="0%">
                  <c:v>0.58</c:v>
                </c:pt>
                <c:pt idx="4" formatCode="0%">
                  <c:v>0.56</c:v>
                </c:pt>
                <c:pt idx="5" formatCode="0%">
                  <c:v>0.54</c:v>
                </c:pt>
                <c:pt idx="6" formatCode="0%">
                  <c:v>0.52</c:v>
                </c:pt>
                <c:pt idx="7" formatCode="0%">
                  <c:v>0.45</c:v>
                </c:pt>
                <c:pt idx="8" formatCode="0%">
                  <c:v>0.44</c:v>
                </c:pt>
                <c:pt idx="9" formatCode="0%">
                  <c:v>0.38</c:v>
                </c:pt>
                <c:pt idx="10" formatCode="0%">
                  <c:v>0.38</c:v>
                </c:pt>
                <c:pt idx="11" formatCode="0%">
                  <c:v>0.33</c:v>
                </c:pt>
                <c:pt idx="12" formatCode="0%">
                  <c:v>0.32</c:v>
                </c:pt>
                <c:pt idx="13" formatCode="0%">
                  <c:v>0.31</c:v>
                </c:pt>
                <c:pt idx="14" formatCode="0%">
                  <c:v>0.29</c:v>
                </c:pt>
                <c:pt idx="15" formatCode="0%">
                  <c:v>0.29</c:v>
                </c:pt>
                <c:pt idx="16" formatCode="0%">
                  <c:v>0.25</c:v>
                </c:pt>
                <c:pt idx="17" formatCode="0%">
                  <c:v>0.25</c:v>
                </c:pt>
                <c:pt idx="18" formatCode="0%">
                  <c:v>0.24</c:v>
                </c:pt>
                <c:pt idx="19" formatCode="0%">
                  <c:v>0.21</c:v>
                </c:pt>
                <c:pt idx="20" formatCode="0%">
                  <c:v>0.2</c:v>
                </c:pt>
                <c:pt idx="21" formatCode="0%">
                  <c:v>0.19</c:v>
                </c:pt>
                <c:pt idx="22" formatCode="0%">
                  <c:v>0.17</c:v>
                </c:pt>
                <c:pt idx="23" formatCode="0%">
                  <c:v>0.16</c:v>
                </c:pt>
                <c:pt idx="24" formatCode="0%">
                  <c:v>0.16</c:v>
                </c:pt>
                <c:pt idx="25" formatCode="0%">
                  <c:v>0.15</c:v>
                </c:pt>
              </c:numCache>
            </c:numRef>
          </c:val>
          <c:extLst xmlns:c16r2="http://schemas.microsoft.com/office/drawing/2015/06/chart">
            <c:ext xmlns:c16="http://schemas.microsoft.com/office/drawing/2014/chart" uri="{C3380CC4-5D6E-409C-BE32-E72D297353CC}">
              <c16:uniqueId val="{00000002-6AA9-40F7-832F-F79EBDB37BDA}"/>
            </c:ext>
          </c:extLst>
        </c:ser>
        <c:dLbls>
          <c:showLegendKey val="0"/>
          <c:showVal val="0"/>
          <c:showCatName val="0"/>
          <c:showSerName val="0"/>
          <c:showPercent val="0"/>
          <c:showBubbleSize val="0"/>
        </c:dLbls>
        <c:gapWidth val="50"/>
        <c:axId val="1562431792"/>
        <c:axId val="1563360096"/>
      </c:barChart>
      <c:catAx>
        <c:axId val="15624317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360096"/>
        <c:crosses val="autoZero"/>
        <c:auto val="1"/>
        <c:lblAlgn val="ctr"/>
        <c:lblOffset val="0"/>
        <c:noMultiLvlLbl val="0"/>
      </c:catAx>
      <c:valAx>
        <c:axId val="1563360096"/>
        <c:scaling>
          <c:orientation val="minMax"/>
          <c:max val="1.0"/>
        </c:scaling>
        <c:delete val="1"/>
        <c:axPos val="t"/>
        <c:numFmt formatCode="0%" sourceLinked="1"/>
        <c:majorTickMark val="none"/>
        <c:minorTickMark val="none"/>
        <c:tickLblPos val="nextTo"/>
        <c:crossAx val="15624317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Middle East/Africa</c:v>
                </c:pt>
                <c:pt idx="4">
                  <c:v>APAC</c:v>
                </c:pt>
                <c:pt idx="5">
                  <c:v>LATAM</c:v>
                </c:pt>
                <c:pt idx="6">
                  <c:v>North America</c:v>
                </c:pt>
                <c:pt idx="7">
                  <c:v>Europe</c:v>
                </c:pt>
                <c:pt idx="8">
                  <c:v>G-8 Countries</c:v>
                </c:pt>
              </c:strCache>
            </c:strRef>
          </c:cat>
          <c:val>
            <c:numRef>
              <c:f>Sheet1!$B$2:$B$10</c:f>
              <c:numCache>
                <c:formatCode>General</c:formatCode>
                <c:ptCount val="9"/>
                <c:pt idx="0" formatCode="0%">
                  <c:v>0.31</c:v>
                </c:pt>
                <c:pt idx="2" formatCode="0%">
                  <c:v>0.4</c:v>
                </c:pt>
                <c:pt idx="3" formatCode="0%">
                  <c:v>0.4</c:v>
                </c:pt>
                <c:pt idx="4" formatCode="0%">
                  <c:v>0.34</c:v>
                </c:pt>
                <c:pt idx="5" formatCode="0%">
                  <c:v>0.33</c:v>
                </c:pt>
                <c:pt idx="6" formatCode="0%">
                  <c:v>0.23</c:v>
                </c:pt>
                <c:pt idx="7" formatCode="0%">
                  <c:v>0.23</c:v>
                </c:pt>
                <c:pt idx="8" formatCode="0%">
                  <c:v>0.21</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699294960"/>
        <c:axId val="1699278912"/>
      </c:barChart>
      <c:catAx>
        <c:axId val="16992949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278912"/>
        <c:crosses val="autoZero"/>
        <c:auto val="1"/>
        <c:lblAlgn val="ctr"/>
        <c:lblOffset val="0"/>
        <c:noMultiLvlLbl val="0"/>
      </c:catAx>
      <c:valAx>
        <c:axId val="1699278912"/>
        <c:scaling>
          <c:orientation val="minMax"/>
          <c:max val="1.0"/>
        </c:scaling>
        <c:delete val="1"/>
        <c:axPos val="t"/>
        <c:numFmt formatCode="0%" sourceLinked="1"/>
        <c:majorTickMark val="none"/>
        <c:minorTickMark val="none"/>
        <c:tickLblPos val="nextTo"/>
        <c:crossAx val="1699294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AA9-40F7-832F-F79EBDB37BD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Nigeria</c:v>
                </c:pt>
                <c:pt idx="4">
                  <c:v>Russia</c:v>
                </c:pt>
                <c:pt idx="5">
                  <c:v>Egypt</c:v>
                </c:pt>
                <c:pt idx="6">
                  <c:v>South Africa</c:v>
                </c:pt>
                <c:pt idx="7">
                  <c:v>United States</c:v>
                </c:pt>
                <c:pt idx="8">
                  <c:v>Indonesia</c:v>
                </c:pt>
                <c:pt idx="9">
                  <c:v>Canada</c:v>
                </c:pt>
                <c:pt idx="10">
                  <c:v>France</c:v>
                </c:pt>
                <c:pt idx="11">
                  <c:v>India</c:v>
                </c:pt>
                <c:pt idx="12">
                  <c:v>Poland</c:v>
                </c:pt>
                <c:pt idx="13">
                  <c:v>Great Britain</c:v>
                </c:pt>
                <c:pt idx="14">
                  <c:v>Australia</c:v>
                </c:pt>
                <c:pt idx="15">
                  <c:v>Italy</c:v>
                </c:pt>
                <c:pt idx="16">
                  <c:v>Turkey</c:v>
                </c:pt>
                <c:pt idx="17">
                  <c:v>Hong Kong</c:v>
                </c:pt>
                <c:pt idx="18">
                  <c:v>Sweden</c:v>
                </c:pt>
                <c:pt idx="19">
                  <c:v>Kenya</c:v>
                </c:pt>
                <c:pt idx="20">
                  <c:v>Mexico</c:v>
                </c:pt>
                <c:pt idx="21">
                  <c:v>Brazil</c:v>
                </c:pt>
                <c:pt idx="22">
                  <c:v>China</c:v>
                </c:pt>
                <c:pt idx="23">
                  <c:v>Republic of Korea</c:v>
                </c:pt>
                <c:pt idx="24">
                  <c:v>Germany</c:v>
                </c:pt>
                <c:pt idx="25">
                  <c:v>Pakistan</c:v>
                </c:pt>
                <c:pt idx="26">
                  <c:v>Japan</c:v>
                </c:pt>
              </c:strCache>
            </c:strRef>
          </c:cat>
          <c:val>
            <c:numRef>
              <c:f>Sheet1!$B$2:$B$28</c:f>
              <c:numCache>
                <c:formatCode>General</c:formatCode>
                <c:ptCount val="27"/>
                <c:pt idx="0" formatCode="0%">
                  <c:v>0.38</c:v>
                </c:pt>
                <c:pt idx="2" formatCode="0%">
                  <c:v>0.65</c:v>
                </c:pt>
                <c:pt idx="3" formatCode="0%">
                  <c:v>0.51</c:v>
                </c:pt>
                <c:pt idx="4" formatCode="0%">
                  <c:v>0.47</c:v>
                </c:pt>
                <c:pt idx="5" formatCode="0%">
                  <c:v>0.45</c:v>
                </c:pt>
                <c:pt idx="6" formatCode="0%">
                  <c:v>0.44</c:v>
                </c:pt>
                <c:pt idx="7" formatCode="0%">
                  <c:v>0.44</c:v>
                </c:pt>
                <c:pt idx="8" formatCode="0%">
                  <c:v>0.44</c:v>
                </c:pt>
                <c:pt idx="9" formatCode="0%">
                  <c:v>0.43</c:v>
                </c:pt>
                <c:pt idx="10" formatCode="0%">
                  <c:v>0.43</c:v>
                </c:pt>
                <c:pt idx="11" formatCode="0%">
                  <c:v>0.42</c:v>
                </c:pt>
                <c:pt idx="12" formatCode="0%">
                  <c:v>0.4</c:v>
                </c:pt>
                <c:pt idx="13" formatCode="0%">
                  <c:v>0.38</c:v>
                </c:pt>
                <c:pt idx="14" formatCode="0%">
                  <c:v>0.37</c:v>
                </c:pt>
                <c:pt idx="15" formatCode="0%">
                  <c:v>0.37</c:v>
                </c:pt>
                <c:pt idx="16" formatCode="0%">
                  <c:v>0.36</c:v>
                </c:pt>
                <c:pt idx="17" formatCode="0%">
                  <c:v>0.36</c:v>
                </c:pt>
                <c:pt idx="18" formatCode="0%">
                  <c:v>0.35</c:v>
                </c:pt>
                <c:pt idx="19" formatCode="0%">
                  <c:v>0.35</c:v>
                </c:pt>
                <c:pt idx="20" formatCode="0%">
                  <c:v>0.34</c:v>
                </c:pt>
                <c:pt idx="21" formatCode="0%">
                  <c:v>0.31</c:v>
                </c:pt>
                <c:pt idx="22" formatCode="0%">
                  <c:v>0.3</c:v>
                </c:pt>
                <c:pt idx="23" formatCode="0%">
                  <c:v>0.29</c:v>
                </c:pt>
                <c:pt idx="24" formatCode="0%">
                  <c:v>0.29</c:v>
                </c:pt>
                <c:pt idx="25" formatCode="0%">
                  <c:v>0.28</c:v>
                </c:pt>
                <c:pt idx="26" formatCode="0%">
                  <c:v>0.23</c:v>
                </c:pt>
              </c:numCache>
            </c:numRef>
          </c:val>
          <c:extLst xmlns:c16r2="http://schemas.microsoft.com/office/drawing/2015/06/chart">
            <c:ext xmlns:c16="http://schemas.microsoft.com/office/drawing/2014/chart" uri="{C3380CC4-5D6E-409C-BE32-E72D297353CC}">
              <c16:uniqueId val="{00000002-6AA9-40F7-832F-F79EBDB37BDA}"/>
            </c:ext>
          </c:extLst>
        </c:ser>
        <c:dLbls>
          <c:showLegendKey val="0"/>
          <c:showVal val="0"/>
          <c:showCatName val="0"/>
          <c:showSerName val="0"/>
          <c:showPercent val="0"/>
          <c:showBubbleSize val="0"/>
        </c:dLbls>
        <c:gapWidth val="50"/>
        <c:axId val="1699395728"/>
        <c:axId val="1699398048"/>
      </c:barChart>
      <c:catAx>
        <c:axId val="16993957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398048"/>
        <c:crosses val="autoZero"/>
        <c:auto val="1"/>
        <c:lblAlgn val="ctr"/>
        <c:lblOffset val="0"/>
        <c:noMultiLvlLbl val="0"/>
      </c:catAx>
      <c:valAx>
        <c:axId val="1699398048"/>
        <c:scaling>
          <c:orientation val="minMax"/>
          <c:max val="1.0"/>
        </c:scaling>
        <c:delete val="1"/>
        <c:axPos val="t"/>
        <c:numFmt formatCode="0%" sourceLinked="1"/>
        <c:majorTickMark val="none"/>
        <c:minorTickMark val="none"/>
        <c:tickLblPos val="nextTo"/>
        <c:crossAx val="1699395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Middle East/Africa</c:v>
                </c:pt>
                <c:pt idx="4">
                  <c:v>BRICS</c:v>
                </c:pt>
                <c:pt idx="5">
                  <c:v>G-8 Countries</c:v>
                </c:pt>
                <c:pt idx="6">
                  <c:v>Europe</c:v>
                </c:pt>
                <c:pt idx="7">
                  <c:v>APAC</c:v>
                </c:pt>
                <c:pt idx="8">
                  <c:v>LATAM</c:v>
                </c:pt>
              </c:strCache>
            </c:strRef>
          </c:cat>
          <c:val>
            <c:numRef>
              <c:f>Sheet1!$B$2:$B$10</c:f>
              <c:numCache>
                <c:formatCode>General</c:formatCode>
                <c:ptCount val="9"/>
                <c:pt idx="0" formatCode="0%">
                  <c:v>0.38</c:v>
                </c:pt>
                <c:pt idx="2" formatCode="0%">
                  <c:v>0.43</c:v>
                </c:pt>
                <c:pt idx="3" formatCode="0%">
                  <c:v>0.4</c:v>
                </c:pt>
                <c:pt idx="4" formatCode="0%">
                  <c:v>0.39</c:v>
                </c:pt>
                <c:pt idx="5" formatCode="0%">
                  <c:v>0.38</c:v>
                </c:pt>
                <c:pt idx="6" formatCode="0%">
                  <c:v>0.37</c:v>
                </c:pt>
                <c:pt idx="7" formatCode="0%">
                  <c:v>0.36</c:v>
                </c:pt>
                <c:pt idx="8" formatCode="0%">
                  <c:v>0.33</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647982320"/>
        <c:axId val="1647984640"/>
      </c:barChart>
      <c:catAx>
        <c:axId val="16479823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984640"/>
        <c:crosses val="autoZero"/>
        <c:auto val="1"/>
        <c:lblAlgn val="ctr"/>
        <c:lblOffset val="0"/>
        <c:noMultiLvlLbl val="0"/>
      </c:catAx>
      <c:valAx>
        <c:axId val="1647984640"/>
        <c:scaling>
          <c:orientation val="minMax"/>
          <c:max val="1.0"/>
        </c:scaling>
        <c:delete val="1"/>
        <c:axPos val="t"/>
        <c:numFmt formatCode="0%" sourceLinked="1"/>
        <c:majorTickMark val="none"/>
        <c:minorTickMark val="none"/>
        <c:tickLblPos val="nextTo"/>
        <c:crossAx val="1647982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Never</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Nigeria</c:v>
                </c:pt>
                <c:pt idx="4">
                  <c:v>Tunisia</c:v>
                </c:pt>
                <c:pt idx="5">
                  <c:v>Kenya</c:v>
                </c:pt>
                <c:pt idx="6">
                  <c:v>Egypt</c:v>
                </c:pt>
                <c:pt idx="7">
                  <c:v>South Africa</c:v>
                </c:pt>
                <c:pt idx="8">
                  <c:v>Canada</c:v>
                </c:pt>
                <c:pt idx="9">
                  <c:v>Mexico</c:v>
                </c:pt>
                <c:pt idx="10">
                  <c:v>France</c:v>
                </c:pt>
                <c:pt idx="11">
                  <c:v>Japan</c:v>
                </c:pt>
                <c:pt idx="12">
                  <c:v>Australia</c:v>
                </c:pt>
                <c:pt idx="13">
                  <c:v>Brazil</c:v>
                </c:pt>
                <c:pt idx="14">
                  <c:v>Hong Kong</c:v>
                </c:pt>
                <c:pt idx="15">
                  <c:v>Italy</c:v>
                </c:pt>
                <c:pt idx="16">
                  <c:v>United States</c:v>
                </c:pt>
                <c:pt idx="17">
                  <c:v>Sweden</c:v>
                </c:pt>
                <c:pt idx="18">
                  <c:v>Turkey</c:v>
                </c:pt>
                <c:pt idx="19">
                  <c:v>Russia</c:v>
                </c:pt>
                <c:pt idx="20">
                  <c:v>Germany</c:v>
                </c:pt>
                <c:pt idx="21">
                  <c:v>Poland</c:v>
                </c:pt>
                <c:pt idx="22">
                  <c:v>Indonesia</c:v>
                </c:pt>
                <c:pt idx="23">
                  <c:v>Republic of Korea</c:v>
                </c:pt>
                <c:pt idx="24">
                  <c:v>Great Britain</c:v>
                </c:pt>
                <c:pt idx="25">
                  <c:v>India</c:v>
                </c:pt>
                <c:pt idx="26">
                  <c:v>China</c:v>
                </c:pt>
              </c:strCache>
            </c:strRef>
          </c:cat>
          <c:val>
            <c:numRef>
              <c:f>Sheet1!$B$2:$B$28</c:f>
              <c:numCache>
                <c:formatCode>General</c:formatCode>
                <c:ptCount val="27"/>
                <c:pt idx="0" formatCode="0%">
                  <c:v>0.17</c:v>
                </c:pt>
                <c:pt idx="2" formatCode="0%">
                  <c:v>0.73</c:v>
                </c:pt>
                <c:pt idx="3" formatCode="0%">
                  <c:v>0.66</c:v>
                </c:pt>
                <c:pt idx="4" formatCode="0%">
                  <c:v>0.65</c:v>
                </c:pt>
                <c:pt idx="5" formatCode="0%">
                  <c:v>0.57</c:v>
                </c:pt>
                <c:pt idx="6" formatCode="0%">
                  <c:v>0.22</c:v>
                </c:pt>
                <c:pt idx="7" formatCode="0%">
                  <c:v>0.19</c:v>
                </c:pt>
                <c:pt idx="8" formatCode="0%">
                  <c:v>0.18</c:v>
                </c:pt>
                <c:pt idx="9" formatCode="0%">
                  <c:v>0.17</c:v>
                </c:pt>
                <c:pt idx="10" formatCode="0%">
                  <c:v>0.16</c:v>
                </c:pt>
                <c:pt idx="11" formatCode="0%">
                  <c:v>0.14</c:v>
                </c:pt>
                <c:pt idx="12" formatCode="0%">
                  <c:v>0.12</c:v>
                </c:pt>
                <c:pt idx="13" formatCode="0%">
                  <c:v>0.12</c:v>
                </c:pt>
                <c:pt idx="14" formatCode="0%">
                  <c:v>0.11</c:v>
                </c:pt>
                <c:pt idx="15" formatCode="0%">
                  <c:v>0.1</c:v>
                </c:pt>
                <c:pt idx="16" formatCode="0%">
                  <c:v>0.09</c:v>
                </c:pt>
                <c:pt idx="17" formatCode="0%">
                  <c:v>0.08</c:v>
                </c:pt>
                <c:pt idx="18" formatCode="0%">
                  <c:v>0.08</c:v>
                </c:pt>
                <c:pt idx="19" formatCode="0%">
                  <c:v>0.07</c:v>
                </c:pt>
                <c:pt idx="20" formatCode="0%">
                  <c:v>0.07</c:v>
                </c:pt>
                <c:pt idx="21" formatCode="0%">
                  <c:v>0.06</c:v>
                </c:pt>
                <c:pt idx="22" formatCode="0%">
                  <c:v>0.05</c:v>
                </c:pt>
                <c:pt idx="23" formatCode="0%">
                  <c:v>0.04</c:v>
                </c:pt>
                <c:pt idx="24" formatCode="0%">
                  <c:v>0.04</c:v>
                </c:pt>
                <c:pt idx="25" formatCode="0%">
                  <c:v>0.04</c:v>
                </c:pt>
                <c:pt idx="26" formatCode="0%">
                  <c:v>0.03</c:v>
                </c:pt>
              </c:numCache>
            </c:numRef>
          </c:val>
          <c:extLst xmlns:c16r2="http://schemas.microsoft.com/office/drawing/2015/06/chart">
            <c:ext xmlns:c16="http://schemas.microsoft.com/office/drawing/2014/chart" uri="{C3380CC4-5D6E-409C-BE32-E72D297353CC}">
              <c16:uniqueId val="{00000000-CCEC-41FB-AE9A-9E2EC3035C6D}"/>
            </c:ext>
          </c:extLst>
        </c:ser>
        <c:ser>
          <c:idx val="1"/>
          <c:order val="1"/>
          <c:tx>
            <c:strRef>
              <c:f>Sheet1!$C$1</c:f>
              <c:strCache>
                <c:ptCount val="1"/>
                <c:pt idx="0">
                  <c:v>Less than once a month</c:v>
                </c:pt>
              </c:strCache>
            </c:strRef>
          </c:tx>
          <c:spPr>
            <a:solidFill>
              <a:schemeClr val="tx2">
                <a:lumMod val="60000"/>
                <a:lumOff val="40000"/>
              </a:schemeClr>
            </a:solidFill>
            <a:ln>
              <a:solidFill>
                <a:schemeClr val="bg1"/>
              </a:solidFill>
            </a:ln>
            <a:effectLst/>
          </c:spPr>
          <c:invertIfNegative val="0"/>
          <c:dLbls>
            <c:dLbl>
              <c:idx val="0"/>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730B-4DEB-A00A-B826A67B1F47}"/>
                </c:ext>
                <c:ext xmlns:c15="http://schemas.microsoft.com/office/drawing/2012/chart" uri="{CE6537A1-D6FC-4f65-9D91-7224C49458BB}"/>
              </c:extLst>
            </c:dLbl>
            <c:dLbl>
              <c:idx val="2"/>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730B-4DEB-A00A-B826A67B1F47}"/>
                </c:ext>
                <c:ext xmlns:c15="http://schemas.microsoft.com/office/drawing/2012/chart" uri="{CE6537A1-D6FC-4f65-9D91-7224C49458BB}"/>
              </c:extLst>
            </c:dLbl>
            <c:dLbl>
              <c:idx val="4"/>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730B-4DEB-A00A-B826A67B1F47}"/>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Nigeria</c:v>
                </c:pt>
                <c:pt idx="4">
                  <c:v>Tunisia</c:v>
                </c:pt>
                <c:pt idx="5">
                  <c:v>Kenya</c:v>
                </c:pt>
                <c:pt idx="6">
                  <c:v>Egypt</c:v>
                </c:pt>
                <c:pt idx="7">
                  <c:v>South Africa</c:v>
                </c:pt>
                <c:pt idx="8">
                  <c:v>Canada</c:v>
                </c:pt>
                <c:pt idx="9">
                  <c:v>Mexico</c:v>
                </c:pt>
                <c:pt idx="10">
                  <c:v>France</c:v>
                </c:pt>
                <c:pt idx="11">
                  <c:v>Japan</c:v>
                </c:pt>
                <c:pt idx="12">
                  <c:v>Australia</c:v>
                </c:pt>
                <c:pt idx="13">
                  <c:v>Brazil</c:v>
                </c:pt>
                <c:pt idx="14">
                  <c:v>Hong Kong</c:v>
                </c:pt>
                <c:pt idx="15">
                  <c:v>Italy</c:v>
                </c:pt>
                <c:pt idx="16">
                  <c:v>United States</c:v>
                </c:pt>
                <c:pt idx="17">
                  <c:v>Sweden</c:v>
                </c:pt>
                <c:pt idx="18">
                  <c:v>Turkey</c:v>
                </c:pt>
                <c:pt idx="19">
                  <c:v>Russia</c:v>
                </c:pt>
                <c:pt idx="20">
                  <c:v>Germany</c:v>
                </c:pt>
                <c:pt idx="21">
                  <c:v>Poland</c:v>
                </c:pt>
                <c:pt idx="22">
                  <c:v>Indonesia</c:v>
                </c:pt>
                <c:pt idx="23">
                  <c:v>Republic of Korea</c:v>
                </c:pt>
                <c:pt idx="24">
                  <c:v>Great Britain</c:v>
                </c:pt>
                <c:pt idx="25">
                  <c:v>India</c:v>
                </c:pt>
                <c:pt idx="26">
                  <c:v>China</c:v>
                </c:pt>
              </c:strCache>
            </c:strRef>
          </c:cat>
          <c:val>
            <c:numRef>
              <c:f>Sheet1!$C$2:$C$28</c:f>
              <c:numCache>
                <c:formatCode>0%</c:formatCode>
                <c:ptCount val="27"/>
                <c:pt idx="0">
                  <c:v>0.01</c:v>
                </c:pt>
                <c:pt idx="1">
                  <c:v>0.0</c:v>
                </c:pt>
                <c:pt idx="2">
                  <c:v>0.13</c:v>
                </c:pt>
                <c:pt idx="3">
                  <c:v>0.0</c:v>
                </c:pt>
                <c:pt idx="4">
                  <c:v>0.14</c:v>
                </c:pt>
                <c:pt idx="5">
                  <c:v>0.0</c:v>
                </c:pt>
                <c:pt idx="6">
                  <c:v>0.0</c:v>
                </c:pt>
                <c:pt idx="7">
                  <c:v>0.0</c:v>
                </c:pt>
                <c:pt idx="8">
                  <c:v>0.0</c:v>
                </c:pt>
                <c:pt idx="9">
                  <c:v>0.0</c:v>
                </c:pt>
                <c:pt idx="10">
                  <c:v>0.0</c:v>
                </c:pt>
                <c:pt idx="11">
                  <c:v>0.0</c:v>
                </c:pt>
                <c:pt idx="12">
                  <c:v>0.0</c:v>
                </c:pt>
                <c:pt idx="13">
                  <c:v>0.0</c:v>
                </c:pt>
                <c:pt idx="14">
                  <c:v>0.0</c:v>
                </c:pt>
                <c:pt idx="15">
                  <c:v>0.0</c:v>
                </c:pt>
                <c:pt idx="16">
                  <c:v>0.0</c:v>
                </c:pt>
                <c:pt idx="17">
                  <c:v>0.0</c:v>
                </c:pt>
                <c:pt idx="18">
                  <c:v>0.0</c:v>
                </c:pt>
                <c:pt idx="19">
                  <c:v>0.0</c:v>
                </c:pt>
                <c:pt idx="20">
                  <c:v>0.0</c:v>
                </c:pt>
                <c:pt idx="21">
                  <c:v>0.0</c:v>
                </c:pt>
                <c:pt idx="22">
                  <c:v>0.0</c:v>
                </c:pt>
                <c:pt idx="23">
                  <c:v>0.0</c:v>
                </c:pt>
                <c:pt idx="24">
                  <c:v>0.0</c:v>
                </c:pt>
                <c:pt idx="25">
                  <c:v>0.0</c:v>
                </c:pt>
              </c:numCache>
            </c:numRef>
          </c:val>
          <c:extLst xmlns:c16r2="http://schemas.microsoft.com/office/drawing/2015/06/chart">
            <c:ext xmlns:c16="http://schemas.microsoft.com/office/drawing/2014/chart" uri="{C3380CC4-5D6E-409C-BE32-E72D297353CC}">
              <c16:uniqueId val="{00000001-CCEC-41FB-AE9A-9E2EC3035C6D}"/>
            </c:ext>
          </c:extLst>
        </c:ser>
        <c:ser>
          <c:idx val="2"/>
          <c:order val="2"/>
          <c:tx>
            <c:strRef>
              <c:f>Sheet1!$D$1</c:f>
              <c:strCache>
                <c:ptCount val="1"/>
                <c:pt idx="0">
                  <c:v>Once a month</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Nigeria</c:v>
                </c:pt>
                <c:pt idx="4">
                  <c:v>Tunisia</c:v>
                </c:pt>
                <c:pt idx="5">
                  <c:v>Kenya</c:v>
                </c:pt>
                <c:pt idx="6">
                  <c:v>Egypt</c:v>
                </c:pt>
                <c:pt idx="7">
                  <c:v>South Africa</c:v>
                </c:pt>
                <c:pt idx="8">
                  <c:v>Canada</c:v>
                </c:pt>
                <c:pt idx="9">
                  <c:v>Mexico</c:v>
                </c:pt>
                <c:pt idx="10">
                  <c:v>France</c:v>
                </c:pt>
                <c:pt idx="11">
                  <c:v>Japan</c:v>
                </c:pt>
                <c:pt idx="12">
                  <c:v>Australia</c:v>
                </c:pt>
                <c:pt idx="13">
                  <c:v>Brazil</c:v>
                </c:pt>
                <c:pt idx="14">
                  <c:v>Hong Kong</c:v>
                </c:pt>
                <c:pt idx="15">
                  <c:v>Italy</c:v>
                </c:pt>
                <c:pt idx="16">
                  <c:v>United States</c:v>
                </c:pt>
                <c:pt idx="17">
                  <c:v>Sweden</c:v>
                </c:pt>
                <c:pt idx="18">
                  <c:v>Turkey</c:v>
                </c:pt>
                <c:pt idx="19">
                  <c:v>Russia</c:v>
                </c:pt>
                <c:pt idx="20">
                  <c:v>Germany</c:v>
                </c:pt>
                <c:pt idx="21">
                  <c:v>Poland</c:v>
                </c:pt>
                <c:pt idx="22">
                  <c:v>Indonesia</c:v>
                </c:pt>
                <c:pt idx="23">
                  <c:v>Republic of Korea</c:v>
                </c:pt>
                <c:pt idx="24">
                  <c:v>Great Britain</c:v>
                </c:pt>
                <c:pt idx="25">
                  <c:v>India</c:v>
                </c:pt>
                <c:pt idx="26">
                  <c:v>China</c:v>
                </c:pt>
              </c:strCache>
            </c:strRef>
          </c:cat>
          <c:val>
            <c:numRef>
              <c:f>Sheet1!$D$2:$D$28</c:f>
              <c:numCache>
                <c:formatCode>General</c:formatCode>
                <c:ptCount val="27"/>
                <c:pt idx="0" formatCode="0%">
                  <c:v>0.49</c:v>
                </c:pt>
                <c:pt idx="2" formatCode="0%">
                  <c:v>0.22</c:v>
                </c:pt>
                <c:pt idx="3" formatCode="0%">
                  <c:v>0.12</c:v>
                </c:pt>
                <c:pt idx="4" formatCode="0%">
                  <c:v>0.2</c:v>
                </c:pt>
                <c:pt idx="5" formatCode="0%">
                  <c:v>0.19</c:v>
                </c:pt>
                <c:pt idx="6" formatCode="0%">
                  <c:v>0.53</c:v>
                </c:pt>
                <c:pt idx="7" formatCode="0%">
                  <c:v>0.56</c:v>
                </c:pt>
                <c:pt idx="8" formatCode="0%">
                  <c:v>0.58</c:v>
                </c:pt>
                <c:pt idx="9" formatCode="0%">
                  <c:v>0.61</c:v>
                </c:pt>
                <c:pt idx="10" formatCode="0%">
                  <c:v>0.59</c:v>
                </c:pt>
                <c:pt idx="11" formatCode="0%">
                  <c:v>0.54</c:v>
                </c:pt>
                <c:pt idx="12" formatCode="0%">
                  <c:v>0.58</c:v>
                </c:pt>
                <c:pt idx="13" formatCode="0%">
                  <c:v>0.58</c:v>
                </c:pt>
                <c:pt idx="14" formatCode="0%">
                  <c:v>0.58</c:v>
                </c:pt>
                <c:pt idx="15" formatCode="0%">
                  <c:v>0.57</c:v>
                </c:pt>
                <c:pt idx="16" formatCode="0%">
                  <c:v>0.53</c:v>
                </c:pt>
                <c:pt idx="17" formatCode="0%">
                  <c:v>0.55</c:v>
                </c:pt>
                <c:pt idx="18" formatCode="0%">
                  <c:v>0.59</c:v>
                </c:pt>
                <c:pt idx="19" formatCode="0%">
                  <c:v>0.6</c:v>
                </c:pt>
                <c:pt idx="20" formatCode="0%">
                  <c:v>0.56</c:v>
                </c:pt>
                <c:pt idx="21" formatCode="0%">
                  <c:v>0.55</c:v>
                </c:pt>
                <c:pt idx="22" formatCode="0%">
                  <c:v>0.53</c:v>
                </c:pt>
                <c:pt idx="23" formatCode="0%">
                  <c:v>0.37</c:v>
                </c:pt>
                <c:pt idx="24" formatCode="0%">
                  <c:v>0.5</c:v>
                </c:pt>
                <c:pt idx="25" formatCode="0%">
                  <c:v>0.42</c:v>
                </c:pt>
                <c:pt idx="26" formatCode="0%">
                  <c:v>0.24</c:v>
                </c:pt>
              </c:numCache>
            </c:numRef>
          </c:val>
          <c:extLst xmlns:c16r2="http://schemas.microsoft.com/office/drawing/2015/06/chart">
            <c:ext xmlns:c16="http://schemas.microsoft.com/office/drawing/2014/chart" uri="{C3380CC4-5D6E-409C-BE32-E72D297353CC}">
              <c16:uniqueId val="{00000002-CCEC-41FB-AE9A-9E2EC3035C6D}"/>
            </c:ext>
          </c:extLst>
        </c:ser>
        <c:ser>
          <c:idx val="3"/>
          <c:order val="3"/>
          <c:tx>
            <c:strRef>
              <c:f>Sheet1!$E$1</c:f>
              <c:strCache>
                <c:ptCount val="1"/>
                <c:pt idx="0">
                  <c:v>Two to five times a month</c:v>
                </c:pt>
              </c:strCache>
            </c:strRef>
          </c:tx>
          <c:spPr>
            <a:solidFill>
              <a:schemeClr val="accent4"/>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Nigeria</c:v>
                </c:pt>
                <c:pt idx="4">
                  <c:v>Tunisia</c:v>
                </c:pt>
                <c:pt idx="5">
                  <c:v>Kenya</c:v>
                </c:pt>
                <c:pt idx="6">
                  <c:v>Egypt</c:v>
                </c:pt>
                <c:pt idx="7">
                  <c:v>South Africa</c:v>
                </c:pt>
                <c:pt idx="8">
                  <c:v>Canada</c:v>
                </c:pt>
                <c:pt idx="9">
                  <c:v>Mexico</c:v>
                </c:pt>
                <c:pt idx="10">
                  <c:v>France</c:v>
                </c:pt>
                <c:pt idx="11">
                  <c:v>Japan</c:v>
                </c:pt>
                <c:pt idx="12">
                  <c:v>Australia</c:v>
                </c:pt>
                <c:pt idx="13">
                  <c:v>Brazil</c:v>
                </c:pt>
                <c:pt idx="14">
                  <c:v>Hong Kong</c:v>
                </c:pt>
                <c:pt idx="15">
                  <c:v>Italy</c:v>
                </c:pt>
                <c:pt idx="16">
                  <c:v>United States</c:v>
                </c:pt>
                <c:pt idx="17">
                  <c:v>Sweden</c:v>
                </c:pt>
                <c:pt idx="18">
                  <c:v>Turkey</c:v>
                </c:pt>
                <c:pt idx="19">
                  <c:v>Russia</c:v>
                </c:pt>
                <c:pt idx="20">
                  <c:v>Germany</c:v>
                </c:pt>
                <c:pt idx="21">
                  <c:v>Poland</c:v>
                </c:pt>
                <c:pt idx="22">
                  <c:v>Indonesia</c:v>
                </c:pt>
                <c:pt idx="23">
                  <c:v>Republic of Korea</c:v>
                </c:pt>
                <c:pt idx="24">
                  <c:v>Great Britain</c:v>
                </c:pt>
                <c:pt idx="25">
                  <c:v>India</c:v>
                </c:pt>
                <c:pt idx="26">
                  <c:v>China</c:v>
                </c:pt>
              </c:strCache>
            </c:strRef>
          </c:cat>
          <c:val>
            <c:numRef>
              <c:f>Sheet1!$E$2:$E$28</c:f>
              <c:numCache>
                <c:formatCode>General</c:formatCode>
                <c:ptCount val="27"/>
                <c:pt idx="0" formatCode="0%">
                  <c:v>0.25</c:v>
                </c:pt>
                <c:pt idx="2" formatCode="0%">
                  <c:v>0.04</c:v>
                </c:pt>
                <c:pt idx="3" formatCode="0%">
                  <c:v>0.06</c:v>
                </c:pt>
                <c:pt idx="4" formatCode="0%">
                  <c:v>0.1</c:v>
                </c:pt>
                <c:pt idx="5" formatCode="0%">
                  <c:v>0.07</c:v>
                </c:pt>
                <c:pt idx="6" formatCode="0%">
                  <c:v>0.2</c:v>
                </c:pt>
                <c:pt idx="7" formatCode="0%">
                  <c:v>0.21</c:v>
                </c:pt>
                <c:pt idx="8" formatCode="0%">
                  <c:v>0.18</c:v>
                </c:pt>
                <c:pt idx="9" formatCode="0%">
                  <c:v>0.18</c:v>
                </c:pt>
                <c:pt idx="10" formatCode="0%">
                  <c:v>0.17</c:v>
                </c:pt>
                <c:pt idx="11" formatCode="0%">
                  <c:v>0.27</c:v>
                </c:pt>
                <c:pt idx="12" formatCode="0%">
                  <c:v>0.24</c:v>
                </c:pt>
                <c:pt idx="13" formatCode="0%">
                  <c:v>0.22</c:v>
                </c:pt>
                <c:pt idx="14" formatCode="0%">
                  <c:v>0.27</c:v>
                </c:pt>
                <c:pt idx="15" formatCode="0%">
                  <c:v>0.26</c:v>
                </c:pt>
                <c:pt idx="16" formatCode="0%">
                  <c:v>0.29</c:v>
                </c:pt>
                <c:pt idx="17" formatCode="0%">
                  <c:v>0.28</c:v>
                </c:pt>
                <c:pt idx="18" formatCode="0%">
                  <c:v>0.26</c:v>
                </c:pt>
                <c:pt idx="19" formatCode="0%">
                  <c:v>0.25</c:v>
                </c:pt>
                <c:pt idx="20" formatCode="0%">
                  <c:v>0.3</c:v>
                </c:pt>
                <c:pt idx="21" formatCode="0%">
                  <c:v>0.32</c:v>
                </c:pt>
                <c:pt idx="22" formatCode="0%">
                  <c:v>0.34</c:v>
                </c:pt>
                <c:pt idx="23" formatCode="0%">
                  <c:v>0.43</c:v>
                </c:pt>
                <c:pt idx="24" formatCode="0%">
                  <c:v>0.33</c:v>
                </c:pt>
                <c:pt idx="25" formatCode="0%">
                  <c:v>0.37</c:v>
                </c:pt>
                <c:pt idx="26" formatCode="0%">
                  <c:v>0.4</c:v>
                </c:pt>
              </c:numCache>
            </c:numRef>
          </c:val>
          <c:extLst xmlns:c16r2="http://schemas.microsoft.com/office/drawing/2015/06/chart">
            <c:ext xmlns:c16="http://schemas.microsoft.com/office/drawing/2014/chart" uri="{C3380CC4-5D6E-409C-BE32-E72D297353CC}">
              <c16:uniqueId val="{00000003-CCEC-41FB-AE9A-9E2EC3035C6D}"/>
            </c:ext>
          </c:extLst>
        </c:ser>
        <c:ser>
          <c:idx val="4"/>
          <c:order val="4"/>
          <c:tx>
            <c:strRef>
              <c:f>Sheet1!$F$1</c:f>
              <c:strCache>
                <c:ptCount val="1"/>
                <c:pt idx="0">
                  <c:v>More than five times a month</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Nigeria</c:v>
                </c:pt>
                <c:pt idx="4">
                  <c:v>Tunisia</c:v>
                </c:pt>
                <c:pt idx="5">
                  <c:v>Kenya</c:v>
                </c:pt>
                <c:pt idx="6">
                  <c:v>Egypt</c:v>
                </c:pt>
                <c:pt idx="7">
                  <c:v>South Africa</c:v>
                </c:pt>
                <c:pt idx="8">
                  <c:v>Canada</c:v>
                </c:pt>
                <c:pt idx="9">
                  <c:v>Mexico</c:v>
                </c:pt>
                <c:pt idx="10">
                  <c:v>France</c:v>
                </c:pt>
                <c:pt idx="11">
                  <c:v>Japan</c:v>
                </c:pt>
                <c:pt idx="12">
                  <c:v>Australia</c:v>
                </c:pt>
                <c:pt idx="13">
                  <c:v>Brazil</c:v>
                </c:pt>
                <c:pt idx="14">
                  <c:v>Hong Kong</c:v>
                </c:pt>
                <c:pt idx="15">
                  <c:v>Italy</c:v>
                </c:pt>
                <c:pt idx="16">
                  <c:v>United States</c:v>
                </c:pt>
                <c:pt idx="17">
                  <c:v>Sweden</c:v>
                </c:pt>
                <c:pt idx="18">
                  <c:v>Turkey</c:v>
                </c:pt>
                <c:pt idx="19">
                  <c:v>Russia</c:v>
                </c:pt>
                <c:pt idx="20">
                  <c:v>Germany</c:v>
                </c:pt>
                <c:pt idx="21">
                  <c:v>Poland</c:v>
                </c:pt>
                <c:pt idx="22">
                  <c:v>Indonesia</c:v>
                </c:pt>
                <c:pt idx="23">
                  <c:v>Republic of Korea</c:v>
                </c:pt>
                <c:pt idx="24">
                  <c:v>Great Britain</c:v>
                </c:pt>
                <c:pt idx="25">
                  <c:v>India</c:v>
                </c:pt>
                <c:pt idx="26">
                  <c:v>China</c:v>
                </c:pt>
              </c:strCache>
            </c:strRef>
          </c:cat>
          <c:val>
            <c:numRef>
              <c:f>Sheet1!$F$2:$F$28</c:f>
              <c:numCache>
                <c:formatCode>General</c:formatCode>
                <c:ptCount val="27"/>
                <c:pt idx="0" formatCode="0%">
                  <c:v>0.08</c:v>
                </c:pt>
                <c:pt idx="2" formatCode="0%">
                  <c:v>0.01</c:v>
                </c:pt>
                <c:pt idx="3" formatCode="0%">
                  <c:v>0.02</c:v>
                </c:pt>
                <c:pt idx="4" formatCode="0%">
                  <c:v>0.05</c:v>
                </c:pt>
                <c:pt idx="5" formatCode="0%">
                  <c:v>0.03</c:v>
                </c:pt>
                <c:pt idx="6" formatCode="0%">
                  <c:v>0.05</c:v>
                </c:pt>
                <c:pt idx="7" formatCode="0%">
                  <c:v>0.04</c:v>
                </c:pt>
                <c:pt idx="8" formatCode="0%">
                  <c:v>0.06</c:v>
                </c:pt>
                <c:pt idx="9" formatCode="0%">
                  <c:v>0.04</c:v>
                </c:pt>
                <c:pt idx="10" formatCode="0%">
                  <c:v>0.07</c:v>
                </c:pt>
                <c:pt idx="11" formatCode="0%">
                  <c:v>0.05</c:v>
                </c:pt>
                <c:pt idx="12" formatCode="0%">
                  <c:v>0.06</c:v>
                </c:pt>
                <c:pt idx="13" formatCode="0%">
                  <c:v>0.08</c:v>
                </c:pt>
                <c:pt idx="14" formatCode="0%">
                  <c:v>0.04</c:v>
                </c:pt>
                <c:pt idx="15" formatCode="0%">
                  <c:v>0.07</c:v>
                </c:pt>
                <c:pt idx="16" formatCode="0%">
                  <c:v>0.08</c:v>
                </c:pt>
                <c:pt idx="17" formatCode="0%">
                  <c:v>0.09</c:v>
                </c:pt>
                <c:pt idx="18" formatCode="0%">
                  <c:v>0.06</c:v>
                </c:pt>
                <c:pt idx="19" formatCode="0%">
                  <c:v>0.08</c:v>
                </c:pt>
                <c:pt idx="20" formatCode="0%">
                  <c:v>0.07</c:v>
                </c:pt>
                <c:pt idx="21" formatCode="0%">
                  <c:v>0.08</c:v>
                </c:pt>
                <c:pt idx="22" formatCode="0%">
                  <c:v>0.09</c:v>
                </c:pt>
                <c:pt idx="23" formatCode="0%">
                  <c:v>0.16</c:v>
                </c:pt>
                <c:pt idx="24" formatCode="0%">
                  <c:v>0.14</c:v>
                </c:pt>
                <c:pt idx="25" formatCode="0%">
                  <c:v>0.17</c:v>
                </c:pt>
                <c:pt idx="26" formatCode="0%">
                  <c:v>0.33</c:v>
                </c:pt>
              </c:numCache>
            </c:numRef>
          </c:val>
          <c:extLst xmlns:c16r2="http://schemas.microsoft.com/office/drawing/2015/06/chart">
            <c:ext xmlns:c16="http://schemas.microsoft.com/office/drawing/2014/chart" uri="{C3380CC4-5D6E-409C-BE32-E72D297353CC}">
              <c16:uniqueId val="{00000000-730B-4DEB-A00A-B826A67B1F47}"/>
            </c:ext>
          </c:extLst>
        </c:ser>
        <c:dLbls>
          <c:showLegendKey val="0"/>
          <c:showVal val="0"/>
          <c:showCatName val="0"/>
          <c:showSerName val="0"/>
          <c:showPercent val="0"/>
          <c:showBubbleSize val="0"/>
        </c:dLbls>
        <c:gapWidth val="40"/>
        <c:overlap val="100"/>
        <c:axId val="1604218608"/>
        <c:axId val="1563300912"/>
      </c:barChart>
      <c:catAx>
        <c:axId val="160421860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563300912"/>
        <c:crosses val="autoZero"/>
        <c:auto val="1"/>
        <c:lblAlgn val="ctr"/>
        <c:lblOffset val="0"/>
        <c:noMultiLvlLbl val="0"/>
      </c:catAx>
      <c:valAx>
        <c:axId val="1563300912"/>
        <c:scaling>
          <c:orientation val="minMax"/>
          <c:max val="1.0"/>
        </c:scaling>
        <c:delete val="1"/>
        <c:axPos val="t"/>
        <c:numFmt formatCode="0%" sourceLinked="1"/>
        <c:majorTickMark val="none"/>
        <c:minorTickMark val="none"/>
        <c:tickLblPos val="nextTo"/>
        <c:crossAx val="1604218608"/>
        <c:crosses val="autoZero"/>
        <c:crossBetween val="between"/>
      </c:valAx>
      <c:spPr>
        <a:noFill/>
        <a:ln>
          <a:noFill/>
        </a:ln>
        <a:effectLst/>
      </c:spPr>
    </c:plotArea>
    <c:legend>
      <c:legendPos val="b"/>
      <c:layout>
        <c:manualLayout>
          <c:xMode val="edge"/>
          <c:yMode val="edge"/>
          <c:x val="0.0115740740740741"/>
          <c:y val="0.899177983186884"/>
          <c:w val="0.954420150606174"/>
          <c:h val="0.100822016813116"/>
        </c:manualLayout>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AA9-40F7-832F-F79EBDB37BD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Sheet1!$A$2:$A$27</c:f>
              <c:strCache>
                <c:ptCount val="26"/>
                <c:pt idx="0">
                  <c:v>Total</c:v>
                </c:pt>
                <c:pt idx="2">
                  <c:v>Tunisia</c:v>
                </c:pt>
                <c:pt idx="3">
                  <c:v>Turkey</c:v>
                </c:pt>
                <c:pt idx="4">
                  <c:v>Indonesia</c:v>
                </c:pt>
                <c:pt idx="5">
                  <c:v>Nigeria</c:v>
                </c:pt>
                <c:pt idx="6">
                  <c:v>Egypt</c:v>
                </c:pt>
                <c:pt idx="7">
                  <c:v>Kenya</c:v>
                </c:pt>
                <c:pt idx="8">
                  <c:v>India</c:v>
                </c:pt>
                <c:pt idx="9">
                  <c:v>Republic of Korea</c:v>
                </c:pt>
                <c:pt idx="10">
                  <c:v>Mexico</c:v>
                </c:pt>
                <c:pt idx="11">
                  <c:v>China</c:v>
                </c:pt>
                <c:pt idx="12">
                  <c:v>Hong Kong</c:v>
                </c:pt>
                <c:pt idx="13">
                  <c:v>Italy</c:v>
                </c:pt>
                <c:pt idx="14">
                  <c:v>Brazil</c:v>
                </c:pt>
                <c:pt idx="15">
                  <c:v>Poland</c:v>
                </c:pt>
                <c:pt idx="16">
                  <c:v>Russia</c:v>
                </c:pt>
                <c:pt idx="17">
                  <c:v>South Africa</c:v>
                </c:pt>
                <c:pt idx="18">
                  <c:v>Pakistan</c:v>
                </c:pt>
                <c:pt idx="19">
                  <c:v>Sweden</c:v>
                </c:pt>
                <c:pt idx="20">
                  <c:v>France</c:v>
                </c:pt>
                <c:pt idx="21">
                  <c:v>Canada</c:v>
                </c:pt>
                <c:pt idx="22">
                  <c:v>United States</c:v>
                </c:pt>
                <c:pt idx="23">
                  <c:v>Australia</c:v>
                </c:pt>
                <c:pt idx="24">
                  <c:v>Great Britain</c:v>
                </c:pt>
                <c:pt idx="25">
                  <c:v>Japan</c:v>
                </c:pt>
              </c:strCache>
            </c:strRef>
          </c:cat>
          <c:val>
            <c:numRef>
              <c:f>Sheet1!$B$2:$B$27</c:f>
              <c:numCache>
                <c:formatCode>General</c:formatCode>
                <c:ptCount val="26"/>
                <c:pt idx="0" formatCode="0%">
                  <c:v>0.31</c:v>
                </c:pt>
                <c:pt idx="2" formatCode="0%">
                  <c:v>0.77</c:v>
                </c:pt>
                <c:pt idx="3" formatCode="0%">
                  <c:v>0.54</c:v>
                </c:pt>
                <c:pt idx="4" formatCode="0%">
                  <c:v>0.5</c:v>
                </c:pt>
                <c:pt idx="5" formatCode="0%">
                  <c:v>0.48</c:v>
                </c:pt>
                <c:pt idx="6" formatCode="0%">
                  <c:v>0.48</c:v>
                </c:pt>
                <c:pt idx="7" formatCode="0%">
                  <c:v>0.44</c:v>
                </c:pt>
                <c:pt idx="8" formatCode="0%">
                  <c:v>0.39</c:v>
                </c:pt>
                <c:pt idx="9" formatCode="0%">
                  <c:v>0.39</c:v>
                </c:pt>
                <c:pt idx="10" formatCode="0%">
                  <c:v>0.37</c:v>
                </c:pt>
                <c:pt idx="11" formatCode="0%">
                  <c:v>0.36</c:v>
                </c:pt>
                <c:pt idx="12" formatCode="0%">
                  <c:v>0.35</c:v>
                </c:pt>
                <c:pt idx="13" formatCode="0%">
                  <c:v>0.34</c:v>
                </c:pt>
                <c:pt idx="14" formatCode="0%">
                  <c:v>0.33</c:v>
                </c:pt>
                <c:pt idx="15" formatCode="0%">
                  <c:v>0.32</c:v>
                </c:pt>
                <c:pt idx="16" formatCode="0%">
                  <c:v>0.29</c:v>
                </c:pt>
                <c:pt idx="17" formatCode="0%">
                  <c:v>0.28</c:v>
                </c:pt>
                <c:pt idx="18" formatCode="0%">
                  <c:v>0.26</c:v>
                </c:pt>
                <c:pt idx="19" formatCode="0%">
                  <c:v>0.24</c:v>
                </c:pt>
                <c:pt idx="20" formatCode="0%">
                  <c:v>0.23</c:v>
                </c:pt>
                <c:pt idx="21" formatCode="0%">
                  <c:v>0.18</c:v>
                </c:pt>
                <c:pt idx="22" formatCode="0%">
                  <c:v>0.15</c:v>
                </c:pt>
                <c:pt idx="23" formatCode="0%">
                  <c:v>0.15</c:v>
                </c:pt>
                <c:pt idx="24" formatCode="0%">
                  <c:v>0.14</c:v>
                </c:pt>
                <c:pt idx="25" formatCode="0%">
                  <c:v>0.14</c:v>
                </c:pt>
              </c:numCache>
            </c:numRef>
          </c:val>
          <c:extLst xmlns:c16r2="http://schemas.microsoft.com/office/drawing/2015/06/chart">
            <c:ext xmlns:c16="http://schemas.microsoft.com/office/drawing/2014/chart" uri="{C3380CC4-5D6E-409C-BE32-E72D297353CC}">
              <c16:uniqueId val="{00000002-6AA9-40F7-832F-F79EBDB37BDA}"/>
            </c:ext>
          </c:extLst>
        </c:ser>
        <c:dLbls>
          <c:showLegendKey val="0"/>
          <c:showVal val="0"/>
          <c:showCatName val="0"/>
          <c:showSerName val="0"/>
          <c:showPercent val="0"/>
          <c:showBubbleSize val="0"/>
        </c:dLbls>
        <c:gapWidth val="50"/>
        <c:axId val="1648137600"/>
        <c:axId val="1648139920"/>
      </c:barChart>
      <c:catAx>
        <c:axId val="16481376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8139920"/>
        <c:crosses val="autoZero"/>
        <c:auto val="1"/>
        <c:lblAlgn val="ctr"/>
        <c:lblOffset val="0"/>
        <c:noMultiLvlLbl val="0"/>
      </c:catAx>
      <c:valAx>
        <c:axId val="1648139920"/>
        <c:scaling>
          <c:orientation val="minMax"/>
          <c:max val="1.0"/>
        </c:scaling>
        <c:delete val="1"/>
        <c:axPos val="t"/>
        <c:numFmt formatCode="0%" sourceLinked="1"/>
        <c:majorTickMark val="none"/>
        <c:minorTickMark val="none"/>
        <c:tickLblPos val="nextTo"/>
        <c:crossAx val="16481376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Europe</c:v>
                </c:pt>
                <c:pt idx="7">
                  <c:v>G-8 Countries</c:v>
                </c:pt>
                <c:pt idx="8">
                  <c:v>North America</c:v>
                </c:pt>
              </c:strCache>
            </c:strRef>
          </c:cat>
          <c:val>
            <c:numRef>
              <c:f>Sheet1!$B$2:$B$10</c:f>
              <c:numCache>
                <c:formatCode>General</c:formatCode>
                <c:ptCount val="9"/>
                <c:pt idx="0" formatCode="0%">
                  <c:v>0.31</c:v>
                </c:pt>
                <c:pt idx="2" formatCode="0%">
                  <c:v>0.43</c:v>
                </c:pt>
                <c:pt idx="3" formatCode="0%">
                  <c:v>0.35</c:v>
                </c:pt>
                <c:pt idx="4" formatCode="0%">
                  <c:v>0.33</c:v>
                </c:pt>
                <c:pt idx="5" formatCode="0%">
                  <c:v>0.32</c:v>
                </c:pt>
                <c:pt idx="6" formatCode="0%">
                  <c:v>0.23</c:v>
                </c:pt>
                <c:pt idx="7" formatCode="0%">
                  <c:v>0.2</c:v>
                </c:pt>
                <c:pt idx="8" formatCode="0%">
                  <c:v>0.16</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542406688"/>
        <c:axId val="1542408464"/>
      </c:barChart>
      <c:catAx>
        <c:axId val="15424066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408464"/>
        <c:crosses val="autoZero"/>
        <c:auto val="1"/>
        <c:lblAlgn val="ctr"/>
        <c:lblOffset val="0"/>
        <c:noMultiLvlLbl val="0"/>
      </c:catAx>
      <c:valAx>
        <c:axId val="1542408464"/>
        <c:scaling>
          <c:orientation val="minMax"/>
          <c:max val="1.0"/>
        </c:scaling>
        <c:delete val="1"/>
        <c:axPos val="t"/>
        <c:numFmt formatCode="0%" sourceLinked="1"/>
        <c:majorTickMark val="none"/>
        <c:minorTickMark val="none"/>
        <c:tickLblPos val="nextTo"/>
        <c:crossAx val="15424066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AA9-40F7-832F-F79EBDB37BD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Indonesia</c:v>
                </c:pt>
                <c:pt idx="4">
                  <c:v>South Korea</c:v>
                </c:pt>
                <c:pt idx="5">
                  <c:v>Turkey</c:v>
                </c:pt>
                <c:pt idx="6">
                  <c:v>Egypt</c:v>
                </c:pt>
                <c:pt idx="7">
                  <c:v>South Africa</c:v>
                </c:pt>
                <c:pt idx="8">
                  <c:v>China</c:v>
                </c:pt>
                <c:pt idx="9">
                  <c:v>Poland</c:v>
                </c:pt>
                <c:pt idx="10">
                  <c:v>India</c:v>
                </c:pt>
                <c:pt idx="11">
                  <c:v>Japan</c:v>
                </c:pt>
                <c:pt idx="12">
                  <c:v>Germany</c:v>
                </c:pt>
                <c:pt idx="13">
                  <c:v>Australia</c:v>
                </c:pt>
                <c:pt idx="14">
                  <c:v>Mexico</c:v>
                </c:pt>
                <c:pt idx="15">
                  <c:v>Hong Kong</c:v>
                </c:pt>
                <c:pt idx="16">
                  <c:v>Kenya</c:v>
                </c:pt>
                <c:pt idx="17">
                  <c:v>Brazil</c:v>
                </c:pt>
                <c:pt idx="18">
                  <c:v>Sweden</c:v>
                </c:pt>
                <c:pt idx="19">
                  <c:v>Canada</c:v>
                </c:pt>
                <c:pt idx="20">
                  <c:v>Nigeria</c:v>
                </c:pt>
                <c:pt idx="21">
                  <c:v>France</c:v>
                </c:pt>
                <c:pt idx="22">
                  <c:v>United States</c:v>
                </c:pt>
                <c:pt idx="23">
                  <c:v>Pakistan</c:v>
                </c:pt>
                <c:pt idx="24">
                  <c:v>Russia</c:v>
                </c:pt>
                <c:pt idx="25">
                  <c:v>Great Britain</c:v>
                </c:pt>
                <c:pt idx="26">
                  <c:v>Italy</c:v>
                </c:pt>
              </c:strCache>
            </c:strRef>
          </c:cat>
          <c:val>
            <c:numRef>
              <c:f>Sheet1!$B$2:$B$28</c:f>
              <c:numCache>
                <c:formatCode>General</c:formatCode>
                <c:ptCount val="27"/>
                <c:pt idx="0" formatCode="0%">
                  <c:v>0.28</c:v>
                </c:pt>
                <c:pt idx="2" formatCode="0%">
                  <c:v>0.72</c:v>
                </c:pt>
                <c:pt idx="3" formatCode="0%">
                  <c:v>0.47</c:v>
                </c:pt>
                <c:pt idx="4" formatCode="0%">
                  <c:v>0.47</c:v>
                </c:pt>
                <c:pt idx="5" formatCode="0%">
                  <c:v>0.38</c:v>
                </c:pt>
                <c:pt idx="6" formatCode="0%">
                  <c:v>0.37</c:v>
                </c:pt>
                <c:pt idx="7" formatCode="0%">
                  <c:v>0.31</c:v>
                </c:pt>
                <c:pt idx="8" formatCode="0%">
                  <c:v>0.29</c:v>
                </c:pt>
                <c:pt idx="9" formatCode="0%">
                  <c:v>0.29</c:v>
                </c:pt>
                <c:pt idx="10" formatCode="0%">
                  <c:v>0.28</c:v>
                </c:pt>
                <c:pt idx="11" formatCode="0%">
                  <c:v>0.28</c:v>
                </c:pt>
                <c:pt idx="12" formatCode="0%">
                  <c:v>0.28</c:v>
                </c:pt>
                <c:pt idx="13" formatCode="0%">
                  <c:v>0.27</c:v>
                </c:pt>
                <c:pt idx="14" formatCode="0%">
                  <c:v>0.26</c:v>
                </c:pt>
                <c:pt idx="15" formatCode="0%">
                  <c:v>0.26</c:v>
                </c:pt>
                <c:pt idx="16" formatCode="0%">
                  <c:v>0.25</c:v>
                </c:pt>
                <c:pt idx="17" formatCode="0%">
                  <c:v>0.23</c:v>
                </c:pt>
                <c:pt idx="18" formatCode="0%">
                  <c:v>0.23</c:v>
                </c:pt>
                <c:pt idx="19" formatCode="0%">
                  <c:v>0.23</c:v>
                </c:pt>
                <c:pt idx="20" formatCode="0%">
                  <c:v>0.22</c:v>
                </c:pt>
                <c:pt idx="21" formatCode="0%">
                  <c:v>0.22</c:v>
                </c:pt>
                <c:pt idx="22" formatCode="0%">
                  <c:v>0.21</c:v>
                </c:pt>
                <c:pt idx="23" formatCode="0%">
                  <c:v>0.19</c:v>
                </c:pt>
                <c:pt idx="24" formatCode="0%">
                  <c:v>0.17</c:v>
                </c:pt>
                <c:pt idx="25" formatCode="0%">
                  <c:v>0.15</c:v>
                </c:pt>
                <c:pt idx="26" formatCode="0%">
                  <c:v>0.13</c:v>
                </c:pt>
              </c:numCache>
            </c:numRef>
          </c:val>
          <c:extLst xmlns:c16r2="http://schemas.microsoft.com/office/drawing/2015/06/chart">
            <c:ext xmlns:c16="http://schemas.microsoft.com/office/drawing/2014/chart" uri="{C3380CC4-5D6E-409C-BE32-E72D297353CC}">
              <c16:uniqueId val="{00000002-6AA9-40F7-832F-F79EBDB37BDA}"/>
            </c:ext>
          </c:extLst>
        </c:ser>
        <c:dLbls>
          <c:showLegendKey val="0"/>
          <c:showVal val="0"/>
          <c:showCatName val="0"/>
          <c:showSerName val="0"/>
          <c:showPercent val="0"/>
          <c:showBubbleSize val="0"/>
        </c:dLbls>
        <c:gapWidth val="50"/>
        <c:axId val="1647900928"/>
        <c:axId val="1647902976"/>
      </c:barChart>
      <c:catAx>
        <c:axId val="16479009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902976"/>
        <c:crosses val="autoZero"/>
        <c:auto val="1"/>
        <c:lblAlgn val="ctr"/>
        <c:lblOffset val="0"/>
        <c:noMultiLvlLbl val="0"/>
      </c:catAx>
      <c:valAx>
        <c:axId val="1647902976"/>
        <c:scaling>
          <c:orientation val="minMax"/>
          <c:max val="1.0"/>
        </c:scaling>
        <c:delete val="1"/>
        <c:axPos val="t"/>
        <c:numFmt formatCode="0%" sourceLinked="1"/>
        <c:majorTickMark val="none"/>
        <c:minorTickMark val="none"/>
        <c:tickLblPos val="nextTo"/>
        <c:crossAx val="1647900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APAC</c:v>
                </c:pt>
                <c:pt idx="4">
                  <c:v>BRICS</c:v>
                </c:pt>
                <c:pt idx="5">
                  <c:v>LATAM</c:v>
                </c:pt>
                <c:pt idx="6">
                  <c:v>Europe</c:v>
                </c:pt>
                <c:pt idx="7">
                  <c:v>North America</c:v>
                </c:pt>
                <c:pt idx="8">
                  <c:v>G-8 Countries</c:v>
                </c:pt>
              </c:strCache>
            </c:strRef>
          </c:cat>
          <c:val>
            <c:numRef>
              <c:f>Sheet1!$B$2:$B$10</c:f>
              <c:numCache>
                <c:formatCode>General</c:formatCode>
                <c:ptCount val="9"/>
                <c:pt idx="0" formatCode="0%">
                  <c:v>0.28</c:v>
                </c:pt>
                <c:pt idx="2" formatCode="0%">
                  <c:v>0.32</c:v>
                </c:pt>
                <c:pt idx="3" formatCode="0%">
                  <c:v>0.32</c:v>
                </c:pt>
                <c:pt idx="4" formatCode="0%">
                  <c:v>0.26</c:v>
                </c:pt>
                <c:pt idx="5" formatCode="0%">
                  <c:v>0.24</c:v>
                </c:pt>
                <c:pt idx="6" formatCode="0%">
                  <c:v>0.22</c:v>
                </c:pt>
                <c:pt idx="7" formatCode="0%">
                  <c:v>0.22</c:v>
                </c:pt>
                <c:pt idx="8" formatCode="0%">
                  <c:v>0.21</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607333088"/>
        <c:axId val="1606698864"/>
      </c:barChart>
      <c:catAx>
        <c:axId val="16073330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6698864"/>
        <c:crosses val="autoZero"/>
        <c:auto val="1"/>
        <c:lblAlgn val="ctr"/>
        <c:lblOffset val="0"/>
        <c:noMultiLvlLbl val="0"/>
      </c:catAx>
      <c:valAx>
        <c:axId val="1606698864"/>
        <c:scaling>
          <c:orientation val="minMax"/>
          <c:max val="1.0"/>
        </c:scaling>
        <c:delete val="1"/>
        <c:axPos val="t"/>
        <c:numFmt formatCode="0%" sourceLinked="1"/>
        <c:majorTickMark val="none"/>
        <c:minorTickMark val="none"/>
        <c:tickLblPos val="nextTo"/>
        <c:crossAx val="1607333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AA9-40F7-832F-F79EBDB37BD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Sheet1!$A$2:$A$27</c:f>
              <c:strCache>
                <c:ptCount val="26"/>
                <c:pt idx="0">
                  <c:v>Total</c:v>
                </c:pt>
                <c:pt idx="2">
                  <c:v>Tunisia</c:v>
                </c:pt>
                <c:pt idx="3">
                  <c:v>Egypt</c:v>
                </c:pt>
                <c:pt idx="4">
                  <c:v>Mexico</c:v>
                </c:pt>
                <c:pt idx="5">
                  <c:v>Pakistan</c:v>
                </c:pt>
                <c:pt idx="6">
                  <c:v>Hong Kong</c:v>
                </c:pt>
                <c:pt idx="7">
                  <c:v>India</c:v>
                </c:pt>
                <c:pt idx="8">
                  <c:v>Brazil</c:v>
                </c:pt>
                <c:pt idx="9">
                  <c:v>Russia</c:v>
                </c:pt>
                <c:pt idx="10">
                  <c:v>Kenya</c:v>
                </c:pt>
                <c:pt idx="11">
                  <c:v>Turkey</c:v>
                </c:pt>
                <c:pt idx="12">
                  <c:v>Sweden</c:v>
                </c:pt>
                <c:pt idx="13">
                  <c:v>Italy</c:v>
                </c:pt>
                <c:pt idx="14">
                  <c:v>South Africa</c:v>
                </c:pt>
                <c:pt idx="15">
                  <c:v>Poland</c:v>
                </c:pt>
                <c:pt idx="16">
                  <c:v>China</c:v>
                </c:pt>
                <c:pt idx="17">
                  <c:v>Indonesia</c:v>
                </c:pt>
                <c:pt idx="18">
                  <c:v>Nigeria</c:v>
                </c:pt>
                <c:pt idx="19">
                  <c:v>France</c:v>
                </c:pt>
                <c:pt idx="20">
                  <c:v>Republic of Korea</c:v>
                </c:pt>
                <c:pt idx="21">
                  <c:v>Canada</c:v>
                </c:pt>
                <c:pt idx="22">
                  <c:v>Germany</c:v>
                </c:pt>
                <c:pt idx="23">
                  <c:v>Australia</c:v>
                </c:pt>
                <c:pt idx="24">
                  <c:v>United States</c:v>
                </c:pt>
                <c:pt idx="25">
                  <c:v>Great Britain</c:v>
                </c:pt>
              </c:strCache>
            </c:strRef>
          </c:cat>
          <c:val>
            <c:numRef>
              <c:f>Sheet1!$B$2:$B$27</c:f>
              <c:numCache>
                <c:formatCode>General</c:formatCode>
                <c:ptCount val="26"/>
                <c:pt idx="0" formatCode="0%">
                  <c:v>0.09</c:v>
                </c:pt>
                <c:pt idx="2" formatCode="0%">
                  <c:v>0.57</c:v>
                </c:pt>
                <c:pt idx="3" formatCode="0%">
                  <c:v>0.2</c:v>
                </c:pt>
                <c:pt idx="4" formatCode="0%">
                  <c:v>0.18</c:v>
                </c:pt>
                <c:pt idx="5" formatCode="0%">
                  <c:v>0.18</c:v>
                </c:pt>
                <c:pt idx="6" formatCode="0%">
                  <c:v>0.14</c:v>
                </c:pt>
                <c:pt idx="7" formatCode="0%">
                  <c:v>0.13</c:v>
                </c:pt>
                <c:pt idx="8" formatCode="0%">
                  <c:v>0.13</c:v>
                </c:pt>
                <c:pt idx="9" formatCode="0%">
                  <c:v>0.11</c:v>
                </c:pt>
                <c:pt idx="10" formatCode="0%">
                  <c:v>0.1</c:v>
                </c:pt>
                <c:pt idx="11" formatCode="0%">
                  <c:v>0.09</c:v>
                </c:pt>
                <c:pt idx="12" formatCode="0%">
                  <c:v>0.09</c:v>
                </c:pt>
                <c:pt idx="13" formatCode="0%">
                  <c:v>0.08</c:v>
                </c:pt>
                <c:pt idx="14" formatCode="0%">
                  <c:v>0.07</c:v>
                </c:pt>
                <c:pt idx="15" formatCode="0%">
                  <c:v>0.07</c:v>
                </c:pt>
                <c:pt idx="16" formatCode="0%">
                  <c:v>0.06</c:v>
                </c:pt>
                <c:pt idx="17" formatCode="0%">
                  <c:v>0.05</c:v>
                </c:pt>
                <c:pt idx="18" formatCode="0%">
                  <c:v>0.05</c:v>
                </c:pt>
                <c:pt idx="19" formatCode="0%">
                  <c:v>0.05</c:v>
                </c:pt>
                <c:pt idx="20" formatCode="0%">
                  <c:v>0.04</c:v>
                </c:pt>
                <c:pt idx="21" formatCode="0%">
                  <c:v>0.04</c:v>
                </c:pt>
                <c:pt idx="22" formatCode="0%">
                  <c:v>0.03</c:v>
                </c:pt>
                <c:pt idx="23" formatCode="0%">
                  <c:v>0.03</c:v>
                </c:pt>
                <c:pt idx="24" formatCode="0%">
                  <c:v>0.03</c:v>
                </c:pt>
                <c:pt idx="25" formatCode="0%">
                  <c:v>0.02</c:v>
                </c:pt>
              </c:numCache>
            </c:numRef>
          </c:val>
          <c:extLst xmlns:c16r2="http://schemas.microsoft.com/office/drawing/2015/06/chart">
            <c:ext xmlns:c16="http://schemas.microsoft.com/office/drawing/2014/chart" uri="{C3380CC4-5D6E-409C-BE32-E72D297353CC}">
              <c16:uniqueId val="{00000002-6AA9-40F7-832F-F79EBDB37BDA}"/>
            </c:ext>
          </c:extLst>
        </c:ser>
        <c:dLbls>
          <c:showLegendKey val="0"/>
          <c:showVal val="0"/>
          <c:showCatName val="0"/>
          <c:showSerName val="0"/>
          <c:showPercent val="0"/>
          <c:showBubbleSize val="0"/>
        </c:dLbls>
        <c:gapWidth val="50"/>
        <c:axId val="1605521328"/>
        <c:axId val="1299249952"/>
      </c:barChart>
      <c:catAx>
        <c:axId val="16055213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99249952"/>
        <c:crosses val="autoZero"/>
        <c:auto val="1"/>
        <c:lblAlgn val="ctr"/>
        <c:lblOffset val="0"/>
        <c:noMultiLvlLbl val="0"/>
      </c:catAx>
      <c:valAx>
        <c:axId val="1299249952"/>
        <c:scaling>
          <c:orientation val="minMax"/>
          <c:max val="1.0"/>
        </c:scaling>
        <c:delete val="1"/>
        <c:axPos val="t"/>
        <c:numFmt formatCode="0%" sourceLinked="1"/>
        <c:majorTickMark val="none"/>
        <c:minorTickMark val="none"/>
        <c:tickLblPos val="nextTo"/>
        <c:crossAx val="16055213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Europe</c:v>
                </c:pt>
                <c:pt idx="7">
                  <c:v>G-8 Countries</c:v>
                </c:pt>
                <c:pt idx="8">
                  <c:v>North America</c:v>
                </c:pt>
              </c:strCache>
            </c:strRef>
          </c:cat>
          <c:val>
            <c:numRef>
              <c:f>Sheet1!$B$2:$B$10</c:f>
              <c:numCache>
                <c:formatCode>General</c:formatCode>
                <c:ptCount val="9"/>
                <c:pt idx="0" formatCode="0%">
                  <c:v>0.09</c:v>
                </c:pt>
                <c:pt idx="2" formatCode="0%">
                  <c:v>0.16</c:v>
                </c:pt>
                <c:pt idx="3" formatCode="0%">
                  <c:v>0.11</c:v>
                </c:pt>
                <c:pt idx="4" formatCode="0%">
                  <c:v>0.1</c:v>
                </c:pt>
                <c:pt idx="5" formatCode="0%">
                  <c:v>0.07</c:v>
                </c:pt>
                <c:pt idx="6" formatCode="0%">
                  <c:v>0.05</c:v>
                </c:pt>
                <c:pt idx="7" formatCode="0%">
                  <c:v>0.04</c:v>
                </c:pt>
                <c:pt idx="8" formatCode="0%">
                  <c:v>0.03</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606002512"/>
        <c:axId val="1605554656"/>
      </c:barChart>
      <c:catAx>
        <c:axId val="1606002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554656"/>
        <c:crosses val="autoZero"/>
        <c:auto val="1"/>
        <c:lblAlgn val="ctr"/>
        <c:lblOffset val="0"/>
        <c:noMultiLvlLbl val="0"/>
      </c:catAx>
      <c:valAx>
        <c:axId val="1605554656"/>
        <c:scaling>
          <c:orientation val="minMax"/>
          <c:max val="1.0"/>
        </c:scaling>
        <c:delete val="1"/>
        <c:axPos val="t"/>
        <c:numFmt formatCode="0%" sourceLinked="1"/>
        <c:majorTickMark val="none"/>
        <c:minorTickMark val="none"/>
        <c:tickLblPos val="nextTo"/>
        <c:crossAx val="1606002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AA9-40F7-832F-F79EBDB37BD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Egypt</c:v>
                </c:pt>
                <c:pt idx="4">
                  <c:v>South Africa</c:v>
                </c:pt>
                <c:pt idx="5">
                  <c:v>Hong Kong</c:v>
                </c:pt>
                <c:pt idx="6">
                  <c:v>India</c:v>
                </c:pt>
                <c:pt idx="7">
                  <c:v>Canada</c:v>
                </c:pt>
                <c:pt idx="8">
                  <c:v>Turkey</c:v>
                </c:pt>
                <c:pt idx="9">
                  <c:v>Australia</c:v>
                </c:pt>
                <c:pt idx="10">
                  <c:v>Mexico</c:v>
                </c:pt>
                <c:pt idx="11">
                  <c:v>Brazil</c:v>
                </c:pt>
                <c:pt idx="12">
                  <c:v>Sweden</c:v>
                </c:pt>
                <c:pt idx="13">
                  <c:v>Indonesia</c:v>
                </c:pt>
                <c:pt idx="14">
                  <c:v>Russia</c:v>
                </c:pt>
                <c:pt idx="15">
                  <c:v>Italy</c:v>
                </c:pt>
                <c:pt idx="16">
                  <c:v>France</c:v>
                </c:pt>
                <c:pt idx="17">
                  <c:v>United States</c:v>
                </c:pt>
                <c:pt idx="18">
                  <c:v>Pakistan</c:v>
                </c:pt>
                <c:pt idx="19">
                  <c:v>Poland</c:v>
                </c:pt>
                <c:pt idx="20">
                  <c:v>Great Britain</c:v>
                </c:pt>
                <c:pt idx="21">
                  <c:v>China</c:v>
                </c:pt>
                <c:pt idx="22">
                  <c:v>Republic of Korea</c:v>
                </c:pt>
                <c:pt idx="23">
                  <c:v>Germany</c:v>
                </c:pt>
                <c:pt idx="24">
                  <c:v>Kenya</c:v>
                </c:pt>
                <c:pt idx="25">
                  <c:v>Nigeria</c:v>
                </c:pt>
                <c:pt idx="26">
                  <c:v>Japan</c:v>
                </c:pt>
              </c:strCache>
            </c:strRef>
          </c:cat>
          <c:val>
            <c:numRef>
              <c:f>Sheet1!$B$2:$B$28</c:f>
              <c:numCache>
                <c:formatCode>General</c:formatCode>
                <c:ptCount val="27"/>
                <c:pt idx="0" formatCode="0%">
                  <c:v>0.17</c:v>
                </c:pt>
                <c:pt idx="2" formatCode="0%">
                  <c:v>0.75</c:v>
                </c:pt>
                <c:pt idx="3" formatCode="0%">
                  <c:v>0.31</c:v>
                </c:pt>
                <c:pt idx="4" formatCode="0%">
                  <c:v>0.25</c:v>
                </c:pt>
                <c:pt idx="5" formatCode="0%">
                  <c:v>0.22</c:v>
                </c:pt>
                <c:pt idx="6" formatCode="0%">
                  <c:v>0.22</c:v>
                </c:pt>
                <c:pt idx="7" formatCode="0%">
                  <c:v>0.2</c:v>
                </c:pt>
                <c:pt idx="8" formatCode="0%">
                  <c:v>0.19</c:v>
                </c:pt>
                <c:pt idx="9" formatCode="0%">
                  <c:v>0.19</c:v>
                </c:pt>
                <c:pt idx="10" formatCode="0%">
                  <c:v>0.18</c:v>
                </c:pt>
                <c:pt idx="11" formatCode="0%">
                  <c:v>0.18</c:v>
                </c:pt>
                <c:pt idx="12" formatCode="0%">
                  <c:v>0.18</c:v>
                </c:pt>
                <c:pt idx="13" formatCode="0%">
                  <c:v>0.17</c:v>
                </c:pt>
                <c:pt idx="14" formatCode="0%">
                  <c:v>0.16</c:v>
                </c:pt>
                <c:pt idx="15" formatCode="0%">
                  <c:v>0.16</c:v>
                </c:pt>
                <c:pt idx="16" formatCode="0%">
                  <c:v>0.16</c:v>
                </c:pt>
                <c:pt idx="17" formatCode="0%">
                  <c:v>0.14</c:v>
                </c:pt>
                <c:pt idx="18" formatCode="0%">
                  <c:v>0.13</c:v>
                </c:pt>
                <c:pt idx="19" formatCode="0%">
                  <c:v>0.13</c:v>
                </c:pt>
                <c:pt idx="20" formatCode="0%">
                  <c:v>0.13</c:v>
                </c:pt>
                <c:pt idx="21" formatCode="0%">
                  <c:v>0.1</c:v>
                </c:pt>
                <c:pt idx="22" formatCode="0%">
                  <c:v>0.1</c:v>
                </c:pt>
                <c:pt idx="23" formatCode="0%">
                  <c:v>0.1</c:v>
                </c:pt>
                <c:pt idx="24" formatCode="0%">
                  <c:v>0.09</c:v>
                </c:pt>
                <c:pt idx="25" formatCode="0%">
                  <c:v>0.09</c:v>
                </c:pt>
                <c:pt idx="26" formatCode="0%">
                  <c:v>0.03</c:v>
                </c:pt>
              </c:numCache>
            </c:numRef>
          </c:val>
          <c:extLst xmlns:c16r2="http://schemas.microsoft.com/office/drawing/2015/06/chart">
            <c:ext xmlns:c16="http://schemas.microsoft.com/office/drawing/2014/chart" uri="{C3380CC4-5D6E-409C-BE32-E72D297353CC}">
              <c16:uniqueId val="{00000002-6AA9-40F7-832F-F79EBDB37BDA}"/>
            </c:ext>
          </c:extLst>
        </c:ser>
        <c:dLbls>
          <c:showLegendKey val="0"/>
          <c:showVal val="0"/>
          <c:showCatName val="0"/>
          <c:showSerName val="0"/>
          <c:showPercent val="0"/>
          <c:showBubbleSize val="0"/>
        </c:dLbls>
        <c:gapWidth val="50"/>
        <c:axId val="1562482544"/>
        <c:axId val="1603423136"/>
      </c:barChart>
      <c:catAx>
        <c:axId val="15624825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3423136"/>
        <c:crosses val="autoZero"/>
        <c:auto val="1"/>
        <c:lblAlgn val="ctr"/>
        <c:lblOffset val="0"/>
        <c:noMultiLvlLbl val="0"/>
      </c:catAx>
      <c:valAx>
        <c:axId val="1603423136"/>
        <c:scaling>
          <c:orientation val="minMax"/>
          <c:max val="1.0"/>
        </c:scaling>
        <c:delete val="1"/>
        <c:axPos val="t"/>
        <c:numFmt formatCode="0%" sourceLinked="1"/>
        <c:majorTickMark val="none"/>
        <c:minorTickMark val="none"/>
        <c:tickLblPos val="nextTo"/>
        <c:crossAx val="1562482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7093878890139"/>
          <c:y val="0.036231884057971"/>
          <c:w val="0.809678607882348"/>
          <c:h val="0.933574879227053"/>
        </c:manualLayout>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Europe</c:v>
                </c:pt>
                <c:pt idx="8">
                  <c:v>G-8 Countries</c:v>
                </c:pt>
              </c:strCache>
            </c:strRef>
          </c:cat>
          <c:val>
            <c:numRef>
              <c:f>Sheet1!$B$2:$B$10</c:f>
              <c:numCache>
                <c:formatCode>General</c:formatCode>
                <c:ptCount val="9"/>
                <c:pt idx="0" formatCode="0%">
                  <c:v>0.17</c:v>
                </c:pt>
                <c:pt idx="2" formatCode="0%">
                  <c:v>0.21</c:v>
                </c:pt>
                <c:pt idx="3" formatCode="0%">
                  <c:v>0.18</c:v>
                </c:pt>
                <c:pt idx="4" formatCode="0%">
                  <c:v>0.18</c:v>
                </c:pt>
                <c:pt idx="5" formatCode="0%">
                  <c:v>0.17</c:v>
                </c:pt>
                <c:pt idx="6" formatCode="0%">
                  <c:v>0.15</c:v>
                </c:pt>
                <c:pt idx="7" formatCode="0%">
                  <c:v>0.14</c:v>
                </c:pt>
                <c:pt idx="8" formatCode="0%">
                  <c:v>0.13</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607937728"/>
        <c:axId val="1607952016"/>
      </c:barChart>
      <c:catAx>
        <c:axId val="16079377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952016"/>
        <c:crosses val="autoZero"/>
        <c:auto val="1"/>
        <c:lblAlgn val="ctr"/>
        <c:lblOffset val="0"/>
        <c:noMultiLvlLbl val="0"/>
      </c:catAx>
      <c:valAx>
        <c:axId val="1607952016"/>
        <c:scaling>
          <c:orientation val="minMax"/>
          <c:max val="1.0"/>
        </c:scaling>
        <c:delete val="1"/>
        <c:axPos val="t"/>
        <c:numFmt formatCode="0%" sourceLinked="1"/>
        <c:majorTickMark val="none"/>
        <c:minorTickMark val="none"/>
        <c:tickLblPos val="nextTo"/>
        <c:crossAx val="1607937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AA9-40F7-832F-F79EBDB37BD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Pakistan</c:v>
                </c:pt>
                <c:pt idx="4">
                  <c:v>India</c:v>
                </c:pt>
                <c:pt idx="5">
                  <c:v>China</c:v>
                </c:pt>
                <c:pt idx="6">
                  <c:v>Mexico</c:v>
                </c:pt>
                <c:pt idx="7">
                  <c:v>Hong Kong</c:v>
                </c:pt>
                <c:pt idx="8">
                  <c:v>Turkey</c:v>
                </c:pt>
                <c:pt idx="9">
                  <c:v>Indonesia</c:v>
                </c:pt>
                <c:pt idx="10">
                  <c:v>Egypt</c:v>
                </c:pt>
                <c:pt idx="11">
                  <c:v>South Africa</c:v>
                </c:pt>
                <c:pt idx="12">
                  <c:v>Brazil</c:v>
                </c:pt>
                <c:pt idx="13">
                  <c:v>Italy</c:v>
                </c:pt>
                <c:pt idx="14">
                  <c:v>Kenya</c:v>
                </c:pt>
                <c:pt idx="15">
                  <c:v>Canada</c:v>
                </c:pt>
                <c:pt idx="16">
                  <c:v>Sweden</c:v>
                </c:pt>
                <c:pt idx="17">
                  <c:v>United States</c:v>
                </c:pt>
                <c:pt idx="18">
                  <c:v>Poland</c:v>
                </c:pt>
                <c:pt idx="19">
                  <c:v>Australia</c:v>
                </c:pt>
                <c:pt idx="20">
                  <c:v>Russia</c:v>
                </c:pt>
                <c:pt idx="21">
                  <c:v>France</c:v>
                </c:pt>
                <c:pt idx="22">
                  <c:v>South Korea</c:v>
                </c:pt>
                <c:pt idx="23">
                  <c:v>Great Britain</c:v>
                </c:pt>
                <c:pt idx="24">
                  <c:v>Germany</c:v>
                </c:pt>
                <c:pt idx="25">
                  <c:v>Nigeria</c:v>
                </c:pt>
                <c:pt idx="26">
                  <c:v>Japan</c:v>
                </c:pt>
              </c:strCache>
            </c:strRef>
          </c:cat>
          <c:val>
            <c:numRef>
              <c:f>Sheet1!$B$2:$B$28</c:f>
              <c:numCache>
                <c:formatCode>General</c:formatCode>
                <c:ptCount val="27"/>
                <c:pt idx="0" formatCode="0%">
                  <c:v>0.06</c:v>
                </c:pt>
                <c:pt idx="2" formatCode="0%">
                  <c:v>0.36</c:v>
                </c:pt>
                <c:pt idx="3" formatCode="0%">
                  <c:v>0.16</c:v>
                </c:pt>
                <c:pt idx="4" formatCode="0%">
                  <c:v>0.15</c:v>
                </c:pt>
                <c:pt idx="5" formatCode="0%">
                  <c:v>0.11</c:v>
                </c:pt>
                <c:pt idx="6" formatCode="0%">
                  <c:v>0.08</c:v>
                </c:pt>
                <c:pt idx="7" formatCode="0%">
                  <c:v>0.07</c:v>
                </c:pt>
                <c:pt idx="8" formatCode="0%">
                  <c:v>0.07</c:v>
                </c:pt>
                <c:pt idx="9" formatCode="0%">
                  <c:v>0.07</c:v>
                </c:pt>
                <c:pt idx="10" formatCode="0%">
                  <c:v>0.06</c:v>
                </c:pt>
                <c:pt idx="11" formatCode="0%">
                  <c:v>0.06</c:v>
                </c:pt>
                <c:pt idx="12" formatCode="0%">
                  <c:v>0.06</c:v>
                </c:pt>
                <c:pt idx="13" formatCode="0%">
                  <c:v>0.05</c:v>
                </c:pt>
                <c:pt idx="14" formatCode="0%">
                  <c:v>0.05</c:v>
                </c:pt>
                <c:pt idx="15" formatCode="0%">
                  <c:v>0.04</c:v>
                </c:pt>
                <c:pt idx="16" formatCode="0%">
                  <c:v>0.04</c:v>
                </c:pt>
                <c:pt idx="17" formatCode="0%">
                  <c:v>0.04</c:v>
                </c:pt>
                <c:pt idx="18" formatCode="0%">
                  <c:v>0.04</c:v>
                </c:pt>
                <c:pt idx="19" formatCode="0%">
                  <c:v>0.03</c:v>
                </c:pt>
                <c:pt idx="20" formatCode="0%">
                  <c:v>0.03</c:v>
                </c:pt>
                <c:pt idx="21" formatCode="0%">
                  <c:v>0.03</c:v>
                </c:pt>
                <c:pt idx="22" formatCode="0%">
                  <c:v>0.03</c:v>
                </c:pt>
                <c:pt idx="23" formatCode="0%">
                  <c:v>0.02</c:v>
                </c:pt>
                <c:pt idx="24" formatCode="0%">
                  <c:v>0.02</c:v>
                </c:pt>
                <c:pt idx="25" formatCode="0%">
                  <c:v>0.02</c:v>
                </c:pt>
                <c:pt idx="26" formatCode="0%">
                  <c:v>0.02</c:v>
                </c:pt>
              </c:numCache>
            </c:numRef>
          </c:val>
          <c:extLst xmlns:c16r2="http://schemas.microsoft.com/office/drawing/2015/06/chart">
            <c:ext xmlns:c16="http://schemas.microsoft.com/office/drawing/2014/chart" uri="{C3380CC4-5D6E-409C-BE32-E72D297353CC}">
              <c16:uniqueId val="{00000002-6AA9-40F7-832F-F79EBDB37BDA}"/>
            </c:ext>
          </c:extLst>
        </c:ser>
        <c:dLbls>
          <c:showLegendKey val="0"/>
          <c:showVal val="0"/>
          <c:showCatName val="0"/>
          <c:showSerName val="0"/>
          <c:showPercent val="0"/>
          <c:showBubbleSize val="0"/>
        </c:dLbls>
        <c:gapWidth val="50"/>
        <c:axId val="1561631328"/>
        <c:axId val="1561433152"/>
      </c:barChart>
      <c:catAx>
        <c:axId val="15616313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1433152"/>
        <c:crosses val="autoZero"/>
        <c:auto val="1"/>
        <c:lblAlgn val="ctr"/>
        <c:lblOffset val="0"/>
        <c:noMultiLvlLbl val="0"/>
      </c:catAx>
      <c:valAx>
        <c:axId val="1561433152"/>
        <c:scaling>
          <c:orientation val="minMax"/>
          <c:max val="1.0"/>
        </c:scaling>
        <c:delete val="1"/>
        <c:axPos val="t"/>
        <c:numFmt formatCode="0%" sourceLinked="1"/>
        <c:majorTickMark val="none"/>
        <c:minorTickMark val="none"/>
        <c:tickLblPos val="nextTo"/>
        <c:crossAx val="15616313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 </c:v>
                </c:pt>
                <c:pt idx="3">
                  <c:v>LATAM</c:v>
                </c:pt>
                <c:pt idx="4">
                  <c:v>Middle East/Africa</c:v>
                </c:pt>
                <c:pt idx="5">
                  <c:v>APAC</c:v>
                </c:pt>
                <c:pt idx="6">
                  <c:v>North America</c:v>
                </c:pt>
                <c:pt idx="7">
                  <c:v>Europe</c:v>
                </c:pt>
                <c:pt idx="8">
                  <c:v>G-8 Countries</c:v>
                </c:pt>
              </c:strCache>
            </c:strRef>
          </c:cat>
          <c:val>
            <c:numRef>
              <c:f>Sheet1!$B$2:$B$10</c:f>
              <c:numCache>
                <c:formatCode>General</c:formatCode>
                <c:ptCount val="9"/>
                <c:pt idx="0" formatCode="0%">
                  <c:v>0.06</c:v>
                </c:pt>
                <c:pt idx="2" formatCode="0%">
                  <c:v>0.08</c:v>
                </c:pt>
                <c:pt idx="3" formatCode="0%">
                  <c:v>0.07</c:v>
                </c:pt>
                <c:pt idx="4" formatCode="0%">
                  <c:v>0.06</c:v>
                </c:pt>
                <c:pt idx="5" formatCode="0%">
                  <c:v>0.06</c:v>
                </c:pt>
                <c:pt idx="6" formatCode="0%">
                  <c:v>0.04</c:v>
                </c:pt>
                <c:pt idx="7" formatCode="0%">
                  <c:v>0.04</c:v>
                </c:pt>
                <c:pt idx="8" formatCode="0%">
                  <c:v>0.03</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607997200"/>
        <c:axId val="1607999520"/>
      </c:barChart>
      <c:catAx>
        <c:axId val="16079972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999520"/>
        <c:crosses val="autoZero"/>
        <c:auto val="1"/>
        <c:lblAlgn val="ctr"/>
        <c:lblOffset val="0"/>
        <c:noMultiLvlLbl val="0"/>
      </c:catAx>
      <c:valAx>
        <c:axId val="1607999520"/>
        <c:scaling>
          <c:orientation val="minMax"/>
          <c:max val="1.0"/>
        </c:scaling>
        <c:delete val="1"/>
        <c:axPos val="t"/>
        <c:numFmt formatCode="0%" sourceLinked="1"/>
        <c:majorTickMark val="none"/>
        <c:minorTickMark val="none"/>
        <c:tickLblPos val="nextTo"/>
        <c:crossAx val="16079972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8535-482B-974A-61BFC833808F}"/>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8535-482B-974A-61BFC833808F}"/>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8535-482B-974A-61BFC833808F}"/>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8535-482B-974A-61BFC833808F}"/>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8535-482B-974A-61BFC833808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APAC</c:v>
                </c:pt>
                <c:pt idx="3">
                  <c:v>BRICS</c:v>
                </c:pt>
                <c:pt idx="4">
                  <c:v>Europe</c:v>
                </c:pt>
                <c:pt idx="5">
                  <c:v>G-8 Countries</c:v>
                </c:pt>
                <c:pt idx="6">
                  <c:v>North America</c:v>
                </c:pt>
                <c:pt idx="7">
                  <c:v>LATAM</c:v>
                </c:pt>
                <c:pt idx="8">
                  <c:v>Middle East/Africa</c:v>
                </c:pt>
              </c:strCache>
            </c:strRef>
          </c:cat>
          <c:val>
            <c:numRef>
              <c:f>Sheet1!$B$2:$B$10</c:f>
              <c:numCache>
                <c:formatCode>General</c:formatCode>
                <c:ptCount val="9"/>
                <c:pt idx="0" formatCode="0%">
                  <c:v>0.33</c:v>
                </c:pt>
                <c:pt idx="2" formatCode="0%">
                  <c:v>0.44</c:v>
                </c:pt>
                <c:pt idx="3" formatCode="0%">
                  <c:v>0.43</c:v>
                </c:pt>
                <c:pt idx="4" formatCode="0%">
                  <c:v>0.37</c:v>
                </c:pt>
                <c:pt idx="5" formatCode="0%">
                  <c:v>0.34</c:v>
                </c:pt>
                <c:pt idx="6" formatCode="0%">
                  <c:v>0.31</c:v>
                </c:pt>
                <c:pt idx="7" formatCode="0%">
                  <c:v>0.26</c:v>
                </c:pt>
                <c:pt idx="8" formatCode="0%">
                  <c:v>0.19</c:v>
                </c:pt>
              </c:numCache>
            </c:numRef>
          </c:val>
          <c:extLst xmlns:c16r2="http://schemas.microsoft.com/office/drawing/2015/06/chart">
            <c:ext xmlns:c16="http://schemas.microsoft.com/office/drawing/2014/chart" uri="{C3380CC4-5D6E-409C-BE32-E72D297353CC}">
              <c16:uniqueId val="{0000000A-8535-482B-974A-61BFC833808F}"/>
            </c:ext>
          </c:extLst>
        </c:ser>
        <c:dLbls>
          <c:showLegendKey val="0"/>
          <c:showVal val="0"/>
          <c:showCatName val="0"/>
          <c:showSerName val="0"/>
          <c:showPercent val="0"/>
          <c:showBubbleSize val="0"/>
        </c:dLbls>
        <c:gapWidth val="50"/>
        <c:axId val="1563518656"/>
        <c:axId val="1606549392"/>
      </c:barChart>
      <c:catAx>
        <c:axId val="156351865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6549392"/>
        <c:crosses val="autoZero"/>
        <c:auto val="1"/>
        <c:lblAlgn val="ctr"/>
        <c:lblOffset val="0"/>
        <c:noMultiLvlLbl val="0"/>
      </c:catAx>
      <c:valAx>
        <c:axId val="1606549392"/>
        <c:scaling>
          <c:orientation val="minMax"/>
          <c:max val="1.0"/>
        </c:scaling>
        <c:delete val="1"/>
        <c:axPos val="t"/>
        <c:numFmt formatCode="0%" sourceLinked="1"/>
        <c:majorTickMark val="none"/>
        <c:minorTickMark val="none"/>
        <c:tickLblPos val="nextTo"/>
        <c:crossAx val="15635186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6AA9-40F7-832F-F79EBDB37BDA}"/>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Japan</c:v>
                </c:pt>
                <c:pt idx="3">
                  <c:v>Germany</c:v>
                </c:pt>
                <c:pt idx="4">
                  <c:v>Great Britain</c:v>
                </c:pt>
                <c:pt idx="5">
                  <c:v>United States</c:v>
                </c:pt>
                <c:pt idx="6">
                  <c:v>Australia</c:v>
                </c:pt>
                <c:pt idx="7">
                  <c:v>Canada</c:v>
                </c:pt>
                <c:pt idx="8">
                  <c:v>Sweden</c:v>
                </c:pt>
                <c:pt idx="9">
                  <c:v>Italy</c:v>
                </c:pt>
                <c:pt idx="10">
                  <c:v>France</c:v>
                </c:pt>
                <c:pt idx="11">
                  <c:v>Russia</c:v>
                </c:pt>
                <c:pt idx="12">
                  <c:v>Brazil</c:v>
                </c:pt>
                <c:pt idx="13">
                  <c:v>Poland</c:v>
                </c:pt>
                <c:pt idx="14">
                  <c:v>South Africa</c:v>
                </c:pt>
                <c:pt idx="15">
                  <c:v>Pakistan</c:v>
                </c:pt>
                <c:pt idx="16">
                  <c:v>Hong Kong</c:v>
                </c:pt>
                <c:pt idx="17">
                  <c:v>Egypt</c:v>
                </c:pt>
                <c:pt idx="18">
                  <c:v>South Korea</c:v>
                </c:pt>
                <c:pt idx="19">
                  <c:v>Mexico</c:v>
                </c:pt>
                <c:pt idx="20">
                  <c:v>India</c:v>
                </c:pt>
                <c:pt idx="21">
                  <c:v>China</c:v>
                </c:pt>
                <c:pt idx="22">
                  <c:v>Turkey</c:v>
                </c:pt>
                <c:pt idx="23">
                  <c:v>Indonesia</c:v>
                </c:pt>
                <c:pt idx="24">
                  <c:v>Kenya</c:v>
                </c:pt>
                <c:pt idx="25">
                  <c:v>Tunisia</c:v>
                </c:pt>
                <c:pt idx="26">
                  <c:v>Nigeria</c:v>
                </c:pt>
              </c:strCache>
            </c:strRef>
          </c:cat>
          <c:val>
            <c:numRef>
              <c:f>Sheet1!$B$2:$B$28</c:f>
              <c:numCache>
                <c:formatCode>General</c:formatCode>
                <c:ptCount val="27"/>
                <c:pt idx="0" formatCode="0%">
                  <c:v>0.13</c:v>
                </c:pt>
                <c:pt idx="2" formatCode="0%">
                  <c:v>0.39</c:v>
                </c:pt>
                <c:pt idx="3" formatCode="0%">
                  <c:v>0.35</c:v>
                </c:pt>
                <c:pt idx="4" formatCode="0%">
                  <c:v>0.31</c:v>
                </c:pt>
                <c:pt idx="5" formatCode="0%">
                  <c:v>0.22</c:v>
                </c:pt>
                <c:pt idx="6" formatCode="0%">
                  <c:v>0.22</c:v>
                </c:pt>
                <c:pt idx="7" formatCode="0%">
                  <c:v>0.18</c:v>
                </c:pt>
                <c:pt idx="8" formatCode="0%">
                  <c:v>0.18</c:v>
                </c:pt>
                <c:pt idx="9" formatCode="0%">
                  <c:v>0.15</c:v>
                </c:pt>
                <c:pt idx="10" formatCode="0%">
                  <c:v>0.15</c:v>
                </c:pt>
                <c:pt idx="11" formatCode="0%">
                  <c:v>0.13</c:v>
                </c:pt>
                <c:pt idx="12" formatCode="0%">
                  <c:v>0.1</c:v>
                </c:pt>
                <c:pt idx="13" formatCode="0%">
                  <c:v>0.1</c:v>
                </c:pt>
                <c:pt idx="14" formatCode="0%">
                  <c:v>0.09</c:v>
                </c:pt>
                <c:pt idx="15" formatCode="0%">
                  <c:v>0.07</c:v>
                </c:pt>
                <c:pt idx="16" formatCode="0%">
                  <c:v>0.06</c:v>
                </c:pt>
                <c:pt idx="17" formatCode="0%">
                  <c:v>0.06</c:v>
                </c:pt>
                <c:pt idx="18" formatCode="0%">
                  <c:v>0.06</c:v>
                </c:pt>
                <c:pt idx="19" formatCode="0%">
                  <c:v>0.05</c:v>
                </c:pt>
                <c:pt idx="20" formatCode="0%">
                  <c:v>0.04</c:v>
                </c:pt>
                <c:pt idx="21" formatCode="0%">
                  <c:v>0.04</c:v>
                </c:pt>
                <c:pt idx="22" formatCode="0%">
                  <c:v>0.04</c:v>
                </c:pt>
                <c:pt idx="23" formatCode="0%">
                  <c:v>0.04</c:v>
                </c:pt>
                <c:pt idx="24" formatCode="0%">
                  <c:v>0.03</c:v>
                </c:pt>
                <c:pt idx="25" formatCode="0%">
                  <c:v>0.01</c:v>
                </c:pt>
                <c:pt idx="26" formatCode="0%">
                  <c:v>0.0</c:v>
                </c:pt>
              </c:numCache>
            </c:numRef>
          </c:val>
          <c:extLst xmlns:c16r2="http://schemas.microsoft.com/office/drawing/2015/06/chart">
            <c:ext xmlns:c16="http://schemas.microsoft.com/office/drawing/2014/chart" uri="{C3380CC4-5D6E-409C-BE32-E72D297353CC}">
              <c16:uniqueId val="{00000002-6AA9-40F7-832F-F79EBDB37BDA}"/>
            </c:ext>
          </c:extLst>
        </c:ser>
        <c:dLbls>
          <c:showLegendKey val="0"/>
          <c:showVal val="0"/>
          <c:showCatName val="0"/>
          <c:showSerName val="0"/>
          <c:showPercent val="0"/>
          <c:showBubbleSize val="0"/>
        </c:dLbls>
        <c:gapWidth val="50"/>
        <c:axId val="1347571888"/>
        <c:axId val="1567283936"/>
      </c:barChart>
      <c:catAx>
        <c:axId val="13475718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283936"/>
        <c:crosses val="autoZero"/>
        <c:auto val="1"/>
        <c:lblAlgn val="ctr"/>
        <c:lblOffset val="0"/>
        <c:noMultiLvlLbl val="0"/>
      </c:catAx>
      <c:valAx>
        <c:axId val="1567283936"/>
        <c:scaling>
          <c:orientation val="minMax"/>
          <c:max val="1.0"/>
        </c:scaling>
        <c:delete val="1"/>
        <c:axPos val="t"/>
        <c:numFmt formatCode="0%" sourceLinked="1"/>
        <c:majorTickMark val="none"/>
        <c:minorTickMark val="none"/>
        <c:tickLblPos val="nextTo"/>
        <c:crossAx val="13475718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G-8 Countries</c:v>
                </c:pt>
                <c:pt idx="3">
                  <c:v>Europe</c:v>
                </c:pt>
                <c:pt idx="4">
                  <c:v>North America</c:v>
                </c:pt>
                <c:pt idx="5">
                  <c:v>APAC</c:v>
                </c:pt>
                <c:pt idx="6">
                  <c:v>BRICS</c:v>
                </c:pt>
                <c:pt idx="7">
                  <c:v>LATAM</c:v>
                </c:pt>
                <c:pt idx="8">
                  <c:v>Middle East/Africa</c:v>
                </c:pt>
              </c:strCache>
            </c:strRef>
          </c:cat>
          <c:val>
            <c:numRef>
              <c:f>Sheet1!$B$2:$B$10</c:f>
              <c:numCache>
                <c:formatCode>General</c:formatCode>
                <c:ptCount val="9"/>
                <c:pt idx="0" formatCode="0%">
                  <c:v>0.13</c:v>
                </c:pt>
                <c:pt idx="2" formatCode="0%">
                  <c:v>0.24</c:v>
                </c:pt>
                <c:pt idx="3" formatCode="0%">
                  <c:v>0.21</c:v>
                </c:pt>
                <c:pt idx="4" formatCode="0%">
                  <c:v>0.2</c:v>
                </c:pt>
                <c:pt idx="5" formatCode="0%">
                  <c:v>0.12</c:v>
                </c:pt>
                <c:pt idx="6" formatCode="0%">
                  <c:v>0.08</c:v>
                </c:pt>
                <c:pt idx="7" formatCode="0%">
                  <c:v>0.07</c:v>
                </c:pt>
                <c:pt idx="8" formatCode="0%">
                  <c:v>0.05</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699031040"/>
        <c:axId val="1699022512"/>
      </c:barChart>
      <c:catAx>
        <c:axId val="16990310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022512"/>
        <c:crosses val="autoZero"/>
        <c:auto val="1"/>
        <c:lblAlgn val="ctr"/>
        <c:lblOffset val="0"/>
        <c:noMultiLvlLbl val="0"/>
      </c:catAx>
      <c:valAx>
        <c:axId val="1699022512"/>
        <c:scaling>
          <c:orientation val="minMax"/>
          <c:max val="1.0"/>
        </c:scaling>
        <c:delete val="1"/>
        <c:axPos val="t"/>
        <c:numFmt formatCode="0%" sourceLinked="1"/>
        <c:majorTickMark val="none"/>
        <c:minorTickMark val="none"/>
        <c:tickLblPos val="nextTo"/>
        <c:crossAx val="1699031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B16-4496-8773-71F2DE875496}"/>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B16-4496-8773-71F2DE875496}"/>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B16-4496-8773-71F2DE875496}"/>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B16-4496-8773-71F2DE875496}"/>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0.25</c:v>
                </c:pt>
                <c:pt idx="1">
                  <c:v>0.53</c:v>
                </c:pt>
                <c:pt idx="2">
                  <c:v>0.17</c:v>
                </c:pt>
                <c:pt idx="3">
                  <c:v>0.05</c:v>
                </c:pt>
              </c:numCache>
            </c:numRef>
          </c:val>
          <c:extLst xmlns:c16r2="http://schemas.microsoft.com/office/drawing/2015/06/chart">
            <c:ext xmlns:c16="http://schemas.microsoft.com/office/drawing/2014/chart" uri="{C3380CC4-5D6E-409C-BE32-E72D297353CC}">
              <c16:uniqueId val="{00000008-7B16-4496-8773-71F2DE875496}"/>
            </c:ext>
          </c:extLst>
        </c:ser>
        <c:dLbls>
          <c:showLegendKey val="0"/>
          <c:showVal val="0"/>
          <c:showCatName val="0"/>
          <c:showSerName val="0"/>
          <c:showPercent val="0"/>
          <c:showBubbleSize val="0"/>
        </c:dLbls>
        <c:gapWidth val="50"/>
        <c:axId val="1648044112"/>
        <c:axId val="1648046432"/>
      </c:barChart>
      <c:catAx>
        <c:axId val="16480441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8046432"/>
        <c:crosses val="autoZero"/>
        <c:auto val="1"/>
        <c:lblAlgn val="ctr"/>
        <c:lblOffset val="0"/>
        <c:noMultiLvlLbl val="0"/>
      </c:catAx>
      <c:valAx>
        <c:axId val="1648046432"/>
        <c:scaling>
          <c:orientation val="minMax"/>
          <c:max val="1.0"/>
        </c:scaling>
        <c:delete val="1"/>
        <c:axPos val="t"/>
        <c:numFmt formatCode="0%" sourceLinked="1"/>
        <c:majorTickMark val="none"/>
        <c:minorTickMark val="none"/>
        <c:tickLblPos val="nextTo"/>
        <c:crossAx val="1648044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A648-4B1B-A3D1-115F3DE088C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China</c:v>
                </c:pt>
                <c:pt idx="3">
                  <c:v>Egypt</c:v>
                </c:pt>
                <c:pt idx="4">
                  <c:v>Hong Kong</c:v>
                </c:pt>
                <c:pt idx="5">
                  <c:v>Indonesia</c:v>
                </c:pt>
                <c:pt idx="6">
                  <c:v>Nigeria</c:v>
                </c:pt>
                <c:pt idx="7">
                  <c:v>India</c:v>
                </c:pt>
                <c:pt idx="8">
                  <c:v>Pakistan</c:v>
                </c:pt>
                <c:pt idx="9">
                  <c:v>Poland</c:v>
                </c:pt>
                <c:pt idx="10">
                  <c:v>Turkey</c:v>
                </c:pt>
                <c:pt idx="11">
                  <c:v>South Africa</c:v>
                </c:pt>
                <c:pt idx="12">
                  <c:v>Republic of Korea</c:v>
                </c:pt>
                <c:pt idx="13">
                  <c:v>Brazil</c:v>
                </c:pt>
                <c:pt idx="14">
                  <c:v>Canada</c:v>
                </c:pt>
                <c:pt idx="15">
                  <c:v>Australia</c:v>
                </c:pt>
                <c:pt idx="16">
                  <c:v>France</c:v>
                </c:pt>
                <c:pt idx="17">
                  <c:v>United States</c:v>
                </c:pt>
                <c:pt idx="18">
                  <c:v>Mexico</c:v>
                </c:pt>
                <c:pt idx="19">
                  <c:v>Russia</c:v>
                </c:pt>
                <c:pt idx="20">
                  <c:v>Tunisia</c:v>
                </c:pt>
                <c:pt idx="21">
                  <c:v>Great Britain</c:v>
                </c:pt>
                <c:pt idx="22">
                  <c:v>Italy</c:v>
                </c:pt>
                <c:pt idx="23">
                  <c:v>Japan</c:v>
                </c:pt>
                <c:pt idx="24">
                  <c:v>Kenya</c:v>
                </c:pt>
                <c:pt idx="25">
                  <c:v>Sweden</c:v>
                </c:pt>
                <c:pt idx="26">
                  <c:v>Germany</c:v>
                </c:pt>
              </c:strCache>
            </c:strRef>
          </c:cat>
          <c:val>
            <c:numRef>
              <c:f>Sheet1!$B$2:$B$28</c:f>
              <c:numCache>
                <c:formatCode>General</c:formatCode>
                <c:ptCount val="27"/>
                <c:pt idx="0" formatCode="0%">
                  <c:v>0.78</c:v>
                </c:pt>
                <c:pt idx="2" formatCode="0%">
                  <c:v>0.94</c:v>
                </c:pt>
                <c:pt idx="3" formatCode="0%">
                  <c:v>0.91</c:v>
                </c:pt>
                <c:pt idx="4" formatCode="0%">
                  <c:v>0.91</c:v>
                </c:pt>
                <c:pt idx="5" formatCode="0%">
                  <c:v>0.91</c:v>
                </c:pt>
                <c:pt idx="6" formatCode="0%">
                  <c:v>0.89</c:v>
                </c:pt>
                <c:pt idx="7" formatCode="0%">
                  <c:v>0.87</c:v>
                </c:pt>
                <c:pt idx="8" formatCode="0%">
                  <c:v>0.87</c:v>
                </c:pt>
                <c:pt idx="9" formatCode="0%">
                  <c:v>0.84</c:v>
                </c:pt>
                <c:pt idx="10" formatCode="0%">
                  <c:v>0.83</c:v>
                </c:pt>
                <c:pt idx="11" formatCode="0%">
                  <c:v>0.79</c:v>
                </c:pt>
                <c:pt idx="12" formatCode="0%">
                  <c:v>0.79</c:v>
                </c:pt>
                <c:pt idx="13" formatCode="0%">
                  <c:v>0.78</c:v>
                </c:pt>
                <c:pt idx="14" formatCode="0%">
                  <c:v>0.78</c:v>
                </c:pt>
                <c:pt idx="15" formatCode="0%">
                  <c:v>0.76</c:v>
                </c:pt>
                <c:pt idx="16" formatCode="0%">
                  <c:v>0.76</c:v>
                </c:pt>
                <c:pt idx="17" formatCode="0%">
                  <c:v>0.75</c:v>
                </c:pt>
                <c:pt idx="18" formatCode="0%">
                  <c:v>0.73</c:v>
                </c:pt>
                <c:pt idx="19" formatCode="0%">
                  <c:v>0.73</c:v>
                </c:pt>
                <c:pt idx="20" formatCode="0%">
                  <c:v>0.72</c:v>
                </c:pt>
                <c:pt idx="21" formatCode="0%">
                  <c:v>0.69</c:v>
                </c:pt>
                <c:pt idx="22" formatCode="0%">
                  <c:v>0.67</c:v>
                </c:pt>
                <c:pt idx="23" formatCode="0%">
                  <c:v>0.67</c:v>
                </c:pt>
                <c:pt idx="24" formatCode="0%">
                  <c:v>0.67</c:v>
                </c:pt>
                <c:pt idx="25" formatCode="0%">
                  <c:v>0.64</c:v>
                </c:pt>
                <c:pt idx="26" formatCode="0%">
                  <c:v>0.64</c:v>
                </c:pt>
              </c:numCache>
            </c:numRef>
          </c:val>
          <c:extLst xmlns:c16r2="http://schemas.microsoft.com/office/drawing/2015/06/chart">
            <c:ext xmlns:c16="http://schemas.microsoft.com/office/drawing/2014/chart" uri="{C3380CC4-5D6E-409C-BE32-E72D297353CC}">
              <c16:uniqueId val="{00000002-A648-4B1B-A3D1-115F3DE088CF}"/>
            </c:ext>
          </c:extLst>
        </c:ser>
        <c:dLbls>
          <c:showLegendKey val="0"/>
          <c:showVal val="0"/>
          <c:showCatName val="0"/>
          <c:showSerName val="0"/>
          <c:showPercent val="0"/>
          <c:showBubbleSize val="0"/>
        </c:dLbls>
        <c:gapWidth val="50"/>
        <c:axId val="1567577104"/>
        <c:axId val="1566572960"/>
      </c:barChart>
      <c:catAx>
        <c:axId val="15675771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572960"/>
        <c:crosses val="autoZero"/>
        <c:auto val="1"/>
        <c:lblAlgn val="ctr"/>
        <c:lblOffset val="0"/>
        <c:noMultiLvlLbl val="0"/>
      </c:catAx>
      <c:valAx>
        <c:axId val="1566572960"/>
        <c:scaling>
          <c:orientation val="minMax"/>
          <c:max val="1.0"/>
        </c:scaling>
        <c:delete val="1"/>
        <c:axPos val="t"/>
        <c:numFmt formatCode="0%" sourceLinked="1"/>
        <c:majorTickMark val="none"/>
        <c:minorTickMark val="none"/>
        <c:tickLblPos val="nextTo"/>
        <c:crossAx val="15675771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081B-4187-8023-E79F1E5B8CA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081B-4187-8023-E79F1E5B8CA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081B-4187-8023-E79F1E5B8CA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081B-4187-8023-E79F1E5B8CA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081B-4187-8023-E79F1E5B8CA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APAC</c:v>
                </c:pt>
                <c:pt idx="3">
                  <c:v>BRICS</c:v>
                </c:pt>
                <c:pt idx="4">
                  <c:v>Middle East/Africa</c:v>
                </c:pt>
                <c:pt idx="5">
                  <c:v>North America</c:v>
                </c:pt>
                <c:pt idx="6">
                  <c:v>LATAM</c:v>
                </c:pt>
                <c:pt idx="7">
                  <c:v>G-8 Countries</c:v>
                </c:pt>
                <c:pt idx="8">
                  <c:v>Europe</c:v>
                </c:pt>
              </c:strCache>
            </c:strRef>
          </c:cat>
          <c:val>
            <c:numRef>
              <c:f>Sheet1!$B$2:$B$10</c:f>
              <c:numCache>
                <c:formatCode>General</c:formatCode>
                <c:ptCount val="9"/>
                <c:pt idx="0" formatCode="0%">
                  <c:v>0.78</c:v>
                </c:pt>
                <c:pt idx="2" formatCode="0%">
                  <c:v>0.83</c:v>
                </c:pt>
                <c:pt idx="3" formatCode="0%">
                  <c:v>0.83</c:v>
                </c:pt>
                <c:pt idx="4" formatCode="0%">
                  <c:v>0.83</c:v>
                </c:pt>
                <c:pt idx="5" formatCode="0%">
                  <c:v>0.76</c:v>
                </c:pt>
                <c:pt idx="6" formatCode="0%">
                  <c:v>0.76</c:v>
                </c:pt>
                <c:pt idx="7" formatCode="0%">
                  <c:v>0.71</c:v>
                </c:pt>
                <c:pt idx="8" formatCode="0%">
                  <c:v>0.71</c:v>
                </c:pt>
              </c:numCache>
            </c:numRef>
          </c:val>
          <c:extLst xmlns:c16r2="http://schemas.microsoft.com/office/drawing/2015/06/chart">
            <c:ext xmlns:c16="http://schemas.microsoft.com/office/drawing/2014/chart" uri="{C3380CC4-5D6E-409C-BE32-E72D297353CC}">
              <c16:uniqueId val="{0000000A-081B-4187-8023-E79F1E5B8CA8}"/>
            </c:ext>
          </c:extLst>
        </c:ser>
        <c:dLbls>
          <c:showLegendKey val="0"/>
          <c:showVal val="0"/>
          <c:showCatName val="0"/>
          <c:showSerName val="0"/>
          <c:showPercent val="0"/>
          <c:showBubbleSize val="0"/>
        </c:dLbls>
        <c:gapWidth val="50"/>
        <c:axId val="1608076160"/>
        <c:axId val="1608078480"/>
      </c:barChart>
      <c:catAx>
        <c:axId val="16080761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078480"/>
        <c:crosses val="autoZero"/>
        <c:auto val="1"/>
        <c:lblAlgn val="ctr"/>
        <c:lblOffset val="0"/>
        <c:noMultiLvlLbl val="0"/>
      </c:catAx>
      <c:valAx>
        <c:axId val="1608078480"/>
        <c:scaling>
          <c:orientation val="minMax"/>
          <c:max val="1.0"/>
        </c:scaling>
        <c:delete val="1"/>
        <c:axPos val="t"/>
        <c:numFmt formatCode="0%" sourceLinked="1"/>
        <c:majorTickMark val="none"/>
        <c:minorTickMark val="none"/>
        <c:tickLblPos val="nextTo"/>
        <c:crossAx val="16080761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7DF-4A7E-B69D-59049A22878B}"/>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17DF-4A7E-B69D-59049A22878B}"/>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17DF-4A7E-B69D-59049A22878B}"/>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17DF-4A7E-B69D-59049A22878B}"/>
              </c:ext>
            </c:extLst>
          </c:dPt>
          <c:dPt>
            <c:idx val="5"/>
            <c:invertIfNegative val="0"/>
            <c:bubble3D val="0"/>
            <c:spPr>
              <a:solidFill>
                <a:srgbClr val="888B8D"/>
              </a:solidFill>
              <a:ln>
                <a:solidFill>
                  <a:schemeClr val="bg1"/>
                </a:solidFill>
              </a:ln>
              <a:effectLst/>
            </c:spPr>
            <c:extLst xmlns:c16r2="http://schemas.microsoft.com/office/drawing/2015/06/chart">
              <c:ext xmlns:c16="http://schemas.microsoft.com/office/drawing/2014/chart" uri="{C3380CC4-5D6E-409C-BE32-E72D297353CC}">
                <c16:uniqueId val="{0000000A-C8FE-48AC-942B-0789F27D17A8}"/>
              </c:ext>
            </c:extLst>
          </c:dPt>
          <c:dPt>
            <c:idx val="6"/>
            <c:invertIfNegative val="0"/>
            <c:bubble3D val="0"/>
            <c:spPr>
              <a:solidFill>
                <a:schemeClr val="bg1">
                  <a:lumMod val="65000"/>
                </a:schemeClr>
              </a:solidFill>
              <a:ln>
                <a:solidFill>
                  <a:schemeClr val="bg1"/>
                </a:solidFill>
              </a:ln>
              <a:effectLst/>
            </c:spPr>
            <c:extLst xmlns:c16r2="http://schemas.microsoft.com/office/drawing/2015/06/chart">
              <c:ext xmlns:c16="http://schemas.microsoft.com/office/drawing/2014/chart" uri="{C3380CC4-5D6E-409C-BE32-E72D297353CC}">
                <c16:uniqueId val="{00000008-7DCF-459E-9A77-3949B9193EF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Local platform</c:v>
                </c:pt>
                <c:pt idx="1">
                  <c:v>Regional platform</c:v>
                </c:pt>
                <c:pt idx="2">
                  <c:v>United states platform</c:v>
                </c:pt>
                <c:pt idx="3">
                  <c:v>Chinese platform</c:v>
                </c:pt>
                <c:pt idx="4">
                  <c:v>Western platform other than US</c:v>
                </c:pt>
                <c:pt idx="5">
                  <c:v>I don't know the location/ownership of the e-commerce platform I used the most</c:v>
                </c:pt>
              </c:strCache>
            </c:strRef>
          </c:cat>
          <c:val>
            <c:numRef>
              <c:f>Sheet1!$B$2:$B$7</c:f>
              <c:numCache>
                <c:formatCode>0%</c:formatCode>
                <c:ptCount val="6"/>
                <c:pt idx="0">
                  <c:v>0.32</c:v>
                </c:pt>
                <c:pt idx="1">
                  <c:v>0.16</c:v>
                </c:pt>
                <c:pt idx="2">
                  <c:v>0.1</c:v>
                </c:pt>
                <c:pt idx="3">
                  <c:v>0.08</c:v>
                </c:pt>
                <c:pt idx="4">
                  <c:v>0.07</c:v>
                </c:pt>
                <c:pt idx="5">
                  <c:v>0.27</c:v>
                </c:pt>
              </c:numCache>
            </c:numRef>
          </c:val>
          <c:extLst xmlns:c16r2="http://schemas.microsoft.com/office/drawing/2015/06/chart">
            <c:ext xmlns:c16="http://schemas.microsoft.com/office/drawing/2014/chart" uri="{C3380CC4-5D6E-409C-BE32-E72D297353CC}">
              <c16:uniqueId val="{00000008-17DF-4A7E-B69D-59049A22878B}"/>
            </c:ext>
          </c:extLst>
        </c:ser>
        <c:dLbls>
          <c:showLegendKey val="0"/>
          <c:showVal val="0"/>
          <c:showCatName val="0"/>
          <c:showSerName val="0"/>
          <c:showPercent val="0"/>
          <c:showBubbleSize val="0"/>
        </c:dLbls>
        <c:gapWidth val="50"/>
        <c:axId val="1699344384"/>
        <c:axId val="1699346704"/>
      </c:barChart>
      <c:catAx>
        <c:axId val="16993443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346704"/>
        <c:crosses val="autoZero"/>
        <c:auto val="1"/>
        <c:lblAlgn val="ctr"/>
        <c:lblOffset val="0"/>
        <c:noMultiLvlLbl val="0"/>
      </c:catAx>
      <c:valAx>
        <c:axId val="1699346704"/>
        <c:scaling>
          <c:orientation val="minMax"/>
          <c:max val="1.0"/>
        </c:scaling>
        <c:delete val="1"/>
        <c:axPos val="t"/>
        <c:numFmt formatCode="0%" sourceLinked="1"/>
        <c:majorTickMark val="none"/>
        <c:minorTickMark val="none"/>
        <c:tickLblPos val="nextTo"/>
        <c:crossAx val="16993443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DAE6-486F-B17C-061C6299812C}"/>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Republic of Korea</c:v>
                </c:pt>
                <c:pt idx="3">
                  <c:v>Nigeria</c:v>
                </c:pt>
                <c:pt idx="4">
                  <c:v>Kenya</c:v>
                </c:pt>
                <c:pt idx="5">
                  <c:v>Indonesia</c:v>
                </c:pt>
                <c:pt idx="6">
                  <c:v>Japan</c:v>
                </c:pt>
                <c:pt idx="7">
                  <c:v>Turkey</c:v>
                </c:pt>
                <c:pt idx="8">
                  <c:v>Tunisia</c:v>
                </c:pt>
                <c:pt idx="9">
                  <c:v>Pakistan</c:v>
                </c:pt>
                <c:pt idx="10">
                  <c:v>Egypt</c:v>
                </c:pt>
                <c:pt idx="11">
                  <c:v>Hong Kong</c:v>
                </c:pt>
                <c:pt idx="12">
                  <c:v>South Africa</c:v>
                </c:pt>
                <c:pt idx="13">
                  <c:v>India</c:v>
                </c:pt>
                <c:pt idx="14">
                  <c:v>Brazil</c:v>
                </c:pt>
                <c:pt idx="15">
                  <c:v>Australia</c:v>
                </c:pt>
                <c:pt idx="16">
                  <c:v>Mexico</c:v>
                </c:pt>
                <c:pt idx="17">
                  <c:v>China</c:v>
                </c:pt>
                <c:pt idx="18">
                  <c:v>Poland</c:v>
                </c:pt>
                <c:pt idx="19">
                  <c:v>Russia</c:v>
                </c:pt>
                <c:pt idx="20">
                  <c:v>Germany</c:v>
                </c:pt>
                <c:pt idx="21">
                  <c:v>Canada</c:v>
                </c:pt>
                <c:pt idx="22">
                  <c:v>Great Britain</c:v>
                </c:pt>
                <c:pt idx="23">
                  <c:v>Sweden</c:v>
                </c:pt>
                <c:pt idx="24">
                  <c:v>Italy</c:v>
                </c:pt>
                <c:pt idx="25">
                  <c:v>France</c:v>
                </c:pt>
                <c:pt idx="26">
                  <c:v>United States</c:v>
                </c:pt>
              </c:strCache>
            </c:strRef>
          </c:cat>
          <c:val>
            <c:numRef>
              <c:f>Sheet1!$B$2:$B$28</c:f>
              <c:numCache>
                <c:formatCode>General</c:formatCode>
                <c:ptCount val="27"/>
                <c:pt idx="0" formatCode="0%">
                  <c:v>0.32</c:v>
                </c:pt>
                <c:pt idx="2" formatCode="0%">
                  <c:v>0.79</c:v>
                </c:pt>
                <c:pt idx="3" formatCode="0%">
                  <c:v>0.73</c:v>
                </c:pt>
                <c:pt idx="4" formatCode="0%">
                  <c:v>0.7</c:v>
                </c:pt>
                <c:pt idx="5" formatCode="0%">
                  <c:v>0.62</c:v>
                </c:pt>
                <c:pt idx="6" formatCode="0%">
                  <c:v>0.58</c:v>
                </c:pt>
                <c:pt idx="7" formatCode="0%">
                  <c:v>0.57</c:v>
                </c:pt>
                <c:pt idx="8" formatCode="0%">
                  <c:v>0.52</c:v>
                </c:pt>
                <c:pt idx="9" formatCode="0%">
                  <c:v>0.5</c:v>
                </c:pt>
                <c:pt idx="10" formatCode="0%">
                  <c:v>0.44</c:v>
                </c:pt>
                <c:pt idx="11" formatCode="0%">
                  <c:v>0.41</c:v>
                </c:pt>
                <c:pt idx="12" formatCode="0%">
                  <c:v>0.39</c:v>
                </c:pt>
                <c:pt idx="13" formatCode="0%">
                  <c:v>0.31</c:v>
                </c:pt>
                <c:pt idx="14" formatCode="0%">
                  <c:v>0.29</c:v>
                </c:pt>
                <c:pt idx="15" formatCode="0%">
                  <c:v>0.26</c:v>
                </c:pt>
                <c:pt idx="16" formatCode="0%">
                  <c:v>0.25</c:v>
                </c:pt>
                <c:pt idx="17" formatCode="0%">
                  <c:v>0.23</c:v>
                </c:pt>
                <c:pt idx="18" formatCode="0%">
                  <c:v>0.22</c:v>
                </c:pt>
                <c:pt idx="19" formatCode="0%">
                  <c:v>0.15</c:v>
                </c:pt>
                <c:pt idx="20" formatCode="0%">
                  <c:v>0.14</c:v>
                </c:pt>
                <c:pt idx="21" formatCode="0%">
                  <c:v>0.13</c:v>
                </c:pt>
                <c:pt idx="22" formatCode="0%">
                  <c:v>0.13</c:v>
                </c:pt>
                <c:pt idx="23" formatCode="0%">
                  <c:v>0.12</c:v>
                </c:pt>
                <c:pt idx="24" formatCode="0%">
                  <c:v>0.11</c:v>
                </c:pt>
                <c:pt idx="25" formatCode="0%">
                  <c:v>0.09</c:v>
                </c:pt>
                <c:pt idx="26" formatCode="0%">
                  <c:v>0.08</c:v>
                </c:pt>
              </c:numCache>
            </c:numRef>
          </c:val>
          <c:extLst xmlns:c16r2="http://schemas.microsoft.com/office/drawing/2015/06/chart">
            <c:ext xmlns:c16="http://schemas.microsoft.com/office/drawing/2014/chart" uri="{C3380CC4-5D6E-409C-BE32-E72D297353CC}">
              <c16:uniqueId val="{00000002-DAE6-486F-B17C-061C6299812C}"/>
            </c:ext>
          </c:extLst>
        </c:ser>
        <c:dLbls>
          <c:showLegendKey val="0"/>
          <c:showVal val="0"/>
          <c:showCatName val="0"/>
          <c:showSerName val="0"/>
          <c:showPercent val="0"/>
          <c:showBubbleSize val="0"/>
        </c:dLbls>
        <c:gapWidth val="50"/>
        <c:axId val="1561871696"/>
        <c:axId val="1561873472"/>
      </c:barChart>
      <c:catAx>
        <c:axId val="1561871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1873472"/>
        <c:crosses val="autoZero"/>
        <c:auto val="1"/>
        <c:lblAlgn val="ctr"/>
        <c:lblOffset val="0"/>
        <c:noMultiLvlLbl val="0"/>
      </c:catAx>
      <c:valAx>
        <c:axId val="1561873472"/>
        <c:scaling>
          <c:orientation val="minMax"/>
          <c:max val="1.0"/>
        </c:scaling>
        <c:delete val="1"/>
        <c:axPos val="t"/>
        <c:numFmt formatCode="0%" sourceLinked="1"/>
        <c:majorTickMark val="none"/>
        <c:minorTickMark val="none"/>
        <c:tickLblPos val="nextTo"/>
        <c:crossAx val="1561871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APAC</c:v>
                </c:pt>
                <c:pt idx="4">
                  <c:v>LATAM</c:v>
                </c:pt>
                <c:pt idx="5">
                  <c:v>BRICS</c:v>
                </c:pt>
                <c:pt idx="6">
                  <c:v>G-8 Countries</c:v>
                </c:pt>
                <c:pt idx="7">
                  <c:v>Europe</c:v>
                </c:pt>
                <c:pt idx="8">
                  <c:v>North America</c:v>
                </c:pt>
              </c:strCache>
            </c:strRef>
          </c:cat>
          <c:val>
            <c:numRef>
              <c:f>Sheet1!$B$2:$B$10</c:f>
              <c:numCache>
                <c:formatCode>General</c:formatCode>
                <c:ptCount val="9"/>
                <c:pt idx="0" formatCode="0%">
                  <c:v>0.32</c:v>
                </c:pt>
                <c:pt idx="2" formatCode="0%">
                  <c:v>0.51</c:v>
                </c:pt>
                <c:pt idx="3" formatCode="0%">
                  <c:v>0.42</c:v>
                </c:pt>
                <c:pt idx="4" formatCode="0%">
                  <c:v>0.27</c:v>
                </c:pt>
                <c:pt idx="5" formatCode="0%">
                  <c:v>0.27</c:v>
                </c:pt>
                <c:pt idx="6" formatCode="0%">
                  <c:v>0.18</c:v>
                </c:pt>
                <c:pt idx="7" formatCode="0%">
                  <c:v>0.13</c:v>
                </c:pt>
                <c:pt idx="8" formatCode="0%">
                  <c:v>0.11</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2685584"/>
        <c:axId val="1346759120"/>
      </c:barChart>
      <c:catAx>
        <c:axId val="15626855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6759120"/>
        <c:crosses val="autoZero"/>
        <c:auto val="1"/>
        <c:lblAlgn val="ctr"/>
        <c:lblOffset val="0"/>
        <c:noMultiLvlLbl val="0"/>
      </c:catAx>
      <c:valAx>
        <c:axId val="1346759120"/>
        <c:scaling>
          <c:orientation val="minMax"/>
          <c:max val="1.0"/>
        </c:scaling>
        <c:delete val="1"/>
        <c:axPos val="t"/>
        <c:numFmt formatCode="0%" sourceLinked="1"/>
        <c:majorTickMark val="none"/>
        <c:minorTickMark val="none"/>
        <c:tickLblPos val="nextTo"/>
        <c:crossAx val="15626855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DAE6-486F-B17C-061C6299812C}"/>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Poland</c:v>
                </c:pt>
                <c:pt idx="4">
                  <c:v>Sweden</c:v>
                </c:pt>
                <c:pt idx="5">
                  <c:v>Brazil</c:v>
                </c:pt>
                <c:pt idx="6">
                  <c:v>Pakistan</c:v>
                </c:pt>
                <c:pt idx="7">
                  <c:v>Germany</c:v>
                </c:pt>
                <c:pt idx="8">
                  <c:v>Mexico</c:v>
                </c:pt>
                <c:pt idx="9">
                  <c:v>France</c:v>
                </c:pt>
                <c:pt idx="10">
                  <c:v>Indonesia</c:v>
                </c:pt>
                <c:pt idx="11">
                  <c:v>Kenya</c:v>
                </c:pt>
                <c:pt idx="12">
                  <c:v>Canada</c:v>
                </c:pt>
                <c:pt idx="13">
                  <c:v>Great Britain</c:v>
                </c:pt>
                <c:pt idx="14">
                  <c:v>Turkey</c:v>
                </c:pt>
                <c:pt idx="15">
                  <c:v>Russia</c:v>
                </c:pt>
                <c:pt idx="16">
                  <c:v>Egypt</c:v>
                </c:pt>
                <c:pt idx="17">
                  <c:v>Hong Kong</c:v>
                </c:pt>
                <c:pt idx="18">
                  <c:v>Australia</c:v>
                </c:pt>
                <c:pt idx="19">
                  <c:v>Nigeria</c:v>
                </c:pt>
                <c:pt idx="20">
                  <c:v>Italy</c:v>
                </c:pt>
                <c:pt idx="21">
                  <c:v>South Africa</c:v>
                </c:pt>
                <c:pt idx="22">
                  <c:v>China</c:v>
                </c:pt>
                <c:pt idx="23">
                  <c:v>United States</c:v>
                </c:pt>
                <c:pt idx="24">
                  <c:v>Republic of Korea</c:v>
                </c:pt>
                <c:pt idx="25">
                  <c:v>Tunisia</c:v>
                </c:pt>
                <c:pt idx="26">
                  <c:v>Japan</c:v>
                </c:pt>
              </c:strCache>
            </c:strRef>
          </c:cat>
          <c:val>
            <c:numRef>
              <c:f>Sheet1!$B$2:$B$28</c:f>
              <c:numCache>
                <c:formatCode>General</c:formatCode>
                <c:ptCount val="27"/>
                <c:pt idx="0" formatCode="0%">
                  <c:v>0.16</c:v>
                </c:pt>
                <c:pt idx="2" formatCode="0%">
                  <c:v>0.34</c:v>
                </c:pt>
                <c:pt idx="3" formatCode="0%">
                  <c:v>0.34</c:v>
                </c:pt>
                <c:pt idx="4" formatCode="0%">
                  <c:v>0.28</c:v>
                </c:pt>
                <c:pt idx="5" formatCode="0%">
                  <c:v>0.26</c:v>
                </c:pt>
                <c:pt idx="6" formatCode="0%">
                  <c:v>0.25</c:v>
                </c:pt>
                <c:pt idx="7" formatCode="0%">
                  <c:v>0.22</c:v>
                </c:pt>
                <c:pt idx="8" formatCode="0%">
                  <c:v>0.2</c:v>
                </c:pt>
                <c:pt idx="9" formatCode="0%">
                  <c:v>0.2</c:v>
                </c:pt>
                <c:pt idx="10" formatCode="0%">
                  <c:v>0.18</c:v>
                </c:pt>
                <c:pt idx="11" formatCode="0%">
                  <c:v>0.16</c:v>
                </c:pt>
                <c:pt idx="12" formatCode="0%">
                  <c:v>0.16</c:v>
                </c:pt>
                <c:pt idx="13" formatCode="0%">
                  <c:v>0.15</c:v>
                </c:pt>
                <c:pt idx="14" formatCode="0%">
                  <c:v>0.14</c:v>
                </c:pt>
                <c:pt idx="15" formatCode="0%">
                  <c:v>0.14</c:v>
                </c:pt>
                <c:pt idx="16" formatCode="0%">
                  <c:v>0.13</c:v>
                </c:pt>
                <c:pt idx="17" formatCode="0%">
                  <c:v>0.11</c:v>
                </c:pt>
                <c:pt idx="18" formatCode="0%">
                  <c:v>0.11</c:v>
                </c:pt>
                <c:pt idx="19" formatCode="0%">
                  <c:v>0.09</c:v>
                </c:pt>
                <c:pt idx="20" formatCode="0%">
                  <c:v>0.09</c:v>
                </c:pt>
                <c:pt idx="21" formatCode="0%">
                  <c:v>0.08</c:v>
                </c:pt>
                <c:pt idx="22" formatCode="0%">
                  <c:v>0.08</c:v>
                </c:pt>
                <c:pt idx="23" formatCode="0%">
                  <c:v>0.06</c:v>
                </c:pt>
                <c:pt idx="24" formatCode="0%">
                  <c:v>0.03</c:v>
                </c:pt>
                <c:pt idx="25" formatCode="0%">
                  <c:v>0.03</c:v>
                </c:pt>
                <c:pt idx="26" formatCode="0%">
                  <c:v>0.01</c:v>
                </c:pt>
              </c:numCache>
            </c:numRef>
          </c:val>
          <c:extLst xmlns:c16r2="http://schemas.microsoft.com/office/drawing/2015/06/chart">
            <c:ext xmlns:c16="http://schemas.microsoft.com/office/drawing/2014/chart" uri="{C3380CC4-5D6E-409C-BE32-E72D297353CC}">
              <c16:uniqueId val="{00000002-DAE6-486F-B17C-061C6299812C}"/>
            </c:ext>
          </c:extLst>
        </c:ser>
        <c:dLbls>
          <c:showLegendKey val="0"/>
          <c:showVal val="0"/>
          <c:showCatName val="0"/>
          <c:showSerName val="0"/>
          <c:showPercent val="0"/>
          <c:showBubbleSize val="0"/>
        </c:dLbls>
        <c:gapWidth val="50"/>
        <c:axId val="1542839712"/>
        <c:axId val="1542104528"/>
      </c:barChart>
      <c:catAx>
        <c:axId val="15428397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104528"/>
        <c:crosses val="autoZero"/>
        <c:auto val="1"/>
        <c:lblAlgn val="ctr"/>
        <c:lblOffset val="0"/>
        <c:noMultiLvlLbl val="0"/>
      </c:catAx>
      <c:valAx>
        <c:axId val="1542104528"/>
        <c:scaling>
          <c:orientation val="minMax"/>
          <c:max val="1.0"/>
        </c:scaling>
        <c:delete val="1"/>
        <c:axPos val="t"/>
        <c:numFmt formatCode="0%" sourceLinked="1"/>
        <c:majorTickMark val="none"/>
        <c:minorTickMark val="none"/>
        <c:tickLblPos val="nextTo"/>
        <c:crossAx val="1542839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Europe</c:v>
                </c:pt>
                <c:pt idx="4">
                  <c:v>BRICS</c:v>
                </c:pt>
                <c:pt idx="5">
                  <c:v>Middle East/Africa</c:v>
                </c:pt>
                <c:pt idx="6">
                  <c:v>APAC</c:v>
                </c:pt>
                <c:pt idx="7">
                  <c:v>G-8 Countries</c:v>
                </c:pt>
                <c:pt idx="8">
                  <c:v>North America</c:v>
                </c:pt>
              </c:strCache>
            </c:strRef>
          </c:cat>
          <c:val>
            <c:numRef>
              <c:f>Sheet1!$B$2:$B$10</c:f>
              <c:numCache>
                <c:formatCode>General</c:formatCode>
                <c:ptCount val="9"/>
                <c:pt idx="0" formatCode="0%">
                  <c:v>0.16</c:v>
                </c:pt>
                <c:pt idx="2" formatCode="0%">
                  <c:v>0.23</c:v>
                </c:pt>
                <c:pt idx="3" formatCode="0%">
                  <c:v>0.21</c:v>
                </c:pt>
                <c:pt idx="4" formatCode="0%">
                  <c:v>0.18</c:v>
                </c:pt>
                <c:pt idx="5" formatCode="0%">
                  <c:v>0.13</c:v>
                </c:pt>
                <c:pt idx="6" formatCode="0%">
                  <c:v>0.13</c:v>
                </c:pt>
                <c:pt idx="7" formatCode="0%">
                  <c:v>0.13</c:v>
                </c:pt>
                <c:pt idx="8" formatCode="0%">
                  <c:v>0.11</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216003072"/>
        <c:axId val="1216005120"/>
      </c:barChart>
      <c:catAx>
        <c:axId val="12160030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6005120"/>
        <c:crosses val="autoZero"/>
        <c:auto val="1"/>
        <c:lblAlgn val="ctr"/>
        <c:lblOffset val="0"/>
        <c:noMultiLvlLbl val="0"/>
      </c:catAx>
      <c:valAx>
        <c:axId val="1216005120"/>
        <c:scaling>
          <c:orientation val="minMax"/>
          <c:max val="1.0"/>
        </c:scaling>
        <c:delete val="1"/>
        <c:axPos val="t"/>
        <c:numFmt formatCode="0%" sourceLinked="1"/>
        <c:majorTickMark val="none"/>
        <c:minorTickMark val="none"/>
        <c:tickLblPos val="nextTo"/>
        <c:crossAx val="12160030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F272-4CBD-99C4-F1D943B40E3A}"/>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F272-4CBD-99C4-F1D943B40E3A}"/>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F272-4CBD-99C4-F1D943B40E3A}"/>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F272-4CBD-99C4-F1D943B40E3A}"/>
              </c:ext>
            </c:extLst>
          </c:dPt>
          <c:dPt>
            <c:idx val="8"/>
            <c:invertIfNegative val="0"/>
            <c:bubble3D val="0"/>
            <c:spPr>
              <a:solidFill>
                <a:srgbClr val="888B8D"/>
              </a:solidFill>
              <a:ln>
                <a:solidFill>
                  <a:schemeClr val="bg1"/>
                </a:solidFill>
              </a:ln>
              <a:effectLst/>
            </c:spPr>
            <c:extLst xmlns:c16r2="http://schemas.microsoft.com/office/drawing/2015/06/chart">
              <c:ext xmlns:c16="http://schemas.microsoft.com/office/drawing/2014/chart" uri="{C3380CC4-5D6E-409C-BE32-E72D297353CC}">
                <c16:uniqueId val="{00000008-773B-452F-8CAB-07C9D3E2AE93}"/>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I do not trust shopping online</c:v>
                </c:pt>
                <c:pt idx="1">
                  <c:v>I have heard bad things about online shopping</c:v>
                </c:pt>
                <c:pt idx="2">
                  <c:v>It is too difficult to shop online</c:v>
                </c:pt>
                <c:pt idx="3">
                  <c:v>It is too expensive to shop online</c:v>
                </c:pt>
                <c:pt idx="4">
                  <c:v>I am not able to make online payments</c:v>
                </c:pt>
                <c:pt idx="5">
                  <c:v>I do not find what I look for</c:v>
                </c:pt>
                <c:pt idx="6">
                  <c:v>Services do not deliver to my location</c:v>
                </c:pt>
                <c:pt idx="7">
                  <c:v>No Internet availability when I need it</c:v>
                </c:pt>
                <c:pt idx="8">
                  <c:v>Other</c:v>
                </c:pt>
              </c:strCache>
            </c:strRef>
          </c:cat>
          <c:val>
            <c:numRef>
              <c:f>Sheet1!$B$2:$B$10</c:f>
              <c:numCache>
                <c:formatCode>0%</c:formatCode>
                <c:ptCount val="9"/>
                <c:pt idx="0">
                  <c:v>0.5</c:v>
                </c:pt>
                <c:pt idx="1">
                  <c:v>0.25</c:v>
                </c:pt>
                <c:pt idx="2">
                  <c:v>0.2</c:v>
                </c:pt>
                <c:pt idx="3">
                  <c:v>0.2</c:v>
                </c:pt>
                <c:pt idx="4">
                  <c:v>0.16</c:v>
                </c:pt>
                <c:pt idx="5">
                  <c:v>0.15</c:v>
                </c:pt>
                <c:pt idx="6">
                  <c:v>0.08</c:v>
                </c:pt>
                <c:pt idx="7">
                  <c:v>0.07</c:v>
                </c:pt>
                <c:pt idx="8">
                  <c:v>0.17</c:v>
                </c:pt>
              </c:numCache>
            </c:numRef>
          </c:val>
          <c:extLst xmlns:c16r2="http://schemas.microsoft.com/office/drawing/2015/06/chart">
            <c:ext xmlns:c16="http://schemas.microsoft.com/office/drawing/2014/chart" uri="{C3380CC4-5D6E-409C-BE32-E72D297353CC}">
              <c16:uniqueId val="{00000008-F272-4CBD-99C4-F1D943B40E3A}"/>
            </c:ext>
          </c:extLst>
        </c:ser>
        <c:dLbls>
          <c:showLegendKey val="0"/>
          <c:showVal val="0"/>
          <c:showCatName val="0"/>
          <c:showSerName val="0"/>
          <c:showPercent val="0"/>
          <c:showBubbleSize val="0"/>
        </c:dLbls>
        <c:gapWidth val="50"/>
        <c:axId val="1603456496"/>
        <c:axId val="1604135696"/>
      </c:barChart>
      <c:catAx>
        <c:axId val="16034564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4135696"/>
        <c:crosses val="autoZero"/>
        <c:auto val="1"/>
        <c:lblAlgn val="ctr"/>
        <c:lblOffset val="0"/>
        <c:noMultiLvlLbl val="0"/>
      </c:catAx>
      <c:valAx>
        <c:axId val="1604135696"/>
        <c:scaling>
          <c:orientation val="minMax"/>
          <c:max val="1.0"/>
        </c:scaling>
        <c:delete val="1"/>
        <c:axPos val="t"/>
        <c:numFmt formatCode="0%" sourceLinked="1"/>
        <c:majorTickMark val="none"/>
        <c:minorTickMark val="none"/>
        <c:tickLblPos val="nextTo"/>
        <c:crossAx val="1603456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DAE6-486F-B17C-061C6299812C}"/>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Sweden</c:v>
                </c:pt>
                <c:pt idx="4">
                  <c:v>Italy</c:v>
                </c:pt>
                <c:pt idx="5">
                  <c:v>France</c:v>
                </c:pt>
                <c:pt idx="6">
                  <c:v>India</c:v>
                </c:pt>
                <c:pt idx="7">
                  <c:v>Brazil</c:v>
                </c:pt>
                <c:pt idx="8">
                  <c:v>Germany</c:v>
                </c:pt>
                <c:pt idx="9">
                  <c:v>Great Britain</c:v>
                </c:pt>
                <c:pt idx="10">
                  <c:v>Hong Kong</c:v>
                </c:pt>
                <c:pt idx="11">
                  <c:v>Pakistan</c:v>
                </c:pt>
                <c:pt idx="12">
                  <c:v>Mexico</c:v>
                </c:pt>
                <c:pt idx="13">
                  <c:v>Canada</c:v>
                </c:pt>
                <c:pt idx="14">
                  <c:v>Poland</c:v>
                </c:pt>
                <c:pt idx="15">
                  <c:v>Egypt</c:v>
                </c:pt>
                <c:pt idx="16">
                  <c:v>South Africa</c:v>
                </c:pt>
                <c:pt idx="17">
                  <c:v>Kenya</c:v>
                </c:pt>
                <c:pt idx="18">
                  <c:v>Australia</c:v>
                </c:pt>
                <c:pt idx="19">
                  <c:v>Turkey</c:v>
                </c:pt>
                <c:pt idx="20">
                  <c:v>Russia</c:v>
                </c:pt>
                <c:pt idx="21">
                  <c:v>Nigeria</c:v>
                </c:pt>
                <c:pt idx="22">
                  <c:v>China</c:v>
                </c:pt>
                <c:pt idx="23">
                  <c:v>Republic of Korea</c:v>
                </c:pt>
                <c:pt idx="24">
                  <c:v>Indonesia</c:v>
                </c:pt>
                <c:pt idx="25">
                  <c:v>United States</c:v>
                </c:pt>
                <c:pt idx="26">
                  <c:v>Japan</c:v>
                </c:pt>
              </c:strCache>
            </c:strRef>
          </c:cat>
          <c:val>
            <c:numRef>
              <c:f>Sheet1!$B$2:$B$28</c:f>
              <c:numCache>
                <c:formatCode>General</c:formatCode>
                <c:ptCount val="27"/>
                <c:pt idx="0" formatCode="0%">
                  <c:v>0.07</c:v>
                </c:pt>
                <c:pt idx="2" formatCode="0%">
                  <c:v>0.2</c:v>
                </c:pt>
                <c:pt idx="3" formatCode="0%">
                  <c:v>0.18</c:v>
                </c:pt>
                <c:pt idx="4" formatCode="0%">
                  <c:v>0.14</c:v>
                </c:pt>
                <c:pt idx="5" formatCode="0%">
                  <c:v>0.12</c:v>
                </c:pt>
                <c:pt idx="6" formatCode="0%">
                  <c:v>0.09</c:v>
                </c:pt>
                <c:pt idx="7" formatCode="0%">
                  <c:v>0.09</c:v>
                </c:pt>
                <c:pt idx="8" formatCode="0%">
                  <c:v>0.09</c:v>
                </c:pt>
                <c:pt idx="9" formatCode="0%">
                  <c:v>0.09</c:v>
                </c:pt>
                <c:pt idx="10" formatCode="0%">
                  <c:v>0.08</c:v>
                </c:pt>
                <c:pt idx="11" formatCode="0%">
                  <c:v>0.07</c:v>
                </c:pt>
                <c:pt idx="12" formatCode="0%">
                  <c:v>0.06</c:v>
                </c:pt>
                <c:pt idx="13" formatCode="0%">
                  <c:v>0.06</c:v>
                </c:pt>
                <c:pt idx="14" formatCode="0%">
                  <c:v>0.05</c:v>
                </c:pt>
                <c:pt idx="15" formatCode="0%">
                  <c:v>0.05</c:v>
                </c:pt>
                <c:pt idx="16" formatCode="0%">
                  <c:v>0.05</c:v>
                </c:pt>
                <c:pt idx="17" formatCode="0%">
                  <c:v>0.04</c:v>
                </c:pt>
                <c:pt idx="18" formatCode="0%">
                  <c:v>0.04</c:v>
                </c:pt>
                <c:pt idx="19" formatCode="0%">
                  <c:v>0.03</c:v>
                </c:pt>
                <c:pt idx="20" formatCode="0%">
                  <c:v>0.03</c:v>
                </c:pt>
                <c:pt idx="21" formatCode="0%">
                  <c:v>0.03</c:v>
                </c:pt>
                <c:pt idx="22" formatCode="0%">
                  <c:v>0.03</c:v>
                </c:pt>
                <c:pt idx="23" formatCode="0%">
                  <c:v>0.03</c:v>
                </c:pt>
                <c:pt idx="24" formatCode="0%">
                  <c:v>0.02</c:v>
                </c:pt>
                <c:pt idx="25" formatCode="0%">
                  <c:v>0.02</c:v>
                </c:pt>
                <c:pt idx="26" formatCode="0%">
                  <c:v>0.01</c:v>
                </c:pt>
              </c:numCache>
            </c:numRef>
          </c:val>
          <c:extLst xmlns:c16r2="http://schemas.microsoft.com/office/drawing/2015/06/chart">
            <c:ext xmlns:c16="http://schemas.microsoft.com/office/drawing/2014/chart" uri="{C3380CC4-5D6E-409C-BE32-E72D297353CC}">
              <c16:uniqueId val="{00000002-DAE6-486F-B17C-061C6299812C}"/>
            </c:ext>
          </c:extLst>
        </c:ser>
        <c:dLbls>
          <c:showLegendKey val="0"/>
          <c:showVal val="0"/>
          <c:showCatName val="0"/>
          <c:showSerName val="0"/>
          <c:showPercent val="0"/>
          <c:showBubbleSize val="0"/>
        </c:dLbls>
        <c:gapWidth val="50"/>
        <c:axId val="1697573760"/>
        <c:axId val="1697575808"/>
      </c:barChart>
      <c:catAx>
        <c:axId val="1697573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7575808"/>
        <c:crosses val="autoZero"/>
        <c:auto val="1"/>
        <c:lblAlgn val="ctr"/>
        <c:lblOffset val="0"/>
        <c:noMultiLvlLbl val="0"/>
      </c:catAx>
      <c:valAx>
        <c:axId val="1697575808"/>
        <c:scaling>
          <c:orientation val="minMax"/>
          <c:max val="1.0"/>
        </c:scaling>
        <c:delete val="1"/>
        <c:axPos val="t"/>
        <c:numFmt formatCode="0%" sourceLinked="1"/>
        <c:majorTickMark val="none"/>
        <c:minorTickMark val="none"/>
        <c:tickLblPos val="nextTo"/>
        <c:crossAx val="1697573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Europe</c:v>
                </c:pt>
                <c:pt idx="3">
                  <c:v>LATAM</c:v>
                </c:pt>
                <c:pt idx="4">
                  <c:v>G-8 Countries</c:v>
                </c:pt>
                <c:pt idx="5">
                  <c:v>BRICS</c:v>
                </c:pt>
                <c:pt idx="6">
                  <c:v>Middle East/Africa</c:v>
                </c:pt>
                <c:pt idx="7">
                  <c:v>APAC</c:v>
                </c:pt>
                <c:pt idx="8">
                  <c:v>North America</c:v>
                </c:pt>
              </c:strCache>
            </c:strRef>
          </c:cat>
          <c:val>
            <c:numRef>
              <c:f>Sheet1!$B$2:$B$10</c:f>
              <c:numCache>
                <c:formatCode>General</c:formatCode>
                <c:ptCount val="9"/>
                <c:pt idx="0" formatCode="0%">
                  <c:v>0.07</c:v>
                </c:pt>
                <c:pt idx="2" formatCode="0%">
                  <c:v>0.11</c:v>
                </c:pt>
                <c:pt idx="3" formatCode="0%">
                  <c:v>0.07</c:v>
                </c:pt>
                <c:pt idx="4" formatCode="0%">
                  <c:v>0.07</c:v>
                </c:pt>
                <c:pt idx="5" formatCode="0%">
                  <c:v>0.06</c:v>
                </c:pt>
                <c:pt idx="6" formatCode="0%">
                  <c:v>0.04</c:v>
                </c:pt>
                <c:pt idx="7" formatCode="0%">
                  <c:v>0.04</c:v>
                </c:pt>
                <c:pt idx="8" formatCode="0%">
                  <c:v>0.04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3830816"/>
        <c:axId val="1603832592"/>
      </c:barChart>
      <c:catAx>
        <c:axId val="16038308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3832592"/>
        <c:crosses val="autoZero"/>
        <c:auto val="1"/>
        <c:lblAlgn val="ctr"/>
        <c:lblOffset val="0"/>
        <c:noMultiLvlLbl val="0"/>
      </c:catAx>
      <c:valAx>
        <c:axId val="1603832592"/>
        <c:scaling>
          <c:orientation val="minMax"/>
          <c:max val="1.0"/>
        </c:scaling>
        <c:delete val="1"/>
        <c:axPos val="t"/>
        <c:numFmt formatCode="0%" sourceLinked="1"/>
        <c:majorTickMark val="none"/>
        <c:minorTickMark val="none"/>
        <c:tickLblPos val="nextTo"/>
        <c:crossAx val="16038308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DAE6-486F-B17C-061C6299812C}"/>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United States</c:v>
                </c:pt>
                <c:pt idx="3">
                  <c:v>Mexico</c:v>
                </c:pt>
                <c:pt idx="4">
                  <c:v>Canada</c:v>
                </c:pt>
                <c:pt idx="5">
                  <c:v>Italy</c:v>
                </c:pt>
                <c:pt idx="6">
                  <c:v>France</c:v>
                </c:pt>
                <c:pt idx="7">
                  <c:v>Germany</c:v>
                </c:pt>
                <c:pt idx="8">
                  <c:v>South Africa</c:v>
                </c:pt>
                <c:pt idx="9">
                  <c:v>India</c:v>
                </c:pt>
                <c:pt idx="10">
                  <c:v>Egypt</c:v>
                </c:pt>
                <c:pt idx="11">
                  <c:v>Australia</c:v>
                </c:pt>
                <c:pt idx="12">
                  <c:v>Sweden</c:v>
                </c:pt>
                <c:pt idx="13">
                  <c:v>Great Britain</c:v>
                </c:pt>
                <c:pt idx="14">
                  <c:v>Hong Kong</c:v>
                </c:pt>
                <c:pt idx="15">
                  <c:v>Brazil</c:v>
                </c:pt>
                <c:pt idx="16">
                  <c:v>Turkey</c:v>
                </c:pt>
                <c:pt idx="17">
                  <c:v>Tunisia</c:v>
                </c:pt>
                <c:pt idx="18">
                  <c:v>Japan</c:v>
                </c:pt>
                <c:pt idx="19">
                  <c:v>Kenya</c:v>
                </c:pt>
                <c:pt idx="20">
                  <c:v>Indonesia</c:v>
                </c:pt>
                <c:pt idx="21">
                  <c:v>Nigeria</c:v>
                </c:pt>
                <c:pt idx="22">
                  <c:v>Poland</c:v>
                </c:pt>
                <c:pt idx="23">
                  <c:v>Russia</c:v>
                </c:pt>
                <c:pt idx="24">
                  <c:v>Republic of Korea</c:v>
                </c:pt>
                <c:pt idx="25">
                  <c:v>Pakistan</c:v>
                </c:pt>
                <c:pt idx="26">
                  <c:v>China</c:v>
                </c:pt>
              </c:strCache>
            </c:strRef>
          </c:cat>
          <c:val>
            <c:numRef>
              <c:f>Sheet1!$B$2:$B$28</c:f>
              <c:numCache>
                <c:formatCode>General</c:formatCode>
                <c:ptCount val="27"/>
                <c:pt idx="0" formatCode="0%">
                  <c:v>0.1</c:v>
                </c:pt>
                <c:pt idx="2" formatCode="0%">
                  <c:v>0.45</c:v>
                </c:pt>
                <c:pt idx="3" formatCode="0%">
                  <c:v>0.19</c:v>
                </c:pt>
                <c:pt idx="4" formatCode="0%">
                  <c:v>0.18</c:v>
                </c:pt>
                <c:pt idx="5" formatCode="0%">
                  <c:v>0.17</c:v>
                </c:pt>
                <c:pt idx="6" formatCode="0%">
                  <c:v>0.14</c:v>
                </c:pt>
                <c:pt idx="7" formatCode="0%">
                  <c:v>0.13</c:v>
                </c:pt>
                <c:pt idx="8" formatCode="0%">
                  <c:v>0.13</c:v>
                </c:pt>
                <c:pt idx="9" formatCode="0%">
                  <c:v>0.11</c:v>
                </c:pt>
                <c:pt idx="10" formatCode="0%">
                  <c:v>0.09</c:v>
                </c:pt>
                <c:pt idx="11" formatCode="0%">
                  <c:v>0.09</c:v>
                </c:pt>
                <c:pt idx="12" formatCode="0%">
                  <c:v>0.08</c:v>
                </c:pt>
                <c:pt idx="13" formatCode="0%">
                  <c:v>0.08</c:v>
                </c:pt>
                <c:pt idx="14" formatCode="0%">
                  <c:v>0.08</c:v>
                </c:pt>
                <c:pt idx="15" formatCode="0%">
                  <c:v>0.07</c:v>
                </c:pt>
                <c:pt idx="16" formatCode="0%">
                  <c:v>0.07</c:v>
                </c:pt>
                <c:pt idx="17" formatCode="0%">
                  <c:v>0.06</c:v>
                </c:pt>
                <c:pt idx="18" formatCode="0%">
                  <c:v>0.06</c:v>
                </c:pt>
                <c:pt idx="19" formatCode="0%">
                  <c:v>0.05</c:v>
                </c:pt>
                <c:pt idx="20" formatCode="0%">
                  <c:v>0.05</c:v>
                </c:pt>
                <c:pt idx="21" formatCode="0%">
                  <c:v>0.04</c:v>
                </c:pt>
                <c:pt idx="22" formatCode="0%">
                  <c:v>0.03</c:v>
                </c:pt>
                <c:pt idx="23" formatCode="0%">
                  <c:v>0.03</c:v>
                </c:pt>
                <c:pt idx="24" formatCode="0%">
                  <c:v>0.03</c:v>
                </c:pt>
                <c:pt idx="25" formatCode="0%">
                  <c:v>0.02</c:v>
                </c:pt>
                <c:pt idx="26" formatCode="0%">
                  <c:v>0.02</c:v>
                </c:pt>
              </c:numCache>
            </c:numRef>
          </c:val>
          <c:extLst xmlns:c16r2="http://schemas.microsoft.com/office/drawing/2015/06/chart">
            <c:ext xmlns:c16="http://schemas.microsoft.com/office/drawing/2014/chart" uri="{C3380CC4-5D6E-409C-BE32-E72D297353CC}">
              <c16:uniqueId val="{00000002-DAE6-486F-B17C-061C6299812C}"/>
            </c:ext>
          </c:extLst>
        </c:ser>
        <c:dLbls>
          <c:showLegendKey val="0"/>
          <c:showVal val="0"/>
          <c:showCatName val="0"/>
          <c:showSerName val="0"/>
          <c:showPercent val="0"/>
          <c:showBubbleSize val="0"/>
        </c:dLbls>
        <c:gapWidth val="50"/>
        <c:axId val="1215743712"/>
        <c:axId val="1216169312"/>
      </c:barChart>
      <c:catAx>
        <c:axId val="12157437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6169312"/>
        <c:crosses val="autoZero"/>
        <c:auto val="1"/>
        <c:lblAlgn val="ctr"/>
        <c:lblOffset val="0"/>
        <c:noMultiLvlLbl val="0"/>
      </c:catAx>
      <c:valAx>
        <c:axId val="1216169312"/>
        <c:scaling>
          <c:orientation val="minMax"/>
          <c:max val="1.0"/>
        </c:scaling>
        <c:delete val="1"/>
        <c:axPos val="t"/>
        <c:numFmt formatCode="0%" sourceLinked="1"/>
        <c:majorTickMark val="none"/>
        <c:minorTickMark val="none"/>
        <c:tickLblPos val="nextTo"/>
        <c:crossAx val="1215743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LATAM</c:v>
                </c:pt>
                <c:pt idx="5">
                  <c:v>Europe</c:v>
                </c:pt>
                <c:pt idx="6">
                  <c:v>Middle East/Africa</c:v>
                </c:pt>
                <c:pt idx="7">
                  <c:v>BRICS</c:v>
                </c:pt>
                <c:pt idx="8">
                  <c:v>APAC</c:v>
                </c:pt>
              </c:strCache>
            </c:strRef>
          </c:cat>
          <c:val>
            <c:numRef>
              <c:f>Sheet1!$B$2:$B$10</c:f>
              <c:numCache>
                <c:formatCode>General</c:formatCode>
                <c:ptCount val="9"/>
                <c:pt idx="0" formatCode="0%">
                  <c:v>0.1</c:v>
                </c:pt>
                <c:pt idx="2" formatCode="0%">
                  <c:v>0.32</c:v>
                </c:pt>
                <c:pt idx="3" formatCode="0%">
                  <c:v>0.15</c:v>
                </c:pt>
                <c:pt idx="4" formatCode="0%">
                  <c:v>0.13</c:v>
                </c:pt>
                <c:pt idx="5" formatCode="0%">
                  <c:v>0.1</c:v>
                </c:pt>
                <c:pt idx="6" formatCode="0%">
                  <c:v>0.08</c:v>
                </c:pt>
                <c:pt idx="7" formatCode="0%">
                  <c:v>0.07</c:v>
                </c:pt>
                <c:pt idx="8" formatCode="0%">
                  <c:v>0.06</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3172400"/>
        <c:axId val="1562753056"/>
      </c:barChart>
      <c:catAx>
        <c:axId val="15631724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753056"/>
        <c:crosses val="autoZero"/>
        <c:auto val="1"/>
        <c:lblAlgn val="ctr"/>
        <c:lblOffset val="0"/>
        <c:noMultiLvlLbl val="0"/>
      </c:catAx>
      <c:valAx>
        <c:axId val="1562753056"/>
        <c:scaling>
          <c:orientation val="minMax"/>
          <c:max val="1.0"/>
        </c:scaling>
        <c:delete val="1"/>
        <c:axPos val="t"/>
        <c:numFmt formatCode="0%" sourceLinked="1"/>
        <c:majorTickMark val="none"/>
        <c:minorTickMark val="none"/>
        <c:tickLblPos val="nextTo"/>
        <c:crossAx val="1563172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207776111319"/>
          <c:y val="0.043693910668779"/>
          <c:w val="0.850337197433654"/>
          <c:h val="0.948277208983401"/>
        </c:manualLayout>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DAE6-486F-B17C-061C6299812C}"/>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China</c:v>
                </c:pt>
                <c:pt idx="3">
                  <c:v>Russia</c:v>
                </c:pt>
                <c:pt idx="4">
                  <c:v>Hong Kong</c:v>
                </c:pt>
                <c:pt idx="5">
                  <c:v>Brazil</c:v>
                </c:pt>
                <c:pt idx="6">
                  <c:v>Mexico</c:v>
                </c:pt>
                <c:pt idx="7">
                  <c:v>Sweden</c:v>
                </c:pt>
                <c:pt idx="8">
                  <c:v>Turkey</c:v>
                </c:pt>
                <c:pt idx="9">
                  <c:v>Poland</c:v>
                </c:pt>
                <c:pt idx="10">
                  <c:v>South Africa</c:v>
                </c:pt>
                <c:pt idx="11">
                  <c:v>Italy</c:v>
                </c:pt>
                <c:pt idx="12">
                  <c:v>Canada</c:v>
                </c:pt>
                <c:pt idx="13">
                  <c:v>France</c:v>
                </c:pt>
                <c:pt idx="14">
                  <c:v>Egypt</c:v>
                </c:pt>
                <c:pt idx="15">
                  <c:v>Tunisia</c:v>
                </c:pt>
                <c:pt idx="16">
                  <c:v>Germany</c:v>
                </c:pt>
                <c:pt idx="17">
                  <c:v>Australia</c:v>
                </c:pt>
                <c:pt idx="18">
                  <c:v>Indonesia</c:v>
                </c:pt>
                <c:pt idx="19">
                  <c:v>Nigeria</c:v>
                </c:pt>
                <c:pt idx="20">
                  <c:v>Pakistan</c:v>
                </c:pt>
                <c:pt idx="21">
                  <c:v>India</c:v>
                </c:pt>
                <c:pt idx="22">
                  <c:v>Japan</c:v>
                </c:pt>
                <c:pt idx="23">
                  <c:v>Kenya</c:v>
                </c:pt>
                <c:pt idx="24">
                  <c:v>United States</c:v>
                </c:pt>
                <c:pt idx="25">
                  <c:v>Great Britain</c:v>
                </c:pt>
                <c:pt idx="26">
                  <c:v>Republic of Korea</c:v>
                </c:pt>
              </c:strCache>
            </c:strRef>
          </c:cat>
          <c:val>
            <c:numRef>
              <c:f>Sheet1!$B$2:$B$28</c:f>
              <c:numCache>
                <c:formatCode>General</c:formatCode>
                <c:ptCount val="27"/>
                <c:pt idx="0" formatCode="0%">
                  <c:v>0.08</c:v>
                </c:pt>
                <c:pt idx="2" formatCode="0%">
                  <c:v>0.58</c:v>
                </c:pt>
                <c:pt idx="3" formatCode="0%">
                  <c:v>0.35</c:v>
                </c:pt>
                <c:pt idx="4" formatCode="0%">
                  <c:v>0.18</c:v>
                </c:pt>
                <c:pt idx="5" formatCode="0%">
                  <c:v>0.09</c:v>
                </c:pt>
                <c:pt idx="6" formatCode="0%">
                  <c:v>0.08</c:v>
                </c:pt>
                <c:pt idx="7" formatCode="0%">
                  <c:v>0.08</c:v>
                </c:pt>
                <c:pt idx="8" formatCode="0%">
                  <c:v>0.08</c:v>
                </c:pt>
                <c:pt idx="9" formatCode="0%">
                  <c:v>0.08</c:v>
                </c:pt>
                <c:pt idx="10" formatCode="0%">
                  <c:v>0.07</c:v>
                </c:pt>
                <c:pt idx="11" formatCode="0%">
                  <c:v>0.06</c:v>
                </c:pt>
                <c:pt idx="12" formatCode="0%">
                  <c:v>0.04</c:v>
                </c:pt>
                <c:pt idx="13" formatCode="0%">
                  <c:v>0.04</c:v>
                </c:pt>
                <c:pt idx="14" formatCode="0%">
                  <c:v>0.03</c:v>
                </c:pt>
                <c:pt idx="15" formatCode="0%">
                  <c:v>0.03</c:v>
                </c:pt>
                <c:pt idx="16" formatCode="0%">
                  <c:v>0.02</c:v>
                </c:pt>
                <c:pt idx="17" formatCode="0%">
                  <c:v>0.02</c:v>
                </c:pt>
                <c:pt idx="18" formatCode="0%">
                  <c:v>0.02</c:v>
                </c:pt>
                <c:pt idx="19" formatCode="0%">
                  <c:v>0.02</c:v>
                </c:pt>
                <c:pt idx="20" formatCode="0%">
                  <c:v>0.02</c:v>
                </c:pt>
                <c:pt idx="21" formatCode="0%">
                  <c:v>0.01</c:v>
                </c:pt>
                <c:pt idx="22" formatCode="0%">
                  <c:v>0.01</c:v>
                </c:pt>
                <c:pt idx="23" formatCode="0%">
                  <c:v>0.01</c:v>
                </c:pt>
                <c:pt idx="24" formatCode="0%">
                  <c:v>0.0</c:v>
                </c:pt>
                <c:pt idx="25" formatCode="0%">
                  <c:v>0.0</c:v>
                </c:pt>
                <c:pt idx="26" formatCode="0%">
                  <c:v>0.0</c:v>
                </c:pt>
              </c:numCache>
            </c:numRef>
          </c:val>
          <c:extLst xmlns:c16r2="http://schemas.microsoft.com/office/drawing/2015/06/chart">
            <c:ext xmlns:c16="http://schemas.microsoft.com/office/drawing/2014/chart" uri="{C3380CC4-5D6E-409C-BE32-E72D297353CC}">
              <c16:uniqueId val="{00000002-DAE6-486F-B17C-061C6299812C}"/>
            </c:ext>
          </c:extLst>
        </c:ser>
        <c:dLbls>
          <c:showLegendKey val="0"/>
          <c:showVal val="0"/>
          <c:showCatName val="0"/>
          <c:showSerName val="0"/>
          <c:showPercent val="0"/>
          <c:showBubbleSize val="0"/>
        </c:dLbls>
        <c:gapWidth val="50"/>
        <c:axId val="1562945392"/>
        <c:axId val="1346519616"/>
      </c:barChart>
      <c:catAx>
        <c:axId val="15629453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1346519616"/>
        <c:crosses val="autoZero"/>
        <c:auto val="1"/>
        <c:lblAlgn val="ctr"/>
        <c:lblOffset val="0"/>
        <c:noMultiLvlLbl val="0"/>
      </c:catAx>
      <c:valAx>
        <c:axId val="1346519616"/>
        <c:scaling>
          <c:orientation val="minMax"/>
          <c:max val="1.0"/>
        </c:scaling>
        <c:delete val="1"/>
        <c:axPos val="t"/>
        <c:numFmt formatCode="0%" sourceLinked="1"/>
        <c:majorTickMark val="none"/>
        <c:minorTickMark val="none"/>
        <c:tickLblPos val="nextTo"/>
        <c:crossAx val="1562945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APAC</c:v>
                </c:pt>
                <c:pt idx="4">
                  <c:v>LATAM</c:v>
                </c:pt>
                <c:pt idx="5">
                  <c:v>G-8 Countries</c:v>
                </c:pt>
                <c:pt idx="6">
                  <c:v>Europe</c:v>
                </c:pt>
                <c:pt idx="7">
                  <c:v>Middle East/Africa</c:v>
                </c:pt>
                <c:pt idx="8">
                  <c:v>North America</c:v>
                </c:pt>
              </c:strCache>
            </c:strRef>
          </c:cat>
          <c:val>
            <c:numRef>
              <c:f>Sheet1!$B$2:$B$10</c:f>
              <c:numCache>
                <c:formatCode>General</c:formatCode>
                <c:ptCount val="9"/>
                <c:pt idx="0" formatCode="0%">
                  <c:v>0.08</c:v>
                </c:pt>
                <c:pt idx="2" formatCode="0%">
                  <c:v>0.22</c:v>
                </c:pt>
                <c:pt idx="3" formatCode="0%">
                  <c:v>0.15</c:v>
                </c:pt>
                <c:pt idx="4" formatCode="0%">
                  <c:v>0.08</c:v>
                </c:pt>
                <c:pt idx="5" formatCode="0%">
                  <c:v>0.06</c:v>
                </c:pt>
                <c:pt idx="6" formatCode="0%">
                  <c:v>0.05</c:v>
                </c:pt>
                <c:pt idx="7" formatCode="0%">
                  <c:v>0.05</c:v>
                </c:pt>
                <c:pt idx="8" formatCode="0%">
                  <c:v>0.02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6999648"/>
        <c:axId val="1215496736"/>
      </c:barChart>
      <c:catAx>
        <c:axId val="16069996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496736"/>
        <c:crosses val="autoZero"/>
        <c:auto val="1"/>
        <c:lblAlgn val="ctr"/>
        <c:lblOffset val="0"/>
        <c:noMultiLvlLbl val="0"/>
      </c:catAx>
      <c:valAx>
        <c:axId val="1215496736"/>
        <c:scaling>
          <c:orientation val="minMax"/>
          <c:max val="1.0"/>
        </c:scaling>
        <c:delete val="1"/>
        <c:axPos val="t"/>
        <c:numFmt formatCode="0%" sourceLinked="1"/>
        <c:majorTickMark val="none"/>
        <c:minorTickMark val="none"/>
        <c:tickLblPos val="nextTo"/>
        <c:crossAx val="1606999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DAE6-486F-B17C-061C6299812C}"/>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Great Britain</c:v>
                </c:pt>
                <c:pt idx="3">
                  <c:v>Australia</c:v>
                </c:pt>
                <c:pt idx="4">
                  <c:v>Italy</c:v>
                </c:pt>
                <c:pt idx="5">
                  <c:v>Canada</c:v>
                </c:pt>
                <c:pt idx="6">
                  <c:v>France</c:v>
                </c:pt>
                <c:pt idx="7">
                  <c:v>Germany</c:v>
                </c:pt>
                <c:pt idx="8">
                  <c:v>United States</c:v>
                </c:pt>
                <c:pt idx="9">
                  <c:v>Japan</c:v>
                </c:pt>
                <c:pt idx="10">
                  <c:v>Russia</c:v>
                </c:pt>
                <c:pt idx="11">
                  <c:v>Sweden</c:v>
                </c:pt>
                <c:pt idx="12">
                  <c:v>Poland</c:v>
                </c:pt>
                <c:pt idx="13">
                  <c:v>South Africa</c:v>
                </c:pt>
                <c:pt idx="14">
                  <c:v>Egypt</c:v>
                </c:pt>
                <c:pt idx="15">
                  <c:v>Mexico</c:v>
                </c:pt>
                <c:pt idx="16">
                  <c:v>Brazil</c:v>
                </c:pt>
                <c:pt idx="17">
                  <c:v>Tunisia</c:v>
                </c:pt>
                <c:pt idx="18">
                  <c:v>Hong Kong</c:v>
                </c:pt>
                <c:pt idx="19">
                  <c:v>India</c:v>
                </c:pt>
                <c:pt idx="20">
                  <c:v>Pakistan</c:v>
                </c:pt>
                <c:pt idx="21">
                  <c:v>Indonesia</c:v>
                </c:pt>
                <c:pt idx="22">
                  <c:v>Turkey</c:v>
                </c:pt>
                <c:pt idx="23">
                  <c:v>Republic of Korea </c:v>
                </c:pt>
                <c:pt idx="24">
                  <c:v>Nigeria</c:v>
                </c:pt>
                <c:pt idx="25">
                  <c:v>China</c:v>
                </c:pt>
                <c:pt idx="26">
                  <c:v>Kenya</c:v>
                </c:pt>
              </c:strCache>
            </c:strRef>
          </c:cat>
          <c:val>
            <c:numRef>
              <c:f>Sheet1!$B$2:$B$28</c:f>
              <c:numCache>
                <c:formatCode>General</c:formatCode>
                <c:ptCount val="27"/>
                <c:pt idx="0" formatCode="0%">
                  <c:v>0.27</c:v>
                </c:pt>
                <c:pt idx="2" formatCode="0%">
                  <c:v>0.55</c:v>
                </c:pt>
                <c:pt idx="3" formatCode="0%">
                  <c:v>0.48</c:v>
                </c:pt>
                <c:pt idx="4" formatCode="0%">
                  <c:v>0.44</c:v>
                </c:pt>
                <c:pt idx="5" formatCode="0%">
                  <c:v>0.43</c:v>
                </c:pt>
                <c:pt idx="6" formatCode="0%">
                  <c:v>0.41</c:v>
                </c:pt>
                <c:pt idx="7" formatCode="0%">
                  <c:v>0.41</c:v>
                </c:pt>
                <c:pt idx="8" formatCode="0%">
                  <c:v>0.39</c:v>
                </c:pt>
                <c:pt idx="9" formatCode="0%">
                  <c:v>0.33</c:v>
                </c:pt>
                <c:pt idx="10" formatCode="0%">
                  <c:v>0.29</c:v>
                </c:pt>
                <c:pt idx="11" formatCode="0%">
                  <c:v>0.27</c:v>
                </c:pt>
                <c:pt idx="12" formatCode="0%">
                  <c:v>0.27</c:v>
                </c:pt>
                <c:pt idx="13" formatCode="0%">
                  <c:v>0.27</c:v>
                </c:pt>
                <c:pt idx="14" formatCode="0%">
                  <c:v>0.26</c:v>
                </c:pt>
                <c:pt idx="15" formatCode="0%">
                  <c:v>0.23</c:v>
                </c:pt>
                <c:pt idx="16" formatCode="0%">
                  <c:v>0.2</c:v>
                </c:pt>
                <c:pt idx="17" formatCode="0%">
                  <c:v>0.16</c:v>
                </c:pt>
                <c:pt idx="18" formatCode="0%">
                  <c:v>0.15</c:v>
                </c:pt>
                <c:pt idx="19" formatCode="0%">
                  <c:v>0.15</c:v>
                </c:pt>
                <c:pt idx="20" formatCode="0%">
                  <c:v>0.14</c:v>
                </c:pt>
                <c:pt idx="21" formatCode="0%">
                  <c:v>0.12</c:v>
                </c:pt>
                <c:pt idx="22" formatCode="0%">
                  <c:v>0.11</c:v>
                </c:pt>
                <c:pt idx="23" formatCode="0%">
                  <c:v>0.11</c:v>
                </c:pt>
                <c:pt idx="24" formatCode="0%">
                  <c:v>0.09</c:v>
                </c:pt>
                <c:pt idx="25" formatCode="0%">
                  <c:v>0.06</c:v>
                </c:pt>
                <c:pt idx="26" formatCode="0%">
                  <c:v>0.04</c:v>
                </c:pt>
              </c:numCache>
            </c:numRef>
          </c:val>
          <c:extLst xmlns:c16r2="http://schemas.microsoft.com/office/drawing/2015/06/chart">
            <c:ext xmlns:c16="http://schemas.microsoft.com/office/drawing/2014/chart" uri="{C3380CC4-5D6E-409C-BE32-E72D297353CC}">
              <c16:uniqueId val="{00000002-DAE6-486F-B17C-061C6299812C}"/>
            </c:ext>
          </c:extLst>
        </c:ser>
        <c:dLbls>
          <c:showLegendKey val="0"/>
          <c:showVal val="0"/>
          <c:showCatName val="0"/>
          <c:showSerName val="0"/>
          <c:showPercent val="0"/>
          <c:showBubbleSize val="0"/>
        </c:dLbls>
        <c:gapWidth val="50"/>
        <c:axId val="1698837696"/>
        <c:axId val="1647788336"/>
      </c:barChart>
      <c:catAx>
        <c:axId val="1698837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788336"/>
        <c:crosses val="autoZero"/>
        <c:auto val="1"/>
        <c:lblAlgn val="ctr"/>
        <c:lblOffset val="0"/>
        <c:noMultiLvlLbl val="0"/>
      </c:catAx>
      <c:valAx>
        <c:axId val="1647788336"/>
        <c:scaling>
          <c:orientation val="minMax"/>
          <c:max val="1.0"/>
        </c:scaling>
        <c:delete val="1"/>
        <c:axPos val="t"/>
        <c:numFmt formatCode="0%" sourceLinked="1"/>
        <c:majorTickMark val="none"/>
        <c:minorTickMark val="none"/>
        <c:tickLblPos val="nextTo"/>
        <c:crossAx val="16988376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G-8 Countries</c:v>
                </c:pt>
                <c:pt idx="3">
                  <c:v>North America</c:v>
                </c:pt>
                <c:pt idx="4">
                  <c:v>Europe</c:v>
                </c:pt>
                <c:pt idx="5">
                  <c:v>APAC</c:v>
                </c:pt>
                <c:pt idx="6">
                  <c:v>LATAM</c:v>
                </c:pt>
                <c:pt idx="7">
                  <c:v>BRICS</c:v>
                </c:pt>
                <c:pt idx="8">
                  <c:v>Middle East/Africa</c:v>
                </c:pt>
              </c:strCache>
            </c:strRef>
          </c:cat>
          <c:val>
            <c:numRef>
              <c:f>Sheet1!$B$2:$B$10</c:f>
              <c:numCache>
                <c:formatCode>General</c:formatCode>
                <c:ptCount val="9"/>
                <c:pt idx="0" formatCode="0%">
                  <c:v>0.27</c:v>
                </c:pt>
                <c:pt idx="2" formatCode="0%">
                  <c:v>0.41</c:v>
                </c:pt>
                <c:pt idx="3" formatCode="0%">
                  <c:v>0.41</c:v>
                </c:pt>
                <c:pt idx="4" formatCode="0%">
                  <c:v>0.39</c:v>
                </c:pt>
                <c:pt idx="5" formatCode="0%">
                  <c:v>0.21</c:v>
                </c:pt>
                <c:pt idx="6" formatCode="0%">
                  <c:v>0.21</c:v>
                </c:pt>
                <c:pt idx="7" formatCode="0%">
                  <c:v>0.2</c:v>
                </c:pt>
                <c:pt idx="8" formatCode="0%">
                  <c:v>0.19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7480000"/>
        <c:axId val="1347481776"/>
      </c:barChart>
      <c:catAx>
        <c:axId val="13474800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481776"/>
        <c:crosses val="autoZero"/>
        <c:auto val="1"/>
        <c:lblAlgn val="ctr"/>
        <c:lblOffset val="0"/>
        <c:noMultiLvlLbl val="0"/>
      </c:catAx>
      <c:valAx>
        <c:axId val="1347481776"/>
        <c:scaling>
          <c:orientation val="minMax"/>
          <c:max val="1.0"/>
        </c:scaling>
        <c:delete val="1"/>
        <c:axPos val="t"/>
        <c:numFmt formatCode="0%" sourceLinked="1"/>
        <c:majorTickMark val="none"/>
        <c:minorTickMark val="none"/>
        <c:tickLblPos val="nextTo"/>
        <c:crossAx val="13474800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Total Likely</c:v>
                </c:pt>
              </c:strCache>
            </c:strRef>
          </c:tx>
          <c:spPr>
            <a:solidFill>
              <a:schemeClr val="tx2"/>
            </a:solidFill>
            <a:ln>
              <a:solidFill>
                <a:schemeClr val="bg1"/>
              </a:solidFill>
            </a:ln>
            <a:effectLst/>
          </c:spPr>
          <c:invertIfNegative val="0"/>
          <c:dPt>
            <c:idx val="10"/>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19F4-4866-A8E3-76F22AE110E7}"/>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Russia</c:v>
                </c:pt>
                <c:pt idx="4">
                  <c:v>Poland</c:v>
                </c:pt>
                <c:pt idx="5">
                  <c:v>Egypt</c:v>
                </c:pt>
                <c:pt idx="6">
                  <c:v>Hong Kong</c:v>
                </c:pt>
                <c:pt idx="7">
                  <c:v>United States</c:v>
                </c:pt>
                <c:pt idx="8">
                  <c:v>South Africa</c:v>
                </c:pt>
                <c:pt idx="9">
                  <c:v>Pakistan</c:v>
                </c:pt>
                <c:pt idx="10">
                  <c:v>Mexico</c:v>
                </c:pt>
                <c:pt idx="11">
                  <c:v>Turkey</c:v>
                </c:pt>
                <c:pt idx="12">
                  <c:v>Canada</c:v>
                </c:pt>
                <c:pt idx="13">
                  <c:v>Kenya</c:v>
                </c:pt>
                <c:pt idx="14">
                  <c:v>Australia</c:v>
                </c:pt>
                <c:pt idx="15">
                  <c:v>Nigeria</c:v>
                </c:pt>
                <c:pt idx="16">
                  <c:v>Indonesia</c:v>
                </c:pt>
                <c:pt idx="17">
                  <c:v>Republic of Korea</c:v>
                </c:pt>
                <c:pt idx="18">
                  <c:v>Sweden</c:v>
                </c:pt>
                <c:pt idx="19">
                  <c:v>France</c:v>
                </c:pt>
                <c:pt idx="20">
                  <c:v>Italy</c:v>
                </c:pt>
                <c:pt idx="21">
                  <c:v>India</c:v>
                </c:pt>
                <c:pt idx="22">
                  <c:v>Germany</c:v>
                </c:pt>
                <c:pt idx="23">
                  <c:v>China</c:v>
                </c:pt>
                <c:pt idx="24">
                  <c:v>Brazil</c:v>
                </c:pt>
                <c:pt idx="25">
                  <c:v>Great Britain</c:v>
                </c:pt>
                <c:pt idx="26">
                  <c:v>Japan</c:v>
                </c:pt>
              </c:strCache>
            </c:strRef>
          </c:cat>
          <c:val>
            <c:numRef>
              <c:f>Sheet1!$B$2:$B$28</c:f>
              <c:numCache>
                <c:formatCode>General</c:formatCode>
                <c:ptCount val="27"/>
                <c:pt idx="0" formatCode="0%">
                  <c:v>0.5</c:v>
                </c:pt>
                <c:pt idx="2" formatCode="0%">
                  <c:v>0.78</c:v>
                </c:pt>
                <c:pt idx="3" formatCode="0%">
                  <c:v>0.68</c:v>
                </c:pt>
                <c:pt idx="4" formatCode="0%">
                  <c:v>0.64</c:v>
                </c:pt>
                <c:pt idx="5" formatCode="0%">
                  <c:v>0.6</c:v>
                </c:pt>
                <c:pt idx="6" formatCode="0%">
                  <c:v>0.58</c:v>
                </c:pt>
                <c:pt idx="7" formatCode="0%">
                  <c:v>0.55</c:v>
                </c:pt>
                <c:pt idx="8" formatCode="0%">
                  <c:v>0.54</c:v>
                </c:pt>
                <c:pt idx="9" formatCode="0%">
                  <c:v>0.52</c:v>
                </c:pt>
                <c:pt idx="10" formatCode="0%">
                  <c:v>0.51</c:v>
                </c:pt>
                <c:pt idx="11" formatCode="0%">
                  <c:v>0.51</c:v>
                </c:pt>
                <c:pt idx="12" formatCode="0%">
                  <c:v>0.49</c:v>
                </c:pt>
                <c:pt idx="13" formatCode="0%">
                  <c:v>0.47</c:v>
                </c:pt>
                <c:pt idx="14" formatCode="0%">
                  <c:v>0.43</c:v>
                </c:pt>
                <c:pt idx="15" formatCode="0%">
                  <c:v>0.43</c:v>
                </c:pt>
                <c:pt idx="16" formatCode="0%">
                  <c:v>0.41</c:v>
                </c:pt>
                <c:pt idx="17" formatCode="0%">
                  <c:v>0.4</c:v>
                </c:pt>
                <c:pt idx="18" formatCode="0%">
                  <c:v>0.38</c:v>
                </c:pt>
                <c:pt idx="19" formatCode="0%">
                  <c:v>0.38</c:v>
                </c:pt>
                <c:pt idx="20" formatCode="0%">
                  <c:v>0.35</c:v>
                </c:pt>
                <c:pt idx="21" formatCode="0%">
                  <c:v>0.35</c:v>
                </c:pt>
                <c:pt idx="22" formatCode="0%">
                  <c:v>0.29</c:v>
                </c:pt>
                <c:pt idx="23" formatCode="0%">
                  <c:v>0.26</c:v>
                </c:pt>
                <c:pt idx="24" formatCode="0%">
                  <c:v>0.24</c:v>
                </c:pt>
                <c:pt idx="25" formatCode="0%">
                  <c:v>0.24</c:v>
                </c:pt>
                <c:pt idx="26" formatCode="0%">
                  <c:v>0.19</c:v>
                </c:pt>
              </c:numCache>
            </c:numRef>
          </c:val>
          <c:extLst xmlns:c16r2="http://schemas.microsoft.com/office/drawing/2015/06/chart">
            <c:ext xmlns:c16="http://schemas.microsoft.com/office/drawing/2014/chart" uri="{C3380CC4-5D6E-409C-BE32-E72D297353CC}">
              <c16:uniqueId val="{00000002-19F4-4866-A8E3-76F22AE110E7}"/>
            </c:ext>
          </c:extLst>
        </c:ser>
        <c:dLbls>
          <c:showLegendKey val="0"/>
          <c:showVal val="0"/>
          <c:showCatName val="0"/>
          <c:showSerName val="0"/>
          <c:showPercent val="0"/>
          <c:showBubbleSize val="0"/>
        </c:dLbls>
        <c:gapWidth val="50"/>
        <c:axId val="1603896496"/>
        <c:axId val="1603886976"/>
      </c:barChart>
      <c:catAx>
        <c:axId val="16038964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3886976"/>
        <c:crosses val="autoZero"/>
        <c:auto val="1"/>
        <c:lblAlgn val="ctr"/>
        <c:lblOffset val="0"/>
        <c:noMultiLvlLbl val="0"/>
      </c:catAx>
      <c:valAx>
        <c:axId val="1603886976"/>
        <c:scaling>
          <c:orientation val="minMax"/>
          <c:max val="1.0"/>
        </c:scaling>
        <c:delete val="1"/>
        <c:axPos val="t"/>
        <c:numFmt formatCode="0%" sourceLinked="1"/>
        <c:majorTickMark val="none"/>
        <c:minorTickMark val="none"/>
        <c:tickLblPos val="nextTo"/>
        <c:crossAx val="1603896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1-5DC5-470C-B554-51A95D64DF28}"/>
              </c:ext>
            </c:extLst>
          </c:dPt>
          <c:dPt>
            <c:idx val="2"/>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3-5DC5-470C-B554-51A95D64DF28}"/>
              </c:ext>
            </c:extLst>
          </c:dPt>
          <c:dPt>
            <c:idx val="3"/>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5-5DC5-470C-B554-51A95D64DF28}"/>
              </c:ext>
            </c:extLst>
          </c:dPt>
          <c:dPt>
            <c:idx val="4"/>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7-5DC5-470C-B554-51A95D64DF28}"/>
              </c:ext>
            </c:extLst>
          </c:dPt>
          <c:dPt>
            <c:idx val="8"/>
            <c:invertIfNegative val="0"/>
            <c:bubble3D val="0"/>
            <c:spPr>
              <a:solidFill>
                <a:schemeClr val="tx2"/>
              </a:solidFill>
              <a:ln>
                <a:solidFill>
                  <a:schemeClr val="bg1"/>
                </a:solidFill>
              </a:ln>
              <a:effectLst/>
            </c:spPr>
            <c:extLst xmlns:c16r2="http://schemas.microsoft.com/office/drawing/2015/06/chart">
              <c:ext xmlns:c16="http://schemas.microsoft.com/office/drawing/2014/chart" uri="{C3380CC4-5D6E-409C-BE32-E72D297353CC}">
                <c16:uniqueId val="{00000009-5DC5-470C-B554-51A95D64DF28}"/>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Middle East/Africa</c:v>
                </c:pt>
                <c:pt idx="4">
                  <c:v>BRICS</c:v>
                </c:pt>
                <c:pt idx="5">
                  <c:v>APAC</c:v>
                </c:pt>
                <c:pt idx="6">
                  <c:v>LATAM</c:v>
                </c:pt>
                <c:pt idx="7">
                  <c:v>G-8 Countries</c:v>
                </c:pt>
                <c:pt idx="8">
                  <c:v>Europe</c:v>
                </c:pt>
              </c:strCache>
            </c:strRef>
          </c:cat>
          <c:val>
            <c:numRef>
              <c:f>Sheet1!$B$2:$B$10</c:f>
              <c:numCache>
                <c:formatCode>General</c:formatCode>
                <c:ptCount val="9"/>
                <c:pt idx="0" formatCode="0%">
                  <c:v>0.5</c:v>
                </c:pt>
                <c:pt idx="2" formatCode="0%">
                  <c:v>0.51</c:v>
                </c:pt>
                <c:pt idx="3" formatCode="0%">
                  <c:v>0.5</c:v>
                </c:pt>
                <c:pt idx="4" formatCode="0%">
                  <c:v>0.45</c:v>
                </c:pt>
                <c:pt idx="5" formatCode="0%">
                  <c:v>0.41</c:v>
                </c:pt>
                <c:pt idx="6" formatCode="0%">
                  <c:v>0.4</c:v>
                </c:pt>
                <c:pt idx="7" formatCode="0%">
                  <c:v>0.4</c:v>
                </c:pt>
                <c:pt idx="8" formatCode="0%">
                  <c:v>0.38</c:v>
                </c:pt>
              </c:numCache>
            </c:numRef>
          </c:val>
          <c:extLst xmlns:c16r2="http://schemas.microsoft.com/office/drawing/2015/06/chart">
            <c:ext xmlns:c16="http://schemas.microsoft.com/office/drawing/2014/chart" uri="{C3380CC4-5D6E-409C-BE32-E72D297353CC}">
              <c16:uniqueId val="{0000000A-5DC5-470C-B554-51A95D64DF28}"/>
            </c:ext>
          </c:extLst>
        </c:ser>
        <c:dLbls>
          <c:showLegendKey val="0"/>
          <c:showVal val="0"/>
          <c:showCatName val="0"/>
          <c:showSerName val="0"/>
          <c:showPercent val="0"/>
          <c:showBubbleSize val="0"/>
        </c:dLbls>
        <c:gapWidth val="50"/>
        <c:axId val="1603684096"/>
        <c:axId val="1603686416"/>
      </c:barChart>
      <c:catAx>
        <c:axId val="16036840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3686416"/>
        <c:crosses val="autoZero"/>
        <c:auto val="1"/>
        <c:lblAlgn val="ctr"/>
        <c:lblOffset val="0"/>
        <c:noMultiLvlLbl val="0"/>
      </c:catAx>
      <c:valAx>
        <c:axId val="1603686416"/>
        <c:scaling>
          <c:orientation val="minMax"/>
          <c:max val="1.0"/>
        </c:scaling>
        <c:delete val="1"/>
        <c:axPos val="t"/>
        <c:numFmt formatCode="0%" sourceLinked="1"/>
        <c:majorTickMark val="none"/>
        <c:minorTickMark val="none"/>
        <c:tickLblPos val="nextTo"/>
        <c:crossAx val="16036840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A0D111-F715-43E2-9A4D-6212AC7294E9}" type="datetimeFigureOut">
              <a:rPr lang="en-GB" smtClean="0"/>
              <a:t>15/05/2018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6E3524-17C8-4066-B47A-939E47622A9E}" type="slidenum">
              <a:rPr lang="en-GB" smtClean="0"/>
              <a:t>‹#›</a:t>
            </a:fld>
            <a:endParaRPr lang="en-GB"/>
          </a:p>
        </p:txBody>
      </p:sp>
    </p:spTree>
    <p:extLst>
      <p:ext uri="{BB962C8B-B14F-4D97-AF65-F5344CB8AC3E}">
        <p14:creationId xmlns:p14="http://schemas.microsoft.com/office/powerpoint/2010/main" val="142511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96E3524-17C8-4066-B47A-939E47622A9E}" type="slidenum">
              <a:rPr lang="en-GB" smtClean="0"/>
              <a:t>1</a:t>
            </a:fld>
            <a:endParaRPr lang="en-GB"/>
          </a:p>
        </p:txBody>
      </p:sp>
    </p:spTree>
    <p:extLst>
      <p:ext uri="{BB962C8B-B14F-4D97-AF65-F5344CB8AC3E}">
        <p14:creationId xmlns:p14="http://schemas.microsoft.com/office/powerpoint/2010/main" val="1749033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8DE85F-A49F-4D4C-8D78-799212E249B2}" type="slidenum">
              <a:rPr lang="en-GB" smtClean="0"/>
              <a:t>81</a:t>
            </a:fld>
            <a:endParaRPr lang="en-GB"/>
          </a:p>
        </p:txBody>
      </p:sp>
    </p:spTree>
    <p:extLst>
      <p:ext uri="{BB962C8B-B14F-4D97-AF65-F5344CB8AC3E}">
        <p14:creationId xmlns:p14="http://schemas.microsoft.com/office/powerpoint/2010/main" val="375765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8DE85F-A49F-4D4C-8D78-799212E249B2}" type="slidenum">
              <a:rPr lang="en-GB" smtClean="0"/>
              <a:t>82</a:t>
            </a:fld>
            <a:endParaRPr lang="en-GB"/>
          </a:p>
        </p:txBody>
      </p:sp>
    </p:spTree>
    <p:extLst>
      <p:ext uri="{BB962C8B-B14F-4D97-AF65-F5344CB8AC3E}">
        <p14:creationId xmlns:p14="http://schemas.microsoft.com/office/powerpoint/2010/main" val="291050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8646971" cy="457048"/>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8167" cy="590215"/>
          </a:xfrm>
        </p:spPr>
        <p:txBody>
          <a:bodyPr anchor="b">
            <a:no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Text Placeholder 6"/>
          <p:cNvSpPr>
            <a:spLocks noGrp="1"/>
          </p:cNvSpPr>
          <p:nvPr>
            <p:ph type="body" sz="quarter" idx="16" hasCustomPrompt="1"/>
          </p:nvPr>
        </p:nvSpPr>
        <p:spPr>
          <a:xfrm>
            <a:off x="224599" y="5620955"/>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3411065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in Title - 1/3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4000162" cy="6858000"/>
          </a:xfrm>
        </p:spPr>
        <p:txBody>
          <a:bodyPr/>
          <a:lstStyle/>
          <a:p>
            <a:r>
              <a:rPr lang="en-US"/>
              <a:t>Click icon to add picture</a:t>
            </a:r>
            <a:endParaRPr lang="en-GB"/>
          </a:p>
        </p:txBody>
      </p:sp>
      <p:sp>
        <p:nvSpPr>
          <p:cNvPr id="2" name="Title 1"/>
          <p:cNvSpPr>
            <a:spLocks noGrp="1"/>
          </p:cNvSpPr>
          <p:nvPr>
            <p:ph type="ctrTitle" hasCustomPrompt="1"/>
          </p:nvPr>
        </p:nvSpPr>
        <p:spPr>
          <a:xfrm>
            <a:off x="4442950" y="2952519"/>
            <a:ext cx="4450225" cy="512448"/>
          </a:xfrm>
        </p:spPr>
        <p:txBody>
          <a:bodyPr anchor="ctr"/>
          <a:lstStyle>
            <a:lvl1pPr>
              <a:defRPr sz="3700" baseline="0"/>
            </a:lvl1pPr>
          </a:lstStyle>
          <a:p>
            <a:r>
              <a:rPr lang="en-US" dirty="0"/>
              <a:t>Impact word(s)</a:t>
            </a:r>
          </a:p>
        </p:txBody>
      </p:sp>
      <p:sp>
        <p:nvSpPr>
          <p:cNvPr id="3" name="Subtitle 2"/>
          <p:cNvSpPr>
            <a:spLocks noGrp="1"/>
          </p:cNvSpPr>
          <p:nvPr>
            <p:ph type="subTitle" idx="1" hasCustomPrompt="1"/>
          </p:nvPr>
        </p:nvSpPr>
        <p:spPr>
          <a:xfrm>
            <a:off x="4442950" y="3819109"/>
            <a:ext cx="4450225" cy="1050051"/>
          </a:xfrm>
        </p:spPr>
        <p:txBody>
          <a:bodyPr/>
          <a:lstStyle>
            <a:lvl1pPr marL="0" indent="0" algn="l">
              <a:buNone/>
              <a:defRPr baseline="0">
                <a:solidFill>
                  <a:schemeClr val="tx1"/>
                </a:solidFill>
              </a:defRPr>
            </a:lvl1pPr>
            <a:lvl2pPr marL="3240" indent="0" algn="l">
              <a:spcBef>
                <a:spcPts val="0"/>
              </a:spcBef>
              <a:buNone/>
              <a:tabLst/>
              <a:defRPr baseline="0">
                <a:solidFill>
                  <a:schemeClr val="tx1"/>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Presenter Name</a:t>
            </a:r>
          </a:p>
          <a:p>
            <a:pPr lvl="1"/>
            <a:r>
              <a:rPr lang="en-US" dirty="0"/>
              <a:t>Job title, date, or other relevant presenter info</a:t>
            </a:r>
          </a:p>
        </p:txBody>
      </p:sp>
      <p:sp>
        <p:nvSpPr>
          <p:cNvPr id="5" name="Footer Placeholder 4"/>
          <p:cNvSpPr>
            <a:spLocks noGrp="1"/>
          </p:cNvSpPr>
          <p:nvPr>
            <p:ph type="ftr" sz="quarter" idx="11"/>
          </p:nvPr>
        </p:nvSpPr>
        <p:spPr>
          <a:xfrm>
            <a:off x="4442949" y="5375268"/>
            <a:ext cx="4444025" cy="346923"/>
          </a:xfrm>
          <a:prstGeom prst="rect">
            <a:avLst/>
          </a:prstGeom>
        </p:spPr>
        <p:txBody>
          <a:bodyPr lIns="62195" tIns="31098" rIns="62195" bIns="31098"/>
          <a:lstStyle>
            <a:lvl1pPr algn="l">
              <a:defRPr sz="800">
                <a:solidFill>
                  <a:schemeClr val="bg2"/>
                </a:solidFill>
              </a:defRPr>
            </a:lvl1pPr>
          </a:lstStyle>
          <a:p>
            <a:r>
              <a:rPr lang="en-GB" dirty="0"/>
              <a:t>© 2015 Ipsos.  All rights reserved. Contains Ipsos' Confidential and Proprietary information  and may not be disclosed or reproduced without the prior written consent of Ipsos.</a:t>
            </a:r>
            <a:endParaRPr lang="en-US" dirty="0"/>
          </a:p>
        </p:txBody>
      </p:sp>
      <p:sp>
        <p:nvSpPr>
          <p:cNvPr id="20" name="Text Placeholder 19"/>
          <p:cNvSpPr>
            <a:spLocks noGrp="1"/>
          </p:cNvSpPr>
          <p:nvPr>
            <p:ph type="body" sz="quarter" idx="13" hasCustomPrompt="1"/>
          </p:nvPr>
        </p:nvSpPr>
        <p:spPr>
          <a:xfrm>
            <a:off x="4442950" y="1412775"/>
            <a:ext cx="4450225" cy="1289247"/>
          </a:xfrm>
        </p:spPr>
        <p:txBody>
          <a:bodyPr anchor="b">
            <a:normAutofit/>
          </a:bodyPr>
          <a:lstStyle>
            <a:lvl1pPr>
              <a:defRPr sz="2200" b="0" cap="none" baseline="0">
                <a:solidFill>
                  <a:schemeClr val="tx1"/>
                </a:solidFill>
              </a:defRPr>
            </a:lvl1pPr>
          </a:lstStyle>
          <a:p>
            <a:pPr lvl="0"/>
            <a:r>
              <a:rPr lang="en-US" dirty="0"/>
              <a:t>Full presentation title</a:t>
            </a:r>
            <a:endParaRPr lang="en-GB" dirty="0"/>
          </a:p>
        </p:txBody>
      </p:sp>
      <p:sp>
        <p:nvSpPr>
          <p:cNvPr id="7" name="Picture Placeholder 6"/>
          <p:cNvSpPr>
            <a:spLocks noGrp="1"/>
          </p:cNvSpPr>
          <p:nvPr>
            <p:ph type="pic" sz="quarter" idx="15" hasCustomPrompt="1"/>
          </p:nvPr>
        </p:nvSpPr>
        <p:spPr>
          <a:xfrm>
            <a:off x="7745982" y="620688"/>
            <a:ext cx="1147193" cy="504056"/>
          </a:xfrm>
          <a:solidFill>
            <a:schemeClr val="bg1"/>
          </a:solidFill>
        </p:spPr>
        <p:txBody>
          <a:bodyPr/>
          <a:lstStyle>
            <a:lvl1pPr algn="ctr">
              <a:defRPr sz="1400"/>
            </a:lvl1pPr>
          </a:lstStyle>
          <a:p>
            <a:r>
              <a:rPr lang="en-GB" dirty="0"/>
              <a:t>Client Logo</a:t>
            </a:r>
            <a:br>
              <a:rPr lang="en-GB" dirty="0"/>
            </a:br>
            <a:r>
              <a:rPr lang="en-GB" dirty="0"/>
              <a:t>(delete if unused)</a:t>
            </a:r>
          </a:p>
        </p:txBody>
      </p:sp>
    </p:spTree>
    <p:extLst>
      <p:ext uri="{BB962C8B-B14F-4D97-AF65-F5344CB8AC3E}">
        <p14:creationId xmlns:p14="http://schemas.microsoft.com/office/powerpoint/2010/main" val="2939111812"/>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 Box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4571460" cy="6858000"/>
          </a:xfrm>
        </p:spPr>
        <p:txBody>
          <a:bodyPr/>
          <a:lstStyle/>
          <a:p>
            <a:r>
              <a:rPr lang="en-US"/>
              <a:t>Click icon to add picture</a:t>
            </a:r>
            <a:endParaRPr lang="en-GB"/>
          </a:p>
        </p:txBody>
      </p:sp>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Tree>
    <p:extLst>
      <p:ext uri="{BB962C8B-B14F-4D97-AF65-F5344CB8AC3E}">
        <p14:creationId xmlns:p14="http://schemas.microsoft.com/office/powerpoint/2010/main" val="1404781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2_Triangles and Blobs">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11952"/>
            <a:ext cx="4419600" cy="6895352"/>
          </a:xfrm>
          <a:custGeom>
            <a:avLst/>
            <a:gdLst>
              <a:gd name="connsiteX0" fmla="*/ 0 w 4419600"/>
              <a:gd name="connsiteY0" fmla="*/ 0 h 5162550"/>
              <a:gd name="connsiteX1" fmla="*/ 4419600 w 4419600"/>
              <a:gd name="connsiteY1" fmla="*/ 0 h 5162550"/>
              <a:gd name="connsiteX2" fmla="*/ 4419600 w 4419600"/>
              <a:gd name="connsiteY2" fmla="*/ 5162550 h 5162550"/>
              <a:gd name="connsiteX3" fmla="*/ 0 w 4419600"/>
              <a:gd name="connsiteY3" fmla="*/ 5162550 h 5162550"/>
              <a:gd name="connsiteX4" fmla="*/ 0 w 4419600"/>
              <a:gd name="connsiteY4" fmla="*/ 0 h 5162550"/>
              <a:gd name="connsiteX0" fmla="*/ 0 w 4419600"/>
              <a:gd name="connsiteY0" fmla="*/ 0 h 5162550"/>
              <a:gd name="connsiteX1" fmla="*/ 2743200 w 4419600"/>
              <a:gd name="connsiteY1" fmla="*/ 8965 h 5162550"/>
              <a:gd name="connsiteX2" fmla="*/ 4419600 w 4419600"/>
              <a:gd name="connsiteY2" fmla="*/ 5162550 h 5162550"/>
              <a:gd name="connsiteX3" fmla="*/ 0 w 4419600"/>
              <a:gd name="connsiteY3" fmla="*/ 5162550 h 5162550"/>
              <a:gd name="connsiteX4" fmla="*/ 0 w 4419600"/>
              <a:gd name="connsiteY4" fmla="*/ 0 h 5162550"/>
              <a:gd name="connsiteX0" fmla="*/ 0 w 4419600"/>
              <a:gd name="connsiteY0" fmla="*/ 8964 h 5171514"/>
              <a:gd name="connsiteX1" fmla="*/ 2743200 w 4419600"/>
              <a:gd name="connsiteY1" fmla="*/ 0 h 5171514"/>
              <a:gd name="connsiteX2" fmla="*/ 4419600 w 4419600"/>
              <a:gd name="connsiteY2" fmla="*/ 5171514 h 5171514"/>
              <a:gd name="connsiteX3" fmla="*/ 0 w 4419600"/>
              <a:gd name="connsiteY3" fmla="*/ 5171514 h 5171514"/>
              <a:gd name="connsiteX4" fmla="*/ 0 w 4419600"/>
              <a:gd name="connsiteY4" fmla="*/ 8964 h 5171514"/>
              <a:gd name="connsiteX0" fmla="*/ 0 w 4419600"/>
              <a:gd name="connsiteY0" fmla="*/ 8964 h 5171514"/>
              <a:gd name="connsiteX1" fmla="*/ 2734235 w 4419600"/>
              <a:gd name="connsiteY1" fmla="*/ 0 h 5171514"/>
              <a:gd name="connsiteX2" fmla="*/ 4419600 w 4419600"/>
              <a:gd name="connsiteY2" fmla="*/ 5171514 h 5171514"/>
              <a:gd name="connsiteX3" fmla="*/ 0 w 4419600"/>
              <a:gd name="connsiteY3" fmla="*/ 5171514 h 5171514"/>
              <a:gd name="connsiteX4" fmla="*/ 0 w 4419600"/>
              <a:gd name="connsiteY4" fmla="*/ 8964 h 5171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9600" h="5171514">
                <a:moveTo>
                  <a:pt x="0" y="8964"/>
                </a:moveTo>
                <a:lnTo>
                  <a:pt x="2734235" y="0"/>
                </a:lnTo>
                <a:lnTo>
                  <a:pt x="4419600" y="5171514"/>
                </a:lnTo>
                <a:lnTo>
                  <a:pt x="0" y="5171514"/>
                </a:lnTo>
                <a:lnTo>
                  <a:pt x="0" y="8964"/>
                </a:ln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Tree>
    <p:extLst>
      <p:ext uri="{BB962C8B-B14F-4D97-AF65-F5344CB8AC3E}">
        <p14:creationId xmlns:p14="http://schemas.microsoft.com/office/powerpoint/2010/main" val="1760211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1_Triangles and Blobs">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
        <p:nvSpPr>
          <p:cNvPr id="6" name="Picture Placeholder 5"/>
          <p:cNvSpPr>
            <a:spLocks noGrp="1"/>
          </p:cNvSpPr>
          <p:nvPr>
            <p:ph type="pic" sz="quarter" idx="15"/>
          </p:nvPr>
        </p:nvSpPr>
        <p:spPr>
          <a:xfrm>
            <a:off x="0" y="-11953"/>
            <a:ext cx="4392706" cy="6869953"/>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2706" h="5152465">
                <a:moveTo>
                  <a:pt x="0" y="8965"/>
                </a:moveTo>
                <a:lnTo>
                  <a:pt x="2716306" y="0"/>
                </a:lnTo>
                <a:lnTo>
                  <a:pt x="4392706" y="5152465"/>
                </a:lnTo>
                <a:lnTo>
                  <a:pt x="0" y="5152465"/>
                </a:lnTo>
                <a:lnTo>
                  <a:pt x="0" y="8965"/>
                </a:lnTo>
                <a:close/>
              </a:path>
            </a:pathLst>
          </a:custGeom>
        </p:spPr>
        <p:txBody>
          <a:bodyPr/>
          <a:lstStyle/>
          <a:p>
            <a:r>
              <a:rPr lang="en-US"/>
              <a:t>Click icon to add picture</a:t>
            </a:r>
            <a:endParaRPr lang="en-GB"/>
          </a:p>
        </p:txBody>
      </p:sp>
    </p:spTree>
    <p:extLst>
      <p:ext uri="{BB962C8B-B14F-4D97-AF65-F5344CB8AC3E}">
        <p14:creationId xmlns:p14="http://schemas.microsoft.com/office/powerpoint/2010/main" val="1082178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 wide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6438166" cy="6858000"/>
          </a:xfrm>
        </p:spPr>
        <p:txBody>
          <a:bodyPr/>
          <a:lstStyle/>
          <a:p>
            <a:r>
              <a:rPr lang="en-US"/>
              <a:t>Click icon to add picture</a:t>
            </a:r>
            <a:endParaRPr lang="en-GB"/>
          </a:p>
        </p:txBody>
      </p:sp>
      <p:sp>
        <p:nvSpPr>
          <p:cNvPr id="17" name="Rectangle 1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 name="Title 1"/>
          <p:cNvSpPr>
            <a:spLocks noGrp="1"/>
          </p:cNvSpPr>
          <p:nvPr>
            <p:ph type="ctrTitle" hasCustomPrompt="1"/>
          </p:nvPr>
        </p:nvSpPr>
        <p:spPr>
          <a:xfrm>
            <a:off x="6741099" y="2973164"/>
            <a:ext cx="2145875" cy="747897"/>
          </a:xfrm>
        </p:spPr>
        <p:txBody>
          <a:bodyPr anchor="ctr"/>
          <a:lstStyle>
            <a:lvl1pPr>
              <a:defRPr sz="2700" cap="all" baseline="0"/>
            </a:lvl1pPr>
          </a:lstStyle>
          <a:p>
            <a:r>
              <a:rPr lang="en-GB" dirty="0"/>
              <a:t>Title </a:t>
            </a:r>
            <a:r>
              <a:rPr lang="en-GB" dirty="0" err="1"/>
              <a:t>title</a:t>
            </a:r>
            <a:r>
              <a:rPr lang="en-GB" dirty="0"/>
              <a:t> </a:t>
            </a:r>
            <a:r>
              <a:rPr lang="en-GB" dirty="0" err="1"/>
              <a:t>title</a:t>
            </a:r>
            <a:r>
              <a:rPr lang="en-GB" dirty="0"/>
              <a:t> </a:t>
            </a:r>
            <a:r>
              <a:rPr lang="en-GB" dirty="0" err="1"/>
              <a:t>title</a:t>
            </a:r>
            <a:endParaRPr lang="en-US" dirty="0"/>
          </a:p>
        </p:txBody>
      </p:sp>
      <p:sp>
        <p:nvSpPr>
          <p:cNvPr id="7" name="Rectangle 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8" name="Rectangle 7"/>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9" name="TextBox 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0" name="Rectangle 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1" name="TextBox 1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2" name="Rectangle 1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3" name="TextBox 1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4" name="Rectangle 13"/>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5" name="TextBox 14"/>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6" name="Rectangle 15"/>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9" name="TextBox 1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0" name="Rectangle 1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1" name="TextBox 2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2" name="Rectangle 2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3" name="TextBox 2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4" name="Rectangle 23"/>
          <p:cNvSpPr/>
          <p:nvPr userDrawn="1"/>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5" name="TextBox 24"/>
          <p:cNvSpPr txBox="1"/>
          <p:nvPr userDrawn="1"/>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Tree>
    <p:extLst>
      <p:ext uri="{BB962C8B-B14F-4D97-AF65-F5344CB8AC3E}">
        <p14:creationId xmlns:p14="http://schemas.microsoft.com/office/powerpoint/2010/main" val="2457595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1 -Wide image">
    <p:spTree>
      <p:nvGrpSpPr>
        <p:cNvPr id="1" name=""/>
        <p:cNvGrpSpPr/>
        <p:nvPr/>
      </p:nvGrpSpPr>
      <p:grpSpPr>
        <a:xfrm>
          <a:off x="0" y="0"/>
          <a:ext cx="0" cy="0"/>
          <a:chOff x="0" y="0"/>
          <a:chExt cx="0" cy="0"/>
        </a:xfrm>
      </p:grpSpPr>
      <p:sp>
        <p:nvSpPr>
          <p:cNvPr id="17" name="Rectangle 1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 name="Title 1"/>
          <p:cNvSpPr>
            <a:spLocks noGrp="1"/>
          </p:cNvSpPr>
          <p:nvPr>
            <p:ph type="ctrTitle" hasCustomPrompt="1"/>
          </p:nvPr>
        </p:nvSpPr>
        <p:spPr>
          <a:xfrm>
            <a:off x="6741099" y="2973164"/>
            <a:ext cx="2145875" cy="747897"/>
          </a:xfrm>
        </p:spPr>
        <p:txBody>
          <a:bodyPr anchor="ctr"/>
          <a:lstStyle>
            <a:lvl1pPr>
              <a:defRPr sz="2700" cap="all" baseline="0"/>
            </a:lvl1pPr>
          </a:lstStyle>
          <a:p>
            <a:r>
              <a:rPr lang="en-GB" dirty="0"/>
              <a:t>Title </a:t>
            </a:r>
            <a:r>
              <a:rPr lang="en-GB" dirty="0" err="1"/>
              <a:t>title</a:t>
            </a:r>
            <a:r>
              <a:rPr lang="en-GB" dirty="0"/>
              <a:t> </a:t>
            </a:r>
            <a:r>
              <a:rPr lang="en-GB" dirty="0" err="1"/>
              <a:t>title</a:t>
            </a:r>
            <a:r>
              <a:rPr lang="en-GB" dirty="0"/>
              <a:t> </a:t>
            </a:r>
            <a:r>
              <a:rPr lang="en-GB" dirty="0" err="1"/>
              <a:t>title</a:t>
            </a:r>
            <a:endParaRPr lang="en-US" dirty="0"/>
          </a:p>
        </p:txBody>
      </p:sp>
      <p:sp>
        <p:nvSpPr>
          <p:cNvPr id="7" name="Rectangle 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8" name="Rectangle 7"/>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9" name="TextBox 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0" name="Rectangle 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1" name="TextBox 1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2" name="Rectangle 1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3" name="TextBox 1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4" name="Rectangle 13"/>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5" name="TextBox 14"/>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6" name="Rectangle 15"/>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9" name="TextBox 1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0" name="Rectangle 1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1" name="TextBox 2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2" name="Rectangle 2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3" name="TextBox 2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4" name="Rectangle 23"/>
          <p:cNvSpPr/>
          <p:nvPr userDrawn="1"/>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5" name="TextBox 24"/>
          <p:cNvSpPr txBox="1"/>
          <p:nvPr userDrawn="1"/>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4"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spTree>
    <p:extLst>
      <p:ext uri="{BB962C8B-B14F-4D97-AF65-F5344CB8AC3E}">
        <p14:creationId xmlns:p14="http://schemas.microsoft.com/office/powerpoint/2010/main" val="4177050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34000" y="2212783"/>
            <a:ext cx="3569511" cy="1024896"/>
          </a:xfrm>
        </p:spPr>
        <p:txBody>
          <a:bodyPr anchor="ctr"/>
          <a:lstStyle>
            <a:lvl1pPr>
              <a:defRPr sz="3700" baseline="0"/>
            </a:lvl1pPr>
          </a:lstStyle>
          <a:p>
            <a:r>
              <a:rPr lang="en-US" dirty="0"/>
              <a:t>Subject</a:t>
            </a:r>
            <a:br>
              <a:rPr lang="en-US" dirty="0"/>
            </a:br>
            <a:r>
              <a:rPr lang="en-US" dirty="0"/>
              <a:t>Title</a:t>
            </a:r>
          </a:p>
        </p:txBody>
      </p:sp>
      <p:sp>
        <p:nvSpPr>
          <p:cNvPr id="3" name="Subtitle 2"/>
          <p:cNvSpPr>
            <a:spLocks noGrp="1"/>
          </p:cNvSpPr>
          <p:nvPr>
            <p:ph type="subTitle" idx="1" hasCustomPrompt="1"/>
          </p:nvPr>
        </p:nvSpPr>
        <p:spPr>
          <a:xfrm>
            <a:off x="234000" y="3632698"/>
            <a:ext cx="3569511" cy="2422039"/>
          </a:xfrm>
        </p:spPr>
        <p:txBody>
          <a:bodyPr/>
          <a:lstStyle>
            <a:lvl1pPr marL="0" indent="0" algn="l">
              <a:buNone/>
              <a:defRPr baseline="0">
                <a:solidFill>
                  <a:schemeClr val="bg2"/>
                </a:solidFill>
              </a:defRPr>
            </a:lvl1pPr>
            <a:lvl2pPr marL="3240" indent="0" algn="l">
              <a:spcBef>
                <a:spcPts val="816"/>
              </a:spcBef>
              <a:buNone/>
              <a:tabLst/>
              <a:defRPr baseline="0">
                <a:solidFill>
                  <a:schemeClr val="tx1"/>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MORE COMPLETE TITLE</a:t>
            </a:r>
          </a:p>
          <a:p>
            <a:pPr lvl="1"/>
            <a:r>
              <a:rPr lang="en-US" dirty="0"/>
              <a:t>Body text: Lorem ipsum dolor sit amet, consectetuer adipiscing elit. Maecenas porttitor congue massa. </a:t>
            </a:r>
            <a:r>
              <a:rPr lang="en-US" dirty="0" err="1"/>
              <a:t>Fusce</a:t>
            </a:r>
            <a:r>
              <a:rPr lang="en-US" dirty="0"/>
              <a:t> </a:t>
            </a:r>
            <a:r>
              <a:rPr lang="en-US" dirty="0" err="1"/>
              <a:t>posuere</a:t>
            </a:r>
            <a:r>
              <a:rPr lang="en-US" dirty="0"/>
              <a:t>.</a:t>
            </a:r>
          </a:p>
          <a:p>
            <a:pPr lvl="1"/>
            <a:r>
              <a:rPr lang="en-US" dirty="0"/>
              <a:t>Pellentesque habitant morbi tristique senectus et netus et malesuada fames ac turpis egestas. Proin pharetra nonummy pede. Mauris et </a:t>
            </a:r>
            <a:r>
              <a:rPr lang="en-US" dirty="0" err="1"/>
              <a:t>orci</a:t>
            </a:r>
            <a:r>
              <a:rPr lang="en-US" dirty="0"/>
              <a:t>.</a:t>
            </a:r>
          </a:p>
        </p:txBody>
      </p:sp>
      <p:sp>
        <p:nvSpPr>
          <p:cNvPr id="20" name="Text Placeholder 19"/>
          <p:cNvSpPr>
            <a:spLocks noGrp="1"/>
          </p:cNvSpPr>
          <p:nvPr>
            <p:ph type="body" sz="quarter" idx="13" hasCustomPrompt="1"/>
          </p:nvPr>
        </p:nvSpPr>
        <p:spPr>
          <a:xfrm>
            <a:off x="234000" y="331098"/>
            <a:ext cx="3569510" cy="1563900"/>
          </a:xfrm>
        </p:spPr>
        <p:txBody>
          <a:bodyPr anchor="b">
            <a:normAutofit/>
          </a:bodyPr>
          <a:lstStyle>
            <a:lvl1pPr>
              <a:defRPr sz="2200" b="0" cap="none" baseline="0">
                <a:solidFill>
                  <a:schemeClr val="bg2"/>
                </a:solidFill>
              </a:defRPr>
            </a:lvl1pPr>
          </a:lstStyle>
          <a:p>
            <a:pPr lvl="0"/>
            <a:r>
              <a:rPr lang="en-US" dirty="0"/>
              <a:t>Related phrase</a:t>
            </a:r>
            <a:endParaRPr lang="en-GB" dirty="0"/>
          </a:p>
        </p:txBody>
      </p:sp>
      <p:sp>
        <p:nvSpPr>
          <p:cNvPr id="10" name="Oval 9"/>
          <p:cNvSpPr/>
          <p:nvPr userDrawn="1"/>
        </p:nvSpPr>
        <p:spPr>
          <a:xfrm>
            <a:off x="7166089" y="1851845"/>
            <a:ext cx="1081211" cy="10809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1" name="Oval 10"/>
          <p:cNvSpPr/>
          <p:nvPr userDrawn="1"/>
        </p:nvSpPr>
        <p:spPr>
          <a:xfrm>
            <a:off x="5385163" y="3916630"/>
            <a:ext cx="1384960" cy="13845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2" name="Oval 11"/>
          <p:cNvSpPr/>
          <p:nvPr userDrawn="1"/>
        </p:nvSpPr>
        <p:spPr>
          <a:xfrm>
            <a:off x="5246169" y="4027472"/>
            <a:ext cx="381308" cy="38120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3" name="Oval 12"/>
          <p:cNvSpPr/>
          <p:nvPr userDrawn="1"/>
        </p:nvSpPr>
        <p:spPr>
          <a:xfrm>
            <a:off x="8163709" y="1768279"/>
            <a:ext cx="167181" cy="1671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4" name="Picture Placeholder 6"/>
          <p:cNvSpPr>
            <a:spLocks noGrp="1"/>
          </p:cNvSpPr>
          <p:nvPr>
            <p:ph type="pic" sz="quarter" idx="14"/>
          </p:nvPr>
        </p:nvSpPr>
        <p:spPr>
          <a:xfrm>
            <a:off x="5142217" y="1739047"/>
            <a:ext cx="2979602" cy="2978781"/>
          </a:xfrm>
          <a:prstGeom prst="ellipse">
            <a:avLst/>
          </a:prstGeom>
          <a:ln w="38100">
            <a:solidFill>
              <a:schemeClr val="accent3"/>
            </a:solidFill>
          </a:ln>
        </p:spPr>
        <p:txBody>
          <a:bodyPr/>
          <a:lstStyle/>
          <a:p>
            <a:r>
              <a:rPr lang="en-US"/>
              <a:t>Click icon to add picture</a:t>
            </a:r>
            <a:endParaRPr lang="en-GB"/>
          </a:p>
        </p:txBody>
      </p:sp>
    </p:spTree>
    <p:extLst>
      <p:ext uri="{BB962C8B-B14F-4D97-AF65-F5344CB8AC3E}">
        <p14:creationId xmlns:p14="http://schemas.microsoft.com/office/powerpoint/2010/main" val="830144330"/>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2688" y="4648362"/>
            <a:ext cx="3843754" cy="876140"/>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5043071" y="4648362"/>
            <a:ext cx="3843754" cy="876140"/>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42688" y="2441472"/>
            <a:ext cx="3843754" cy="2067189"/>
          </a:xfrm>
        </p:spPr>
        <p:txBody>
          <a:bodyPr>
            <a:normAutofit/>
          </a:bodyPr>
          <a:lstStyle>
            <a:lvl1pPr>
              <a:defRPr sz="1100">
                <a:solidFill>
                  <a:schemeClr val="bg2"/>
                </a:solidFill>
              </a:defRPr>
            </a:lvl1pPr>
          </a:lstStyle>
          <a:p>
            <a:r>
              <a:rPr lang="en-US"/>
              <a:t>Click icon to add picture</a:t>
            </a:r>
            <a:endParaRPr lang="en-GB"/>
          </a:p>
        </p:txBody>
      </p:sp>
      <p:sp>
        <p:nvSpPr>
          <p:cNvPr id="12" name="Picture Placeholder 6"/>
          <p:cNvSpPr>
            <a:spLocks noGrp="1"/>
          </p:cNvSpPr>
          <p:nvPr>
            <p:ph type="pic" sz="quarter" idx="17"/>
          </p:nvPr>
        </p:nvSpPr>
        <p:spPr>
          <a:xfrm>
            <a:off x="5043071" y="2441472"/>
            <a:ext cx="3843754" cy="2067189"/>
          </a:xfrm>
        </p:spPr>
        <p:txBody>
          <a:bodyPr>
            <a:normAutofit/>
          </a:bodyPr>
          <a:lstStyle>
            <a:lvl1pPr>
              <a:defRPr sz="1100">
                <a:solidFill>
                  <a:schemeClr val="bg2"/>
                </a:solidFill>
              </a:defRPr>
            </a:lvl1pPr>
          </a:lstStyle>
          <a:p>
            <a:r>
              <a:rPr lang="en-US"/>
              <a:t>Click icon to add picture</a:t>
            </a:r>
            <a:endParaRPr lang="en-GB" dirty="0"/>
          </a:p>
        </p:txBody>
      </p:sp>
      <p:sp>
        <p:nvSpPr>
          <p:cNvPr id="13" name="Text Placeholder 10"/>
          <p:cNvSpPr>
            <a:spLocks noGrp="1"/>
          </p:cNvSpPr>
          <p:nvPr>
            <p:ph type="body" sz="quarter" idx="18"/>
          </p:nvPr>
        </p:nvSpPr>
        <p:spPr>
          <a:xfrm>
            <a:off x="242688" y="1851259"/>
            <a:ext cx="3843754"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5043071" y="1851259"/>
            <a:ext cx="3843754"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Tree>
    <p:extLst>
      <p:ext uri="{BB962C8B-B14F-4D97-AF65-F5344CB8AC3E}">
        <p14:creationId xmlns:p14="http://schemas.microsoft.com/office/powerpoint/2010/main" val="29456710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695158"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4533"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3300205"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44533"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2" name="Picture Placeholder 6"/>
          <p:cNvSpPr>
            <a:spLocks noGrp="1"/>
          </p:cNvSpPr>
          <p:nvPr>
            <p:ph type="pic" sz="quarter" idx="17"/>
          </p:nvPr>
        </p:nvSpPr>
        <p:spPr>
          <a:xfrm>
            <a:off x="3300205"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3" name="Text Placeholder 10"/>
          <p:cNvSpPr>
            <a:spLocks noGrp="1"/>
          </p:cNvSpPr>
          <p:nvPr>
            <p:ph type="body" sz="quarter" idx="18"/>
          </p:nvPr>
        </p:nvSpPr>
        <p:spPr>
          <a:xfrm>
            <a:off x="244533" y="1851259"/>
            <a:ext cx="2561614"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3300205" y="1851259"/>
            <a:ext cx="2561614"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5" name="Text Placeholder 10"/>
          <p:cNvSpPr>
            <a:spLocks noGrp="1"/>
          </p:cNvSpPr>
          <p:nvPr>
            <p:ph type="body" sz="quarter" idx="20"/>
          </p:nvPr>
        </p:nvSpPr>
        <p:spPr>
          <a:xfrm>
            <a:off x="6301029"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16" name="Picture Placeholder 6"/>
          <p:cNvSpPr>
            <a:spLocks noGrp="1"/>
          </p:cNvSpPr>
          <p:nvPr>
            <p:ph type="pic" sz="quarter" idx="21"/>
          </p:nvPr>
        </p:nvSpPr>
        <p:spPr>
          <a:xfrm>
            <a:off x="6301029"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7" name="Text Placeholder 10"/>
          <p:cNvSpPr>
            <a:spLocks noGrp="1"/>
          </p:cNvSpPr>
          <p:nvPr>
            <p:ph type="body" sz="quarter" idx="22"/>
          </p:nvPr>
        </p:nvSpPr>
        <p:spPr>
          <a:xfrm>
            <a:off x="6301029" y="1851259"/>
            <a:ext cx="2561614"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Tree>
    <p:extLst>
      <p:ext uri="{BB962C8B-B14F-4D97-AF65-F5344CB8AC3E}">
        <p14:creationId xmlns:p14="http://schemas.microsoft.com/office/powerpoint/2010/main" val="2193644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6723160"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615283"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5007"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2469336"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35007"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dirty="0"/>
          </a:p>
        </p:txBody>
      </p:sp>
      <p:sp>
        <p:nvSpPr>
          <p:cNvPr id="13" name="Text Placeholder 10"/>
          <p:cNvSpPr>
            <a:spLocks noGrp="1"/>
          </p:cNvSpPr>
          <p:nvPr>
            <p:ph type="body" sz="quarter" idx="18"/>
          </p:nvPr>
        </p:nvSpPr>
        <p:spPr>
          <a:xfrm>
            <a:off x="235007" y="1851257"/>
            <a:ext cx="1948830" cy="590213"/>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2469336" y="1851257"/>
            <a:ext cx="1948830" cy="590213"/>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2" name="Picture Placeholder 6"/>
          <p:cNvSpPr>
            <a:spLocks noGrp="1"/>
          </p:cNvSpPr>
          <p:nvPr>
            <p:ph type="pic" sz="quarter" idx="17"/>
          </p:nvPr>
        </p:nvSpPr>
        <p:spPr>
          <a:xfrm>
            <a:off x="2469336"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dirty="0"/>
          </a:p>
        </p:txBody>
      </p:sp>
      <p:sp>
        <p:nvSpPr>
          <p:cNvPr id="15" name="Text Placeholder 10"/>
          <p:cNvSpPr>
            <a:spLocks noGrp="1"/>
          </p:cNvSpPr>
          <p:nvPr>
            <p:ph type="body" sz="quarter" idx="20"/>
          </p:nvPr>
        </p:nvSpPr>
        <p:spPr>
          <a:xfrm>
            <a:off x="4703665"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17" name="Text Placeholder 10"/>
          <p:cNvSpPr>
            <a:spLocks noGrp="1"/>
          </p:cNvSpPr>
          <p:nvPr>
            <p:ph type="body" sz="quarter" idx="22"/>
          </p:nvPr>
        </p:nvSpPr>
        <p:spPr>
          <a:xfrm>
            <a:off x="4703665" y="1851257"/>
            <a:ext cx="1948830" cy="590213"/>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6" name="Picture Placeholder 6"/>
          <p:cNvSpPr>
            <a:spLocks noGrp="1"/>
          </p:cNvSpPr>
          <p:nvPr>
            <p:ph type="pic" sz="quarter" idx="21"/>
          </p:nvPr>
        </p:nvSpPr>
        <p:spPr>
          <a:xfrm>
            <a:off x="4703665"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a:p>
        </p:txBody>
      </p:sp>
      <p:sp>
        <p:nvSpPr>
          <p:cNvPr id="18" name="Text Placeholder 10"/>
          <p:cNvSpPr>
            <a:spLocks noGrp="1"/>
          </p:cNvSpPr>
          <p:nvPr>
            <p:ph type="body" sz="quarter" idx="23"/>
          </p:nvPr>
        </p:nvSpPr>
        <p:spPr>
          <a:xfrm>
            <a:off x="6937995"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20" name="Text Placeholder 10"/>
          <p:cNvSpPr>
            <a:spLocks noGrp="1"/>
          </p:cNvSpPr>
          <p:nvPr>
            <p:ph type="body" sz="quarter" idx="25"/>
          </p:nvPr>
        </p:nvSpPr>
        <p:spPr>
          <a:xfrm>
            <a:off x="6937995" y="1851257"/>
            <a:ext cx="1948830" cy="590213"/>
          </a:xfrm>
          <a:solidFill>
            <a:schemeClr val="accent3"/>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9" name="Picture Placeholder 6"/>
          <p:cNvSpPr>
            <a:spLocks noGrp="1"/>
          </p:cNvSpPr>
          <p:nvPr>
            <p:ph type="pic" sz="quarter" idx="24"/>
          </p:nvPr>
        </p:nvSpPr>
        <p:spPr>
          <a:xfrm>
            <a:off x="6937995"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a:p>
        </p:txBody>
      </p:sp>
    </p:spTree>
    <p:extLst>
      <p:ext uri="{BB962C8B-B14F-4D97-AF65-F5344CB8AC3E}">
        <p14:creationId xmlns:p14="http://schemas.microsoft.com/office/powerpoint/2010/main" val="189393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457200"/>
            <a:ext cx="8646971" cy="457048"/>
          </a:xfrm>
        </p:spPr>
        <p:txBody>
          <a:bodyPr/>
          <a:lstStyle>
            <a:lvl1pPr>
              <a:defRPr baseline="0"/>
            </a:lvl1pPr>
          </a:lstStyle>
          <a:p>
            <a:r>
              <a:rPr lang="en-US" dirty="0"/>
              <a:t>Click to add emphasis part of title</a:t>
            </a:r>
          </a:p>
        </p:txBody>
      </p:sp>
      <p:sp>
        <p:nvSpPr>
          <p:cNvPr id="7" name="Text Placeholder 6"/>
          <p:cNvSpPr>
            <a:spLocks noGrp="1"/>
          </p:cNvSpPr>
          <p:nvPr>
            <p:ph type="body" sz="quarter" idx="16" hasCustomPrompt="1"/>
          </p:nvPr>
        </p:nvSpPr>
        <p:spPr>
          <a:xfrm>
            <a:off x="209558" y="6248400"/>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41553143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2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2687" y="1851259"/>
            <a:ext cx="3864347"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5012927" y="1851259"/>
            <a:ext cx="3873898"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0" name="Text Placeholder 9"/>
          <p:cNvSpPr>
            <a:spLocks noGrp="1"/>
          </p:cNvSpPr>
          <p:nvPr>
            <p:ph type="body" sz="quarter" idx="20"/>
          </p:nvPr>
        </p:nvSpPr>
        <p:spPr>
          <a:xfrm>
            <a:off x="242687" y="2668923"/>
            <a:ext cx="3864347"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9"/>
          <p:cNvSpPr>
            <a:spLocks noGrp="1"/>
          </p:cNvSpPr>
          <p:nvPr>
            <p:ph type="body" sz="quarter" idx="21"/>
          </p:nvPr>
        </p:nvSpPr>
        <p:spPr>
          <a:xfrm>
            <a:off x="5012927" y="2668923"/>
            <a:ext cx="3873898"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ext Placeholder 6"/>
          <p:cNvSpPr>
            <a:spLocks noGrp="1"/>
          </p:cNvSpPr>
          <p:nvPr>
            <p:ph type="body" sz="quarter" idx="16" hasCustomPrompt="1"/>
          </p:nvPr>
        </p:nvSpPr>
        <p:spPr>
          <a:xfrm>
            <a:off x="232378" y="5620955"/>
            <a:ext cx="6725791"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30023568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3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2687" y="1851261"/>
            <a:ext cx="2654085"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3255266" y="1851259"/>
            <a:ext cx="2654085"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7" name="Text Placeholder 10"/>
          <p:cNvSpPr>
            <a:spLocks noGrp="1"/>
          </p:cNvSpPr>
          <p:nvPr>
            <p:ph type="body" sz="quarter" idx="22"/>
          </p:nvPr>
        </p:nvSpPr>
        <p:spPr>
          <a:xfrm>
            <a:off x="6232737" y="1851261"/>
            <a:ext cx="2654085"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8" name="Text Placeholder 9"/>
          <p:cNvSpPr>
            <a:spLocks noGrp="1"/>
          </p:cNvSpPr>
          <p:nvPr>
            <p:ph type="body" sz="quarter" idx="23"/>
          </p:nvPr>
        </p:nvSpPr>
        <p:spPr>
          <a:xfrm>
            <a:off x="250368"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9" name="Text Placeholder 9"/>
          <p:cNvSpPr>
            <a:spLocks noGrp="1"/>
          </p:cNvSpPr>
          <p:nvPr>
            <p:ph type="body" sz="quarter" idx="21"/>
          </p:nvPr>
        </p:nvSpPr>
        <p:spPr>
          <a:xfrm>
            <a:off x="3255266"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9"/>
          <p:cNvSpPr>
            <a:spLocks noGrp="1"/>
          </p:cNvSpPr>
          <p:nvPr>
            <p:ph type="body" sz="quarter" idx="24"/>
          </p:nvPr>
        </p:nvSpPr>
        <p:spPr>
          <a:xfrm>
            <a:off x="6232739"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6"/>
          <p:cNvSpPr>
            <a:spLocks noGrp="1"/>
          </p:cNvSpPr>
          <p:nvPr>
            <p:ph type="body" sz="quarter" idx="16" hasCustomPrompt="1"/>
          </p:nvPr>
        </p:nvSpPr>
        <p:spPr>
          <a:xfrm>
            <a:off x="232377" y="5620955"/>
            <a:ext cx="7880266"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897665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4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7870391"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0527" y="1851259"/>
            <a:ext cx="1912119"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2477195" y="1851259"/>
            <a:ext cx="1912119"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7" name="Text Placeholder 10"/>
          <p:cNvSpPr>
            <a:spLocks noGrp="1"/>
          </p:cNvSpPr>
          <p:nvPr>
            <p:ph type="body" sz="quarter" idx="22"/>
          </p:nvPr>
        </p:nvSpPr>
        <p:spPr>
          <a:xfrm>
            <a:off x="4713860" y="1851259"/>
            <a:ext cx="1912119"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20" name="Text Placeholder 10"/>
          <p:cNvSpPr>
            <a:spLocks noGrp="1"/>
          </p:cNvSpPr>
          <p:nvPr>
            <p:ph type="body" sz="quarter" idx="25"/>
          </p:nvPr>
        </p:nvSpPr>
        <p:spPr>
          <a:xfrm>
            <a:off x="6950526" y="1851259"/>
            <a:ext cx="1912119" cy="590215"/>
          </a:xfrm>
          <a:solidFill>
            <a:schemeClr val="accent3"/>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21" name="Text Placeholder 9"/>
          <p:cNvSpPr>
            <a:spLocks noGrp="1"/>
          </p:cNvSpPr>
          <p:nvPr>
            <p:ph type="body" sz="quarter" idx="20"/>
          </p:nvPr>
        </p:nvSpPr>
        <p:spPr>
          <a:xfrm>
            <a:off x="240527"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9"/>
          <p:cNvSpPr>
            <a:spLocks noGrp="1"/>
          </p:cNvSpPr>
          <p:nvPr>
            <p:ph type="body" sz="quarter" idx="21"/>
          </p:nvPr>
        </p:nvSpPr>
        <p:spPr>
          <a:xfrm>
            <a:off x="2477195"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3" name="Text Placeholder 9"/>
          <p:cNvSpPr>
            <a:spLocks noGrp="1"/>
          </p:cNvSpPr>
          <p:nvPr>
            <p:ph type="body" sz="quarter" idx="26"/>
          </p:nvPr>
        </p:nvSpPr>
        <p:spPr>
          <a:xfrm>
            <a:off x="4713860"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4" name="Text Placeholder 9"/>
          <p:cNvSpPr>
            <a:spLocks noGrp="1"/>
          </p:cNvSpPr>
          <p:nvPr>
            <p:ph type="body" sz="quarter" idx="27"/>
          </p:nvPr>
        </p:nvSpPr>
        <p:spPr>
          <a:xfrm>
            <a:off x="6950526"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6"/>
          <p:cNvSpPr>
            <a:spLocks noGrp="1"/>
          </p:cNvSpPr>
          <p:nvPr>
            <p:ph type="body" sz="quarter" idx="16" hasCustomPrompt="1"/>
          </p:nvPr>
        </p:nvSpPr>
        <p:spPr>
          <a:xfrm>
            <a:off x="240527" y="5620955"/>
            <a:ext cx="6717639"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1906534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Mobil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rot="420000">
            <a:off x="6509782" y="2159746"/>
            <a:ext cx="1515340" cy="2783637"/>
          </a:xfrm>
        </p:spPr>
        <p:txBody>
          <a:bodyPr/>
          <a:lstStyle/>
          <a:p>
            <a:r>
              <a:rPr lang="en-US"/>
              <a:t>Click icon to add picture</a:t>
            </a:r>
            <a:endParaRPr lang="en-GB" dirty="0"/>
          </a:p>
        </p:txBody>
      </p:sp>
    </p:spTree>
    <p:extLst>
      <p:ext uri="{BB962C8B-B14F-4D97-AF65-F5344CB8AC3E}">
        <p14:creationId xmlns:p14="http://schemas.microsoft.com/office/powerpoint/2010/main" val="2268298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Picture Section Header">
    <p:spTree>
      <p:nvGrpSpPr>
        <p:cNvPr id="1" name=""/>
        <p:cNvGrpSpPr/>
        <p:nvPr/>
      </p:nvGrpSpPr>
      <p:grpSpPr>
        <a:xfrm>
          <a:off x="0" y="0"/>
          <a:ext cx="0" cy="0"/>
          <a:chOff x="0" y="0"/>
          <a:chExt cx="0" cy="0"/>
        </a:xfrm>
      </p:grpSpPr>
      <p:sp>
        <p:nvSpPr>
          <p:cNvPr id="8" name="Picture Placeholder 7"/>
          <p:cNvSpPr>
            <a:spLocks noGrp="1"/>
          </p:cNvSpPr>
          <p:nvPr>
            <p:ph type="pic" sz="quarter" idx="14" hasCustomPrompt="1"/>
          </p:nvPr>
        </p:nvSpPr>
        <p:spPr>
          <a:xfrm>
            <a:off x="2" y="0"/>
            <a:ext cx="9143999" cy="6858000"/>
          </a:xfrm>
          <a:effectLst/>
        </p:spPr>
        <p:txBody>
          <a:bodyPr/>
          <a:lstStyle>
            <a:lvl1pPr>
              <a:defRPr baseline="0"/>
            </a:lvl1pPr>
          </a:lstStyle>
          <a:p>
            <a:r>
              <a:rPr lang="en-GB" dirty="0"/>
              <a:t/>
            </a:r>
            <a:br>
              <a:rPr lang="en-GB" dirty="0"/>
            </a:br>
            <a:r>
              <a:rPr lang="en-GB" dirty="0"/>
              <a:t>     Copy Desired Image, Select this placeholder, Paste &amp; Then “Send to back”</a:t>
            </a:r>
          </a:p>
        </p:txBody>
      </p:sp>
      <p:sp>
        <p:nvSpPr>
          <p:cNvPr id="2" name="Title 1"/>
          <p:cNvSpPr>
            <a:spLocks noGrp="1"/>
          </p:cNvSpPr>
          <p:nvPr>
            <p:ph type="title" hasCustomPrompt="1"/>
          </p:nvPr>
        </p:nvSpPr>
        <p:spPr>
          <a:xfrm>
            <a:off x="564094" y="3305917"/>
            <a:ext cx="7093160" cy="960263"/>
          </a:xfrm>
          <a:effectLst>
            <a:outerShdw blurRad="825500" algn="ctr" rotWithShape="0">
              <a:prstClr val="black">
                <a:alpha val="20000"/>
              </a:prstClr>
            </a:outerShdw>
          </a:effectLst>
        </p:spPr>
        <p:txBody>
          <a:bodyPr anchor="t"/>
          <a:lstStyle>
            <a:lvl1pPr>
              <a:lnSpc>
                <a:spcPct val="80000"/>
              </a:lnSpc>
              <a:spcBef>
                <a:spcPts val="816"/>
              </a:spcBef>
              <a:defRPr sz="7800" cap="all" baseline="0">
                <a:solidFill>
                  <a:schemeClr val="bg1"/>
                </a:solidFill>
              </a:defRPr>
            </a:lvl1pPr>
          </a:lstStyle>
          <a:p>
            <a:r>
              <a:rPr lang="en-US" dirty="0"/>
              <a:t>DOLOR SIT</a:t>
            </a:r>
            <a:endParaRPr lang="en-GB" dirty="0"/>
          </a:p>
        </p:txBody>
      </p:sp>
      <p:sp>
        <p:nvSpPr>
          <p:cNvPr id="7" name="Text Placeholder 6"/>
          <p:cNvSpPr>
            <a:spLocks noGrp="1"/>
          </p:cNvSpPr>
          <p:nvPr>
            <p:ph type="body" sz="quarter" idx="13" hasCustomPrompt="1"/>
          </p:nvPr>
        </p:nvSpPr>
        <p:spPr>
          <a:xfrm>
            <a:off x="628273" y="2476736"/>
            <a:ext cx="6033722" cy="829179"/>
          </a:xfrm>
        </p:spPr>
        <p:txBody>
          <a:bodyPr anchor="b">
            <a:normAutofit/>
          </a:bodyPr>
          <a:lstStyle>
            <a:lvl1pPr>
              <a:spcBef>
                <a:spcPts val="1224"/>
              </a:spcBef>
              <a:defRPr sz="2700" b="0" cap="none" baseline="0">
                <a:solidFill>
                  <a:schemeClr val="bg1"/>
                </a:solidFill>
                <a:effectLst>
                  <a:outerShdw blurRad="228600" algn="ctr" rotWithShape="0">
                    <a:prstClr val="black">
                      <a:alpha val="40000"/>
                    </a:prstClr>
                  </a:outerShdw>
                </a:effectLst>
              </a:defRPr>
            </a:lvl1pPr>
          </a:lstStyle>
          <a:p>
            <a:pPr lvl="0"/>
            <a:r>
              <a:rPr lang="en-US" dirty="0"/>
              <a:t>Lorem Ipsum</a:t>
            </a:r>
            <a:endParaRPr lang="en-GB" dirty="0"/>
          </a:p>
        </p:txBody>
      </p:sp>
      <p:sp>
        <p:nvSpPr>
          <p:cNvPr id="4" name="Footer Placeholder 3"/>
          <p:cNvSpPr>
            <a:spLocks noGrp="1"/>
          </p:cNvSpPr>
          <p:nvPr>
            <p:ph type="ftr" sz="quarter" idx="16"/>
          </p:nvPr>
        </p:nvSpPr>
        <p:spPr>
          <a:xfrm>
            <a:off x="614374" y="6200608"/>
            <a:ext cx="4951963" cy="346923"/>
          </a:xfrm>
          <a:prstGeom prst="rect">
            <a:avLst/>
          </a:prstGeom>
        </p:spPr>
        <p:txBody>
          <a:bodyPr vert="horz" lIns="0" tIns="0" rIns="0" bIns="0" rtlCol="0" anchor="b"/>
          <a:lstStyle>
            <a:lvl1pPr>
              <a:defRPr lang="en-GB" sz="800" smtClean="0">
                <a:solidFill>
                  <a:schemeClr val="bg1"/>
                </a:solidFill>
              </a:defRPr>
            </a:lvl1pPr>
          </a:lstStyle>
          <a:p>
            <a:pPr>
              <a:lnSpc>
                <a:spcPct val="85000"/>
              </a:lnSpc>
              <a:spcBef>
                <a:spcPts val="204"/>
              </a:spcBef>
            </a:pPr>
            <a:r>
              <a:rPr lang="en-GB"/>
              <a:t>© 2015 Ipsos. </a:t>
            </a:r>
            <a:endParaRPr lang="en-GB" dirty="0"/>
          </a:p>
        </p:txBody>
      </p:sp>
      <p:sp>
        <p:nvSpPr>
          <p:cNvPr id="5" name="Slide Number Placeholder 4"/>
          <p:cNvSpPr>
            <a:spLocks noGrp="1"/>
          </p:cNvSpPr>
          <p:nvPr>
            <p:ph type="sldNum" sz="quarter" idx="17"/>
          </p:nvPr>
        </p:nvSpPr>
        <p:spPr>
          <a:xfrm>
            <a:off x="247314" y="6200608"/>
            <a:ext cx="382425" cy="346923"/>
          </a:xfrm>
          <a:prstGeom prst="rect">
            <a:avLst/>
          </a:prstGeom>
        </p:spPr>
        <p:txBody>
          <a:bodyPr vert="horz" lIns="0" tIns="0" rIns="0" bIns="0" rtlCol="0" anchor="b"/>
          <a:lstStyle>
            <a:lvl1pPr>
              <a:defRPr lang="en-US" sz="800" smtClean="0">
                <a:solidFill>
                  <a:schemeClr val="bg1"/>
                </a:solidFill>
              </a:defRPr>
            </a:lvl1pPr>
          </a:lstStyle>
          <a:p>
            <a:pPr>
              <a:lnSpc>
                <a:spcPct val="85000"/>
              </a:lnSpc>
              <a:spcBef>
                <a:spcPts val="204"/>
              </a:spcBef>
            </a:pPr>
            <a:fld id="{7F034911-0302-4AAB-AEF0-815419E29289}" type="slidenum">
              <a:rPr lang="en-GB" smtClean="0"/>
              <a:pPr>
                <a:lnSpc>
                  <a:spcPct val="85000"/>
                </a:lnSpc>
                <a:spcBef>
                  <a:spcPts val="204"/>
                </a:spcBef>
              </a:pPr>
              <a:t>‹#›</a:t>
            </a:fld>
            <a:endParaRPr lang="en-GB" dirty="0"/>
          </a:p>
        </p:txBody>
      </p:sp>
    </p:spTree>
    <p:extLst>
      <p:ext uri="{BB962C8B-B14F-4D97-AF65-F5344CB8AC3E}">
        <p14:creationId xmlns:p14="http://schemas.microsoft.com/office/powerpoint/2010/main" val="31245336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Mobile Up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a:off x="6468331" y="2276392"/>
            <a:ext cx="1841804" cy="3227173"/>
          </a:xfrm>
        </p:spPr>
        <p:txBody>
          <a:bodyPr/>
          <a:lstStyle/>
          <a:p>
            <a:r>
              <a:rPr lang="en-US"/>
              <a:t>Click icon to add picture</a:t>
            </a:r>
            <a:endParaRPr lang="en-GB" dirty="0"/>
          </a:p>
        </p:txBody>
      </p:sp>
      <p:sp>
        <p:nvSpPr>
          <p:cNvPr id="9" name="Text Placeholder 6"/>
          <p:cNvSpPr>
            <a:spLocks noGrp="1"/>
          </p:cNvSpPr>
          <p:nvPr>
            <p:ph type="body" sz="quarter" idx="17" hasCustomPrompt="1"/>
          </p:nvPr>
        </p:nvSpPr>
        <p:spPr>
          <a:xfrm>
            <a:off x="631889" y="5626410"/>
            <a:ext cx="6326278" cy="424383"/>
          </a:xfrm>
        </p:spPr>
        <p:txBody>
          <a:bodyPr anchor="b">
            <a:normAutofit/>
          </a:bodyPr>
          <a:lstStyle>
            <a:lvl1pPr algn="l">
              <a:lnSpc>
                <a:spcPct val="95000"/>
              </a:lnSpc>
              <a:spcBef>
                <a:spcPts val="204"/>
              </a:spcBef>
              <a:defRPr sz="1000" cap="none" baseline="0">
                <a:solidFill>
                  <a:schemeClr val="bg2"/>
                </a:solidFill>
              </a:defRPr>
            </a:lvl1pPr>
          </a:lstStyle>
          <a:p>
            <a:pPr lvl="0"/>
            <a:r>
              <a:rPr lang="en-US" dirty="0"/>
              <a:t>Question and Base</a:t>
            </a:r>
            <a:endParaRPr lang="en-GB" dirty="0"/>
          </a:p>
        </p:txBody>
      </p:sp>
    </p:spTree>
    <p:extLst>
      <p:ext uri="{BB962C8B-B14F-4D97-AF65-F5344CB8AC3E}">
        <p14:creationId xmlns:p14="http://schemas.microsoft.com/office/powerpoint/2010/main" val="5079991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Title Slide - Box Image [Green]">
    <p:bg>
      <p:bgPr>
        <a:solidFill>
          <a:schemeClr val="accent6"/>
        </a:solidFill>
        <a:effectLst/>
      </p:bgPr>
    </p:bg>
    <p:spTree>
      <p:nvGrpSpPr>
        <p:cNvPr id="1" name=""/>
        <p:cNvGrpSpPr/>
        <p:nvPr/>
      </p:nvGrpSpPr>
      <p:grpSpPr>
        <a:xfrm>
          <a:off x="0" y="0"/>
          <a:ext cx="0" cy="0"/>
          <a:chOff x="0" y="0"/>
          <a:chExt cx="0" cy="0"/>
        </a:xfrm>
      </p:grpSpPr>
      <p:sp>
        <p:nvSpPr>
          <p:cNvPr id="12" name="Picture Placeholder 5"/>
          <p:cNvSpPr>
            <a:spLocks noGrp="1"/>
          </p:cNvSpPr>
          <p:nvPr>
            <p:ph type="pic" sz="quarter" idx="18"/>
          </p:nvPr>
        </p:nvSpPr>
        <p:spPr>
          <a:xfrm>
            <a:off x="-8389" y="-19050"/>
            <a:ext cx="4879268" cy="6885440"/>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879268"/>
              <a:gd name="connsiteY0" fmla="*/ 8965 h 5158757"/>
              <a:gd name="connsiteX1" fmla="*/ 2716306 w 4879268"/>
              <a:gd name="connsiteY1" fmla="*/ 0 h 5158757"/>
              <a:gd name="connsiteX2" fmla="*/ 4879268 w 4879268"/>
              <a:gd name="connsiteY2" fmla="*/ 5158757 h 5158757"/>
              <a:gd name="connsiteX3" fmla="*/ 0 w 4879268"/>
              <a:gd name="connsiteY3" fmla="*/ 5152465 h 5158757"/>
              <a:gd name="connsiteX4" fmla="*/ 0 w 4879268"/>
              <a:gd name="connsiteY4" fmla="*/ 8965 h 5158757"/>
              <a:gd name="connsiteX0" fmla="*/ 0 w 4879268"/>
              <a:gd name="connsiteY0" fmla="*/ 2673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2673 h 5152465"/>
              <a:gd name="connsiteX0" fmla="*/ 0 w 4879268"/>
              <a:gd name="connsiteY0" fmla="*/ 8965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8965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8389 w 4879268"/>
              <a:gd name="connsiteY0" fmla="*/ 8966 h 5152465"/>
              <a:gd name="connsiteX1" fmla="*/ 2716306 w 4879268"/>
              <a:gd name="connsiteY1" fmla="*/ 0 h 5152465"/>
              <a:gd name="connsiteX2" fmla="*/ 4879268 w 4879268"/>
              <a:gd name="connsiteY2" fmla="*/ 5152465 h 5152465"/>
              <a:gd name="connsiteX3" fmla="*/ 0 w 4879268"/>
              <a:gd name="connsiteY3" fmla="*/ 5146173 h 5152465"/>
              <a:gd name="connsiteX4" fmla="*/ 8389 w 4879268"/>
              <a:gd name="connsiteY4" fmla="*/ 8966 h 5152465"/>
              <a:gd name="connsiteX0" fmla="*/ 8389 w 4879268"/>
              <a:gd name="connsiteY0" fmla="*/ 0 h 5152725"/>
              <a:gd name="connsiteX1" fmla="*/ 2716306 w 4879268"/>
              <a:gd name="connsiteY1" fmla="*/ 260 h 5152725"/>
              <a:gd name="connsiteX2" fmla="*/ 4879268 w 4879268"/>
              <a:gd name="connsiteY2" fmla="*/ 5152725 h 5152725"/>
              <a:gd name="connsiteX3" fmla="*/ 0 w 4879268"/>
              <a:gd name="connsiteY3" fmla="*/ 5146433 h 5152725"/>
              <a:gd name="connsiteX4" fmla="*/ 8389 w 4879268"/>
              <a:gd name="connsiteY4" fmla="*/ 0 h 515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68" h="5152725">
                <a:moveTo>
                  <a:pt x="8389" y="0"/>
                </a:moveTo>
                <a:lnTo>
                  <a:pt x="2716306" y="260"/>
                </a:lnTo>
                <a:lnTo>
                  <a:pt x="4879268" y="5152725"/>
                </a:lnTo>
                <a:lnTo>
                  <a:pt x="0" y="5146433"/>
                </a:lnTo>
                <a:cubicBezTo>
                  <a:pt x="2796" y="3434031"/>
                  <a:pt x="5593" y="1712402"/>
                  <a:pt x="8389" y="0"/>
                </a:cubicBez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652769" y="1851261"/>
            <a:ext cx="4216925" cy="2997135"/>
          </a:xfrm>
        </p:spPr>
        <p:txBody>
          <a:bodyPr anchor="ctr">
            <a:normAutofit/>
          </a:bodyPr>
          <a:lstStyle>
            <a:lvl1pPr marL="0" indent="0" algn="l">
              <a:buNone/>
              <a:defRPr sz="2700" baseline="0">
                <a:solidFill>
                  <a:schemeClr val="bg1"/>
                </a:solidFill>
              </a:defRPr>
            </a:lvl1pPr>
            <a:lvl2pPr marL="3240" indent="0" algn="l">
              <a:lnSpc>
                <a:spcPct val="90000"/>
              </a:lnSpc>
              <a:spcBef>
                <a:spcPts val="408"/>
              </a:spcBef>
              <a:buNone/>
              <a:tabLst/>
              <a:defRPr sz="2200" baseline="0">
                <a:solidFill>
                  <a:schemeClr val="bg1">
                    <a:alpha val="70000"/>
                  </a:schemeClr>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amet, consectetuer adipiscing elit. Maecenas porttitor congue </a:t>
            </a:r>
            <a:r>
              <a:rPr lang="en-US" dirty="0" err="1"/>
              <a:t>massa</a:t>
            </a:r>
            <a:r>
              <a:rPr lang="en-US" dirty="0"/>
              <a:t>.</a:t>
            </a:r>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4833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Title Slide - wide image [Green]">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679002" y="2928371"/>
            <a:ext cx="2190693" cy="747897"/>
          </a:xfrm>
        </p:spPr>
        <p:txBody>
          <a:bodyPr anchor="ctr"/>
          <a:lstStyle>
            <a:lvl1pPr>
              <a:defRPr sz="27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sp>
        <p:nvSpPr>
          <p:cNvPr id="17"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pic>
        <p:nvPicPr>
          <p:cNvPr id="11"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22895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Title Slide - Box Image [Red]">
    <p:bg>
      <p:bgPr>
        <a:solidFill>
          <a:schemeClr val="accent1"/>
        </a:solidFill>
        <a:effectLst/>
      </p:bgPr>
    </p:bg>
    <p:spTree>
      <p:nvGrpSpPr>
        <p:cNvPr id="1" name=""/>
        <p:cNvGrpSpPr/>
        <p:nvPr/>
      </p:nvGrpSpPr>
      <p:grpSpPr>
        <a:xfrm>
          <a:off x="0" y="0"/>
          <a:ext cx="0" cy="0"/>
          <a:chOff x="0" y="0"/>
          <a:chExt cx="0" cy="0"/>
        </a:xfrm>
      </p:grpSpPr>
      <p:sp>
        <p:nvSpPr>
          <p:cNvPr id="19" name="Picture Placeholder 5"/>
          <p:cNvSpPr>
            <a:spLocks noGrp="1"/>
          </p:cNvSpPr>
          <p:nvPr>
            <p:ph type="pic" sz="quarter" idx="18"/>
          </p:nvPr>
        </p:nvSpPr>
        <p:spPr>
          <a:xfrm>
            <a:off x="-8389" y="-19050"/>
            <a:ext cx="4879268" cy="6885440"/>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879268"/>
              <a:gd name="connsiteY0" fmla="*/ 8965 h 5158757"/>
              <a:gd name="connsiteX1" fmla="*/ 2716306 w 4879268"/>
              <a:gd name="connsiteY1" fmla="*/ 0 h 5158757"/>
              <a:gd name="connsiteX2" fmla="*/ 4879268 w 4879268"/>
              <a:gd name="connsiteY2" fmla="*/ 5158757 h 5158757"/>
              <a:gd name="connsiteX3" fmla="*/ 0 w 4879268"/>
              <a:gd name="connsiteY3" fmla="*/ 5152465 h 5158757"/>
              <a:gd name="connsiteX4" fmla="*/ 0 w 4879268"/>
              <a:gd name="connsiteY4" fmla="*/ 8965 h 5158757"/>
              <a:gd name="connsiteX0" fmla="*/ 0 w 4879268"/>
              <a:gd name="connsiteY0" fmla="*/ 2673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2673 h 5152465"/>
              <a:gd name="connsiteX0" fmla="*/ 0 w 4879268"/>
              <a:gd name="connsiteY0" fmla="*/ 8965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8965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8389 w 4879268"/>
              <a:gd name="connsiteY0" fmla="*/ 8966 h 5152465"/>
              <a:gd name="connsiteX1" fmla="*/ 2716306 w 4879268"/>
              <a:gd name="connsiteY1" fmla="*/ 0 h 5152465"/>
              <a:gd name="connsiteX2" fmla="*/ 4879268 w 4879268"/>
              <a:gd name="connsiteY2" fmla="*/ 5152465 h 5152465"/>
              <a:gd name="connsiteX3" fmla="*/ 0 w 4879268"/>
              <a:gd name="connsiteY3" fmla="*/ 5146173 h 5152465"/>
              <a:gd name="connsiteX4" fmla="*/ 8389 w 4879268"/>
              <a:gd name="connsiteY4" fmla="*/ 8966 h 5152465"/>
              <a:gd name="connsiteX0" fmla="*/ 8389 w 4879268"/>
              <a:gd name="connsiteY0" fmla="*/ 0 h 5152725"/>
              <a:gd name="connsiteX1" fmla="*/ 2716306 w 4879268"/>
              <a:gd name="connsiteY1" fmla="*/ 260 h 5152725"/>
              <a:gd name="connsiteX2" fmla="*/ 4879268 w 4879268"/>
              <a:gd name="connsiteY2" fmla="*/ 5152725 h 5152725"/>
              <a:gd name="connsiteX3" fmla="*/ 0 w 4879268"/>
              <a:gd name="connsiteY3" fmla="*/ 5146433 h 5152725"/>
              <a:gd name="connsiteX4" fmla="*/ 8389 w 4879268"/>
              <a:gd name="connsiteY4" fmla="*/ 0 h 515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68" h="5152725">
                <a:moveTo>
                  <a:pt x="8389" y="0"/>
                </a:moveTo>
                <a:lnTo>
                  <a:pt x="2716306" y="260"/>
                </a:lnTo>
                <a:lnTo>
                  <a:pt x="4879268" y="5152725"/>
                </a:lnTo>
                <a:lnTo>
                  <a:pt x="0" y="5146433"/>
                </a:lnTo>
                <a:cubicBezTo>
                  <a:pt x="2796" y="3434031"/>
                  <a:pt x="5593" y="1712402"/>
                  <a:pt x="8389" y="0"/>
                </a:cubicBez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670049" y="1851261"/>
            <a:ext cx="4216925" cy="2997135"/>
          </a:xfrm>
        </p:spPr>
        <p:txBody>
          <a:bodyPr anchor="ctr">
            <a:normAutofit/>
          </a:bodyPr>
          <a:lstStyle>
            <a:lvl1pPr marL="0" indent="0" algn="l">
              <a:buNone/>
              <a:defRPr sz="2700" b="1" baseline="0">
                <a:solidFill>
                  <a:schemeClr val="bg1"/>
                </a:solidFill>
              </a:defRPr>
            </a:lvl1pPr>
            <a:lvl2pPr marL="3240" indent="0" algn="l">
              <a:lnSpc>
                <a:spcPct val="90000"/>
              </a:lnSpc>
              <a:spcBef>
                <a:spcPts val="408"/>
              </a:spcBef>
              <a:buNone/>
              <a:tabLst/>
              <a:defRPr sz="2200" baseline="0">
                <a:solidFill>
                  <a:schemeClr val="bg1">
                    <a:alpha val="70000"/>
                  </a:schemeClr>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amet, consectetuer adipiscing elit. Maecenas porttitor congue </a:t>
            </a:r>
            <a:r>
              <a:rPr lang="en-US" dirty="0" err="1"/>
              <a:t>massa</a:t>
            </a:r>
            <a:r>
              <a:rPr lang="en-US" dirty="0"/>
              <a:t>.</a:t>
            </a:r>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211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 wide image [Red]">
    <p:bg>
      <p:bgPr>
        <a:solidFill>
          <a:schemeClr val="accent1"/>
        </a:solidFill>
        <a:effectLst/>
      </p:bgPr>
    </p:bg>
    <p:spTree>
      <p:nvGrpSpPr>
        <p:cNvPr id="1" name=""/>
        <p:cNvGrpSpPr/>
        <p:nvPr/>
      </p:nvGrpSpPr>
      <p:grpSpPr>
        <a:xfrm>
          <a:off x="0" y="0"/>
          <a:ext cx="0" cy="0"/>
          <a:chOff x="0" y="0"/>
          <a:chExt cx="0" cy="0"/>
        </a:xfrm>
      </p:grpSpPr>
      <p:sp>
        <p:nvSpPr>
          <p:cNvPr id="20" name="Picture Placeholder 3"/>
          <p:cNvSpPr>
            <a:spLocks noGrp="1"/>
          </p:cNvSpPr>
          <p:nvPr>
            <p:ph type="pic" sz="quarter" idx="10"/>
          </p:nvPr>
        </p:nvSpPr>
        <p:spPr>
          <a:xfrm>
            <a:off x="0" y="-11951"/>
            <a:ext cx="6313395" cy="6905811"/>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205818"/>
              <a:gd name="connsiteY0" fmla="*/ 0 h 5143500"/>
              <a:gd name="connsiteX1" fmla="*/ 4654924 w 6205818"/>
              <a:gd name="connsiteY1" fmla="*/ 0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493559 w 6205818"/>
              <a:gd name="connsiteY1" fmla="*/ 17930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502524 w 6205818"/>
              <a:gd name="connsiteY1" fmla="*/ 26895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502524 w 6205818"/>
              <a:gd name="connsiteY1" fmla="*/ 1 h 5143500"/>
              <a:gd name="connsiteX2" fmla="*/ 6205818 w 6205818"/>
              <a:gd name="connsiteY2" fmla="*/ 5134535 h 5143500"/>
              <a:gd name="connsiteX3" fmla="*/ 0 w 6205818"/>
              <a:gd name="connsiteY3" fmla="*/ 5143500 h 5143500"/>
              <a:gd name="connsiteX4" fmla="*/ 0 w 6205818"/>
              <a:gd name="connsiteY4" fmla="*/ 0 h 5143500"/>
              <a:gd name="connsiteX0" fmla="*/ 0 w 6223748"/>
              <a:gd name="connsiteY0" fmla="*/ 0 h 5143500"/>
              <a:gd name="connsiteX1" fmla="*/ 4502524 w 6223748"/>
              <a:gd name="connsiteY1" fmla="*/ 1 h 5143500"/>
              <a:gd name="connsiteX2" fmla="*/ 6223748 w 6223748"/>
              <a:gd name="connsiteY2" fmla="*/ 5143499 h 5143500"/>
              <a:gd name="connsiteX3" fmla="*/ 0 w 6223748"/>
              <a:gd name="connsiteY3" fmla="*/ 5143500 h 5143500"/>
              <a:gd name="connsiteX4" fmla="*/ 0 w 6223748"/>
              <a:gd name="connsiteY4" fmla="*/ 0 h 5143500"/>
              <a:gd name="connsiteX0" fmla="*/ 0 w 6223748"/>
              <a:gd name="connsiteY0" fmla="*/ 8964 h 5152464"/>
              <a:gd name="connsiteX1" fmla="*/ 4529418 w 6223748"/>
              <a:gd name="connsiteY1" fmla="*/ 0 h 5152464"/>
              <a:gd name="connsiteX2" fmla="*/ 6223748 w 6223748"/>
              <a:gd name="connsiteY2" fmla="*/ 5152463 h 5152464"/>
              <a:gd name="connsiteX3" fmla="*/ 0 w 6223748"/>
              <a:gd name="connsiteY3" fmla="*/ 5152464 h 5152464"/>
              <a:gd name="connsiteX4" fmla="*/ 0 w 6223748"/>
              <a:gd name="connsiteY4" fmla="*/ 8964 h 5152464"/>
              <a:gd name="connsiteX0" fmla="*/ 0 w 6313395"/>
              <a:gd name="connsiteY0" fmla="*/ 8964 h 5179357"/>
              <a:gd name="connsiteX1" fmla="*/ 4529418 w 6313395"/>
              <a:gd name="connsiteY1" fmla="*/ 0 h 5179357"/>
              <a:gd name="connsiteX2" fmla="*/ 6313395 w 6313395"/>
              <a:gd name="connsiteY2" fmla="*/ 5179357 h 5179357"/>
              <a:gd name="connsiteX3" fmla="*/ 0 w 6313395"/>
              <a:gd name="connsiteY3" fmla="*/ 5152464 h 5179357"/>
              <a:gd name="connsiteX4" fmla="*/ 0 w 6313395"/>
              <a:gd name="connsiteY4" fmla="*/ 8964 h 5179357"/>
              <a:gd name="connsiteX0" fmla="*/ 0 w 6313395"/>
              <a:gd name="connsiteY0" fmla="*/ 8964 h 5179358"/>
              <a:gd name="connsiteX1" fmla="*/ 4529418 w 6313395"/>
              <a:gd name="connsiteY1" fmla="*/ 0 h 5179358"/>
              <a:gd name="connsiteX2" fmla="*/ 6313395 w 6313395"/>
              <a:gd name="connsiteY2" fmla="*/ 5179357 h 5179358"/>
              <a:gd name="connsiteX3" fmla="*/ 8965 w 6313395"/>
              <a:gd name="connsiteY3" fmla="*/ 5179358 h 5179358"/>
              <a:gd name="connsiteX4" fmla="*/ 0 w 6313395"/>
              <a:gd name="connsiteY4" fmla="*/ 8964 h 5179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3395" h="5179358">
                <a:moveTo>
                  <a:pt x="0" y="8964"/>
                </a:moveTo>
                <a:lnTo>
                  <a:pt x="4529418" y="0"/>
                </a:lnTo>
                <a:lnTo>
                  <a:pt x="6313395" y="5179357"/>
                </a:lnTo>
                <a:lnTo>
                  <a:pt x="8965" y="5179358"/>
                </a:lnTo>
                <a:cubicBezTo>
                  <a:pt x="5977" y="3455893"/>
                  <a:pt x="2988" y="1732429"/>
                  <a:pt x="0" y="8964"/>
                </a:cubicBezTo>
                <a:close/>
              </a:path>
            </a:pathLst>
          </a:custGeom>
        </p:spPr>
        <p:txBody>
          <a:bodyPr/>
          <a:lstStyle/>
          <a:p>
            <a:r>
              <a:rPr lang="en-US"/>
              <a:t>Click icon to add picture</a:t>
            </a:r>
            <a:endParaRPr lang="en-GB"/>
          </a:p>
        </p:txBody>
      </p:sp>
      <p:sp>
        <p:nvSpPr>
          <p:cNvPr id="2" name="Title 1"/>
          <p:cNvSpPr>
            <a:spLocks noGrp="1"/>
          </p:cNvSpPr>
          <p:nvPr>
            <p:ph type="ctrTitle" hasCustomPrompt="1"/>
          </p:nvPr>
        </p:nvSpPr>
        <p:spPr>
          <a:xfrm>
            <a:off x="6889050" y="2859126"/>
            <a:ext cx="1982834" cy="886397"/>
          </a:xfrm>
        </p:spPr>
        <p:txBody>
          <a:bodyPr anchor="ctr"/>
          <a:lstStyle>
            <a:lvl1pPr>
              <a:defRPr sz="32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pic>
        <p:nvPicPr>
          <p:cNvPr id="11"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324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s Only">
    <p:spTree>
      <p:nvGrpSpPr>
        <p:cNvPr id="1" name=""/>
        <p:cNvGrpSpPr/>
        <p:nvPr/>
      </p:nvGrpSpPr>
      <p:grpSpPr>
        <a:xfrm>
          <a:off x="0" y="0"/>
          <a:ext cx="0" cy="0"/>
          <a:chOff x="0" y="0"/>
          <a:chExt cx="0" cy="0"/>
        </a:xfrm>
      </p:grpSpPr>
      <p:sp>
        <p:nvSpPr>
          <p:cNvPr id="7" name="Text Placeholder 6"/>
          <p:cNvSpPr>
            <a:spLocks noGrp="1"/>
          </p:cNvSpPr>
          <p:nvPr>
            <p:ph type="body" sz="quarter" idx="16" hasCustomPrompt="1"/>
          </p:nvPr>
        </p:nvSpPr>
        <p:spPr>
          <a:xfrm>
            <a:off x="209558" y="6526589"/>
            <a:ext cx="7258042" cy="146194"/>
          </a:xfrm>
        </p:spPr>
        <p:txBody>
          <a:bodyPr wrap="square" anchor="b">
            <a:sp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
        <p:nvSpPr>
          <p:cNvPr id="2" name="Title 1"/>
          <p:cNvSpPr>
            <a:spLocks noGrp="1"/>
          </p:cNvSpPr>
          <p:nvPr>
            <p:ph type="title" hasCustomPrompt="1"/>
          </p:nvPr>
        </p:nvSpPr>
        <p:spPr>
          <a:xfrm>
            <a:off x="234000" y="228600"/>
            <a:ext cx="8646971" cy="276999"/>
          </a:xfrm>
        </p:spPr>
        <p:txBody>
          <a:bodyPr/>
          <a:lstStyle>
            <a:lvl1pPr>
              <a:defRPr sz="2000" baseline="0"/>
            </a:lvl1pPr>
          </a:lstStyle>
          <a:p>
            <a:r>
              <a:rPr lang="en-US" dirty="0"/>
              <a:t>Click to add emphasis part of title</a:t>
            </a:r>
          </a:p>
        </p:txBody>
      </p:sp>
    </p:spTree>
    <p:extLst>
      <p:ext uri="{BB962C8B-B14F-4D97-AF65-F5344CB8AC3E}">
        <p14:creationId xmlns:p14="http://schemas.microsoft.com/office/powerpoint/2010/main" val="27005489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Title Slide - wide image [Re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89050" y="2859126"/>
            <a:ext cx="1982834" cy="886397"/>
          </a:xfrm>
        </p:spPr>
        <p:txBody>
          <a:bodyPr anchor="ctr"/>
          <a:lstStyle>
            <a:lvl1pPr>
              <a:defRPr sz="32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sp>
        <p:nvSpPr>
          <p:cNvPr id="10"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55779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 Section Hea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2833" y="3306922"/>
            <a:ext cx="7093160" cy="960263"/>
          </a:xfrm>
        </p:spPr>
        <p:txBody>
          <a:bodyPr lIns="0" anchor="t"/>
          <a:lstStyle>
            <a:lvl1pPr>
              <a:lnSpc>
                <a:spcPct val="80000"/>
              </a:lnSpc>
              <a:spcBef>
                <a:spcPts val="816"/>
              </a:spcBef>
              <a:defRPr sz="7800" cap="all" baseline="0">
                <a:solidFill>
                  <a:schemeClr val="bg1"/>
                </a:solidFill>
              </a:defRPr>
            </a:lvl1pPr>
          </a:lstStyle>
          <a:p>
            <a:r>
              <a:rPr lang="en-US" dirty="0"/>
              <a:t>DOLOR SIT</a:t>
            </a:r>
            <a:endParaRPr lang="en-GB" dirty="0"/>
          </a:p>
        </p:txBody>
      </p:sp>
      <p:sp>
        <p:nvSpPr>
          <p:cNvPr id="7" name="Text Placeholder 6"/>
          <p:cNvSpPr>
            <a:spLocks noGrp="1"/>
          </p:cNvSpPr>
          <p:nvPr>
            <p:ph type="body" sz="quarter" idx="13" hasCustomPrompt="1"/>
          </p:nvPr>
        </p:nvSpPr>
        <p:spPr>
          <a:xfrm>
            <a:off x="221814" y="2477744"/>
            <a:ext cx="6033722" cy="829179"/>
          </a:xfrm>
        </p:spPr>
        <p:txBody>
          <a:bodyPr anchor="b">
            <a:normAutofit/>
          </a:bodyPr>
          <a:lstStyle>
            <a:lvl1pPr>
              <a:spcBef>
                <a:spcPts val="1224"/>
              </a:spcBef>
              <a:defRPr sz="2700" b="0" cap="none" baseline="0">
                <a:solidFill>
                  <a:schemeClr val="bg1"/>
                </a:solidFill>
              </a:defRPr>
            </a:lvl1pPr>
          </a:lstStyle>
          <a:p>
            <a:pPr lvl="0"/>
            <a:r>
              <a:rPr lang="en-US" dirty="0"/>
              <a:t>Lorem Ipsum</a:t>
            </a:r>
            <a:endParaRPr lang="en-GB" dirty="0"/>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91318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 Section Hea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2833" y="2667000"/>
            <a:ext cx="7093160" cy="812530"/>
          </a:xfrm>
        </p:spPr>
        <p:txBody>
          <a:bodyPr lIns="0" anchor="t"/>
          <a:lstStyle>
            <a:lvl1pPr>
              <a:lnSpc>
                <a:spcPct val="80000"/>
              </a:lnSpc>
              <a:spcBef>
                <a:spcPts val="816"/>
              </a:spcBef>
              <a:defRPr sz="6600" cap="all" baseline="0">
                <a:solidFill>
                  <a:schemeClr val="bg1"/>
                </a:solidFill>
              </a:defRPr>
            </a:lvl1pPr>
          </a:lstStyle>
          <a:p>
            <a:r>
              <a:rPr lang="en-US" dirty="0"/>
              <a:t>DOLOR SIT</a:t>
            </a:r>
            <a:endParaRPr lang="en-GB" dirty="0"/>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userDrawn="1"/>
        </p:nvSpPr>
        <p:spPr>
          <a:xfrm>
            <a:off x="8704362" y="6400800"/>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1"/>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1"/>
              </a:solidFill>
              <a:latin typeface="+mn-lt"/>
              <a:ea typeface="+mn-ea"/>
              <a:cs typeface="+mn-cs"/>
            </a:endParaRPr>
          </a:p>
        </p:txBody>
      </p:sp>
      <p:pic>
        <p:nvPicPr>
          <p:cNvPr id="5" name="Picture 4" descr="IPSOS_GAMECHANGERS_blue.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78888" t="-9671" b="-1"/>
          <a:stretch/>
        </p:blipFill>
        <p:spPr>
          <a:xfrm>
            <a:off x="8140829" y="6400800"/>
            <a:ext cx="377327" cy="355982"/>
          </a:xfrm>
          <a:prstGeom prst="rect">
            <a:avLst/>
          </a:prstGeom>
        </p:spPr>
      </p:pic>
      <p:sp>
        <p:nvSpPr>
          <p:cNvPr id="6" name="TextBox 5"/>
          <p:cNvSpPr txBox="1"/>
          <p:nvPr userDrawn="1"/>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latin typeface="+mn-lt"/>
                <a:ea typeface="+mn-ea"/>
                <a:cs typeface="+mn-cs"/>
              </a:rPr>
              <a:t>© 2018 Ipsos.</a:t>
            </a:r>
            <a:endParaRPr lang="en-GB" sz="1200" dirty="0">
              <a:solidFill>
                <a:schemeClr val="bg1"/>
              </a:solidFill>
            </a:endParaRPr>
          </a:p>
        </p:txBody>
      </p:sp>
    </p:spTree>
    <p:extLst>
      <p:ext uri="{BB962C8B-B14F-4D97-AF65-F5344CB8AC3E}">
        <p14:creationId xmlns:p14="http://schemas.microsoft.com/office/powerpoint/2010/main" val="23159137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Fill1_Title Only">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0094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Fill1_Text Options">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83139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Fill1_Bullets Only">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77032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Fill2_Title Only">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35675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Fill2_Text Options">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25791"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4000" y="1851257"/>
            <a:ext cx="7870391" cy="352401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8074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Fill2_Bullets Only">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25791"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2"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solidFill>
                  <a:schemeClr val="bg1"/>
                </a:solidFill>
              </a:defRPr>
            </a:lvl1pPr>
            <a:lvl2pPr marL="476250" indent="-166688">
              <a:lnSpc>
                <a:spcPct val="100000"/>
              </a:lnSpc>
              <a:spcBef>
                <a:spcPts val="300"/>
              </a:spcBef>
              <a:spcAft>
                <a:spcPts val="300"/>
              </a:spcAft>
              <a:buFont typeface="Arial" panose="020B0604020202020204" pitchFamily="34" charset="0"/>
              <a:buChar char="–"/>
              <a:tabLst/>
              <a:defRPr sz="1200">
                <a:solidFill>
                  <a:schemeClr val="bg1"/>
                </a:solidFill>
              </a:defRPr>
            </a:lvl2pPr>
            <a:lvl3pPr marL="692150" indent="-177800">
              <a:lnSpc>
                <a:spcPct val="100000"/>
              </a:lnSpc>
              <a:spcBef>
                <a:spcPts val="300"/>
              </a:spcBef>
              <a:spcAft>
                <a:spcPts val="300"/>
              </a:spcAft>
              <a:buSzPct val="85000"/>
              <a:buFont typeface="Arial" panose="020B0604020202020204" pitchFamily="34" charset="0"/>
              <a:buChar char="•"/>
              <a:defRPr sz="1200">
                <a:solidFill>
                  <a:schemeClr val="bg1"/>
                </a:solidFill>
              </a:defRPr>
            </a:lvl3pPr>
            <a:lvl5pPr marL="968375" indent="-174625">
              <a:lnSpc>
                <a:spcPct val="100000"/>
              </a:lnSpc>
              <a:spcBef>
                <a:spcPts val="300"/>
              </a:spcBef>
              <a:spcAft>
                <a:spcPts val="300"/>
              </a:spcAft>
              <a:buSzPct val="85000"/>
              <a:buFont typeface="Arial" panose="020B0604020202020204" pitchFamily="34" charset="0"/>
              <a:buChar char="-"/>
              <a:defRPr sz="1200">
                <a:solidFill>
                  <a:schemeClr val="bg1"/>
                </a:solidFill>
              </a:defRPr>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pic>
        <p:nvPicPr>
          <p:cNvPr id="16"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882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Fill3_Title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bwMode="black">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8701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457200"/>
            <a:ext cx="8646971" cy="387798"/>
          </a:xfrm>
        </p:spPr>
        <p:txBody>
          <a:bodyPr/>
          <a:lstStyle>
            <a:lvl1pPr>
              <a:defRPr sz="2800" baseline="0"/>
            </a:lvl1pPr>
          </a:lstStyle>
          <a:p>
            <a:r>
              <a:rPr lang="en-US" dirty="0"/>
              <a:t>Click to add emphasis part of title</a:t>
            </a:r>
          </a:p>
        </p:txBody>
      </p:sp>
      <p:sp>
        <p:nvSpPr>
          <p:cNvPr id="4" name="Text Placeholder 4"/>
          <p:cNvSpPr>
            <a:spLocks noGrp="1"/>
          </p:cNvSpPr>
          <p:nvPr>
            <p:ph type="body" sz="quarter" idx="14" hasCustomPrompt="1"/>
          </p:nvPr>
        </p:nvSpPr>
        <p:spPr>
          <a:xfrm>
            <a:off x="234000" y="1066800"/>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
        <p:nvSpPr>
          <p:cNvPr id="5" name="TextBox 4"/>
          <p:cNvSpPr txBox="1"/>
          <p:nvPr userDrawn="1"/>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lumMod val="50000"/>
                  </a:schemeClr>
                </a:solidFill>
                <a:latin typeface="+mn-lt"/>
                <a:ea typeface="+mn-ea"/>
                <a:cs typeface="+mn-cs"/>
              </a:rPr>
              <a:t>© 2017 Ipsos.</a:t>
            </a:r>
            <a:endParaRPr lang="en-GB" sz="1200" dirty="0">
              <a:solidFill>
                <a:schemeClr val="bg1">
                  <a:lumMod val="50000"/>
                </a:schemeClr>
              </a:solidFill>
            </a:endParaRPr>
          </a:p>
        </p:txBody>
      </p:sp>
    </p:spTree>
    <p:extLst>
      <p:ext uri="{BB962C8B-B14F-4D97-AF65-F5344CB8AC3E}">
        <p14:creationId xmlns:p14="http://schemas.microsoft.com/office/powerpoint/2010/main" val="37608890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Fill3_Text Options">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66522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ill3_Bullets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2"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solidFill>
                  <a:schemeClr val="bg1"/>
                </a:solidFill>
              </a:defRPr>
            </a:lvl1pPr>
            <a:lvl2pPr marL="476250" indent="-166688">
              <a:lnSpc>
                <a:spcPct val="100000"/>
              </a:lnSpc>
              <a:spcBef>
                <a:spcPts val="300"/>
              </a:spcBef>
              <a:spcAft>
                <a:spcPts val="300"/>
              </a:spcAft>
              <a:buFont typeface="Arial" panose="020B0604020202020204" pitchFamily="34" charset="0"/>
              <a:buChar char="–"/>
              <a:tabLst/>
              <a:defRPr sz="1200">
                <a:solidFill>
                  <a:schemeClr val="bg1"/>
                </a:solidFill>
              </a:defRPr>
            </a:lvl2pPr>
            <a:lvl3pPr marL="692150" indent="-177800">
              <a:lnSpc>
                <a:spcPct val="100000"/>
              </a:lnSpc>
              <a:spcBef>
                <a:spcPts val="300"/>
              </a:spcBef>
              <a:spcAft>
                <a:spcPts val="300"/>
              </a:spcAft>
              <a:buSzPct val="85000"/>
              <a:buFont typeface="Arial" panose="020B0604020202020204" pitchFamily="34" charset="0"/>
              <a:buChar char="•"/>
              <a:defRPr sz="1200">
                <a:solidFill>
                  <a:schemeClr val="bg1"/>
                </a:solidFill>
              </a:defRPr>
            </a:lvl3pPr>
            <a:lvl5pPr marL="968375" indent="-174625">
              <a:lnSpc>
                <a:spcPct val="100000"/>
              </a:lnSpc>
              <a:spcBef>
                <a:spcPts val="300"/>
              </a:spcBef>
              <a:spcAft>
                <a:spcPts val="300"/>
              </a:spcAft>
              <a:buSzPct val="85000"/>
              <a:buFont typeface="Arial" panose="020B0604020202020204" pitchFamily="34" charset="0"/>
              <a:buChar char="-"/>
              <a:defRPr sz="1200">
                <a:solidFill>
                  <a:schemeClr val="bg1"/>
                </a:solidFill>
              </a:defRPr>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pic>
        <p:nvPicPr>
          <p:cNvPr id="16"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83664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Main Title - 1/3 Im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76001" y="2952519"/>
            <a:ext cx="4699059" cy="512448"/>
          </a:xfrm>
        </p:spPr>
        <p:txBody>
          <a:bodyPr anchor="ctr"/>
          <a:lstStyle>
            <a:lvl1pPr>
              <a:defRPr sz="3700" baseline="0"/>
            </a:lvl1pPr>
          </a:lstStyle>
          <a:p>
            <a:r>
              <a:rPr lang="en-US" dirty="0"/>
              <a:t>Impact word(s)</a:t>
            </a:r>
          </a:p>
        </p:txBody>
      </p:sp>
      <p:sp>
        <p:nvSpPr>
          <p:cNvPr id="14" name="Footer Placeholder 10"/>
          <p:cNvSpPr>
            <a:spLocks noGrp="1"/>
          </p:cNvSpPr>
          <p:nvPr>
            <p:ph type="ftr" sz="quarter" idx="11"/>
          </p:nvPr>
        </p:nvSpPr>
        <p:spPr>
          <a:xfrm>
            <a:off x="4176001" y="5375268"/>
            <a:ext cx="4699059" cy="794629"/>
          </a:xfrm>
          <a:prstGeom prst="rect">
            <a:avLst/>
          </a:prstGeom>
        </p:spPr>
        <p:txBody>
          <a:bodyPr lIns="0" tIns="0" rIns="0" bIns="0"/>
          <a:lstStyle>
            <a:lvl1pPr>
              <a:defRPr sz="1000">
                <a:solidFill>
                  <a:schemeClr val="accent4">
                    <a:lumMod val="75000"/>
                  </a:schemeClr>
                </a:solidFill>
              </a:defRPr>
            </a:lvl1pPr>
          </a:lstStyle>
          <a:p>
            <a:r>
              <a:rPr lang="en-GB" dirty="0"/>
              <a:t>© 2015 Ipsos.  All rights reserved. Contains Ipsos' Confidential and Proprietary information and may not be disclosed or reproduced without the prior written consent of Ipsos.</a:t>
            </a:r>
          </a:p>
        </p:txBody>
      </p:sp>
      <p:sp>
        <p:nvSpPr>
          <p:cNvPr id="21" name="TextBox 20"/>
          <p:cNvSpPr txBox="1"/>
          <p:nvPr userDrawn="1"/>
        </p:nvSpPr>
        <p:spPr>
          <a:xfrm>
            <a:off x="7848600" y="6400800"/>
            <a:ext cx="1219200" cy="393540"/>
          </a:xfrm>
          <a:prstGeom prst="rect">
            <a:avLst/>
          </a:prstGeom>
          <a:solidFill>
            <a:schemeClr val="bg1"/>
          </a:solidFill>
        </p:spPr>
        <p:txBody>
          <a:bodyPr vert="horz" wrap="none" lIns="0" tIns="0" rIns="0" bIns="0" rtlCol="0" anchor="b">
            <a:normAutofit/>
          </a:bodyPr>
          <a:lstStyle/>
          <a:p>
            <a:pPr>
              <a:lnSpc>
                <a:spcPct val="85000"/>
              </a:lnSpc>
              <a:spcBef>
                <a:spcPts val="204"/>
              </a:spcBef>
            </a:pPr>
            <a:fld id="{01990C03-C3A3-48FE-AF6D-3AE397C89625}" type="slidenum">
              <a:rPr lang="en-GB" sz="1000">
                <a:solidFill>
                  <a:schemeClr val="bg1"/>
                </a:solidFill>
              </a:rPr>
              <a:pPr>
                <a:lnSpc>
                  <a:spcPct val="85000"/>
                </a:lnSpc>
                <a:spcBef>
                  <a:spcPts val="204"/>
                </a:spcBef>
              </a:pPr>
              <a:t>‹#›</a:t>
            </a:fld>
            <a:endParaRPr lang="en-GB" sz="1000" dirty="0">
              <a:solidFill>
                <a:schemeClr val="bg1"/>
              </a:solidFill>
            </a:endParaRPr>
          </a:p>
        </p:txBody>
      </p:sp>
    </p:spTree>
    <p:extLst>
      <p:ext uri="{BB962C8B-B14F-4D97-AF65-F5344CB8AC3E}">
        <p14:creationId xmlns:p14="http://schemas.microsoft.com/office/powerpoint/2010/main" val="30797888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36844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Mobil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47650" y="331099"/>
            <a:ext cx="7472962"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rot="420000">
            <a:off x="6504329" y="2177424"/>
            <a:ext cx="1809823" cy="2855108"/>
          </a:xfrm>
        </p:spPr>
        <p:txBody>
          <a:bodyPr/>
          <a:lstStyle/>
          <a:p>
            <a:r>
              <a:rPr lang="en-US"/>
              <a:t>Click icon to add picture</a:t>
            </a:r>
            <a:endParaRPr lang="en-GB" dirty="0"/>
          </a:p>
        </p:txBody>
      </p:sp>
    </p:spTree>
    <p:extLst>
      <p:ext uri="{BB962C8B-B14F-4D97-AF65-F5344CB8AC3E}">
        <p14:creationId xmlns:p14="http://schemas.microsoft.com/office/powerpoint/2010/main" val="8360331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ntacts">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21" name="TextBox 20"/>
          <p:cNvSpPr txBox="1"/>
          <p:nvPr userDrawn="1"/>
        </p:nvSpPr>
        <p:spPr>
          <a:xfrm>
            <a:off x="239634" y="6249103"/>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1"/>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1"/>
              </a:solidFill>
              <a:latin typeface="+mn-lt"/>
              <a:ea typeface="+mn-ea"/>
              <a:cs typeface="+mn-cs"/>
            </a:endParaRPr>
          </a:p>
        </p:txBody>
      </p:sp>
      <p:sp>
        <p:nvSpPr>
          <p:cNvPr id="22" name="TextBox 21"/>
          <p:cNvSpPr txBox="1"/>
          <p:nvPr userDrawn="1"/>
        </p:nvSpPr>
        <p:spPr>
          <a:xfrm>
            <a:off x="629736"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latin typeface="+mn-lt"/>
                <a:ea typeface="+mn-ea"/>
                <a:cs typeface="+mn-cs"/>
              </a:rPr>
              <a:t>© 2017 Ipsos.</a:t>
            </a:r>
            <a:endParaRPr lang="en-GB" sz="1200" dirty="0">
              <a:solidFill>
                <a:schemeClr val="bg1"/>
              </a:solidFill>
            </a:endParaRPr>
          </a:p>
        </p:txBody>
      </p:sp>
      <p:grpSp>
        <p:nvGrpSpPr>
          <p:cNvPr id="13" name="Group 12"/>
          <p:cNvGrpSpPr/>
          <p:nvPr userDrawn="1"/>
        </p:nvGrpSpPr>
        <p:grpSpPr>
          <a:xfrm>
            <a:off x="6965726" y="6232981"/>
            <a:ext cx="1933546" cy="355982"/>
            <a:chOff x="10239375" y="6688139"/>
            <a:chExt cx="2842245" cy="523426"/>
          </a:xfrm>
        </p:grpSpPr>
        <p:pic>
          <p:nvPicPr>
            <p:cNvPr id="14" name="Picture 13"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12526963" y="6688139"/>
              <a:ext cx="554657" cy="523426"/>
            </a:xfrm>
            <a:prstGeom prst="rect">
              <a:avLst/>
            </a:prstGeom>
          </p:spPr>
        </p:pic>
        <p:pic>
          <p:nvPicPr>
            <p:cNvPr id="24" name="Picture 23" descr="IPSOS_GAMECHANGERS_blue.png"/>
            <p:cNvPicPr>
              <a:picLocks noChangeAspect="1"/>
            </p:cNvPicPr>
            <p:nvPr userDrawn="1"/>
          </p:nvPicPr>
          <p:blipFill rotWithShape="1">
            <a:blip r:embed="rId2" cstate="print">
              <a:biLevel thresh="25000"/>
              <a:extLst>
                <a:ext uri="{28A0092B-C50C-407E-A947-70E740481C1C}">
                  <a14:useLocalDpi xmlns:a14="http://schemas.microsoft.com/office/drawing/2010/main" val="0"/>
                </a:ext>
              </a:extLst>
            </a:blip>
            <a:srcRect t="14610" r="22774"/>
            <a:stretch/>
          </p:blipFill>
          <p:spPr>
            <a:xfrm>
              <a:off x="10239375" y="6804025"/>
              <a:ext cx="2028825" cy="407539"/>
            </a:xfrm>
            <a:prstGeom prst="rect">
              <a:avLst/>
            </a:prstGeom>
          </p:spPr>
        </p:pic>
      </p:grpSp>
      <p:pic>
        <p:nvPicPr>
          <p:cNvPr id="15" name="Picture 24"/>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832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Optio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7650" y="1851257"/>
            <a:ext cx="7870391" cy="352401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218985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396"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5"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Tree>
    <p:extLst>
      <p:ext uri="{BB962C8B-B14F-4D97-AF65-F5344CB8AC3E}">
        <p14:creationId xmlns:p14="http://schemas.microsoft.com/office/powerpoint/2010/main" val="2728743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with Bling">
    <p:spTree>
      <p:nvGrpSpPr>
        <p:cNvPr id="1" name=""/>
        <p:cNvGrpSpPr/>
        <p:nvPr/>
      </p:nvGrpSpPr>
      <p:grpSpPr>
        <a:xfrm>
          <a:off x="0" y="0"/>
          <a:ext cx="0" cy="0"/>
          <a:chOff x="0" y="0"/>
          <a:chExt cx="0" cy="0"/>
        </a:xfrm>
      </p:grpSpPr>
      <p:grpSp>
        <p:nvGrpSpPr>
          <p:cNvPr id="12" name="Group 11"/>
          <p:cNvGrpSpPr/>
          <p:nvPr userDrawn="1"/>
        </p:nvGrpSpPr>
        <p:grpSpPr>
          <a:xfrm>
            <a:off x="8170263" y="4205621"/>
            <a:ext cx="973740" cy="2652379"/>
            <a:chOff x="11870412" y="3781425"/>
            <a:chExt cx="1570949" cy="3781425"/>
          </a:xfrm>
        </p:grpSpPr>
        <p:sp>
          <p:nvSpPr>
            <p:cNvPr id="13" name="Oval 12"/>
            <p:cNvSpPr>
              <a:spLocks/>
            </p:cNvSpPr>
            <p:nvPr/>
          </p:nvSpPr>
          <p:spPr bwMode="auto">
            <a:xfrm rot="3900000" flipH="1">
              <a:off x="12506686" y="4873163"/>
              <a:ext cx="698400" cy="789879"/>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4" name="Oval 13"/>
            <p:cNvSpPr/>
            <p:nvPr/>
          </p:nvSpPr>
          <p:spPr>
            <a:xfrm>
              <a:off x="12353809" y="4356054"/>
              <a:ext cx="464635" cy="4112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12330947" y="4060981"/>
              <a:ext cx="197470" cy="17283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Triangle 15"/>
            <p:cNvSpPr/>
            <p:nvPr/>
          </p:nvSpPr>
          <p:spPr>
            <a:xfrm flipH="1">
              <a:off x="11870412" y="3781425"/>
              <a:ext cx="1570949" cy="378142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16"/>
            <p:cNvSpPr>
              <a:spLocks/>
            </p:cNvSpPr>
            <p:nvPr/>
          </p:nvSpPr>
          <p:spPr bwMode="auto">
            <a:xfrm rot="21075523">
              <a:off x="12263453" y="5283312"/>
              <a:ext cx="957422" cy="1142838"/>
            </a:xfrm>
            <a:custGeom>
              <a:avLst/>
              <a:gdLst>
                <a:gd name="T0" fmla="*/ 397 w 568"/>
                <a:gd name="T1" fmla="*/ 0 h 678"/>
                <a:gd name="T2" fmla="*/ 397 w 568"/>
                <a:gd name="T3" fmla="*/ 0 h 678"/>
                <a:gd name="T4" fmla="*/ 428 w 568"/>
                <a:gd name="T5" fmla="*/ 22 h 678"/>
                <a:gd name="T6" fmla="*/ 457 w 568"/>
                <a:gd name="T7" fmla="*/ 46 h 678"/>
                <a:gd name="T8" fmla="*/ 481 w 568"/>
                <a:gd name="T9" fmla="*/ 71 h 678"/>
                <a:gd name="T10" fmla="*/ 503 w 568"/>
                <a:gd name="T11" fmla="*/ 100 h 678"/>
                <a:gd name="T12" fmla="*/ 522 w 568"/>
                <a:gd name="T13" fmla="*/ 131 h 678"/>
                <a:gd name="T14" fmla="*/ 539 w 568"/>
                <a:gd name="T15" fmla="*/ 163 h 678"/>
                <a:gd name="T16" fmla="*/ 551 w 568"/>
                <a:gd name="T17" fmla="*/ 196 h 678"/>
                <a:gd name="T18" fmla="*/ 559 w 568"/>
                <a:gd name="T19" fmla="*/ 230 h 678"/>
                <a:gd name="T20" fmla="*/ 566 w 568"/>
                <a:gd name="T21" fmla="*/ 266 h 678"/>
                <a:gd name="T22" fmla="*/ 568 w 568"/>
                <a:gd name="T23" fmla="*/ 300 h 678"/>
                <a:gd name="T24" fmla="*/ 568 w 568"/>
                <a:gd name="T25" fmla="*/ 335 h 678"/>
                <a:gd name="T26" fmla="*/ 564 w 568"/>
                <a:gd name="T27" fmla="*/ 371 h 678"/>
                <a:gd name="T28" fmla="*/ 556 w 568"/>
                <a:gd name="T29" fmla="*/ 407 h 678"/>
                <a:gd name="T30" fmla="*/ 544 w 568"/>
                <a:gd name="T31" fmla="*/ 441 h 678"/>
                <a:gd name="T32" fmla="*/ 530 w 568"/>
                <a:gd name="T33" fmla="*/ 475 h 678"/>
                <a:gd name="T34" fmla="*/ 511 w 568"/>
                <a:gd name="T35" fmla="*/ 507 h 678"/>
                <a:gd name="T36" fmla="*/ 511 w 568"/>
                <a:gd name="T37" fmla="*/ 507 h 678"/>
                <a:gd name="T38" fmla="*/ 489 w 568"/>
                <a:gd name="T39" fmla="*/ 538 h 678"/>
                <a:gd name="T40" fmla="*/ 466 w 568"/>
                <a:gd name="T41" fmla="*/ 567 h 678"/>
                <a:gd name="T42" fmla="*/ 438 w 568"/>
                <a:gd name="T43" fmla="*/ 591 h 678"/>
                <a:gd name="T44" fmla="*/ 409 w 568"/>
                <a:gd name="T45" fmla="*/ 613 h 678"/>
                <a:gd name="T46" fmla="*/ 380 w 568"/>
                <a:gd name="T47" fmla="*/ 632 h 678"/>
                <a:gd name="T48" fmla="*/ 348 w 568"/>
                <a:gd name="T49" fmla="*/ 647 h 678"/>
                <a:gd name="T50" fmla="*/ 314 w 568"/>
                <a:gd name="T51" fmla="*/ 661 h 678"/>
                <a:gd name="T52" fmla="*/ 280 w 568"/>
                <a:gd name="T53" fmla="*/ 669 h 678"/>
                <a:gd name="T54" fmla="*/ 246 w 568"/>
                <a:gd name="T55" fmla="*/ 676 h 678"/>
                <a:gd name="T56" fmla="*/ 210 w 568"/>
                <a:gd name="T57" fmla="*/ 678 h 678"/>
                <a:gd name="T58" fmla="*/ 174 w 568"/>
                <a:gd name="T59" fmla="*/ 678 h 678"/>
                <a:gd name="T60" fmla="*/ 140 w 568"/>
                <a:gd name="T61" fmla="*/ 673 h 678"/>
                <a:gd name="T62" fmla="*/ 104 w 568"/>
                <a:gd name="T63" fmla="*/ 666 h 678"/>
                <a:gd name="T64" fmla="*/ 70 w 568"/>
                <a:gd name="T65" fmla="*/ 654 h 678"/>
                <a:gd name="T66" fmla="*/ 36 w 568"/>
                <a:gd name="T67" fmla="*/ 640 h 678"/>
                <a:gd name="T68" fmla="*/ 2 w 568"/>
                <a:gd name="T69" fmla="*/ 622 h 678"/>
                <a:gd name="T70" fmla="*/ 2 w 568"/>
                <a:gd name="T71" fmla="*/ 622 h 678"/>
                <a:gd name="T72" fmla="*/ 0 w 568"/>
                <a:gd name="T73" fmla="*/ 620 h 678"/>
                <a:gd name="T74" fmla="*/ 397 w 568"/>
                <a:gd name="T7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8" h="678">
                  <a:moveTo>
                    <a:pt x="397" y="0"/>
                  </a:moveTo>
                  <a:lnTo>
                    <a:pt x="397" y="0"/>
                  </a:lnTo>
                  <a:lnTo>
                    <a:pt x="428" y="22"/>
                  </a:lnTo>
                  <a:lnTo>
                    <a:pt x="457" y="46"/>
                  </a:lnTo>
                  <a:lnTo>
                    <a:pt x="481" y="71"/>
                  </a:lnTo>
                  <a:lnTo>
                    <a:pt x="503" y="100"/>
                  </a:lnTo>
                  <a:lnTo>
                    <a:pt x="522" y="131"/>
                  </a:lnTo>
                  <a:lnTo>
                    <a:pt x="539" y="163"/>
                  </a:lnTo>
                  <a:lnTo>
                    <a:pt x="551" y="196"/>
                  </a:lnTo>
                  <a:lnTo>
                    <a:pt x="559" y="230"/>
                  </a:lnTo>
                  <a:lnTo>
                    <a:pt x="566" y="266"/>
                  </a:lnTo>
                  <a:lnTo>
                    <a:pt x="568" y="300"/>
                  </a:lnTo>
                  <a:lnTo>
                    <a:pt x="568" y="335"/>
                  </a:lnTo>
                  <a:lnTo>
                    <a:pt x="564" y="371"/>
                  </a:lnTo>
                  <a:lnTo>
                    <a:pt x="556" y="407"/>
                  </a:lnTo>
                  <a:lnTo>
                    <a:pt x="544" y="441"/>
                  </a:lnTo>
                  <a:lnTo>
                    <a:pt x="530" y="475"/>
                  </a:lnTo>
                  <a:lnTo>
                    <a:pt x="511" y="507"/>
                  </a:lnTo>
                  <a:lnTo>
                    <a:pt x="511" y="507"/>
                  </a:lnTo>
                  <a:lnTo>
                    <a:pt x="489" y="538"/>
                  </a:lnTo>
                  <a:lnTo>
                    <a:pt x="466" y="567"/>
                  </a:lnTo>
                  <a:lnTo>
                    <a:pt x="438" y="591"/>
                  </a:lnTo>
                  <a:lnTo>
                    <a:pt x="409" y="613"/>
                  </a:lnTo>
                  <a:lnTo>
                    <a:pt x="380" y="632"/>
                  </a:lnTo>
                  <a:lnTo>
                    <a:pt x="348" y="647"/>
                  </a:lnTo>
                  <a:lnTo>
                    <a:pt x="314" y="661"/>
                  </a:lnTo>
                  <a:lnTo>
                    <a:pt x="280" y="669"/>
                  </a:lnTo>
                  <a:lnTo>
                    <a:pt x="246" y="676"/>
                  </a:lnTo>
                  <a:lnTo>
                    <a:pt x="210" y="678"/>
                  </a:lnTo>
                  <a:lnTo>
                    <a:pt x="174" y="678"/>
                  </a:lnTo>
                  <a:lnTo>
                    <a:pt x="140" y="673"/>
                  </a:lnTo>
                  <a:lnTo>
                    <a:pt x="104" y="666"/>
                  </a:lnTo>
                  <a:lnTo>
                    <a:pt x="70" y="654"/>
                  </a:lnTo>
                  <a:lnTo>
                    <a:pt x="36" y="640"/>
                  </a:lnTo>
                  <a:lnTo>
                    <a:pt x="2" y="622"/>
                  </a:lnTo>
                  <a:lnTo>
                    <a:pt x="2" y="622"/>
                  </a:lnTo>
                  <a:lnTo>
                    <a:pt x="0" y="620"/>
                  </a:lnTo>
                  <a:lnTo>
                    <a:pt x="397"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grpSp>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endParaRPr lang="en-GB" dirty="0"/>
          </a:p>
        </p:txBody>
      </p:sp>
      <p:sp>
        <p:nvSpPr>
          <p:cNvPr id="11" name="Text Placeholder 7"/>
          <p:cNvSpPr>
            <a:spLocks noGrp="1"/>
          </p:cNvSpPr>
          <p:nvPr>
            <p:ph type="body" sz="quarter" idx="13" hasCustomPrompt="1"/>
          </p:nvPr>
        </p:nvSpPr>
        <p:spPr>
          <a:xfrm>
            <a:off x="234000" y="331099"/>
            <a:ext cx="7887670"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pic>
        <p:nvPicPr>
          <p:cNvPr id="19" name="Picture 18"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8521953" y="6232981"/>
            <a:ext cx="377327" cy="355982"/>
          </a:xfrm>
          <a:prstGeom prst="rect">
            <a:avLst/>
          </a:prstGeom>
        </p:spPr>
      </p:pic>
    </p:spTree>
    <p:extLst>
      <p:ext uri="{BB962C8B-B14F-4D97-AF65-F5344CB8AC3E}">
        <p14:creationId xmlns:p14="http://schemas.microsoft.com/office/powerpoint/2010/main" val="313734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mp; Bl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7650" y="1851257"/>
            <a:ext cx="7870391" cy="352401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2" name="Group 11"/>
          <p:cNvGrpSpPr/>
          <p:nvPr userDrawn="1"/>
        </p:nvGrpSpPr>
        <p:grpSpPr>
          <a:xfrm>
            <a:off x="8170263" y="4205621"/>
            <a:ext cx="973740" cy="2652379"/>
            <a:chOff x="11870412" y="3781425"/>
            <a:chExt cx="1570949" cy="3781425"/>
          </a:xfrm>
        </p:grpSpPr>
        <p:sp>
          <p:nvSpPr>
            <p:cNvPr id="13" name="Oval 12"/>
            <p:cNvSpPr>
              <a:spLocks/>
            </p:cNvSpPr>
            <p:nvPr/>
          </p:nvSpPr>
          <p:spPr bwMode="auto">
            <a:xfrm rot="3900000" flipH="1">
              <a:off x="12506686" y="4873163"/>
              <a:ext cx="698400" cy="789879"/>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4" name="Oval 13"/>
            <p:cNvSpPr/>
            <p:nvPr/>
          </p:nvSpPr>
          <p:spPr>
            <a:xfrm>
              <a:off x="12353809" y="4356054"/>
              <a:ext cx="464635" cy="4112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12330947" y="4060981"/>
              <a:ext cx="197470" cy="1728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Triangle 15"/>
            <p:cNvSpPr/>
            <p:nvPr/>
          </p:nvSpPr>
          <p:spPr>
            <a:xfrm flipH="1">
              <a:off x="11870412" y="3781425"/>
              <a:ext cx="1570949" cy="378142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16"/>
            <p:cNvSpPr>
              <a:spLocks/>
            </p:cNvSpPr>
            <p:nvPr/>
          </p:nvSpPr>
          <p:spPr bwMode="auto">
            <a:xfrm rot="21075523">
              <a:off x="12263453" y="5283312"/>
              <a:ext cx="957422" cy="1142838"/>
            </a:xfrm>
            <a:custGeom>
              <a:avLst/>
              <a:gdLst>
                <a:gd name="T0" fmla="*/ 397 w 568"/>
                <a:gd name="T1" fmla="*/ 0 h 678"/>
                <a:gd name="T2" fmla="*/ 397 w 568"/>
                <a:gd name="T3" fmla="*/ 0 h 678"/>
                <a:gd name="T4" fmla="*/ 428 w 568"/>
                <a:gd name="T5" fmla="*/ 22 h 678"/>
                <a:gd name="T6" fmla="*/ 457 w 568"/>
                <a:gd name="T7" fmla="*/ 46 h 678"/>
                <a:gd name="T8" fmla="*/ 481 w 568"/>
                <a:gd name="T9" fmla="*/ 71 h 678"/>
                <a:gd name="T10" fmla="*/ 503 w 568"/>
                <a:gd name="T11" fmla="*/ 100 h 678"/>
                <a:gd name="T12" fmla="*/ 522 w 568"/>
                <a:gd name="T13" fmla="*/ 131 h 678"/>
                <a:gd name="T14" fmla="*/ 539 w 568"/>
                <a:gd name="T15" fmla="*/ 163 h 678"/>
                <a:gd name="T16" fmla="*/ 551 w 568"/>
                <a:gd name="T17" fmla="*/ 196 h 678"/>
                <a:gd name="T18" fmla="*/ 559 w 568"/>
                <a:gd name="T19" fmla="*/ 230 h 678"/>
                <a:gd name="T20" fmla="*/ 566 w 568"/>
                <a:gd name="T21" fmla="*/ 266 h 678"/>
                <a:gd name="T22" fmla="*/ 568 w 568"/>
                <a:gd name="T23" fmla="*/ 300 h 678"/>
                <a:gd name="T24" fmla="*/ 568 w 568"/>
                <a:gd name="T25" fmla="*/ 335 h 678"/>
                <a:gd name="T26" fmla="*/ 564 w 568"/>
                <a:gd name="T27" fmla="*/ 371 h 678"/>
                <a:gd name="T28" fmla="*/ 556 w 568"/>
                <a:gd name="T29" fmla="*/ 407 h 678"/>
                <a:gd name="T30" fmla="*/ 544 w 568"/>
                <a:gd name="T31" fmla="*/ 441 h 678"/>
                <a:gd name="T32" fmla="*/ 530 w 568"/>
                <a:gd name="T33" fmla="*/ 475 h 678"/>
                <a:gd name="T34" fmla="*/ 511 w 568"/>
                <a:gd name="T35" fmla="*/ 507 h 678"/>
                <a:gd name="T36" fmla="*/ 511 w 568"/>
                <a:gd name="T37" fmla="*/ 507 h 678"/>
                <a:gd name="T38" fmla="*/ 489 w 568"/>
                <a:gd name="T39" fmla="*/ 538 h 678"/>
                <a:gd name="T40" fmla="*/ 466 w 568"/>
                <a:gd name="T41" fmla="*/ 567 h 678"/>
                <a:gd name="T42" fmla="*/ 438 w 568"/>
                <a:gd name="T43" fmla="*/ 591 h 678"/>
                <a:gd name="T44" fmla="*/ 409 w 568"/>
                <a:gd name="T45" fmla="*/ 613 h 678"/>
                <a:gd name="T46" fmla="*/ 380 w 568"/>
                <a:gd name="T47" fmla="*/ 632 h 678"/>
                <a:gd name="T48" fmla="*/ 348 w 568"/>
                <a:gd name="T49" fmla="*/ 647 h 678"/>
                <a:gd name="T50" fmla="*/ 314 w 568"/>
                <a:gd name="T51" fmla="*/ 661 h 678"/>
                <a:gd name="T52" fmla="*/ 280 w 568"/>
                <a:gd name="T53" fmla="*/ 669 h 678"/>
                <a:gd name="T54" fmla="*/ 246 w 568"/>
                <a:gd name="T55" fmla="*/ 676 h 678"/>
                <a:gd name="T56" fmla="*/ 210 w 568"/>
                <a:gd name="T57" fmla="*/ 678 h 678"/>
                <a:gd name="T58" fmla="*/ 174 w 568"/>
                <a:gd name="T59" fmla="*/ 678 h 678"/>
                <a:gd name="T60" fmla="*/ 140 w 568"/>
                <a:gd name="T61" fmla="*/ 673 h 678"/>
                <a:gd name="T62" fmla="*/ 104 w 568"/>
                <a:gd name="T63" fmla="*/ 666 h 678"/>
                <a:gd name="T64" fmla="*/ 70 w 568"/>
                <a:gd name="T65" fmla="*/ 654 h 678"/>
                <a:gd name="T66" fmla="*/ 36 w 568"/>
                <a:gd name="T67" fmla="*/ 640 h 678"/>
                <a:gd name="T68" fmla="*/ 2 w 568"/>
                <a:gd name="T69" fmla="*/ 622 h 678"/>
                <a:gd name="T70" fmla="*/ 2 w 568"/>
                <a:gd name="T71" fmla="*/ 622 h 678"/>
                <a:gd name="T72" fmla="*/ 0 w 568"/>
                <a:gd name="T73" fmla="*/ 620 h 678"/>
                <a:gd name="T74" fmla="*/ 397 w 568"/>
                <a:gd name="T7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8" h="678">
                  <a:moveTo>
                    <a:pt x="397" y="0"/>
                  </a:moveTo>
                  <a:lnTo>
                    <a:pt x="397" y="0"/>
                  </a:lnTo>
                  <a:lnTo>
                    <a:pt x="428" y="22"/>
                  </a:lnTo>
                  <a:lnTo>
                    <a:pt x="457" y="46"/>
                  </a:lnTo>
                  <a:lnTo>
                    <a:pt x="481" y="71"/>
                  </a:lnTo>
                  <a:lnTo>
                    <a:pt x="503" y="100"/>
                  </a:lnTo>
                  <a:lnTo>
                    <a:pt x="522" y="131"/>
                  </a:lnTo>
                  <a:lnTo>
                    <a:pt x="539" y="163"/>
                  </a:lnTo>
                  <a:lnTo>
                    <a:pt x="551" y="196"/>
                  </a:lnTo>
                  <a:lnTo>
                    <a:pt x="559" y="230"/>
                  </a:lnTo>
                  <a:lnTo>
                    <a:pt x="566" y="266"/>
                  </a:lnTo>
                  <a:lnTo>
                    <a:pt x="568" y="300"/>
                  </a:lnTo>
                  <a:lnTo>
                    <a:pt x="568" y="335"/>
                  </a:lnTo>
                  <a:lnTo>
                    <a:pt x="564" y="371"/>
                  </a:lnTo>
                  <a:lnTo>
                    <a:pt x="556" y="407"/>
                  </a:lnTo>
                  <a:lnTo>
                    <a:pt x="544" y="441"/>
                  </a:lnTo>
                  <a:lnTo>
                    <a:pt x="530" y="475"/>
                  </a:lnTo>
                  <a:lnTo>
                    <a:pt x="511" y="507"/>
                  </a:lnTo>
                  <a:lnTo>
                    <a:pt x="511" y="507"/>
                  </a:lnTo>
                  <a:lnTo>
                    <a:pt x="489" y="538"/>
                  </a:lnTo>
                  <a:lnTo>
                    <a:pt x="466" y="567"/>
                  </a:lnTo>
                  <a:lnTo>
                    <a:pt x="438" y="591"/>
                  </a:lnTo>
                  <a:lnTo>
                    <a:pt x="409" y="613"/>
                  </a:lnTo>
                  <a:lnTo>
                    <a:pt x="380" y="632"/>
                  </a:lnTo>
                  <a:lnTo>
                    <a:pt x="348" y="647"/>
                  </a:lnTo>
                  <a:lnTo>
                    <a:pt x="314" y="661"/>
                  </a:lnTo>
                  <a:lnTo>
                    <a:pt x="280" y="669"/>
                  </a:lnTo>
                  <a:lnTo>
                    <a:pt x="246" y="676"/>
                  </a:lnTo>
                  <a:lnTo>
                    <a:pt x="210" y="678"/>
                  </a:lnTo>
                  <a:lnTo>
                    <a:pt x="174" y="678"/>
                  </a:lnTo>
                  <a:lnTo>
                    <a:pt x="140" y="673"/>
                  </a:lnTo>
                  <a:lnTo>
                    <a:pt x="104" y="666"/>
                  </a:lnTo>
                  <a:lnTo>
                    <a:pt x="70" y="654"/>
                  </a:lnTo>
                  <a:lnTo>
                    <a:pt x="36" y="640"/>
                  </a:lnTo>
                  <a:lnTo>
                    <a:pt x="2" y="622"/>
                  </a:lnTo>
                  <a:lnTo>
                    <a:pt x="2" y="622"/>
                  </a:lnTo>
                  <a:lnTo>
                    <a:pt x="0" y="620"/>
                  </a:lnTo>
                  <a:lnTo>
                    <a:pt x="397" y="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GB" dirty="0"/>
            </a:p>
          </p:txBody>
        </p:sp>
      </p:grpSp>
      <p:pic>
        <p:nvPicPr>
          <p:cNvPr id="19" name="Picture 18"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8521953" y="6232981"/>
            <a:ext cx="377327" cy="355982"/>
          </a:xfrm>
          <a:prstGeom prst="rect">
            <a:avLst/>
          </a:prstGeom>
        </p:spPr>
      </p:pic>
    </p:spTree>
    <p:extLst>
      <p:ext uri="{BB962C8B-B14F-4D97-AF65-F5344CB8AC3E}">
        <p14:creationId xmlns:p14="http://schemas.microsoft.com/office/powerpoint/2010/main" val="1557845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ographi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8646971" cy="457048"/>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4000" y="324099"/>
            <a:ext cx="6718167"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5" name="Content Placeholder 2"/>
          <p:cNvSpPr>
            <a:spLocks noGrp="1"/>
          </p:cNvSpPr>
          <p:nvPr>
            <p:ph idx="12" hasCustomPrompt="1"/>
          </p:nvPr>
        </p:nvSpPr>
        <p:spPr>
          <a:xfrm>
            <a:off x="947454"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
        <p:nvSpPr>
          <p:cNvPr id="10" name="Picture Placeholder 8"/>
          <p:cNvSpPr>
            <a:spLocks noGrp="1"/>
          </p:cNvSpPr>
          <p:nvPr>
            <p:ph type="pic" sz="quarter" idx="15" hasCustomPrompt="1"/>
          </p:nvPr>
        </p:nvSpPr>
        <p:spPr>
          <a:xfrm>
            <a:off x="262929"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11" name="Picture Placeholder 8"/>
          <p:cNvSpPr>
            <a:spLocks noGrp="1"/>
          </p:cNvSpPr>
          <p:nvPr>
            <p:ph type="pic" sz="quarter" idx="18" hasCustomPrompt="1"/>
          </p:nvPr>
        </p:nvSpPr>
        <p:spPr>
          <a:xfrm>
            <a:off x="3196468"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12" name="Picture Placeholder 8"/>
          <p:cNvSpPr>
            <a:spLocks noGrp="1"/>
          </p:cNvSpPr>
          <p:nvPr>
            <p:ph type="pic" sz="quarter" idx="19" hasCustomPrompt="1"/>
          </p:nvPr>
        </p:nvSpPr>
        <p:spPr>
          <a:xfrm>
            <a:off x="6147915"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4" name="Text Placeholder 3"/>
          <p:cNvSpPr>
            <a:spLocks noGrp="1"/>
          </p:cNvSpPr>
          <p:nvPr>
            <p:ph type="body" sz="quarter" idx="20" hasCustomPrompt="1"/>
          </p:nvPr>
        </p:nvSpPr>
        <p:spPr>
          <a:xfrm>
            <a:off x="263525"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13" name="Text Placeholder 3"/>
          <p:cNvSpPr>
            <a:spLocks noGrp="1"/>
          </p:cNvSpPr>
          <p:nvPr>
            <p:ph type="body" sz="quarter" idx="21" hasCustomPrompt="1"/>
          </p:nvPr>
        </p:nvSpPr>
        <p:spPr>
          <a:xfrm>
            <a:off x="3196471"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14" name="Text Placeholder 3"/>
          <p:cNvSpPr>
            <a:spLocks noGrp="1"/>
          </p:cNvSpPr>
          <p:nvPr>
            <p:ph type="body" sz="quarter" idx="22" hasCustomPrompt="1"/>
          </p:nvPr>
        </p:nvSpPr>
        <p:spPr>
          <a:xfrm>
            <a:off x="6143704"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24" name="Content Placeholder 2"/>
          <p:cNvSpPr>
            <a:spLocks noGrp="1"/>
          </p:cNvSpPr>
          <p:nvPr>
            <p:ph idx="23" hasCustomPrompt="1"/>
          </p:nvPr>
        </p:nvSpPr>
        <p:spPr>
          <a:xfrm>
            <a:off x="3880993"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
        <p:nvSpPr>
          <p:cNvPr id="25" name="Content Placeholder 2"/>
          <p:cNvSpPr>
            <a:spLocks noGrp="1"/>
          </p:cNvSpPr>
          <p:nvPr>
            <p:ph idx="24" hasCustomPrompt="1"/>
          </p:nvPr>
        </p:nvSpPr>
        <p:spPr>
          <a:xfrm>
            <a:off x="6832437"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Tree>
    <p:extLst>
      <p:ext uri="{BB962C8B-B14F-4D97-AF65-F5344CB8AC3E}">
        <p14:creationId xmlns:p14="http://schemas.microsoft.com/office/powerpoint/2010/main" val="224992262"/>
      </p:ext>
    </p:extLst>
  </p:cSld>
  <p:clrMapOvr>
    <a:masterClrMapping/>
  </p:clrMapOvr>
</p:sldLayout>
</file>

<file path=ppt/slideMasters/_rels/slideMaster1.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image" Target="../media/image1.png"/><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2377" y="857958"/>
            <a:ext cx="8654595" cy="457048"/>
          </a:xfrm>
          <a:prstGeom prst="rect">
            <a:avLst/>
          </a:prstGeom>
        </p:spPr>
        <p:txBody>
          <a:bodyPr vert="horz" wrap="square" lIns="0" tIns="0" rIns="0" bIns="0" rtlCol="0" anchor="t">
            <a:spAutoFit/>
          </a:bodyPr>
          <a:lstStyle/>
          <a:p>
            <a:r>
              <a:rPr lang="en-US" dirty="0"/>
              <a:t>Click to add emphasis part of title</a:t>
            </a:r>
          </a:p>
        </p:txBody>
      </p:sp>
      <p:sp>
        <p:nvSpPr>
          <p:cNvPr id="3" name="Text Placeholder 2"/>
          <p:cNvSpPr>
            <a:spLocks noGrp="1"/>
          </p:cNvSpPr>
          <p:nvPr>
            <p:ph type="body" idx="1"/>
          </p:nvPr>
        </p:nvSpPr>
        <p:spPr>
          <a:xfrm>
            <a:off x="247651" y="1851257"/>
            <a:ext cx="8651621" cy="352401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IPSOS_GAMECHANGERS_blue.png"/>
          <p:cNvPicPr>
            <a:picLocks noChangeAspect="1"/>
          </p:cNvPicPr>
          <p:nvPr/>
        </p:nvPicPr>
        <p:blipFill rotWithShape="1">
          <a:blip r:embed="rId47" cstate="print">
            <a:extLst>
              <a:ext uri="{28A0092B-C50C-407E-A947-70E740481C1C}">
                <a14:useLocalDpi xmlns:a14="http://schemas.microsoft.com/office/drawing/2010/main" val="0"/>
              </a:ext>
            </a:extLst>
          </a:blip>
          <a:srcRect l="78888" t="-9671" b="-1"/>
          <a:stretch/>
        </p:blipFill>
        <p:spPr>
          <a:xfrm>
            <a:off x="8140829" y="6400800"/>
            <a:ext cx="377327" cy="355982"/>
          </a:xfrm>
          <a:prstGeom prst="rect">
            <a:avLst/>
          </a:prstGeom>
        </p:spPr>
      </p:pic>
      <p:sp>
        <p:nvSpPr>
          <p:cNvPr id="8" name="TextBox 7"/>
          <p:cNvSpPr txBox="1"/>
          <p:nvPr userDrawn="1"/>
        </p:nvSpPr>
        <p:spPr>
          <a:xfrm>
            <a:off x="8704362" y="6400800"/>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2"/>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2"/>
              </a:solidFill>
              <a:latin typeface="+mn-lt"/>
              <a:ea typeface="+mn-ea"/>
              <a:cs typeface="+mn-cs"/>
            </a:endParaRPr>
          </a:p>
        </p:txBody>
      </p:sp>
    </p:spTree>
    <p:extLst>
      <p:ext uri="{BB962C8B-B14F-4D97-AF65-F5344CB8AC3E}">
        <p14:creationId xmlns:p14="http://schemas.microsoft.com/office/powerpoint/2010/main" val="779159334"/>
      </p:ext>
    </p:extLst>
  </p:cSld>
  <p:clrMap bg1="lt1" tx1="dk1" bg2="lt2" tx2="dk2" accent1="accent1" accent2="accent2" accent3="accent3" accent4="accent4" accent5="accent5" accent6="accent6" hlink="hlink" folHlink="folHlink"/>
  <p:sldLayoutIdLst>
    <p:sldLayoutId id="2147483661" r:id="rId1"/>
    <p:sldLayoutId id="2147483702" r:id="rId2"/>
    <p:sldLayoutId id="2147483705" r:id="rId3"/>
    <p:sldLayoutId id="2147483703"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704" r:id="rId32"/>
    <p:sldLayoutId id="2147483689" r:id="rId33"/>
    <p:sldLayoutId id="2147483690" r:id="rId34"/>
    <p:sldLayoutId id="2147483691" r:id="rId35"/>
    <p:sldLayoutId id="2147483692" r:id="rId36"/>
    <p:sldLayoutId id="2147483693" r:id="rId37"/>
    <p:sldLayoutId id="2147483694" r:id="rId38"/>
    <p:sldLayoutId id="2147483695" r:id="rId39"/>
    <p:sldLayoutId id="2147483696" r:id="rId40"/>
    <p:sldLayoutId id="2147483697" r:id="rId41"/>
    <p:sldLayoutId id="2147483698" r:id="rId42"/>
    <p:sldLayoutId id="2147483699" r:id="rId43"/>
    <p:sldLayoutId id="2147483700" r:id="rId44"/>
    <p:sldLayoutId id="2147483701" r:id="rId45"/>
  </p:sldLayoutIdLst>
  <p:hf hdr="0"/>
  <p:txStyles>
    <p:titleStyle>
      <a:lvl1pPr algn="l" defTabSz="924282" rtl="0" eaLnBrk="1" latinLnBrk="0" hangingPunct="1">
        <a:lnSpc>
          <a:spcPct val="90000"/>
        </a:lnSpc>
        <a:spcBef>
          <a:spcPts val="408"/>
        </a:spcBef>
        <a:buNone/>
        <a:tabLst/>
        <a:defRPr sz="3300" b="1" kern="1200">
          <a:solidFill>
            <a:schemeClr val="tx1"/>
          </a:solidFill>
          <a:latin typeface="+mj-lt"/>
          <a:ea typeface="+mj-ea"/>
          <a:cs typeface="+mj-cs"/>
        </a:defRPr>
      </a:lvl1pPr>
    </p:titleStyle>
    <p:bodyStyle>
      <a:lvl1pPr marL="0" indent="0" algn="l" defTabSz="924282" rtl="0" eaLnBrk="1" latinLnBrk="0" hangingPunct="1">
        <a:lnSpc>
          <a:spcPct val="100000"/>
        </a:lnSpc>
        <a:spcBef>
          <a:spcPts val="300"/>
        </a:spcBef>
        <a:spcAft>
          <a:spcPts val="300"/>
        </a:spcAft>
        <a:buFont typeface="Arial" panose="020B0604020202020204" pitchFamily="34" charset="0"/>
        <a:buNone/>
        <a:defRPr sz="1600" kern="1200" cap="all" baseline="0">
          <a:solidFill>
            <a:schemeClr val="tx1"/>
          </a:solidFill>
          <a:latin typeface="+mn-lt"/>
          <a:ea typeface="+mn-ea"/>
          <a:cs typeface="+mn-cs"/>
        </a:defRPr>
      </a:lvl1pPr>
      <a:lvl2pPr marL="3240" indent="0" algn="l" defTabSz="924282" rtl="0" eaLnBrk="1" latinLnBrk="0" hangingPunct="1">
        <a:lnSpc>
          <a:spcPct val="100000"/>
        </a:lnSpc>
        <a:spcBef>
          <a:spcPts val="300"/>
        </a:spcBef>
        <a:spcAft>
          <a:spcPts val="300"/>
        </a:spcAft>
        <a:buFont typeface="Arial" panose="020B0604020202020204" pitchFamily="34" charset="0"/>
        <a:buNone/>
        <a:defRPr sz="1200" kern="1200">
          <a:solidFill>
            <a:schemeClr val="tx1"/>
          </a:solidFill>
          <a:latin typeface="+mn-lt"/>
          <a:ea typeface="+mn-ea"/>
          <a:cs typeface="+mn-cs"/>
        </a:defRPr>
      </a:lvl2pPr>
      <a:lvl3pPr marL="186802" indent="-186802"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3pPr>
      <a:lvl4pPr marL="431911" indent="-191121"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4pPr>
      <a:lvl5pPr marL="606834" indent="-176004" algn="l" defTabSz="924282" rtl="0" eaLnBrk="1" latinLnBrk="0" hangingPunct="1">
        <a:lnSpc>
          <a:spcPct val="100000"/>
        </a:lnSpc>
        <a:spcBef>
          <a:spcPts val="300"/>
        </a:spcBef>
        <a:spcAft>
          <a:spcPts val="300"/>
        </a:spcAft>
        <a:buSzPct val="85000"/>
        <a:buFont typeface="Arial" panose="020B0604020202020204" pitchFamily="34" charset="0"/>
        <a:buChar char="•"/>
        <a:defRPr sz="1200" kern="1200">
          <a:solidFill>
            <a:schemeClr val="tx1"/>
          </a:solidFill>
          <a:latin typeface="+mn-lt"/>
          <a:ea typeface="+mn-ea"/>
          <a:cs typeface="+mn-cs"/>
        </a:defRPr>
      </a:lvl5pPr>
      <a:lvl6pPr marL="2541775"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300391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6605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928198"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24282" rtl="0" eaLnBrk="1" latinLnBrk="0" hangingPunct="1">
        <a:defRPr sz="1800" kern="1200">
          <a:solidFill>
            <a:schemeClr val="tx1"/>
          </a:solidFill>
          <a:latin typeface="+mn-lt"/>
          <a:ea typeface="+mn-ea"/>
          <a:cs typeface="+mn-cs"/>
        </a:defRPr>
      </a:lvl1pPr>
      <a:lvl2pPr marL="462140" algn="l" defTabSz="924282" rtl="0" eaLnBrk="1" latinLnBrk="0" hangingPunct="1">
        <a:defRPr sz="1800" kern="1200">
          <a:solidFill>
            <a:schemeClr val="tx1"/>
          </a:solidFill>
          <a:latin typeface="+mn-lt"/>
          <a:ea typeface="+mn-ea"/>
          <a:cs typeface="+mn-cs"/>
        </a:defRPr>
      </a:lvl2pPr>
      <a:lvl3pPr marL="924282" algn="l" defTabSz="924282" rtl="0" eaLnBrk="1" latinLnBrk="0" hangingPunct="1">
        <a:defRPr sz="1800" kern="1200">
          <a:solidFill>
            <a:schemeClr val="tx1"/>
          </a:solidFill>
          <a:latin typeface="+mn-lt"/>
          <a:ea typeface="+mn-ea"/>
          <a:cs typeface="+mn-cs"/>
        </a:defRPr>
      </a:lvl3pPr>
      <a:lvl4pPr marL="1386422" algn="l" defTabSz="924282" rtl="0" eaLnBrk="1" latinLnBrk="0" hangingPunct="1">
        <a:defRPr sz="1800" kern="1200">
          <a:solidFill>
            <a:schemeClr val="tx1"/>
          </a:solidFill>
          <a:latin typeface="+mn-lt"/>
          <a:ea typeface="+mn-ea"/>
          <a:cs typeface="+mn-cs"/>
        </a:defRPr>
      </a:lvl4pPr>
      <a:lvl5pPr marL="1848564" algn="l" defTabSz="924282" rtl="0" eaLnBrk="1" latinLnBrk="0" hangingPunct="1">
        <a:defRPr sz="1800" kern="1200">
          <a:solidFill>
            <a:schemeClr val="tx1"/>
          </a:solidFill>
          <a:latin typeface="+mn-lt"/>
          <a:ea typeface="+mn-ea"/>
          <a:cs typeface="+mn-cs"/>
        </a:defRPr>
      </a:lvl5pPr>
      <a:lvl6pPr marL="2310704" algn="l" defTabSz="924282" rtl="0" eaLnBrk="1" latinLnBrk="0" hangingPunct="1">
        <a:defRPr sz="1800" kern="1200">
          <a:solidFill>
            <a:schemeClr val="tx1"/>
          </a:solidFill>
          <a:latin typeface="+mn-lt"/>
          <a:ea typeface="+mn-ea"/>
          <a:cs typeface="+mn-cs"/>
        </a:defRPr>
      </a:lvl6pPr>
      <a:lvl7pPr marL="2772846" algn="l" defTabSz="924282" rtl="0" eaLnBrk="1" latinLnBrk="0" hangingPunct="1">
        <a:defRPr sz="1800" kern="1200">
          <a:solidFill>
            <a:schemeClr val="tx1"/>
          </a:solidFill>
          <a:latin typeface="+mn-lt"/>
          <a:ea typeface="+mn-ea"/>
          <a:cs typeface="+mn-cs"/>
        </a:defRPr>
      </a:lvl7pPr>
      <a:lvl8pPr marL="3234986" algn="l" defTabSz="924282" rtl="0" eaLnBrk="1" latinLnBrk="0" hangingPunct="1">
        <a:defRPr sz="1800" kern="1200">
          <a:solidFill>
            <a:schemeClr val="tx1"/>
          </a:solidFill>
          <a:latin typeface="+mn-lt"/>
          <a:ea typeface="+mn-ea"/>
          <a:cs typeface="+mn-cs"/>
        </a:defRPr>
      </a:lvl8pPr>
      <a:lvl9pPr marL="3697126" algn="l" defTabSz="92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4.tiff"/><Relationship Id="rId7" Type="http://schemas.openxmlformats.org/officeDocument/2006/relationships/image" Target="../media/image5.jpeg"/><Relationship Id="rId8" Type="http://schemas.openxmlformats.org/officeDocument/2006/relationships/image" Target="../media/image6.png"/><Relationship Id="rId1" Type="http://schemas.openxmlformats.org/officeDocument/2006/relationships/slideLayout" Target="../slideLayouts/slideLayout4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9.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0.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4.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5.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8.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9.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0.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4.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248400" y="785623"/>
            <a:ext cx="2626660" cy="2202141"/>
          </a:xfrm>
        </p:spPr>
        <p:txBody>
          <a:bodyPr/>
          <a:lstStyle/>
          <a:p>
            <a:r>
              <a:rPr lang="en-CA" sz="2400" b="0" dirty="0"/>
              <a:t>CIGI-IPSOS</a:t>
            </a:r>
            <a:br>
              <a:rPr lang="en-CA" sz="2400" b="0" dirty="0"/>
            </a:br>
            <a:r>
              <a:rPr lang="en-CA" sz="2400" b="0" dirty="0"/>
              <a:t>GLOBAL SURVEY ON</a:t>
            </a:r>
            <a:r>
              <a:rPr lang="en-CA" sz="2400" dirty="0"/>
              <a:t/>
            </a:r>
            <a:br>
              <a:rPr lang="en-CA" sz="2400" dirty="0"/>
            </a:br>
            <a:r>
              <a:rPr lang="en-CA" dirty="0">
                <a:solidFill>
                  <a:srgbClr val="070F32"/>
                </a:solidFill>
              </a:rPr>
              <a:t>INTERNET SECURITY and TRUST</a:t>
            </a:r>
            <a:endParaRPr lang="en-GB" dirty="0">
              <a:solidFill>
                <a:srgbClr val="070F32"/>
              </a:solidFill>
            </a:endParaRPr>
          </a:p>
        </p:txBody>
      </p:sp>
      <p:sp>
        <p:nvSpPr>
          <p:cNvPr id="22" name="Subtitle 21"/>
          <p:cNvSpPr>
            <a:spLocks noGrp="1"/>
          </p:cNvSpPr>
          <p:nvPr>
            <p:ph type="subTitle" idx="4294967295"/>
          </p:nvPr>
        </p:nvSpPr>
        <p:spPr>
          <a:xfrm>
            <a:off x="4176001" y="3819109"/>
            <a:ext cx="4699059" cy="1776400"/>
          </a:xfrm>
        </p:spPr>
        <p:txBody>
          <a:bodyPr/>
          <a:lstStyle/>
          <a:p>
            <a:r>
              <a:rPr lang="en-GB" dirty="0"/>
              <a:t>January 2017</a:t>
            </a:r>
          </a:p>
        </p:txBody>
      </p:sp>
      <p:sp>
        <p:nvSpPr>
          <p:cNvPr id="31" name="Footer Placeholder 10"/>
          <p:cNvSpPr>
            <a:spLocks noGrp="1"/>
          </p:cNvSpPr>
          <p:nvPr>
            <p:ph type="ftr" sz="quarter" idx="11"/>
          </p:nvPr>
        </p:nvSpPr>
        <p:spPr>
          <a:xfrm>
            <a:off x="6172200" y="5737955"/>
            <a:ext cx="2702860" cy="794629"/>
          </a:xfrm>
        </p:spPr>
        <p:txBody>
          <a:bodyPr/>
          <a:lstStyle>
            <a:lvl1pPr>
              <a:defRPr sz="1000">
                <a:solidFill>
                  <a:schemeClr val="accent4">
                    <a:lumMod val="75000"/>
                  </a:schemeClr>
                </a:solidFill>
              </a:defRPr>
            </a:lvl1pPr>
          </a:lstStyle>
          <a:p>
            <a:r>
              <a:rPr lang="en-GB" dirty="0"/>
              <a:t>© 2018 Ipsos.  All rights reserved. Contains Ipsos' Confidential and Proprietary information and may not be disclosed or reproduced without the prior written consent of Ipsos.</a:t>
            </a: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938382" cy="6858000"/>
          </a:xfrm>
          <a:prstGeom prst="rect">
            <a:avLst/>
          </a:prstGeom>
        </p:spPr>
      </p:pic>
      <p:pic>
        <p:nvPicPr>
          <p:cNvPr id="20"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2" descr="IPSOS_GAMECHANGERS_blue.png"/>
          <p:cNvPicPr>
            <a:picLocks noChangeAspect="1"/>
          </p:cNvPicPr>
          <p:nvPr/>
        </p:nvPicPr>
        <p:blipFill rotWithShape="1">
          <a:blip r:embed="rId5" cstate="print">
            <a:extLst>
              <a:ext uri="{28A0092B-C50C-407E-A947-70E740481C1C}">
                <a14:useLocalDpi xmlns:a14="http://schemas.microsoft.com/office/drawing/2010/main" val="0"/>
              </a:ext>
            </a:extLst>
          </a:blip>
          <a:srcRect l="78888" t="-9671" b="-1"/>
          <a:stretch/>
        </p:blipFill>
        <p:spPr>
          <a:xfrm>
            <a:off x="6456646" y="4877532"/>
            <a:ext cx="484614" cy="457200"/>
          </a:xfrm>
          <a:prstGeom prst="rect">
            <a:avLst/>
          </a:prstGeom>
        </p:spPr>
      </p:pic>
      <p:sp>
        <p:nvSpPr>
          <p:cNvPr id="17" name="TextBox 16"/>
          <p:cNvSpPr txBox="1"/>
          <p:nvPr/>
        </p:nvSpPr>
        <p:spPr>
          <a:xfrm>
            <a:off x="6248400" y="3038208"/>
            <a:ext cx="2514600" cy="723275"/>
          </a:xfrm>
          <a:prstGeom prst="rect">
            <a:avLst/>
          </a:prstGeom>
        </p:spPr>
        <p:txBody>
          <a:bodyPr vert="horz" wrap="square" lIns="0" tIns="0" rIns="0" bIns="0" rtlCol="0">
            <a:spAutoFit/>
          </a:bodyPr>
          <a:lstStyle/>
          <a:p>
            <a:pPr marL="4763"/>
            <a:r>
              <a:rPr lang="en-US" dirty="0"/>
              <a:t>2018 Poll</a:t>
            </a:r>
          </a:p>
          <a:p>
            <a:pPr marL="4763"/>
            <a:r>
              <a:rPr lang="en-US" dirty="0"/>
              <a:t>Part 2: </a:t>
            </a:r>
            <a:r>
              <a:rPr lang="en-US" b="1" dirty="0"/>
              <a:t>e-Commerce</a:t>
            </a:r>
          </a:p>
          <a:p>
            <a:pPr marL="4763"/>
            <a:endParaRPr lang="en-US" sz="1100" dirty="0"/>
          </a:p>
        </p:txBody>
      </p:sp>
      <p:pic>
        <p:nvPicPr>
          <p:cNvPr id="10" name="Picture 9">
            <a:extLst>
              <a:ext uri="{FF2B5EF4-FFF2-40B4-BE49-F238E27FC236}">
                <a16:creationId xmlns:a16="http://schemas.microsoft.com/office/drawing/2014/main" xmlns="" id="{3C965B8A-D8FD-45F7-A221-17D26D355C0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59524" y="4935979"/>
            <a:ext cx="1196259" cy="398753"/>
          </a:xfrm>
          <a:prstGeom prst="rect">
            <a:avLst/>
          </a:prstGeom>
        </p:spPr>
      </p:pic>
      <p:pic>
        <p:nvPicPr>
          <p:cNvPr id="11" name="Picture 10">
            <a:extLst>
              <a:ext uri="{FF2B5EF4-FFF2-40B4-BE49-F238E27FC236}">
                <a16:creationId xmlns:a16="http://schemas.microsoft.com/office/drawing/2014/main" xmlns="" id="{EB69E94D-EF38-47BA-8D1C-01E847E462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49756" y="3901392"/>
            <a:ext cx="538696" cy="661190"/>
          </a:xfrm>
          <a:prstGeom prst="rect">
            <a:avLst/>
          </a:prstGeom>
        </p:spPr>
      </p:pic>
      <p:pic>
        <p:nvPicPr>
          <p:cNvPr id="12" name="Picture 11">
            <a:extLst>
              <a:ext uri="{FF2B5EF4-FFF2-40B4-BE49-F238E27FC236}">
                <a16:creationId xmlns:a16="http://schemas.microsoft.com/office/drawing/2014/main" xmlns="" id="{9CEC7A9D-69F5-440C-8CCD-B2480A76873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72200" y="4021836"/>
            <a:ext cx="1434475" cy="420303"/>
          </a:xfrm>
          <a:prstGeom prst="rect">
            <a:avLst/>
          </a:prstGeom>
        </p:spPr>
      </p:pic>
    </p:spTree>
    <p:extLst>
      <p:ext uri="{BB962C8B-B14F-4D97-AF65-F5344CB8AC3E}">
        <p14:creationId xmlns:p14="http://schemas.microsoft.com/office/powerpoint/2010/main" val="142098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Among those who never shop online, the key reason they do not is a lack of trust, stable with last year. Fewer say it’s because it’s too expensive to shop online, or that they’re not able to make online payments. </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graphicFrame>
        <p:nvGraphicFramePr>
          <p:cNvPr id="7" name="Chart 6"/>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A3724B46-BC78-4205-B8F0-24AD7BF5B8B1}"/>
              </a:ext>
            </a:extLst>
          </p:cNvPr>
          <p:cNvGraphicFramePr>
            <a:graphicFrameLocks noGrp="1"/>
          </p:cNvGraphicFramePr>
          <p:nvPr>
            <p:extLst/>
          </p:nvPr>
        </p:nvGraphicFramePr>
        <p:xfrm>
          <a:off x="6962076" y="1808362"/>
          <a:ext cx="1038924" cy="390663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r h="434071">
                <a:tc>
                  <a:txBody>
                    <a:bodyPr/>
                    <a:lstStyle/>
                    <a:p>
                      <a:pPr algn="ctr" rtl="0" fontAlgn="ctr"/>
                      <a:r>
                        <a:rPr lang="en-US" sz="1400" b="1" i="0" u="none" strike="noStrike" dirty="0">
                          <a:solidFill>
                            <a:schemeClr val="tx1">
                              <a:lumMod val="75000"/>
                              <a:lumOff val="25000"/>
                            </a:schemeClr>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47629997"/>
                  </a:ext>
                </a:extLst>
              </a:tr>
            </a:tbl>
          </a:graphicData>
        </a:graphic>
      </p:graphicFrame>
      <p:graphicFrame>
        <p:nvGraphicFramePr>
          <p:cNvPr id="8" name="Table 7">
            <a:extLst>
              <a:ext uri="{FF2B5EF4-FFF2-40B4-BE49-F238E27FC236}">
                <a16:creationId xmlns:a16="http://schemas.microsoft.com/office/drawing/2014/main" xmlns="" id="{B670CCB6-4547-49B5-B052-77CAB65C6FE7}"/>
              </a:ext>
            </a:extLst>
          </p:cNvPr>
          <p:cNvGraphicFramePr>
            <a:graphicFrameLocks noGrp="1"/>
          </p:cNvGraphicFramePr>
          <p:nvPr>
            <p:extLst/>
          </p:nvPr>
        </p:nvGraphicFramePr>
        <p:xfrm>
          <a:off x="6934200" y="1371600"/>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400" b="1" u="sng" strike="noStrike" dirty="0">
                          <a:solidFill>
                            <a:schemeClr val="tx1">
                              <a:lumMod val="75000"/>
                              <a:lumOff val="25000"/>
                            </a:schemeClr>
                          </a:solidFill>
                          <a:effectLst/>
                          <a:latin typeface="+mn-lt"/>
                        </a:rPr>
                        <a:t>2017</a:t>
                      </a:r>
                      <a:endParaRPr lang="en-US" sz="1400" b="1" i="0" u="sng" strike="noStrike" dirty="0">
                        <a:solidFill>
                          <a:schemeClr val="tx1">
                            <a:lumMod val="75000"/>
                            <a:lumOff val="25000"/>
                          </a:schemeClr>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1900202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 Do Not Trust Online Shopping”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graphicFrame>
        <p:nvGraphicFramePr>
          <p:cNvPr id="6" name="Chart 5"/>
          <p:cNvGraphicFramePr/>
          <p:nvPr>
            <p:extLst/>
          </p:nvPr>
        </p:nvGraphicFramePr>
        <p:xfrm>
          <a:off x="1295400" y="914401"/>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8EE02953-BC82-475C-B550-34909C0D6537}"/>
              </a:ext>
            </a:extLst>
          </p:cNvPr>
          <p:cNvGraphicFramePr>
            <a:graphicFrameLocks noGrp="1"/>
          </p:cNvGraphicFramePr>
          <p:nvPr>
            <p:extLst>
              <p:ext uri="{D42A27DB-BD31-4B8C-83A1-F6EECF244321}">
                <p14:modId xmlns:p14="http://schemas.microsoft.com/office/powerpoint/2010/main" val="2115221223"/>
              </p:ext>
            </p:extLst>
          </p:nvPr>
        </p:nvGraphicFramePr>
        <p:xfrm>
          <a:off x="7772400" y="751036"/>
          <a:ext cx="1556687" cy="5447669"/>
        </p:xfrm>
        <a:graphic>
          <a:graphicData uri="http://schemas.openxmlformats.org/drawingml/2006/table">
            <a:tbl>
              <a:tblPr>
                <a:tableStyleId>{5C22544A-7EE6-4342-B048-85BDC9FD1C3A}</a:tableStyleId>
              </a:tblPr>
              <a:tblGrid>
                <a:gridCol w="1556687">
                  <a:extLst>
                    <a:ext uri="{9D8B030D-6E8A-4147-A177-3AD203B41FA5}">
                      <a16:colId xmlns:a16="http://schemas.microsoft.com/office/drawing/2014/main" xmlns="" val="308931989"/>
                    </a:ext>
                  </a:extLst>
                </a:gridCol>
              </a:tblGrid>
              <a:tr h="191990">
                <a:tc>
                  <a:txBody>
                    <a:bodyPr/>
                    <a:lstStyle/>
                    <a:p>
                      <a:pPr algn="ctr" fontAlgn="b"/>
                      <a:r>
                        <a:rPr lang="en-US" sz="1200" b="1" u="sng" strike="noStrike" dirty="0">
                          <a:effectLst/>
                          <a:latin typeface="+mn-lt"/>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314795">
                <a:tc>
                  <a:txBody>
                    <a:bodyPr/>
                    <a:lstStyle/>
                    <a:p>
                      <a:pPr algn="ctr" rtl="0" fontAlgn="b"/>
                      <a:r>
                        <a:rPr lang="en-US" sz="1100" b="0" i="0" u="none" strike="noStrike" dirty="0">
                          <a:solidFill>
                            <a:srgbClr val="222223"/>
                          </a:solidFill>
                          <a:effectLst/>
                          <a:latin typeface="Calibri" panose="020F0502020204030204" pitchFamily="34" charset="0"/>
                        </a:rPr>
                        <a:t>49%</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90034">
                <a:tc>
                  <a:txBody>
                    <a:bodyPr/>
                    <a:lstStyle/>
                    <a:p>
                      <a:pPr algn="ctr" rtl="0" fontAlgn="b"/>
                      <a:endParaRPr lang="en-CA" sz="1100" b="0" i="0" u="none" strike="noStrike" dirty="0">
                        <a:solidFill>
                          <a:schemeClr val="tx1"/>
                        </a:solidFill>
                        <a:effectLst/>
                        <a:latin typeface="Calibri" panose="020F0502020204030204" pitchFamily="34" charset="0"/>
                      </a:endParaRP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71%</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98809984"/>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59%</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40%</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56%</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44%</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51%</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52%</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51%</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54%</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38%</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44%</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50%</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45%</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32%</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37%</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36%</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35%</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32%</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64143215"/>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32%</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7146898"/>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43%</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51496527"/>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18%</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71507038"/>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42%</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07543236"/>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33%</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26780076"/>
                  </a:ext>
                </a:extLst>
              </a:tr>
              <a:tr h="190034">
                <a:tc>
                  <a:txBody>
                    <a:bodyPr/>
                    <a:lstStyle/>
                    <a:p>
                      <a:pPr algn="ctr" rtl="0" fontAlgn="b"/>
                      <a:r>
                        <a:rPr lang="en-US" sz="1100" b="0" i="0" u="none" strike="noStrike" dirty="0">
                          <a:solidFill>
                            <a:srgbClr val="222223"/>
                          </a:solidFill>
                          <a:effectLst/>
                          <a:latin typeface="Calibri" panose="020F0502020204030204" pitchFamily="34" charset="0"/>
                        </a:rPr>
                        <a:t>25%</a:t>
                      </a:r>
                    </a:p>
                  </a:txBody>
                  <a:tcPr marL="9525" marR="9525" marT="9431"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967771646"/>
                  </a:ext>
                </a:extLst>
              </a:tr>
            </a:tbl>
          </a:graphicData>
        </a:graphic>
      </p:graphicFrame>
    </p:spTree>
    <p:extLst>
      <p:ext uri="{BB962C8B-B14F-4D97-AF65-F5344CB8AC3E}">
        <p14:creationId xmlns:p14="http://schemas.microsoft.com/office/powerpoint/2010/main" val="38049491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Chart 10"/>
          <p:cNvGraphicFramePr/>
          <p:nvPr>
            <p:extLst/>
          </p:nvPr>
        </p:nvGraphicFramePr>
        <p:xfrm>
          <a:off x="1828800" y="1524000"/>
          <a:ext cx="731520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 Do Not Trust Online Shopping”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6" name="Table 5">
            <a:extLst>
              <a:ext uri="{FF2B5EF4-FFF2-40B4-BE49-F238E27FC236}">
                <a16:creationId xmlns:a16="http://schemas.microsoft.com/office/drawing/2014/main" xmlns="" id="{05EF18BE-5072-44C7-9FB0-F1EAAE6E0D57}"/>
              </a:ext>
            </a:extLst>
          </p:cNvPr>
          <p:cNvGraphicFramePr>
            <a:graphicFrameLocks noGrp="1"/>
          </p:cNvGraphicFramePr>
          <p:nvPr>
            <p:extLst/>
          </p:nvPr>
        </p:nvGraphicFramePr>
        <p:xfrm>
          <a:off x="7796964" y="1657056"/>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rtl="0" fontAlgn="ctr"/>
                      <a:r>
                        <a:rPr lang="en-US" sz="1200" b="0" i="0" u="none" strike="noStrike" dirty="0">
                          <a:solidFill>
                            <a:srgbClr val="000000"/>
                          </a:solidFill>
                          <a:effectLst/>
                          <a:latin typeface="Calibri" panose="020F0502020204030204" pitchFamily="34" charset="0"/>
                        </a:rPr>
                        <a:t>49%</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40%</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49%</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37%</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39%</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48%</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35%</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39%</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04467030-EAD2-4827-8FDC-7C6F57E16179}"/>
              </a:ext>
            </a:extLst>
          </p:cNvPr>
          <p:cNvGraphicFramePr>
            <a:graphicFrameLocks noGrp="1"/>
          </p:cNvGraphicFramePr>
          <p:nvPr>
            <p:extLst/>
          </p:nvPr>
        </p:nvGraphicFramePr>
        <p:xfrm>
          <a:off x="7772400" y="1232452"/>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8645385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 Have Heard Bad Things About Online Shopping”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graphicFrame>
        <p:nvGraphicFramePr>
          <p:cNvPr id="6" name="Chart 5"/>
          <p:cNvGraphicFramePr/>
          <p:nvPr>
            <p:extLst/>
          </p:nvPr>
        </p:nvGraphicFramePr>
        <p:xfrm>
          <a:off x="1143000" y="85666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6951F4D0-B306-40A2-A8F5-25138BD4ECEB}"/>
              </a:ext>
            </a:extLst>
          </p:cNvPr>
          <p:cNvGraphicFramePr>
            <a:graphicFrameLocks noGrp="1"/>
          </p:cNvGraphicFramePr>
          <p:nvPr>
            <p:extLst>
              <p:ext uri="{D42A27DB-BD31-4B8C-83A1-F6EECF244321}">
                <p14:modId xmlns:p14="http://schemas.microsoft.com/office/powerpoint/2010/main" val="2858656"/>
              </p:ext>
            </p:extLst>
          </p:nvPr>
        </p:nvGraphicFramePr>
        <p:xfrm>
          <a:off x="7584044" y="685800"/>
          <a:ext cx="1483756" cy="5480402"/>
        </p:xfrm>
        <a:graphic>
          <a:graphicData uri="http://schemas.openxmlformats.org/drawingml/2006/table">
            <a:tbl>
              <a:tblPr>
                <a:tableStyleId>{5C22544A-7EE6-4342-B048-85BDC9FD1C3A}</a:tableStyleId>
              </a:tblPr>
              <a:tblGrid>
                <a:gridCol w="1483756">
                  <a:extLst>
                    <a:ext uri="{9D8B030D-6E8A-4147-A177-3AD203B41FA5}">
                      <a16:colId xmlns:a16="http://schemas.microsoft.com/office/drawing/2014/main" xmlns="" val="308931989"/>
                    </a:ext>
                  </a:extLst>
                </a:gridCol>
              </a:tblGrid>
              <a:tr h="177559">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270907">
                <a:tc>
                  <a:txBody>
                    <a:bodyPr/>
                    <a:lstStyle/>
                    <a:p>
                      <a:pPr algn="ctr" rtl="0" fontAlgn="b"/>
                      <a:r>
                        <a:rPr lang="en-US" sz="1200" b="0" i="0" u="none" strike="noStrike" dirty="0">
                          <a:solidFill>
                            <a:srgbClr val="222223"/>
                          </a:solidFill>
                          <a:effectLst/>
                          <a:latin typeface="Calibri" panose="020F0502020204030204" pitchFamily="34" charset="0"/>
                        </a:rPr>
                        <a:t>25%</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72656">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77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49%</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24%</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22%</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8%</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27%</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29%</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43%</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25%</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32%</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29%</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23%</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17%</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19%</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27%</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10%</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11%</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12%</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11%</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10%</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13%</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4%</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18%</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10%</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72745">
                <a:tc>
                  <a:txBody>
                    <a:bodyPr/>
                    <a:lstStyle/>
                    <a:p>
                      <a:pPr algn="ctr" rtl="0" fontAlgn="b"/>
                      <a:r>
                        <a:rPr lang="en-US" sz="1200" b="0" i="0" u="none" strike="noStrike" dirty="0">
                          <a:solidFill>
                            <a:srgbClr val="222223"/>
                          </a:solidFill>
                          <a:effectLst/>
                          <a:latin typeface="Calibri" panose="020F0502020204030204" pitchFamily="34" charset="0"/>
                        </a:rPr>
                        <a:t>4%</a:t>
                      </a:r>
                    </a:p>
                  </a:txBody>
                  <a:tcPr marL="10478" marR="10478" marT="9869"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32606474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p:nvPr>
            <p:extLst/>
          </p:nvPr>
        </p:nvGraphicFramePr>
        <p:xfrm>
          <a:off x="1200011" y="1657056"/>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234000" y="228600"/>
            <a:ext cx="8646971" cy="553998"/>
          </a:xfrm>
        </p:spPr>
        <p:txBody>
          <a:bodyPr/>
          <a:lstStyle/>
          <a:p>
            <a:r>
              <a:rPr lang="en-US" dirty="0"/>
              <a:t>Reasons for Not Purchasing Goods or Services Online -</a:t>
            </a:r>
            <a:r>
              <a:rPr lang="en-CA" dirty="0"/>
              <a:t>“I Have Heard Bad Things About Online Shopping”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6" name="Table 5">
            <a:extLst>
              <a:ext uri="{FF2B5EF4-FFF2-40B4-BE49-F238E27FC236}">
                <a16:creationId xmlns:a16="http://schemas.microsoft.com/office/drawing/2014/main" xmlns="" id="{0C05C52E-C1D5-4D2A-AC3B-1C88C9A3129E}"/>
              </a:ext>
            </a:extLst>
          </p:cNvPr>
          <p:cNvGraphicFramePr>
            <a:graphicFrameLocks noGrp="1"/>
          </p:cNvGraphicFramePr>
          <p:nvPr>
            <p:extLst/>
          </p:nvPr>
        </p:nvGraphicFramePr>
        <p:xfrm>
          <a:off x="6972702" y="1794771"/>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rtl="0" fontAlgn="ctr"/>
                      <a:r>
                        <a:rPr lang="en-US" sz="1200" b="0" i="0" u="none" strike="noStrike" dirty="0">
                          <a:solidFill>
                            <a:srgbClr val="000000"/>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22%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22%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F7598CE6-94BD-4186-8A2F-79CB87BB8DDA}"/>
              </a:ext>
            </a:extLst>
          </p:cNvPr>
          <p:cNvGraphicFramePr>
            <a:graphicFrameLocks noGrp="1"/>
          </p:cNvGraphicFramePr>
          <p:nvPr>
            <p:extLst/>
          </p:nvPr>
        </p:nvGraphicFramePr>
        <p:xfrm>
          <a:off x="6948138" y="1370167"/>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18231174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“It is Too Expensive to Shop Online”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graphicFrame>
        <p:nvGraphicFramePr>
          <p:cNvPr id="6" name="Chart 5"/>
          <p:cNvGraphicFramePr/>
          <p:nvPr>
            <p:extLst/>
          </p:nvPr>
        </p:nvGraphicFramePr>
        <p:xfrm>
          <a:off x="935286" y="888474"/>
          <a:ext cx="807720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245E9C8A-849C-44AD-97FB-EA79F31EC0F4}"/>
              </a:ext>
            </a:extLst>
          </p:cNvPr>
          <p:cNvGraphicFramePr>
            <a:graphicFrameLocks noGrp="1"/>
          </p:cNvGraphicFramePr>
          <p:nvPr>
            <p:extLst>
              <p:ext uri="{D42A27DB-BD31-4B8C-83A1-F6EECF244321}">
                <p14:modId xmlns:p14="http://schemas.microsoft.com/office/powerpoint/2010/main" val="2042028806"/>
              </p:ext>
            </p:extLst>
          </p:nvPr>
        </p:nvGraphicFramePr>
        <p:xfrm>
          <a:off x="7431644" y="685800"/>
          <a:ext cx="1712356" cy="5489167"/>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194607">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288272">
                <a:tc>
                  <a:txBody>
                    <a:bodyPr/>
                    <a:lstStyle/>
                    <a:p>
                      <a:pPr algn="ctr" rtl="0" fontAlgn="b"/>
                      <a:r>
                        <a:rPr lang="en-US" sz="1200" b="0" i="0" u="none" strike="noStrike" dirty="0">
                          <a:solidFill>
                            <a:srgbClr val="222223"/>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89234">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77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1218048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“It is Too Expensive to Shop Online”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9" name="Chart 8"/>
          <p:cNvGraphicFramePr/>
          <p:nvPr>
            <p:extLst/>
          </p:nvPr>
        </p:nvGraphicFramePr>
        <p:xfrm>
          <a:off x="1200011" y="1658164"/>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43BA82FA-80A1-4EA9-B2F5-966F9C4C517E}"/>
              </a:ext>
            </a:extLst>
          </p:cNvPr>
          <p:cNvGraphicFramePr>
            <a:graphicFrameLocks noGrp="1"/>
          </p:cNvGraphicFramePr>
          <p:nvPr>
            <p:extLst/>
          </p:nvPr>
        </p:nvGraphicFramePr>
        <p:xfrm>
          <a:off x="6972702" y="1808023"/>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rtl="0" fontAlgn="ctr"/>
                      <a:r>
                        <a:rPr lang="en-US" sz="1200" b="0" i="0" u="none" strike="noStrike" dirty="0">
                          <a:solidFill>
                            <a:srgbClr val="000000"/>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fontAlgn="ctr"/>
                      <a:r>
                        <a:rPr lang="en-US" sz="1200" b="0" i="0" u="none" strike="noStrike" dirty="0">
                          <a:solidFill>
                            <a:srgbClr val="000000"/>
                          </a:solidFill>
                          <a:effectLst/>
                          <a:latin typeface="Calibri" panose="020F0502020204030204" pitchFamily="34" charset="0"/>
                        </a:rPr>
                        <a:t>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fontAlgn="ctr"/>
                      <a:r>
                        <a:rPr lang="en-US" sz="1200" b="0" i="0" u="none" strike="noStrike" dirty="0">
                          <a:solidFill>
                            <a:srgbClr val="000000"/>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fontAlgn="ctr"/>
                      <a:r>
                        <a:rPr lang="en-US" sz="1200" b="0" i="0" u="none" strike="noStrike" dirty="0">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fontAlgn="ctr"/>
                      <a:r>
                        <a:rPr lang="en-US" sz="1200" b="0" i="0" u="none" strike="noStrike" dirty="0">
                          <a:solidFill>
                            <a:srgbClr val="000000"/>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fontAlgn="ctr"/>
                      <a:r>
                        <a:rPr lang="en-US" sz="1200" b="0" i="0" u="none" strike="noStrike" dirty="0">
                          <a:solidFill>
                            <a:srgbClr val="000000"/>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fontAlgn="ctr"/>
                      <a:r>
                        <a:rPr lang="en-US" sz="1200" b="0" i="0" u="none" strike="noStrike" dirty="0">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fontAlgn="ctr"/>
                      <a:r>
                        <a:rPr lang="en-US" sz="1200" b="0" i="0" u="none" strike="noStrike" dirty="0">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2C595024-8E13-4DD8-9015-FB0FB646FE8C}"/>
              </a:ext>
            </a:extLst>
          </p:cNvPr>
          <p:cNvGraphicFramePr>
            <a:graphicFrameLocks noGrp="1"/>
          </p:cNvGraphicFramePr>
          <p:nvPr>
            <p:extLst/>
          </p:nvPr>
        </p:nvGraphicFramePr>
        <p:xfrm>
          <a:off x="6948138" y="1383419"/>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520126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 Am Not Able to Make Online Payments”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graphicFrame>
        <p:nvGraphicFramePr>
          <p:cNvPr id="6" name="Chart 5"/>
          <p:cNvGraphicFramePr/>
          <p:nvPr>
            <p:extLst/>
          </p:nvPr>
        </p:nvGraphicFramePr>
        <p:xfrm>
          <a:off x="1066800" y="914401"/>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1AF01BEF-4125-4352-A593-A25C3AD45598}"/>
              </a:ext>
            </a:extLst>
          </p:cNvPr>
          <p:cNvGraphicFramePr>
            <a:graphicFrameLocks noGrp="1"/>
          </p:cNvGraphicFramePr>
          <p:nvPr>
            <p:extLst>
              <p:ext uri="{D42A27DB-BD31-4B8C-83A1-F6EECF244321}">
                <p14:modId xmlns:p14="http://schemas.microsoft.com/office/powerpoint/2010/main" val="877620647"/>
              </p:ext>
            </p:extLst>
          </p:nvPr>
        </p:nvGraphicFramePr>
        <p:xfrm>
          <a:off x="7355444" y="763380"/>
          <a:ext cx="1712356" cy="5485020"/>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195270">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284125">
                <a:tc>
                  <a:txBody>
                    <a:bodyPr/>
                    <a:lstStyle/>
                    <a:p>
                      <a:pPr algn="ctr" rtl="0" fontAlgn="b"/>
                      <a:r>
                        <a:rPr lang="en-US" sz="1200" b="0" i="0" u="none" strike="noStrike" dirty="0">
                          <a:solidFill>
                            <a:srgbClr val="222223"/>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89879">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77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9637">
                <a:tc>
                  <a:txBody>
                    <a:bodyPr/>
                    <a:lstStyle/>
                    <a:p>
                      <a:pPr algn="ctr" rtl="0" fontAlgn="b"/>
                      <a:r>
                        <a:rPr lang="en-US" sz="1200" b="0" i="0" u="none" strike="noStrike">
                          <a:solidFill>
                            <a:srgbClr val="222223"/>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22%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9637">
                <a:tc>
                  <a:txBody>
                    <a:bodyPr/>
                    <a:lstStyle/>
                    <a:p>
                      <a:pPr algn="ctr" rtl="0" fontAlgn="b"/>
                      <a:r>
                        <a:rPr lang="en-US" sz="1200" b="0" i="0" u="none" strike="noStrike">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9637">
                <a:tc>
                  <a:txBody>
                    <a:bodyPr/>
                    <a:lstStyle/>
                    <a:p>
                      <a:pPr algn="ctr" rtl="0" fontAlgn="b"/>
                      <a:r>
                        <a:rPr lang="en-US" sz="1200" b="0" i="0" u="none" strike="noStrike">
                          <a:solidFill>
                            <a:srgbClr val="222223"/>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22%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9637">
                <a:tc>
                  <a:txBody>
                    <a:bodyPr/>
                    <a:lstStyle/>
                    <a:p>
                      <a:pPr algn="ctr" rtl="0" fontAlgn="b"/>
                      <a:r>
                        <a:rPr lang="en-US" sz="1200" b="0" i="0" u="none" strike="noStrike">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9637">
                <a:tc>
                  <a:txBody>
                    <a:bodyPr/>
                    <a:lstStyle/>
                    <a:p>
                      <a:pPr algn="ctr" rtl="0" fontAlgn="b"/>
                      <a:r>
                        <a:rPr lang="en-US" sz="1200" b="0" i="0" u="none" strike="noStrike" dirty="0">
                          <a:solidFill>
                            <a:srgbClr val="222223"/>
                          </a:solidFill>
                          <a:effectLst/>
                          <a:latin typeface="Calibri" panose="020F0502020204030204" pitchFamily="34" charset="0"/>
                        </a:rPr>
                        <a:t>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27109811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 Am Not Able to Make Online Payments”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2018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9" name="Chart 8"/>
          <p:cNvGraphicFramePr/>
          <p:nvPr>
            <p:extLst/>
          </p:nvPr>
        </p:nvGraphicFramePr>
        <p:xfrm>
          <a:off x="1225853" y="1658164"/>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201D40DA-5519-4AD0-8672-1F63906C4C3C}"/>
              </a:ext>
            </a:extLst>
          </p:cNvPr>
          <p:cNvGraphicFramePr>
            <a:graphicFrameLocks noGrp="1"/>
          </p:cNvGraphicFramePr>
          <p:nvPr>
            <p:extLst/>
          </p:nvPr>
        </p:nvGraphicFramePr>
        <p:xfrm>
          <a:off x="6972702" y="1808023"/>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rtl="0" fontAlgn="ctr"/>
                      <a:r>
                        <a:rPr lang="en-US" sz="1200" b="0" i="0" u="none" strike="noStrike" dirty="0">
                          <a:solidFill>
                            <a:srgbClr val="000000"/>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E9139416-E9CD-487E-A718-5FF81C1F4BFE}"/>
              </a:ext>
            </a:extLst>
          </p:cNvPr>
          <p:cNvGraphicFramePr>
            <a:graphicFrameLocks noGrp="1"/>
          </p:cNvGraphicFramePr>
          <p:nvPr>
            <p:extLst/>
          </p:nvPr>
        </p:nvGraphicFramePr>
        <p:xfrm>
          <a:off x="6948138" y="1383419"/>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2491113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“It is Too Difficult to Shop Online”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graphicFrame>
        <p:nvGraphicFramePr>
          <p:cNvPr id="6" name="Chart 5"/>
          <p:cNvGraphicFramePr/>
          <p:nvPr>
            <p:extLst/>
          </p:nvPr>
        </p:nvGraphicFramePr>
        <p:xfrm>
          <a:off x="1200011" y="914401"/>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50254666-743F-4B42-99C2-18B928523758}"/>
              </a:ext>
            </a:extLst>
          </p:cNvPr>
          <p:cNvGraphicFramePr>
            <a:graphicFrameLocks noGrp="1"/>
          </p:cNvGraphicFramePr>
          <p:nvPr>
            <p:extLst>
              <p:ext uri="{D42A27DB-BD31-4B8C-83A1-F6EECF244321}">
                <p14:modId xmlns:p14="http://schemas.microsoft.com/office/powerpoint/2010/main" val="1893852292"/>
              </p:ext>
            </p:extLst>
          </p:nvPr>
        </p:nvGraphicFramePr>
        <p:xfrm>
          <a:off x="7355444" y="762000"/>
          <a:ext cx="1712356" cy="5489167"/>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194607">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288272">
                <a:tc>
                  <a:txBody>
                    <a:bodyPr/>
                    <a:lstStyle/>
                    <a:p>
                      <a:pPr algn="ctr" rtl="0" fontAlgn="b"/>
                      <a:r>
                        <a:rPr lang="en-US" sz="1200" b="0" i="0" u="none" strike="noStrike" dirty="0">
                          <a:solidFill>
                            <a:srgbClr val="222223"/>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89234">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77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8993">
                <a:tc>
                  <a:txBody>
                    <a:bodyPr/>
                    <a:lstStyle/>
                    <a:p>
                      <a:pPr algn="ctr" rtl="0" fontAlgn="b"/>
                      <a:r>
                        <a:rPr lang="en-US" sz="1200" b="0" i="0" u="none" strike="noStrike">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8993">
                <a:tc>
                  <a:txBody>
                    <a:bodyPr/>
                    <a:lstStyle/>
                    <a:p>
                      <a:pPr algn="ctr" rtl="0" fontAlgn="b"/>
                      <a:r>
                        <a:rPr lang="en-US" sz="1200" b="0" i="0" u="none" strike="noStrike">
                          <a:solidFill>
                            <a:srgbClr val="222223"/>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8993">
                <a:tc>
                  <a:txBody>
                    <a:bodyPr/>
                    <a:lstStyle/>
                    <a:p>
                      <a:pPr algn="ctr" rtl="0" fontAlgn="b"/>
                      <a:r>
                        <a:rPr lang="en-US" sz="1200" b="0" i="0" u="none" strike="noStrike">
                          <a:solidFill>
                            <a:srgbClr val="222223"/>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8993">
                <a:tc>
                  <a:txBody>
                    <a:bodyPr/>
                    <a:lstStyle/>
                    <a:p>
                      <a:pPr algn="ctr" rtl="0" fontAlgn="b"/>
                      <a:r>
                        <a:rPr lang="en-US" sz="1200" b="0" i="0" u="none" strike="noStrike">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8993">
                <a:tc>
                  <a:txBody>
                    <a:bodyPr/>
                    <a:lstStyle/>
                    <a:p>
                      <a:pPr algn="ctr" rtl="0" fontAlgn="b"/>
                      <a:r>
                        <a:rPr lang="en-US" sz="1200" b="0" i="0" u="none" strike="noStrike">
                          <a:solidFill>
                            <a:srgbClr val="222223"/>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8993">
                <a:tc>
                  <a:txBody>
                    <a:bodyPr/>
                    <a:lstStyle/>
                    <a:p>
                      <a:pPr algn="ctr" rtl="0" fontAlgn="b"/>
                      <a:r>
                        <a:rPr lang="en-US" sz="1200" b="0" i="0" u="none" strike="noStrike">
                          <a:solidFill>
                            <a:srgbClr val="222223"/>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8993">
                <a:tc>
                  <a:txBody>
                    <a:bodyPr/>
                    <a:lstStyle/>
                    <a:p>
                      <a:pPr algn="ctr" rtl="0" fontAlgn="b"/>
                      <a:r>
                        <a:rPr lang="en-US" sz="1200" b="0" i="0" u="none" strike="noStrike">
                          <a:solidFill>
                            <a:srgbClr val="222223"/>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8993">
                <a:tc>
                  <a:txBody>
                    <a:bodyPr/>
                    <a:lstStyle/>
                    <a:p>
                      <a:pPr algn="ctr" rtl="0" fontAlgn="b"/>
                      <a:r>
                        <a:rPr lang="en-US" sz="1200" b="0" i="0" u="none" strike="noStrike">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8993">
                <a:tc>
                  <a:txBody>
                    <a:bodyPr/>
                    <a:lstStyle/>
                    <a:p>
                      <a:pPr algn="ctr" rtl="0" fontAlgn="b"/>
                      <a:r>
                        <a:rPr lang="en-US" sz="1200" b="0" i="0" u="none" strike="noStrike" dirty="0">
                          <a:solidFill>
                            <a:srgbClr val="222223"/>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2436535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457200"/>
            <a:ext cx="8646971" cy="387798"/>
          </a:xfrm>
        </p:spPr>
        <p:txBody>
          <a:bodyPr/>
          <a:lstStyle/>
          <a:p>
            <a:r>
              <a:rPr lang="en-US" dirty="0"/>
              <a:t>Methodology</a:t>
            </a:r>
          </a:p>
        </p:txBody>
      </p:sp>
      <p:sp>
        <p:nvSpPr>
          <p:cNvPr id="3" name="Text Placeholder 2"/>
          <p:cNvSpPr>
            <a:spLocks noGrp="1"/>
          </p:cNvSpPr>
          <p:nvPr>
            <p:ph type="body" sz="quarter" idx="14"/>
          </p:nvPr>
        </p:nvSpPr>
        <p:spPr/>
        <p:txBody>
          <a:bodyPr/>
          <a:lstStyle/>
          <a:p>
            <a:pPr algn="just"/>
            <a:r>
              <a:rPr lang="en-US" sz="1400" dirty="0"/>
              <a:t>This survey was conducted by Ipsos on behalf of the Centre for International Governance Innovation (“CIGI”) between December 29, 2017, and March 5, 2018. </a:t>
            </a:r>
          </a:p>
          <a:p>
            <a:pPr algn="just"/>
            <a:r>
              <a:rPr lang="en-US" sz="1400" dirty="0"/>
              <a:t>The survey was conducted in 25 economies—Australia, Brazil, Canada, China, Egypt, France, Germany, Great Britain, Hong Kong, India, Indonesia, Italy, Japan, Kenya, Mexico, Nigeria, Pakistan, Poland, Russia, South Africa, Republic of Korea, Sweden, Tunisia, Turkey and the United States—and involved 25,262 Internet users. </a:t>
            </a:r>
          </a:p>
          <a:p>
            <a:pPr algn="just"/>
            <a:r>
              <a:rPr lang="en-US" sz="1400" dirty="0"/>
              <a:t>Twenty-one of the economies utilized the Ipsos Internet panel system while Tunisia was conducted via CATI, and Kenya, Nigeria and Pakistan utilized face-to-face interviewing, given online constraints in these economies and the length of the poll.  The inclusion of Russia is new to this year’s poll. </a:t>
            </a:r>
          </a:p>
          <a:p>
            <a:pPr algn="just"/>
            <a:r>
              <a:rPr lang="en-US" sz="1400" dirty="0"/>
              <a:t>In the US and Canada respondents were aged 18-64, and 16-64 in all other economies. </a:t>
            </a:r>
          </a:p>
          <a:p>
            <a:pPr algn="just"/>
            <a:r>
              <a:rPr lang="en-US" sz="1400" dirty="0"/>
              <a:t>For 2018, the economies of Russia and South Africa have been added to the BRICS definition, which previously only included Brazil, India, and China (BIC). For analytic purposes, the BRICS data is tracked against the BIC data from previous surveys, though the comparison is not direct. </a:t>
            </a:r>
          </a:p>
          <a:p>
            <a:pPr algn="just"/>
            <a:r>
              <a:rPr lang="en-US" sz="1400" dirty="0"/>
              <a:t>Approximately 1,000+ individuals were surveyed in each economy and are weighted to match the population in each economy surveyed. The precision of Ipsos online polls is calculated using a credibility interval. In this case, a poll of 1,000 is accurate to +/- 3.5 percentage points. For those surveys conducted by CATI and face-to-face, the margin of error is +/-3.1, 19 times out of 20. </a:t>
            </a:r>
          </a:p>
          <a:p>
            <a:pPr algn="just"/>
            <a:endParaRPr lang="en-US" dirty="0"/>
          </a:p>
        </p:txBody>
      </p:sp>
      <p:graphicFrame>
        <p:nvGraphicFramePr>
          <p:cNvPr id="4" name="Table 3"/>
          <p:cNvGraphicFramePr>
            <a:graphicFrameLocks noGrp="1"/>
          </p:cNvGraphicFramePr>
          <p:nvPr>
            <p:extLst/>
          </p:nvPr>
        </p:nvGraphicFramePr>
        <p:xfrm>
          <a:off x="152400" y="5181600"/>
          <a:ext cx="4648200" cy="731520"/>
        </p:xfrm>
        <a:graphic>
          <a:graphicData uri="http://schemas.openxmlformats.org/drawingml/2006/table">
            <a:tbl>
              <a:tblPr firstRow="1" bandRow="1"/>
              <a:tblGrid>
                <a:gridCol w="1093694">
                  <a:extLst>
                    <a:ext uri="{9D8B030D-6E8A-4147-A177-3AD203B41FA5}">
                      <a16:colId xmlns:a16="http://schemas.microsoft.com/office/drawing/2014/main" xmlns="" val="20000"/>
                    </a:ext>
                  </a:extLst>
                </a:gridCol>
                <a:gridCol w="3554506">
                  <a:extLst>
                    <a:ext uri="{9D8B030D-6E8A-4147-A177-3AD203B41FA5}">
                      <a16:colId xmlns:a16="http://schemas.microsoft.com/office/drawing/2014/main" xmlns="" val="20001"/>
                    </a:ext>
                  </a:extLst>
                </a:gridCol>
              </a:tblGrid>
              <a:tr h="0">
                <a:tc>
                  <a:txBody>
                    <a:bodyPr/>
                    <a:lstStyle>
                      <a:lvl1pPr marL="0" algn="l" defTabSz="924282" rtl="0" eaLnBrk="1" latinLnBrk="0" hangingPunct="1">
                        <a:defRPr sz="1800" b="1" kern="1200">
                          <a:solidFill>
                            <a:schemeClr val="lt1"/>
                          </a:solidFill>
                          <a:latin typeface="Calibri"/>
                        </a:defRPr>
                      </a:lvl1pPr>
                      <a:lvl2pPr marL="462140" algn="l" defTabSz="924282" rtl="0" eaLnBrk="1" latinLnBrk="0" hangingPunct="1">
                        <a:defRPr sz="1800" b="1" kern="1200">
                          <a:solidFill>
                            <a:schemeClr val="lt1"/>
                          </a:solidFill>
                          <a:latin typeface="Calibri"/>
                        </a:defRPr>
                      </a:lvl2pPr>
                      <a:lvl3pPr marL="924282" algn="l" defTabSz="924282" rtl="0" eaLnBrk="1" latinLnBrk="0" hangingPunct="1">
                        <a:defRPr sz="1800" b="1" kern="1200">
                          <a:solidFill>
                            <a:schemeClr val="lt1"/>
                          </a:solidFill>
                          <a:latin typeface="Calibri"/>
                        </a:defRPr>
                      </a:lvl3pPr>
                      <a:lvl4pPr marL="1386422" algn="l" defTabSz="924282" rtl="0" eaLnBrk="1" latinLnBrk="0" hangingPunct="1">
                        <a:defRPr sz="1800" b="1" kern="1200">
                          <a:solidFill>
                            <a:schemeClr val="lt1"/>
                          </a:solidFill>
                          <a:latin typeface="Calibri"/>
                        </a:defRPr>
                      </a:lvl4pPr>
                      <a:lvl5pPr marL="1848564" algn="l" defTabSz="924282" rtl="0" eaLnBrk="1" latinLnBrk="0" hangingPunct="1">
                        <a:defRPr sz="1800" b="1" kern="1200">
                          <a:solidFill>
                            <a:schemeClr val="lt1"/>
                          </a:solidFill>
                          <a:latin typeface="Calibri"/>
                        </a:defRPr>
                      </a:lvl5pPr>
                      <a:lvl6pPr marL="2310704" algn="l" defTabSz="924282" rtl="0" eaLnBrk="1" latinLnBrk="0" hangingPunct="1">
                        <a:defRPr sz="1800" b="1" kern="1200">
                          <a:solidFill>
                            <a:schemeClr val="lt1"/>
                          </a:solidFill>
                          <a:latin typeface="Calibri"/>
                        </a:defRPr>
                      </a:lvl6pPr>
                      <a:lvl7pPr marL="2772846" algn="l" defTabSz="924282" rtl="0" eaLnBrk="1" latinLnBrk="0" hangingPunct="1">
                        <a:defRPr sz="1800" b="1" kern="1200">
                          <a:solidFill>
                            <a:schemeClr val="lt1"/>
                          </a:solidFill>
                          <a:latin typeface="Calibri"/>
                        </a:defRPr>
                      </a:lvl7pPr>
                      <a:lvl8pPr marL="3234986" algn="l" defTabSz="924282" rtl="0" eaLnBrk="1" latinLnBrk="0" hangingPunct="1">
                        <a:defRPr sz="1800" b="1" kern="1200">
                          <a:solidFill>
                            <a:schemeClr val="lt1"/>
                          </a:solidFill>
                          <a:latin typeface="Calibri"/>
                        </a:defRPr>
                      </a:lvl8pPr>
                      <a:lvl9pPr marL="3697126" algn="l" defTabSz="924282" rtl="0" eaLnBrk="1" latinLnBrk="0" hangingPunct="1">
                        <a:defRPr sz="1800" b="1" kern="1200">
                          <a:solidFill>
                            <a:schemeClr val="lt1"/>
                          </a:solidFill>
                          <a:latin typeface="Calibri"/>
                        </a:defRPr>
                      </a:lvl9pPr>
                    </a:lstStyle>
                    <a:p>
                      <a:pPr algn="r"/>
                      <a:r>
                        <a:rPr lang="en-US" sz="1600" b="1" dirty="0">
                          <a:solidFill>
                            <a:schemeClr val="tx1"/>
                          </a:solidFill>
                        </a:rPr>
                        <a:t>BRICS =</a:t>
                      </a:r>
                      <a:endParaRPr lang="en-CA" sz="1600" b="1" dirty="0">
                        <a:solidFill>
                          <a:schemeClr val="tx1"/>
                        </a:solidFill>
                      </a:endParaRPr>
                    </a:p>
                  </a:txBody>
                  <a:tcPr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b="1" kern="1200">
                          <a:solidFill>
                            <a:schemeClr val="lt1"/>
                          </a:solidFill>
                          <a:latin typeface="Calibri"/>
                        </a:defRPr>
                      </a:lvl1pPr>
                      <a:lvl2pPr marL="462140" algn="l" defTabSz="924282" rtl="0" eaLnBrk="1" latinLnBrk="0" hangingPunct="1">
                        <a:defRPr sz="1800" b="1" kern="1200">
                          <a:solidFill>
                            <a:schemeClr val="lt1"/>
                          </a:solidFill>
                          <a:latin typeface="Calibri"/>
                        </a:defRPr>
                      </a:lvl2pPr>
                      <a:lvl3pPr marL="924282" algn="l" defTabSz="924282" rtl="0" eaLnBrk="1" latinLnBrk="0" hangingPunct="1">
                        <a:defRPr sz="1800" b="1" kern="1200">
                          <a:solidFill>
                            <a:schemeClr val="lt1"/>
                          </a:solidFill>
                          <a:latin typeface="Calibri"/>
                        </a:defRPr>
                      </a:lvl3pPr>
                      <a:lvl4pPr marL="1386422" algn="l" defTabSz="924282" rtl="0" eaLnBrk="1" latinLnBrk="0" hangingPunct="1">
                        <a:defRPr sz="1800" b="1" kern="1200">
                          <a:solidFill>
                            <a:schemeClr val="lt1"/>
                          </a:solidFill>
                          <a:latin typeface="Calibri"/>
                        </a:defRPr>
                      </a:lvl4pPr>
                      <a:lvl5pPr marL="1848564" algn="l" defTabSz="924282" rtl="0" eaLnBrk="1" latinLnBrk="0" hangingPunct="1">
                        <a:defRPr sz="1800" b="1" kern="1200">
                          <a:solidFill>
                            <a:schemeClr val="lt1"/>
                          </a:solidFill>
                          <a:latin typeface="Calibri"/>
                        </a:defRPr>
                      </a:lvl5pPr>
                      <a:lvl6pPr marL="2310704" algn="l" defTabSz="924282" rtl="0" eaLnBrk="1" latinLnBrk="0" hangingPunct="1">
                        <a:defRPr sz="1800" b="1" kern="1200">
                          <a:solidFill>
                            <a:schemeClr val="lt1"/>
                          </a:solidFill>
                          <a:latin typeface="Calibri"/>
                        </a:defRPr>
                      </a:lvl6pPr>
                      <a:lvl7pPr marL="2772846" algn="l" defTabSz="924282" rtl="0" eaLnBrk="1" latinLnBrk="0" hangingPunct="1">
                        <a:defRPr sz="1800" b="1" kern="1200">
                          <a:solidFill>
                            <a:schemeClr val="lt1"/>
                          </a:solidFill>
                          <a:latin typeface="Calibri"/>
                        </a:defRPr>
                      </a:lvl7pPr>
                      <a:lvl8pPr marL="3234986" algn="l" defTabSz="924282" rtl="0" eaLnBrk="1" latinLnBrk="0" hangingPunct="1">
                        <a:defRPr sz="1800" b="1" kern="1200">
                          <a:solidFill>
                            <a:schemeClr val="lt1"/>
                          </a:solidFill>
                          <a:latin typeface="Calibri"/>
                        </a:defRPr>
                      </a:lvl8pPr>
                      <a:lvl9pPr marL="3697126" algn="l" defTabSz="924282" rtl="0" eaLnBrk="1" latinLnBrk="0" hangingPunct="1">
                        <a:defRPr sz="1800" b="1" kern="1200">
                          <a:solidFill>
                            <a:schemeClr val="lt1"/>
                          </a:solidFill>
                          <a:latin typeface="Calibri"/>
                        </a:defRPr>
                      </a:lvl9pPr>
                    </a:lstStyle>
                    <a:p>
                      <a:r>
                        <a:rPr lang="en-US" sz="1600" b="1" dirty="0">
                          <a:solidFill>
                            <a:schemeClr val="tx1"/>
                          </a:solidFill>
                        </a:rPr>
                        <a:t>Brazil, Russia, India, China, South Africa</a:t>
                      </a:r>
                      <a:endParaRPr lang="en-CA" sz="1600" b="1" dirty="0">
                        <a:solidFill>
                          <a:schemeClr val="tx1"/>
                        </a:solidFill>
                      </a:endParaRPr>
                    </a:p>
                  </a:txBody>
                  <a:tcPr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0">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pPr algn="r"/>
                      <a:r>
                        <a:rPr lang="en-US" sz="1600" b="1" dirty="0">
                          <a:solidFill>
                            <a:schemeClr val="tx1"/>
                          </a:solidFill>
                        </a:rPr>
                        <a:t>APAC =</a:t>
                      </a:r>
                      <a:endParaRPr lang="en-CA" sz="1600" b="1" dirty="0">
                        <a:solidFill>
                          <a:schemeClr val="tx1"/>
                        </a:solidFill>
                      </a:endParaRPr>
                    </a:p>
                  </a:txBody>
                  <a:tcPr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r>
                        <a:rPr lang="en-US" sz="1600" b="1" dirty="0">
                          <a:solidFill>
                            <a:schemeClr val="tx1"/>
                          </a:solidFill>
                        </a:rPr>
                        <a:t>Asia</a:t>
                      </a:r>
                      <a:r>
                        <a:rPr lang="en-US" sz="1600" b="1" baseline="0" dirty="0">
                          <a:solidFill>
                            <a:schemeClr val="tx1"/>
                          </a:solidFill>
                        </a:rPr>
                        <a:t> Pacific</a:t>
                      </a:r>
                      <a:endParaRPr lang="en-CA" sz="1600" b="1" dirty="0">
                        <a:solidFill>
                          <a:schemeClr val="tx1"/>
                        </a:solidFill>
                      </a:endParaRPr>
                    </a:p>
                  </a:txBody>
                  <a:tcPr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0">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pPr algn="r"/>
                      <a:r>
                        <a:rPr lang="en-US" sz="1600" b="1" dirty="0">
                          <a:solidFill>
                            <a:schemeClr val="tx1"/>
                          </a:solidFill>
                        </a:rPr>
                        <a:t>LATAM =</a:t>
                      </a:r>
                      <a:endParaRPr lang="en-CA" sz="1600" b="1" dirty="0">
                        <a:solidFill>
                          <a:schemeClr val="tx1"/>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r>
                        <a:rPr lang="en-US" sz="1600" b="1" dirty="0">
                          <a:solidFill>
                            <a:schemeClr val="tx1"/>
                          </a:solidFill>
                        </a:rPr>
                        <a:t>Latin America</a:t>
                      </a:r>
                      <a:endParaRPr lang="en-CA" sz="1600" b="1" dirty="0">
                        <a:solidFill>
                          <a:schemeClr val="tx1"/>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19290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“It is Too Difficult to Shop Online”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9" name="Chart 8"/>
          <p:cNvGraphicFramePr/>
          <p:nvPr>
            <p:extLst/>
          </p:nvPr>
        </p:nvGraphicFramePr>
        <p:xfrm>
          <a:off x="1295400" y="1658164"/>
          <a:ext cx="708660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BA4FD8BC-BBC4-4E14-B91D-FC5FEEDF346E}"/>
              </a:ext>
            </a:extLst>
          </p:cNvPr>
          <p:cNvGraphicFramePr>
            <a:graphicFrameLocks noGrp="1"/>
          </p:cNvGraphicFramePr>
          <p:nvPr>
            <p:extLst/>
          </p:nvPr>
        </p:nvGraphicFramePr>
        <p:xfrm>
          <a:off x="6972702" y="1811999"/>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rtl="0" fontAlgn="ctr"/>
                      <a:r>
                        <a:rPr lang="en-US" sz="1200" b="0" i="0" u="none" strike="noStrike" dirty="0">
                          <a:solidFill>
                            <a:srgbClr val="000000"/>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6DAF04FC-BE84-4F65-99DB-A9A323199E09}"/>
              </a:ext>
            </a:extLst>
          </p:cNvPr>
          <p:cNvGraphicFramePr>
            <a:graphicFrameLocks noGrp="1"/>
          </p:cNvGraphicFramePr>
          <p:nvPr>
            <p:extLst/>
          </p:nvPr>
        </p:nvGraphicFramePr>
        <p:xfrm>
          <a:off x="6948138" y="1387395"/>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12939284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r>
              <a:rPr lang="en-US" dirty="0"/>
              <a:t>Reasons for Not Purchasing Goods or Services Online -</a:t>
            </a:r>
            <a:r>
              <a:rPr lang="en-CA" dirty="0"/>
              <a:t>“I Do Not Find What I Look For”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graphicFrame>
        <p:nvGraphicFramePr>
          <p:cNvPr id="6" name="Chart 5"/>
          <p:cNvGraphicFramePr/>
          <p:nvPr>
            <p:extLst/>
          </p:nvPr>
        </p:nvGraphicFramePr>
        <p:xfrm>
          <a:off x="1174169" y="881847"/>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64BFB2E3-6FB7-4BB4-B10C-24731B850173}"/>
              </a:ext>
            </a:extLst>
          </p:cNvPr>
          <p:cNvGraphicFramePr>
            <a:graphicFrameLocks noGrp="1"/>
          </p:cNvGraphicFramePr>
          <p:nvPr>
            <p:extLst>
              <p:ext uri="{D42A27DB-BD31-4B8C-83A1-F6EECF244321}">
                <p14:modId xmlns:p14="http://schemas.microsoft.com/office/powerpoint/2010/main" val="4060241036"/>
              </p:ext>
            </p:extLst>
          </p:nvPr>
        </p:nvGraphicFramePr>
        <p:xfrm>
          <a:off x="7355444" y="685800"/>
          <a:ext cx="1712356" cy="5489167"/>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194607">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288272">
                <a:tc>
                  <a:txBody>
                    <a:bodyPr/>
                    <a:lstStyle/>
                    <a:p>
                      <a:pPr algn="ctr" fontAlgn="b"/>
                      <a:r>
                        <a:rPr lang="en-US" sz="1200" b="0" i="0" u="none" strike="noStrike" dirty="0">
                          <a:solidFill>
                            <a:srgbClr val="222223"/>
                          </a:solidFill>
                          <a:effectLst/>
                          <a:latin typeface="Calibri" panose="020F0502020204030204" pitchFamily="34" charset="0"/>
                        </a:rPr>
                        <a:t>17%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89234">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77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8993">
                <a:tc>
                  <a:txBody>
                    <a:bodyPr/>
                    <a:lstStyle/>
                    <a:p>
                      <a:pPr algn="ctr" fontAlgn="b"/>
                      <a:r>
                        <a:rPr lang="en-US" sz="1200" b="0" i="0" u="none" strike="noStrike" dirty="0">
                          <a:solidFill>
                            <a:srgbClr val="222223"/>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8993">
                <a:tc>
                  <a:txBody>
                    <a:bodyPr/>
                    <a:lstStyle/>
                    <a:p>
                      <a:pPr algn="ctr" fontAlgn="b"/>
                      <a:r>
                        <a:rPr lang="en-US" sz="1200" b="0" i="0" u="none" strike="noStrike">
                          <a:solidFill>
                            <a:srgbClr val="222223"/>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8993">
                <a:tc>
                  <a:txBody>
                    <a:bodyPr/>
                    <a:lstStyle/>
                    <a:p>
                      <a:pPr algn="ctr" fontAlgn="b"/>
                      <a:r>
                        <a:rPr lang="en-US" sz="1200" b="0" i="0" u="none" strike="noStrike" dirty="0">
                          <a:solidFill>
                            <a:srgbClr val="222223"/>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8993">
                <a:tc>
                  <a:txBody>
                    <a:bodyPr/>
                    <a:lstStyle/>
                    <a:p>
                      <a:pPr algn="ctr" fontAlgn="b"/>
                      <a:r>
                        <a:rPr lang="en-US" sz="1200" b="0" i="0" u="none" strike="noStrike">
                          <a:solidFill>
                            <a:srgbClr val="222223"/>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8993">
                <a:tc>
                  <a:txBody>
                    <a:bodyPr/>
                    <a:lstStyle/>
                    <a:p>
                      <a:pPr algn="ctr" fontAlgn="b"/>
                      <a:r>
                        <a:rPr lang="en-US" sz="1200" b="0" i="0" u="none" strike="noStrike">
                          <a:solidFill>
                            <a:srgbClr val="222223"/>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8993">
                <a:tc>
                  <a:txBody>
                    <a:bodyPr/>
                    <a:lstStyle/>
                    <a:p>
                      <a:pPr algn="ctr" fontAlgn="b"/>
                      <a:r>
                        <a:rPr lang="en-US" sz="1200" b="0" i="0" u="none" strike="noStrike">
                          <a:solidFill>
                            <a:srgbClr val="222223"/>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8993">
                <a:tc>
                  <a:txBody>
                    <a:bodyPr/>
                    <a:lstStyle/>
                    <a:p>
                      <a:pPr algn="ctr" fontAlgn="b"/>
                      <a:r>
                        <a:rPr lang="en-US" sz="1200" b="0" i="0" u="none" strike="noStrike">
                          <a:solidFill>
                            <a:srgbClr val="222223"/>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8993">
                <a:tc>
                  <a:txBody>
                    <a:bodyPr/>
                    <a:lstStyle/>
                    <a:p>
                      <a:pPr algn="ctr" fontAlgn="b"/>
                      <a:r>
                        <a:rPr lang="en-US" sz="1200" b="0" i="0" u="none" strike="noStrike">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8993">
                <a:tc>
                  <a:txBody>
                    <a:bodyPr/>
                    <a:lstStyle/>
                    <a:p>
                      <a:pPr algn="ctr" fontAlgn="b"/>
                      <a:r>
                        <a:rPr lang="en-US" sz="1200" b="0" i="0" u="none" strike="noStrike">
                          <a:solidFill>
                            <a:srgbClr val="222223"/>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8993">
                <a:tc>
                  <a:txBody>
                    <a:bodyPr/>
                    <a:lstStyle/>
                    <a:p>
                      <a:pPr algn="ctr" fontAlgn="b"/>
                      <a:r>
                        <a:rPr lang="en-US" sz="1200" b="0" i="0" u="none" strike="noStrike">
                          <a:solidFill>
                            <a:srgbClr val="222223"/>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8993">
                <a:tc>
                  <a:txBody>
                    <a:bodyPr/>
                    <a:lstStyle/>
                    <a:p>
                      <a:pPr algn="ctr" fontAlgn="b"/>
                      <a:r>
                        <a:rPr lang="en-US" sz="1200" b="0" i="0" u="none" strike="noStrike" dirty="0">
                          <a:solidFill>
                            <a:srgbClr val="222223"/>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8993">
                <a:tc>
                  <a:txBody>
                    <a:bodyPr/>
                    <a:lstStyle/>
                    <a:p>
                      <a:pPr algn="ctr" fontAlgn="b"/>
                      <a:r>
                        <a:rPr lang="en-US" sz="1200" b="0" i="0" u="none" strike="noStrike" dirty="0">
                          <a:solidFill>
                            <a:srgbClr val="222223"/>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8993">
                <a:tc>
                  <a:txBody>
                    <a:bodyPr/>
                    <a:lstStyle/>
                    <a:p>
                      <a:pPr algn="ctr" fontAlgn="b"/>
                      <a:r>
                        <a:rPr lang="en-US" sz="1200" b="0" i="0" u="none" strike="noStrike">
                          <a:solidFill>
                            <a:srgbClr val="222223"/>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8993">
                <a:tc>
                  <a:txBody>
                    <a:bodyPr/>
                    <a:lstStyle/>
                    <a:p>
                      <a:pPr algn="ctr" fontAlgn="b"/>
                      <a:r>
                        <a:rPr lang="en-US" sz="1200" b="0" i="0" u="none" strike="noStrike">
                          <a:solidFill>
                            <a:srgbClr val="222223"/>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8993">
                <a:tc>
                  <a:txBody>
                    <a:bodyPr/>
                    <a:lstStyle/>
                    <a:p>
                      <a:pPr algn="ctr" fontAlgn="b"/>
                      <a:r>
                        <a:rPr lang="en-US" sz="1200" b="0" i="0" u="none" strike="noStrike">
                          <a:solidFill>
                            <a:srgbClr val="222223"/>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8993">
                <a:tc>
                  <a:txBody>
                    <a:bodyPr/>
                    <a:lstStyle/>
                    <a:p>
                      <a:pPr algn="ctr" fontAlgn="b"/>
                      <a:r>
                        <a:rPr lang="en-US" sz="1200" b="0" i="0" u="none" strike="noStrike">
                          <a:solidFill>
                            <a:srgbClr val="222223"/>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8993">
                <a:tc>
                  <a:txBody>
                    <a:bodyPr/>
                    <a:lstStyle/>
                    <a:p>
                      <a:pPr algn="ctr" fontAlgn="b"/>
                      <a:r>
                        <a:rPr lang="en-US" sz="1200" b="0" i="0" u="none" strike="noStrike">
                          <a:solidFill>
                            <a:srgbClr val="222223"/>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8993">
                <a:tc>
                  <a:txBody>
                    <a:bodyPr/>
                    <a:lstStyle/>
                    <a:p>
                      <a:pPr algn="ctr" fontAlgn="b"/>
                      <a:r>
                        <a:rPr lang="en-US" sz="1200" b="0" i="0" u="none" strike="noStrike">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8993">
                <a:tc>
                  <a:txBody>
                    <a:bodyPr/>
                    <a:lstStyle/>
                    <a:p>
                      <a:pPr algn="ctr" fontAlgn="b"/>
                      <a:r>
                        <a:rPr lang="en-US" sz="1200" b="0" i="0" u="none" strike="noStrike">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8993">
                <a:tc>
                  <a:txBody>
                    <a:bodyPr/>
                    <a:lstStyle/>
                    <a:p>
                      <a:pPr algn="ctr" fontAlgn="b"/>
                      <a:r>
                        <a:rPr lang="en-US" sz="1200" b="0" i="0" u="none" strike="noStrike">
                          <a:solidFill>
                            <a:srgbClr val="222223"/>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8993">
                <a:tc>
                  <a:txBody>
                    <a:bodyPr/>
                    <a:lstStyle/>
                    <a:p>
                      <a:pPr algn="ctr" fontAlgn="b"/>
                      <a:r>
                        <a:rPr lang="en-US" sz="1200" b="0" i="0" u="none" strike="noStrike">
                          <a:solidFill>
                            <a:srgbClr val="222223"/>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8993">
                <a:tc>
                  <a:txBody>
                    <a:bodyPr/>
                    <a:lstStyle/>
                    <a:p>
                      <a:pPr algn="ctr" fontAlgn="b"/>
                      <a:r>
                        <a:rPr lang="en-US" sz="1200" b="0" i="0" u="none" strike="noStrike">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8993">
                <a:tc>
                  <a:txBody>
                    <a:bodyPr/>
                    <a:lstStyle/>
                    <a:p>
                      <a:pPr algn="ctr" fontAlgn="b"/>
                      <a:r>
                        <a:rPr lang="en-US" sz="1200" b="0" i="0" u="none" strike="noStrike">
                          <a:solidFill>
                            <a:srgbClr val="222223"/>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8993">
                <a:tc>
                  <a:txBody>
                    <a:bodyPr/>
                    <a:lstStyle/>
                    <a:p>
                      <a:pPr algn="ctr" fontAlgn="b"/>
                      <a:r>
                        <a:rPr lang="en-US" sz="1200" b="0" i="0" u="none" strike="noStrike">
                          <a:solidFill>
                            <a:srgbClr val="222223"/>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8993">
                <a:tc>
                  <a:txBody>
                    <a:bodyPr/>
                    <a:lstStyle/>
                    <a:p>
                      <a:pPr algn="ctr" fontAlgn="b"/>
                      <a:r>
                        <a:rPr lang="en-US" sz="1200" b="0" i="0" u="none" strike="noStrike" dirty="0">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6764059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“I Do Not Find What I Look For”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9" name="Chart 8"/>
          <p:cNvGraphicFramePr/>
          <p:nvPr>
            <p:extLst/>
          </p:nvPr>
        </p:nvGraphicFramePr>
        <p:xfrm>
          <a:off x="1143000" y="1658164"/>
          <a:ext cx="640080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B83D7153-2566-4834-BEB7-C8A18C8D28E3}"/>
              </a:ext>
            </a:extLst>
          </p:cNvPr>
          <p:cNvGraphicFramePr>
            <a:graphicFrameLocks noGrp="1"/>
          </p:cNvGraphicFramePr>
          <p:nvPr>
            <p:extLst/>
          </p:nvPr>
        </p:nvGraphicFramePr>
        <p:xfrm>
          <a:off x="7343076" y="1807569"/>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fontAlgn="b"/>
                      <a:r>
                        <a:rPr lang="en-US" sz="1200" b="0" i="0" u="none" strike="noStrike" dirty="0">
                          <a:solidFill>
                            <a:srgbClr val="222223"/>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fontAlgn="b"/>
                      <a:r>
                        <a:rPr lang="en-US" sz="1200" b="0" i="0" u="none" strike="noStrike" dirty="0">
                          <a:solidFill>
                            <a:srgbClr val="222223"/>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fontAlgn="b"/>
                      <a:r>
                        <a:rPr lang="en-US" sz="1200" b="0" i="0" u="none" strike="noStrike">
                          <a:solidFill>
                            <a:srgbClr val="222223"/>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fontAlgn="b"/>
                      <a:r>
                        <a:rPr lang="en-US" sz="1200" b="0" i="0" u="none" strike="noStrike">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fontAlgn="b"/>
                      <a:r>
                        <a:rPr lang="en-US" sz="1200" b="0" i="0" u="none" strike="noStrike">
                          <a:solidFill>
                            <a:srgbClr val="222223"/>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fontAlgn="b"/>
                      <a:r>
                        <a:rPr lang="en-US" sz="1200" b="0" i="0" u="none" strike="noStrike" dirty="0">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fontAlgn="b"/>
                      <a:r>
                        <a:rPr lang="en-US" sz="1200" b="0" i="0" u="none" strike="noStrike" dirty="0">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fontAlgn="b"/>
                      <a:r>
                        <a:rPr lang="en-US" sz="1200" b="0" i="0" u="none" strike="noStrike" dirty="0">
                          <a:solidFill>
                            <a:srgbClr val="222223"/>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BE572126-8839-4B1A-A5C2-D46169A67F06}"/>
              </a:ext>
            </a:extLst>
          </p:cNvPr>
          <p:cNvGraphicFramePr>
            <a:graphicFrameLocks noGrp="1"/>
          </p:cNvGraphicFramePr>
          <p:nvPr>
            <p:extLst/>
          </p:nvPr>
        </p:nvGraphicFramePr>
        <p:xfrm>
          <a:off x="7318512" y="1382965"/>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583681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“Services Do Not Deliver to My Location”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graphicFrame>
        <p:nvGraphicFramePr>
          <p:cNvPr id="6" name="Chart 5"/>
          <p:cNvGraphicFramePr/>
          <p:nvPr>
            <p:extLst/>
          </p:nvPr>
        </p:nvGraphicFramePr>
        <p:xfrm>
          <a:off x="1386840" y="914401"/>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18BE0D94-A1F8-4D5F-B996-0DDEF8602AF1}"/>
              </a:ext>
            </a:extLst>
          </p:cNvPr>
          <p:cNvGraphicFramePr>
            <a:graphicFrameLocks noGrp="1"/>
          </p:cNvGraphicFramePr>
          <p:nvPr>
            <p:extLst>
              <p:ext uri="{D42A27DB-BD31-4B8C-83A1-F6EECF244321}">
                <p14:modId xmlns:p14="http://schemas.microsoft.com/office/powerpoint/2010/main" val="2251729633"/>
              </p:ext>
            </p:extLst>
          </p:nvPr>
        </p:nvGraphicFramePr>
        <p:xfrm>
          <a:off x="7355444" y="766364"/>
          <a:ext cx="1712356" cy="5469037"/>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194617">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268142">
                <a:tc>
                  <a:txBody>
                    <a:bodyPr/>
                    <a:lstStyle/>
                    <a:p>
                      <a:pPr algn="ctr" fontAlgn="b"/>
                      <a:r>
                        <a:rPr lang="en-US" sz="1200" b="0" i="0" u="none" strike="noStrike" dirty="0">
                          <a:solidFill>
                            <a:srgbClr val="222223"/>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89243">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77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9003">
                <a:tc>
                  <a:txBody>
                    <a:bodyPr/>
                    <a:lstStyle/>
                    <a:p>
                      <a:pPr algn="ctr" fontAlgn="b"/>
                      <a:r>
                        <a:rPr lang="en-US" sz="1200" b="0" i="0" u="none" strike="noStrike" dirty="0">
                          <a:solidFill>
                            <a:srgbClr val="222223"/>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9003">
                <a:tc>
                  <a:txBody>
                    <a:bodyPr/>
                    <a:lstStyle/>
                    <a:p>
                      <a:pPr algn="ctr" fontAlgn="b"/>
                      <a:r>
                        <a:rPr lang="en-US" sz="1200" b="0" i="0" u="none" strike="noStrike">
                          <a:solidFill>
                            <a:srgbClr val="222223"/>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9003">
                <a:tc>
                  <a:txBody>
                    <a:bodyPr/>
                    <a:lstStyle/>
                    <a:p>
                      <a:pPr algn="ctr" fontAlgn="b"/>
                      <a:r>
                        <a:rPr lang="en-US" sz="1200" b="0" i="0" u="none" strike="noStrike" dirty="0">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9003">
                <a:tc>
                  <a:txBody>
                    <a:bodyPr/>
                    <a:lstStyle/>
                    <a:p>
                      <a:pPr algn="ctr" fontAlgn="b"/>
                      <a:r>
                        <a:rPr lang="en-US" sz="1200" b="0" i="0" u="none" strike="noStrike">
                          <a:solidFill>
                            <a:srgbClr val="222223"/>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9003">
                <a:tc>
                  <a:txBody>
                    <a:bodyPr/>
                    <a:lstStyle/>
                    <a:p>
                      <a:pPr algn="ctr" fontAlgn="b"/>
                      <a:r>
                        <a:rPr lang="en-US" sz="1200" b="0" i="0" u="none" strike="noStrike" dirty="0">
                          <a:solidFill>
                            <a:srgbClr val="222223"/>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9003">
                <a:tc>
                  <a:txBody>
                    <a:bodyPr/>
                    <a:lstStyle/>
                    <a:p>
                      <a:pPr algn="ctr" fontAlgn="b"/>
                      <a:r>
                        <a:rPr lang="en-US" sz="1200" b="0" i="0" u="none" strike="noStrike">
                          <a:solidFill>
                            <a:srgbClr val="222223"/>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9003">
                <a:tc>
                  <a:txBody>
                    <a:bodyPr/>
                    <a:lstStyle/>
                    <a:p>
                      <a:pPr algn="ctr" fontAlgn="b"/>
                      <a:r>
                        <a:rPr lang="en-US" sz="1200" b="0" i="0" u="none" strike="noStrike">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9003">
                <a:tc>
                  <a:txBody>
                    <a:bodyPr/>
                    <a:lstStyle/>
                    <a:p>
                      <a:pPr algn="ctr" fontAlgn="b"/>
                      <a:r>
                        <a:rPr lang="en-US" sz="1200" b="0" i="0" u="none" strike="noStrike">
                          <a:solidFill>
                            <a:srgbClr val="222223"/>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9003">
                <a:tc>
                  <a:txBody>
                    <a:bodyPr/>
                    <a:lstStyle/>
                    <a:p>
                      <a:pPr algn="ctr" fontAlgn="b"/>
                      <a:r>
                        <a:rPr lang="en-US" sz="1200" b="0" i="0" u="none" strike="noStrike" dirty="0">
                          <a:solidFill>
                            <a:srgbClr val="222223"/>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9003">
                <a:tc>
                  <a:txBody>
                    <a:bodyPr/>
                    <a:lstStyle/>
                    <a:p>
                      <a:pPr algn="ctr" fontAlgn="b"/>
                      <a:r>
                        <a:rPr lang="en-US" sz="1200" b="0" i="0" u="none" strike="noStrike">
                          <a:solidFill>
                            <a:srgbClr val="222223"/>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9003">
                <a:tc>
                  <a:txBody>
                    <a:bodyPr/>
                    <a:lstStyle/>
                    <a:p>
                      <a:pPr algn="ctr" fontAlgn="b"/>
                      <a:r>
                        <a:rPr lang="en-US" sz="1200" b="0" i="0" u="none" strike="noStrike">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9003">
                <a:tc>
                  <a:txBody>
                    <a:bodyPr/>
                    <a:lstStyle/>
                    <a:p>
                      <a:pPr algn="ctr" fontAlgn="b"/>
                      <a:r>
                        <a:rPr lang="en-US" sz="1200" b="0" i="0" u="none" strike="noStrike" dirty="0">
                          <a:solidFill>
                            <a:srgbClr val="222223"/>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9003">
                <a:tc>
                  <a:txBody>
                    <a:bodyPr/>
                    <a:lstStyle/>
                    <a:p>
                      <a:pPr algn="ctr" fontAlgn="b"/>
                      <a:r>
                        <a:rPr lang="en-US" sz="1200" b="0" i="0" u="none" strike="noStrike">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9003">
                <a:tc>
                  <a:txBody>
                    <a:bodyPr/>
                    <a:lstStyle/>
                    <a:p>
                      <a:pPr algn="ctr" fontAlgn="b"/>
                      <a:r>
                        <a:rPr lang="en-US" sz="1200" b="0" i="0" u="none" strike="noStrike">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9003">
                <a:tc>
                  <a:txBody>
                    <a:bodyPr/>
                    <a:lstStyle/>
                    <a:p>
                      <a:pPr algn="ctr" fontAlgn="b"/>
                      <a:r>
                        <a:rPr lang="en-US" sz="1200" b="0" i="0" u="none" strike="noStrike">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9003">
                <a:tc>
                  <a:txBody>
                    <a:bodyPr/>
                    <a:lstStyle/>
                    <a:p>
                      <a:pPr algn="ctr" fontAlgn="b"/>
                      <a:r>
                        <a:rPr lang="en-US" sz="1200" b="0" i="0" u="none" strike="noStrike" dirty="0">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9003">
                <a:tc>
                  <a:txBody>
                    <a:bodyPr/>
                    <a:lstStyle/>
                    <a:p>
                      <a:pPr algn="ctr" fontAlgn="b"/>
                      <a:r>
                        <a:rPr lang="en-US" sz="1200" b="0" i="0" u="none" strike="noStrike">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9003">
                <a:tc>
                  <a:txBody>
                    <a:bodyPr/>
                    <a:lstStyle/>
                    <a:p>
                      <a:pPr algn="ctr" fontAlgn="b"/>
                      <a:r>
                        <a:rPr lang="en-US" sz="1200" b="0" i="0" u="none" strike="noStrike">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9003">
                <a:tc>
                  <a:txBody>
                    <a:bodyPr/>
                    <a:lstStyle/>
                    <a:p>
                      <a:pPr algn="ctr" fontAlgn="b"/>
                      <a:r>
                        <a:rPr lang="en-US" sz="1200" b="0" i="0" u="none" strike="noStrike">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9003">
                <a:tc>
                  <a:txBody>
                    <a:bodyPr/>
                    <a:lstStyle/>
                    <a:p>
                      <a:pPr algn="ctr" fontAlgn="b"/>
                      <a:r>
                        <a:rPr lang="en-US" sz="1200" b="0" i="0" u="none" strike="noStrike">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9003">
                <a:tc>
                  <a:txBody>
                    <a:bodyPr/>
                    <a:lstStyle/>
                    <a:p>
                      <a:pPr algn="ctr" fontAlgn="b"/>
                      <a:r>
                        <a:rPr lang="en-US" sz="1200" b="0" i="0" u="none" strike="noStrike">
                          <a:solidFill>
                            <a:srgbClr val="222223"/>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9003">
                <a:tc>
                  <a:txBody>
                    <a:bodyPr/>
                    <a:lstStyle/>
                    <a:p>
                      <a:pPr algn="ctr" fontAlgn="b"/>
                      <a:r>
                        <a:rPr lang="en-US" sz="1200" b="0" i="0" u="none" strike="noStrike">
                          <a:solidFill>
                            <a:srgbClr val="222223"/>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9003">
                <a:tc>
                  <a:txBody>
                    <a:bodyPr/>
                    <a:lstStyle/>
                    <a:p>
                      <a:pPr algn="ctr" fontAlgn="b"/>
                      <a:r>
                        <a:rPr lang="en-US" sz="1200" b="0" i="0" u="none" strike="noStrike">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9003">
                <a:tc>
                  <a:txBody>
                    <a:bodyPr/>
                    <a:lstStyle/>
                    <a:p>
                      <a:pPr algn="ctr" fontAlgn="b"/>
                      <a:r>
                        <a:rPr lang="en-US" sz="1200" b="0" i="0" u="none" strike="noStrike">
                          <a:solidFill>
                            <a:srgbClr val="222223"/>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9003">
                <a:tc>
                  <a:txBody>
                    <a:bodyPr/>
                    <a:lstStyle/>
                    <a:p>
                      <a:pPr algn="ctr" fontAlgn="b"/>
                      <a:r>
                        <a:rPr lang="en-US" sz="1200" b="0" i="0" u="none" strike="noStrike" dirty="0">
                          <a:solidFill>
                            <a:srgbClr val="222223"/>
                          </a:solidFill>
                          <a:effectLst/>
                          <a:latin typeface="Calibri" panose="020F0502020204030204" pitchFamily="34" charset="0"/>
                        </a:rPr>
                        <a:t>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16755433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“Services Do Not Deliver to My Location”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9" name="Chart 8"/>
          <p:cNvGraphicFramePr/>
          <p:nvPr>
            <p:extLst/>
          </p:nvPr>
        </p:nvGraphicFramePr>
        <p:xfrm>
          <a:off x="1066800" y="1658164"/>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FDB6A203-6C06-4D1F-A905-AEB4121A9DD0}"/>
              </a:ext>
            </a:extLst>
          </p:cNvPr>
          <p:cNvGraphicFramePr>
            <a:graphicFrameLocks noGrp="1"/>
          </p:cNvGraphicFramePr>
          <p:nvPr>
            <p:extLst/>
          </p:nvPr>
        </p:nvGraphicFramePr>
        <p:xfrm>
          <a:off x="7343076" y="1807569"/>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fontAlgn="ctr"/>
                      <a:r>
                        <a:rPr lang="en-US" sz="1200" b="0" i="0" u="none" strike="noStrike" dirty="0">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fontAlgn="ctr"/>
                      <a:r>
                        <a:rPr lang="en-US" sz="1200" b="0" i="0" u="none" strike="noStrike" dirty="0">
                          <a:solidFill>
                            <a:srgbClr val="000000"/>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fontAlgn="ctr"/>
                      <a:r>
                        <a:rPr lang="en-US" sz="1200" b="0" i="0" u="none" strike="noStrike" dirty="0">
                          <a:solidFill>
                            <a:srgbClr val="000000"/>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fontAlgn="ctr"/>
                      <a:r>
                        <a:rPr lang="en-US" sz="1200" b="0" i="0" u="none" strike="noStrike" dirty="0">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fontAlgn="ctr"/>
                      <a:r>
                        <a:rPr lang="en-US" sz="1200" b="0" i="0" u="none" strike="noStrike" dirty="0">
                          <a:solidFill>
                            <a:srgbClr val="000000"/>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fontAlgn="ctr"/>
                      <a:r>
                        <a:rPr lang="en-US" sz="1200" b="0" i="0" u="none" strike="noStrike" dirty="0">
                          <a:solidFill>
                            <a:srgbClr val="000000"/>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fontAlgn="ctr"/>
                      <a:r>
                        <a:rPr lang="en-US" sz="1200" b="0" i="0" u="none" strike="noStrike" dirty="0">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fontAlgn="ctr"/>
                      <a:r>
                        <a:rPr lang="en-US" sz="1200" b="0" i="0" u="none" strike="noStrike" dirty="0">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1DA9FFFE-F757-40A0-A87D-0A0A603C0549}"/>
              </a:ext>
            </a:extLst>
          </p:cNvPr>
          <p:cNvGraphicFramePr>
            <a:graphicFrameLocks noGrp="1"/>
          </p:cNvGraphicFramePr>
          <p:nvPr>
            <p:extLst/>
          </p:nvPr>
        </p:nvGraphicFramePr>
        <p:xfrm>
          <a:off x="7318512" y="1382965"/>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4240848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a:t>
            </a:r>
            <a:r>
              <a:rPr lang="en-CA" dirty="0"/>
              <a:t>“No Internet Availability When I Need It”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graphicFrame>
        <p:nvGraphicFramePr>
          <p:cNvPr id="6" name="Chart 5"/>
          <p:cNvGraphicFramePr/>
          <p:nvPr>
            <p:extLst/>
          </p:nvPr>
        </p:nvGraphicFramePr>
        <p:xfrm>
          <a:off x="953587" y="881847"/>
          <a:ext cx="7207795"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98B5457E-37B8-4CE0-A003-CAFA69AEED36}"/>
              </a:ext>
            </a:extLst>
          </p:cNvPr>
          <p:cNvGraphicFramePr>
            <a:graphicFrameLocks noGrp="1"/>
          </p:cNvGraphicFramePr>
          <p:nvPr>
            <p:extLst>
              <p:ext uri="{D42A27DB-BD31-4B8C-83A1-F6EECF244321}">
                <p14:modId xmlns:p14="http://schemas.microsoft.com/office/powerpoint/2010/main" val="785944174"/>
              </p:ext>
            </p:extLst>
          </p:nvPr>
        </p:nvGraphicFramePr>
        <p:xfrm>
          <a:off x="7021613" y="685800"/>
          <a:ext cx="1712356" cy="548639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04522">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316069">
                <a:tc>
                  <a:txBody>
                    <a:bodyPr/>
                    <a:lstStyle/>
                    <a:p>
                      <a:pPr algn="ctr" fontAlgn="b"/>
                      <a:r>
                        <a:rPr lang="en-US" sz="1200" b="0" i="0" u="none" strike="noStrike" dirty="0">
                          <a:solidFill>
                            <a:srgbClr val="222223"/>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98876">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77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98622">
                <a:tc>
                  <a:txBody>
                    <a:bodyPr/>
                    <a:lstStyle/>
                    <a:p>
                      <a:pPr algn="ctr" fontAlgn="b"/>
                      <a:r>
                        <a:rPr lang="en-US" sz="1200" b="0" i="0" u="none" strike="noStrike" dirty="0">
                          <a:solidFill>
                            <a:srgbClr val="222223"/>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98622">
                <a:tc>
                  <a:txBody>
                    <a:bodyPr/>
                    <a:lstStyle/>
                    <a:p>
                      <a:pPr algn="ctr" fontAlgn="b"/>
                      <a:r>
                        <a:rPr lang="en-US" sz="1200" b="0" i="0" u="none" strike="noStrike" dirty="0">
                          <a:solidFill>
                            <a:srgbClr val="222223"/>
                          </a:solidFill>
                          <a:effectLst/>
                          <a:latin typeface="Calibri" panose="020F0502020204030204" pitchFamily="34" charset="0"/>
                        </a:rPr>
                        <a:t>22%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98622">
                <a:tc>
                  <a:txBody>
                    <a:bodyPr/>
                    <a:lstStyle/>
                    <a:p>
                      <a:pPr algn="ctr" fontAlgn="b"/>
                      <a:r>
                        <a:rPr lang="en-US" sz="1200" b="0" i="0" u="none" strike="noStrike" dirty="0">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98622">
                <a:tc>
                  <a:txBody>
                    <a:bodyPr/>
                    <a:lstStyle/>
                    <a:p>
                      <a:pPr algn="ctr" fontAlgn="b"/>
                      <a:r>
                        <a:rPr lang="en-US" sz="1200" b="0" i="0" u="none" strike="noStrike" dirty="0">
                          <a:solidFill>
                            <a:srgbClr val="222223"/>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98622">
                <a:tc>
                  <a:txBody>
                    <a:bodyPr/>
                    <a:lstStyle/>
                    <a:p>
                      <a:pPr algn="ctr" fontAlgn="b"/>
                      <a:r>
                        <a:rPr lang="en-US" sz="1200" b="0" i="0" u="none" strike="noStrike" dirty="0">
                          <a:solidFill>
                            <a:srgbClr val="222223"/>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98622">
                <a:tc>
                  <a:txBody>
                    <a:bodyPr/>
                    <a:lstStyle/>
                    <a:p>
                      <a:pPr algn="ctr" fontAlgn="b"/>
                      <a:r>
                        <a:rPr lang="en-US" sz="1200" b="0" i="0" u="none" strike="noStrike" dirty="0">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98622">
                <a:tc>
                  <a:txBody>
                    <a:bodyPr/>
                    <a:lstStyle/>
                    <a:p>
                      <a:pPr algn="ctr" fontAlgn="b"/>
                      <a:r>
                        <a:rPr lang="en-US" sz="1200" b="0" i="0" u="none" strike="noStrike" dirty="0">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98622">
                <a:tc>
                  <a:txBody>
                    <a:bodyPr/>
                    <a:lstStyle/>
                    <a:p>
                      <a:pPr algn="ctr" fontAlgn="b"/>
                      <a:r>
                        <a:rPr lang="en-US" sz="1200" b="0" i="0" u="none" strike="noStrike" dirty="0">
                          <a:solidFill>
                            <a:srgbClr val="222223"/>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98622">
                <a:tc>
                  <a:txBody>
                    <a:bodyPr/>
                    <a:lstStyle/>
                    <a:p>
                      <a:pPr algn="ctr" fontAlgn="b"/>
                      <a:r>
                        <a:rPr lang="en-US" sz="1200" b="0" i="0" u="none" strike="noStrike" dirty="0">
                          <a:solidFill>
                            <a:srgbClr val="222223"/>
                          </a:solidFill>
                          <a:effectLst/>
                          <a:latin typeface="Calibri" panose="020F0502020204030204" pitchFamily="34" charset="0"/>
                        </a:rPr>
                        <a:t>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98622">
                <a:tc>
                  <a:txBody>
                    <a:bodyPr/>
                    <a:lstStyle/>
                    <a:p>
                      <a:pPr algn="ctr" fontAlgn="b"/>
                      <a:r>
                        <a:rPr lang="en-US" sz="1200" b="0" i="0" u="none" strike="noStrike" dirty="0">
                          <a:solidFill>
                            <a:srgbClr val="222223"/>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98622">
                <a:tc>
                  <a:txBody>
                    <a:bodyPr/>
                    <a:lstStyle/>
                    <a:p>
                      <a:pPr algn="ctr" fontAlgn="b"/>
                      <a:r>
                        <a:rPr lang="en-US" sz="1200" b="0" i="0" u="none" strike="noStrike" dirty="0">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98622">
                <a:tc>
                  <a:txBody>
                    <a:bodyPr/>
                    <a:lstStyle/>
                    <a:p>
                      <a:pPr algn="ctr" fontAlgn="b"/>
                      <a:r>
                        <a:rPr lang="en-US" sz="1200" b="0" i="0" u="none" strike="noStrike" dirty="0">
                          <a:solidFill>
                            <a:srgbClr val="222223"/>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98622">
                <a:tc>
                  <a:txBody>
                    <a:bodyPr/>
                    <a:lstStyle/>
                    <a:p>
                      <a:pPr algn="ctr" fontAlgn="b"/>
                      <a:r>
                        <a:rPr lang="en-US" sz="1200" b="0" i="0" u="none" strike="noStrike" dirty="0">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98622">
                <a:tc>
                  <a:txBody>
                    <a:bodyPr/>
                    <a:lstStyle/>
                    <a:p>
                      <a:pPr algn="ctr" fontAlgn="b"/>
                      <a:r>
                        <a:rPr lang="en-US" sz="1200" b="0" i="0" u="none" strike="noStrike" dirty="0">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98622">
                <a:tc>
                  <a:txBody>
                    <a:bodyPr/>
                    <a:lstStyle/>
                    <a:p>
                      <a:pPr algn="ctr" fontAlgn="b"/>
                      <a:r>
                        <a:rPr lang="en-US" sz="1200" b="0" i="0" u="none" strike="noStrike" dirty="0">
                          <a:solidFill>
                            <a:srgbClr val="222223"/>
                          </a:solidFill>
                          <a:effectLst/>
                          <a:latin typeface="Calibri" panose="020F0502020204030204" pitchFamily="34" charset="0"/>
                        </a:rPr>
                        <a:t>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98622">
                <a:tc>
                  <a:txBody>
                    <a:bodyPr/>
                    <a:lstStyle/>
                    <a:p>
                      <a:pPr algn="ctr" fontAlgn="b"/>
                      <a:r>
                        <a:rPr lang="en-US" sz="1200" b="0" i="0" u="none" strike="noStrike" dirty="0">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98622">
                <a:tc>
                  <a:txBody>
                    <a:bodyPr/>
                    <a:lstStyle/>
                    <a:p>
                      <a:pPr algn="ctr" fontAlgn="b"/>
                      <a:r>
                        <a:rPr lang="en-US" sz="1200" b="0" i="0" u="none" strike="noStrike" dirty="0">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98622">
                <a:tc>
                  <a:txBody>
                    <a:bodyPr/>
                    <a:lstStyle/>
                    <a:p>
                      <a:pPr algn="ctr" fontAlgn="b"/>
                      <a:r>
                        <a:rPr lang="en-US" sz="1200" b="0" i="0" u="none" strike="noStrike" dirty="0">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98622">
                <a:tc>
                  <a:txBody>
                    <a:bodyPr/>
                    <a:lstStyle/>
                    <a:p>
                      <a:pPr algn="ctr" fontAlgn="b"/>
                      <a:r>
                        <a:rPr lang="en-US" sz="1200" b="0" i="0" u="none" strike="noStrike" dirty="0">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98622">
                <a:tc>
                  <a:txBody>
                    <a:bodyPr/>
                    <a:lstStyle/>
                    <a:p>
                      <a:pPr algn="ctr" fontAlgn="b"/>
                      <a:r>
                        <a:rPr lang="en-US" sz="1200" b="0" i="0" u="none" strike="noStrike" dirty="0">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98622">
                <a:tc>
                  <a:txBody>
                    <a:bodyPr/>
                    <a:lstStyle/>
                    <a:p>
                      <a:pPr algn="ctr" fontAlgn="b"/>
                      <a:r>
                        <a:rPr lang="en-US" sz="1200" b="0" i="0" u="none" strike="noStrike" dirty="0">
                          <a:solidFill>
                            <a:srgbClr val="222223"/>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98622">
                <a:tc>
                  <a:txBody>
                    <a:bodyPr/>
                    <a:lstStyle/>
                    <a:p>
                      <a:pPr algn="ctr" fontAlgn="b"/>
                      <a:r>
                        <a:rPr lang="en-US" sz="1200" b="0" i="0" u="none" strike="noStrike" dirty="0">
                          <a:solidFill>
                            <a:srgbClr val="222223"/>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98622">
                <a:tc>
                  <a:txBody>
                    <a:bodyPr/>
                    <a:lstStyle/>
                    <a:p>
                      <a:pPr algn="ctr" fontAlgn="b"/>
                      <a:r>
                        <a:rPr lang="en-US" sz="1200" b="0" i="0" u="none" strike="noStrike" dirty="0">
                          <a:solidFill>
                            <a:srgbClr val="222223"/>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98622">
                <a:tc>
                  <a:txBody>
                    <a:bodyPr/>
                    <a:lstStyle/>
                    <a:p>
                      <a:pPr algn="ctr" fontAlgn="b"/>
                      <a:r>
                        <a:rPr lang="en-US" sz="1200" b="0" i="0" u="none" strike="noStrike" dirty="0">
                          <a:solidFill>
                            <a:srgbClr val="222223"/>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191588684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Reasons for Not Purchasing Goods or Services Online - </a:t>
            </a:r>
            <a:r>
              <a:rPr lang="en-CA" dirty="0"/>
              <a:t>“No Internet Availability When I Need It”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9" name="Chart 8"/>
          <p:cNvGraphicFramePr/>
          <p:nvPr>
            <p:extLst/>
          </p:nvPr>
        </p:nvGraphicFramePr>
        <p:xfrm>
          <a:off x="1447800" y="1733594"/>
          <a:ext cx="7211124" cy="405628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B1D89E5C-C2C9-4132-A027-E7475F7028E1}"/>
              </a:ext>
            </a:extLst>
          </p:cNvPr>
          <p:cNvGraphicFramePr>
            <a:graphicFrameLocks noGrp="1"/>
          </p:cNvGraphicFramePr>
          <p:nvPr>
            <p:extLst/>
          </p:nvPr>
        </p:nvGraphicFramePr>
        <p:xfrm>
          <a:off x="7111164" y="1733594"/>
          <a:ext cx="1038924" cy="381609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387092">
                <a:tc>
                  <a:txBody>
                    <a:bodyPr/>
                    <a:lstStyle/>
                    <a:p>
                      <a:pPr algn="ctr" fontAlgn="ctr"/>
                      <a:r>
                        <a:rPr lang="en-US" sz="1200" b="0" i="0" u="none" strike="noStrike" dirty="0">
                          <a:solidFill>
                            <a:srgbClr val="000000"/>
                          </a:solidFill>
                          <a:effectLst/>
                          <a:latin typeface="Calibri" panose="020F0502020204030204" pitchFamily="34" charset="0"/>
                        </a:rPr>
                        <a:t>8%</a:t>
                      </a: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40944">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397256">
                <a:tc>
                  <a:txBody>
                    <a:bodyPr/>
                    <a:lstStyle/>
                    <a:p>
                      <a:pPr marL="0" marR="0" lvl="0" indent="0" algn="ctr" defTabSz="924282" rtl="0" eaLnBrk="1" fontAlgn="ctr" latinLnBrk="0" hangingPunct="1">
                        <a:lnSpc>
                          <a:spcPct val="100000"/>
                        </a:lnSpc>
                        <a:spcBef>
                          <a:spcPts val="0"/>
                        </a:spcBef>
                        <a:spcAft>
                          <a:spcPts val="0"/>
                        </a:spcAft>
                        <a:buClrTx/>
                        <a:buSzTx/>
                        <a:buFontTx/>
                        <a:buNone/>
                        <a:tabLst/>
                        <a:defRPr/>
                      </a:pPr>
                      <a:r>
                        <a:rPr lang="en-US" sz="1100" b="0" i="0" u="none" strike="noStrike" dirty="0">
                          <a:solidFill>
                            <a:srgbClr val="222223"/>
                          </a:solidFill>
                          <a:effectLst/>
                          <a:latin typeface="Calibri" panose="020F0502020204030204" pitchFamily="34" charset="0"/>
                        </a:rPr>
                        <a:t>7%</a:t>
                      </a:r>
                      <a:endParaRPr lang="en-US" sz="1100" b="0" i="0" u="none" strike="noStrike" dirty="0">
                        <a:solidFill>
                          <a:srgbClr val="000000"/>
                        </a:solidFill>
                        <a:effectLst/>
                        <a:latin typeface="Calibri" panose="020F0502020204030204" pitchFamily="34" charset="0"/>
                      </a:endParaRP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746147731"/>
                  </a:ext>
                </a:extLst>
              </a:tr>
              <a:tr h="440944">
                <a:tc>
                  <a:txBody>
                    <a:bodyPr/>
                    <a:lstStyle/>
                    <a:p>
                      <a:pPr marL="0" marR="0" lvl="0" indent="0" algn="ctr" defTabSz="924282" rtl="0" eaLnBrk="1" fontAlgn="ctr" latinLnBrk="0" hangingPunct="1">
                        <a:lnSpc>
                          <a:spcPct val="100000"/>
                        </a:lnSpc>
                        <a:spcBef>
                          <a:spcPts val="0"/>
                        </a:spcBef>
                        <a:spcAft>
                          <a:spcPts val="0"/>
                        </a:spcAft>
                        <a:buClrTx/>
                        <a:buSzTx/>
                        <a:buFontTx/>
                        <a:buNone/>
                        <a:tabLst/>
                        <a:defRPr/>
                      </a:pPr>
                      <a:r>
                        <a:rPr lang="en-US" sz="1100" b="0" i="0" u="none" strike="noStrike" dirty="0">
                          <a:solidFill>
                            <a:srgbClr val="222223"/>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106651161"/>
                  </a:ext>
                </a:extLst>
              </a:tr>
              <a:tr h="440944">
                <a:tc>
                  <a:txBody>
                    <a:bodyPr/>
                    <a:lstStyle/>
                    <a:p>
                      <a:pPr marL="0" marR="0" lvl="0" indent="0" algn="ctr" defTabSz="924282" rtl="0" eaLnBrk="1" fontAlgn="ctr" latinLnBrk="0" hangingPunct="1">
                        <a:lnSpc>
                          <a:spcPct val="100000"/>
                        </a:lnSpc>
                        <a:spcBef>
                          <a:spcPts val="0"/>
                        </a:spcBef>
                        <a:spcAft>
                          <a:spcPts val="0"/>
                        </a:spcAft>
                        <a:buClrTx/>
                        <a:buSzTx/>
                        <a:buFontTx/>
                        <a:buNone/>
                        <a:tabLst/>
                        <a:defRPr/>
                      </a:pPr>
                      <a:r>
                        <a:rPr lang="en-US" sz="1100" b="0" i="0" u="none" strike="noStrike" dirty="0">
                          <a:solidFill>
                            <a:srgbClr val="222223"/>
                          </a:solidFill>
                          <a:effectLst/>
                          <a:latin typeface="Calibri" panose="020F0502020204030204" pitchFamily="34" charset="0"/>
                        </a:rPr>
                        <a:t>4%</a:t>
                      </a:r>
                      <a:endParaRPr lang="en-US" sz="1100" b="0" i="0" u="none" strike="noStrike" dirty="0">
                        <a:solidFill>
                          <a:srgbClr val="000000"/>
                        </a:solidFill>
                        <a:effectLst/>
                        <a:latin typeface="Calibri" panose="020F0502020204030204" pitchFamily="34" charset="0"/>
                      </a:endParaRP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2042764679"/>
                  </a:ext>
                </a:extLst>
              </a:tr>
              <a:tr h="489712">
                <a:tc>
                  <a:txBody>
                    <a:bodyPr/>
                    <a:lstStyle/>
                    <a:p>
                      <a:pPr marL="0" marR="0" lvl="0" indent="0" algn="ctr" defTabSz="924282" rtl="0" eaLnBrk="1" fontAlgn="ctr" latinLnBrk="0" hangingPunct="1">
                        <a:lnSpc>
                          <a:spcPct val="100000"/>
                        </a:lnSpc>
                        <a:spcBef>
                          <a:spcPts val="0"/>
                        </a:spcBef>
                        <a:spcAft>
                          <a:spcPts val="0"/>
                        </a:spcAft>
                        <a:buClrTx/>
                        <a:buSzTx/>
                        <a:buFontTx/>
                        <a:buNone/>
                        <a:tabLst/>
                        <a:defRPr/>
                      </a:pPr>
                      <a:r>
                        <a:rPr lang="en-US" sz="1100" b="0" i="0" u="none" strike="noStrike" dirty="0">
                          <a:solidFill>
                            <a:srgbClr val="222223"/>
                          </a:solidFill>
                          <a:effectLst/>
                          <a:latin typeface="Calibri" panose="020F0502020204030204" pitchFamily="34" charset="0"/>
                        </a:rPr>
                        <a:t>4%</a:t>
                      </a:r>
                      <a:endParaRPr lang="en-US" sz="1100" b="0" i="0" u="none" strike="noStrike" dirty="0">
                        <a:solidFill>
                          <a:srgbClr val="000000"/>
                        </a:solidFill>
                        <a:effectLst/>
                        <a:latin typeface="Calibri" panose="020F0502020204030204" pitchFamily="34" charset="0"/>
                      </a:endParaRP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3110225078"/>
                  </a:ext>
                </a:extLst>
              </a:tr>
              <a:tr h="381000">
                <a:tc>
                  <a:txBody>
                    <a:bodyPr/>
                    <a:lstStyle/>
                    <a:p>
                      <a:pPr marL="0" marR="0" lvl="0" indent="0" algn="ctr" defTabSz="924282" rtl="0" eaLnBrk="1" fontAlgn="ctr" latinLnBrk="0" hangingPunct="1">
                        <a:lnSpc>
                          <a:spcPct val="100000"/>
                        </a:lnSpc>
                        <a:spcBef>
                          <a:spcPts val="0"/>
                        </a:spcBef>
                        <a:spcAft>
                          <a:spcPts val="0"/>
                        </a:spcAft>
                        <a:buClrTx/>
                        <a:buSzTx/>
                        <a:buFontTx/>
                        <a:buNone/>
                        <a:tabLst/>
                        <a:defRPr/>
                      </a:pPr>
                      <a:r>
                        <a:rPr lang="en-US" sz="1100" b="0" i="0" u="none" strike="noStrike" dirty="0">
                          <a:solidFill>
                            <a:srgbClr val="222223"/>
                          </a:solidFill>
                          <a:effectLst/>
                          <a:latin typeface="Calibri" panose="020F0502020204030204" pitchFamily="34" charset="0"/>
                        </a:rPr>
                        <a:t>1%</a:t>
                      </a:r>
                      <a:endParaRPr lang="en-US" sz="1100" b="0" i="0" u="none" strike="noStrike" dirty="0">
                        <a:solidFill>
                          <a:srgbClr val="000000"/>
                        </a:solidFill>
                        <a:effectLst/>
                        <a:latin typeface="Calibri" panose="020F0502020204030204" pitchFamily="34" charset="0"/>
                      </a:endParaRP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01532225"/>
                  </a:ext>
                </a:extLst>
              </a:tr>
              <a:tr h="381000">
                <a:tc>
                  <a:txBody>
                    <a:bodyPr/>
                    <a:lstStyle/>
                    <a:p>
                      <a:pPr marL="0" marR="0" lvl="0" indent="0" algn="ctr" defTabSz="924282" rtl="0" eaLnBrk="1" fontAlgn="ctr" latinLnBrk="0" hangingPunct="1">
                        <a:lnSpc>
                          <a:spcPct val="100000"/>
                        </a:lnSpc>
                        <a:spcBef>
                          <a:spcPts val="0"/>
                        </a:spcBef>
                        <a:spcAft>
                          <a:spcPts val="0"/>
                        </a:spcAft>
                        <a:buClrTx/>
                        <a:buSzTx/>
                        <a:buFontTx/>
                        <a:buNone/>
                        <a:tabLst/>
                        <a:defRPr/>
                      </a:pPr>
                      <a:r>
                        <a:rPr lang="en-US" sz="1100" b="0" i="0" u="none" strike="noStrike" dirty="0">
                          <a:solidFill>
                            <a:srgbClr val="222223"/>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624391785"/>
                  </a:ext>
                </a:extLst>
              </a:tr>
              <a:tr h="457200">
                <a:tc>
                  <a:txBody>
                    <a:bodyPr/>
                    <a:lstStyle/>
                    <a:p>
                      <a:pPr marL="0" marR="0" lvl="0" indent="0" algn="ctr" defTabSz="924282" rtl="0" eaLnBrk="1" fontAlgn="ctr" latinLnBrk="0" hangingPunct="1">
                        <a:lnSpc>
                          <a:spcPct val="100000"/>
                        </a:lnSpc>
                        <a:spcBef>
                          <a:spcPts val="0"/>
                        </a:spcBef>
                        <a:spcAft>
                          <a:spcPts val="0"/>
                        </a:spcAft>
                        <a:buClrTx/>
                        <a:buSzTx/>
                        <a:buFontTx/>
                        <a:buNone/>
                        <a:tabLst/>
                        <a:defRPr/>
                      </a:pPr>
                      <a:r>
                        <a:rPr lang="en-US" sz="1100" b="0" i="0" u="none" strike="noStrike" dirty="0">
                          <a:solidFill>
                            <a:srgbClr val="222223"/>
                          </a:solidFill>
                          <a:effectLst/>
                          <a:latin typeface="Calibri" panose="020F0502020204030204" pitchFamily="34" charset="0"/>
                        </a:rPr>
                        <a:t>2%</a:t>
                      </a:r>
                      <a:endParaRPr lang="en-US" sz="1100" b="0" i="0" u="none" strike="noStrike" dirty="0">
                        <a:solidFill>
                          <a:srgbClr val="000000"/>
                        </a:solidFill>
                        <a:effectLst/>
                        <a:latin typeface="Calibri" panose="020F0502020204030204" pitchFamily="34" charset="0"/>
                      </a:endParaRPr>
                    </a:p>
                  </a:txBody>
                  <a:tcPr marL="9525" marR="9525" marT="0" marB="0" anchor="b">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440464410"/>
                  </a:ext>
                </a:extLst>
              </a:tr>
            </a:tbl>
          </a:graphicData>
        </a:graphic>
      </p:graphicFrame>
      <p:graphicFrame>
        <p:nvGraphicFramePr>
          <p:cNvPr id="7" name="Table 6">
            <a:extLst>
              <a:ext uri="{FF2B5EF4-FFF2-40B4-BE49-F238E27FC236}">
                <a16:creationId xmlns:a16="http://schemas.microsoft.com/office/drawing/2014/main" xmlns="" id="{4932FFA4-9F56-46D1-BB99-A56FFC779A29}"/>
              </a:ext>
            </a:extLst>
          </p:cNvPr>
          <p:cNvGraphicFramePr>
            <a:graphicFrameLocks noGrp="1"/>
          </p:cNvGraphicFramePr>
          <p:nvPr>
            <p:extLst/>
          </p:nvPr>
        </p:nvGraphicFramePr>
        <p:xfrm>
          <a:off x="7086600" y="1308990"/>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7826884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Reasons for Not Purchasing Goods or Services Online – </a:t>
            </a:r>
            <a:r>
              <a:rPr lang="en-CA" dirty="0"/>
              <a:t>Other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graphicFrame>
        <p:nvGraphicFramePr>
          <p:cNvPr id="6" name="Chart 5"/>
          <p:cNvGraphicFramePr/>
          <p:nvPr>
            <p:extLst/>
          </p:nvPr>
        </p:nvGraphicFramePr>
        <p:xfrm>
          <a:off x="990600" y="925665"/>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F4753FBA-3FC0-40CA-BE37-A56D9BBC5A7F}"/>
              </a:ext>
            </a:extLst>
          </p:cNvPr>
          <p:cNvGraphicFramePr>
            <a:graphicFrameLocks noGrp="1"/>
          </p:cNvGraphicFramePr>
          <p:nvPr>
            <p:extLst>
              <p:ext uri="{D42A27DB-BD31-4B8C-83A1-F6EECF244321}">
                <p14:modId xmlns:p14="http://schemas.microsoft.com/office/powerpoint/2010/main" val="2760285814"/>
              </p:ext>
            </p:extLst>
          </p:nvPr>
        </p:nvGraphicFramePr>
        <p:xfrm>
          <a:off x="7355444" y="759233"/>
          <a:ext cx="1712356" cy="5489167"/>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194607">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288272">
                <a:tc>
                  <a:txBody>
                    <a:bodyPr/>
                    <a:lstStyle/>
                    <a:p>
                      <a:pPr algn="ctr" fontAlgn="ctr"/>
                      <a:r>
                        <a:rPr lang="en-US" sz="1200" b="0" i="0" u="none" strike="noStrike" dirty="0">
                          <a:solidFill>
                            <a:srgbClr val="000000"/>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89234">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77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8993">
                <a:tc>
                  <a:txBody>
                    <a:bodyPr/>
                    <a:lstStyle/>
                    <a:p>
                      <a:pPr algn="ctr" fontAlgn="ctr"/>
                      <a:r>
                        <a:rPr lang="en-US" sz="1200" b="0" i="0" u="none" strike="noStrike" dirty="0">
                          <a:solidFill>
                            <a:srgbClr val="000000"/>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8993">
                <a:tc>
                  <a:txBody>
                    <a:bodyPr/>
                    <a:lstStyle/>
                    <a:p>
                      <a:pPr algn="ctr" fontAlgn="ctr"/>
                      <a:r>
                        <a:rPr lang="en-US" sz="1200" b="0" i="0" u="none" strike="noStrike" dirty="0">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8993">
                <a:tc>
                  <a:txBody>
                    <a:bodyPr/>
                    <a:lstStyle/>
                    <a:p>
                      <a:pPr algn="ctr" fontAlgn="ctr"/>
                      <a:r>
                        <a:rPr lang="en-US" sz="1200" b="0" i="0" u="none" strike="noStrike" dirty="0">
                          <a:solidFill>
                            <a:srgbClr val="000000"/>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8993">
                <a:tc>
                  <a:txBody>
                    <a:bodyPr/>
                    <a:lstStyle/>
                    <a:p>
                      <a:pPr algn="ctr" fontAlgn="ctr"/>
                      <a:r>
                        <a:rPr lang="en-US" sz="1200" b="0" i="0" u="none" strike="noStrike" dirty="0">
                          <a:solidFill>
                            <a:srgbClr val="000000"/>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8993">
                <a:tc>
                  <a:txBody>
                    <a:bodyPr/>
                    <a:lstStyle/>
                    <a:p>
                      <a:pPr algn="ctr" fontAlgn="ctr"/>
                      <a:r>
                        <a:rPr lang="en-US" sz="1200" b="0" i="0" u="none" strike="noStrike" dirty="0">
                          <a:solidFill>
                            <a:srgbClr val="000000"/>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8993">
                <a:tc>
                  <a:txBody>
                    <a:bodyPr/>
                    <a:lstStyle/>
                    <a:p>
                      <a:pPr algn="ctr" fontAlgn="ctr"/>
                      <a:r>
                        <a:rPr lang="en-US" sz="1200" b="0" i="0" u="none" strike="noStrike" dirty="0">
                          <a:solidFill>
                            <a:srgbClr val="000000"/>
                          </a:solidFill>
                          <a:effectLst/>
                          <a:latin typeface="Calibri" panose="020F0502020204030204" pitchFamily="34" charset="0"/>
                        </a:rPr>
                        <a:t>27%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8993">
                <a:tc>
                  <a:txBody>
                    <a:bodyPr/>
                    <a:lstStyle/>
                    <a:p>
                      <a:pPr algn="ctr" fontAlgn="ctr"/>
                      <a:r>
                        <a:rPr lang="en-US" sz="1200" b="0" i="0" u="none" strike="noStrike" dirty="0">
                          <a:solidFill>
                            <a:srgbClr val="000000"/>
                          </a:solidFill>
                          <a:effectLst/>
                          <a:latin typeface="Calibri" panose="020F0502020204030204" pitchFamily="34" charset="0"/>
                        </a:rPr>
                        <a:t>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8993">
                <a:tc>
                  <a:txBody>
                    <a:bodyPr/>
                    <a:lstStyle/>
                    <a:p>
                      <a:pPr algn="ctr" fontAlgn="ctr"/>
                      <a:r>
                        <a:rPr lang="en-US" sz="1200" b="0" i="0" u="none" strike="noStrike">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8993">
                <a:tc>
                  <a:txBody>
                    <a:bodyPr/>
                    <a:lstStyle/>
                    <a:p>
                      <a:pPr algn="ctr" fontAlgn="ctr"/>
                      <a:r>
                        <a:rPr lang="en-US" sz="1200" b="0" i="0" u="none" strike="noStrike" dirty="0">
                          <a:solidFill>
                            <a:srgbClr val="000000"/>
                          </a:solidFill>
                          <a:effectLst/>
                          <a:latin typeface="Calibri" panose="020F0502020204030204" pitchFamily="34" charset="0"/>
                        </a:rPr>
                        <a:t>27%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8993">
                <a:tc>
                  <a:txBody>
                    <a:bodyPr/>
                    <a:lstStyle/>
                    <a:p>
                      <a:pPr algn="ctr" fontAlgn="ctr"/>
                      <a:r>
                        <a:rPr lang="en-US" sz="1200" b="0" i="0" u="none" strike="noStrike">
                          <a:solidFill>
                            <a:srgbClr val="000000"/>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8993">
                <a:tc>
                  <a:txBody>
                    <a:bodyPr/>
                    <a:lstStyle/>
                    <a:p>
                      <a:pPr algn="ctr" fontAlgn="ctr"/>
                      <a:r>
                        <a:rPr lang="en-US" sz="1200" b="0" i="0" u="none" strike="noStrike" dirty="0">
                          <a:solidFill>
                            <a:srgbClr val="000000"/>
                          </a:solidFill>
                          <a:effectLst/>
                          <a:latin typeface="Calibri" panose="020F0502020204030204" pitchFamily="34" charset="0"/>
                        </a:rPr>
                        <a:t>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8993">
                <a:tc>
                  <a:txBody>
                    <a:bodyPr/>
                    <a:lstStyle/>
                    <a:p>
                      <a:pPr algn="ctr" fontAlgn="ctr"/>
                      <a:r>
                        <a:rPr lang="en-US" sz="1200" b="0" i="0" u="none" strike="noStrike" dirty="0">
                          <a:solidFill>
                            <a:srgbClr val="000000"/>
                          </a:solidFill>
                          <a:effectLst/>
                          <a:latin typeface="Calibri" panose="020F0502020204030204" pitchFamily="34" charset="0"/>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8993">
                <a:tc>
                  <a:txBody>
                    <a:bodyPr/>
                    <a:lstStyle/>
                    <a:p>
                      <a:pPr algn="ctr" fontAlgn="ctr"/>
                      <a:r>
                        <a:rPr lang="en-US" sz="1200" b="0" i="0" u="none" strike="noStrike" dirty="0">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8993">
                <a:tc>
                  <a:txBody>
                    <a:bodyPr/>
                    <a:lstStyle/>
                    <a:p>
                      <a:pPr algn="ctr" fontAlgn="ctr"/>
                      <a:r>
                        <a:rPr lang="en-US" sz="1200" b="0" i="0" u="none" strike="noStrike" dirty="0">
                          <a:solidFill>
                            <a:srgbClr val="000000"/>
                          </a:solidFill>
                          <a:effectLst/>
                          <a:latin typeface="Calibri" panose="020F0502020204030204" pitchFamily="34" charset="0"/>
                        </a:rPr>
                        <a:t>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8993">
                <a:tc>
                  <a:txBody>
                    <a:bodyPr/>
                    <a:lstStyle/>
                    <a:p>
                      <a:pPr algn="ctr" fontAlgn="ctr"/>
                      <a:r>
                        <a:rPr lang="en-US" sz="1200" b="0" i="0" u="none" strike="noStrike" dirty="0">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8993">
                <a:tc>
                  <a:txBody>
                    <a:bodyPr/>
                    <a:lstStyle/>
                    <a:p>
                      <a:pPr algn="ctr" fontAlgn="ctr"/>
                      <a:r>
                        <a:rPr lang="en-US" sz="1200" b="0" i="0" u="none" strike="noStrike" dirty="0">
                          <a:solidFill>
                            <a:srgbClr val="000000"/>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8993">
                <a:tc>
                  <a:txBody>
                    <a:bodyPr/>
                    <a:lstStyle/>
                    <a:p>
                      <a:pPr algn="ctr" fontAlgn="ctr"/>
                      <a:r>
                        <a:rPr lang="en-US" sz="1200" b="0" i="0" u="none" strike="noStrike" dirty="0">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8993">
                <a:tc>
                  <a:txBody>
                    <a:bodyPr/>
                    <a:lstStyle/>
                    <a:p>
                      <a:pPr algn="ctr" fontAlgn="ctr"/>
                      <a:r>
                        <a:rPr lang="en-US" sz="1200" b="0" i="0" u="none" strike="noStrike">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8993">
                <a:tc>
                  <a:txBody>
                    <a:bodyPr/>
                    <a:lstStyle/>
                    <a:p>
                      <a:pPr algn="ctr" fontAlgn="ctr"/>
                      <a:r>
                        <a:rPr lang="en-US" sz="1200" b="0" i="0" u="none" strike="noStrike" dirty="0">
                          <a:solidFill>
                            <a:srgbClr val="000000"/>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8993">
                <a:tc>
                  <a:txBody>
                    <a:bodyPr/>
                    <a:lstStyle/>
                    <a:p>
                      <a:pPr algn="ctr" fontAlgn="ctr"/>
                      <a:r>
                        <a:rPr lang="en-US" sz="1200" b="0" i="0" u="none" strike="noStrike" dirty="0">
                          <a:solidFill>
                            <a:srgbClr val="000000"/>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8993">
                <a:tc>
                  <a:txBody>
                    <a:bodyPr/>
                    <a:lstStyle/>
                    <a:p>
                      <a:pPr algn="ctr" fontAlgn="ctr"/>
                      <a:r>
                        <a:rPr lang="en-US" sz="1200" b="0" i="0" u="none" strike="noStrike" dirty="0">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8993">
                <a:tc>
                  <a:txBody>
                    <a:bodyPr/>
                    <a:lstStyle/>
                    <a:p>
                      <a:pPr algn="ctr" fontAlgn="ctr"/>
                      <a:r>
                        <a:rPr lang="en-US" sz="1200" b="0" i="0" u="none" strike="noStrike" dirty="0">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8993">
                <a:tc>
                  <a:txBody>
                    <a:bodyPr/>
                    <a:lstStyle/>
                    <a:p>
                      <a:pPr algn="ctr" fontAlgn="ctr"/>
                      <a:r>
                        <a:rPr lang="en-US" sz="1200" b="0" i="0" u="none" strike="noStrike" dirty="0">
                          <a:solidFill>
                            <a:srgbClr val="000000"/>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8993">
                <a:tc>
                  <a:txBody>
                    <a:bodyPr/>
                    <a:lstStyle/>
                    <a:p>
                      <a:pPr algn="ctr" fontAlgn="ctr"/>
                      <a:r>
                        <a:rPr lang="en-US" sz="12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8993">
                <a:tc>
                  <a:txBody>
                    <a:bodyPr/>
                    <a:lstStyle/>
                    <a:p>
                      <a:pPr algn="ctr" fontAlgn="ctr"/>
                      <a:r>
                        <a:rPr lang="en-US" sz="1200" b="0" i="0" u="none" strike="noStrike" dirty="0">
                          <a:solidFill>
                            <a:srgbClr val="000000"/>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18904605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Reasons for Not Purchasing Goods or Services Online - </a:t>
            </a:r>
            <a:r>
              <a:rPr lang="en-CA" dirty="0"/>
              <a:t>Other</a:t>
            </a:r>
          </a:p>
        </p:txBody>
      </p:sp>
      <p:sp>
        <p:nvSpPr>
          <p:cNvPr id="3" name="Text Placeholder 2"/>
          <p:cNvSpPr>
            <a:spLocks noGrp="1"/>
          </p:cNvSpPr>
          <p:nvPr>
            <p:ph type="body" sz="quarter" idx="16"/>
          </p:nvPr>
        </p:nvSpPr>
        <p:spPr>
          <a:xfrm>
            <a:off x="209558" y="6316275"/>
            <a:ext cx="7258042" cy="356508"/>
          </a:xfrm>
        </p:spPr>
        <p:txBody>
          <a:bodyPr/>
          <a:lstStyle/>
          <a:p>
            <a:r>
              <a:rPr lang="en-US" dirty="0"/>
              <a:t>Q16.  Why do you not purchase goods or service online?</a:t>
            </a:r>
          </a:p>
          <a:p>
            <a:r>
              <a:rPr lang="en-US" dirty="0"/>
              <a:t>Base: Never Buy Goods or Services Online (n=3,942)</a:t>
            </a:r>
          </a:p>
        </p:txBody>
      </p:sp>
      <p:cxnSp>
        <p:nvCxnSpPr>
          <p:cNvPr id="8" name="Straight Connector 7"/>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9" name="Chart 8"/>
          <p:cNvGraphicFramePr/>
          <p:nvPr>
            <p:extLst/>
          </p:nvPr>
        </p:nvGraphicFramePr>
        <p:xfrm>
          <a:off x="914400" y="1615713"/>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788BB3A6-F2C7-422E-9D9E-9CFA1F9AA09D}"/>
              </a:ext>
            </a:extLst>
          </p:cNvPr>
          <p:cNvGraphicFramePr>
            <a:graphicFrameLocks noGrp="1"/>
          </p:cNvGraphicFramePr>
          <p:nvPr>
            <p:extLst/>
          </p:nvPr>
        </p:nvGraphicFramePr>
        <p:xfrm>
          <a:off x="7266876" y="1670308"/>
          <a:ext cx="1038924" cy="3968496"/>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40944">
                <a:tc>
                  <a:txBody>
                    <a:bodyPr/>
                    <a:lstStyle/>
                    <a:p>
                      <a:pPr algn="ctr" fontAlgn="ctr"/>
                      <a:r>
                        <a:rPr lang="en-US" sz="1200" b="0" i="0" u="none" strike="noStrike" dirty="0">
                          <a:solidFill>
                            <a:srgbClr val="000000"/>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40944">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40944">
                <a:tc>
                  <a:txBody>
                    <a:bodyPr/>
                    <a:lstStyle/>
                    <a:p>
                      <a:pPr algn="ctr" fontAlgn="ctr"/>
                      <a:r>
                        <a:rPr lang="en-US" sz="1200" b="0" i="0" u="none" strike="noStrike">
                          <a:solidFill>
                            <a:srgbClr val="000000"/>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40944">
                <a:tc>
                  <a:txBody>
                    <a:bodyPr/>
                    <a:lstStyle/>
                    <a:p>
                      <a:pPr algn="ctr" fontAlgn="ctr"/>
                      <a:r>
                        <a:rPr lang="en-US" sz="1200" b="0" i="0" u="none" strike="noStrike">
                          <a:solidFill>
                            <a:srgbClr val="000000"/>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40944">
                <a:tc>
                  <a:txBody>
                    <a:bodyPr/>
                    <a:lstStyle/>
                    <a:p>
                      <a:pPr algn="ctr" fontAlgn="ctr"/>
                      <a:r>
                        <a:rPr lang="en-US" sz="1200" b="0" i="0" u="none" strike="noStrike">
                          <a:solidFill>
                            <a:srgbClr val="000000"/>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40944">
                <a:tc>
                  <a:txBody>
                    <a:bodyPr/>
                    <a:lstStyle/>
                    <a:p>
                      <a:pPr algn="ctr" fontAlgn="ctr"/>
                      <a:r>
                        <a:rPr lang="en-US" sz="1200" b="0" i="0" u="none" strike="noStrike" dirty="0">
                          <a:solidFill>
                            <a:srgbClr val="000000"/>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40944">
                <a:tc>
                  <a:txBody>
                    <a:bodyPr/>
                    <a:lstStyle/>
                    <a:p>
                      <a:pPr algn="ctr" fontAlgn="ctr"/>
                      <a:r>
                        <a:rPr lang="en-US" sz="1200" b="0" i="0" u="none" strike="noStrike">
                          <a:solidFill>
                            <a:srgbClr val="000000"/>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40944">
                <a:tc>
                  <a:txBody>
                    <a:bodyPr/>
                    <a:lstStyle/>
                    <a:p>
                      <a:pPr algn="ctr" fontAlgn="ctr"/>
                      <a:r>
                        <a:rPr lang="en-US" sz="1200" b="0" i="0" u="none" strike="noStrike">
                          <a:solidFill>
                            <a:srgbClr val="000000"/>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40944">
                <a:tc>
                  <a:txBody>
                    <a:bodyPr/>
                    <a:lstStyle/>
                    <a:p>
                      <a:pPr algn="ctr" fontAlgn="ctr"/>
                      <a:r>
                        <a:rPr lang="en-US" sz="1200" b="0" i="0" u="none" strike="noStrike" dirty="0">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4AAFE666-7C8E-40CA-A82A-BFAA752F8C6B}"/>
              </a:ext>
            </a:extLst>
          </p:cNvPr>
          <p:cNvGraphicFramePr>
            <a:graphicFrameLocks noGrp="1"/>
          </p:cNvGraphicFramePr>
          <p:nvPr>
            <p:extLst/>
          </p:nvPr>
        </p:nvGraphicFramePr>
        <p:xfrm>
          <a:off x="7242312" y="1245704"/>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8333861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1107996"/>
          </a:xfrm>
        </p:spPr>
        <p:txBody>
          <a:bodyPr/>
          <a:lstStyle/>
          <a:p>
            <a:pPr algn="just"/>
            <a:r>
              <a:rPr lang="en-US" dirty="0"/>
              <a:t>Among those who shop online, saving time, convenience, ease of use, flexibility of prices, a wide range of choices, and the ability to buy items they can’t get elsewhere drive this behaviour. The reasons are largely consistent, although wide range of choices (+3) has grown. </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a:t>
            </a:r>
          </a:p>
          <a:p>
            <a:r>
              <a:rPr lang="en-CA" dirty="0"/>
              <a:t>Base: Buy Goods or Services Online At Least Once Month 2018 (n=20,307)</a:t>
            </a:r>
            <a:endParaRPr lang="en-US" dirty="0"/>
          </a:p>
        </p:txBody>
      </p:sp>
      <p:graphicFrame>
        <p:nvGraphicFramePr>
          <p:cNvPr id="7" name="Chart 6"/>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Table 4">
            <a:extLst>
              <a:ext uri="{FF2B5EF4-FFF2-40B4-BE49-F238E27FC236}">
                <a16:creationId xmlns:a16="http://schemas.microsoft.com/office/drawing/2014/main" xmlns="" id="{61B6397E-880D-45BB-AFC3-2E1FDEA71488}"/>
              </a:ext>
            </a:extLst>
          </p:cNvPr>
          <p:cNvGraphicFramePr>
            <a:graphicFrameLocks noGrp="1"/>
          </p:cNvGraphicFramePr>
          <p:nvPr>
            <p:extLst>
              <p:ext uri="{D42A27DB-BD31-4B8C-83A1-F6EECF244321}">
                <p14:modId xmlns:p14="http://schemas.microsoft.com/office/powerpoint/2010/main" val="1848233009"/>
              </p:ext>
            </p:extLst>
          </p:nvPr>
        </p:nvGraphicFramePr>
        <p:xfrm>
          <a:off x="7343076" y="1785470"/>
          <a:ext cx="1038924" cy="3859425"/>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28825">
                <a:tc>
                  <a:txBody>
                    <a:bodyPr/>
                    <a:lstStyle/>
                    <a:p>
                      <a:pPr algn="ctr" fontAlgn="ctr"/>
                      <a:r>
                        <a:rPr lang="en-US" sz="1100" b="0" i="0" u="none" strike="noStrike" dirty="0">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28825">
                <a:tc>
                  <a:txBody>
                    <a:bodyPr/>
                    <a:lstStyle/>
                    <a:p>
                      <a:pPr algn="ctr" fontAlgn="ctr"/>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28825">
                <a:tc>
                  <a:txBody>
                    <a:bodyPr/>
                    <a:lstStyle/>
                    <a:p>
                      <a:pPr algn="ctr" fontAlgn="ctr"/>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28825">
                <a:tc>
                  <a:txBody>
                    <a:bodyPr/>
                    <a:lstStyle/>
                    <a:p>
                      <a:pPr algn="ctr" fontAlgn="ctr"/>
                      <a:r>
                        <a:rPr lang="en-US" sz="1100" b="0" i="0" u="none" strike="noStrike">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28825">
                <a:tc>
                  <a:txBody>
                    <a:bodyPr/>
                    <a:lstStyle/>
                    <a:p>
                      <a:pPr algn="ctr" fontAlgn="ctr"/>
                      <a:r>
                        <a:rPr lang="en-US" sz="1100" b="0" i="0" u="none" strike="noStrike">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28825">
                <a:tc>
                  <a:txBody>
                    <a:bodyPr/>
                    <a:lstStyle/>
                    <a:p>
                      <a:pPr algn="ctr" fontAlgn="ctr"/>
                      <a:r>
                        <a:rPr lang="en-US" sz="1100" b="0" i="0" u="none" strike="noStrike">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28825">
                <a:tc>
                  <a:txBody>
                    <a:bodyPr/>
                    <a:lstStyle/>
                    <a:p>
                      <a:pPr algn="ctr" fontAlgn="ctr"/>
                      <a:r>
                        <a:rPr lang="en-US" sz="1100" b="0" i="0" u="none" strike="noStrike">
                          <a:solidFill>
                            <a:srgbClr val="000000"/>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28825">
                <a:tc>
                  <a:txBody>
                    <a:bodyPr/>
                    <a:lstStyle/>
                    <a:p>
                      <a:pPr algn="ctr" fontAlgn="ctr"/>
                      <a:r>
                        <a:rPr lang="en-US" sz="1100" b="0" i="0" u="none" strike="noStrike">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r h="428825">
                <a:tc>
                  <a:txBody>
                    <a:bodyPr/>
                    <a:lstStyle/>
                    <a:p>
                      <a:pPr algn="ctr" fontAlgn="ctr"/>
                      <a:r>
                        <a:rPr lang="en-US" sz="1100" b="0" i="0" u="none" strike="noStrike" dirty="0">
                          <a:solidFill>
                            <a:srgbClr val="000000"/>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94253769"/>
                  </a:ext>
                </a:extLst>
              </a:tr>
            </a:tbl>
          </a:graphicData>
        </a:graphic>
      </p:graphicFrame>
      <p:graphicFrame>
        <p:nvGraphicFramePr>
          <p:cNvPr id="6" name="Table 5">
            <a:extLst>
              <a:ext uri="{FF2B5EF4-FFF2-40B4-BE49-F238E27FC236}">
                <a16:creationId xmlns:a16="http://schemas.microsoft.com/office/drawing/2014/main" xmlns="" id="{18F05CAF-7B19-49DC-940A-20BAFA95988E}"/>
              </a:ext>
            </a:extLst>
          </p:cNvPr>
          <p:cNvGraphicFramePr>
            <a:graphicFrameLocks noGrp="1"/>
          </p:cNvGraphicFramePr>
          <p:nvPr>
            <p:extLst/>
          </p:nvPr>
        </p:nvGraphicFramePr>
        <p:xfrm>
          <a:off x="7315200" y="1447800"/>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290190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833" y="2667000"/>
            <a:ext cx="7093160" cy="1625060"/>
          </a:xfrm>
        </p:spPr>
        <p:txBody>
          <a:bodyPr/>
          <a:lstStyle/>
          <a:p>
            <a:r>
              <a:rPr lang="en-CA" sz="6600" dirty="0"/>
              <a:t>PART 2: E-COMMERCE</a:t>
            </a:r>
          </a:p>
        </p:txBody>
      </p:sp>
    </p:spTree>
    <p:extLst>
      <p:ext uri="{BB962C8B-B14F-4D97-AF65-F5344CB8AC3E}">
        <p14:creationId xmlns:p14="http://schemas.microsoft.com/office/powerpoint/2010/main" val="17521846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268506" y="9144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pPr algn="just"/>
            <a:r>
              <a:rPr lang="en-US" dirty="0"/>
              <a:t>Reason for Shopping Online - Saves Time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[Saves time]</a:t>
            </a:r>
          </a:p>
          <a:p>
            <a:r>
              <a:rPr lang="en-CA" dirty="0"/>
              <a:t>Base: Buy Goods or Services Online At Least Once Month 2018 (n=20,307)</a:t>
            </a:r>
            <a:endParaRPr lang="en-US" dirty="0"/>
          </a:p>
        </p:txBody>
      </p:sp>
      <p:graphicFrame>
        <p:nvGraphicFramePr>
          <p:cNvPr id="6" name="Table 5">
            <a:extLst>
              <a:ext uri="{FF2B5EF4-FFF2-40B4-BE49-F238E27FC236}">
                <a16:creationId xmlns:a16="http://schemas.microsoft.com/office/drawing/2014/main" xmlns="" id="{77FAADAD-C38C-4900-8BD3-71910CCDA9CD}"/>
              </a:ext>
            </a:extLst>
          </p:cNvPr>
          <p:cNvGraphicFramePr>
            <a:graphicFrameLocks noGrp="1"/>
          </p:cNvGraphicFramePr>
          <p:nvPr>
            <p:extLst>
              <p:ext uri="{D42A27DB-BD31-4B8C-83A1-F6EECF244321}">
                <p14:modId xmlns:p14="http://schemas.microsoft.com/office/powerpoint/2010/main" val="713511875"/>
              </p:ext>
            </p:extLst>
          </p:nvPr>
        </p:nvGraphicFramePr>
        <p:xfrm>
          <a:off x="7543800" y="838200"/>
          <a:ext cx="1449665" cy="5301775"/>
        </p:xfrm>
        <a:graphic>
          <a:graphicData uri="http://schemas.openxmlformats.org/drawingml/2006/table">
            <a:tbl>
              <a:tblPr>
                <a:tableStyleId>{5C22544A-7EE6-4342-B048-85BDC9FD1C3A}</a:tableStyleId>
              </a:tblPr>
              <a:tblGrid>
                <a:gridCol w="1449665">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fontAlgn="ctr"/>
                      <a:r>
                        <a:rPr lang="en-US" sz="1100" b="0" i="0" u="none" strike="noStrike" dirty="0">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fontAlgn="ctr"/>
                      <a:r>
                        <a:rPr lang="en-US" sz="1100" b="0" i="0" u="none" strike="noStrike" dirty="0">
                          <a:solidFill>
                            <a:srgbClr val="000000"/>
                          </a:solidFill>
                          <a:effectLst/>
                          <a:latin typeface="Calibri" panose="020F0502020204030204" pitchFamily="34" charset="0"/>
                        </a:rPr>
                        <a:t>94%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fontAlgn="ctr"/>
                      <a:r>
                        <a:rPr lang="en-US" sz="1100" b="0" i="0" u="none" strike="noStrike" dirty="0">
                          <a:solidFill>
                            <a:srgbClr val="000000"/>
                          </a:solidFill>
                          <a:effectLst/>
                          <a:latin typeface="Calibri" panose="020F0502020204030204" pitchFamily="34" charset="0"/>
                        </a:rPr>
                        <a:t>78%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fontAlgn="ctr"/>
                      <a:r>
                        <a:rPr lang="en-US" sz="1100" b="0" i="0" u="none" strike="noStrike">
                          <a:solidFill>
                            <a:srgbClr val="000000"/>
                          </a:solidFill>
                          <a:effectLst/>
                          <a:latin typeface="Calibri" panose="020F0502020204030204" pitchFamily="34" charset="0"/>
                        </a:rPr>
                        <a:t>62%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fontAlgn="ctr"/>
                      <a:r>
                        <a:rPr lang="en-US" sz="1100" b="0" i="0" u="none" strike="noStrike">
                          <a:solidFill>
                            <a:srgbClr val="000000"/>
                          </a:solidFill>
                          <a:effectLst/>
                          <a:latin typeface="Calibri" panose="020F0502020204030204" pitchFamily="34" charset="0"/>
                        </a:rPr>
                        <a:t>63%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fontAlgn="ctr"/>
                      <a:r>
                        <a:rPr lang="en-US" sz="1100" b="0" i="0" u="none" strike="noStrike">
                          <a:solidFill>
                            <a:srgbClr val="000000"/>
                          </a:solidFill>
                          <a:effectLst/>
                          <a:latin typeface="Calibri" panose="020F0502020204030204" pitchFamily="34" charset="0"/>
                        </a:rPr>
                        <a:t>65%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fontAlgn="ctr"/>
                      <a:r>
                        <a:rPr lang="en-US" sz="1100" b="0" i="0" u="none" strike="noStrike">
                          <a:solidFill>
                            <a:srgbClr val="000000"/>
                          </a:solidFill>
                          <a:effectLst/>
                          <a:latin typeface="Calibri" panose="020F0502020204030204" pitchFamily="34" charset="0"/>
                        </a:rPr>
                        <a:t>67%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fontAlgn="ctr"/>
                      <a:r>
                        <a:rPr lang="en-US" sz="1100" b="0" i="0" u="none" strike="noStrike">
                          <a:solidFill>
                            <a:srgbClr val="000000"/>
                          </a:solidFill>
                          <a:effectLst/>
                          <a:latin typeface="Calibri" panose="020F0502020204030204" pitchFamily="34" charset="0"/>
                        </a:rPr>
                        <a:t>74%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fontAlgn="ctr"/>
                      <a:r>
                        <a:rPr lang="en-US" sz="1100" b="0" i="0" u="none" strike="noStrike">
                          <a:solidFill>
                            <a:srgbClr val="000000"/>
                          </a:solidFill>
                          <a:effectLst/>
                          <a:latin typeface="Calibri" panose="020F0502020204030204" pitchFamily="34" charset="0"/>
                        </a:rPr>
                        <a:t>67%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fontAlgn="ctr"/>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fontAlgn="ctr"/>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fontAlgn="ctr"/>
                      <a:r>
                        <a:rPr lang="en-US" sz="1100" b="0" i="0" u="none" strike="noStrike">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fontAlgn="ctr"/>
                      <a:r>
                        <a:rPr lang="en-US" sz="1100" b="0" i="0" u="none" strike="noStrike">
                          <a:solidFill>
                            <a:srgbClr val="000000"/>
                          </a:solidFill>
                          <a:effectLst/>
                          <a:latin typeface="Calibri" panose="020F0502020204030204" pitchFamily="34" charset="0"/>
                        </a:rPr>
                        <a:t>57%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fontAlgn="ctr"/>
                      <a:r>
                        <a:rPr lang="en-US" sz="1100" b="0" i="0" u="none" strike="noStrike" dirty="0">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fontAlgn="ctr"/>
                      <a:r>
                        <a:rPr lang="en-US" sz="1100" b="0" i="0" u="none" strike="noStrike">
                          <a:solidFill>
                            <a:srgbClr val="000000"/>
                          </a:solidFill>
                          <a:effectLst/>
                          <a:latin typeface="Calibri" panose="020F0502020204030204" pitchFamily="34" charset="0"/>
                        </a:rPr>
                        <a:t>64%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fontAlgn="ctr"/>
                      <a:r>
                        <a:rPr lang="en-US" sz="1100" b="0" i="0" u="none" strike="noStrike">
                          <a:solidFill>
                            <a:srgbClr val="000000"/>
                          </a:solidFill>
                          <a:effectLst/>
                          <a:latin typeface="Calibri" panose="020F0502020204030204" pitchFamily="34" charset="0"/>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fontAlgn="ctr"/>
                      <a:r>
                        <a:rPr lang="en-US" sz="1100" b="0" i="0" u="none" strike="noStrike">
                          <a:solidFill>
                            <a:srgbClr val="000000"/>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fontAlgn="ctr"/>
                      <a:r>
                        <a:rPr lang="en-US" sz="1100" b="0" i="0" u="none" strike="noStrike">
                          <a:solidFill>
                            <a:srgbClr val="000000"/>
                          </a:solidFill>
                          <a:effectLst/>
                          <a:latin typeface="Calibri" panose="020F0502020204030204" pitchFamily="34" charset="0"/>
                        </a:rPr>
                        <a:t>62%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fontAlgn="ctr"/>
                      <a:r>
                        <a:rPr lang="en-US" sz="1100" b="0" i="0" u="none" strike="noStrike">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fontAlgn="ctr"/>
                      <a:r>
                        <a:rPr lang="en-US" sz="1100" b="0" i="0" u="none" strike="noStrike">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fontAlgn="ctr"/>
                      <a:r>
                        <a:rPr lang="en-US" sz="1100" b="0" i="0" u="none" strike="noStrike">
                          <a:solidFill>
                            <a:srgbClr val="000000"/>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fontAlgn="ctr"/>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fontAlgn="ctr"/>
                      <a:r>
                        <a:rPr lang="en-US" sz="1100" b="0" i="0" u="none" strike="noStrike">
                          <a:solidFill>
                            <a:srgbClr val="000000"/>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fontAlgn="ctr"/>
                      <a:r>
                        <a:rPr lang="en-US" sz="1100" b="0" i="0" u="none" strike="noStrike">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fontAlgn="ctr"/>
                      <a:r>
                        <a:rPr lang="en-US" sz="1100" b="0" i="0" u="none" strike="noStrike">
                          <a:solidFill>
                            <a:srgbClr val="000000"/>
                          </a:solidFill>
                          <a:effectLst/>
                          <a:latin typeface="Calibri" panose="020F0502020204030204" pitchFamily="34" charset="0"/>
                        </a:rPr>
                        <a:t>76%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fontAlgn="ctr"/>
                      <a:r>
                        <a:rPr lang="en-US" sz="1100" b="0" i="0" u="none" strike="noStrike" dirty="0">
                          <a:solidFill>
                            <a:srgbClr val="000000"/>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9705547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Reason for Shopping Online- Saves Time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[Saves time]</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37160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36AE5FDD-BAEA-4455-A3D1-9870F2A40398}"/>
              </a:ext>
            </a:extLst>
          </p:cNvPr>
          <p:cNvGraphicFramePr>
            <a:graphicFrameLocks noGrp="1"/>
          </p:cNvGraphicFramePr>
          <p:nvPr>
            <p:extLst>
              <p:ext uri="{D42A27DB-BD31-4B8C-83A1-F6EECF244321}">
                <p14:modId xmlns:p14="http://schemas.microsoft.com/office/powerpoint/2010/main" val="2196286207"/>
              </p:ext>
            </p:extLst>
          </p:nvPr>
        </p:nvGraphicFramePr>
        <p:xfrm>
          <a:off x="7647876" y="1524000"/>
          <a:ext cx="1038924" cy="400701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5012">
                <a:tc>
                  <a:txBody>
                    <a:bodyPr/>
                    <a:lstStyle/>
                    <a:p>
                      <a:pPr algn="ctr" rtl="0" fontAlgn="t"/>
                      <a:r>
                        <a:rPr lang="en-US" sz="1100" b="0" i="0" u="none" strike="noStrike" dirty="0">
                          <a:solidFill>
                            <a:srgbClr val="000000"/>
                          </a:solidFill>
                          <a:effectLst/>
                          <a:latin typeface="Calibri" panose="020F0502020204030204" pitchFamily="34" charset="0"/>
                        </a:rPr>
                        <a:t>59%</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5012">
                <a:tc>
                  <a:txBody>
                    <a:bodyPr/>
                    <a:lstStyle/>
                    <a:p>
                      <a:pPr algn="ctr" fontAlgn="ctr"/>
                      <a:endParaRPr lang="en-US" sz="1800" b="0" i="0" u="none" strike="noStrike" dirty="0">
                        <a:solidFill>
                          <a:srgbClr val="000000"/>
                        </a:solidFill>
                        <a:effectLst/>
                        <a:latin typeface="Arial" panose="020B0604020202020204" pitchFamily="34" charset="0"/>
                      </a:endParaRP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5012">
                <a:tc>
                  <a:txBody>
                    <a:bodyPr/>
                    <a:lstStyle/>
                    <a:p>
                      <a:pPr algn="ctr" rtl="0" fontAlgn="t"/>
                      <a:r>
                        <a:rPr lang="en-US" sz="1100" b="0" i="0" u="none" strike="noStrike" dirty="0">
                          <a:solidFill>
                            <a:srgbClr val="000000"/>
                          </a:solidFill>
                          <a:effectLst/>
                          <a:latin typeface="Calibri" panose="020F0502020204030204" pitchFamily="34" charset="0"/>
                        </a:rPr>
                        <a:t>60%</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366915">
                <a:tc>
                  <a:txBody>
                    <a:bodyPr/>
                    <a:lstStyle/>
                    <a:p>
                      <a:pPr algn="ctr" rtl="0" fontAlgn="t"/>
                      <a:r>
                        <a:rPr lang="en-US" sz="1100" b="0" i="0" u="none" strike="noStrike" dirty="0">
                          <a:solidFill>
                            <a:srgbClr val="000000"/>
                          </a:solidFill>
                          <a:effectLst/>
                          <a:latin typeface="Calibri" panose="020F0502020204030204" pitchFamily="34" charset="0"/>
                        </a:rPr>
                        <a:t>58%</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5012">
                <a:tc>
                  <a:txBody>
                    <a:bodyPr/>
                    <a:lstStyle/>
                    <a:p>
                      <a:pPr algn="ctr" rtl="0" fontAlgn="t"/>
                      <a:r>
                        <a:rPr lang="en-US" sz="1100" b="0" i="0" u="none" strike="noStrike" dirty="0">
                          <a:solidFill>
                            <a:srgbClr val="000000"/>
                          </a:solidFill>
                          <a:effectLst/>
                          <a:latin typeface="Calibri" panose="020F0502020204030204" pitchFamily="34" charset="0"/>
                        </a:rPr>
                        <a:t>59%</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5012">
                <a:tc>
                  <a:txBody>
                    <a:bodyPr/>
                    <a:lstStyle/>
                    <a:p>
                      <a:pPr algn="ctr" rtl="0" fontAlgn="t"/>
                      <a:r>
                        <a:rPr lang="en-US" sz="1100" b="0" i="0" u="none" strike="noStrike" dirty="0">
                          <a:solidFill>
                            <a:srgbClr val="000000"/>
                          </a:solidFill>
                          <a:effectLst/>
                          <a:latin typeface="Calibri" panose="020F0502020204030204" pitchFamily="34" charset="0"/>
                        </a:rPr>
                        <a:t>59%</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5012">
                <a:tc>
                  <a:txBody>
                    <a:bodyPr/>
                    <a:lstStyle/>
                    <a:p>
                      <a:pPr algn="ctr" rtl="0" fontAlgn="t"/>
                      <a:r>
                        <a:rPr lang="en-US" sz="1100" b="0" i="0" u="none" strike="noStrike" dirty="0">
                          <a:solidFill>
                            <a:srgbClr val="000000"/>
                          </a:solidFill>
                          <a:effectLst/>
                          <a:latin typeface="Calibri" panose="020F0502020204030204" pitchFamily="34" charset="0"/>
                        </a:rPr>
                        <a:t>55%</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5012">
                <a:tc>
                  <a:txBody>
                    <a:bodyPr/>
                    <a:lstStyle/>
                    <a:p>
                      <a:pPr algn="ctr" rtl="0" fontAlgn="t"/>
                      <a:r>
                        <a:rPr lang="en-US" sz="1100" b="0" i="0" u="none" strike="noStrike" dirty="0">
                          <a:solidFill>
                            <a:srgbClr val="000000"/>
                          </a:solidFill>
                          <a:effectLst/>
                          <a:latin typeface="Calibri" panose="020F0502020204030204" pitchFamily="34" charset="0"/>
                        </a:rPr>
                        <a:t>55%</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5012">
                <a:tc>
                  <a:txBody>
                    <a:bodyPr/>
                    <a:lstStyle/>
                    <a:p>
                      <a:pPr algn="ctr" rtl="0" fontAlgn="t"/>
                      <a:r>
                        <a:rPr lang="en-US" sz="1100" b="0" i="0" u="none" strike="noStrike" dirty="0">
                          <a:solidFill>
                            <a:srgbClr val="000000"/>
                          </a:solidFill>
                          <a:effectLst/>
                          <a:latin typeface="Calibri" panose="020F0502020204030204" pitchFamily="34" charset="0"/>
                        </a:rPr>
                        <a:t>51%</a:t>
                      </a:r>
                    </a:p>
                  </a:txBody>
                  <a:tcPr marL="7620" marR="762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1628CA66-342A-48D8-9293-005DBEFCF8A5}"/>
              </a:ext>
            </a:extLst>
          </p:cNvPr>
          <p:cNvGraphicFramePr>
            <a:graphicFrameLocks noGrp="1"/>
          </p:cNvGraphicFramePr>
          <p:nvPr>
            <p:extLst/>
          </p:nvPr>
        </p:nvGraphicFramePr>
        <p:xfrm>
          <a:off x="7623312" y="1078390"/>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2435724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268506" y="9144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pPr algn="just"/>
            <a:r>
              <a:rPr lang="en-US" dirty="0"/>
              <a:t>Reason for Shopping Online - Convenient and Flexible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Convenient and flexible</a:t>
            </a:r>
            <a:r>
              <a:rPr lang="en-US" dirty="0"/>
              <a:t>]</a:t>
            </a:r>
          </a:p>
          <a:p>
            <a:r>
              <a:rPr lang="en-CA" dirty="0"/>
              <a:t>Base: Buy Goods or Services Online At Least Once Month 2018 (n=20,307)</a:t>
            </a:r>
            <a:endParaRPr lang="en-US" dirty="0"/>
          </a:p>
        </p:txBody>
      </p:sp>
      <p:graphicFrame>
        <p:nvGraphicFramePr>
          <p:cNvPr id="6" name="Table 5">
            <a:extLst>
              <a:ext uri="{FF2B5EF4-FFF2-40B4-BE49-F238E27FC236}">
                <a16:creationId xmlns:a16="http://schemas.microsoft.com/office/drawing/2014/main" xmlns="" id="{385C6658-F5F0-4301-9B3A-7A07F054C31E}"/>
              </a:ext>
            </a:extLst>
          </p:cNvPr>
          <p:cNvGraphicFramePr>
            <a:graphicFrameLocks noGrp="1"/>
          </p:cNvGraphicFramePr>
          <p:nvPr>
            <p:extLst>
              <p:ext uri="{D42A27DB-BD31-4B8C-83A1-F6EECF244321}">
                <p14:modId xmlns:p14="http://schemas.microsoft.com/office/powerpoint/2010/main" val="2715207122"/>
              </p:ext>
            </p:extLst>
          </p:nvPr>
        </p:nvGraphicFramePr>
        <p:xfrm>
          <a:off x="7203044" y="794225"/>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91%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69%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ctr"/>
                      <a:r>
                        <a:rPr lang="en-US" sz="1100" b="0" i="0" u="none" strike="noStrike">
                          <a:solidFill>
                            <a:srgbClr val="000000"/>
                          </a:solidFill>
                          <a:effectLst/>
                          <a:latin typeface="Calibri" panose="020F0502020204030204" pitchFamily="34" charset="0"/>
                        </a:rPr>
                        <a:t>60%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ctr"/>
                      <a:r>
                        <a:rPr lang="en-US" sz="1100" b="0" i="0" u="none" strike="noStrike">
                          <a:solidFill>
                            <a:srgbClr val="000000"/>
                          </a:solidFill>
                          <a:effectLst/>
                          <a:latin typeface="Calibri" panose="020F0502020204030204" pitchFamily="34" charset="0"/>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ctr"/>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ctr"/>
                      <a:r>
                        <a:rPr lang="en-US" sz="1100" b="0" i="0" u="none" strike="noStrike">
                          <a:solidFill>
                            <a:srgbClr val="000000"/>
                          </a:solidFill>
                          <a:effectLst/>
                          <a:latin typeface="Calibri" panose="020F0502020204030204" pitchFamily="34" charset="0"/>
                        </a:rPr>
                        <a:t>61%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ctr"/>
                      <a:r>
                        <a:rPr lang="en-US" sz="1100" b="0" i="0" u="none" strike="noStrike">
                          <a:solidFill>
                            <a:srgbClr val="000000"/>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ctr"/>
                      <a:r>
                        <a:rPr lang="en-US" sz="1100" b="0" i="0" u="none" strike="noStrike">
                          <a:solidFill>
                            <a:srgbClr val="000000"/>
                          </a:solidFill>
                          <a:effectLst/>
                          <a:latin typeface="Calibri" panose="020F0502020204030204" pitchFamily="34" charset="0"/>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ctr"/>
                      <a:r>
                        <a:rPr lang="en-US" sz="1100" b="0" i="0" u="none" strike="noStrike">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ctr"/>
                      <a:r>
                        <a:rPr lang="en-US" sz="1100" b="0" i="0" u="none" strike="noStrike">
                          <a:solidFill>
                            <a:srgbClr val="000000"/>
                          </a:solidFill>
                          <a:effectLst/>
                          <a:latin typeface="Calibri" panose="020F0502020204030204" pitchFamily="34" charset="0"/>
                        </a:rPr>
                        <a:t>57%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ctr"/>
                      <a:r>
                        <a:rPr lang="en-US" sz="1100" b="0" i="0" u="none" strike="noStrike">
                          <a:solidFill>
                            <a:srgbClr val="000000"/>
                          </a:solidFill>
                          <a:effectLst/>
                          <a:latin typeface="Calibri" panose="020F0502020204030204" pitchFamily="34" charset="0"/>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ctr"/>
                      <a:r>
                        <a:rPr lang="en-US" sz="1100" b="0" i="0" u="none" strike="noStrike">
                          <a:solidFill>
                            <a:srgbClr val="000000"/>
                          </a:solidFill>
                          <a:effectLst/>
                          <a:latin typeface="Calibri" panose="020F0502020204030204" pitchFamily="34" charset="0"/>
                        </a:rPr>
                        <a:t>54%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ctr"/>
                      <a:r>
                        <a:rPr lang="en-US" sz="1100" b="0" i="0" u="none" strike="noStrike">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ctr"/>
                      <a:r>
                        <a:rPr lang="en-US" sz="1100" b="0" i="0" u="none" strike="noStrike">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ctr"/>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ctr"/>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ctr"/>
                      <a:r>
                        <a:rPr lang="en-US" sz="1100" b="0" i="0" u="none" strike="noStrike">
                          <a:solidFill>
                            <a:srgbClr val="000000"/>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ctr"/>
                      <a:r>
                        <a:rPr lang="en-US" sz="11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ctr"/>
                      <a:r>
                        <a:rPr lang="en-US" sz="1100" b="0" i="0" u="none" strike="noStrike">
                          <a:solidFill>
                            <a:srgbClr val="000000"/>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ctr"/>
                      <a:r>
                        <a:rPr lang="en-US" sz="1100" b="0" i="0" u="none" strike="noStrike">
                          <a:solidFill>
                            <a:srgbClr val="000000"/>
                          </a:solidFill>
                          <a:effectLst/>
                          <a:latin typeface="Calibri" panose="020F0502020204030204" pitchFamily="34" charset="0"/>
                        </a:rPr>
                        <a:t>35%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ctr"/>
                      <a:r>
                        <a:rPr lang="en-US" sz="1100" b="0" i="0" u="none" strike="noStrike">
                          <a:solidFill>
                            <a:srgbClr val="000000"/>
                          </a:solidFill>
                          <a:effectLst/>
                          <a:latin typeface="Calibri" panose="020F0502020204030204" pitchFamily="34" charset="0"/>
                        </a:rPr>
                        <a:t>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19493182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Reason for Shopping Online - Convenient and Flexible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Convenient and flexible</a:t>
            </a:r>
            <a:r>
              <a:rPr lang="en-US" dirty="0"/>
              <a:t>]</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234440" y="1427700"/>
          <a:ext cx="7680960" cy="437410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1D9EA90C-C5DF-4288-8ED7-F76D44C5161A}"/>
              </a:ext>
            </a:extLst>
          </p:cNvPr>
          <p:cNvGraphicFramePr>
            <a:graphicFrameLocks noGrp="1"/>
          </p:cNvGraphicFramePr>
          <p:nvPr>
            <p:extLst/>
          </p:nvPr>
        </p:nvGraphicFramePr>
        <p:xfrm>
          <a:off x="7876476" y="1589812"/>
          <a:ext cx="1038924" cy="4057947"/>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0883">
                <a:tc>
                  <a:txBody>
                    <a:bodyPr/>
                    <a:lstStyle/>
                    <a:p>
                      <a:pPr algn="ctr" rtl="0" fontAlgn="t"/>
                      <a:r>
                        <a:rPr lang="en-US" sz="1100" b="0" i="0" u="none" strike="noStrike" dirty="0">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0883">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56%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0883">
                <a:tc>
                  <a:txBody>
                    <a:bodyPr/>
                    <a:lstStyle/>
                    <a:p>
                      <a:pPr algn="ctr" rtl="0" fontAlgn="t"/>
                      <a:r>
                        <a:rPr lang="en-US" sz="1100" b="0" i="0" u="none" strike="noStrike">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0883">
                <a:tc>
                  <a:txBody>
                    <a:bodyPr/>
                    <a:lstStyle/>
                    <a:p>
                      <a:pPr algn="ctr" rtl="0" fontAlgn="t"/>
                      <a:r>
                        <a:rPr lang="en-US" sz="1100" b="0" i="0" u="none" strike="noStrike">
                          <a:solidFill>
                            <a:srgbClr val="000000"/>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4B677012-6704-4980-9107-045BFC3BB7F0}"/>
              </a:ext>
            </a:extLst>
          </p:cNvPr>
          <p:cNvGraphicFramePr>
            <a:graphicFrameLocks noGrp="1"/>
          </p:cNvGraphicFramePr>
          <p:nvPr>
            <p:extLst/>
          </p:nvPr>
        </p:nvGraphicFramePr>
        <p:xfrm>
          <a:off x="7851912" y="1308652"/>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8067979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228600" y="8382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pPr algn="just"/>
            <a:r>
              <a:rPr lang="en-US" dirty="0"/>
              <a:t>Reason for Shopping Online - Easy to Use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Easy to use </a:t>
            </a:r>
            <a:r>
              <a:rPr lang="en-US" dirty="0"/>
              <a:t>]</a:t>
            </a:r>
          </a:p>
          <a:p>
            <a:r>
              <a:rPr lang="en-CA" dirty="0"/>
              <a:t>Base: Buy Goods or Services Online At Least Once Month 2108 (n=20,307)</a:t>
            </a:r>
            <a:endParaRPr lang="en-US" dirty="0"/>
          </a:p>
        </p:txBody>
      </p:sp>
      <p:graphicFrame>
        <p:nvGraphicFramePr>
          <p:cNvPr id="6" name="Table 5">
            <a:extLst>
              <a:ext uri="{FF2B5EF4-FFF2-40B4-BE49-F238E27FC236}">
                <a16:creationId xmlns:a16="http://schemas.microsoft.com/office/drawing/2014/main" xmlns="" id="{3A2E01C4-0C93-4DA8-957C-ADF7AE62F825}"/>
              </a:ext>
            </a:extLst>
          </p:cNvPr>
          <p:cNvGraphicFramePr>
            <a:graphicFrameLocks noGrp="1"/>
          </p:cNvGraphicFramePr>
          <p:nvPr>
            <p:extLst>
              <p:ext uri="{D42A27DB-BD31-4B8C-83A1-F6EECF244321}">
                <p14:modId xmlns:p14="http://schemas.microsoft.com/office/powerpoint/2010/main" val="2165543037"/>
              </p:ext>
            </p:extLst>
          </p:nvPr>
        </p:nvGraphicFramePr>
        <p:xfrm>
          <a:off x="7315200" y="762000"/>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94%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60%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ctr"/>
                      <a:r>
                        <a:rPr lang="en-US" sz="1100" b="0" i="0" u="none" strike="noStrike">
                          <a:solidFill>
                            <a:srgbClr val="000000"/>
                          </a:solidFill>
                          <a:effectLst/>
                          <a:latin typeface="Calibri" panose="020F0502020204030204" pitchFamily="34" charset="0"/>
                        </a:rPr>
                        <a:t>62%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ctr"/>
                      <a:r>
                        <a:rPr lang="en-US" sz="1100" b="0" i="0" u="none" strike="noStrike">
                          <a:solidFill>
                            <a:srgbClr val="000000"/>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ctr"/>
                      <a:r>
                        <a:rPr lang="en-US" sz="1100" b="0" i="0" u="none" strike="noStrike">
                          <a:solidFill>
                            <a:srgbClr val="000000"/>
                          </a:solidFill>
                          <a:effectLst/>
                          <a:latin typeface="Calibri" panose="020F0502020204030204" pitchFamily="34" charset="0"/>
                        </a:rPr>
                        <a:t>62%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ctr"/>
                      <a:r>
                        <a:rPr lang="en-US" sz="1100" b="0" i="0" u="none" strike="noStrike">
                          <a:solidFill>
                            <a:srgbClr val="000000"/>
                          </a:solidFill>
                          <a:effectLst/>
                          <a:latin typeface="Calibri" panose="020F0502020204030204" pitchFamily="34" charset="0"/>
                        </a:rPr>
                        <a:t>56%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ctr"/>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ctr"/>
                      <a:r>
                        <a:rPr lang="en-US" sz="1100" b="0" i="0" u="none" strike="noStrike">
                          <a:solidFill>
                            <a:srgbClr val="000000"/>
                          </a:solidFill>
                          <a:effectLst/>
                          <a:latin typeface="Calibri" panose="020F0502020204030204" pitchFamily="34" charset="0"/>
                        </a:rPr>
                        <a:t>54%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ctr"/>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ctr"/>
                      <a:r>
                        <a:rPr lang="en-US" sz="1100" b="0" i="0" u="none" strike="noStrike">
                          <a:solidFill>
                            <a:srgbClr val="000000"/>
                          </a:solidFill>
                          <a:effectLst/>
                          <a:latin typeface="Calibri" panose="020F0502020204030204" pitchFamily="34" charset="0"/>
                        </a:rPr>
                        <a:t>54%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ctr"/>
                      <a:r>
                        <a:rPr lang="en-US" sz="1100" b="0" i="0" u="none" strike="noStrike">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ctr"/>
                      <a:r>
                        <a:rPr lang="en-US" sz="1100" b="0" i="0" u="none" strike="noStrike">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ctr"/>
                      <a:r>
                        <a:rPr lang="en-US" sz="1100" b="0" i="0" u="none" strike="noStrike">
                          <a:solidFill>
                            <a:srgbClr val="000000"/>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ctr"/>
                      <a:r>
                        <a:rPr lang="en-US" sz="1100" b="0" i="0" u="none" strike="noStrike">
                          <a:solidFill>
                            <a:srgbClr val="000000"/>
                          </a:solidFill>
                          <a:effectLst/>
                          <a:latin typeface="Calibri" panose="020F0502020204030204" pitchFamily="34" charset="0"/>
                        </a:rPr>
                        <a:t>57%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ctr"/>
                      <a:r>
                        <a:rPr lang="en-US" sz="1100" b="0" i="0" u="none" strike="noStrike">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ctr"/>
                      <a:r>
                        <a:rPr lang="en-US" sz="1100" b="0" i="0" u="none" strike="noStrike">
                          <a:solidFill>
                            <a:srgbClr val="000000"/>
                          </a:solidFill>
                          <a:effectLst/>
                          <a:latin typeface="Calibri" panose="020F0502020204030204" pitchFamily="34" charset="0"/>
                        </a:rPr>
                        <a:t>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ctr"/>
                      <a:r>
                        <a:rPr lang="en-US" sz="1100" b="0" i="0" u="none" strike="noStrike">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ctr"/>
                      <a:r>
                        <a:rPr lang="en-US" sz="1100" b="0" i="0" u="none" strike="noStrike">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ctr"/>
                      <a:r>
                        <a:rPr lang="en-US" sz="1100" b="0" i="0" u="none" strike="noStrike">
                          <a:solidFill>
                            <a:srgbClr val="000000"/>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ctr"/>
                      <a:r>
                        <a:rPr lang="en-US" sz="1100" b="0" i="0" u="none" strike="noStrike">
                          <a:solidFill>
                            <a:srgbClr val="000000"/>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ctr"/>
                      <a:r>
                        <a:rPr lang="en-US" sz="1100" b="0" i="0" u="none" strike="noStrike">
                          <a:solidFill>
                            <a:srgbClr val="000000"/>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30410331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Reason for Shopping Online - Easy to Use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Easy to use </a:t>
            </a:r>
            <a:r>
              <a:rPr lang="en-US" dirty="0"/>
              <a:t>]</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066800" y="1515665"/>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CBC70312-2551-4E83-B38D-FBA7FFC8289D}"/>
              </a:ext>
            </a:extLst>
          </p:cNvPr>
          <p:cNvGraphicFramePr>
            <a:graphicFrameLocks noGrp="1"/>
          </p:cNvGraphicFramePr>
          <p:nvPr>
            <p:extLst/>
          </p:nvPr>
        </p:nvGraphicFramePr>
        <p:xfrm>
          <a:off x="7876476" y="1589812"/>
          <a:ext cx="1038924" cy="4057947"/>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0883">
                <a:tc>
                  <a:txBody>
                    <a:bodyPr/>
                    <a:lstStyle/>
                    <a:p>
                      <a:pPr algn="ctr" rtl="0" fontAlgn="t"/>
                      <a:r>
                        <a:rPr lang="en-US" sz="1100" b="0" i="0" u="none" strike="noStrike" dirty="0">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0883">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57%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50883">
                <a:tc>
                  <a:txBody>
                    <a:bodyPr/>
                    <a:lstStyle/>
                    <a:p>
                      <a:pPr algn="ctr" rtl="0" fontAlgn="t"/>
                      <a:r>
                        <a:rPr lang="en-US" sz="1100" b="0" i="0" u="none" strike="noStrike">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0883">
                <a:tc>
                  <a:txBody>
                    <a:bodyPr/>
                    <a:lstStyle/>
                    <a:p>
                      <a:pPr algn="ctr" rtl="0" fontAlgn="t"/>
                      <a:r>
                        <a:rPr lang="en-US" sz="1100" b="0" i="0" u="none" strike="noStrike">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0883">
                <a:tc>
                  <a:txBody>
                    <a:bodyPr/>
                    <a:lstStyle/>
                    <a:p>
                      <a:pPr algn="ctr" rtl="0" fontAlgn="t"/>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0883">
                <a:tc>
                  <a:txBody>
                    <a:bodyPr/>
                    <a:lstStyle/>
                    <a:p>
                      <a:pPr algn="ctr" rtl="0" fontAlgn="t"/>
                      <a:r>
                        <a:rPr lang="en-US" sz="1100" b="0" i="0" u="none" strike="noStrike">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0883">
                <a:tc>
                  <a:txBody>
                    <a:bodyPr/>
                    <a:lstStyle/>
                    <a:p>
                      <a:pPr algn="ctr" rtl="0" fontAlgn="t"/>
                      <a:r>
                        <a:rPr lang="en-US" sz="11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75A77833-4CC8-4ED8-B96E-C60E88E0F6AD}"/>
              </a:ext>
            </a:extLst>
          </p:cNvPr>
          <p:cNvGraphicFramePr>
            <a:graphicFrameLocks noGrp="1"/>
          </p:cNvGraphicFramePr>
          <p:nvPr>
            <p:extLst/>
          </p:nvPr>
        </p:nvGraphicFramePr>
        <p:xfrm>
          <a:off x="7851912" y="1308652"/>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9103708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1273304" y="865368"/>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pPr algn="just"/>
            <a:r>
              <a:rPr lang="en-US" dirty="0"/>
              <a:t>Reason for Shopping Online - Flexibility of Prices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Flexibility of prices  </a:t>
            </a:r>
            <a:r>
              <a:rPr lang="en-US" dirty="0"/>
              <a:t>]</a:t>
            </a:r>
          </a:p>
          <a:p>
            <a:r>
              <a:rPr lang="en-CA" dirty="0"/>
              <a:t>Base: Buy Goods or Services Online At Least Once Month 2018 (n=20,307)</a:t>
            </a:r>
            <a:endParaRPr lang="en-US" dirty="0"/>
          </a:p>
        </p:txBody>
      </p:sp>
      <p:graphicFrame>
        <p:nvGraphicFramePr>
          <p:cNvPr id="6" name="Table 5">
            <a:extLst>
              <a:ext uri="{FF2B5EF4-FFF2-40B4-BE49-F238E27FC236}">
                <a16:creationId xmlns:a16="http://schemas.microsoft.com/office/drawing/2014/main" xmlns="" id="{C77FD59E-5BC2-4515-932D-112EDBFFBD0D}"/>
              </a:ext>
            </a:extLst>
          </p:cNvPr>
          <p:cNvGraphicFramePr>
            <a:graphicFrameLocks noGrp="1"/>
          </p:cNvGraphicFramePr>
          <p:nvPr>
            <p:extLst>
              <p:ext uri="{D42A27DB-BD31-4B8C-83A1-F6EECF244321}">
                <p14:modId xmlns:p14="http://schemas.microsoft.com/office/powerpoint/2010/main" val="1858928967"/>
              </p:ext>
            </p:extLst>
          </p:nvPr>
        </p:nvGraphicFramePr>
        <p:xfrm>
          <a:off x="7315200" y="762000"/>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76%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ctr"/>
                      <a:r>
                        <a:rPr lang="en-US" sz="1100" b="0" i="0" u="none" strike="noStrike">
                          <a:solidFill>
                            <a:srgbClr val="000000"/>
                          </a:solidFill>
                          <a:effectLst/>
                          <a:latin typeface="Calibri" panose="020F0502020204030204" pitchFamily="34" charset="0"/>
                        </a:rPr>
                        <a:t>56%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ctr"/>
                      <a:r>
                        <a:rPr lang="en-US" sz="1100" b="0" i="0" u="none" strike="noStrike">
                          <a:solidFill>
                            <a:srgbClr val="000000"/>
                          </a:solidFill>
                          <a:effectLst/>
                          <a:latin typeface="Calibri" panose="020F0502020204030204" pitchFamily="34" charset="0"/>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ctr"/>
                      <a:r>
                        <a:rPr lang="en-US" sz="1100" b="0" i="0" u="none" strike="noStrike">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ctr"/>
                      <a:r>
                        <a:rPr lang="en-US" sz="1100" b="0" i="0" u="none" strike="noStrike">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ctr"/>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ctr"/>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ctr"/>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ctr"/>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ctr"/>
                      <a:r>
                        <a:rPr lang="en-US" sz="1100" b="0" i="0" u="none" strike="noStrike">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ctr"/>
                      <a:r>
                        <a:rPr lang="en-US" sz="1100" b="0" i="0" u="none" strike="noStrike">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ctr"/>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ctr"/>
                      <a:r>
                        <a:rPr lang="en-US" sz="1100" b="0" i="0" u="none" strike="noStrike">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ctr"/>
                      <a:r>
                        <a:rPr lang="en-US" sz="1100" b="0" i="0" u="none" strike="noStrike">
                          <a:solidFill>
                            <a:srgbClr val="000000"/>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ctr"/>
                      <a:r>
                        <a:rPr lang="en-US" sz="1100" b="0" i="0" u="none" strike="noStrike">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ctr"/>
                      <a:r>
                        <a:rPr lang="en-US" sz="1100" b="0" i="0" u="none" strike="noStrike">
                          <a:solidFill>
                            <a:srgbClr val="000000"/>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ctr"/>
                      <a:r>
                        <a:rPr lang="en-US" sz="11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ctr"/>
                      <a:r>
                        <a:rPr lang="en-US" sz="11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ctr"/>
                      <a:r>
                        <a:rPr lang="en-US" sz="11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ctr"/>
                      <a:r>
                        <a:rPr lang="en-US" sz="1100" b="0" i="0" u="none" strike="noStrike">
                          <a:solidFill>
                            <a:srgbClr val="000000"/>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ctr"/>
                      <a:r>
                        <a:rPr lang="en-US" sz="11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ctr"/>
                      <a:r>
                        <a:rPr lang="en-US" sz="1100" b="0" i="0" u="none" strike="noStrike">
                          <a:solidFill>
                            <a:srgbClr val="000000"/>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23182784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Reason for Shopping Online - Flexibility of Prices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Flexibility of prices </a:t>
            </a:r>
            <a:r>
              <a:rPr lang="en-US" dirty="0"/>
              <a:t>]</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234440" y="15394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Table 5">
            <a:extLst>
              <a:ext uri="{FF2B5EF4-FFF2-40B4-BE49-F238E27FC236}">
                <a16:creationId xmlns:a16="http://schemas.microsoft.com/office/drawing/2014/main" xmlns="" id="{730F9EED-984E-42D9-826F-367341897EA9}"/>
              </a:ext>
            </a:extLst>
          </p:cNvPr>
          <p:cNvGraphicFramePr>
            <a:graphicFrameLocks noGrp="1"/>
          </p:cNvGraphicFramePr>
          <p:nvPr>
            <p:extLst/>
          </p:nvPr>
        </p:nvGraphicFramePr>
        <p:xfrm>
          <a:off x="7876476" y="1589812"/>
          <a:ext cx="1038924" cy="4057947"/>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0883">
                <a:tc>
                  <a:txBody>
                    <a:bodyPr/>
                    <a:lstStyle/>
                    <a:p>
                      <a:pPr algn="ctr" rtl="0" fontAlgn="t"/>
                      <a:r>
                        <a:rPr lang="en-US" sz="1100" b="0" i="0" u="none" strike="noStrike" dirty="0">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0883">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54%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50883">
                <a:tc>
                  <a:txBody>
                    <a:bodyPr/>
                    <a:lstStyle/>
                    <a:p>
                      <a:pPr algn="ctr" rtl="0" fontAlgn="t"/>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0883">
                <a:tc>
                  <a:txBody>
                    <a:bodyPr/>
                    <a:lstStyle/>
                    <a:p>
                      <a:pPr algn="ctr" rtl="0" fontAlgn="t"/>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0883">
                <a:tc>
                  <a:txBody>
                    <a:bodyPr/>
                    <a:lstStyle/>
                    <a:p>
                      <a:pPr algn="ctr" rtl="0" fontAlgn="t"/>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0883">
                <a:tc>
                  <a:txBody>
                    <a:bodyPr/>
                    <a:lstStyle/>
                    <a:p>
                      <a:pPr algn="ctr" rtl="0" fontAlgn="t"/>
                      <a:r>
                        <a:rPr lang="en-US" sz="11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695BA759-020F-4A7A-A8DD-718EF45FCC21}"/>
              </a:ext>
            </a:extLst>
          </p:cNvPr>
          <p:cNvGraphicFramePr>
            <a:graphicFrameLocks noGrp="1"/>
          </p:cNvGraphicFramePr>
          <p:nvPr>
            <p:extLst/>
          </p:nvPr>
        </p:nvGraphicFramePr>
        <p:xfrm>
          <a:off x="7851912" y="1308652"/>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10652739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1463040" y="9144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pPr algn="just"/>
            <a:r>
              <a:rPr lang="en-US" dirty="0"/>
              <a:t>Reason for Shopping Online - Wide Range of Choices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Wide range of choices </a:t>
            </a:r>
            <a:r>
              <a:rPr lang="en-US" dirty="0"/>
              <a:t>]</a:t>
            </a:r>
          </a:p>
          <a:p>
            <a:r>
              <a:rPr lang="en-CA" dirty="0"/>
              <a:t>Base: Buy Goods or Services Online At Least Once Month 2018 (n=20,307)</a:t>
            </a:r>
            <a:endParaRPr lang="en-US" dirty="0"/>
          </a:p>
        </p:txBody>
      </p:sp>
      <p:graphicFrame>
        <p:nvGraphicFramePr>
          <p:cNvPr id="7" name="Table 6">
            <a:extLst>
              <a:ext uri="{FF2B5EF4-FFF2-40B4-BE49-F238E27FC236}">
                <a16:creationId xmlns:a16="http://schemas.microsoft.com/office/drawing/2014/main" xmlns="" id="{D74804E2-EB85-45EC-AA22-67AE57779B60}"/>
              </a:ext>
            </a:extLst>
          </p:cNvPr>
          <p:cNvGraphicFramePr>
            <a:graphicFrameLocks noGrp="1"/>
          </p:cNvGraphicFramePr>
          <p:nvPr>
            <p:extLst>
              <p:ext uri="{D42A27DB-BD31-4B8C-83A1-F6EECF244321}">
                <p14:modId xmlns:p14="http://schemas.microsoft.com/office/powerpoint/2010/main" val="421387030"/>
              </p:ext>
            </p:extLst>
          </p:nvPr>
        </p:nvGraphicFramePr>
        <p:xfrm>
          <a:off x="7431644" y="833981"/>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91%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ctr"/>
                      <a:r>
                        <a:rPr lang="en-US" sz="1100" b="0" i="0" u="none" strike="noStrike">
                          <a:solidFill>
                            <a:srgbClr val="000000"/>
                          </a:solidFill>
                          <a:effectLst/>
                          <a:latin typeface="Calibri" panose="020F0502020204030204" pitchFamily="34" charset="0"/>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ctr"/>
                      <a:r>
                        <a:rPr lang="en-US" sz="1100" b="0" i="0" u="none" strike="noStrike">
                          <a:solidFill>
                            <a:srgbClr val="000000"/>
                          </a:solidFill>
                          <a:effectLst/>
                          <a:latin typeface="Calibri" panose="020F0502020204030204" pitchFamily="34" charset="0"/>
                        </a:rPr>
                        <a:t>61%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ctr"/>
                      <a:r>
                        <a:rPr lang="en-US" sz="1100" b="0" i="0" u="none" strike="noStrike">
                          <a:solidFill>
                            <a:srgbClr val="000000"/>
                          </a:solidFill>
                          <a:effectLst/>
                          <a:latin typeface="Calibri" panose="020F0502020204030204" pitchFamily="34" charset="0"/>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ctr"/>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ctr"/>
                      <a:r>
                        <a:rPr lang="en-US" sz="1100" b="0" i="0" u="none" strike="noStrike">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ctr"/>
                      <a:r>
                        <a:rPr lang="en-US" sz="1100" b="0" i="0" u="none" strike="noStrike">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ctr"/>
                      <a:r>
                        <a:rPr lang="en-US" sz="1100" b="0" i="0" u="none" strike="noStrike">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ctr"/>
                      <a:r>
                        <a:rPr lang="en-US" sz="1100" b="0" i="0" u="none" strike="noStrike">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ctr"/>
                      <a:r>
                        <a:rPr lang="en-US" sz="1100" b="0" i="0" u="none" strike="noStrike">
                          <a:solidFill>
                            <a:srgbClr val="000000"/>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ctr"/>
                      <a:r>
                        <a:rPr lang="en-US" sz="1100" b="0" i="0" u="none" strike="noStrike">
                          <a:solidFill>
                            <a:srgbClr val="000000"/>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ctr"/>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ctr"/>
                      <a:r>
                        <a:rPr lang="en-US" sz="1100" b="0" i="0" u="none" strike="noStrike">
                          <a:solidFill>
                            <a:srgbClr val="000000"/>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ctr"/>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ctr"/>
                      <a:r>
                        <a:rPr lang="en-US" sz="1100" b="0" i="0" u="none" strike="noStrike">
                          <a:solidFill>
                            <a:srgbClr val="000000"/>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ctr"/>
                      <a:r>
                        <a:rPr lang="en-US" sz="1100" b="0" i="0" u="none" strike="noStrike">
                          <a:solidFill>
                            <a:srgbClr val="000000"/>
                          </a:solidFill>
                          <a:effectLst/>
                          <a:latin typeface="Calibri" panose="020F0502020204030204" pitchFamily="34" charset="0"/>
                        </a:rPr>
                        <a:t>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ctr"/>
                      <a:r>
                        <a:rPr lang="en-US" sz="1100" b="0" i="0" u="none" strike="noStrike">
                          <a:solidFill>
                            <a:srgbClr val="000000"/>
                          </a:solidFill>
                          <a:effectLst/>
                          <a:latin typeface="Calibri" panose="020F0502020204030204" pitchFamily="34" charset="0"/>
                        </a:rPr>
                        <a:t>34%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ctr"/>
                      <a:r>
                        <a:rPr lang="en-US" sz="1100" b="0" i="0" u="none" strike="noStrike">
                          <a:solidFill>
                            <a:srgbClr val="000000"/>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ctr"/>
                      <a:r>
                        <a:rPr lang="en-US" sz="1100" b="0" i="0" u="none" strike="noStrike" dirty="0">
                          <a:solidFill>
                            <a:srgbClr val="000000"/>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3839451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Reason for Shopping Online - Wide Range of Choices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Wide range of choices </a:t>
            </a:r>
            <a:r>
              <a:rPr lang="en-US" dirty="0"/>
              <a:t>]</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234440" y="1581412"/>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xmlns="" id="{6ED5D3F4-24B6-4F34-A796-39DCD71974FD}"/>
              </a:ext>
            </a:extLst>
          </p:cNvPr>
          <p:cNvGraphicFramePr>
            <a:graphicFrameLocks noGrp="1"/>
          </p:cNvGraphicFramePr>
          <p:nvPr>
            <p:extLst/>
          </p:nvPr>
        </p:nvGraphicFramePr>
        <p:xfrm>
          <a:off x="7876476" y="1589812"/>
          <a:ext cx="1038924" cy="4057947"/>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0883">
                <a:tc>
                  <a:txBody>
                    <a:bodyPr/>
                    <a:lstStyle/>
                    <a:p>
                      <a:pPr algn="ctr" rtl="0" fontAlgn="t"/>
                      <a:r>
                        <a:rPr lang="en-US" sz="1100" b="0" i="0" u="none" strike="noStrike" dirty="0">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0883">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52%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50883">
                <a:tc>
                  <a:txBody>
                    <a:bodyPr/>
                    <a:lstStyle/>
                    <a:p>
                      <a:pPr algn="ctr" rtl="0" fontAlgn="t"/>
                      <a:r>
                        <a:rPr lang="en-US" sz="1100" b="0" i="0" u="none" strike="noStrike">
                          <a:solidFill>
                            <a:srgbClr val="000000"/>
                          </a:solidFill>
                          <a:effectLst/>
                          <a:latin typeface="Calibri" panose="020F0502020204030204" pitchFamily="34" charset="0"/>
                        </a:rPr>
                        <a:t>51%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0883">
                <a:tc>
                  <a:txBody>
                    <a:bodyPr/>
                    <a:lstStyle/>
                    <a:p>
                      <a:pPr algn="ctr" rtl="0" fontAlgn="t"/>
                      <a:r>
                        <a:rPr lang="en-US" sz="1100" b="0" i="0" u="none" strike="noStrike">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0883">
                <a:tc>
                  <a:txBody>
                    <a:bodyPr/>
                    <a:lstStyle/>
                    <a:p>
                      <a:pPr algn="ctr" rtl="0" fontAlgn="t"/>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0883">
                <a:tc>
                  <a:txBody>
                    <a:bodyPr/>
                    <a:lstStyle/>
                    <a:p>
                      <a:pPr algn="ctr" rtl="0" fontAlgn="t"/>
                      <a:r>
                        <a:rPr lang="en-US" sz="1100" b="0" i="0" u="none" strike="noStrike">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0883">
                <a:tc>
                  <a:txBody>
                    <a:bodyPr/>
                    <a:lstStyle/>
                    <a:p>
                      <a:pPr algn="ctr" rtl="0" fontAlgn="t"/>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8" name="Table 7">
            <a:extLst>
              <a:ext uri="{FF2B5EF4-FFF2-40B4-BE49-F238E27FC236}">
                <a16:creationId xmlns:a16="http://schemas.microsoft.com/office/drawing/2014/main" xmlns="" id="{6B2001B8-0762-4CB8-85DD-439E57F2312B}"/>
              </a:ext>
            </a:extLst>
          </p:cNvPr>
          <p:cNvGraphicFramePr>
            <a:graphicFrameLocks noGrp="1"/>
          </p:cNvGraphicFramePr>
          <p:nvPr>
            <p:extLst/>
          </p:nvPr>
        </p:nvGraphicFramePr>
        <p:xfrm>
          <a:off x="7851912" y="1308652"/>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1017216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Six in ten (60%) global residents are likely to use mobile payment systems on their smartphone in the next year, up slightly since 2017 (57%). Just 7% of internet users globally do not own a smartphone. </a:t>
            </a:r>
          </a:p>
        </p:txBody>
      </p:sp>
      <p:sp>
        <p:nvSpPr>
          <p:cNvPr id="3" name="Text Placeholder 2"/>
          <p:cNvSpPr>
            <a:spLocks noGrp="1"/>
          </p:cNvSpPr>
          <p:nvPr>
            <p:ph type="body" sz="quarter" idx="16"/>
          </p:nvPr>
        </p:nvSpPr>
        <p:spPr>
          <a:xfrm>
            <a:off x="209558" y="6316275"/>
            <a:ext cx="7258042" cy="356508"/>
          </a:xfrm>
        </p:spPr>
        <p:txBody>
          <a:bodyPr/>
          <a:lstStyle/>
          <a:p>
            <a:r>
              <a:rPr lang="en-US" dirty="0"/>
              <a:t>Q14.  How likely are you to use mobile payment systems on your smartphone in the next year?</a:t>
            </a:r>
          </a:p>
          <a:p>
            <a:r>
              <a:rPr lang="en-US" dirty="0"/>
              <a:t>Base: All Respondents Total 2018 (n=25,262); 2017 (n=24,225)</a:t>
            </a:r>
          </a:p>
        </p:txBody>
      </p:sp>
      <p:graphicFrame>
        <p:nvGraphicFramePr>
          <p:cNvPr id="6" name="Chart 5"/>
          <p:cNvGraphicFramePr/>
          <p:nvPr>
            <p:extLst/>
          </p:nvPr>
        </p:nvGraphicFramePr>
        <p:xfrm>
          <a:off x="243840" y="1608599"/>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p:cNvSpPr/>
          <p:nvPr/>
        </p:nvSpPr>
        <p:spPr>
          <a:xfrm>
            <a:off x="4724400" y="1948056"/>
            <a:ext cx="228600" cy="118872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Right Bracket 8"/>
          <p:cNvSpPr/>
          <p:nvPr/>
        </p:nvSpPr>
        <p:spPr>
          <a:xfrm>
            <a:off x="4724400" y="3513464"/>
            <a:ext cx="228600" cy="118872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graphicFrame>
        <p:nvGraphicFramePr>
          <p:cNvPr id="12" name="Table 11">
            <a:extLst>
              <a:ext uri="{FF2B5EF4-FFF2-40B4-BE49-F238E27FC236}">
                <a16:creationId xmlns:a16="http://schemas.microsoft.com/office/drawing/2014/main" xmlns="" id="{BF1D318A-C2CA-4C89-8F77-4D6EB95FD4EE}"/>
              </a:ext>
            </a:extLst>
          </p:cNvPr>
          <p:cNvGraphicFramePr>
            <a:graphicFrameLocks noGrp="1"/>
          </p:cNvGraphicFramePr>
          <p:nvPr>
            <p:extLst/>
          </p:nvPr>
        </p:nvGraphicFramePr>
        <p:xfrm>
          <a:off x="5366468" y="1948056"/>
          <a:ext cx="2057400" cy="1108307"/>
        </p:xfrm>
        <a:graphic>
          <a:graphicData uri="http://schemas.openxmlformats.org/drawingml/2006/table">
            <a:tbl>
              <a:tblPr>
                <a:tableStyleId>{5C22544A-7EE6-4342-B048-85BDC9FD1C3A}</a:tableStyleId>
              </a:tblPr>
              <a:tblGrid>
                <a:gridCol w="1028700">
                  <a:extLst>
                    <a:ext uri="{9D8B030D-6E8A-4147-A177-3AD203B41FA5}">
                      <a16:colId xmlns:a16="http://schemas.microsoft.com/office/drawing/2014/main" xmlns="" val="2837859174"/>
                    </a:ext>
                  </a:extLst>
                </a:gridCol>
                <a:gridCol w="1028700">
                  <a:extLst>
                    <a:ext uri="{9D8B030D-6E8A-4147-A177-3AD203B41FA5}">
                      <a16:colId xmlns:a16="http://schemas.microsoft.com/office/drawing/2014/main" xmlns="" val="402689662"/>
                    </a:ext>
                  </a:extLst>
                </a:gridCol>
              </a:tblGrid>
              <a:tr h="340936">
                <a:tc gridSpan="2">
                  <a:txBody>
                    <a:bodyPr/>
                    <a:lstStyle/>
                    <a:p>
                      <a:pPr algn="ctr" fontAlgn="ctr"/>
                      <a:r>
                        <a:rPr lang="en-CA" sz="1600" b="1" i="0" u="none" strike="noStrike" dirty="0">
                          <a:solidFill>
                            <a:srgbClr val="1B365D"/>
                          </a:solidFill>
                          <a:effectLst/>
                          <a:latin typeface="Calibri" panose="020F0502020204030204" pitchFamily="34" charset="0"/>
                        </a:rPr>
                        <a:t>Total Likely</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ctr" fontAlgn="ctr"/>
                      <a:endParaRPr lang="en-CA" sz="1200" b="1" i="0" u="none" strike="noStrike" dirty="0">
                        <a:solidFill>
                          <a:schemeClr val="tx1"/>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15858484"/>
                  </a:ext>
                </a:extLst>
              </a:tr>
              <a:tr h="381369">
                <a:tc>
                  <a:txBody>
                    <a:bodyPr/>
                    <a:lstStyle/>
                    <a:p>
                      <a:pPr algn="ctr" fontAlgn="ctr"/>
                      <a:r>
                        <a:rPr lang="en-CA" sz="1200" b="1" u="none" strike="noStrike" dirty="0">
                          <a:solidFill>
                            <a:srgbClr val="1B365D"/>
                          </a:solidFill>
                          <a:effectLst/>
                        </a:rPr>
                        <a:t>2018</a:t>
                      </a:r>
                      <a:endParaRPr lang="en-CA" sz="1200" b="1" i="0" u="none" strike="noStrike" dirty="0">
                        <a:solidFill>
                          <a:srgbClr val="1B365D"/>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ap="flat" cmpd="sng" algn="ctr">
                      <a:solidFill>
                        <a:srgbClr val="1B365D"/>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CA" sz="1200" b="1" i="0" u="none" strike="noStrike" dirty="0">
                          <a:solidFill>
                            <a:srgbClr val="1B365D"/>
                          </a:solidFill>
                          <a:effectLst/>
                          <a:latin typeface="Calibri" panose="020F0502020204030204" pitchFamily="34" charset="0"/>
                        </a:rPr>
                        <a:t>2017</a:t>
                      </a:r>
                    </a:p>
                  </a:txBody>
                  <a:tcPr marL="9525" marR="9525" marT="9525" marB="0" anchor="ctr">
                    <a:lnL w="12700" cmpd="sng">
                      <a:noFill/>
                    </a:lnL>
                    <a:lnR w="12700" cmpd="sng">
                      <a:noFill/>
                    </a:lnR>
                    <a:lnT w="12700" cmpd="sng">
                      <a:noFill/>
                    </a:lnT>
                    <a:lnB w="12700" cap="flat" cmpd="sng" algn="ctr">
                      <a:solidFill>
                        <a:srgbClr val="1B365D"/>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51295744"/>
                  </a:ext>
                </a:extLst>
              </a:tr>
              <a:tr h="386002">
                <a:tc>
                  <a:txBody>
                    <a:bodyPr/>
                    <a:lstStyle/>
                    <a:p>
                      <a:pPr algn="ctr" rtl="0" fontAlgn="ctr"/>
                      <a:r>
                        <a:rPr lang="en-IN" sz="1200" b="1" i="0" u="none" strike="noStrike" dirty="0">
                          <a:solidFill>
                            <a:srgbClr val="1B365D"/>
                          </a:solidFill>
                          <a:effectLst/>
                          <a:latin typeface="Calibri" panose="020F0502020204030204" pitchFamily="34" charset="0"/>
                        </a:rPr>
                        <a:t>60%</a:t>
                      </a:r>
                    </a:p>
                  </a:txBody>
                  <a:tcPr marL="9525" marR="9525" marT="9525" marB="0" anchor="ctr">
                    <a:lnL w="12700" cmpd="sng">
                      <a:noFill/>
                    </a:lnL>
                    <a:lnR w="12700" cmpd="sng">
                      <a:noFill/>
                    </a:lnR>
                    <a:lnT w="12700" cap="flat" cmpd="sng" algn="ctr">
                      <a:solidFill>
                        <a:srgbClr val="1B365D"/>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rtl="0" fontAlgn="ctr"/>
                      <a:r>
                        <a:rPr lang="en-IN" sz="1200" b="1" i="0" u="none" strike="noStrike" dirty="0">
                          <a:solidFill>
                            <a:srgbClr val="1B365D"/>
                          </a:solidFill>
                          <a:effectLst/>
                          <a:latin typeface="Calibri" panose="020F0502020204030204" pitchFamily="34" charset="0"/>
                        </a:rPr>
                        <a:t>57%</a:t>
                      </a:r>
                    </a:p>
                  </a:txBody>
                  <a:tcPr marL="9525" marR="9525" marT="9525" marB="0" anchor="ctr">
                    <a:lnL w="12700" cmpd="sng">
                      <a:noFill/>
                    </a:lnL>
                    <a:lnR w="12700" cmpd="sng">
                      <a:noFill/>
                    </a:lnR>
                    <a:lnT w="12700" cap="flat" cmpd="sng" algn="ctr">
                      <a:solidFill>
                        <a:srgbClr val="1B365D"/>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97938175"/>
                  </a:ext>
                </a:extLst>
              </a:tr>
            </a:tbl>
          </a:graphicData>
        </a:graphic>
      </p:graphicFrame>
      <p:graphicFrame>
        <p:nvGraphicFramePr>
          <p:cNvPr id="13" name="Table 12">
            <a:extLst>
              <a:ext uri="{FF2B5EF4-FFF2-40B4-BE49-F238E27FC236}">
                <a16:creationId xmlns:a16="http://schemas.microsoft.com/office/drawing/2014/main" xmlns="" id="{8AFED545-AE35-466F-86F6-032C0EBFBB8E}"/>
              </a:ext>
            </a:extLst>
          </p:cNvPr>
          <p:cNvGraphicFramePr>
            <a:graphicFrameLocks noGrp="1"/>
          </p:cNvGraphicFramePr>
          <p:nvPr>
            <p:extLst/>
          </p:nvPr>
        </p:nvGraphicFramePr>
        <p:xfrm>
          <a:off x="5334000" y="3505238"/>
          <a:ext cx="2057400" cy="1108307"/>
        </p:xfrm>
        <a:graphic>
          <a:graphicData uri="http://schemas.openxmlformats.org/drawingml/2006/table">
            <a:tbl>
              <a:tblPr>
                <a:tableStyleId>{5C22544A-7EE6-4342-B048-85BDC9FD1C3A}</a:tableStyleId>
              </a:tblPr>
              <a:tblGrid>
                <a:gridCol w="1028700">
                  <a:extLst>
                    <a:ext uri="{9D8B030D-6E8A-4147-A177-3AD203B41FA5}">
                      <a16:colId xmlns:a16="http://schemas.microsoft.com/office/drawing/2014/main" xmlns="" val="2837859174"/>
                    </a:ext>
                  </a:extLst>
                </a:gridCol>
                <a:gridCol w="1028700">
                  <a:extLst>
                    <a:ext uri="{9D8B030D-6E8A-4147-A177-3AD203B41FA5}">
                      <a16:colId xmlns:a16="http://schemas.microsoft.com/office/drawing/2014/main" xmlns="" val="402689662"/>
                    </a:ext>
                  </a:extLst>
                </a:gridCol>
              </a:tblGrid>
              <a:tr h="340936">
                <a:tc gridSpan="2">
                  <a:txBody>
                    <a:bodyPr/>
                    <a:lstStyle/>
                    <a:p>
                      <a:pPr algn="ctr" fontAlgn="ctr"/>
                      <a:r>
                        <a:rPr lang="en-CA" sz="1600" b="1" i="0" u="none" strike="noStrike" dirty="0">
                          <a:solidFill>
                            <a:srgbClr val="E87722"/>
                          </a:solidFill>
                          <a:effectLst/>
                          <a:latin typeface="Calibri" panose="020F0502020204030204" pitchFamily="34" charset="0"/>
                        </a:rPr>
                        <a:t>Total Unlikely</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ctr" fontAlgn="ctr"/>
                      <a:endParaRPr lang="en-CA" sz="1200" b="1" i="0" u="none" strike="noStrike" dirty="0">
                        <a:solidFill>
                          <a:schemeClr val="tx1"/>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15858484"/>
                  </a:ext>
                </a:extLst>
              </a:tr>
              <a:tr h="381369">
                <a:tc>
                  <a:txBody>
                    <a:bodyPr/>
                    <a:lstStyle/>
                    <a:p>
                      <a:pPr algn="ctr" fontAlgn="ctr"/>
                      <a:r>
                        <a:rPr lang="en-CA" sz="1200" b="1" u="none" strike="noStrike" dirty="0">
                          <a:solidFill>
                            <a:srgbClr val="E87722"/>
                          </a:solidFill>
                          <a:effectLst/>
                        </a:rPr>
                        <a:t>2018</a:t>
                      </a:r>
                      <a:endParaRPr lang="en-CA" sz="1200" b="1" i="0" u="none" strike="noStrike" dirty="0">
                        <a:solidFill>
                          <a:srgbClr val="E87722"/>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ap="flat" cmpd="sng" algn="ctr">
                      <a:solidFill>
                        <a:srgbClr val="E8772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CA" sz="1200" b="1" i="0" u="none" strike="noStrike" dirty="0">
                          <a:solidFill>
                            <a:srgbClr val="E87722"/>
                          </a:solidFill>
                          <a:effectLst/>
                          <a:latin typeface="Calibri" panose="020F0502020204030204" pitchFamily="34" charset="0"/>
                        </a:rPr>
                        <a:t>2017</a:t>
                      </a:r>
                    </a:p>
                  </a:txBody>
                  <a:tcPr marL="9525" marR="9525" marT="9525" marB="0" anchor="ctr">
                    <a:lnL w="12700" cmpd="sng">
                      <a:noFill/>
                    </a:lnL>
                    <a:lnR w="12700" cmpd="sng">
                      <a:noFill/>
                    </a:lnR>
                    <a:lnT w="12700" cmpd="sng">
                      <a:noFill/>
                    </a:lnT>
                    <a:lnB w="12700" cap="flat" cmpd="sng" algn="ctr">
                      <a:solidFill>
                        <a:srgbClr val="E8772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51295744"/>
                  </a:ext>
                </a:extLst>
              </a:tr>
              <a:tr h="386002">
                <a:tc>
                  <a:txBody>
                    <a:bodyPr/>
                    <a:lstStyle/>
                    <a:p>
                      <a:pPr algn="ctr" rtl="0" fontAlgn="ctr"/>
                      <a:r>
                        <a:rPr lang="en-IN" sz="1200" b="1" i="0" u="none" strike="noStrike" dirty="0">
                          <a:solidFill>
                            <a:srgbClr val="E87722"/>
                          </a:solidFill>
                          <a:effectLst/>
                          <a:latin typeface="Calibri" panose="020F0502020204030204" pitchFamily="34" charset="0"/>
                        </a:rPr>
                        <a:t>34%</a:t>
                      </a:r>
                    </a:p>
                  </a:txBody>
                  <a:tcPr marL="9525" marR="9525" marT="9525" marB="0" anchor="ctr">
                    <a:lnL w="12700" cmpd="sng">
                      <a:noFill/>
                    </a:lnL>
                    <a:lnR w="12700" cmpd="sng">
                      <a:noFill/>
                    </a:lnR>
                    <a:lnT w="12700" cap="flat" cmpd="sng" algn="ctr">
                      <a:solidFill>
                        <a:srgbClr val="E8772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rtl="0" fontAlgn="ctr"/>
                      <a:r>
                        <a:rPr lang="en-IN" sz="1200" b="1" i="0" u="none" strike="noStrike" dirty="0">
                          <a:solidFill>
                            <a:srgbClr val="E87722"/>
                          </a:solidFill>
                          <a:effectLst/>
                          <a:latin typeface="Calibri" panose="020F0502020204030204" pitchFamily="34" charset="0"/>
                        </a:rPr>
                        <a:t>35%</a:t>
                      </a:r>
                    </a:p>
                  </a:txBody>
                  <a:tcPr marL="9525" marR="9525" marT="9525" marB="0" anchor="ctr">
                    <a:lnL w="12700" cmpd="sng">
                      <a:noFill/>
                    </a:lnL>
                    <a:lnR w="12700" cmpd="sng">
                      <a:noFill/>
                    </a:lnR>
                    <a:lnT w="12700" cap="flat" cmpd="sng" algn="ctr">
                      <a:solidFill>
                        <a:srgbClr val="E8772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97938175"/>
                  </a:ext>
                </a:extLst>
              </a:tr>
            </a:tbl>
          </a:graphicData>
        </a:graphic>
      </p:graphicFrame>
    </p:spTree>
    <p:extLst>
      <p:ext uri="{BB962C8B-B14F-4D97-AF65-F5344CB8AC3E}">
        <p14:creationId xmlns:p14="http://schemas.microsoft.com/office/powerpoint/2010/main" val="25245355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914400" y="9144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234000" y="228600"/>
            <a:ext cx="8646971" cy="553998"/>
          </a:xfrm>
        </p:spPr>
        <p:txBody>
          <a:bodyPr/>
          <a:lstStyle/>
          <a:p>
            <a:pPr algn="just"/>
            <a:r>
              <a:rPr lang="en-US" dirty="0"/>
              <a:t>Reason for Shopping Online - </a:t>
            </a:r>
            <a:r>
              <a:rPr lang="en-CA" dirty="0"/>
              <a:t>Able to Purchase Items you Cannot Buy Elsewhere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Able to purchase items you cannot buy elsewhere </a:t>
            </a:r>
            <a:r>
              <a:rPr lang="en-US" dirty="0"/>
              <a:t>]</a:t>
            </a:r>
          </a:p>
          <a:p>
            <a:r>
              <a:rPr lang="en-CA" dirty="0"/>
              <a:t>Base: Buy Goods or Services Online At Least Once Month 2018 (n=20,307)</a:t>
            </a:r>
            <a:endParaRPr lang="en-US" dirty="0"/>
          </a:p>
        </p:txBody>
      </p:sp>
      <p:graphicFrame>
        <p:nvGraphicFramePr>
          <p:cNvPr id="7" name="Table 6">
            <a:extLst>
              <a:ext uri="{FF2B5EF4-FFF2-40B4-BE49-F238E27FC236}">
                <a16:creationId xmlns:a16="http://schemas.microsoft.com/office/drawing/2014/main" xmlns="" id="{BF528214-45D4-4C6F-946E-0077107E2C4D}"/>
              </a:ext>
            </a:extLst>
          </p:cNvPr>
          <p:cNvGraphicFramePr>
            <a:graphicFrameLocks noGrp="1"/>
          </p:cNvGraphicFramePr>
          <p:nvPr>
            <p:extLst>
              <p:ext uri="{D42A27DB-BD31-4B8C-83A1-F6EECF244321}">
                <p14:modId xmlns:p14="http://schemas.microsoft.com/office/powerpoint/2010/main" val="3834058605"/>
              </p:ext>
            </p:extLst>
          </p:nvPr>
        </p:nvGraphicFramePr>
        <p:xfrm>
          <a:off x="7431644" y="838200"/>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45%</a:t>
                      </a:r>
                    </a:p>
                  </a:txBody>
                  <a:tcPr marL="9525" marR="9525" marT="9525"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92%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t"/>
                      <a:r>
                        <a:rPr lang="en-US" sz="1100" b="0" i="0" u="none" strike="noStrike">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t"/>
                      <a:r>
                        <a:rPr lang="en-US" sz="1100" b="0" i="0" u="none" strike="noStrike">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t"/>
                      <a:r>
                        <a:rPr lang="en-US" sz="1100" b="0" i="0" u="none" strike="noStrike">
                          <a:solidFill>
                            <a:srgbClr val="000000"/>
                          </a:solidFill>
                          <a:effectLst/>
                          <a:latin typeface="Calibri" panose="020F0502020204030204" pitchFamily="34" charset="0"/>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t"/>
                      <a:r>
                        <a:rPr lang="en-US" sz="1100" b="0" i="0" u="none" strike="noStrike">
                          <a:solidFill>
                            <a:srgbClr val="000000"/>
                          </a:solidFill>
                          <a:effectLst/>
                          <a:latin typeface="Calibri" panose="020F0502020204030204" pitchFamily="34" charset="0"/>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t"/>
                      <a:r>
                        <a:rPr lang="en-US" sz="1100" b="0" i="0" u="none" strike="noStrike">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t"/>
                      <a:r>
                        <a:rPr lang="en-US" sz="1100" b="0" i="0" u="none" strike="noStrike">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t"/>
                      <a:r>
                        <a:rPr lang="en-US" sz="1100" b="0" i="0" u="none" strike="noStrike">
                          <a:solidFill>
                            <a:srgbClr val="000000"/>
                          </a:solidFill>
                          <a:effectLst/>
                          <a:latin typeface="Calibri" panose="020F0502020204030204" pitchFamily="34" charset="0"/>
                        </a:rPr>
                        <a:t>56%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t"/>
                      <a:r>
                        <a:rPr lang="en-US" sz="1100" b="0" i="0" u="none" strike="noStrike">
                          <a:solidFill>
                            <a:srgbClr val="000000"/>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t"/>
                      <a:r>
                        <a:rPr lang="en-US" sz="1100" b="0" i="0" u="none" strike="noStrike">
                          <a:solidFill>
                            <a:srgbClr val="000000"/>
                          </a:solidFill>
                          <a:effectLst/>
                          <a:latin typeface="Calibri" panose="020F0502020204030204" pitchFamily="34" charset="0"/>
                        </a:rPr>
                        <a:t>56%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t"/>
                      <a:r>
                        <a:rPr lang="en-US" sz="1100" b="0" i="0" u="none" strike="noStrike">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t"/>
                      <a:r>
                        <a:rPr lang="en-US" sz="1100" b="0" i="0" u="none" strike="noStrike">
                          <a:solidFill>
                            <a:srgbClr val="000000"/>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t"/>
                      <a:r>
                        <a:rPr lang="en-US" sz="1100" b="0" i="0" u="none" strike="noStrike">
                          <a:solidFill>
                            <a:srgbClr val="000000"/>
                          </a:solidFill>
                          <a:effectLst/>
                          <a:latin typeface="Calibri" panose="020F0502020204030204" pitchFamily="34" charset="0"/>
                        </a:rPr>
                        <a:t>50%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t"/>
                      <a:r>
                        <a:rPr lang="en-US" sz="1100" b="0" i="0" u="none" strike="noStrike">
                          <a:solidFill>
                            <a:srgbClr val="000000"/>
                          </a:solidFill>
                          <a:effectLst/>
                          <a:latin typeface="Calibri" panose="020F0502020204030204" pitchFamily="34" charset="0"/>
                        </a:rPr>
                        <a:t>38%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t"/>
                      <a:r>
                        <a:rPr lang="en-US" sz="1100" b="0" i="0" u="none" strike="noStrike">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t"/>
                      <a:r>
                        <a:rPr lang="en-US" sz="1100" b="0" i="0" u="none" strike="noStrike">
                          <a:solidFill>
                            <a:srgbClr val="000000"/>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t"/>
                      <a:r>
                        <a:rPr lang="en-US" sz="1100" b="0" i="0" u="none" strike="noStrike">
                          <a:solidFill>
                            <a:srgbClr val="000000"/>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t"/>
                      <a:r>
                        <a:rPr lang="en-US" sz="1100" b="0" i="0" u="none" strike="noStrike">
                          <a:solidFill>
                            <a:srgbClr val="000000"/>
                          </a:solidFill>
                          <a:effectLst/>
                          <a:latin typeface="Calibri" panose="020F0502020204030204" pitchFamily="34" charset="0"/>
                        </a:rPr>
                        <a:t>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t"/>
                      <a:r>
                        <a:rPr lang="en-US" sz="1100" b="0" i="0" u="none" strike="noStrike">
                          <a:solidFill>
                            <a:srgbClr val="000000"/>
                          </a:solidFill>
                          <a:effectLst/>
                          <a:latin typeface="Calibri" panose="020F0502020204030204" pitchFamily="34" charset="0"/>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t"/>
                      <a:r>
                        <a:rPr lang="en-US" sz="1100" b="0" i="0" u="none" strike="noStrike">
                          <a:solidFill>
                            <a:srgbClr val="000000"/>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9156819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 for Shopping Online - </a:t>
            </a:r>
            <a:r>
              <a:rPr lang="en-CA" dirty="0"/>
              <a:t>Able to Purchase Items you Cannot Buy Elsewhere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Able to purchase items you cannot buy elsewhere </a:t>
            </a:r>
            <a:r>
              <a:rPr lang="en-US" dirty="0"/>
              <a:t>]</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257300" y="15394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xmlns="" id="{20763397-2FAA-4F70-B91A-386BE5E67443}"/>
              </a:ext>
            </a:extLst>
          </p:cNvPr>
          <p:cNvGraphicFramePr>
            <a:graphicFrameLocks noGrp="1"/>
          </p:cNvGraphicFramePr>
          <p:nvPr>
            <p:extLst/>
          </p:nvPr>
        </p:nvGraphicFramePr>
        <p:xfrm>
          <a:off x="7876476" y="1589812"/>
          <a:ext cx="1038924" cy="4057947"/>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0883">
                <a:tc>
                  <a:txBody>
                    <a:bodyPr/>
                    <a:lstStyle/>
                    <a:p>
                      <a:pPr algn="ctr" rtl="0" fontAlgn="t"/>
                      <a:r>
                        <a:rPr lang="en-US" sz="1100" b="0" i="0" u="none" strike="noStrike" dirty="0">
                          <a:solidFill>
                            <a:srgbClr val="000000"/>
                          </a:solidFill>
                          <a:effectLst/>
                          <a:latin typeface="Calibri" panose="020F0502020204030204" pitchFamily="34" charset="0"/>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0883">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50883">
                <a:tc>
                  <a:txBody>
                    <a:bodyPr/>
                    <a:lstStyle/>
                    <a:p>
                      <a:pPr algn="ctr" rtl="0" fontAlgn="t"/>
                      <a:r>
                        <a:rPr lang="en-US" sz="1100" b="0" i="0" u="none" strike="noStrike">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0883">
                <a:tc>
                  <a:txBody>
                    <a:bodyPr/>
                    <a:lstStyle/>
                    <a:p>
                      <a:pPr algn="ctr" rtl="0" fontAlgn="t"/>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49%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0883">
                <a:tc>
                  <a:txBody>
                    <a:bodyPr/>
                    <a:lstStyle/>
                    <a:p>
                      <a:pPr algn="ctr" rtl="0" fontAlgn="t"/>
                      <a:r>
                        <a:rPr lang="en-US" sz="11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8" name="Table 7">
            <a:extLst>
              <a:ext uri="{FF2B5EF4-FFF2-40B4-BE49-F238E27FC236}">
                <a16:creationId xmlns:a16="http://schemas.microsoft.com/office/drawing/2014/main" xmlns="" id="{6C1D76AC-F575-4BAD-9925-DF9D040925F4}"/>
              </a:ext>
            </a:extLst>
          </p:cNvPr>
          <p:cNvGraphicFramePr>
            <a:graphicFrameLocks noGrp="1"/>
          </p:cNvGraphicFramePr>
          <p:nvPr>
            <p:extLst/>
          </p:nvPr>
        </p:nvGraphicFramePr>
        <p:xfrm>
          <a:off x="7851912" y="1308652"/>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40425019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914400" y="914401"/>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234000" y="228600"/>
            <a:ext cx="8646971" cy="276999"/>
          </a:xfrm>
        </p:spPr>
        <p:txBody>
          <a:bodyPr/>
          <a:lstStyle/>
          <a:p>
            <a:pPr algn="just"/>
            <a:r>
              <a:rPr lang="en-US" dirty="0"/>
              <a:t>Reason for Shopping Online - </a:t>
            </a:r>
            <a:r>
              <a:rPr lang="en-CA" dirty="0"/>
              <a:t>Fun Doing Shopping on the Web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Fun doing shopping on the web </a:t>
            </a:r>
            <a:r>
              <a:rPr lang="en-US" dirty="0"/>
              <a:t>]</a:t>
            </a:r>
          </a:p>
          <a:p>
            <a:r>
              <a:rPr lang="en-CA" dirty="0"/>
              <a:t>Base: Buy Goods or Services Online At Least Once Month 2018 (n=20,307)</a:t>
            </a:r>
            <a:endParaRPr lang="en-US" dirty="0"/>
          </a:p>
        </p:txBody>
      </p:sp>
      <p:graphicFrame>
        <p:nvGraphicFramePr>
          <p:cNvPr id="7" name="Table 6">
            <a:extLst>
              <a:ext uri="{FF2B5EF4-FFF2-40B4-BE49-F238E27FC236}">
                <a16:creationId xmlns:a16="http://schemas.microsoft.com/office/drawing/2014/main" xmlns="" id="{3947E6B8-90A1-436B-955F-3F39AF233D28}"/>
              </a:ext>
            </a:extLst>
          </p:cNvPr>
          <p:cNvGraphicFramePr>
            <a:graphicFrameLocks noGrp="1"/>
          </p:cNvGraphicFramePr>
          <p:nvPr>
            <p:extLst>
              <p:ext uri="{D42A27DB-BD31-4B8C-83A1-F6EECF244321}">
                <p14:modId xmlns:p14="http://schemas.microsoft.com/office/powerpoint/2010/main" val="1182102613"/>
              </p:ext>
            </p:extLst>
          </p:nvPr>
        </p:nvGraphicFramePr>
        <p:xfrm>
          <a:off x="7431644" y="833981"/>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23%</a:t>
                      </a:r>
                    </a:p>
                  </a:txBody>
                  <a:tcPr marL="9525" marR="9525" marT="9525"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77%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t"/>
                      <a:r>
                        <a:rPr lang="en-US" sz="1100" b="0" i="0" u="none" strike="noStrike">
                          <a:solidFill>
                            <a:srgbClr val="000000"/>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t"/>
                      <a:r>
                        <a:rPr lang="en-US" sz="1100" b="0" i="0" u="none" strike="noStrike">
                          <a:solidFill>
                            <a:srgbClr val="000000"/>
                          </a:solidFill>
                          <a:effectLst/>
                          <a:latin typeface="Calibri" panose="020F0502020204030204" pitchFamily="34" charset="0"/>
                        </a:rPr>
                        <a:t>27%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t"/>
                      <a:r>
                        <a:rPr lang="en-US" sz="1100" b="0" i="0" u="none" strike="noStrike">
                          <a:solidFill>
                            <a:srgbClr val="000000"/>
                          </a:solidFill>
                          <a:effectLst/>
                          <a:latin typeface="Calibri" panose="020F0502020204030204" pitchFamily="34" charset="0"/>
                        </a:rPr>
                        <a:t>27%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t"/>
                      <a:r>
                        <a:rPr lang="en-US" sz="1100" b="0" i="0" u="none" strike="noStrike">
                          <a:solidFill>
                            <a:srgbClr val="000000"/>
                          </a:solidFill>
                          <a:effectLst/>
                          <a:latin typeface="Calibri" panose="020F0502020204030204" pitchFamily="34" charset="0"/>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t"/>
                      <a:r>
                        <a:rPr lang="en-US" sz="1100" b="0" i="0" u="none" strike="noStrike">
                          <a:solidFill>
                            <a:srgbClr val="000000"/>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t"/>
                      <a:r>
                        <a:rPr lang="en-US" sz="1100" b="0" i="0" u="none" strike="noStrike">
                          <a:solidFill>
                            <a:srgbClr val="000000"/>
                          </a:solidFill>
                          <a:effectLst/>
                          <a:latin typeface="Calibri" panose="020F0502020204030204" pitchFamily="34" charset="0"/>
                        </a:rPr>
                        <a:t>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t"/>
                      <a:r>
                        <a:rPr lang="en-US" sz="1100" b="0" i="0" u="none" strike="noStrike">
                          <a:solidFill>
                            <a:srgbClr val="000000"/>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t"/>
                      <a:r>
                        <a:rPr lang="en-US" sz="1100" b="0" i="0" u="none" strike="noStrike">
                          <a:solidFill>
                            <a:srgbClr val="000000"/>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t"/>
                      <a:r>
                        <a:rPr lang="en-US" sz="1100" b="0" i="0" u="none" strike="noStrike">
                          <a:solidFill>
                            <a:srgbClr val="000000"/>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t"/>
                      <a:r>
                        <a:rPr lang="en-US" sz="1100" b="0" i="0" u="none" strike="noStrike">
                          <a:solidFill>
                            <a:srgbClr val="000000"/>
                          </a:solidFill>
                          <a:effectLst/>
                          <a:latin typeface="Calibri" panose="020F0502020204030204" pitchFamily="34" charset="0"/>
                        </a:rPr>
                        <a:t>26%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t"/>
                      <a:r>
                        <a:rPr lang="en-US" sz="1100" b="0" i="0" u="none" strike="noStrike">
                          <a:solidFill>
                            <a:srgbClr val="000000"/>
                          </a:solidFill>
                          <a:effectLst/>
                          <a:latin typeface="Calibri" panose="020F0502020204030204" pitchFamily="34" charset="0"/>
                        </a:rPr>
                        <a:t>22%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t"/>
                      <a:r>
                        <a:rPr lang="en-US" sz="1100" b="0" i="0" u="none" strike="noStrike">
                          <a:solidFill>
                            <a:srgbClr val="000000"/>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t"/>
                      <a:r>
                        <a:rPr lang="en-US" sz="1100" b="0" i="0" u="none" strike="noStrike">
                          <a:solidFill>
                            <a:srgbClr val="000000"/>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t"/>
                      <a:r>
                        <a:rPr lang="en-US" sz="1100" b="0" i="0" u="none" strike="noStrike">
                          <a:solidFill>
                            <a:srgbClr val="000000"/>
                          </a:solidFill>
                          <a:effectLst/>
                          <a:latin typeface="Calibri" panose="020F0502020204030204" pitchFamily="34" charset="0"/>
                        </a:rPr>
                        <a:t>18%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t"/>
                      <a:r>
                        <a:rPr lang="en-US" sz="1100" b="0" i="0" u="none" strike="noStrike">
                          <a:solidFill>
                            <a:srgbClr val="000000"/>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t"/>
                      <a:r>
                        <a:rPr lang="en-US" sz="1100" b="0" i="0" u="none" strike="noStrike">
                          <a:solidFill>
                            <a:srgbClr val="000000"/>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t"/>
                      <a:r>
                        <a:rPr lang="en-US" sz="1100" b="0" i="0" u="none" strike="noStrike">
                          <a:solidFill>
                            <a:srgbClr val="000000"/>
                          </a:solidFill>
                          <a:effectLst/>
                          <a:latin typeface="Calibri" panose="020F0502020204030204" pitchFamily="34" charset="0"/>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t"/>
                      <a:r>
                        <a:rPr lang="en-US" sz="1100" b="0" i="0" u="none" strike="noStrike">
                          <a:solidFill>
                            <a:srgbClr val="000000"/>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t"/>
                      <a:r>
                        <a:rPr lang="en-US" sz="1100" b="0" i="0" u="none" strike="noStrike">
                          <a:solidFill>
                            <a:srgbClr val="000000"/>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t"/>
                      <a:r>
                        <a:rPr lang="en-US" sz="1100" b="0" i="0" u="none" strike="noStrike">
                          <a:solidFill>
                            <a:srgbClr val="000000"/>
                          </a:solidFill>
                          <a:effectLst/>
                          <a:latin typeface="Calibri" panose="020F0502020204030204" pitchFamily="34" charset="0"/>
                        </a:rPr>
                        <a:t>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t"/>
                      <a:r>
                        <a:rPr lang="en-US" sz="1100" b="0" i="0" u="none" strike="noStrike">
                          <a:solidFill>
                            <a:srgbClr val="000000"/>
                          </a:solidFill>
                          <a:effectLst/>
                          <a:latin typeface="Calibri" panose="020F0502020204030204" pitchFamily="34" charset="0"/>
                        </a:rPr>
                        <a:t>18%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16586826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Reason for Shopping Online - </a:t>
            </a:r>
            <a:r>
              <a:rPr lang="en-CA" dirty="0"/>
              <a:t>Fun Doing Shopping on the Web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Fun doing shopping on the web</a:t>
            </a:r>
            <a:r>
              <a:rPr lang="en-US" dirty="0"/>
              <a:t>]</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234440" y="1589812"/>
          <a:ext cx="73761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xmlns="" id="{88698F8A-7EE5-4A22-873C-188E197E5018}"/>
              </a:ext>
            </a:extLst>
          </p:cNvPr>
          <p:cNvGraphicFramePr>
            <a:graphicFrameLocks noGrp="1"/>
          </p:cNvGraphicFramePr>
          <p:nvPr>
            <p:extLst>
              <p:ext uri="{D42A27DB-BD31-4B8C-83A1-F6EECF244321}">
                <p14:modId xmlns:p14="http://schemas.microsoft.com/office/powerpoint/2010/main" val="213204333"/>
              </p:ext>
            </p:extLst>
          </p:nvPr>
        </p:nvGraphicFramePr>
        <p:xfrm>
          <a:off x="7876476" y="1657053"/>
          <a:ext cx="1038924" cy="4057947"/>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0883">
                <a:tc>
                  <a:txBody>
                    <a:bodyPr/>
                    <a:lstStyle/>
                    <a:p>
                      <a:pPr algn="ctr" rtl="0" fontAlgn="t"/>
                      <a:r>
                        <a:rPr lang="en-US" sz="1100" b="0" i="0" u="none" strike="noStrike" dirty="0">
                          <a:solidFill>
                            <a:srgbClr val="000000"/>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0883">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0883">
                <a:tc>
                  <a:txBody>
                    <a:bodyPr/>
                    <a:lstStyle/>
                    <a:p>
                      <a:pPr algn="ctr" rtl="0" fontAlgn="t"/>
                      <a:r>
                        <a:rPr lang="en-US" sz="1100" b="0" i="0" u="none" strike="noStrike">
                          <a:solidFill>
                            <a:srgbClr val="000000"/>
                          </a:solidFill>
                          <a:effectLst/>
                          <a:latin typeface="Calibri" panose="020F0502020204030204" pitchFamily="34" charset="0"/>
                        </a:rPr>
                        <a:t>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0883">
                <a:tc>
                  <a:txBody>
                    <a:bodyPr/>
                    <a:lstStyle/>
                    <a:p>
                      <a:pPr algn="ctr" rtl="0" fontAlgn="t"/>
                      <a:r>
                        <a:rPr lang="en-US" sz="1100" b="0" i="0" u="none" strike="noStrike">
                          <a:solidFill>
                            <a:srgbClr val="000000"/>
                          </a:solidFill>
                          <a:effectLst/>
                          <a:latin typeface="Calibri" panose="020F0502020204030204" pitchFamily="34" charset="0"/>
                        </a:rPr>
                        <a:t>21%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8" name="Table 7">
            <a:extLst>
              <a:ext uri="{FF2B5EF4-FFF2-40B4-BE49-F238E27FC236}">
                <a16:creationId xmlns:a16="http://schemas.microsoft.com/office/drawing/2014/main" xmlns="" id="{471E0044-6243-470C-82F1-CEFD5DE37694}"/>
              </a:ext>
            </a:extLst>
          </p:cNvPr>
          <p:cNvGraphicFramePr>
            <a:graphicFrameLocks noGrp="1"/>
          </p:cNvGraphicFramePr>
          <p:nvPr>
            <p:extLst/>
          </p:nvPr>
        </p:nvGraphicFramePr>
        <p:xfrm>
          <a:off x="7851912" y="1308652"/>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160557531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990600" y="86488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pPr algn="just"/>
            <a:r>
              <a:rPr lang="en-US" dirty="0"/>
              <a:t>Reason for Shopping Online – </a:t>
            </a:r>
            <a:r>
              <a:rPr lang="en-CA" dirty="0"/>
              <a:t>Security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Security </a:t>
            </a:r>
            <a:r>
              <a:rPr lang="en-US" dirty="0"/>
              <a:t>]</a:t>
            </a:r>
          </a:p>
          <a:p>
            <a:r>
              <a:rPr lang="en-CA" dirty="0"/>
              <a:t>Base: Buy Goods or Services Online At Least Once Month 2018 (n=20,307)</a:t>
            </a:r>
            <a:endParaRPr lang="en-US" dirty="0"/>
          </a:p>
        </p:txBody>
      </p:sp>
      <p:graphicFrame>
        <p:nvGraphicFramePr>
          <p:cNvPr id="7" name="Table 6">
            <a:extLst>
              <a:ext uri="{FF2B5EF4-FFF2-40B4-BE49-F238E27FC236}">
                <a16:creationId xmlns:a16="http://schemas.microsoft.com/office/drawing/2014/main" xmlns="" id="{3DCEBB80-83E8-4BEC-B0BA-74F146C3E330}"/>
              </a:ext>
            </a:extLst>
          </p:cNvPr>
          <p:cNvGraphicFramePr>
            <a:graphicFrameLocks noGrp="1"/>
          </p:cNvGraphicFramePr>
          <p:nvPr>
            <p:extLst>
              <p:ext uri="{D42A27DB-BD31-4B8C-83A1-F6EECF244321}">
                <p14:modId xmlns:p14="http://schemas.microsoft.com/office/powerpoint/2010/main" val="3808907948"/>
              </p:ext>
            </p:extLst>
          </p:nvPr>
        </p:nvGraphicFramePr>
        <p:xfrm>
          <a:off x="7431644" y="762000"/>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10%</a:t>
                      </a:r>
                    </a:p>
                  </a:txBody>
                  <a:tcPr marL="9525" marR="9525" marT="9525"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65%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t"/>
                      <a:r>
                        <a:rPr lang="en-US" sz="1100" b="0" i="0" u="none" strike="noStrike">
                          <a:solidFill>
                            <a:srgbClr val="000000"/>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t"/>
                      <a:r>
                        <a:rPr lang="en-US" sz="1100" b="0" i="0" u="none" strike="noStrike">
                          <a:solidFill>
                            <a:srgbClr val="000000"/>
                          </a:solidFill>
                          <a:effectLst/>
                          <a:latin typeface="Calibri" panose="020F0502020204030204" pitchFamily="34" charset="0"/>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t"/>
                      <a:r>
                        <a:rPr lang="en-US" sz="1100" b="0" i="0" u="none" strike="noStrike">
                          <a:solidFill>
                            <a:srgbClr val="000000"/>
                          </a:solidFill>
                          <a:effectLst/>
                          <a:latin typeface="Calibri" panose="020F0502020204030204" pitchFamily="34" charset="0"/>
                        </a:rPr>
                        <a:t>19%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t"/>
                      <a:r>
                        <a:rPr lang="en-US" sz="1100" b="0" i="0" u="none" strike="noStrike">
                          <a:solidFill>
                            <a:srgbClr val="000000"/>
                          </a:solidFill>
                          <a:effectLst/>
                          <a:latin typeface="Calibri" panose="020F0502020204030204" pitchFamily="34" charset="0"/>
                        </a:rPr>
                        <a:t>17%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t"/>
                      <a:r>
                        <a:rPr lang="en-US" sz="1100" b="0" i="0" u="none" strike="noStrike">
                          <a:solidFill>
                            <a:srgbClr val="000000"/>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t"/>
                      <a:r>
                        <a:rPr lang="en-US" sz="1100" b="0" i="0" u="none" strike="noStrike">
                          <a:solidFill>
                            <a:srgbClr val="000000"/>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t"/>
                      <a:r>
                        <a:rPr lang="en-US" sz="1100" b="0" i="0" u="none" strike="noStrike">
                          <a:solidFill>
                            <a:srgbClr val="000000"/>
                          </a:solidFill>
                          <a:effectLst/>
                          <a:latin typeface="Calibri" panose="020F0502020204030204" pitchFamily="34" charset="0"/>
                        </a:rPr>
                        <a:t>14%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t"/>
                      <a:r>
                        <a:rPr lang="en-US" sz="1100" b="0" i="0" u="none" strike="noStrike">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t"/>
                      <a:r>
                        <a:rPr lang="en-US" sz="1100" b="0" i="0" u="none" strike="noStrike">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t"/>
                      <a:r>
                        <a:rPr lang="en-US" sz="1100" b="0" i="0" u="none" strike="noStrike">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t"/>
                      <a:r>
                        <a:rPr lang="en-US" sz="1100" b="0" i="0" u="none" strike="noStrike">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t"/>
                      <a:r>
                        <a:rPr lang="en-US" sz="1100" b="0" i="0" u="none" strike="noStrike">
                          <a:solidFill>
                            <a:srgbClr val="000000"/>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t"/>
                      <a:r>
                        <a:rPr lang="en-US" sz="1100" b="0" i="0" u="none" strike="noStrike">
                          <a:solidFill>
                            <a:srgbClr val="000000"/>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t"/>
                      <a:r>
                        <a:rPr lang="en-US" sz="1100" b="0" i="0" u="none" strike="noStrike">
                          <a:solidFill>
                            <a:srgbClr val="000000"/>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t"/>
                      <a:r>
                        <a:rPr lang="en-US" sz="1100" b="0" i="0" u="none" strike="noStrike">
                          <a:solidFill>
                            <a:srgbClr val="000000"/>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t"/>
                      <a:r>
                        <a:rPr lang="en-US" sz="1100" b="0" i="0" u="none" strike="noStrike">
                          <a:solidFill>
                            <a:srgbClr val="000000"/>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t"/>
                      <a:r>
                        <a:rPr lang="en-US" sz="1100" b="0" i="0" u="none" strike="noStrike">
                          <a:solidFill>
                            <a:srgbClr val="000000"/>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t"/>
                      <a:r>
                        <a:rPr lang="en-US" sz="1100" b="0" i="0" u="none" strike="noStrike">
                          <a:solidFill>
                            <a:srgbClr val="000000"/>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t"/>
                      <a:r>
                        <a:rPr lang="en-US" sz="1100" b="0" i="0" u="none" strike="noStrike">
                          <a:solidFill>
                            <a:srgbClr val="000000"/>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t"/>
                      <a:r>
                        <a:rPr lang="en-US" sz="1100" b="0" i="0" u="none" strike="noStrike">
                          <a:solidFill>
                            <a:srgbClr val="000000"/>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24477101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Reason for Shopping Online – </a:t>
            </a:r>
            <a:r>
              <a:rPr lang="en-CA" dirty="0"/>
              <a:t>Security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Security </a:t>
            </a:r>
            <a:r>
              <a:rPr lang="en-US" dirty="0"/>
              <a:t>]</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066800" y="1589812"/>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xmlns="" id="{1A43868B-9040-475E-8751-8282BAA1C8F0}"/>
              </a:ext>
            </a:extLst>
          </p:cNvPr>
          <p:cNvGraphicFramePr>
            <a:graphicFrameLocks noGrp="1"/>
          </p:cNvGraphicFramePr>
          <p:nvPr>
            <p:extLst>
              <p:ext uri="{D42A27DB-BD31-4B8C-83A1-F6EECF244321}">
                <p14:modId xmlns:p14="http://schemas.microsoft.com/office/powerpoint/2010/main" val="915319626"/>
              </p:ext>
            </p:extLst>
          </p:nvPr>
        </p:nvGraphicFramePr>
        <p:xfrm>
          <a:off x="7876476" y="1657053"/>
          <a:ext cx="1038924" cy="4057947"/>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0883">
                <a:tc>
                  <a:txBody>
                    <a:bodyPr/>
                    <a:lstStyle/>
                    <a:p>
                      <a:pPr algn="ctr" rtl="0" fontAlgn="t"/>
                      <a:r>
                        <a:rPr lang="en-US" sz="1100" b="0" i="0" u="none" strike="noStrike" dirty="0">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0883">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12%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0883">
                <a:tc>
                  <a:txBody>
                    <a:bodyPr/>
                    <a:lstStyle/>
                    <a:p>
                      <a:pPr algn="ctr" rtl="0" fontAlgn="t"/>
                      <a:r>
                        <a:rPr lang="en-US" sz="1100" b="0" i="0" u="none" strike="noStrike">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0883">
                <a:tc>
                  <a:txBody>
                    <a:bodyPr/>
                    <a:lstStyle/>
                    <a:p>
                      <a:pPr algn="ctr" rtl="0" fontAlgn="t"/>
                      <a:r>
                        <a:rPr lang="en-US" sz="1100" b="0" i="0" u="none" strike="noStrike">
                          <a:solidFill>
                            <a:srgbClr val="000000"/>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8" name="Table 7">
            <a:extLst>
              <a:ext uri="{FF2B5EF4-FFF2-40B4-BE49-F238E27FC236}">
                <a16:creationId xmlns:a16="http://schemas.microsoft.com/office/drawing/2014/main" xmlns="" id="{722B29D2-1C11-40FA-A4E2-0DB086BCDB6A}"/>
              </a:ext>
            </a:extLst>
          </p:cNvPr>
          <p:cNvGraphicFramePr>
            <a:graphicFrameLocks noGrp="1"/>
          </p:cNvGraphicFramePr>
          <p:nvPr>
            <p:extLst/>
          </p:nvPr>
        </p:nvGraphicFramePr>
        <p:xfrm>
          <a:off x="7851912" y="1308652"/>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571124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hart 7"/>
          <p:cNvGraphicFramePr/>
          <p:nvPr>
            <p:extLst/>
          </p:nvPr>
        </p:nvGraphicFramePr>
        <p:xfrm>
          <a:off x="717005" y="841026"/>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9" name="Straight Connector 8"/>
          <p:cNvCxnSpPr/>
          <p:nvPr/>
        </p:nvCxnSpPr>
        <p:spPr>
          <a:xfrm>
            <a:off x="381000" y="13212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p:txBody>
          <a:bodyPr/>
          <a:lstStyle/>
          <a:p>
            <a:pPr algn="just"/>
            <a:r>
              <a:rPr lang="en-US" dirty="0"/>
              <a:t>Reason for Shopping Online – </a:t>
            </a:r>
            <a:r>
              <a:rPr lang="en-CA" dirty="0"/>
              <a:t>Other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Q17.  Why do you shop online? [</a:t>
            </a:r>
            <a:r>
              <a:rPr lang="en-CA" dirty="0"/>
              <a:t>Security </a:t>
            </a:r>
            <a:r>
              <a:rPr lang="en-US" dirty="0"/>
              <a:t>]</a:t>
            </a:r>
          </a:p>
          <a:p>
            <a:r>
              <a:rPr lang="en-CA" dirty="0"/>
              <a:t>Base: Buy Goods or Services Online At Least Once Month 2018 (n=20,307)</a:t>
            </a:r>
            <a:endParaRPr lang="en-US" dirty="0"/>
          </a:p>
        </p:txBody>
      </p:sp>
      <p:graphicFrame>
        <p:nvGraphicFramePr>
          <p:cNvPr id="7" name="Table 6">
            <a:extLst>
              <a:ext uri="{FF2B5EF4-FFF2-40B4-BE49-F238E27FC236}">
                <a16:creationId xmlns:a16="http://schemas.microsoft.com/office/drawing/2014/main" xmlns="" id="{3DCEBB80-83E8-4BEC-B0BA-74F146C3E330}"/>
              </a:ext>
            </a:extLst>
          </p:cNvPr>
          <p:cNvGraphicFramePr>
            <a:graphicFrameLocks noGrp="1"/>
          </p:cNvGraphicFramePr>
          <p:nvPr>
            <p:extLst>
              <p:ext uri="{D42A27DB-BD31-4B8C-83A1-F6EECF244321}">
                <p14:modId xmlns:p14="http://schemas.microsoft.com/office/powerpoint/2010/main" val="2043136362"/>
              </p:ext>
            </p:extLst>
          </p:nvPr>
        </p:nvGraphicFramePr>
        <p:xfrm>
          <a:off x="7168615" y="762000"/>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3%</a:t>
                      </a:r>
                    </a:p>
                  </a:txBody>
                  <a:tcPr marL="9525" marR="9525" marT="9525"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t"/>
                      <a:r>
                        <a:rPr lang="en-US" sz="1100" b="0" i="0" u="none" strike="noStrike">
                          <a:solidFill>
                            <a:srgbClr val="000000"/>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t"/>
                      <a:r>
                        <a:rPr lang="en-US" sz="1100" b="0" i="0" u="none" strike="noStrike">
                          <a:solidFill>
                            <a:srgbClr val="000000"/>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t"/>
                      <a:r>
                        <a:rPr lang="en-US" sz="1100" b="0" i="0" u="none" strike="noStrike">
                          <a:solidFill>
                            <a:srgbClr val="000000"/>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t"/>
                      <a:r>
                        <a:rPr lang="en-US" sz="1100" b="0" i="0" u="none" strike="noStrike">
                          <a:solidFill>
                            <a:srgbClr val="000000"/>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t"/>
                      <a:r>
                        <a:rPr lang="en-US" sz="1100" b="0" i="0" u="none" strike="noStrike">
                          <a:solidFill>
                            <a:srgbClr val="000000"/>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t"/>
                      <a:r>
                        <a:rPr lang="en-US" sz="1100" b="0" i="0" u="none" strike="noStrike">
                          <a:solidFill>
                            <a:srgbClr val="000000"/>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t"/>
                      <a:r>
                        <a:rPr lang="en-US" sz="1100" b="0" i="0" u="none" strike="noStrike">
                          <a:solidFill>
                            <a:srgbClr val="000000"/>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t"/>
                      <a:r>
                        <a:rPr lang="en-US" sz="1100" b="0" i="0" u="none" strike="noStrike">
                          <a:solidFill>
                            <a:srgbClr val="000000"/>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t"/>
                      <a:r>
                        <a:rPr lang="en-US" sz="1100" b="0" i="0" u="none" strike="noStrike">
                          <a:solidFill>
                            <a:srgbClr val="000000"/>
                          </a:solidFill>
                          <a:effectLst/>
                          <a:latin typeface="Calibri" panose="020F0502020204030204" pitchFamily="34" charset="0"/>
                        </a:rPr>
                        <a:t>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36968315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Reason for Shopping Online – </a:t>
            </a:r>
            <a:r>
              <a:rPr lang="en-CA" dirty="0"/>
              <a:t>Other – By Regional Economy</a:t>
            </a:r>
          </a:p>
        </p:txBody>
      </p:sp>
      <p:sp>
        <p:nvSpPr>
          <p:cNvPr id="3" name="Text Placeholder 2"/>
          <p:cNvSpPr>
            <a:spLocks noGrp="1"/>
          </p:cNvSpPr>
          <p:nvPr>
            <p:ph type="body" sz="quarter" idx="16"/>
          </p:nvPr>
        </p:nvSpPr>
        <p:spPr>
          <a:xfrm>
            <a:off x="204183" y="6324600"/>
            <a:ext cx="7258042" cy="356508"/>
          </a:xfrm>
        </p:spPr>
        <p:txBody>
          <a:bodyPr/>
          <a:lstStyle/>
          <a:p>
            <a:r>
              <a:rPr lang="en-US" dirty="0"/>
              <a:t>Q17.  Why do you shop online? [</a:t>
            </a:r>
            <a:r>
              <a:rPr lang="en-CA" dirty="0"/>
              <a:t>Other</a:t>
            </a:r>
            <a:r>
              <a:rPr lang="en-US" dirty="0"/>
              <a:t>]</a:t>
            </a:r>
          </a:p>
          <a:p>
            <a:r>
              <a:rPr lang="en-CA" dirty="0"/>
              <a:t>Base: Buy Goods or Services Online At Least Once Month 2018 (n=20,307)</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3" name="Chart 12"/>
          <p:cNvGraphicFramePr/>
          <p:nvPr>
            <p:extLst/>
          </p:nvPr>
        </p:nvGraphicFramePr>
        <p:xfrm>
          <a:off x="1209876" y="1528236"/>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xmlns="" id="{83373B7F-D62E-4E46-AF53-E5B3567D2E07}"/>
              </a:ext>
            </a:extLst>
          </p:cNvPr>
          <p:cNvGraphicFramePr>
            <a:graphicFrameLocks noGrp="1"/>
          </p:cNvGraphicFramePr>
          <p:nvPr>
            <p:extLst>
              <p:ext uri="{D42A27DB-BD31-4B8C-83A1-F6EECF244321}">
                <p14:modId xmlns:p14="http://schemas.microsoft.com/office/powerpoint/2010/main" val="4196795109"/>
              </p:ext>
            </p:extLst>
          </p:nvPr>
        </p:nvGraphicFramePr>
        <p:xfrm>
          <a:off x="7876476" y="1589813"/>
          <a:ext cx="1038924" cy="397278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41421">
                <a:tc>
                  <a:txBody>
                    <a:bodyPr/>
                    <a:lstStyle/>
                    <a:p>
                      <a:pPr algn="ctr" rtl="0" fontAlgn="t"/>
                      <a:r>
                        <a:rPr lang="en-US" sz="1100" b="0" i="0" u="none" strike="noStrike" dirty="0">
                          <a:solidFill>
                            <a:srgbClr val="000000"/>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41421">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41421">
                <a:tc>
                  <a:txBody>
                    <a:bodyPr/>
                    <a:lstStyle/>
                    <a:p>
                      <a:pPr algn="ctr" rtl="0" fontAlgn="t"/>
                      <a:r>
                        <a:rPr lang="en-US" sz="1100" b="0" i="0" u="none" strike="noStrike" dirty="0">
                          <a:solidFill>
                            <a:srgbClr val="000000"/>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41421">
                <a:tc>
                  <a:txBody>
                    <a:bodyPr/>
                    <a:lstStyle/>
                    <a:p>
                      <a:pPr algn="ctr" rtl="0" fontAlgn="t"/>
                      <a:r>
                        <a:rPr lang="en-US" sz="1100" b="0" i="0" u="none" strike="noStrike">
                          <a:solidFill>
                            <a:srgbClr val="000000"/>
                          </a:solidFill>
                          <a:effectLst/>
                          <a:latin typeface="Calibri" panose="020F0502020204030204" pitchFamily="34" charset="0"/>
                        </a:rPr>
                        <a:t>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41421">
                <a:tc>
                  <a:txBody>
                    <a:bodyPr/>
                    <a:lstStyle/>
                    <a:p>
                      <a:pPr algn="ctr" rtl="0" fontAlgn="t"/>
                      <a:r>
                        <a:rPr lang="en-US" sz="1100" b="0" i="0" u="none" strike="noStrike">
                          <a:solidFill>
                            <a:srgbClr val="000000"/>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41421">
                <a:tc>
                  <a:txBody>
                    <a:bodyPr/>
                    <a:lstStyle/>
                    <a:p>
                      <a:pPr algn="ctr" rtl="0" fontAlgn="t"/>
                      <a:r>
                        <a:rPr lang="en-US" sz="1100" b="0" i="0" u="none" strike="noStrike">
                          <a:solidFill>
                            <a:srgbClr val="000000"/>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41421">
                <a:tc>
                  <a:txBody>
                    <a:bodyPr/>
                    <a:lstStyle/>
                    <a:p>
                      <a:pPr algn="ctr" rtl="0" fontAlgn="t"/>
                      <a:r>
                        <a:rPr lang="en-US" sz="1100" b="0" i="0" u="none" strike="noStrike">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41421">
                <a:tc>
                  <a:txBody>
                    <a:bodyPr/>
                    <a:lstStyle/>
                    <a:p>
                      <a:pPr algn="ctr" rtl="0" fontAlgn="t"/>
                      <a:r>
                        <a:rPr lang="en-US" sz="1100" b="0" i="0" u="none" strike="noStrike" dirty="0">
                          <a:solidFill>
                            <a:srgbClr val="000000"/>
                          </a:solidFill>
                          <a:effectLst/>
                          <a:latin typeface="Calibri" panose="020F0502020204030204" pitchFamily="34" charset="0"/>
                        </a:rPr>
                        <a:t>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41421">
                <a:tc>
                  <a:txBody>
                    <a:bodyPr/>
                    <a:lstStyle/>
                    <a:p>
                      <a:pPr algn="ctr" rtl="0" fontAlgn="t"/>
                      <a:r>
                        <a:rPr lang="en-US" sz="1100" b="0" i="0" u="none" strike="noStrike" dirty="0">
                          <a:solidFill>
                            <a:srgbClr val="000000"/>
                          </a:solidFill>
                          <a:effectLst/>
                          <a:latin typeface="Calibri" panose="020F0502020204030204" pitchFamily="34" charset="0"/>
                        </a:rPr>
                        <a:t>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8" name="Table 7">
            <a:extLst>
              <a:ext uri="{FF2B5EF4-FFF2-40B4-BE49-F238E27FC236}">
                <a16:creationId xmlns:a16="http://schemas.microsoft.com/office/drawing/2014/main" xmlns="" id="{F4731F4C-F166-401E-96C1-F24779394276}"/>
              </a:ext>
            </a:extLst>
          </p:cNvPr>
          <p:cNvGraphicFramePr>
            <a:graphicFrameLocks noGrp="1"/>
          </p:cNvGraphicFramePr>
          <p:nvPr>
            <p:extLst/>
          </p:nvPr>
        </p:nvGraphicFramePr>
        <p:xfrm>
          <a:off x="7851912" y="1308652"/>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96235190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At four in ten (38%), free e-commerce services top the list as the most important factor in determining choice of an online e-commerce platform. Location of the platform is relatively less important to most people. </a:t>
            </a:r>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(n=20,307)</a:t>
            </a:r>
            <a:endParaRPr lang="en-US" dirty="0"/>
          </a:p>
        </p:txBody>
      </p:sp>
      <p:graphicFrame>
        <p:nvGraphicFramePr>
          <p:cNvPr id="7" name="Chart 6"/>
          <p:cNvGraphicFramePr/>
          <p:nvPr>
            <p:extLst/>
          </p:nvPr>
        </p:nvGraphicFramePr>
        <p:xfrm>
          <a:off x="1426945" y="16002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234231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Prefer e-commerce services with the most available functions – By Economy</a:t>
            </a:r>
          </a:p>
        </p:txBody>
      </p:sp>
      <p:sp>
        <p:nvSpPr>
          <p:cNvPr id="3" name="Text Placeholder 2"/>
          <p:cNvSpPr>
            <a:spLocks noGrp="1"/>
          </p:cNvSpPr>
          <p:nvPr>
            <p:ph type="body" sz="quarter" idx="16"/>
          </p:nvPr>
        </p:nvSpPr>
        <p:spPr>
          <a:xfrm>
            <a:off x="209558" y="6425292"/>
            <a:ext cx="7258042" cy="356508"/>
          </a:xfrm>
        </p:spPr>
        <p:txBody>
          <a:bodyPr/>
          <a:lstStyle/>
          <a:p>
            <a:r>
              <a:rPr lang="en-US" dirty="0"/>
              <a:t>Q18. Please select the most important factors in your choice of an online e-commerce platform:</a:t>
            </a:r>
          </a:p>
          <a:p>
            <a:r>
              <a:rPr lang="en-CA" dirty="0"/>
              <a:t>Base: </a:t>
            </a:r>
            <a:r>
              <a:rPr lang="en-US" dirty="0"/>
              <a:t>e-commerce services with the most available functions</a:t>
            </a:r>
            <a:r>
              <a:rPr lang="en-CA" dirty="0"/>
              <a:t> (n=20,307)</a:t>
            </a:r>
            <a:endParaRPr lang="en-US" dirty="0"/>
          </a:p>
        </p:txBody>
      </p:sp>
      <p:graphicFrame>
        <p:nvGraphicFramePr>
          <p:cNvPr id="9" name="Chart 8"/>
          <p:cNvGraphicFramePr/>
          <p:nvPr>
            <p:extLst/>
          </p:nvPr>
        </p:nvGraphicFramePr>
        <p:xfrm>
          <a:off x="1200011" y="1023418"/>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533400" y="1473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2369771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1" y="228600"/>
            <a:ext cx="8757600" cy="498598"/>
          </a:xfrm>
        </p:spPr>
        <p:txBody>
          <a:bodyPr/>
          <a:lstStyle/>
          <a:p>
            <a:pPr algn="just"/>
            <a:r>
              <a:rPr lang="en-US" sz="1800" dirty="0"/>
              <a:t>Propensity to use online payment systems on mobile phones varies greatly by economy, with mostly emerging economies topping the list.  </a:t>
            </a:r>
          </a:p>
        </p:txBody>
      </p:sp>
      <p:sp>
        <p:nvSpPr>
          <p:cNvPr id="3" name="Text Placeholder 2"/>
          <p:cNvSpPr>
            <a:spLocks noGrp="1"/>
          </p:cNvSpPr>
          <p:nvPr>
            <p:ph type="body" sz="quarter" idx="16"/>
          </p:nvPr>
        </p:nvSpPr>
        <p:spPr>
          <a:xfrm>
            <a:off x="209558" y="6425292"/>
            <a:ext cx="7258042" cy="356508"/>
          </a:xfrm>
        </p:spPr>
        <p:txBody>
          <a:bodyPr/>
          <a:lstStyle/>
          <a:p>
            <a:r>
              <a:rPr lang="en-US" dirty="0"/>
              <a:t>Q14.  How likely are you to use mobile payment systems on your smartphone in the next year?</a:t>
            </a:r>
          </a:p>
          <a:p>
            <a:r>
              <a:rPr lang="en-US" dirty="0"/>
              <a:t>Base: All Respondents Total 2018 (n=25,262)</a:t>
            </a:r>
          </a:p>
        </p:txBody>
      </p:sp>
      <p:graphicFrame>
        <p:nvGraphicFramePr>
          <p:cNvPr id="13" name="Chart 12"/>
          <p:cNvGraphicFramePr/>
          <p:nvPr>
            <p:extLst/>
          </p:nvPr>
        </p:nvGraphicFramePr>
        <p:xfrm>
          <a:off x="268506" y="1023417"/>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4" name="Straight Connector 13"/>
          <p:cNvCxnSpPr/>
          <p:nvPr/>
        </p:nvCxnSpPr>
        <p:spPr>
          <a:xfrm>
            <a:off x="381000" y="1430295"/>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4" name="TextBox 3"/>
          <p:cNvSpPr txBox="1"/>
          <p:nvPr/>
        </p:nvSpPr>
        <p:spPr>
          <a:xfrm>
            <a:off x="3507900" y="879339"/>
            <a:ext cx="2362200" cy="169277"/>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222223"/>
                </a:solidFill>
                <a:effectLst/>
                <a:uLnTx/>
                <a:uFillTx/>
                <a:latin typeface="Calibri"/>
                <a:ea typeface="+mn-ea"/>
                <a:cs typeface="+mn-cs"/>
              </a:rPr>
              <a:t>% likely to use mobile payments </a:t>
            </a:r>
          </a:p>
        </p:txBody>
      </p:sp>
      <p:graphicFrame>
        <p:nvGraphicFramePr>
          <p:cNvPr id="8" name="Table 7">
            <a:extLst>
              <a:ext uri="{FF2B5EF4-FFF2-40B4-BE49-F238E27FC236}">
                <a16:creationId xmlns:a16="http://schemas.microsoft.com/office/drawing/2014/main" xmlns="" id="{22479475-2D88-439B-B11E-371857CE6AB0}"/>
              </a:ext>
            </a:extLst>
          </p:cNvPr>
          <p:cNvGraphicFramePr>
            <a:graphicFrameLocks noGrp="1"/>
          </p:cNvGraphicFramePr>
          <p:nvPr>
            <p:extLst/>
          </p:nvPr>
        </p:nvGraphicFramePr>
        <p:xfrm>
          <a:off x="7547112" y="662608"/>
          <a:ext cx="1556687" cy="5612303"/>
        </p:xfrm>
        <a:graphic>
          <a:graphicData uri="http://schemas.openxmlformats.org/drawingml/2006/table">
            <a:tbl>
              <a:tblPr>
                <a:tableStyleId>{5C22544A-7EE6-4342-B048-85BDC9FD1C3A}</a:tableStyleId>
              </a:tblPr>
              <a:tblGrid>
                <a:gridCol w="1556687">
                  <a:extLst>
                    <a:ext uri="{9D8B030D-6E8A-4147-A177-3AD203B41FA5}">
                      <a16:colId xmlns:a16="http://schemas.microsoft.com/office/drawing/2014/main" xmlns="" val="308931989"/>
                    </a:ext>
                  </a:extLst>
                </a:gridCol>
              </a:tblGrid>
              <a:tr h="188103">
                <a:tc>
                  <a:txBody>
                    <a:bodyPr/>
                    <a:lstStyle/>
                    <a:p>
                      <a:pPr algn="ctr" fontAlgn="b"/>
                      <a:r>
                        <a:rPr lang="en-US" sz="1200" b="1" i="0" u="none" strike="noStrike" dirty="0">
                          <a:solidFill>
                            <a:srgbClr val="000000"/>
                          </a:solidFill>
                          <a:effectLst/>
                          <a:latin typeface="+mn-lt"/>
                        </a:rPr>
                        <a:t>Very/ Somewhat likely</a:t>
                      </a: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6035555"/>
                  </a:ext>
                </a:extLst>
              </a:tr>
              <a:tr h="188103">
                <a:tc>
                  <a:txBody>
                    <a:bodyPr/>
                    <a:lstStyle/>
                    <a:p>
                      <a:pPr algn="ctr" fontAlgn="b"/>
                      <a:r>
                        <a:rPr lang="en-US" sz="1200" b="1" u="sng" strike="noStrike" dirty="0">
                          <a:effectLst/>
                          <a:latin typeface="+mn-lt"/>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313621">
                <a:tc>
                  <a:txBody>
                    <a:bodyPr/>
                    <a:lstStyle/>
                    <a:p>
                      <a:pPr algn="ctr" rtl="0" fontAlgn="b"/>
                      <a:r>
                        <a:rPr lang="en-US" sz="1100" b="0" i="0" u="none" strike="noStrike" dirty="0">
                          <a:solidFill>
                            <a:srgbClr val="222223"/>
                          </a:solidFill>
                          <a:effectLst/>
                          <a:latin typeface="Calibri" panose="020F0502020204030204" pitchFamily="34" charset="0"/>
                        </a:rPr>
                        <a:t>57%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89326">
                <a:tc>
                  <a:txBody>
                    <a:bodyPr/>
                    <a:lstStyle/>
                    <a:p>
                      <a:pPr algn="ctr" rtl="0" fontAlgn="b"/>
                      <a:endParaRPr lang="en-CA" sz="1100" b="0" i="0" u="none" strike="noStrike">
                        <a:solidFill>
                          <a:schemeClr val="tx1"/>
                        </a:solidFill>
                        <a:effectLst/>
                        <a:latin typeface="Calibri" panose="020F0502020204030204" pitchFamily="34" charset="0"/>
                      </a:endParaRP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86%</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95%</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98809984"/>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86%</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65%</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79%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68%</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n/a</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58%</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66%</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44%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53%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44%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31%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64143215"/>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35%</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7146898"/>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37%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51496527"/>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39%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71507038"/>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27%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07543236"/>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29%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26780076"/>
                  </a:ext>
                </a:extLst>
              </a:tr>
              <a:tr h="189326">
                <a:tc>
                  <a:txBody>
                    <a:bodyPr/>
                    <a:lstStyle/>
                    <a:p>
                      <a:pPr algn="ctr" rtl="0" fontAlgn="b"/>
                      <a:r>
                        <a:rPr lang="en-US" sz="1100" b="0" i="0" u="none" strike="noStrike" dirty="0">
                          <a:solidFill>
                            <a:srgbClr val="222223"/>
                          </a:solidFill>
                          <a:effectLst/>
                          <a:latin typeface="Calibri" panose="020F0502020204030204" pitchFamily="34" charset="0"/>
                        </a:rPr>
                        <a:t>27%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967771646"/>
                  </a:ext>
                </a:extLst>
              </a:tr>
            </a:tbl>
          </a:graphicData>
        </a:graphic>
      </p:graphicFrame>
    </p:spTree>
    <p:extLst>
      <p:ext uri="{BB962C8B-B14F-4D97-AF65-F5344CB8AC3E}">
        <p14:creationId xmlns:p14="http://schemas.microsoft.com/office/powerpoint/2010/main" val="184676427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Prefer e-commerce services with the most available functions – By Regional Economy</a:t>
            </a:r>
          </a:p>
        </p:txBody>
      </p:sp>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1228503" y="152400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 Placeholder 2">
            <a:extLst>
              <a:ext uri="{FF2B5EF4-FFF2-40B4-BE49-F238E27FC236}">
                <a16:creationId xmlns:a16="http://schemas.microsoft.com/office/drawing/2014/main" xmlns="" id="{4D8EE8B0-5AD6-4B53-B813-797DE1620F85}"/>
              </a:ext>
            </a:extLst>
          </p:cNvPr>
          <p:cNvSpPr>
            <a:spLocks noGrp="1"/>
          </p:cNvSpPr>
          <p:nvPr>
            <p:ph type="body" sz="quarter" idx="16"/>
          </p:nvPr>
        </p:nvSpPr>
        <p:spPr/>
        <p:txBody>
          <a:bodyPr/>
          <a:lstStyle/>
          <a:p>
            <a:r>
              <a:rPr lang="en-US" dirty="0"/>
              <a:t>Q18. Please select the most important factors in your choice of an online e-commerce platform:</a:t>
            </a:r>
          </a:p>
          <a:p>
            <a:r>
              <a:rPr lang="en-CA" dirty="0"/>
              <a:t>Base: </a:t>
            </a:r>
            <a:r>
              <a:rPr lang="en-US" dirty="0"/>
              <a:t>e-commerce services with the most available functions</a:t>
            </a:r>
            <a:r>
              <a:rPr lang="en-CA" dirty="0"/>
              <a:t> (n=20,307)</a:t>
            </a:r>
            <a:endParaRPr lang="en-US" dirty="0"/>
          </a:p>
        </p:txBody>
      </p:sp>
    </p:spTree>
    <p:extLst>
      <p:ext uri="{BB962C8B-B14F-4D97-AF65-F5344CB8AC3E}">
        <p14:creationId xmlns:p14="http://schemas.microsoft.com/office/powerpoint/2010/main" val="2263514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Prefer e-commerce services that are free – By Economy</a:t>
            </a:r>
            <a:endParaRPr lang="en-CA" dirty="0"/>
          </a:p>
        </p:txBody>
      </p:sp>
      <p:sp>
        <p:nvSpPr>
          <p:cNvPr id="3" name="Text Placeholder 2"/>
          <p:cNvSpPr>
            <a:spLocks noGrp="1"/>
          </p:cNvSpPr>
          <p:nvPr>
            <p:ph type="body" sz="quarter" idx="16"/>
          </p:nvPr>
        </p:nvSpPr>
        <p:spPr>
          <a:xfrm>
            <a:off x="209558" y="6423992"/>
            <a:ext cx="7258042" cy="356508"/>
          </a:xfrm>
        </p:spPr>
        <p:txBody>
          <a:bodyPr/>
          <a:lstStyle/>
          <a:p>
            <a:r>
              <a:rPr lang="en-US" dirty="0"/>
              <a:t>Q18. Please select the most important factors in your choice of an online e-commerce platform:</a:t>
            </a:r>
          </a:p>
          <a:p>
            <a:r>
              <a:rPr lang="en-CA" dirty="0"/>
              <a:t>Base: </a:t>
            </a:r>
            <a:r>
              <a:rPr lang="en-US" dirty="0"/>
              <a:t>I prefer e-commerce services that are free</a:t>
            </a:r>
            <a:r>
              <a:rPr lang="en-CA" dirty="0"/>
              <a:t> (n=20,307)</a:t>
            </a:r>
            <a:endParaRPr lang="en-US" dirty="0"/>
          </a:p>
        </p:txBody>
      </p:sp>
      <p:graphicFrame>
        <p:nvGraphicFramePr>
          <p:cNvPr id="9" name="Chart 8"/>
          <p:cNvGraphicFramePr/>
          <p:nvPr>
            <p:extLst/>
          </p:nvPr>
        </p:nvGraphicFramePr>
        <p:xfrm>
          <a:off x="1221214" y="1022118"/>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533400" y="1473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7665485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Prefer e-commerce services that are free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e-commerce services that are free</a:t>
            </a:r>
            <a:r>
              <a:rPr lang="en-CA" dirty="0"/>
              <a:t> (n=20,307)</a:t>
            </a:r>
            <a:endParaRPr lang="en-US" dirty="0"/>
          </a:p>
        </p:txBody>
      </p:sp>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990600" y="15240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248988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Prefer e-commerce platforms that have the most users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e-commerce platforms that have the most users</a:t>
            </a:r>
            <a:r>
              <a:rPr lang="en-CA" dirty="0"/>
              <a:t> (n=20,307)</a:t>
            </a:r>
            <a:endParaRPr lang="en-US" dirty="0"/>
          </a:p>
        </p:txBody>
      </p:sp>
      <p:graphicFrame>
        <p:nvGraphicFramePr>
          <p:cNvPr id="9" name="Chart 8"/>
          <p:cNvGraphicFramePr/>
          <p:nvPr>
            <p:extLst/>
          </p:nvPr>
        </p:nvGraphicFramePr>
        <p:xfrm>
          <a:off x="762000" y="93958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533400" y="1473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1639207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Prefer e-commerce platforms that have the most users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e-commerce platforms that have the most users</a:t>
            </a:r>
            <a:r>
              <a:rPr lang="en-CA" dirty="0"/>
              <a:t> (n=20,307)</a:t>
            </a:r>
            <a:endParaRPr lang="en-US" dirty="0"/>
          </a:p>
        </p:txBody>
      </p:sp>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838200" y="15240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3632903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Prefer local e-commerce platforms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local e-commerce platforms </a:t>
            </a:r>
            <a:r>
              <a:rPr lang="en-CA" dirty="0"/>
              <a:t>(n=20,307)</a:t>
            </a:r>
            <a:endParaRPr lang="en-US" dirty="0"/>
          </a:p>
        </p:txBody>
      </p:sp>
      <p:graphicFrame>
        <p:nvGraphicFramePr>
          <p:cNvPr id="9" name="Chart 8"/>
          <p:cNvGraphicFramePr/>
          <p:nvPr>
            <p:extLst/>
          </p:nvPr>
        </p:nvGraphicFramePr>
        <p:xfrm>
          <a:off x="942905" y="9906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533400" y="1473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1597734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r>
              <a:rPr lang="en-US" dirty="0"/>
              <a:t>Prefer local e-commerce platforms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I prefer local e-commerce platforms (n=20,307)</a:t>
            </a:r>
            <a:endParaRPr lang="en-US" dirty="0"/>
          </a:p>
        </p:txBody>
      </p:sp>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717005" y="15240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350318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Prefer foreign e-commerce platforms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foreign e-commerce platforms</a:t>
            </a:r>
            <a:r>
              <a:rPr lang="en-CA" dirty="0"/>
              <a:t> (n=20,307)</a:t>
            </a:r>
            <a:endParaRPr lang="en-US" dirty="0"/>
          </a:p>
        </p:txBody>
      </p:sp>
      <p:graphicFrame>
        <p:nvGraphicFramePr>
          <p:cNvPr id="9" name="Chart 8"/>
          <p:cNvGraphicFramePr/>
          <p:nvPr>
            <p:extLst/>
          </p:nvPr>
        </p:nvGraphicFramePr>
        <p:xfrm>
          <a:off x="717005" y="9906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533400" y="1473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2607653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r>
              <a:rPr lang="en-US" dirty="0"/>
              <a:t>Prefer foreign e-commerce platforms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I prefer foreign e-commerce platforms (n=20,307)</a:t>
            </a:r>
            <a:endParaRPr lang="en-US" dirty="0"/>
          </a:p>
        </p:txBody>
      </p:sp>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717005" y="15240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4117184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Prefer e-commerce platforms from developed countries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e-commerce platforms from developed countries</a:t>
            </a:r>
            <a:r>
              <a:rPr lang="en-CA" dirty="0"/>
              <a:t> (n=20,307)</a:t>
            </a:r>
            <a:endParaRPr lang="en-US" dirty="0"/>
          </a:p>
        </p:txBody>
      </p:sp>
      <p:graphicFrame>
        <p:nvGraphicFramePr>
          <p:cNvPr id="9" name="Chart 8"/>
          <p:cNvGraphicFramePr/>
          <p:nvPr>
            <p:extLst/>
          </p:nvPr>
        </p:nvGraphicFramePr>
        <p:xfrm>
          <a:off x="838200" y="9906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533400" y="1473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9507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1" y="228600"/>
            <a:ext cx="8757600" cy="498598"/>
          </a:xfrm>
        </p:spPr>
        <p:txBody>
          <a:bodyPr/>
          <a:lstStyle/>
          <a:p>
            <a:pPr algn="just"/>
            <a:r>
              <a:rPr lang="en-US" sz="1800" dirty="0"/>
              <a:t>Those in the developing regional economies are among the most inclined to use mobile payment systems on their smartphone.</a:t>
            </a:r>
          </a:p>
        </p:txBody>
      </p:sp>
      <p:sp>
        <p:nvSpPr>
          <p:cNvPr id="3" name="Text Placeholder 2"/>
          <p:cNvSpPr>
            <a:spLocks noGrp="1"/>
          </p:cNvSpPr>
          <p:nvPr>
            <p:ph type="body" sz="quarter" idx="16"/>
          </p:nvPr>
        </p:nvSpPr>
        <p:spPr>
          <a:xfrm>
            <a:off x="209558" y="6425292"/>
            <a:ext cx="7258042" cy="356508"/>
          </a:xfrm>
        </p:spPr>
        <p:txBody>
          <a:bodyPr/>
          <a:lstStyle/>
          <a:p>
            <a:r>
              <a:rPr lang="en-US" dirty="0"/>
              <a:t>Q14.  How likely are you to use mobile payment systems on your smartphone in the next year?</a:t>
            </a:r>
          </a:p>
          <a:p>
            <a:r>
              <a:rPr lang="en-US" dirty="0"/>
              <a:t>Base: All Respondents Total 2018 (n=25,262)</a:t>
            </a:r>
          </a:p>
        </p:txBody>
      </p:sp>
      <p:sp>
        <p:nvSpPr>
          <p:cNvPr id="4" name="TextBox 3"/>
          <p:cNvSpPr txBox="1"/>
          <p:nvPr/>
        </p:nvSpPr>
        <p:spPr>
          <a:xfrm>
            <a:off x="3962400" y="1268896"/>
            <a:ext cx="2362200" cy="169277"/>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222223"/>
                </a:solidFill>
                <a:effectLst/>
                <a:uLnTx/>
                <a:uFillTx/>
                <a:latin typeface="Calibri"/>
                <a:ea typeface="+mn-ea"/>
                <a:cs typeface="+mn-cs"/>
              </a:rPr>
              <a:t>% likely to use mobile payments </a:t>
            </a:r>
          </a:p>
        </p:txBody>
      </p:sp>
      <p:graphicFrame>
        <p:nvGraphicFramePr>
          <p:cNvPr id="9" name="Chart 8">
            <a:extLst>
              <a:ext uri="{FF2B5EF4-FFF2-40B4-BE49-F238E27FC236}">
                <a16:creationId xmlns:a16="http://schemas.microsoft.com/office/drawing/2014/main" xmlns="" id="{BD44ED98-27D9-4C3F-B958-3817049C0FEA}"/>
              </a:ext>
            </a:extLst>
          </p:cNvPr>
          <p:cNvGraphicFramePr/>
          <p:nvPr>
            <p:extLst>
              <p:ext uri="{D42A27DB-BD31-4B8C-83A1-F6EECF244321}">
                <p14:modId xmlns:p14="http://schemas.microsoft.com/office/powerpoint/2010/main" val="2871196022"/>
              </p:ext>
            </p:extLst>
          </p:nvPr>
        </p:nvGraphicFramePr>
        <p:xfrm>
          <a:off x="381000" y="1524000"/>
          <a:ext cx="731520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a:extLst>
              <a:ext uri="{FF2B5EF4-FFF2-40B4-BE49-F238E27FC236}">
                <a16:creationId xmlns:a16="http://schemas.microsoft.com/office/drawing/2014/main" xmlns="" id="{C9E7976E-97D7-48B7-97D8-1E123219FF61}"/>
              </a:ext>
            </a:extLst>
          </p:cNvPr>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CB05FC15-1BD3-4ECF-AF22-40BE96ADD73B}"/>
              </a:ext>
            </a:extLst>
          </p:cNvPr>
          <p:cNvGraphicFramePr>
            <a:graphicFrameLocks noGrp="1"/>
          </p:cNvGraphicFramePr>
          <p:nvPr>
            <p:extLst>
              <p:ext uri="{D42A27DB-BD31-4B8C-83A1-F6EECF244321}">
                <p14:modId xmlns:p14="http://schemas.microsoft.com/office/powerpoint/2010/main" val="3331703456"/>
              </p:ext>
            </p:extLst>
          </p:nvPr>
        </p:nvGraphicFramePr>
        <p:xfrm>
          <a:off x="7796964" y="1657056"/>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rtl="0" fontAlgn="ctr"/>
                      <a:r>
                        <a:rPr lang="en-US" sz="1200" b="0" i="0" u="none" strike="noStrike" dirty="0">
                          <a:solidFill>
                            <a:srgbClr val="000000"/>
                          </a:solidFill>
                          <a:effectLst/>
                          <a:latin typeface="Calibri" panose="020F0502020204030204" pitchFamily="34" charset="0"/>
                        </a:rPr>
                        <a:t>57%</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76%</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59%</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66%</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62%</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43%</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41%</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rtl="0" fontAlgn="ctr"/>
                      <a:r>
                        <a:rPr lang="en-US" sz="1200" b="0" i="0" u="none" strike="noStrike" dirty="0">
                          <a:solidFill>
                            <a:srgbClr val="000000"/>
                          </a:solidFill>
                          <a:effectLst/>
                          <a:latin typeface="Calibri" panose="020F0502020204030204" pitchFamily="34" charset="0"/>
                        </a:rPr>
                        <a:t>34%</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8" name="Table 7">
            <a:extLst>
              <a:ext uri="{FF2B5EF4-FFF2-40B4-BE49-F238E27FC236}">
                <a16:creationId xmlns:a16="http://schemas.microsoft.com/office/drawing/2014/main" xmlns="" id="{4614FA58-C2E8-4891-8062-FFA4D0CC1CAB}"/>
              </a:ext>
            </a:extLst>
          </p:cNvPr>
          <p:cNvGraphicFramePr>
            <a:graphicFrameLocks noGrp="1"/>
          </p:cNvGraphicFramePr>
          <p:nvPr>
            <p:extLst/>
          </p:nvPr>
        </p:nvGraphicFramePr>
        <p:xfrm>
          <a:off x="7772400" y="1232452"/>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5817779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Prefer e-commerce platforms from developed countries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e-commerce platforms from developed countries </a:t>
            </a:r>
            <a:r>
              <a:rPr lang="en-CA" dirty="0"/>
              <a:t>(n=20,307)</a:t>
            </a:r>
            <a:endParaRPr lang="en-US" dirty="0"/>
          </a:p>
        </p:txBody>
      </p:sp>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790505" y="15240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7256680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Prefer e-commerce platforms from developing countries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e-commerce platforms from developing countries</a:t>
            </a:r>
            <a:r>
              <a:rPr lang="en-CA" dirty="0"/>
              <a:t> (n=20,551)</a:t>
            </a:r>
            <a:endParaRPr lang="en-US" dirty="0"/>
          </a:p>
        </p:txBody>
      </p:sp>
      <p:graphicFrame>
        <p:nvGraphicFramePr>
          <p:cNvPr id="9" name="Chart 8"/>
          <p:cNvGraphicFramePr/>
          <p:nvPr>
            <p:extLst/>
          </p:nvPr>
        </p:nvGraphicFramePr>
        <p:xfrm>
          <a:off x="838200" y="9906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533400" y="1473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6476982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Prefer e-commerce platforms from developing countries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a:t>
            </a:r>
            <a:r>
              <a:rPr lang="en-US" dirty="0"/>
              <a:t>I prefer e-commerce platforms from developing countries</a:t>
            </a:r>
            <a:r>
              <a:rPr lang="en-CA" dirty="0"/>
              <a:t> (n=20,307)</a:t>
            </a:r>
            <a:endParaRPr lang="en-US" dirty="0"/>
          </a:p>
        </p:txBody>
      </p:sp>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914400" y="16002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7224845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Prefer e-commerce platforms from Other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Other (n=20,307)</a:t>
            </a:r>
            <a:endParaRPr lang="en-US" dirty="0"/>
          </a:p>
        </p:txBody>
      </p:sp>
      <p:graphicFrame>
        <p:nvGraphicFramePr>
          <p:cNvPr id="9" name="Chart 8"/>
          <p:cNvGraphicFramePr/>
          <p:nvPr>
            <p:extLst/>
          </p:nvPr>
        </p:nvGraphicFramePr>
        <p:xfrm>
          <a:off x="609600" y="9906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0" name="Straight Connector 9"/>
          <p:cNvCxnSpPr/>
          <p:nvPr/>
        </p:nvCxnSpPr>
        <p:spPr>
          <a:xfrm>
            <a:off x="533400" y="1473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4086352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209558" y="6316275"/>
            <a:ext cx="7258042" cy="356508"/>
          </a:xfrm>
        </p:spPr>
        <p:txBody>
          <a:bodyPr/>
          <a:lstStyle/>
          <a:p>
            <a:r>
              <a:rPr lang="en-US" dirty="0"/>
              <a:t>Q18. Please select the most important factors in your choice of an online e-commerce platform:</a:t>
            </a:r>
          </a:p>
          <a:p>
            <a:r>
              <a:rPr lang="en-CA" dirty="0"/>
              <a:t>Base: Other (n=20,307)</a:t>
            </a:r>
            <a:endParaRPr lang="en-US" dirty="0"/>
          </a:p>
        </p:txBody>
      </p:sp>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685800" y="160020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9" name="Title 1">
            <a:extLst>
              <a:ext uri="{FF2B5EF4-FFF2-40B4-BE49-F238E27FC236}">
                <a16:creationId xmlns:a16="http://schemas.microsoft.com/office/drawing/2014/main" xmlns="" id="{081AFDDE-CCBB-40D0-BBE4-D5ACD33DF7D6}"/>
              </a:ext>
            </a:extLst>
          </p:cNvPr>
          <p:cNvSpPr>
            <a:spLocks noGrp="1"/>
          </p:cNvSpPr>
          <p:nvPr>
            <p:ph type="title"/>
          </p:nvPr>
        </p:nvSpPr>
        <p:spPr>
          <a:xfrm>
            <a:off x="234000" y="228600"/>
            <a:ext cx="8646971" cy="276999"/>
          </a:xfrm>
        </p:spPr>
        <p:txBody>
          <a:bodyPr/>
          <a:lstStyle/>
          <a:p>
            <a:pPr algn="just"/>
            <a:r>
              <a:rPr lang="en-US" dirty="0"/>
              <a:t>Prefer e-commerce platforms from Other – By Regional Economy</a:t>
            </a:r>
            <a:endParaRPr lang="en-CA" dirty="0"/>
          </a:p>
        </p:txBody>
      </p:sp>
    </p:spTree>
    <p:extLst>
      <p:ext uri="{BB962C8B-B14F-4D97-AF65-F5344CB8AC3E}">
        <p14:creationId xmlns:p14="http://schemas.microsoft.com/office/powerpoint/2010/main" val="32829843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1107996"/>
          </a:xfrm>
        </p:spPr>
        <p:txBody>
          <a:bodyPr/>
          <a:lstStyle/>
          <a:p>
            <a:pPr algn="just"/>
            <a:r>
              <a:rPr lang="en-US" dirty="0"/>
              <a:t>A strong majority (78%), though less than a year ago (-4 points), agree that the origin of the good or service effects what they buy – although most only somewhat agree that it’s important. A growing proportion (22%, up 4 points) say it’s not important. </a:t>
            </a:r>
          </a:p>
        </p:txBody>
      </p:sp>
      <p:sp>
        <p:nvSpPr>
          <p:cNvPr id="3" name="Text Placeholder 2"/>
          <p:cNvSpPr>
            <a:spLocks noGrp="1"/>
          </p:cNvSpPr>
          <p:nvPr>
            <p:ph type="body" sz="quarter" idx="16"/>
          </p:nvPr>
        </p:nvSpPr>
        <p:spPr>
          <a:xfrm>
            <a:off x="209558" y="6316275"/>
            <a:ext cx="7258042" cy="356508"/>
          </a:xfrm>
        </p:spPr>
        <p:txBody>
          <a:bodyPr/>
          <a:lstStyle/>
          <a:p>
            <a:r>
              <a:rPr lang="en-US" dirty="0"/>
              <a:t>Q20.  Do you agree or disagree that when shopping online, where the good or service is made affects what you buy?</a:t>
            </a:r>
          </a:p>
          <a:p>
            <a:r>
              <a:rPr lang="en-US" dirty="0"/>
              <a:t>Base: Buy Goods or Services Online at Least Once Month 2018 (n=20,307); 2017 (n=18,551)</a:t>
            </a:r>
          </a:p>
        </p:txBody>
      </p:sp>
      <p:graphicFrame>
        <p:nvGraphicFramePr>
          <p:cNvPr id="7" name="Chart 6"/>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8" name="Right Bracket 7"/>
          <p:cNvSpPr/>
          <p:nvPr/>
        </p:nvSpPr>
        <p:spPr>
          <a:xfrm>
            <a:off x="5663466" y="199778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Right Bracket 8"/>
          <p:cNvSpPr/>
          <p:nvPr/>
        </p:nvSpPr>
        <p:spPr>
          <a:xfrm>
            <a:off x="5663466" y="4020681"/>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graphicFrame>
        <p:nvGraphicFramePr>
          <p:cNvPr id="10" name="Table 9">
            <a:extLst>
              <a:ext uri="{FF2B5EF4-FFF2-40B4-BE49-F238E27FC236}">
                <a16:creationId xmlns:a16="http://schemas.microsoft.com/office/drawing/2014/main" xmlns="" id="{70221196-1675-4054-A45D-F1BCBFB3A14D}"/>
              </a:ext>
            </a:extLst>
          </p:cNvPr>
          <p:cNvGraphicFramePr>
            <a:graphicFrameLocks noGrp="1"/>
          </p:cNvGraphicFramePr>
          <p:nvPr>
            <p:extLst/>
          </p:nvPr>
        </p:nvGraphicFramePr>
        <p:xfrm>
          <a:off x="6248400" y="2352513"/>
          <a:ext cx="2057400" cy="1108307"/>
        </p:xfrm>
        <a:graphic>
          <a:graphicData uri="http://schemas.openxmlformats.org/drawingml/2006/table">
            <a:tbl>
              <a:tblPr>
                <a:tableStyleId>{5C22544A-7EE6-4342-B048-85BDC9FD1C3A}</a:tableStyleId>
              </a:tblPr>
              <a:tblGrid>
                <a:gridCol w="1028700">
                  <a:extLst>
                    <a:ext uri="{9D8B030D-6E8A-4147-A177-3AD203B41FA5}">
                      <a16:colId xmlns:a16="http://schemas.microsoft.com/office/drawing/2014/main" xmlns="" val="2837859174"/>
                    </a:ext>
                  </a:extLst>
                </a:gridCol>
                <a:gridCol w="1028700">
                  <a:extLst>
                    <a:ext uri="{9D8B030D-6E8A-4147-A177-3AD203B41FA5}">
                      <a16:colId xmlns:a16="http://schemas.microsoft.com/office/drawing/2014/main" xmlns="" val="402689662"/>
                    </a:ext>
                  </a:extLst>
                </a:gridCol>
              </a:tblGrid>
              <a:tr h="340936">
                <a:tc gridSpan="2">
                  <a:txBody>
                    <a:bodyPr/>
                    <a:lstStyle/>
                    <a:p>
                      <a:pPr algn="ctr" fontAlgn="ctr"/>
                      <a:r>
                        <a:rPr lang="en-CA" sz="1600" b="1" i="0" u="none" strike="noStrike" dirty="0">
                          <a:solidFill>
                            <a:srgbClr val="1B365D"/>
                          </a:solidFill>
                          <a:effectLst/>
                          <a:latin typeface="Calibri" panose="020F0502020204030204" pitchFamily="34" charset="0"/>
                        </a:rPr>
                        <a:t>Total Agree</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ctr" fontAlgn="ctr"/>
                      <a:endParaRPr lang="en-CA" sz="1200" b="1" i="0" u="none" strike="noStrike" dirty="0">
                        <a:solidFill>
                          <a:schemeClr val="tx1"/>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15858484"/>
                  </a:ext>
                </a:extLst>
              </a:tr>
              <a:tr h="381369">
                <a:tc>
                  <a:txBody>
                    <a:bodyPr/>
                    <a:lstStyle/>
                    <a:p>
                      <a:pPr algn="ctr" fontAlgn="ctr"/>
                      <a:r>
                        <a:rPr lang="en-CA" sz="1200" b="1" u="none" strike="noStrike" dirty="0">
                          <a:solidFill>
                            <a:srgbClr val="1B365D"/>
                          </a:solidFill>
                          <a:effectLst/>
                        </a:rPr>
                        <a:t>2018</a:t>
                      </a:r>
                      <a:endParaRPr lang="en-CA" sz="1200" b="1" i="0" u="none" strike="noStrike" dirty="0">
                        <a:solidFill>
                          <a:srgbClr val="1B365D"/>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ap="flat" cmpd="sng" algn="ctr">
                      <a:solidFill>
                        <a:srgbClr val="1B365D"/>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CA" sz="1200" b="1" i="0" u="none" strike="noStrike" dirty="0">
                          <a:solidFill>
                            <a:srgbClr val="1B365D"/>
                          </a:solidFill>
                          <a:effectLst/>
                          <a:latin typeface="Calibri" panose="020F0502020204030204" pitchFamily="34" charset="0"/>
                        </a:rPr>
                        <a:t>2017</a:t>
                      </a:r>
                    </a:p>
                  </a:txBody>
                  <a:tcPr marL="9525" marR="9525" marT="9525" marB="0" anchor="ctr">
                    <a:lnL w="12700" cmpd="sng">
                      <a:noFill/>
                    </a:lnL>
                    <a:lnR w="12700" cmpd="sng">
                      <a:noFill/>
                    </a:lnR>
                    <a:lnT w="12700" cmpd="sng">
                      <a:noFill/>
                    </a:lnT>
                    <a:lnB w="12700" cap="flat" cmpd="sng" algn="ctr">
                      <a:solidFill>
                        <a:srgbClr val="1B365D"/>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51295744"/>
                  </a:ext>
                </a:extLst>
              </a:tr>
              <a:tr h="386002">
                <a:tc>
                  <a:txBody>
                    <a:bodyPr/>
                    <a:lstStyle/>
                    <a:p>
                      <a:pPr algn="ctr" rtl="0" fontAlgn="ctr"/>
                      <a:r>
                        <a:rPr lang="en-IN" sz="1200" b="1" i="0" u="none" strike="noStrike" dirty="0">
                          <a:solidFill>
                            <a:srgbClr val="1B365D"/>
                          </a:solidFill>
                          <a:effectLst/>
                          <a:latin typeface="Calibri" panose="020F0502020204030204" pitchFamily="34" charset="0"/>
                        </a:rPr>
                        <a:t>78%</a:t>
                      </a:r>
                    </a:p>
                  </a:txBody>
                  <a:tcPr marL="9525" marR="9525" marT="9525" marB="0" anchor="ctr">
                    <a:lnL w="12700" cmpd="sng">
                      <a:noFill/>
                    </a:lnL>
                    <a:lnR w="12700" cmpd="sng">
                      <a:noFill/>
                    </a:lnR>
                    <a:lnT w="12700" cap="flat" cmpd="sng" algn="ctr">
                      <a:solidFill>
                        <a:srgbClr val="1B365D"/>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rtl="0" fontAlgn="ctr"/>
                      <a:r>
                        <a:rPr lang="en-IN" sz="1200" b="1" i="0" u="none" strike="noStrike" dirty="0">
                          <a:solidFill>
                            <a:srgbClr val="1B365D"/>
                          </a:solidFill>
                          <a:effectLst/>
                          <a:latin typeface="Calibri" panose="020F0502020204030204" pitchFamily="34" charset="0"/>
                        </a:rPr>
                        <a:t>82%</a:t>
                      </a:r>
                    </a:p>
                  </a:txBody>
                  <a:tcPr marL="9525" marR="9525" marT="9525" marB="0" anchor="ctr">
                    <a:lnL w="12700" cmpd="sng">
                      <a:noFill/>
                    </a:lnL>
                    <a:lnR w="12700" cmpd="sng">
                      <a:noFill/>
                    </a:lnR>
                    <a:lnT w="12700" cap="flat" cmpd="sng" algn="ctr">
                      <a:solidFill>
                        <a:srgbClr val="1B365D"/>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97938175"/>
                  </a:ext>
                </a:extLst>
              </a:tr>
            </a:tbl>
          </a:graphicData>
        </a:graphic>
      </p:graphicFrame>
      <p:graphicFrame>
        <p:nvGraphicFramePr>
          <p:cNvPr id="14" name="Table 13">
            <a:extLst>
              <a:ext uri="{FF2B5EF4-FFF2-40B4-BE49-F238E27FC236}">
                <a16:creationId xmlns:a16="http://schemas.microsoft.com/office/drawing/2014/main" xmlns="" id="{21943689-C9D3-423B-9F21-21058347F2DC}"/>
              </a:ext>
            </a:extLst>
          </p:cNvPr>
          <p:cNvGraphicFramePr>
            <a:graphicFrameLocks noGrp="1"/>
          </p:cNvGraphicFramePr>
          <p:nvPr>
            <p:extLst/>
          </p:nvPr>
        </p:nvGraphicFramePr>
        <p:xfrm>
          <a:off x="6215932" y="3909695"/>
          <a:ext cx="2057400" cy="1108307"/>
        </p:xfrm>
        <a:graphic>
          <a:graphicData uri="http://schemas.openxmlformats.org/drawingml/2006/table">
            <a:tbl>
              <a:tblPr>
                <a:tableStyleId>{5C22544A-7EE6-4342-B048-85BDC9FD1C3A}</a:tableStyleId>
              </a:tblPr>
              <a:tblGrid>
                <a:gridCol w="1028700">
                  <a:extLst>
                    <a:ext uri="{9D8B030D-6E8A-4147-A177-3AD203B41FA5}">
                      <a16:colId xmlns:a16="http://schemas.microsoft.com/office/drawing/2014/main" xmlns="" val="2837859174"/>
                    </a:ext>
                  </a:extLst>
                </a:gridCol>
                <a:gridCol w="1028700">
                  <a:extLst>
                    <a:ext uri="{9D8B030D-6E8A-4147-A177-3AD203B41FA5}">
                      <a16:colId xmlns:a16="http://schemas.microsoft.com/office/drawing/2014/main" xmlns="" val="402689662"/>
                    </a:ext>
                  </a:extLst>
                </a:gridCol>
              </a:tblGrid>
              <a:tr h="340936">
                <a:tc gridSpan="2">
                  <a:txBody>
                    <a:bodyPr/>
                    <a:lstStyle/>
                    <a:p>
                      <a:pPr algn="ctr" fontAlgn="ctr"/>
                      <a:r>
                        <a:rPr lang="en-CA" sz="1600" b="1" i="0" u="none" strike="noStrike" dirty="0">
                          <a:solidFill>
                            <a:srgbClr val="E87722"/>
                          </a:solidFill>
                          <a:effectLst/>
                          <a:latin typeface="Calibri" panose="020F0502020204030204" pitchFamily="34" charset="0"/>
                        </a:rPr>
                        <a:t>Total Disagree</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ctr" fontAlgn="ctr"/>
                      <a:endParaRPr lang="en-CA" sz="1200" b="1" i="0" u="none" strike="noStrike" dirty="0">
                        <a:solidFill>
                          <a:schemeClr val="tx1"/>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15858484"/>
                  </a:ext>
                </a:extLst>
              </a:tr>
              <a:tr h="381369">
                <a:tc>
                  <a:txBody>
                    <a:bodyPr/>
                    <a:lstStyle/>
                    <a:p>
                      <a:pPr algn="ctr" fontAlgn="ctr"/>
                      <a:r>
                        <a:rPr lang="en-CA" sz="1200" b="1" u="none" strike="noStrike" dirty="0">
                          <a:solidFill>
                            <a:srgbClr val="E87722"/>
                          </a:solidFill>
                          <a:effectLst/>
                        </a:rPr>
                        <a:t>2018</a:t>
                      </a:r>
                      <a:endParaRPr lang="en-CA" sz="1200" b="1" i="0" u="none" strike="noStrike" dirty="0">
                        <a:solidFill>
                          <a:srgbClr val="E87722"/>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ap="flat" cmpd="sng" algn="ctr">
                      <a:solidFill>
                        <a:srgbClr val="E8772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CA" sz="1200" b="1" i="0" u="none" strike="noStrike" dirty="0">
                          <a:solidFill>
                            <a:srgbClr val="E87722"/>
                          </a:solidFill>
                          <a:effectLst/>
                          <a:latin typeface="Calibri" panose="020F0502020204030204" pitchFamily="34" charset="0"/>
                        </a:rPr>
                        <a:t>2017</a:t>
                      </a:r>
                    </a:p>
                  </a:txBody>
                  <a:tcPr marL="9525" marR="9525" marT="9525" marB="0" anchor="ctr">
                    <a:lnL w="12700" cmpd="sng">
                      <a:noFill/>
                    </a:lnL>
                    <a:lnR w="12700" cmpd="sng">
                      <a:noFill/>
                    </a:lnR>
                    <a:lnT w="12700" cmpd="sng">
                      <a:noFill/>
                    </a:lnT>
                    <a:lnB w="12700" cap="flat" cmpd="sng" algn="ctr">
                      <a:solidFill>
                        <a:srgbClr val="E8772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51295744"/>
                  </a:ext>
                </a:extLst>
              </a:tr>
              <a:tr h="386002">
                <a:tc>
                  <a:txBody>
                    <a:bodyPr/>
                    <a:lstStyle/>
                    <a:p>
                      <a:pPr algn="ctr" rtl="0" fontAlgn="ctr"/>
                      <a:r>
                        <a:rPr lang="en-IN" sz="1200" b="1" i="0" u="none" strike="noStrike" dirty="0">
                          <a:solidFill>
                            <a:srgbClr val="E87722"/>
                          </a:solidFill>
                          <a:effectLst/>
                          <a:latin typeface="Calibri" panose="020F0502020204030204" pitchFamily="34" charset="0"/>
                        </a:rPr>
                        <a:t>22%</a:t>
                      </a:r>
                    </a:p>
                  </a:txBody>
                  <a:tcPr marL="9525" marR="9525" marT="9525" marB="0" anchor="ctr">
                    <a:lnL w="12700" cmpd="sng">
                      <a:noFill/>
                    </a:lnL>
                    <a:lnR w="12700" cmpd="sng">
                      <a:noFill/>
                    </a:lnR>
                    <a:lnT w="12700" cap="flat" cmpd="sng" algn="ctr">
                      <a:solidFill>
                        <a:srgbClr val="E8772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rtl="0" fontAlgn="ctr"/>
                      <a:r>
                        <a:rPr lang="en-IN" sz="1200" b="1" i="0" u="none" strike="noStrike" dirty="0">
                          <a:solidFill>
                            <a:srgbClr val="E87722"/>
                          </a:solidFill>
                          <a:effectLst/>
                          <a:latin typeface="Calibri" panose="020F0502020204030204" pitchFamily="34" charset="0"/>
                        </a:rPr>
                        <a:t>18%</a:t>
                      </a:r>
                    </a:p>
                  </a:txBody>
                  <a:tcPr marL="9525" marR="9525" marT="9525" marB="0" anchor="ctr">
                    <a:lnL w="12700" cmpd="sng">
                      <a:noFill/>
                    </a:lnL>
                    <a:lnR w="12700" cmpd="sng">
                      <a:noFill/>
                    </a:lnR>
                    <a:lnT w="12700" cap="flat" cmpd="sng" algn="ctr">
                      <a:solidFill>
                        <a:srgbClr val="E8772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97938175"/>
                  </a:ext>
                </a:extLst>
              </a:tr>
            </a:tbl>
          </a:graphicData>
        </a:graphic>
      </p:graphicFrame>
    </p:spTree>
    <p:extLst>
      <p:ext uri="{BB962C8B-B14F-4D97-AF65-F5344CB8AC3E}">
        <p14:creationId xmlns:p14="http://schemas.microsoft.com/office/powerpoint/2010/main" val="56856192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706347"/>
          </a:xfrm>
        </p:spPr>
        <p:txBody>
          <a:bodyPr/>
          <a:lstStyle/>
          <a:p>
            <a:pPr algn="just"/>
            <a:r>
              <a:rPr lang="en-US" sz="1700" dirty="0"/>
              <a:t>Across all economies, a majority agrees that where the good or service is made effects what they buy. Decreases measured in: Pakistan (-8), Republic of Korea (-6), Tunisia (-6), Italy (-10), Japan (-6), Sweden (-9) and Germany (-10)</a:t>
            </a:r>
          </a:p>
        </p:txBody>
      </p:sp>
      <p:sp>
        <p:nvSpPr>
          <p:cNvPr id="3" name="Text Placeholder 2"/>
          <p:cNvSpPr>
            <a:spLocks noGrp="1"/>
          </p:cNvSpPr>
          <p:nvPr>
            <p:ph type="body" sz="quarter" idx="16"/>
          </p:nvPr>
        </p:nvSpPr>
        <p:spPr>
          <a:xfrm>
            <a:off x="209558" y="6316275"/>
            <a:ext cx="7258042" cy="356508"/>
          </a:xfrm>
        </p:spPr>
        <p:txBody>
          <a:bodyPr/>
          <a:lstStyle/>
          <a:p>
            <a:r>
              <a:rPr lang="en-US" dirty="0"/>
              <a:t>Q20.  Do you agree or disagree that when shopping online, where the good or service is made affects what you buy?</a:t>
            </a:r>
          </a:p>
          <a:p>
            <a:r>
              <a:rPr lang="en-US" dirty="0"/>
              <a:t>Base: Buy Goods or Services Online at Least Once Month (n=20,307)</a:t>
            </a:r>
          </a:p>
        </p:txBody>
      </p:sp>
      <p:graphicFrame>
        <p:nvGraphicFramePr>
          <p:cNvPr id="13" name="Chart 12"/>
          <p:cNvGraphicFramePr/>
          <p:nvPr>
            <p:extLst/>
          </p:nvPr>
        </p:nvGraphicFramePr>
        <p:xfrm>
          <a:off x="420906" y="9144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14" name="Straight Connector 13"/>
          <p:cNvCxnSpPr/>
          <p:nvPr/>
        </p:nvCxnSpPr>
        <p:spPr>
          <a:xfrm>
            <a:off x="533400" y="13974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6" name="TextBox 5"/>
          <p:cNvSpPr txBox="1"/>
          <p:nvPr/>
        </p:nvSpPr>
        <p:spPr>
          <a:xfrm>
            <a:off x="3581400" y="821323"/>
            <a:ext cx="2514600" cy="169277"/>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222223"/>
                </a:solidFill>
                <a:effectLst/>
                <a:uLnTx/>
                <a:uFillTx/>
                <a:latin typeface="Calibri"/>
                <a:ea typeface="+mn-ea"/>
                <a:cs typeface="+mn-cs"/>
              </a:rPr>
              <a:t>% Agree </a:t>
            </a:r>
          </a:p>
        </p:txBody>
      </p:sp>
      <p:graphicFrame>
        <p:nvGraphicFramePr>
          <p:cNvPr id="7" name="Table 6">
            <a:extLst>
              <a:ext uri="{FF2B5EF4-FFF2-40B4-BE49-F238E27FC236}">
                <a16:creationId xmlns:a16="http://schemas.microsoft.com/office/drawing/2014/main" xmlns="" id="{F2400036-B78B-42FC-8355-ACCE740E507C}"/>
              </a:ext>
            </a:extLst>
          </p:cNvPr>
          <p:cNvGraphicFramePr>
            <a:graphicFrameLocks noGrp="1"/>
          </p:cNvGraphicFramePr>
          <p:nvPr>
            <p:extLst>
              <p:ext uri="{D42A27DB-BD31-4B8C-83A1-F6EECF244321}">
                <p14:modId xmlns:p14="http://schemas.microsoft.com/office/powerpoint/2010/main" val="1416149819"/>
              </p:ext>
            </p:extLst>
          </p:nvPr>
        </p:nvGraphicFramePr>
        <p:xfrm>
          <a:off x="7391400" y="833981"/>
          <a:ext cx="1712356" cy="5301775"/>
        </p:xfrm>
        <a:graphic>
          <a:graphicData uri="http://schemas.openxmlformats.org/drawingml/2006/table">
            <a:tbl>
              <a:tblPr>
                <a:tableStyleId>{5C22544A-7EE6-4342-B048-85BDC9FD1C3A}</a:tableStyleId>
              </a:tblPr>
              <a:tblGrid>
                <a:gridCol w="1712356">
                  <a:extLst>
                    <a:ext uri="{9D8B030D-6E8A-4147-A177-3AD203B41FA5}">
                      <a16:colId xmlns:a16="http://schemas.microsoft.com/office/drawing/2014/main" xmlns="" val="308931989"/>
                    </a:ext>
                  </a:extLst>
                </a:gridCol>
              </a:tblGrid>
              <a:tr h="210205">
                <a:tc>
                  <a:txBody>
                    <a:bodyPr/>
                    <a:lstStyle/>
                    <a:p>
                      <a:pPr algn="ctr" fontAlgn="b"/>
                      <a:r>
                        <a:rPr lang="en-US" sz="1300" b="1" u="sng" strike="noStrike" dirty="0">
                          <a:effectLst/>
                          <a:latin typeface="+mn-lt"/>
                        </a:rPr>
                        <a:t>2017</a:t>
                      </a:r>
                      <a:endParaRPr lang="en-US" sz="1300" b="1" i="0" u="sng" strike="noStrike" dirty="0">
                        <a:solidFill>
                          <a:srgbClr val="000000"/>
                        </a:solidFill>
                        <a:effectLst/>
                        <a:latin typeface="+mn-lt"/>
                      </a:endParaRPr>
                    </a:p>
                  </a:txBody>
                  <a:tcPr marL="6537" marR="6537"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82%</a:t>
                      </a:r>
                    </a:p>
                  </a:txBody>
                  <a:tcPr marL="9525" marR="9525" marT="9525"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204298">
                <a:tc>
                  <a:txBody>
                    <a:bodyPr/>
                    <a:lstStyle/>
                    <a:p>
                      <a:pPr algn="ctr" rtl="0" fontAlgn="b"/>
                      <a:endParaRPr lang="en-CA" sz="1200" b="0" i="0" u="none" strike="noStrike" dirty="0">
                        <a:solidFill>
                          <a:schemeClr val="tx1"/>
                        </a:solidFill>
                        <a:effectLst/>
                        <a:latin typeface="Calibri" panose="020F0502020204030204" pitchFamily="34" charset="0"/>
                      </a:endParaRPr>
                    </a:p>
                  </a:txBody>
                  <a:tcPr marL="10478" marR="10478" marT="9673"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95%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9689034"/>
                  </a:ext>
                </a:extLst>
              </a:tr>
              <a:tr h="187972">
                <a:tc>
                  <a:txBody>
                    <a:bodyPr/>
                    <a:lstStyle/>
                    <a:p>
                      <a:pPr algn="ctr" rtl="0" fontAlgn="t"/>
                      <a:r>
                        <a:rPr lang="en-US" sz="1100" b="0" i="0" u="none" strike="noStrike">
                          <a:solidFill>
                            <a:srgbClr val="000000"/>
                          </a:solidFill>
                          <a:effectLst/>
                          <a:latin typeface="Calibri" panose="020F0502020204030204" pitchFamily="34" charset="0"/>
                        </a:rPr>
                        <a:t>92%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41259516"/>
                  </a:ext>
                </a:extLst>
              </a:tr>
              <a:tr h="187972">
                <a:tc>
                  <a:txBody>
                    <a:bodyPr/>
                    <a:lstStyle/>
                    <a:p>
                      <a:pPr algn="ctr" rtl="0" fontAlgn="t"/>
                      <a:r>
                        <a:rPr lang="en-US" sz="1100" b="0" i="0" u="none" strike="noStrike">
                          <a:solidFill>
                            <a:srgbClr val="000000"/>
                          </a:solidFill>
                          <a:effectLst/>
                          <a:latin typeface="Calibri" panose="020F0502020204030204" pitchFamily="34" charset="0"/>
                        </a:rPr>
                        <a:t>93%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77753204"/>
                  </a:ext>
                </a:extLst>
              </a:tr>
              <a:tr h="187972">
                <a:tc>
                  <a:txBody>
                    <a:bodyPr/>
                    <a:lstStyle/>
                    <a:p>
                      <a:pPr algn="ctr" rtl="0" fontAlgn="t"/>
                      <a:r>
                        <a:rPr lang="en-US" sz="1100" b="0" i="0" u="none" strike="noStrike">
                          <a:solidFill>
                            <a:srgbClr val="000000"/>
                          </a:solidFill>
                          <a:effectLst/>
                          <a:latin typeface="Calibri" panose="020F0502020204030204" pitchFamily="34" charset="0"/>
                        </a:rPr>
                        <a:t>93%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1347977"/>
                  </a:ext>
                </a:extLst>
              </a:tr>
              <a:tr h="187972">
                <a:tc>
                  <a:txBody>
                    <a:bodyPr/>
                    <a:lstStyle/>
                    <a:p>
                      <a:pPr algn="ctr" rtl="0" fontAlgn="t"/>
                      <a:r>
                        <a:rPr lang="en-US" sz="1100" b="0" i="0" u="none" strike="noStrike">
                          <a:solidFill>
                            <a:srgbClr val="000000"/>
                          </a:solidFill>
                          <a:effectLst/>
                          <a:latin typeface="Calibri" panose="020F0502020204030204" pitchFamily="34" charset="0"/>
                        </a:rPr>
                        <a:t>89%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80274193"/>
                  </a:ext>
                </a:extLst>
              </a:tr>
              <a:tr h="187972">
                <a:tc>
                  <a:txBody>
                    <a:bodyPr/>
                    <a:lstStyle/>
                    <a:p>
                      <a:pPr algn="ctr" rtl="0" fontAlgn="t"/>
                      <a:r>
                        <a:rPr lang="en-US" sz="1100" b="0" i="0" u="none" strike="noStrike">
                          <a:solidFill>
                            <a:srgbClr val="000000"/>
                          </a:solidFill>
                          <a:effectLst/>
                          <a:latin typeface="Calibri" panose="020F0502020204030204" pitchFamily="34" charset="0"/>
                        </a:rPr>
                        <a:t>91%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77259938"/>
                  </a:ext>
                </a:extLst>
              </a:tr>
              <a:tr h="187972">
                <a:tc>
                  <a:txBody>
                    <a:bodyPr/>
                    <a:lstStyle/>
                    <a:p>
                      <a:pPr algn="ctr" rtl="0" fontAlgn="t"/>
                      <a:r>
                        <a:rPr lang="en-US" sz="1100" b="0" i="0" u="none" strike="noStrike">
                          <a:solidFill>
                            <a:srgbClr val="000000"/>
                          </a:solidFill>
                          <a:effectLst/>
                          <a:latin typeface="Calibri" panose="020F0502020204030204" pitchFamily="34" charset="0"/>
                        </a:rPr>
                        <a:t>95%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66994209"/>
                  </a:ext>
                </a:extLst>
              </a:tr>
              <a:tr h="187972">
                <a:tc>
                  <a:txBody>
                    <a:bodyPr/>
                    <a:lstStyle/>
                    <a:p>
                      <a:pPr algn="ctr" rtl="0" fontAlgn="t"/>
                      <a:r>
                        <a:rPr lang="en-US" sz="1100" b="0" i="0" u="none" strike="noStrike">
                          <a:solidFill>
                            <a:srgbClr val="000000"/>
                          </a:solidFill>
                          <a:effectLst/>
                          <a:latin typeface="Calibri" panose="020F0502020204030204" pitchFamily="34" charset="0"/>
                        </a:rPr>
                        <a:t>85%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6664941"/>
                  </a:ext>
                </a:extLst>
              </a:tr>
              <a:tr h="187972">
                <a:tc>
                  <a:txBody>
                    <a:bodyPr/>
                    <a:lstStyle/>
                    <a:p>
                      <a:pPr algn="ctr" rtl="0" fontAlgn="t"/>
                      <a:r>
                        <a:rPr lang="en-US" sz="1100" b="0" i="0" u="none" strike="noStrike">
                          <a:solidFill>
                            <a:srgbClr val="000000"/>
                          </a:solidFill>
                          <a:effectLst/>
                          <a:latin typeface="Calibri" panose="020F0502020204030204" pitchFamily="34" charset="0"/>
                        </a:rPr>
                        <a:t>87%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5575728"/>
                  </a:ext>
                </a:extLst>
              </a:tr>
              <a:tr h="187972">
                <a:tc>
                  <a:txBody>
                    <a:bodyPr/>
                    <a:lstStyle/>
                    <a:p>
                      <a:pPr algn="ctr" rtl="0" fontAlgn="t"/>
                      <a:r>
                        <a:rPr lang="en-US" sz="1100" b="0" i="0" u="none" strike="noStrike">
                          <a:solidFill>
                            <a:srgbClr val="000000"/>
                          </a:solidFill>
                          <a:effectLst/>
                          <a:latin typeface="Calibri" panose="020F0502020204030204" pitchFamily="34" charset="0"/>
                        </a:rPr>
                        <a:t>78%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56956539"/>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85%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6615615"/>
                  </a:ext>
                </a:extLst>
              </a:tr>
              <a:tr h="187972">
                <a:tc>
                  <a:txBody>
                    <a:bodyPr/>
                    <a:lstStyle/>
                    <a:p>
                      <a:pPr algn="ctr" rtl="0" fontAlgn="t"/>
                      <a:r>
                        <a:rPr lang="en-US" sz="1100" b="0" i="0" u="none" strike="noStrike">
                          <a:solidFill>
                            <a:srgbClr val="000000"/>
                          </a:solidFill>
                          <a:effectLst/>
                          <a:latin typeface="Calibri" panose="020F0502020204030204" pitchFamily="34" charset="0"/>
                        </a:rPr>
                        <a:t>80%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90074465"/>
                  </a:ext>
                </a:extLst>
              </a:tr>
              <a:tr h="187972">
                <a:tc>
                  <a:txBody>
                    <a:bodyPr/>
                    <a:lstStyle/>
                    <a:p>
                      <a:pPr algn="ctr" rtl="0" fontAlgn="t"/>
                      <a:r>
                        <a:rPr lang="en-US" sz="1100" b="0" i="0" u="none" strike="noStrike">
                          <a:solidFill>
                            <a:srgbClr val="000000"/>
                          </a:solidFill>
                          <a:effectLst/>
                          <a:latin typeface="Calibri" panose="020F0502020204030204" pitchFamily="34" charset="0"/>
                        </a:rPr>
                        <a:t>79%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49556240"/>
                  </a:ext>
                </a:extLst>
              </a:tr>
              <a:tr h="187972">
                <a:tc>
                  <a:txBody>
                    <a:bodyPr/>
                    <a:lstStyle/>
                    <a:p>
                      <a:pPr algn="ctr" rtl="0" fontAlgn="t"/>
                      <a:r>
                        <a:rPr lang="en-US" sz="1100" b="0" i="0" u="none" strike="noStrike">
                          <a:solidFill>
                            <a:srgbClr val="000000"/>
                          </a:solidFill>
                          <a:effectLst/>
                          <a:latin typeface="Calibri" panose="020F0502020204030204" pitchFamily="34" charset="0"/>
                        </a:rPr>
                        <a:t>77%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17295109"/>
                  </a:ext>
                </a:extLst>
              </a:tr>
              <a:tr h="187972">
                <a:tc>
                  <a:txBody>
                    <a:bodyPr/>
                    <a:lstStyle/>
                    <a:p>
                      <a:pPr algn="ctr" rtl="0" fontAlgn="t"/>
                      <a:r>
                        <a:rPr lang="en-US" sz="1100" b="0" i="0" u="none" strike="noStrike">
                          <a:solidFill>
                            <a:srgbClr val="000000"/>
                          </a:solidFill>
                          <a:effectLst/>
                          <a:latin typeface="Calibri" panose="020F0502020204030204" pitchFamily="34" charset="0"/>
                        </a:rPr>
                        <a:t>76%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02611711"/>
                  </a:ext>
                </a:extLst>
              </a:tr>
              <a:tr h="187972">
                <a:tc>
                  <a:txBody>
                    <a:bodyPr/>
                    <a:lstStyle/>
                    <a:p>
                      <a:pPr algn="ctr" rtl="0" fontAlgn="t"/>
                      <a:r>
                        <a:rPr lang="en-US" sz="1100" b="0" i="0" u="none" strike="noStrike">
                          <a:solidFill>
                            <a:srgbClr val="000000"/>
                          </a:solidFill>
                          <a:effectLst/>
                          <a:latin typeface="Calibri" panose="020F0502020204030204" pitchFamily="34" charset="0"/>
                        </a:rPr>
                        <a:t>79%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04165883"/>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76%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47119820"/>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58930029"/>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78%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454209208"/>
                  </a:ext>
                </a:extLst>
              </a:tr>
              <a:tr h="187972">
                <a:tc>
                  <a:txBody>
                    <a:bodyPr/>
                    <a:lstStyle/>
                    <a:p>
                      <a:pPr algn="ctr" rtl="0" fontAlgn="t"/>
                      <a:r>
                        <a:rPr lang="en-US" sz="1100" b="0" i="0" u="none" strike="noStrike">
                          <a:solidFill>
                            <a:srgbClr val="000000"/>
                          </a:solidFill>
                          <a:effectLst/>
                          <a:latin typeface="Calibri" panose="020F0502020204030204" pitchFamily="34" charset="0"/>
                        </a:rPr>
                        <a:t>72%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21910096"/>
                  </a:ext>
                </a:extLst>
              </a:tr>
              <a:tr h="187972">
                <a:tc>
                  <a:txBody>
                    <a:bodyPr/>
                    <a:lstStyle/>
                    <a:p>
                      <a:pPr algn="ctr" rtl="0" fontAlgn="t"/>
                      <a:r>
                        <a:rPr lang="en-US" sz="1100" b="0" i="0" u="none" strike="noStrike">
                          <a:solidFill>
                            <a:srgbClr val="000000"/>
                          </a:solidFill>
                          <a:effectLst/>
                          <a:latin typeface="Calibri" panose="020F0502020204030204" pitchFamily="34" charset="0"/>
                        </a:rPr>
                        <a:t>77%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3408872"/>
                  </a:ext>
                </a:extLst>
              </a:tr>
              <a:tr h="187972">
                <a:tc>
                  <a:txBody>
                    <a:bodyPr/>
                    <a:lstStyle/>
                    <a:p>
                      <a:pPr algn="ctr" rtl="0" fontAlgn="t"/>
                      <a:r>
                        <a:rPr lang="en-US" sz="1100" b="0" i="0" u="none" strike="noStrike">
                          <a:solidFill>
                            <a:srgbClr val="000000"/>
                          </a:solidFill>
                          <a:effectLst/>
                          <a:latin typeface="Calibri" panose="020F0502020204030204" pitchFamily="34" charset="0"/>
                        </a:rPr>
                        <a:t>73%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564776472"/>
                  </a:ext>
                </a:extLst>
              </a:tr>
              <a:tr h="187972">
                <a:tc>
                  <a:txBody>
                    <a:bodyPr/>
                    <a:lstStyle/>
                    <a:p>
                      <a:pPr algn="ctr" rtl="0" fontAlgn="t"/>
                      <a:r>
                        <a:rPr lang="en-US" sz="1100" b="0" i="0" u="none" strike="noStrike">
                          <a:solidFill>
                            <a:srgbClr val="000000"/>
                          </a:solidFill>
                          <a:effectLst/>
                          <a:latin typeface="Calibri" panose="020F0502020204030204" pitchFamily="34" charset="0"/>
                        </a:rPr>
                        <a:t>66%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57175731"/>
                  </a:ext>
                </a:extLst>
              </a:tr>
              <a:tr h="187972">
                <a:tc>
                  <a:txBody>
                    <a:bodyPr/>
                    <a:lstStyle/>
                    <a:p>
                      <a:pPr algn="ctr" rtl="0" fontAlgn="t"/>
                      <a:r>
                        <a:rPr lang="en-US" sz="1100" b="0" i="0" u="none" strike="noStrike">
                          <a:solidFill>
                            <a:srgbClr val="000000"/>
                          </a:solidFill>
                          <a:effectLst/>
                          <a:latin typeface="Calibri" panose="020F0502020204030204" pitchFamily="34" charset="0"/>
                        </a:rPr>
                        <a:t>73%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93012675"/>
                  </a:ext>
                </a:extLst>
              </a:tr>
              <a:tr h="187972">
                <a:tc>
                  <a:txBody>
                    <a:bodyPr/>
                    <a:lstStyle/>
                    <a:p>
                      <a:pPr algn="ctr" rtl="0" fontAlgn="t"/>
                      <a:r>
                        <a:rPr lang="en-US" sz="1100" b="0" i="0" u="none" strike="noStrike" dirty="0">
                          <a:solidFill>
                            <a:srgbClr val="000000"/>
                          </a:solidFill>
                          <a:effectLst/>
                          <a:latin typeface="Calibri" panose="020F0502020204030204" pitchFamily="34" charset="0"/>
                        </a:rPr>
                        <a:t>74%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22973782"/>
                  </a:ext>
                </a:extLst>
              </a:tr>
            </a:tbl>
          </a:graphicData>
        </a:graphic>
      </p:graphicFrame>
    </p:spTree>
    <p:extLst>
      <p:ext uri="{BB962C8B-B14F-4D97-AF65-F5344CB8AC3E}">
        <p14:creationId xmlns:p14="http://schemas.microsoft.com/office/powerpoint/2010/main" val="30309455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4" name="Chart 13"/>
          <p:cNvGraphicFramePr/>
          <p:nvPr>
            <p:extLst/>
          </p:nvPr>
        </p:nvGraphicFramePr>
        <p:xfrm>
          <a:off x="685800" y="160020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 Placeholder 2">
            <a:extLst>
              <a:ext uri="{FF2B5EF4-FFF2-40B4-BE49-F238E27FC236}">
                <a16:creationId xmlns:a16="http://schemas.microsoft.com/office/drawing/2014/main" xmlns="" id="{B9B2E7C9-5873-449C-8F0D-7AFFB8F2A08D}"/>
              </a:ext>
            </a:extLst>
          </p:cNvPr>
          <p:cNvSpPr>
            <a:spLocks noGrp="1"/>
          </p:cNvSpPr>
          <p:nvPr>
            <p:ph type="body" sz="quarter" idx="16"/>
          </p:nvPr>
        </p:nvSpPr>
        <p:spPr>
          <a:xfrm>
            <a:off x="209558" y="6316275"/>
            <a:ext cx="7258042" cy="356508"/>
          </a:xfrm>
        </p:spPr>
        <p:txBody>
          <a:bodyPr/>
          <a:lstStyle/>
          <a:p>
            <a:r>
              <a:rPr lang="en-US" dirty="0"/>
              <a:t>Q20.  Do you agree or disagree that when shopping online, where the good or service is made affects what you buy?</a:t>
            </a:r>
          </a:p>
          <a:p>
            <a:r>
              <a:rPr lang="en-US" dirty="0"/>
              <a:t>Base: Buy Goods or Services Online at Least Once Month (n=20,307)</a:t>
            </a:r>
          </a:p>
        </p:txBody>
      </p:sp>
      <p:sp>
        <p:nvSpPr>
          <p:cNvPr id="11" name="Title 1">
            <a:extLst>
              <a:ext uri="{FF2B5EF4-FFF2-40B4-BE49-F238E27FC236}">
                <a16:creationId xmlns:a16="http://schemas.microsoft.com/office/drawing/2014/main" xmlns="" id="{A494D5F6-E2A2-4A7B-AB67-85785081A5B2}"/>
              </a:ext>
            </a:extLst>
          </p:cNvPr>
          <p:cNvSpPr>
            <a:spLocks noGrp="1"/>
          </p:cNvSpPr>
          <p:nvPr>
            <p:ph type="title"/>
          </p:nvPr>
        </p:nvSpPr>
        <p:spPr>
          <a:xfrm>
            <a:off x="234000" y="228600"/>
            <a:ext cx="8646971" cy="706347"/>
          </a:xfrm>
        </p:spPr>
        <p:txBody>
          <a:bodyPr/>
          <a:lstStyle/>
          <a:p>
            <a:pPr algn="just"/>
            <a:r>
              <a:rPr lang="en-US" sz="1700" dirty="0"/>
              <a:t>Across all regional economies, there is a broad decline the proportion who agree that location of the good or service is important to them, with the sharpest decline measured in BRICS (down 6 points). </a:t>
            </a:r>
          </a:p>
        </p:txBody>
      </p:sp>
      <p:graphicFrame>
        <p:nvGraphicFramePr>
          <p:cNvPr id="15" name="Table 14">
            <a:extLst>
              <a:ext uri="{FF2B5EF4-FFF2-40B4-BE49-F238E27FC236}">
                <a16:creationId xmlns:a16="http://schemas.microsoft.com/office/drawing/2014/main" xmlns="" id="{0C5BAFAD-2C78-4F26-B445-80E12BF74CD0}"/>
              </a:ext>
            </a:extLst>
          </p:cNvPr>
          <p:cNvGraphicFramePr>
            <a:graphicFrameLocks noGrp="1"/>
          </p:cNvGraphicFramePr>
          <p:nvPr>
            <p:extLst/>
          </p:nvPr>
        </p:nvGraphicFramePr>
        <p:xfrm>
          <a:off x="7591973" y="1700774"/>
          <a:ext cx="1038924" cy="4057947"/>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50883">
                <a:tc>
                  <a:txBody>
                    <a:bodyPr/>
                    <a:lstStyle/>
                    <a:p>
                      <a:pPr algn="ctr" rtl="0" fontAlgn="t"/>
                      <a:r>
                        <a:rPr lang="en-US" sz="1100" b="0" i="0" u="none" strike="noStrike" dirty="0">
                          <a:solidFill>
                            <a:srgbClr val="000000"/>
                          </a:solidFill>
                          <a:effectLst/>
                          <a:latin typeface="Calibri" panose="020F0502020204030204" pitchFamily="34" charset="0"/>
                        </a:rPr>
                        <a:t>82%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50883">
                <a:tc>
                  <a:txBody>
                    <a:bodyPr/>
                    <a:lstStyle/>
                    <a:p>
                      <a:pPr algn="ctr" rtl="0" fontAlgn="ctr"/>
                      <a:endParaRPr lang="en-US" sz="1100" b="0"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87%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89%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87%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79%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78%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76%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50883">
                <a:tc>
                  <a:txBody>
                    <a:bodyPr/>
                    <a:lstStyle/>
                    <a:p>
                      <a:pPr algn="ctr" rtl="0" fontAlgn="t"/>
                      <a:r>
                        <a:rPr lang="en-US" sz="1100" b="0" i="0" u="none" strike="noStrike" dirty="0">
                          <a:solidFill>
                            <a:srgbClr val="000000"/>
                          </a:solidFill>
                          <a:effectLst/>
                          <a:latin typeface="Calibri" panose="020F0502020204030204" pitchFamily="34" charset="0"/>
                        </a:rPr>
                        <a:t>76%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16" name="Table 15">
            <a:extLst>
              <a:ext uri="{FF2B5EF4-FFF2-40B4-BE49-F238E27FC236}">
                <a16:creationId xmlns:a16="http://schemas.microsoft.com/office/drawing/2014/main" xmlns="" id="{5AAA2C68-B9B5-4275-B551-D7EFE2B791B4}"/>
              </a:ext>
            </a:extLst>
          </p:cNvPr>
          <p:cNvGraphicFramePr>
            <a:graphicFrameLocks noGrp="1"/>
          </p:cNvGraphicFramePr>
          <p:nvPr>
            <p:extLst/>
          </p:nvPr>
        </p:nvGraphicFramePr>
        <p:xfrm>
          <a:off x="7567409" y="1419614"/>
          <a:ext cx="1038924" cy="328749"/>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8749">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364442458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At one third (32%), the highest proportion indicate that they use a local platform though nearly as many (27%) claim to not know the location of the e-commerce platform they use the most.</a:t>
            </a:r>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US" dirty="0"/>
              <a:t>Base: All Respondents (22,190)</a:t>
            </a:r>
          </a:p>
        </p:txBody>
      </p:sp>
      <p:graphicFrame>
        <p:nvGraphicFramePr>
          <p:cNvPr id="7" name="Chart 6"/>
          <p:cNvGraphicFramePr/>
          <p:nvPr>
            <p:extLst/>
          </p:nvPr>
        </p:nvGraphicFramePr>
        <p:xfrm>
          <a:off x="268506" y="1661160"/>
          <a:ext cx="786384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5795221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nvPr>
        </p:nvGraphicFramePr>
        <p:xfrm>
          <a:off x="838200" y="914401"/>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533400" y="13974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192229" y="228600"/>
            <a:ext cx="8646971" cy="276999"/>
          </a:xfrm>
        </p:spPr>
        <p:txBody>
          <a:bodyPr/>
          <a:lstStyle/>
          <a:p>
            <a:pPr algn="just"/>
            <a:r>
              <a:rPr lang="en-US" dirty="0"/>
              <a:t>Local Platform –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spTree>
    <p:extLst>
      <p:ext uri="{BB962C8B-B14F-4D97-AF65-F5344CB8AC3E}">
        <p14:creationId xmlns:p14="http://schemas.microsoft.com/office/powerpoint/2010/main" val="593935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1107996"/>
          </a:xfrm>
        </p:spPr>
        <p:txBody>
          <a:bodyPr/>
          <a:lstStyle/>
          <a:p>
            <a:pPr algn="just"/>
            <a:r>
              <a:rPr lang="en-US" dirty="0"/>
              <a:t>Two in ten (17%) say they never buy goods or services, down 5 points since last year. This means that a growing proportion (83%, up 5 points) make online purchases. Those making at least two purchases a month (33%) is also growing (up 3 points). </a:t>
            </a:r>
          </a:p>
        </p:txBody>
      </p:sp>
      <p:sp>
        <p:nvSpPr>
          <p:cNvPr id="3" name="Text Placeholder 2"/>
          <p:cNvSpPr>
            <a:spLocks noGrp="1"/>
          </p:cNvSpPr>
          <p:nvPr>
            <p:ph type="body" sz="quarter" idx="16"/>
          </p:nvPr>
        </p:nvSpPr>
        <p:spPr>
          <a:xfrm>
            <a:off x="209558" y="6316275"/>
            <a:ext cx="7258042" cy="356508"/>
          </a:xfrm>
        </p:spPr>
        <p:txBody>
          <a:bodyPr/>
          <a:lstStyle/>
          <a:p>
            <a:r>
              <a:rPr lang="en-US" dirty="0"/>
              <a:t>Q15.  How frequently do you buy goods or service online?</a:t>
            </a:r>
          </a:p>
          <a:p>
            <a:r>
              <a:rPr lang="en-US" dirty="0"/>
              <a:t>Base: All Respondents 2018 (24,235)</a:t>
            </a:r>
          </a:p>
        </p:txBody>
      </p:sp>
      <p:graphicFrame>
        <p:nvGraphicFramePr>
          <p:cNvPr id="8" name="Chart 7"/>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Table 9">
            <a:extLst>
              <a:ext uri="{FF2B5EF4-FFF2-40B4-BE49-F238E27FC236}">
                <a16:creationId xmlns:a16="http://schemas.microsoft.com/office/drawing/2014/main" xmlns="" id="{A1BE92A9-8068-4CE3-AE6F-A99E205F2C61}"/>
              </a:ext>
            </a:extLst>
          </p:cNvPr>
          <p:cNvGraphicFramePr>
            <a:graphicFrameLocks noGrp="1"/>
          </p:cNvGraphicFramePr>
          <p:nvPr>
            <p:extLst/>
          </p:nvPr>
        </p:nvGraphicFramePr>
        <p:xfrm>
          <a:off x="5944043" y="1127920"/>
          <a:ext cx="1556687" cy="4495797"/>
        </p:xfrm>
        <a:graphic>
          <a:graphicData uri="http://schemas.openxmlformats.org/drawingml/2006/table">
            <a:tbl>
              <a:tblPr>
                <a:tableStyleId>{5C22544A-7EE6-4342-B048-85BDC9FD1C3A}</a:tableStyleId>
              </a:tblPr>
              <a:tblGrid>
                <a:gridCol w="1556687">
                  <a:extLst>
                    <a:ext uri="{9D8B030D-6E8A-4147-A177-3AD203B41FA5}">
                      <a16:colId xmlns:a16="http://schemas.microsoft.com/office/drawing/2014/main" xmlns="" val="308931989"/>
                    </a:ext>
                  </a:extLst>
                </a:gridCol>
              </a:tblGrid>
              <a:tr h="745262">
                <a:tc>
                  <a:txBody>
                    <a:bodyPr/>
                    <a:lstStyle/>
                    <a:p>
                      <a:pPr algn="ctr" fontAlgn="b"/>
                      <a:r>
                        <a:rPr lang="en-US" sz="1400" b="1" i="0" u="none" strike="noStrike" dirty="0">
                          <a:solidFill>
                            <a:schemeClr val="tx1">
                              <a:lumMod val="75000"/>
                              <a:lumOff val="25000"/>
                            </a:schemeClr>
                          </a:solidFill>
                          <a:effectLst/>
                          <a:latin typeface="+mn-lt"/>
                        </a:rPr>
                        <a:t>2017</a:t>
                      </a:r>
                    </a:p>
                  </a:txBody>
                  <a:tcPr marL="5943" marR="5943" marT="0" marB="0" anchor="ctr">
                    <a:lnL w="12700" cmpd="sng">
                      <a:noFill/>
                    </a:lnL>
                    <a:lnR w="12700" cmpd="sng">
                      <a:noFill/>
                    </a:lnR>
                    <a:lnT w="12700" cmpd="sng">
                      <a:noFill/>
                    </a:lnT>
                    <a:lnB w="12700" cap="flat" cmpd="sng" algn="ctr">
                      <a:solidFill>
                        <a:schemeClr val="tx1">
                          <a:lumMod val="75000"/>
                          <a:lumOff val="2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696035555"/>
                  </a:ext>
                </a:extLst>
              </a:tr>
              <a:tr h="750107">
                <a:tc>
                  <a:txBody>
                    <a:bodyPr/>
                    <a:lstStyle/>
                    <a:p>
                      <a:pPr algn="ctr" rtl="0" fontAlgn="b"/>
                      <a:r>
                        <a:rPr lang="en-US" sz="1400" b="1" i="0" u="none" strike="noStrike" dirty="0">
                          <a:solidFill>
                            <a:schemeClr val="tx1">
                              <a:lumMod val="75000"/>
                              <a:lumOff val="25000"/>
                            </a:schemeClr>
                          </a:solidFill>
                          <a:effectLst/>
                          <a:latin typeface="+mn-lt"/>
                        </a:rPr>
                        <a:t>22%</a:t>
                      </a:r>
                    </a:p>
                  </a:txBody>
                  <a:tcPr marL="9525" marR="9525" marT="9525" marB="0" anchor="ctr">
                    <a:lnL w="12700" cmpd="sng">
                      <a:noFill/>
                    </a:lnL>
                    <a:lnR w="12700" cmpd="sng">
                      <a:noFill/>
                    </a:lnR>
                    <a:lnT w="12700" cap="flat" cmpd="sng" algn="ctr">
                      <a:solidFill>
                        <a:schemeClr val="tx1">
                          <a:lumMod val="75000"/>
                          <a:lumOff val="2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64143215"/>
                  </a:ext>
                </a:extLst>
              </a:tr>
              <a:tr h="750107">
                <a:tc>
                  <a:txBody>
                    <a:bodyPr/>
                    <a:lstStyle/>
                    <a:p>
                      <a:pPr algn="ctr" rtl="0" fontAlgn="b"/>
                      <a:r>
                        <a:rPr lang="en-US" sz="1400" b="1" i="0" u="none" strike="noStrike" dirty="0">
                          <a:solidFill>
                            <a:schemeClr val="tx1">
                              <a:lumMod val="75000"/>
                              <a:lumOff val="25000"/>
                            </a:schemeClr>
                          </a:solidFill>
                          <a:effectLst/>
                          <a:latin typeface="+mn-lt"/>
                        </a:rPr>
                        <a:t>47%</a:t>
                      </a:r>
                    </a:p>
                  </a:txBody>
                  <a:tcPr marL="9525" marR="9525" marT="9525"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65237228"/>
                  </a:ext>
                </a:extLst>
              </a:tr>
              <a:tr h="750107">
                <a:tc>
                  <a:txBody>
                    <a:bodyPr/>
                    <a:lstStyle/>
                    <a:p>
                      <a:pPr algn="ctr" rtl="0" fontAlgn="b"/>
                      <a:r>
                        <a:rPr lang="en-US" sz="1400" b="1" i="0" u="none" strike="noStrike" dirty="0">
                          <a:solidFill>
                            <a:schemeClr val="tx1">
                              <a:lumMod val="75000"/>
                              <a:lumOff val="25000"/>
                            </a:schemeClr>
                          </a:solidFill>
                          <a:effectLst/>
                          <a:latin typeface="+mn-lt"/>
                        </a:rPr>
                        <a:t>23%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7146898"/>
                  </a:ext>
                </a:extLst>
              </a:tr>
              <a:tr h="750107">
                <a:tc>
                  <a:txBody>
                    <a:bodyPr/>
                    <a:lstStyle/>
                    <a:p>
                      <a:pPr algn="ctr" rtl="0" fontAlgn="b"/>
                      <a:r>
                        <a:rPr lang="en-US" sz="1400" b="1" i="0" u="none" strike="noStrike" dirty="0">
                          <a:solidFill>
                            <a:schemeClr val="tx1">
                              <a:lumMod val="75000"/>
                              <a:lumOff val="25000"/>
                            </a:schemeClr>
                          </a:solidFill>
                          <a:effectLst/>
                          <a:latin typeface="+mn-lt"/>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51496527"/>
                  </a:ext>
                </a:extLst>
              </a:tr>
              <a:tr h="750107">
                <a:tc>
                  <a:txBody>
                    <a:bodyPr/>
                    <a:lstStyle/>
                    <a:p>
                      <a:pPr algn="ctr" rtl="0" fontAlgn="b"/>
                      <a:r>
                        <a:rPr lang="en-US" sz="1400" b="1" i="0" u="none" strike="noStrike" dirty="0">
                          <a:solidFill>
                            <a:schemeClr val="tx1">
                              <a:lumMod val="75000"/>
                              <a:lumOff val="25000"/>
                            </a:schemeClr>
                          </a:solidFill>
                          <a:effectLst/>
                          <a:latin typeface="+mn-lt"/>
                        </a:rPr>
                        <a:t>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71507038"/>
                  </a:ext>
                </a:extLst>
              </a:tr>
            </a:tbl>
          </a:graphicData>
        </a:graphic>
      </p:graphicFrame>
      <p:cxnSp>
        <p:nvCxnSpPr>
          <p:cNvPr id="11" name="Straight Connector 10">
            <a:extLst>
              <a:ext uri="{FF2B5EF4-FFF2-40B4-BE49-F238E27FC236}">
                <a16:creationId xmlns:a16="http://schemas.microsoft.com/office/drawing/2014/main" xmlns="" id="{7819D312-AEFA-45B3-A3FF-E78B24894AA1}"/>
              </a:ext>
            </a:extLst>
          </p:cNvPr>
          <p:cNvCxnSpPr/>
          <p:nvPr/>
        </p:nvCxnSpPr>
        <p:spPr>
          <a:xfrm>
            <a:off x="304800" y="25146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067756141"/>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Local Platform – By Regional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717005" y="15240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80764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nvPr>
        </p:nvGraphicFramePr>
        <p:xfrm>
          <a:off x="838200" y="914401"/>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533400" y="13974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234000" y="228600"/>
            <a:ext cx="8646971" cy="276999"/>
          </a:xfrm>
        </p:spPr>
        <p:txBody>
          <a:bodyPr/>
          <a:lstStyle/>
          <a:p>
            <a:pPr algn="just"/>
            <a:r>
              <a:rPr lang="en-US" dirty="0"/>
              <a:t>Regional Platform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spTree>
    <p:extLst>
      <p:ext uri="{BB962C8B-B14F-4D97-AF65-F5344CB8AC3E}">
        <p14:creationId xmlns:p14="http://schemas.microsoft.com/office/powerpoint/2010/main" val="355751335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Regional Platform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533400" y="16002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60555614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nvPr>
        </p:nvGraphicFramePr>
        <p:xfrm>
          <a:off x="609600" y="9906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533400" y="13974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234000" y="228600"/>
            <a:ext cx="8646971" cy="276999"/>
          </a:xfrm>
        </p:spPr>
        <p:txBody>
          <a:bodyPr/>
          <a:lstStyle/>
          <a:p>
            <a:pPr algn="just"/>
            <a:r>
              <a:rPr lang="en-US" dirty="0"/>
              <a:t>Western Platform Other Than United States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spTree>
    <p:extLst>
      <p:ext uri="{BB962C8B-B14F-4D97-AF65-F5344CB8AC3E}">
        <p14:creationId xmlns:p14="http://schemas.microsoft.com/office/powerpoint/2010/main" val="287068530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Western Platform Other than US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533400" y="16002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080808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nvPr>
        </p:nvGraphicFramePr>
        <p:xfrm>
          <a:off x="717005" y="9906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533400" y="13974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234000" y="228600"/>
            <a:ext cx="8646971" cy="276999"/>
          </a:xfrm>
        </p:spPr>
        <p:txBody>
          <a:bodyPr/>
          <a:lstStyle/>
          <a:p>
            <a:pPr algn="just"/>
            <a:r>
              <a:rPr lang="en-US" dirty="0"/>
              <a:t>United States Platform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spTree>
    <p:extLst>
      <p:ext uri="{BB962C8B-B14F-4D97-AF65-F5344CB8AC3E}">
        <p14:creationId xmlns:p14="http://schemas.microsoft.com/office/powerpoint/2010/main" val="1577328552"/>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United States Platform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381000" y="16002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02636885"/>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nvPr>
        </p:nvGraphicFramePr>
        <p:xfrm>
          <a:off x="638119" y="838200"/>
          <a:ext cx="82143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533400" y="13974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234000" y="228600"/>
            <a:ext cx="8646971" cy="276999"/>
          </a:xfrm>
        </p:spPr>
        <p:txBody>
          <a:bodyPr/>
          <a:lstStyle/>
          <a:p>
            <a:pPr algn="just"/>
            <a:r>
              <a:rPr lang="en-US" dirty="0"/>
              <a:t>Chinese Platform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spTree>
    <p:extLst>
      <p:ext uri="{BB962C8B-B14F-4D97-AF65-F5344CB8AC3E}">
        <p14:creationId xmlns:p14="http://schemas.microsoft.com/office/powerpoint/2010/main" val="365629005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Chinese Platform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362447" y="16002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4179274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p:cNvGraphicFramePr/>
          <p:nvPr>
            <p:extLst/>
          </p:nvPr>
        </p:nvGraphicFramePr>
        <p:xfrm>
          <a:off x="457200" y="990600"/>
          <a:ext cx="7680960" cy="5401874"/>
        </p:xfrm>
        <a:graphic>
          <a:graphicData uri="http://schemas.openxmlformats.org/drawingml/2006/chart">
            <c:chart xmlns:c="http://schemas.openxmlformats.org/drawingml/2006/chart" xmlns:r="http://schemas.openxmlformats.org/officeDocument/2006/relationships" r:id="rId2"/>
          </a:graphicData>
        </a:graphic>
      </p:graphicFrame>
      <p:cxnSp>
        <p:nvCxnSpPr>
          <p:cNvPr id="8" name="Straight Connector 7"/>
          <p:cNvCxnSpPr/>
          <p:nvPr/>
        </p:nvCxnSpPr>
        <p:spPr>
          <a:xfrm>
            <a:off x="533400" y="13974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2" name="Title 1"/>
          <p:cNvSpPr>
            <a:spLocks noGrp="1"/>
          </p:cNvSpPr>
          <p:nvPr>
            <p:ph type="title"/>
          </p:nvPr>
        </p:nvSpPr>
        <p:spPr>
          <a:xfrm>
            <a:off x="192229" y="228600"/>
            <a:ext cx="8646971" cy="276999"/>
          </a:xfrm>
        </p:spPr>
        <p:txBody>
          <a:bodyPr/>
          <a:lstStyle/>
          <a:p>
            <a:pPr algn="just"/>
            <a:r>
              <a:rPr lang="en-US" dirty="0"/>
              <a:t>Unsure of Location of E-Commerce Platform – By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spTree>
    <p:extLst>
      <p:ext uri="{BB962C8B-B14F-4D97-AF65-F5344CB8AC3E}">
        <p14:creationId xmlns:p14="http://schemas.microsoft.com/office/powerpoint/2010/main" val="4010639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hart 8"/>
          <p:cNvGraphicFramePr/>
          <p:nvPr>
            <p:extLst>
              <p:ext uri="{D42A27DB-BD31-4B8C-83A1-F6EECF244321}">
                <p14:modId xmlns:p14="http://schemas.microsoft.com/office/powerpoint/2010/main" val="1274819103"/>
              </p:ext>
            </p:extLst>
          </p:nvPr>
        </p:nvGraphicFramePr>
        <p:xfrm>
          <a:off x="287564" y="1142999"/>
          <a:ext cx="7341539" cy="5335905"/>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p:nvPr>
        </p:nvSpPr>
        <p:spPr>
          <a:xfrm>
            <a:off x="234000" y="228600"/>
            <a:ext cx="8646971" cy="830997"/>
          </a:xfrm>
        </p:spPr>
        <p:txBody>
          <a:bodyPr/>
          <a:lstStyle/>
          <a:p>
            <a:pPr algn="just"/>
            <a:r>
              <a:rPr lang="en-US" dirty="0"/>
              <a:t>Two of the highest growth economies, China &amp; India, and two of the more established economies – Great Britain &amp; the Republic of Korea are among the most frequent online purchasers. Frequency of purchase is growing. </a:t>
            </a:r>
          </a:p>
        </p:txBody>
      </p:sp>
      <p:sp>
        <p:nvSpPr>
          <p:cNvPr id="3" name="Text Placeholder 2"/>
          <p:cNvSpPr>
            <a:spLocks noGrp="1"/>
          </p:cNvSpPr>
          <p:nvPr>
            <p:ph type="body" sz="quarter" idx="16"/>
          </p:nvPr>
        </p:nvSpPr>
        <p:spPr>
          <a:xfrm>
            <a:off x="209558" y="6316275"/>
            <a:ext cx="7258042" cy="356508"/>
          </a:xfrm>
        </p:spPr>
        <p:txBody>
          <a:bodyPr/>
          <a:lstStyle/>
          <a:p>
            <a:r>
              <a:rPr lang="en-US" dirty="0"/>
              <a:t>Q15.  How frequently do you buy goods or service online?</a:t>
            </a:r>
          </a:p>
          <a:p>
            <a:r>
              <a:rPr lang="en-US" dirty="0"/>
              <a:t>Base: All Respondents 2018 (24,235)</a:t>
            </a:r>
          </a:p>
        </p:txBody>
      </p:sp>
      <p:cxnSp>
        <p:nvCxnSpPr>
          <p:cNvPr id="7" name="Straight Connector 6"/>
          <p:cNvCxnSpPr/>
          <p:nvPr/>
        </p:nvCxnSpPr>
        <p:spPr>
          <a:xfrm>
            <a:off x="381000" y="1561635"/>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8" name="Table 7">
            <a:extLst>
              <a:ext uri="{FF2B5EF4-FFF2-40B4-BE49-F238E27FC236}">
                <a16:creationId xmlns:a16="http://schemas.microsoft.com/office/drawing/2014/main" xmlns="" id="{E2C86B72-AF38-47F7-8867-A85641681CD7}"/>
              </a:ext>
            </a:extLst>
          </p:cNvPr>
          <p:cNvGraphicFramePr>
            <a:graphicFrameLocks noGrp="1"/>
          </p:cNvGraphicFramePr>
          <p:nvPr>
            <p:extLst>
              <p:ext uri="{D42A27DB-BD31-4B8C-83A1-F6EECF244321}">
                <p14:modId xmlns:p14="http://schemas.microsoft.com/office/powerpoint/2010/main" val="4023606773"/>
              </p:ext>
            </p:extLst>
          </p:nvPr>
        </p:nvGraphicFramePr>
        <p:xfrm>
          <a:off x="7587313" y="685800"/>
          <a:ext cx="1556688" cy="5332095"/>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4144240136"/>
                    </a:ext>
                  </a:extLst>
                </a:gridCol>
                <a:gridCol w="778344">
                  <a:extLst>
                    <a:ext uri="{9D8B030D-6E8A-4147-A177-3AD203B41FA5}">
                      <a16:colId xmlns:a16="http://schemas.microsoft.com/office/drawing/2014/main" xmlns="" val="308931989"/>
                    </a:ext>
                  </a:extLst>
                </a:gridCol>
              </a:tblGrid>
              <a:tr h="329302">
                <a:tc gridSpan="2">
                  <a:txBody>
                    <a:bodyPr/>
                    <a:lstStyle/>
                    <a:p>
                      <a:pPr algn="ctr" fontAlgn="b"/>
                      <a:r>
                        <a:rPr lang="en-US" sz="1200" b="1" i="0" u="none" strike="noStrike" dirty="0">
                          <a:solidFill>
                            <a:srgbClr val="000000"/>
                          </a:solidFill>
                          <a:effectLst/>
                          <a:latin typeface="+mn-lt"/>
                        </a:rPr>
                        <a:t>Two or more times a month</a:t>
                      </a: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hMerge="1">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6035555"/>
                  </a:ext>
                </a:extLst>
              </a:tr>
              <a:tr h="164651">
                <a:tc>
                  <a:txBody>
                    <a:bodyPr/>
                    <a:lstStyle/>
                    <a:p>
                      <a:pPr algn="ctr" fontAlgn="b"/>
                      <a:r>
                        <a:rPr lang="en-US" sz="1200" b="1" u="sng" strike="noStrike" dirty="0">
                          <a:effectLst/>
                          <a:latin typeface="+mn-lt"/>
                        </a:rPr>
                        <a:t>2018</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fontAlgn="b"/>
                      <a:r>
                        <a:rPr lang="en-US" sz="1200" b="1" u="sng" strike="noStrike" dirty="0">
                          <a:effectLst/>
                          <a:latin typeface="+mn-lt"/>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84204480"/>
                  </a:ext>
                </a:extLst>
              </a:tr>
              <a:tr h="159505">
                <a:tc>
                  <a:txBody>
                    <a:bodyPr/>
                    <a:lstStyle/>
                    <a:p>
                      <a:pPr algn="ctr" fontAlgn="b"/>
                      <a:r>
                        <a:rPr lang="en-US" sz="1100" b="0" i="0" u="none" strike="noStrike">
                          <a:solidFill>
                            <a:srgbClr val="000000"/>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68881204"/>
                  </a:ext>
                </a:extLst>
              </a:tr>
              <a:tr h="159505">
                <a:tc>
                  <a:txBody>
                    <a:bodyPr/>
                    <a:lstStyle/>
                    <a:p>
                      <a:pPr algn="ctr" fontAlgn="b"/>
                      <a:endParaRPr lang="en-US" sz="1100" b="0" i="0" u="none" strike="noStrike" dirty="0">
                        <a:solidFill>
                          <a:srgbClr val="000000"/>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endParaRPr lang="en-CA" sz="1100" b="0" i="0" u="none" strike="noStrike" dirty="0">
                        <a:solidFill>
                          <a:schemeClr val="tx1"/>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59505">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59505">
                <a:tc>
                  <a:txBody>
                    <a:bodyPr/>
                    <a:lstStyle/>
                    <a:p>
                      <a:pPr algn="ctr" fontAlgn="b"/>
                      <a:r>
                        <a:rPr lang="en-US" sz="1100" b="0" i="0" u="none" strike="noStrike">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12%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98809984"/>
                  </a:ext>
                </a:extLst>
              </a:tr>
              <a:tr h="159505">
                <a:tc>
                  <a:txBody>
                    <a:bodyPr/>
                    <a:lstStyle/>
                    <a:p>
                      <a:pPr algn="ctr" fontAlgn="b"/>
                      <a:r>
                        <a:rPr lang="en-US" sz="1100" b="0" i="0" u="none" strike="noStrike">
                          <a:solidFill>
                            <a:srgbClr val="000000"/>
                          </a:solidFill>
                          <a:effectLst/>
                          <a:latin typeface="Calibri" panose="020F0502020204030204" pitchFamily="34" charset="0"/>
                        </a:rPr>
                        <a:t>15%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59505">
                <a:tc>
                  <a:txBody>
                    <a:bodyPr/>
                    <a:lstStyle/>
                    <a:p>
                      <a:pPr algn="ctr" fontAlgn="b"/>
                      <a:r>
                        <a:rPr lang="en-US" sz="1100" b="0" i="0" u="none" strike="noStrike">
                          <a:solidFill>
                            <a:srgbClr val="000000"/>
                          </a:solidFill>
                          <a:effectLst/>
                          <a:latin typeface="Calibri" panose="020F0502020204030204" pitchFamily="34" charset="0"/>
                        </a:rPr>
                        <a:t>10%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12%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59505">
                <a:tc>
                  <a:txBody>
                    <a:bodyPr/>
                    <a:lstStyle/>
                    <a:p>
                      <a:pPr algn="ctr" fontAlgn="b"/>
                      <a:r>
                        <a:rPr lang="en-US" sz="1100" b="0" i="0" u="none" strike="noStrike">
                          <a:solidFill>
                            <a:srgbClr val="000000"/>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17%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59505">
                <a:tc>
                  <a:txBody>
                    <a:bodyPr/>
                    <a:lstStyle/>
                    <a:p>
                      <a:pPr algn="ctr" fontAlgn="b"/>
                      <a:r>
                        <a:rPr lang="en-US" sz="1100" b="0" i="0" u="none" strike="noStrike">
                          <a:solidFill>
                            <a:srgbClr val="000000"/>
                          </a:solidFill>
                          <a:effectLst/>
                          <a:latin typeface="Calibri" panose="020F0502020204030204" pitchFamily="34" charset="0"/>
                        </a:rPr>
                        <a:t>25%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a:solidFill>
                            <a:srgbClr val="222223"/>
                          </a:solidFill>
                          <a:effectLst/>
                          <a:latin typeface="Calibri" panose="020F0502020204030204" pitchFamily="34" charset="0"/>
                        </a:rPr>
                        <a:t>22%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59505">
                <a:tc>
                  <a:txBody>
                    <a:bodyPr/>
                    <a:lstStyle/>
                    <a:p>
                      <a:pPr algn="ctr" fontAlgn="b"/>
                      <a:r>
                        <a:rPr lang="en-US" sz="1100" b="0" i="0" u="none" strike="noStrike">
                          <a:solidFill>
                            <a:srgbClr val="000000"/>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19%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59505">
                <a:tc>
                  <a:txBody>
                    <a:bodyPr/>
                    <a:lstStyle/>
                    <a:p>
                      <a:pPr algn="ctr" fontAlgn="b"/>
                      <a:r>
                        <a:rPr lang="en-US" sz="1100" b="0" i="0" u="none" strike="noStrike">
                          <a:solidFill>
                            <a:srgbClr val="000000"/>
                          </a:solidFill>
                          <a:effectLst/>
                          <a:latin typeface="Calibri" panose="020F0502020204030204" pitchFamily="34" charset="0"/>
                        </a:rPr>
                        <a:t>22%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22%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59505">
                <a:tc>
                  <a:txBody>
                    <a:bodyPr/>
                    <a:lstStyle/>
                    <a:p>
                      <a:pPr algn="ctr" fontAlgn="b"/>
                      <a:r>
                        <a:rPr lang="en-US" sz="1100" b="0" i="0" u="none" strike="noStrike">
                          <a:solidFill>
                            <a:srgbClr val="000000"/>
                          </a:solidFill>
                          <a:effectLst/>
                          <a:latin typeface="Calibri" panose="020F0502020204030204" pitchFamily="34" charset="0"/>
                        </a:rPr>
                        <a:t>24%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27%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59505">
                <a:tc>
                  <a:txBody>
                    <a:bodyPr/>
                    <a:lstStyle/>
                    <a:p>
                      <a:pPr algn="ctr" fontAlgn="b"/>
                      <a:r>
                        <a:rPr lang="en-US" sz="1100" b="0" i="0" u="none" strike="noStrike">
                          <a:solidFill>
                            <a:srgbClr val="000000"/>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27%</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59505">
                <a:tc>
                  <a:txBody>
                    <a:bodyPr/>
                    <a:lstStyle/>
                    <a:p>
                      <a:pPr algn="ctr" fontAlgn="b"/>
                      <a:r>
                        <a:rPr lang="en-US" sz="1100" b="0" i="0" u="none" strike="noStrike">
                          <a:solidFill>
                            <a:srgbClr val="000000"/>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31%</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59505">
                <a:tc>
                  <a:txBody>
                    <a:bodyPr/>
                    <a:lstStyle/>
                    <a:p>
                      <a:pPr algn="ctr" fontAlgn="b"/>
                      <a:r>
                        <a:rPr lang="en-US" sz="1100" b="0" i="0" u="none" strike="noStrike">
                          <a:solidFill>
                            <a:srgbClr val="000000"/>
                          </a:solidFill>
                          <a:effectLst/>
                          <a:latin typeface="Calibri" panose="020F0502020204030204" pitchFamily="34" charset="0"/>
                        </a:rPr>
                        <a:t>30%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23%</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59505">
                <a:tc>
                  <a:txBody>
                    <a:bodyPr/>
                    <a:lstStyle/>
                    <a:p>
                      <a:pPr algn="ctr" fontAlgn="b"/>
                      <a:r>
                        <a:rPr lang="en-US" sz="1100" b="0" i="0" u="none" strike="noStrike">
                          <a:solidFill>
                            <a:srgbClr val="000000"/>
                          </a:solidFill>
                          <a:effectLst/>
                          <a:latin typeface="Calibri" panose="020F0502020204030204" pitchFamily="34" charset="0"/>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28%</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59505">
                <a:tc>
                  <a:txBody>
                    <a:bodyPr/>
                    <a:lstStyle/>
                    <a:p>
                      <a:pPr algn="ctr" fontAlgn="b"/>
                      <a:r>
                        <a:rPr lang="en-US" sz="1100" b="0" i="0" u="none" strike="noStrike">
                          <a:solidFill>
                            <a:srgbClr val="000000"/>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59505">
                <a:tc>
                  <a:txBody>
                    <a:bodyPr/>
                    <a:lstStyle/>
                    <a:p>
                      <a:pPr algn="ctr" fontAlgn="b"/>
                      <a:r>
                        <a:rPr lang="en-US" sz="1100" b="0" i="0" u="none" strike="noStrike">
                          <a:solidFill>
                            <a:srgbClr val="000000"/>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a:solidFill>
                            <a:srgbClr val="222223"/>
                          </a:solidFill>
                          <a:effectLst/>
                          <a:latin typeface="Calibri" panose="020F0502020204030204" pitchFamily="34" charset="0"/>
                        </a:rPr>
                        <a:t>42%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59505">
                <a:tc>
                  <a:txBody>
                    <a:bodyPr/>
                    <a:lstStyle/>
                    <a:p>
                      <a:pPr algn="ctr" fontAlgn="b"/>
                      <a:r>
                        <a:rPr lang="en-US" sz="1100" b="0" i="0" u="none" strike="noStrike">
                          <a:solidFill>
                            <a:srgbClr val="000000"/>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59505">
                <a:tc>
                  <a:txBody>
                    <a:bodyPr/>
                    <a:lstStyle/>
                    <a:p>
                      <a:pPr algn="ctr" fontAlgn="b"/>
                      <a:r>
                        <a:rPr lang="en-US" sz="1100" b="0" i="0" u="none" strike="noStrike">
                          <a:solidFill>
                            <a:srgbClr val="000000"/>
                          </a:solidFill>
                          <a:effectLst/>
                          <a:latin typeface="Calibri" panose="020F0502020204030204" pitchFamily="34" charset="0"/>
                        </a:rPr>
                        <a:t>32%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30%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59505">
                <a:tc>
                  <a:txBody>
                    <a:bodyPr/>
                    <a:lstStyle/>
                    <a:p>
                      <a:pPr algn="ctr" fontAlgn="b"/>
                      <a:r>
                        <a:rPr lang="en-US" sz="1100" b="0" i="0" u="none" strike="noStrike">
                          <a:solidFill>
                            <a:srgbClr val="000000"/>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r h="159505">
                <a:tc>
                  <a:txBody>
                    <a:bodyPr/>
                    <a:lstStyle/>
                    <a:p>
                      <a:pPr algn="ctr" fontAlgn="b"/>
                      <a:r>
                        <a:rPr lang="en-US" sz="1100" b="0" i="0" u="none" strike="noStrike">
                          <a:solidFill>
                            <a:srgbClr val="000000"/>
                          </a:solidFill>
                          <a:effectLst/>
                          <a:latin typeface="Calibri" panose="020F0502020204030204" pitchFamily="34" charset="0"/>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42%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64143215"/>
                  </a:ext>
                </a:extLst>
              </a:tr>
              <a:tr h="159505">
                <a:tc>
                  <a:txBody>
                    <a:bodyPr/>
                    <a:lstStyle/>
                    <a:p>
                      <a:pPr algn="ctr" fontAlgn="b"/>
                      <a:r>
                        <a:rPr lang="en-US" sz="1100" b="0" i="0" u="none" strike="noStrike">
                          <a:solidFill>
                            <a:srgbClr val="000000"/>
                          </a:solidFill>
                          <a:effectLst/>
                          <a:latin typeface="Calibri" panose="020F0502020204030204" pitchFamily="34" charset="0"/>
                        </a:rPr>
                        <a:t>40%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a:solidFill>
                            <a:srgbClr val="222223"/>
                          </a:solidFill>
                          <a:effectLst/>
                          <a:latin typeface="Calibri" panose="020F0502020204030204" pitchFamily="34" charset="0"/>
                        </a:rPr>
                        <a:t>34%</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7146898"/>
                  </a:ext>
                </a:extLst>
              </a:tr>
              <a:tr h="159505">
                <a:tc>
                  <a:txBody>
                    <a:bodyPr/>
                    <a:lstStyle/>
                    <a:p>
                      <a:pPr algn="ctr" fontAlgn="b"/>
                      <a:r>
                        <a:rPr lang="en-US" sz="1100" b="0" i="0" u="none" strike="noStrike">
                          <a:solidFill>
                            <a:srgbClr val="000000"/>
                          </a:solidFill>
                          <a:effectLst/>
                          <a:latin typeface="Calibri" panose="020F0502020204030204" pitchFamily="34" charset="0"/>
                        </a:rPr>
                        <a:t>43%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40%</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51496527"/>
                  </a:ext>
                </a:extLst>
              </a:tr>
              <a:tr h="159505">
                <a:tc>
                  <a:txBody>
                    <a:bodyPr/>
                    <a:lstStyle/>
                    <a:p>
                      <a:pPr algn="ctr" fontAlgn="b"/>
                      <a:r>
                        <a:rPr lang="en-US" sz="1100" b="0" i="0" u="none" strike="noStrike">
                          <a:solidFill>
                            <a:srgbClr val="000000"/>
                          </a:solidFill>
                          <a:effectLst/>
                          <a:latin typeface="Calibri" panose="020F0502020204030204" pitchFamily="34" charset="0"/>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a:solidFill>
                            <a:srgbClr val="222223"/>
                          </a:solidFill>
                          <a:effectLst/>
                          <a:latin typeface="Calibri" panose="020F0502020204030204" pitchFamily="34" charset="0"/>
                        </a:rPr>
                        <a:t>55%</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71507038"/>
                  </a:ext>
                </a:extLst>
              </a:tr>
              <a:tr h="159505">
                <a:tc>
                  <a:txBody>
                    <a:bodyPr/>
                    <a:lstStyle/>
                    <a:p>
                      <a:pPr algn="ctr" fontAlgn="b"/>
                      <a:r>
                        <a:rPr lang="en-US" sz="1100" b="0" i="0" u="none" strike="noStrike">
                          <a:solidFill>
                            <a:srgbClr val="000000"/>
                          </a:solidFill>
                          <a:effectLst/>
                          <a:latin typeface="Calibri" panose="020F0502020204030204" pitchFamily="34" charset="0"/>
                        </a:rPr>
                        <a:t>47%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52%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07543236"/>
                  </a:ext>
                </a:extLst>
              </a:tr>
              <a:tr h="159505">
                <a:tc>
                  <a:txBody>
                    <a:bodyPr/>
                    <a:lstStyle/>
                    <a:p>
                      <a:pPr algn="ctr" fontAlgn="b"/>
                      <a:r>
                        <a:rPr lang="en-US" sz="1100" b="0" i="0" u="none" strike="noStrike">
                          <a:solidFill>
                            <a:srgbClr val="000000"/>
                          </a:solidFill>
                          <a:effectLst/>
                          <a:latin typeface="Calibri" panose="020F0502020204030204" pitchFamily="34" charset="0"/>
                        </a:rPr>
                        <a:t>54%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49%</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526780076"/>
                  </a:ext>
                </a:extLst>
              </a:tr>
              <a:tr h="159505">
                <a:tc>
                  <a:txBody>
                    <a:bodyPr/>
                    <a:lstStyle/>
                    <a:p>
                      <a:pPr algn="ctr" fontAlgn="b"/>
                      <a:r>
                        <a:rPr lang="en-US" sz="1100" b="0" i="0" u="none" strike="noStrike" dirty="0">
                          <a:solidFill>
                            <a:srgbClr val="000000"/>
                          </a:solidFill>
                          <a:effectLst/>
                          <a:latin typeface="Calibri" panose="020F0502020204030204" pitchFamily="34" charset="0"/>
                        </a:rPr>
                        <a:t>73%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pPr algn="ctr" rtl="0" fontAlgn="b"/>
                      <a:r>
                        <a:rPr lang="en-US" sz="1100" b="0" i="0" u="none" strike="noStrike" dirty="0">
                          <a:solidFill>
                            <a:srgbClr val="222223"/>
                          </a:solidFill>
                          <a:effectLst/>
                          <a:latin typeface="Calibri" panose="020F0502020204030204" pitchFamily="34" charset="0"/>
                        </a:rPr>
                        <a:t>62%</a:t>
                      </a:r>
                    </a:p>
                  </a:txBody>
                  <a:tcPr marL="9525" marR="9525" marT="9525"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967771646"/>
                  </a:ext>
                </a:extLst>
              </a:tr>
            </a:tbl>
          </a:graphicData>
        </a:graphic>
      </p:graphicFrame>
    </p:spTree>
    <p:extLst>
      <p:ext uri="{BB962C8B-B14F-4D97-AF65-F5344CB8AC3E}">
        <p14:creationId xmlns:p14="http://schemas.microsoft.com/office/powerpoint/2010/main" val="15877889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Unsure of Location of E-Commerce Platform – By Regional Economy</a:t>
            </a:r>
            <a:endParaRPr lang="en-CA" dirty="0"/>
          </a:p>
        </p:txBody>
      </p:sp>
      <p:sp>
        <p:nvSpPr>
          <p:cNvPr id="3" name="Text Placeholder 2"/>
          <p:cNvSpPr>
            <a:spLocks noGrp="1"/>
          </p:cNvSpPr>
          <p:nvPr>
            <p:ph type="body" sz="quarter" idx="16"/>
          </p:nvPr>
        </p:nvSpPr>
        <p:spPr>
          <a:xfrm>
            <a:off x="209558" y="6316275"/>
            <a:ext cx="7258042" cy="356508"/>
          </a:xfrm>
        </p:spPr>
        <p:txBody>
          <a:bodyPr/>
          <a:lstStyle/>
          <a:p>
            <a:r>
              <a:rPr lang="en-US" dirty="0"/>
              <a:t>Q21. Please indicate the location (ownership) of the e-commerce platform that you used the most in the past year:</a:t>
            </a:r>
          </a:p>
          <a:p>
            <a:r>
              <a:rPr lang="en-CA" dirty="0"/>
              <a:t>Base: </a:t>
            </a:r>
            <a:r>
              <a:rPr lang="en-US" dirty="0"/>
              <a:t>e-commerce platform that you used the most in the past year:</a:t>
            </a:r>
            <a:r>
              <a:rPr lang="en-CA" dirty="0"/>
              <a:t> (n=22,190)</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198956" y="15240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086708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a:t>Contacts</a:t>
            </a:r>
            <a:endParaRPr lang="en-GB" dirty="0"/>
          </a:p>
        </p:txBody>
      </p:sp>
      <p:sp>
        <p:nvSpPr>
          <p:cNvPr id="16" name="TextBox 15"/>
          <p:cNvSpPr txBox="1"/>
          <p:nvPr/>
        </p:nvSpPr>
        <p:spPr>
          <a:xfrm>
            <a:off x="2011672" y="3242427"/>
            <a:ext cx="1604683" cy="1061829"/>
          </a:xfrm>
          <a:prstGeom prst="rect">
            <a:avLst/>
          </a:prstGeom>
        </p:spPr>
        <p:txBody>
          <a:bodyPr vert="horz" wrap="square" lIns="0" tIns="0" rIns="0" bIns="0" rtlCol="0">
            <a:spAutoFit/>
          </a:bodyPr>
          <a:lstStyle/>
          <a:p>
            <a:pPr marL="4763"/>
            <a:r>
              <a:rPr lang="en-GB" sz="1400" b="1" dirty="0">
                <a:solidFill>
                  <a:schemeClr val="bg1"/>
                </a:solidFill>
              </a:rPr>
              <a:t>Fen Hampson</a:t>
            </a:r>
          </a:p>
          <a:p>
            <a:pPr marL="4763"/>
            <a:r>
              <a:rPr lang="en-CA" sz="1100" dirty="0">
                <a:solidFill>
                  <a:schemeClr val="bg1"/>
                </a:solidFill>
              </a:rPr>
              <a:t>CIGI Distinguished Fellow </a:t>
            </a:r>
          </a:p>
          <a:p>
            <a:pPr marL="4763"/>
            <a:r>
              <a:rPr lang="en-CA" sz="1100" dirty="0">
                <a:solidFill>
                  <a:schemeClr val="bg1"/>
                </a:solidFill>
              </a:rPr>
              <a:t>Director of the Global Security &amp; Politics Program</a:t>
            </a:r>
          </a:p>
          <a:p>
            <a:pPr marL="4763"/>
            <a:r>
              <a:rPr lang="en-CA" sz="1100" dirty="0">
                <a:solidFill>
                  <a:schemeClr val="bg1"/>
                </a:solidFill>
              </a:rPr>
              <a:t>Centre for International Governance Innovation</a:t>
            </a:r>
          </a:p>
        </p:txBody>
      </p:sp>
      <p:cxnSp>
        <p:nvCxnSpPr>
          <p:cNvPr id="22" name="Straight Connector 21"/>
          <p:cNvCxnSpPr/>
          <p:nvPr/>
        </p:nvCxnSpPr>
        <p:spPr>
          <a:xfrm>
            <a:off x="1997336" y="3122894"/>
            <a:ext cx="2097741" cy="0"/>
          </a:xfrm>
          <a:prstGeom prst="line">
            <a:avLst/>
          </a:prstGeom>
          <a:noFill/>
          <a:ln w="12700">
            <a:solidFill>
              <a:schemeClr val="bg1"/>
            </a:solidFill>
            <a:prstDash val="sysDot"/>
            <a:round/>
            <a:headEnd/>
            <a:tailEnd/>
          </a:ln>
          <a:effectLst/>
          <a:extLst>
            <a:ext uri="{909E8E84-426E-40DD-AFC4-6F175D3DCCD1}">
              <a14:hiddenFill xmlns:a14="http://schemas.microsoft.com/office/drawing/2010/main">
                <a:noFill/>
              </a14:hiddenFill>
            </a:ext>
          </a:extLst>
        </p:spPr>
      </p:cxnSp>
      <p:grpSp>
        <p:nvGrpSpPr>
          <p:cNvPr id="85" name="Group 84"/>
          <p:cNvGrpSpPr/>
          <p:nvPr/>
        </p:nvGrpSpPr>
        <p:grpSpPr bwMode="black">
          <a:xfrm>
            <a:off x="2006439" y="4585967"/>
            <a:ext cx="1743539" cy="191240"/>
            <a:chOff x="326307" y="3795324"/>
            <a:chExt cx="1743539" cy="143430"/>
          </a:xfrm>
        </p:grpSpPr>
        <p:grpSp>
          <p:nvGrpSpPr>
            <p:cNvPr id="46" name="Group 153"/>
            <p:cNvGrpSpPr>
              <a:grpSpLocks noChangeAspect="1"/>
            </p:cNvGrpSpPr>
            <p:nvPr/>
          </p:nvGrpSpPr>
          <p:grpSpPr bwMode="black">
            <a:xfrm>
              <a:off x="326307" y="3849114"/>
              <a:ext cx="134459" cy="89640"/>
              <a:chOff x="-6357938" y="3122613"/>
              <a:chExt cx="1104900" cy="736600"/>
            </a:xfrm>
            <a:solidFill>
              <a:schemeClr val="bg1"/>
            </a:solidFill>
          </p:grpSpPr>
          <p:sp>
            <p:nvSpPr>
              <p:cNvPr id="47" name="Freeform 7"/>
              <p:cNvSpPr>
                <a:spLocks/>
              </p:cNvSpPr>
              <p:nvPr/>
            </p:nvSpPr>
            <p:spPr bwMode="black">
              <a:xfrm>
                <a:off x="-6319838" y="3122613"/>
                <a:ext cx="1028700" cy="431800"/>
              </a:xfrm>
              <a:custGeom>
                <a:avLst/>
                <a:gdLst/>
                <a:ahLst/>
                <a:cxnLst>
                  <a:cxn ang="0">
                    <a:pos x="324" y="272"/>
                  </a:cxn>
                  <a:cxn ang="0">
                    <a:pos x="648" y="0"/>
                  </a:cxn>
                  <a:cxn ang="0">
                    <a:pos x="648" y="0"/>
                  </a:cxn>
                  <a:cxn ang="0">
                    <a:pos x="644" y="0"/>
                  </a:cxn>
                  <a:cxn ang="0">
                    <a:pos x="4" y="0"/>
                  </a:cxn>
                  <a:cxn ang="0">
                    <a:pos x="4" y="0"/>
                  </a:cxn>
                  <a:cxn ang="0">
                    <a:pos x="0" y="0"/>
                  </a:cxn>
                  <a:cxn ang="0">
                    <a:pos x="324" y="272"/>
                  </a:cxn>
                </a:cxnLst>
                <a:rect l="0" t="0" r="r" b="b"/>
                <a:pathLst>
                  <a:path w="648" h="272">
                    <a:moveTo>
                      <a:pt x="324" y="272"/>
                    </a:moveTo>
                    <a:lnTo>
                      <a:pt x="648" y="0"/>
                    </a:lnTo>
                    <a:lnTo>
                      <a:pt x="648" y="0"/>
                    </a:lnTo>
                    <a:lnTo>
                      <a:pt x="644" y="0"/>
                    </a:lnTo>
                    <a:lnTo>
                      <a:pt x="4" y="0"/>
                    </a:lnTo>
                    <a:lnTo>
                      <a:pt x="4" y="0"/>
                    </a:lnTo>
                    <a:lnTo>
                      <a:pt x="0" y="0"/>
                    </a:lnTo>
                    <a:lnTo>
                      <a:pt x="324"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 name="Freeform 8"/>
              <p:cNvSpPr>
                <a:spLocks/>
              </p:cNvSpPr>
              <p:nvPr/>
            </p:nvSpPr>
            <p:spPr bwMode="black">
              <a:xfrm>
                <a:off x="-5621338" y="3154363"/>
                <a:ext cx="368300" cy="669925"/>
              </a:xfrm>
              <a:custGeom>
                <a:avLst/>
                <a:gdLst/>
                <a:ahLst/>
                <a:cxnLst>
                  <a:cxn ang="0">
                    <a:pos x="232" y="8"/>
                  </a:cxn>
                  <a:cxn ang="0">
                    <a:pos x="232" y="8"/>
                  </a:cxn>
                  <a:cxn ang="0">
                    <a:pos x="230" y="0"/>
                  </a:cxn>
                  <a:cxn ang="0">
                    <a:pos x="0" y="192"/>
                  </a:cxn>
                  <a:cxn ang="0">
                    <a:pos x="230" y="422"/>
                  </a:cxn>
                  <a:cxn ang="0">
                    <a:pos x="230" y="422"/>
                  </a:cxn>
                  <a:cxn ang="0">
                    <a:pos x="232" y="416"/>
                  </a:cxn>
                  <a:cxn ang="0">
                    <a:pos x="232" y="8"/>
                  </a:cxn>
                </a:cxnLst>
                <a:rect l="0" t="0" r="r" b="b"/>
                <a:pathLst>
                  <a:path w="232" h="422">
                    <a:moveTo>
                      <a:pt x="232" y="8"/>
                    </a:moveTo>
                    <a:lnTo>
                      <a:pt x="232" y="8"/>
                    </a:lnTo>
                    <a:lnTo>
                      <a:pt x="230" y="0"/>
                    </a:lnTo>
                    <a:lnTo>
                      <a:pt x="0" y="192"/>
                    </a:lnTo>
                    <a:lnTo>
                      <a:pt x="230" y="422"/>
                    </a:lnTo>
                    <a:lnTo>
                      <a:pt x="230" y="422"/>
                    </a:lnTo>
                    <a:lnTo>
                      <a:pt x="232" y="416"/>
                    </a:lnTo>
                    <a:lnTo>
                      <a:pt x="232"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 name="Freeform 9"/>
              <p:cNvSpPr>
                <a:spLocks/>
              </p:cNvSpPr>
              <p:nvPr/>
            </p:nvSpPr>
            <p:spPr bwMode="black">
              <a:xfrm>
                <a:off x="-6357938" y="3154363"/>
                <a:ext cx="368300" cy="669925"/>
              </a:xfrm>
              <a:custGeom>
                <a:avLst/>
                <a:gdLst/>
                <a:ahLst/>
                <a:cxnLst>
                  <a:cxn ang="0">
                    <a:pos x="2" y="0"/>
                  </a:cxn>
                  <a:cxn ang="0">
                    <a:pos x="2" y="0"/>
                  </a:cxn>
                  <a:cxn ang="0">
                    <a:pos x="0" y="8"/>
                  </a:cxn>
                  <a:cxn ang="0">
                    <a:pos x="0" y="416"/>
                  </a:cxn>
                  <a:cxn ang="0">
                    <a:pos x="0" y="416"/>
                  </a:cxn>
                  <a:cxn ang="0">
                    <a:pos x="2" y="422"/>
                  </a:cxn>
                  <a:cxn ang="0">
                    <a:pos x="232" y="192"/>
                  </a:cxn>
                  <a:cxn ang="0">
                    <a:pos x="2" y="0"/>
                  </a:cxn>
                </a:cxnLst>
                <a:rect l="0" t="0" r="r" b="b"/>
                <a:pathLst>
                  <a:path w="232" h="422">
                    <a:moveTo>
                      <a:pt x="2" y="0"/>
                    </a:moveTo>
                    <a:lnTo>
                      <a:pt x="2" y="0"/>
                    </a:lnTo>
                    <a:lnTo>
                      <a:pt x="0" y="8"/>
                    </a:lnTo>
                    <a:lnTo>
                      <a:pt x="0" y="416"/>
                    </a:lnTo>
                    <a:lnTo>
                      <a:pt x="0" y="416"/>
                    </a:lnTo>
                    <a:lnTo>
                      <a:pt x="2" y="422"/>
                    </a:lnTo>
                    <a:lnTo>
                      <a:pt x="232" y="192"/>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Freeform 10"/>
              <p:cNvSpPr>
                <a:spLocks/>
              </p:cNvSpPr>
              <p:nvPr/>
            </p:nvSpPr>
            <p:spPr bwMode="black">
              <a:xfrm>
                <a:off x="-6323013" y="3487738"/>
                <a:ext cx="1035050" cy="371475"/>
              </a:xfrm>
              <a:custGeom>
                <a:avLst/>
                <a:gdLst/>
                <a:ahLst/>
                <a:cxnLst>
                  <a:cxn ang="0">
                    <a:pos x="420" y="0"/>
                  </a:cxn>
                  <a:cxn ang="0">
                    <a:pos x="336" y="72"/>
                  </a:cxn>
                  <a:cxn ang="0">
                    <a:pos x="336" y="72"/>
                  </a:cxn>
                  <a:cxn ang="0">
                    <a:pos x="330" y="74"/>
                  </a:cxn>
                  <a:cxn ang="0">
                    <a:pos x="326" y="74"/>
                  </a:cxn>
                  <a:cxn ang="0">
                    <a:pos x="326" y="74"/>
                  </a:cxn>
                  <a:cxn ang="0">
                    <a:pos x="322" y="74"/>
                  </a:cxn>
                  <a:cxn ang="0">
                    <a:pos x="316" y="72"/>
                  </a:cxn>
                  <a:cxn ang="0">
                    <a:pos x="232" y="0"/>
                  </a:cxn>
                  <a:cxn ang="0">
                    <a:pos x="0" y="232"/>
                  </a:cxn>
                  <a:cxn ang="0">
                    <a:pos x="0" y="232"/>
                  </a:cxn>
                  <a:cxn ang="0">
                    <a:pos x="6" y="234"/>
                  </a:cxn>
                  <a:cxn ang="0">
                    <a:pos x="646" y="234"/>
                  </a:cxn>
                  <a:cxn ang="0">
                    <a:pos x="646" y="234"/>
                  </a:cxn>
                  <a:cxn ang="0">
                    <a:pos x="652" y="232"/>
                  </a:cxn>
                  <a:cxn ang="0">
                    <a:pos x="420" y="0"/>
                  </a:cxn>
                </a:cxnLst>
                <a:rect l="0" t="0" r="r" b="b"/>
                <a:pathLst>
                  <a:path w="652" h="234">
                    <a:moveTo>
                      <a:pt x="420" y="0"/>
                    </a:moveTo>
                    <a:lnTo>
                      <a:pt x="336" y="72"/>
                    </a:lnTo>
                    <a:lnTo>
                      <a:pt x="336" y="72"/>
                    </a:lnTo>
                    <a:lnTo>
                      <a:pt x="330" y="74"/>
                    </a:lnTo>
                    <a:lnTo>
                      <a:pt x="326" y="74"/>
                    </a:lnTo>
                    <a:lnTo>
                      <a:pt x="326" y="74"/>
                    </a:lnTo>
                    <a:lnTo>
                      <a:pt x="322" y="74"/>
                    </a:lnTo>
                    <a:lnTo>
                      <a:pt x="316" y="72"/>
                    </a:lnTo>
                    <a:lnTo>
                      <a:pt x="232" y="0"/>
                    </a:lnTo>
                    <a:lnTo>
                      <a:pt x="0" y="232"/>
                    </a:lnTo>
                    <a:lnTo>
                      <a:pt x="0" y="232"/>
                    </a:lnTo>
                    <a:lnTo>
                      <a:pt x="6" y="234"/>
                    </a:lnTo>
                    <a:lnTo>
                      <a:pt x="646" y="234"/>
                    </a:lnTo>
                    <a:lnTo>
                      <a:pt x="646" y="234"/>
                    </a:lnTo>
                    <a:lnTo>
                      <a:pt x="652" y="232"/>
                    </a:lnTo>
                    <a:lnTo>
                      <a:pt x="42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1" name="TextBox 50"/>
            <p:cNvSpPr txBox="1"/>
            <p:nvPr/>
          </p:nvSpPr>
          <p:spPr bwMode="black">
            <a:xfrm>
              <a:off x="575526" y="3795324"/>
              <a:ext cx="1494320" cy="126958"/>
            </a:xfrm>
            <a:prstGeom prst="rect">
              <a:avLst/>
            </a:prstGeom>
          </p:spPr>
          <p:txBody>
            <a:bodyPr vert="horz" wrap="none" lIns="0" tIns="0" rIns="0" bIns="0" rtlCol="0">
              <a:spAutoFit/>
            </a:bodyPr>
            <a:lstStyle/>
            <a:p>
              <a:pPr marL="4763"/>
              <a:r>
                <a:rPr lang="en-GB" sz="1100" dirty="0">
                  <a:solidFill>
                    <a:schemeClr val="bg1"/>
                  </a:solidFill>
                </a:rPr>
                <a:t>fhampson@cigionline.org</a:t>
              </a:r>
            </a:p>
          </p:txBody>
        </p:sp>
      </p:grpSp>
      <p:grpSp>
        <p:nvGrpSpPr>
          <p:cNvPr id="84" name="Group 83"/>
          <p:cNvGrpSpPr/>
          <p:nvPr/>
        </p:nvGrpSpPr>
        <p:grpSpPr bwMode="black">
          <a:xfrm>
            <a:off x="2011672" y="4817219"/>
            <a:ext cx="1829675" cy="211980"/>
            <a:chOff x="331541" y="4016967"/>
            <a:chExt cx="1829675" cy="158985"/>
          </a:xfrm>
        </p:grpSpPr>
        <p:grpSp>
          <p:nvGrpSpPr>
            <p:cNvPr id="36" name="Group 35"/>
            <p:cNvGrpSpPr>
              <a:grpSpLocks noChangeAspect="1"/>
            </p:cNvGrpSpPr>
            <p:nvPr/>
          </p:nvGrpSpPr>
          <p:grpSpPr bwMode="black">
            <a:xfrm flipH="1">
              <a:off x="331541" y="4027264"/>
              <a:ext cx="126792" cy="148688"/>
              <a:chOff x="8553450" y="4149725"/>
              <a:chExt cx="790575" cy="927100"/>
            </a:xfrm>
            <a:solidFill>
              <a:schemeClr val="bg1"/>
            </a:solidFill>
          </p:grpSpPr>
          <p:sp>
            <p:nvSpPr>
              <p:cNvPr id="37" name="Freeform 58"/>
              <p:cNvSpPr>
                <a:spLocks/>
              </p:cNvSpPr>
              <p:nvPr/>
            </p:nvSpPr>
            <p:spPr bwMode="black">
              <a:xfrm>
                <a:off x="8747125" y="4187825"/>
                <a:ext cx="596900" cy="860425"/>
              </a:xfrm>
              <a:custGeom>
                <a:avLst/>
                <a:gdLst/>
                <a:ahLst/>
                <a:cxnLst>
                  <a:cxn ang="0">
                    <a:pos x="370" y="60"/>
                  </a:cxn>
                  <a:cxn ang="0">
                    <a:pos x="306" y="10"/>
                  </a:cxn>
                  <a:cxn ang="0">
                    <a:pos x="290" y="0"/>
                  </a:cxn>
                  <a:cxn ang="0">
                    <a:pos x="240" y="106"/>
                  </a:cxn>
                  <a:cxn ang="0">
                    <a:pos x="240" y="106"/>
                  </a:cxn>
                  <a:cxn ang="0">
                    <a:pos x="240" y="118"/>
                  </a:cxn>
                  <a:cxn ang="0">
                    <a:pos x="240" y="124"/>
                  </a:cxn>
                  <a:cxn ang="0">
                    <a:pos x="236" y="128"/>
                  </a:cxn>
                  <a:cxn ang="0">
                    <a:pos x="162" y="260"/>
                  </a:cxn>
                  <a:cxn ang="0">
                    <a:pos x="160" y="260"/>
                  </a:cxn>
                  <a:cxn ang="0">
                    <a:pos x="86" y="392"/>
                  </a:cxn>
                  <a:cxn ang="0">
                    <a:pos x="86" y="392"/>
                  </a:cxn>
                  <a:cxn ang="0">
                    <a:pos x="82" y="398"/>
                  </a:cxn>
                  <a:cxn ang="0">
                    <a:pos x="78" y="400"/>
                  </a:cxn>
                  <a:cxn ang="0">
                    <a:pos x="68" y="406"/>
                  </a:cxn>
                  <a:cxn ang="0">
                    <a:pos x="0" y="504"/>
                  </a:cxn>
                  <a:cxn ang="0">
                    <a:pos x="18" y="512"/>
                  </a:cxn>
                  <a:cxn ang="0">
                    <a:pos x="94" y="542"/>
                  </a:cxn>
                  <a:cxn ang="0">
                    <a:pos x="94" y="542"/>
                  </a:cxn>
                  <a:cxn ang="0">
                    <a:pos x="98" y="542"/>
                  </a:cxn>
                  <a:cxn ang="0">
                    <a:pos x="104" y="542"/>
                  </a:cxn>
                  <a:cxn ang="0">
                    <a:pos x="110" y="540"/>
                  </a:cxn>
                  <a:cxn ang="0">
                    <a:pos x="116" y="536"/>
                  </a:cxn>
                  <a:cxn ang="0">
                    <a:pos x="126" y="524"/>
                  </a:cxn>
                  <a:cxn ang="0">
                    <a:pos x="136" y="510"/>
                  </a:cxn>
                  <a:cxn ang="0">
                    <a:pos x="220" y="372"/>
                  </a:cxn>
                  <a:cxn ang="0">
                    <a:pos x="252" y="314"/>
                  </a:cxn>
                  <a:cxn ang="0">
                    <a:pos x="254" y="314"/>
                  </a:cxn>
                  <a:cxn ang="0">
                    <a:pos x="286" y="256"/>
                  </a:cxn>
                  <a:cxn ang="0">
                    <a:pos x="364" y="114"/>
                  </a:cxn>
                  <a:cxn ang="0">
                    <a:pos x="364" y="114"/>
                  </a:cxn>
                  <a:cxn ang="0">
                    <a:pos x="370" y="98"/>
                  </a:cxn>
                  <a:cxn ang="0">
                    <a:pos x="376" y="84"/>
                  </a:cxn>
                  <a:cxn ang="0">
                    <a:pos x="376" y="76"/>
                  </a:cxn>
                  <a:cxn ang="0">
                    <a:pos x="376" y="70"/>
                  </a:cxn>
                  <a:cxn ang="0">
                    <a:pos x="374" y="66"/>
                  </a:cxn>
                  <a:cxn ang="0">
                    <a:pos x="370" y="60"/>
                  </a:cxn>
                  <a:cxn ang="0">
                    <a:pos x="370" y="60"/>
                  </a:cxn>
                </a:cxnLst>
                <a:rect l="0" t="0" r="r" b="b"/>
                <a:pathLst>
                  <a:path w="376" h="542">
                    <a:moveTo>
                      <a:pt x="370" y="60"/>
                    </a:moveTo>
                    <a:lnTo>
                      <a:pt x="306" y="10"/>
                    </a:lnTo>
                    <a:lnTo>
                      <a:pt x="290" y="0"/>
                    </a:lnTo>
                    <a:lnTo>
                      <a:pt x="240" y="106"/>
                    </a:lnTo>
                    <a:lnTo>
                      <a:pt x="240" y="106"/>
                    </a:lnTo>
                    <a:lnTo>
                      <a:pt x="240" y="118"/>
                    </a:lnTo>
                    <a:lnTo>
                      <a:pt x="240" y="124"/>
                    </a:lnTo>
                    <a:lnTo>
                      <a:pt x="236" y="128"/>
                    </a:lnTo>
                    <a:lnTo>
                      <a:pt x="162" y="260"/>
                    </a:lnTo>
                    <a:lnTo>
                      <a:pt x="160" y="260"/>
                    </a:lnTo>
                    <a:lnTo>
                      <a:pt x="86" y="392"/>
                    </a:lnTo>
                    <a:lnTo>
                      <a:pt x="86" y="392"/>
                    </a:lnTo>
                    <a:lnTo>
                      <a:pt x="82" y="398"/>
                    </a:lnTo>
                    <a:lnTo>
                      <a:pt x="78" y="400"/>
                    </a:lnTo>
                    <a:lnTo>
                      <a:pt x="68" y="406"/>
                    </a:lnTo>
                    <a:lnTo>
                      <a:pt x="0" y="504"/>
                    </a:lnTo>
                    <a:lnTo>
                      <a:pt x="18" y="512"/>
                    </a:lnTo>
                    <a:lnTo>
                      <a:pt x="94" y="542"/>
                    </a:lnTo>
                    <a:lnTo>
                      <a:pt x="94" y="542"/>
                    </a:lnTo>
                    <a:lnTo>
                      <a:pt x="98" y="542"/>
                    </a:lnTo>
                    <a:lnTo>
                      <a:pt x="104" y="542"/>
                    </a:lnTo>
                    <a:lnTo>
                      <a:pt x="110" y="540"/>
                    </a:lnTo>
                    <a:lnTo>
                      <a:pt x="116" y="536"/>
                    </a:lnTo>
                    <a:lnTo>
                      <a:pt x="126" y="524"/>
                    </a:lnTo>
                    <a:lnTo>
                      <a:pt x="136" y="510"/>
                    </a:lnTo>
                    <a:lnTo>
                      <a:pt x="220" y="372"/>
                    </a:lnTo>
                    <a:lnTo>
                      <a:pt x="252" y="314"/>
                    </a:lnTo>
                    <a:lnTo>
                      <a:pt x="254" y="314"/>
                    </a:lnTo>
                    <a:lnTo>
                      <a:pt x="286" y="256"/>
                    </a:lnTo>
                    <a:lnTo>
                      <a:pt x="364" y="114"/>
                    </a:lnTo>
                    <a:lnTo>
                      <a:pt x="364" y="114"/>
                    </a:lnTo>
                    <a:lnTo>
                      <a:pt x="370" y="98"/>
                    </a:lnTo>
                    <a:lnTo>
                      <a:pt x="376" y="84"/>
                    </a:lnTo>
                    <a:lnTo>
                      <a:pt x="376" y="76"/>
                    </a:lnTo>
                    <a:lnTo>
                      <a:pt x="376" y="70"/>
                    </a:lnTo>
                    <a:lnTo>
                      <a:pt x="374" y="66"/>
                    </a:lnTo>
                    <a:lnTo>
                      <a:pt x="370" y="60"/>
                    </a:lnTo>
                    <a:lnTo>
                      <a:pt x="370"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8" name="Freeform 59"/>
              <p:cNvSpPr>
                <a:spLocks/>
              </p:cNvSpPr>
              <p:nvPr/>
            </p:nvSpPr>
            <p:spPr bwMode="black">
              <a:xfrm>
                <a:off x="8677275" y="4787900"/>
                <a:ext cx="161925" cy="190500"/>
              </a:xfrm>
              <a:custGeom>
                <a:avLst/>
                <a:gdLst/>
                <a:ahLst/>
                <a:cxnLst>
                  <a:cxn ang="0">
                    <a:pos x="48" y="6"/>
                  </a:cxn>
                  <a:cxn ang="0">
                    <a:pos x="38" y="22"/>
                  </a:cxn>
                  <a:cxn ang="0">
                    <a:pos x="38" y="22"/>
                  </a:cxn>
                  <a:cxn ang="0">
                    <a:pos x="34" y="34"/>
                  </a:cxn>
                  <a:cxn ang="0">
                    <a:pos x="28" y="48"/>
                  </a:cxn>
                  <a:cxn ang="0">
                    <a:pos x="28" y="48"/>
                  </a:cxn>
                  <a:cxn ang="0">
                    <a:pos x="20" y="58"/>
                  </a:cxn>
                  <a:cxn ang="0">
                    <a:pos x="12" y="68"/>
                  </a:cxn>
                  <a:cxn ang="0">
                    <a:pos x="2" y="84"/>
                  </a:cxn>
                  <a:cxn ang="0">
                    <a:pos x="2" y="84"/>
                  </a:cxn>
                  <a:cxn ang="0">
                    <a:pos x="0" y="90"/>
                  </a:cxn>
                  <a:cxn ang="0">
                    <a:pos x="0" y="94"/>
                  </a:cxn>
                  <a:cxn ang="0">
                    <a:pos x="4" y="100"/>
                  </a:cxn>
                  <a:cxn ang="0">
                    <a:pos x="8" y="104"/>
                  </a:cxn>
                  <a:cxn ang="0">
                    <a:pos x="34" y="120"/>
                  </a:cxn>
                  <a:cxn ang="0">
                    <a:pos x="102" y="22"/>
                  </a:cxn>
                  <a:cxn ang="0">
                    <a:pos x="66" y="2"/>
                  </a:cxn>
                  <a:cxn ang="0">
                    <a:pos x="66" y="2"/>
                  </a:cxn>
                  <a:cxn ang="0">
                    <a:pos x="60" y="0"/>
                  </a:cxn>
                  <a:cxn ang="0">
                    <a:pos x="56" y="0"/>
                  </a:cxn>
                  <a:cxn ang="0">
                    <a:pos x="50" y="2"/>
                  </a:cxn>
                  <a:cxn ang="0">
                    <a:pos x="48" y="6"/>
                  </a:cxn>
                  <a:cxn ang="0">
                    <a:pos x="48" y="6"/>
                  </a:cxn>
                </a:cxnLst>
                <a:rect l="0" t="0" r="r" b="b"/>
                <a:pathLst>
                  <a:path w="102" h="120">
                    <a:moveTo>
                      <a:pt x="48" y="6"/>
                    </a:moveTo>
                    <a:lnTo>
                      <a:pt x="38" y="22"/>
                    </a:lnTo>
                    <a:lnTo>
                      <a:pt x="38" y="22"/>
                    </a:lnTo>
                    <a:lnTo>
                      <a:pt x="34" y="34"/>
                    </a:lnTo>
                    <a:lnTo>
                      <a:pt x="28" y="48"/>
                    </a:lnTo>
                    <a:lnTo>
                      <a:pt x="28" y="48"/>
                    </a:lnTo>
                    <a:lnTo>
                      <a:pt x="20" y="58"/>
                    </a:lnTo>
                    <a:lnTo>
                      <a:pt x="12" y="68"/>
                    </a:lnTo>
                    <a:lnTo>
                      <a:pt x="2" y="84"/>
                    </a:lnTo>
                    <a:lnTo>
                      <a:pt x="2" y="84"/>
                    </a:lnTo>
                    <a:lnTo>
                      <a:pt x="0" y="90"/>
                    </a:lnTo>
                    <a:lnTo>
                      <a:pt x="0" y="94"/>
                    </a:lnTo>
                    <a:lnTo>
                      <a:pt x="4" y="100"/>
                    </a:lnTo>
                    <a:lnTo>
                      <a:pt x="8" y="104"/>
                    </a:lnTo>
                    <a:lnTo>
                      <a:pt x="34" y="120"/>
                    </a:lnTo>
                    <a:lnTo>
                      <a:pt x="102" y="22"/>
                    </a:lnTo>
                    <a:lnTo>
                      <a:pt x="66" y="2"/>
                    </a:lnTo>
                    <a:lnTo>
                      <a:pt x="66" y="2"/>
                    </a:lnTo>
                    <a:lnTo>
                      <a:pt x="60" y="0"/>
                    </a:lnTo>
                    <a:lnTo>
                      <a:pt x="56" y="0"/>
                    </a:lnTo>
                    <a:lnTo>
                      <a:pt x="50" y="2"/>
                    </a:lnTo>
                    <a:lnTo>
                      <a:pt x="48" y="6"/>
                    </a:lnTo>
                    <a:lnTo>
                      <a:pt x="4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9" name="Freeform 60"/>
              <p:cNvSpPr>
                <a:spLocks/>
              </p:cNvSpPr>
              <p:nvPr/>
            </p:nvSpPr>
            <p:spPr bwMode="black">
              <a:xfrm>
                <a:off x="9042400" y="4149725"/>
                <a:ext cx="149225" cy="200025"/>
              </a:xfrm>
              <a:custGeom>
                <a:avLst/>
                <a:gdLst/>
                <a:ahLst/>
                <a:cxnLst>
                  <a:cxn ang="0">
                    <a:pos x="8" y="104"/>
                  </a:cxn>
                  <a:cxn ang="0">
                    <a:pos x="44" y="126"/>
                  </a:cxn>
                  <a:cxn ang="0">
                    <a:pos x="94" y="18"/>
                  </a:cxn>
                  <a:cxn ang="0">
                    <a:pos x="66" y="2"/>
                  </a:cxn>
                  <a:cxn ang="0">
                    <a:pos x="66" y="2"/>
                  </a:cxn>
                  <a:cxn ang="0">
                    <a:pos x="62" y="0"/>
                  </a:cxn>
                  <a:cxn ang="0">
                    <a:pos x="56" y="0"/>
                  </a:cxn>
                  <a:cxn ang="0">
                    <a:pos x="50" y="2"/>
                  </a:cxn>
                  <a:cxn ang="0">
                    <a:pos x="48" y="6"/>
                  </a:cxn>
                  <a:cxn ang="0">
                    <a:pos x="40" y="20"/>
                  </a:cxn>
                  <a:cxn ang="0">
                    <a:pos x="40" y="20"/>
                  </a:cxn>
                  <a:cxn ang="0">
                    <a:pos x="36" y="34"/>
                  </a:cxn>
                  <a:cxn ang="0">
                    <a:pos x="28" y="48"/>
                  </a:cxn>
                  <a:cxn ang="0">
                    <a:pos x="28" y="48"/>
                  </a:cxn>
                  <a:cxn ang="0">
                    <a:pos x="20" y="62"/>
                  </a:cxn>
                  <a:cxn ang="0">
                    <a:pos x="10" y="72"/>
                  </a:cxn>
                  <a:cxn ang="0">
                    <a:pos x="2" y="86"/>
                  </a:cxn>
                  <a:cxn ang="0">
                    <a:pos x="2" y="86"/>
                  </a:cxn>
                  <a:cxn ang="0">
                    <a:pos x="0" y="90"/>
                  </a:cxn>
                  <a:cxn ang="0">
                    <a:pos x="0" y="96"/>
                  </a:cxn>
                  <a:cxn ang="0">
                    <a:pos x="4" y="100"/>
                  </a:cxn>
                  <a:cxn ang="0">
                    <a:pos x="8" y="104"/>
                  </a:cxn>
                  <a:cxn ang="0">
                    <a:pos x="8" y="104"/>
                  </a:cxn>
                </a:cxnLst>
                <a:rect l="0" t="0" r="r" b="b"/>
                <a:pathLst>
                  <a:path w="94" h="126">
                    <a:moveTo>
                      <a:pt x="8" y="104"/>
                    </a:moveTo>
                    <a:lnTo>
                      <a:pt x="44" y="126"/>
                    </a:lnTo>
                    <a:lnTo>
                      <a:pt x="94" y="18"/>
                    </a:lnTo>
                    <a:lnTo>
                      <a:pt x="66" y="2"/>
                    </a:lnTo>
                    <a:lnTo>
                      <a:pt x="66" y="2"/>
                    </a:lnTo>
                    <a:lnTo>
                      <a:pt x="62" y="0"/>
                    </a:lnTo>
                    <a:lnTo>
                      <a:pt x="56" y="0"/>
                    </a:lnTo>
                    <a:lnTo>
                      <a:pt x="50" y="2"/>
                    </a:lnTo>
                    <a:lnTo>
                      <a:pt x="48" y="6"/>
                    </a:lnTo>
                    <a:lnTo>
                      <a:pt x="40" y="20"/>
                    </a:lnTo>
                    <a:lnTo>
                      <a:pt x="40" y="20"/>
                    </a:lnTo>
                    <a:lnTo>
                      <a:pt x="36" y="34"/>
                    </a:lnTo>
                    <a:lnTo>
                      <a:pt x="28" y="48"/>
                    </a:lnTo>
                    <a:lnTo>
                      <a:pt x="28" y="48"/>
                    </a:lnTo>
                    <a:lnTo>
                      <a:pt x="20" y="62"/>
                    </a:lnTo>
                    <a:lnTo>
                      <a:pt x="10" y="72"/>
                    </a:lnTo>
                    <a:lnTo>
                      <a:pt x="2" y="86"/>
                    </a:lnTo>
                    <a:lnTo>
                      <a:pt x="2" y="86"/>
                    </a:lnTo>
                    <a:lnTo>
                      <a:pt x="0" y="90"/>
                    </a:lnTo>
                    <a:lnTo>
                      <a:pt x="0" y="96"/>
                    </a:lnTo>
                    <a:lnTo>
                      <a:pt x="4" y="100"/>
                    </a:lnTo>
                    <a:lnTo>
                      <a:pt x="8" y="104"/>
                    </a:lnTo>
                    <a:lnTo>
                      <a:pt x="8" y="10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0" name="Freeform 61"/>
              <p:cNvSpPr>
                <a:spLocks/>
              </p:cNvSpPr>
              <p:nvPr/>
            </p:nvSpPr>
            <p:spPr bwMode="black">
              <a:xfrm>
                <a:off x="8553450" y="4416425"/>
                <a:ext cx="288925" cy="660400"/>
              </a:xfrm>
              <a:custGeom>
                <a:avLst/>
                <a:gdLst/>
                <a:ahLst/>
                <a:cxnLst>
                  <a:cxn ang="0">
                    <a:pos x="38" y="16"/>
                  </a:cxn>
                  <a:cxn ang="0">
                    <a:pos x="68" y="10"/>
                  </a:cxn>
                  <a:cxn ang="0">
                    <a:pos x="114" y="8"/>
                  </a:cxn>
                  <a:cxn ang="0">
                    <a:pos x="144" y="14"/>
                  </a:cxn>
                  <a:cxn ang="0">
                    <a:pos x="158" y="32"/>
                  </a:cxn>
                  <a:cxn ang="0">
                    <a:pos x="160" y="56"/>
                  </a:cxn>
                  <a:cxn ang="0">
                    <a:pos x="150" y="86"/>
                  </a:cxn>
                  <a:cxn ang="0">
                    <a:pos x="124" y="138"/>
                  </a:cxn>
                  <a:cxn ang="0">
                    <a:pos x="48" y="258"/>
                  </a:cxn>
                  <a:cxn ang="0">
                    <a:pos x="10" y="332"/>
                  </a:cxn>
                  <a:cxn ang="0">
                    <a:pos x="2" y="362"/>
                  </a:cxn>
                  <a:cxn ang="0">
                    <a:pos x="2" y="388"/>
                  </a:cxn>
                  <a:cxn ang="0">
                    <a:pos x="16" y="406"/>
                  </a:cxn>
                  <a:cxn ang="0">
                    <a:pos x="46" y="414"/>
                  </a:cxn>
                  <a:cxn ang="0">
                    <a:pos x="60" y="416"/>
                  </a:cxn>
                  <a:cxn ang="0">
                    <a:pos x="118" y="410"/>
                  </a:cxn>
                  <a:cxn ang="0">
                    <a:pos x="140" y="404"/>
                  </a:cxn>
                  <a:cxn ang="0">
                    <a:pos x="146" y="392"/>
                  </a:cxn>
                  <a:cxn ang="0">
                    <a:pos x="112" y="400"/>
                  </a:cxn>
                  <a:cxn ang="0">
                    <a:pos x="64" y="404"/>
                  </a:cxn>
                  <a:cxn ang="0">
                    <a:pos x="36" y="394"/>
                  </a:cxn>
                  <a:cxn ang="0">
                    <a:pos x="28" y="386"/>
                  </a:cxn>
                  <a:cxn ang="0">
                    <a:pos x="26" y="360"/>
                  </a:cxn>
                  <a:cxn ang="0">
                    <a:pos x="36" y="328"/>
                  </a:cxn>
                  <a:cxn ang="0">
                    <a:pos x="54" y="290"/>
                  </a:cxn>
                  <a:cxn ang="0">
                    <a:pos x="108" y="202"/>
                  </a:cxn>
                  <a:cxn ang="0">
                    <a:pos x="158" y="114"/>
                  </a:cxn>
                  <a:cxn ang="0">
                    <a:pos x="176" y="76"/>
                  </a:cxn>
                  <a:cxn ang="0">
                    <a:pos x="182" y="42"/>
                  </a:cxn>
                  <a:cxn ang="0">
                    <a:pos x="176" y="18"/>
                  </a:cxn>
                  <a:cxn ang="0">
                    <a:pos x="166" y="8"/>
                  </a:cxn>
                  <a:cxn ang="0">
                    <a:pos x="132" y="0"/>
                  </a:cxn>
                  <a:cxn ang="0">
                    <a:pos x="78" y="2"/>
                  </a:cxn>
                  <a:cxn ang="0">
                    <a:pos x="40" y="10"/>
                  </a:cxn>
                </a:cxnLst>
                <a:rect l="0" t="0" r="r" b="b"/>
                <a:pathLst>
                  <a:path w="182" h="416">
                    <a:moveTo>
                      <a:pt x="40" y="10"/>
                    </a:moveTo>
                    <a:lnTo>
                      <a:pt x="38" y="16"/>
                    </a:lnTo>
                    <a:lnTo>
                      <a:pt x="38" y="16"/>
                    </a:lnTo>
                    <a:lnTo>
                      <a:pt x="68" y="10"/>
                    </a:lnTo>
                    <a:lnTo>
                      <a:pt x="94" y="8"/>
                    </a:lnTo>
                    <a:lnTo>
                      <a:pt x="114" y="8"/>
                    </a:lnTo>
                    <a:lnTo>
                      <a:pt x="132" y="10"/>
                    </a:lnTo>
                    <a:lnTo>
                      <a:pt x="144" y="14"/>
                    </a:lnTo>
                    <a:lnTo>
                      <a:pt x="152" y="22"/>
                    </a:lnTo>
                    <a:lnTo>
                      <a:pt x="158" y="32"/>
                    </a:lnTo>
                    <a:lnTo>
                      <a:pt x="160" y="42"/>
                    </a:lnTo>
                    <a:lnTo>
                      <a:pt x="160" y="56"/>
                    </a:lnTo>
                    <a:lnTo>
                      <a:pt x="156" y="70"/>
                    </a:lnTo>
                    <a:lnTo>
                      <a:pt x="150" y="86"/>
                    </a:lnTo>
                    <a:lnTo>
                      <a:pt x="142" y="102"/>
                    </a:lnTo>
                    <a:lnTo>
                      <a:pt x="124" y="138"/>
                    </a:lnTo>
                    <a:lnTo>
                      <a:pt x="100" y="178"/>
                    </a:lnTo>
                    <a:lnTo>
                      <a:pt x="48" y="258"/>
                    </a:lnTo>
                    <a:lnTo>
                      <a:pt x="26" y="296"/>
                    </a:lnTo>
                    <a:lnTo>
                      <a:pt x="10" y="332"/>
                    </a:lnTo>
                    <a:lnTo>
                      <a:pt x="4" y="348"/>
                    </a:lnTo>
                    <a:lnTo>
                      <a:pt x="2" y="362"/>
                    </a:lnTo>
                    <a:lnTo>
                      <a:pt x="0" y="376"/>
                    </a:lnTo>
                    <a:lnTo>
                      <a:pt x="2" y="388"/>
                    </a:lnTo>
                    <a:lnTo>
                      <a:pt x="8" y="398"/>
                    </a:lnTo>
                    <a:lnTo>
                      <a:pt x="16" y="406"/>
                    </a:lnTo>
                    <a:lnTo>
                      <a:pt x="28" y="412"/>
                    </a:lnTo>
                    <a:lnTo>
                      <a:pt x="46" y="414"/>
                    </a:lnTo>
                    <a:lnTo>
                      <a:pt x="46" y="414"/>
                    </a:lnTo>
                    <a:lnTo>
                      <a:pt x="60" y="416"/>
                    </a:lnTo>
                    <a:lnTo>
                      <a:pt x="78" y="414"/>
                    </a:lnTo>
                    <a:lnTo>
                      <a:pt x="118" y="410"/>
                    </a:lnTo>
                    <a:lnTo>
                      <a:pt x="118" y="410"/>
                    </a:lnTo>
                    <a:lnTo>
                      <a:pt x="140" y="404"/>
                    </a:lnTo>
                    <a:lnTo>
                      <a:pt x="164" y="398"/>
                    </a:lnTo>
                    <a:lnTo>
                      <a:pt x="146" y="392"/>
                    </a:lnTo>
                    <a:lnTo>
                      <a:pt x="146" y="392"/>
                    </a:lnTo>
                    <a:lnTo>
                      <a:pt x="112" y="400"/>
                    </a:lnTo>
                    <a:lnTo>
                      <a:pt x="86" y="402"/>
                    </a:lnTo>
                    <a:lnTo>
                      <a:pt x="64" y="404"/>
                    </a:lnTo>
                    <a:lnTo>
                      <a:pt x="48" y="400"/>
                    </a:lnTo>
                    <a:lnTo>
                      <a:pt x="36" y="394"/>
                    </a:lnTo>
                    <a:lnTo>
                      <a:pt x="32" y="390"/>
                    </a:lnTo>
                    <a:lnTo>
                      <a:pt x="28" y="386"/>
                    </a:lnTo>
                    <a:lnTo>
                      <a:pt x="26" y="374"/>
                    </a:lnTo>
                    <a:lnTo>
                      <a:pt x="26" y="360"/>
                    </a:lnTo>
                    <a:lnTo>
                      <a:pt x="30" y="346"/>
                    </a:lnTo>
                    <a:lnTo>
                      <a:pt x="36" y="328"/>
                    </a:lnTo>
                    <a:lnTo>
                      <a:pt x="44" y="310"/>
                    </a:lnTo>
                    <a:lnTo>
                      <a:pt x="54" y="290"/>
                    </a:lnTo>
                    <a:lnTo>
                      <a:pt x="80" y="246"/>
                    </a:lnTo>
                    <a:lnTo>
                      <a:pt x="108" y="202"/>
                    </a:lnTo>
                    <a:lnTo>
                      <a:pt x="134" y="158"/>
                    </a:lnTo>
                    <a:lnTo>
                      <a:pt x="158" y="114"/>
                    </a:lnTo>
                    <a:lnTo>
                      <a:pt x="168" y="94"/>
                    </a:lnTo>
                    <a:lnTo>
                      <a:pt x="176" y="76"/>
                    </a:lnTo>
                    <a:lnTo>
                      <a:pt x="180" y="58"/>
                    </a:lnTo>
                    <a:lnTo>
                      <a:pt x="182" y="42"/>
                    </a:lnTo>
                    <a:lnTo>
                      <a:pt x="180" y="30"/>
                    </a:lnTo>
                    <a:lnTo>
                      <a:pt x="176" y="18"/>
                    </a:lnTo>
                    <a:lnTo>
                      <a:pt x="170" y="12"/>
                    </a:lnTo>
                    <a:lnTo>
                      <a:pt x="166" y="8"/>
                    </a:lnTo>
                    <a:lnTo>
                      <a:pt x="152" y="2"/>
                    </a:lnTo>
                    <a:lnTo>
                      <a:pt x="132" y="0"/>
                    </a:lnTo>
                    <a:lnTo>
                      <a:pt x="108" y="0"/>
                    </a:lnTo>
                    <a:lnTo>
                      <a:pt x="78" y="2"/>
                    </a:lnTo>
                    <a:lnTo>
                      <a:pt x="40" y="10"/>
                    </a:lnTo>
                    <a:lnTo>
                      <a:pt x="4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2" name="TextBox 51"/>
            <p:cNvSpPr txBox="1"/>
            <p:nvPr/>
          </p:nvSpPr>
          <p:spPr bwMode="black">
            <a:xfrm>
              <a:off x="575526" y="4016967"/>
              <a:ext cx="1585690" cy="126958"/>
            </a:xfrm>
            <a:prstGeom prst="rect">
              <a:avLst/>
            </a:prstGeom>
          </p:spPr>
          <p:txBody>
            <a:bodyPr vert="horz" wrap="none" lIns="0" tIns="0" rIns="0" bIns="0" rtlCol="0">
              <a:spAutoFit/>
            </a:bodyPr>
            <a:lstStyle/>
            <a:p>
              <a:pPr marL="4763"/>
              <a:r>
                <a:rPr lang="en-GB" sz="1100" dirty="0">
                  <a:solidFill>
                    <a:schemeClr val="bg1"/>
                  </a:solidFill>
                </a:rPr>
                <a:t>+1 519 885 2444 ext. 7201 </a:t>
              </a:r>
            </a:p>
          </p:txBody>
        </p:sp>
      </p:grpSp>
      <p:cxnSp>
        <p:nvCxnSpPr>
          <p:cNvPr id="56" name="Straight Connector 55"/>
          <p:cNvCxnSpPr/>
          <p:nvPr/>
        </p:nvCxnSpPr>
        <p:spPr>
          <a:xfrm>
            <a:off x="5048027" y="3137238"/>
            <a:ext cx="2097741" cy="0"/>
          </a:xfrm>
          <a:prstGeom prst="line">
            <a:avLst/>
          </a:prstGeom>
          <a:noFill/>
          <a:ln w="12700">
            <a:solidFill>
              <a:schemeClr val="bg1"/>
            </a:solidFill>
            <a:prstDash val="sysDot"/>
            <a:round/>
            <a:headEnd/>
            <a:tailEnd/>
          </a:ln>
          <a:effectLst/>
          <a:extLst>
            <a:ext uri="{909E8E84-426E-40DD-AFC4-6F175D3DCCD1}">
              <a14:hiddenFill xmlns:a14="http://schemas.microsoft.com/office/drawing/2010/main">
                <a:noFill/>
              </a14:hiddenFill>
            </a:ext>
          </a:extLst>
        </p:spPr>
      </p:cxnSp>
      <p:sp>
        <p:nvSpPr>
          <p:cNvPr id="58" name="TextBox 57"/>
          <p:cNvSpPr txBox="1"/>
          <p:nvPr/>
        </p:nvSpPr>
        <p:spPr>
          <a:xfrm>
            <a:off x="5069543" y="3242427"/>
            <a:ext cx="1604683" cy="553998"/>
          </a:xfrm>
          <a:prstGeom prst="rect">
            <a:avLst/>
          </a:prstGeom>
        </p:spPr>
        <p:txBody>
          <a:bodyPr vert="horz" wrap="square" lIns="0" tIns="0" rIns="0" bIns="0" rtlCol="0">
            <a:spAutoFit/>
          </a:bodyPr>
          <a:lstStyle/>
          <a:p>
            <a:pPr marL="4763"/>
            <a:r>
              <a:rPr lang="en-GB" sz="1400" b="1" dirty="0">
                <a:solidFill>
                  <a:schemeClr val="bg1"/>
                </a:solidFill>
              </a:rPr>
              <a:t>Sean Simpson</a:t>
            </a:r>
          </a:p>
          <a:p>
            <a:pPr marL="4763"/>
            <a:r>
              <a:rPr lang="en-CA" sz="1100" dirty="0">
                <a:solidFill>
                  <a:schemeClr val="bg1"/>
                </a:solidFill>
              </a:rPr>
              <a:t>Vice President </a:t>
            </a:r>
          </a:p>
          <a:p>
            <a:pPr marL="4763"/>
            <a:r>
              <a:rPr lang="en-CA" sz="1100" dirty="0">
                <a:solidFill>
                  <a:schemeClr val="bg1"/>
                </a:solidFill>
              </a:rPr>
              <a:t>Ipsos Public Affairs</a:t>
            </a:r>
            <a:endParaRPr lang="en-GB" sz="1100" dirty="0">
              <a:solidFill>
                <a:schemeClr val="bg1"/>
              </a:solidFill>
            </a:endParaRPr>
          </a:p>
        </p:txBody>
      </p:sp>
      <p:grpSp>
        <p:nvGrpSpPr>
          <p:cNvPr id="86" name="Group 85"/>
          <p:cNvGrpSpPr/>
          <p:nvPr/>
        </p:nvGrpSpPr>
        <p:grpSpPr bwMode="black">
          <a:xfrm>
            <a:off x="5064310" y="4585967"/>
            <a:ext cx="1745141" cy="191240"/>
            <a:chOff x="3384178" y="3795324"/>
            <a:chExt cx="1745141" cy="143430"/>
          </a:xfrm>
        </p:grpSpPr>
        <p:grpSp>
          <p:nvGrpSpPr>
            <p:cNvPr id="64" name="Group 153"/>
            <p:cNvGrpSpPr>
              <a:grpSpLocks noChangeAspect="1"/>
            </p:cNvGrpSpPr>
            <p:nvPr/>
          </p:nvGrpSpPr>
          <p:grpSpPr bwMode="black">
            <a:xfrm>
              <a:off x="3384178" y="3849114"/>
              <a:ext cx="134459" cy="89640"/>
              <a:chOff x="-6357938" y="3122613"/>
              <a:chExt cx="1104900" cy="736600"/>
            </a:xfrm>
            <a:solidFill>
              <a:schemeClr val="bg1"/>
            </a:solidFill>
          </p:grpSpPr>
          <p:sp>
            <p:nvSpPr>
              <p:cNvPr id="65" name="Freeform 7"/>
              <p:cNvSpPr>
                <a:spLocks/>
              </p:cNvSpPr>
              <p:nvPr/>
            </p:nvSpPr>
            <p:spPr bwMode="black">
              <a:xfrm>
                <a:off x="-6319838" y="3122613"/>
                <a:ext cx="1028700" cy="431800"/>
              </a:xfrm>
              <a:custGeom>
                <a:avLst/>
                <a:gdLst/>
                <a:ahLst/>
                <a:cxnLst>
                  <a:cxn ang="0">
                    <a:pos x="324" y="272"/>
                  </a:cxn>
                  <a:cxn ang="0">
                    <a:pos x="648" y="0"/>
                  </a:cxn>
                  <a:cxn ang="0">
                    <a:pos x="648" y="0"/>
                  </a:cxn>
                  <a:cxn ang="0">
                    <a:pos x="644" y="0"/>
                  </a:cxn>
                  <a:cxn ang="0">
                    <a:pos x="4" y="0"/>
                  </a:cxn>
                  <a:cxn ang="0">
                    <a:pos x="4" y="0"/>
                  </a:cxn>
                  <a:cxn ang="0">
                    <a:pos x="0" y="0"/>
                  </a:cxn>
                  <a:cxn ang="0">
                    <a:pos x="324" y="272"/>
                  </a:cxn>
                </a:cxnLst>
                <a:rect l="0" t="0" r="r" b="b"/>
                <a:pathLst>
                  <a:path w="648" h="272">
                    <a:moveTo>
                      <a:pt x="324" y="272"/>
                    </a:moveTo>
                    <a:lnTo>
                      <a:pt x="648" y="0"/>
                    </a:lnTo>
                    <a:lnTo>
                      <a:pt x="648" y="0"/>
                    </a:lnTo>
                    <a:lnTo>
                      <a:pt x="644" y="0"/>
                    </a:lnTo>
                    <a:lnTo>
                      <a:pt x="4" y="0"/>
                    </a:lnTo>
                    <a:lnTo>
                      <a:pt x="4" y="0"/>
                    </a:lnTo>
                    <a:lnTo>
                      <a:pt x="0" y="0"/>
                    </a:lnTo>
                    <a:lnTo>
                      <a:pt x="324"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6" name="Freeform 8"/>
              <p:cNvSpPr>
                <a:spLocks/>
              </p:cNvSpPr>
              <p:nvPr/>
            </p:nvSpPr>
            <p:spPr bwMode="black">
              <a:xfrm>
                <a:off x="-5621338" y="3154363"/>
                <a:ext cx="368300" cy="669925"/>
              </a:xfrm>
              <a:custGeom>
                <a:avLst/>
                <a:gdLst/>
                <a:ahLst/>
                <a:cxnLst>
                  <a:cxn ang="0">
                    <a:pos x="232" y="8"/>
                  </a:cxn>
                  <a:cxn ang="0">
                    <a:pos x="232" y="8"/>
                  </a:cxn>
                  <a:cxn ang="0">
                    <a:pos x="230" y="0"/>
                  </a:cxn>
                  <a:cxn ang="0">
                    <a:pos x="0" y="192"/>
                  </a:cxn>
                  <a:cxn ang="0">
                    <a:pos x="230" y="422"/>
                  </a:cxn>
                  <a:cxn ang="0">
                    <a:pos x="230" y="422"/>
                  </a:cxn>
                  <a:cxn ang="0">
                    <a:pos x="232" y="416"/>
                  </a:cxn>
                  <a:cxn ang="0">
                    <a:pos x="232" y="8"/>
                  </a:cxn>
                </a:cxnLst>
                <a:rect l="0" t="0" r="r" b="b"/>
                <a:pathLst>
                  <a:path w="232" h="422">
                    <a:moveTo>
                      <a:pt x="232" y="8"/>
                    </a:moveTo>
                    <a:lnTo>
                      <a:pt x="232" y="8"/>
                    </a:lnTo>
                    <a:lnTo>
                      <a:pt x="230" y="0"/>
                    </a:lnTo>
                    <a:lnTo>
                      <a:pt x="0" y="192"/>
                    </a:lnTo>
                    <a:lnTo>
                      <a:pt x="230" y="422"/>
                    </a:lnTo>
                    <a:lnTo>
                      <a:pt x="230" y="422"/>
                    </a:lnTo>
                    <a:lnTo>
                      <a:pt x="232" y="416"/>
                    </a:lnTo>
                    <a:lnTo>
                      <a:pt x="232"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7" name="Freeform 9"/>
              <p:cNvSpPr>
                <a:spLocks/>
              </p:cNvSpPr>
              <p:nvPr/>
            </p:nvSpPr>
            <p:spPr bwMode="black">
              <a:xfrm>
                <a:off x="-6357938" y="3154363"/>
                <a:ext cx="368300" cy="669925"/>
              </a:xfrm>
              <a:custGeom>
                <a:avLst/>
                <a:gdLst/>
                <a:ahLst/>
                <a:cxnLst>
                  <a:cxn ang="0">
                    <a:pos x="2" y="0"/>
                  </a:cxn>
                  <a:cxn ang="0">
                    <a:pos x="2" y="0"/>
                  </a:cxn>
                  <a:cxn ang="0">
                    <a:pos x="0" y="8"/>
                  </a:cxn>
                  <a:cxn ang="0">
                    <a:pos x="0" y="416"/>
                  </a:cxn>
                  <a:cxn ang="0">
                    <a:pos x="0" y="416"/>
                  </a:cxn>
                  <a:cxn ang="0">
                    <a:pos x="2" y="422"/>
                  </a:cxn>
                  <a:cxn ang="0">
                    <a:pos x="232" y="192"/>
                  </a:cxn>
                  <a:cxn ang="0">
                    <a:pos x="2" y="0"/>
                  </a:cxn>
                </a:cxnLst>
                <a:rect l="0" t="0" r="r" b="b"/>
                <a:pathLst>
                  <a:path w="232" h="422">
                    <a:moveTo>
                      <a:pt x="2" y="0"/>
                    </a:moveTo>
                    <a:lnTo>
                      <a:pt x="2" y="0"/>
                    </a:lnTo>
                    <a:lnTo>
                      <a:pt x="0" y="8"/>
                    </a:lnTo>
                    <a:lnTo>
                      <a:pt x="0" y="416"/>
                    </a:lnTo>
                    <a:lnTo>
                      <a:pt x="0" y="416"/>
                    </a:lnTo>
                    <a:lnTo>
                      <a:pt x="2" y="422"/>
                    </a:lnTo>
                    <a:lnTo>
                      <a:pt x="232" y="192"/>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8" name="Freeform 10"/>
              <p:cNvSpPr>
                <a:spLocks/>
              </p:cNvSpPr>
              <p:nvPr/>
            </p:nvSpPr>
            <p:spPr bwMode="black">
              <a:xfrm>
                <a:off x="-6323013" y="3487738"/>
                <a:ext cx="1035050" cy="371475"/>
              </a:xfrm>
              <a:custGeom>
                <a:avLst/>
                <a:gdLst/>
                <a:ahLst/>
                <a:cxnLst>
                  <a:cxn ang="0">
                    <a:pos x="420" y="0"/>
                  </a:cxn>
                  <a:cxn ang="0">
                    <a:pos x="336" y="72"/>
                  </a:cxn>
                  <a:cxn ang="0">
                    <a:pos x="336" y="72"/>
                  </a:cxn>
                  <a:cxn ang="0">
                    <a:pos x="330" y="74"/>
                  </a:cxn>
                  <a:cxn ang="0">
                    <a:pos x="326" y="74"/>
                  </a:cxn>
                  <a:cxn ang="0">
                    <a:pos x="326" y="74"/>
                  </a:cxn>
                  <a:cxn ang="0">
                    <a:pos x="322" y="74"/>
                  </a:cxn>
                  <a:cxn ang="0">
                    <a:pos x="316" y="72"/>
                  </a:cxn>
                  <a:cxn ang="0">
                    <a:pos x="232" y="0"/>
                  </a:cxn>
                  <a:cxn ang="0">
                    <a:pos x="0" y="232"/>
                  </a:cxn>
                  <a:cxn ang="0">
                    <a:pos x="0" y="232"/>
                  </a:cxn>
                  <a:cxn ang="0">
                    <a:pos x="6" y="234"/>
                  </a:cxn>
                  <a:cxn ang="0">
                    <a:pos x="646" y="234"/>
                  </a:cxn>
                  <a:cxn ang="0">
                    <a:pos x="646" y="234"/>
                  </a:cxn>
                  <a:cxn ang="0">
                    <a:pos x="652" y="232"/>
                  </a:cxn>
                  <a:cxn ang="0">
                    <a:pos x="420" y="0"/>
                  </a:cxn>
                </a:cxnLst>
                <a:rect l="0" t="0" r="r" b="b"/>
                <a:pathLst>
                  <a:path w="652" h="234">
                    <a:moveTo>
                      <a:pt x="420" y="0"/>
                    </a:moveTo>
                    <a:lnTo>
                      <a:pt x="336" y="72"/>
                    </a:lnTo>
                    <a:lnTo>
                      <a:pt x="336" y="72"/>
                    </a:lnTo>
                    <a:lnTo>
                      <a:pt x="330" y="74"/>
                    </a:lnTo>
                    <a:lnTo>
                      <a:pt x="326" y="74"/>
                    </a:lnTo>
                    <a:lnTo>
                      <a:pt x="326" y="74"/>
                    </a:lnTo>
                    <a:lnTo>
                      <a:pt x="322" y="74"/>
                    </a:lnTo>
                    <a:lnTo>
                      <a:pt x="316" y="72"/>
                    </a:lnTo>
                    <a:lnTo>
                      <a:pt x="232" y="0"/>
                    </a:lnTo>
                    <a:lnTo>
                      <a:pt x="0" y="232"/>
                    </a:lnTo>
                    <a:lnTo>
                      <a:pt x="0" y="232"/>
                    </a:lnTo>
                    <a:lnTo>
                      <a:pt x="6" y="234"/>
                    </a:lnTo>
                    <a:lnTo>
                      <a:pt x="646" y="234"/>
                    </a:lnTo>
                    <a:lnTo>
                      <a:pt x="646" y="234"/>
                    </a:lnTo>
                    <a:lnTo>
                      <a:pt x="652" y="232"/>
                    </a:lnTo>
                    <a:lnTo>
                      <a:pt x="42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69" name="TextBox 68"/>
            <p:cNvSpPr txBox="1"/>
            <p:nvPr/>
          </p:nvSpPr>
          <p:spPr bwMode="black">
            <a:xfrm>
              <a:off x="3633397" y="3795324"/>
              <a:ext cx="1495922" cy="126958"/>
            </a:xfrm>
            <a:prstGeom prst="rect">
              <a:avLst/>
            </a:prstGeom>
          </p:spPr>
          <p:txBody>
            <a:bodyPr vert="horz" wrap="none" lIns="0" tIns="0" rIns="0" bIns="0" rtlCol="0">
              <a:spAutoFit/>
            </a:bodyPr>
            <a:lstStyle/>
            <a:p>
              <a:pPr marL="4763"/>
              <a:r>
                <a:rPr lang="en-GB" sz="1100" dirty="0">
                  <a:solidFill>
                    <a:schemeClr val="bg1"/>
                  </a:solidFill>
                </a:rPr>
                <a:t>Sean.Simpson@ipsos.com</a:t>
              </a:r>
            </a:p>
          </p:txBody>
        </p:sp>
      </p:grpSp>
      <p:grpSp>
        <p:nvGrpSpPr>
          <p:cNvPr id="87" name="Group 86"/>
          <p:cNvGrpSpPr/>
          <p:nvPr/>
        </p:nvGrpSpPr>
        <p:grpSpPr bwMode="black">
          <a:xfrm>
            <a:off x="5069543" y="4817224"/>
            <a:ext cx="1273434" cy="211976"/>
            <a:chOff x="3389412" y="4016970"/>
            <a:chExt cx="1273434" cy="158982"/>
          </a:xfrm>
        </p:grpSpPr>
        <p:grpSp>
          <p:nvGrpSpPr>
            <p:cNvPr id="59" name="Group 58"/>
            <p:cNvGrpSpPr>
              <a:grpSpLocks noChangeAspect="1"/>
            </p:cNvGrpSpPr>
            <p:nvPr/>
          </p:nvGrpSpPr>
          <p:grpSpPr bwMode="black">
            <a:xfrm flipH="1">
              <a:off x="3389412" y="4027264"/>
              <a:ext cx="126792" cy="148688"/>
              <a:chOff x="8553450" y="4149725"/>
              <a:chExt cx="790575" cy="927100"/>
            </a:xfrm>
            <a:solidFill>
              <a:schemeClr val="bg1"/>
            </a:solidFill>
          </p:grpSpPr>
          <p:sp>
            <p:nvSpPr>
              <p:cNvPr id="60" name="Freeform 58"/>
              <p:cNvSpPr>
                <a:spLocks/>
              </p:cNvSpPr>
              <p:nvPr/>
            </p:nvSpPr>
            <p:spPr bwMode="black">
              <a:xfrm>
                <a:off x="8747125" y="4187825"/>
                <a:ext cx="596900" cy="860425"/>
              </a:xfrm>
              <a:custGeom>
                <a:avLst/>
                <a:gdLst/>
                <a:ahLst/>
                <a:cxnLst>
                  <a:cxn ang="0">
                    <a:pos x="370" y="60"/>
                  </a:cxn>
                  <a:cxn ang="0">
                    <a:pos x="306" y="10"/>
                  </a:cxn>
                  <a:cxn ang="0">
                    <a:pos x="290" y="0"/>
                  </a:cxn>
                  <a:cxn ang="0">
                    <a:pos x="240" y="106"/>
                  </a:cxn>
                  <a:cxn ang="0">
                    <a:pos x="240" y="106"/>
                  </a:cxn>
                  <a:cxn ang="0">
                    <a:pos x="240" y="118"/>
                  </a:cxn>
                  <a:cxn ang="0">
                    <a:pos x="240" y="124"/>
                  </a:cxn>
                  <a:cxn ang="0">
                    <a:pos x="236" y="128"/>
                  </a:cxn>
                  <a:cxn ang="0">
                    <a:pos x="162" y="260"/>
                  </a:cxn>
                  <a:cxn ang="0">
                    <a:pos x="160" y="260"/>
                  </a:cxn>
                  <a:cxn ang="0">
                    <a:pos x="86" y="392"/>
                  </a:cxn>
                  <a:cxn ang="0">
                    <a:pos x="86" y="392"/>
                  </a:cxn>
                  <a:cxn ang="0">
                    <a:pos x="82" y="398"/>
                  </a:cxn>
                  <a:cxn ang="0">
                    <a:pos x="78" y="400"/>
                  </a:cxn>
                  <a:cxn ang="0">
                    <a:pos x="68" y="406"/>
                  </a:cxn>
                  <a:cxn ang="0">
                    <a:pos x="0" y="504"/>
                  </a:cxn>
                  <a:cxn ang="0">
                    <a:pos x="18" y="512"/>
                  </a:cxn>
                  <a:cxn ang="0">
                    <a:pos x="94" y="542"/>
                  </a:cxn>
                  <a:cxn ang="0">
                    <a:pos x="94" y="542"/>
                  </a:cxn>
                  <a:cxn ang="0">
                    <a:pos x="98" y="542"/>
                  </a:cxn>
                  <a:cxn ang="0">
                    <a:pos x="104" y="542"/>
                  </a:cxn>
                  <a:cxn ang="0">
                    <a:pos x="110" y="540"/>
                  </a:cxn>
                  <a:cxn ang="0">
                    <a:pos x="116" y="536"/>
                  </a:cxn>
                  <a:cxn ang="0">
                    <a:pos x="126" y="524"/>
                  </a:cxn>
                  <a:cxn ang="0">
                    <a:pos x="136" y="510"/>
                  </a:cxn>
                  <a:cxn ang="0">
                    <a:pos x="220" y="372"/>
                  </a:cxn>
                  <a:cxn ang="0">
                    <a:pos x="252" y="314"/>
                  </a:cxn>
                  <a:cxn ang="0">
                    <a:pos x="254" y="314"/>
                  </a:cxn>
                  <a:cxn ang="0">
                    <a:pos x="286" y="256"/>
                  </a:cxn>
                  <a:cxn ang="0">
                    <a:pos x="364" y="114"/>
                  </a:cxn>
                  <a:cxn ang="0">
                    <a:pos x="364" y="114"/>
                  </a:cxn>
                  <a:cxn ang="0">
                    <a:pos x="370" y="98"/>
                  </a:cxn>
                  <a:cxn ang="0">
                    <a:pos x="376" y="84"/>
                  </a:cxn>
                  <a:cxn ang="0">
                    <a:pos x="376" y="76"/>
                  </a:cxn>
                  <a:cxn ang="0">
                    <a:pos x="376" y="70"/>
                  </a:cxn>
                  <a:cxn ang="0">
                    <a:pos x="374" y="66"/>
                  </a:cxn>
                  <a:cxn ang="0">
                    <a:pos x="370" y="60"/>
                  </a:cxn>
                  <a:cxn ang="0">
                    <a:pos x="370" y="60"/>
                  </a:cxn>
                </a:cxnLst>
                <a:rect l="0" t="0" r="r" b="b"/>
                <a:pathLst>
                  <a:path w="376" h="542">
                    <a:moveTo>
                      <a:pt x="370" y="60"/>
                    </a:moveTo>
                    <a:lnTo>
                      <a:pt x="306" y="10"/>
                    </a:lnTo>
                    <a:lnTo>
                      <a:pt x="290" y="0"/>
                    </a:lnTo>
                    <a:lnTo>
                      <a:pt x="240" y="106"/>
                    </a:lnTo>
                    <a:lnTo>
                      <a:pt x="240" y="106"/>
                    </a:lnTo>
                    <a:lnTo>
                      <a:pt x="240" y="118"/>
                    </a:lnTo>
                    <a:lnTo>
                      <a:pt x="240" y="124"/>
                    </a:lnTo>
                    <a:lnTo>
                      <a:pt x="236" y="128"/>
                    </a:lnTo>
                    <a:lnTo>
                      <a:pt x="162" y="260"/>
                    </a:lnTo>
                    <a:lnTo>
                      <a:pt x="160" y="260"/>
                    </a:lnTo>
                    <a:lnTo>
                      <a:pt x="86" y="392"/>
                    </a:lnTo>
                    <a:lnTo>
                      <a:pt x="86" y="392"/>
                    </a:lnTo>
                    <a:lnTo>
                      <a:pt x="82" y="398"/>
                    </a:lnTo>
                    <a:lnTo>
                      <a:pt x="78" y="400"/>
                    </a:lnTo>
                    <a:lnTo>
                      <a:pt x="68" y="406"/>
                    </a:lnTo>
                    <a:lnTo>
                      <a:pt x="0" y="504"/>
                    </a:lnTo>
                    <a:lnTo>
                      <a:pt x="18" y="512"/>
                    </a:lnTo>
                    <a:lnTo>
                      <a:pt x="94" y="542"/>
                    </a:lnTo>
                    <a:lnTo>
                      <a:pt x="94" y="542"/>
                    </a:lnTo>
                    <a:lnTo>
                      <a:pt x="98" y="542"/>
                    </a:lnTo>
                    <a:lnTo>
                      <a:pt x="104" y="542"/>
                    </a:lnTo>
                    <a:lnTo>
                      <a:pt x="110" y="540"/>
                    </a:lnTo>
                    <a:lnTo>
                      <a:pt x="116" y="536"/>
                    </a:lnTo>
                    <a:lnTo>
                      <a:pt x="126" y="524"/>
                    </a:lnTo>
                    <a:lnTo>
                      <a:pt x="136" y="510"/>
                    </a:lnTo>
                    <a:lnTo>
                      <a:pt x="220" y="372"/>
                    </a:lnTo>
                    <a:lnTo>
                      <a:pt x="252" y="314"/>
                    </a:lnTo>
                    <a:lnTo>
                      <a:pt x="254" y="314"/>
                    </a:lnTo>
                    <a:lnTo>
                      <a:pt x="286" y="256"/>
                    </a:lnTo>
                    <a:lnTo>
                      <a:pt x="364" y="114"/>
                    </a:lnTo>
                    <a:lnTo>
                      <a:pt x="364" y="114"/>
                    </a:lnTo>
                    <a:lnTo>
                      <a:pt x="370" y="98"/>
                    </a:lnTo>
                    <a:lnTo>
                      <a:pt x="376" y="84"/>
                    </a:lnTo>
                    <a:lnTo>
                      <a:pt x="376" y="76"/>
                    </a:lnTo>
                    <a:lnTo>
                      <a:pt x="376" y="70"/>
                    </a:lnTo>
                    <a:lnTo>
                      <a:pt x="374" y="66"/>
                    </a:lnTo>
                    <a:lnTo>
                      <a:pt x="370" y="60"/>
                    </a:lnTo>
                    <a:lnTo>
                      <a:pt x="370"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 name="Freeform 59"/>
              <p:cNvSpPr>
                <a:spLocks/>
              </p:cNvSpPr>
              <p:nvPr/>
            </p:nvSpPr>
            <p:spPr bwMode="black">
              <a:xfrm>
                <a:off x="8677275" y="4787900"/>
                <a:ext cx="161925" cy="190500"/>
              </a:xfrm>
              <a:custGeom>
                <a:avLst/>
                <a:gdLst/>
                <a:ahLst/>
                <a:cxnLst>
                  <a:cxn ang="0">
                    <a:pos x="48" y="6"/>
                  </a:cxn>
                  <a:cxn ang="0">
                    <a:pos x="38" y="22"/>
                  </a:cxn>
                  <a:cxn ang="0">
                    <a:pos x="38" y="22"/>
                  </a:cxn>
                  <a:cxn ang="0">
                    <a:pos x="34" y="34"/>
                  </a:cxn>
                  <a:cxn ang="0">
                    <a:pos x="28" y="48"/>
                  </a:cxn>
                  <a:cxn ang="0">
                    <a:pos x="28" y="48"/>
                  </a:cxn>
                  <a:cxn ang="0">
                    <a:pos x="20" y="58"/>
                  </a:cxn>
                  <a:cxn ang="0">
                    <a:pos x="12" y="68"/>
                  </a:cxn>
                  <a:cxn ang="0">
                    <a:pos x="2" y="84"/>
                  </a:cxn>
                  <a:cxn ang="0">
                    <a:pos x="2" y="84"/>
                  </a:cxn>
                  <a:cxn ang="0">
                    <a:pos x="0" y="90"/>
                  </a:cxn>
                  <a:cxn ang="0">
                    <a:pos x="0" y="94"/>
                  </a:cxn>
                  <a:cxn ang="0">
                    <a:pos x="4" y="100"/>
                  </a:cxn>
                  <a:cxn ang="0">
                    <a:pos x="8" y="104"/>
                  </a:cxn>
                  <a:cxn ang="0">
                    <a:pos x="34" y="120"/>
                  </a:cxn>
                  <a:cxn ang="0">
                    <a:pos x="102" y="22"/>
                  </a:cxn>
                  <a:cxn ang="0">
                    <a:pos x="66" y="2"/>
                  </a:cxn>
                  <a:cxn ang="0">
                    <a:pos x="66" y="2"/>
                  </a:cxn>
                  <a:cxn ang="0">
                    <a:pos x="60" y="0"/>
                  </a:cxn>
                  <a:cxn ang="0">
                    <a:pos x="56" y="0"/>
                  </a:cxn>
                  <a:cxn ang="0">
                    <a:pos x="50" y="2"/>
                  </a:cxn>
                  <a:cxn ang="0">
                    <a:pos x="48" y="6"/>
                  </a:cxn>
                  <a:cxn ang="0">
                    <a:pos x="48" y="6"/>
                  </a:cxn>
                </a:cxnLst>
                <a:rect l="0" t="0" r="r" b="b"/>
                <a:pathLst>
                  <a:path w="102" h="120">
                    <a:moveTo>
                      <a:pt x="48" y="6"/>
                    </a:moveTo>
                    <a:lnTo>
                      <a:pt x="38" y="22"/>
                    </a:lnTo>
                    <a:lnTo>
                      <a:pt x="38" y="22"/>
                    </a:lnTo>
                    <a:lnTo>
                      <a:pt x="34" y="34"/>
                    </a:lnTo>
                    <a:lnTo>
                      <a:pt x="28" y="48"/>
                    </a:lnTo>
                    <a:lnTo>
                      <a:pt x="28" y="48"/>
                    </a:lnTo>
                    <a:lnTo>
                      <a:pt x="20" y="58"/>
                    </a:lnTo>
                    <a:lnTo>
                      <a:pt x="12" y="68"/>
                    </a:lnTo>
                    <a:lnTo>
                      <a:pt x="2" y="84"/>
                    </a:lnTo>
                    <a:lnTo>
                      <a:pt x="2" y="84"/>
                    </a:lnTo>
                    <a:lnTo>
                      <a:pt x="0" y="90"/>
                    </a:lnTo>
                    <a:lnTo>
                      <a:pt x="0" y="94"/>
                    </a:lnTo>
                    <a:lnTo>
                      <a:pt x="4" y="100"/>
                    </a:lnTo>
                    <a:lnTo>
                      <a:pt x="8" y="104"/>
                    </a:lnTo>
                    <a:lnTo>
                      <a:pt x="34" y="120"/>
                    </a:lnTo>
                    <a:lnTo>
                      <a:pt x="102" y="22"/>
                    </a:lnTo>
                    <a:lnTo>
                      <a:pt x="66" y="2"/>
                    </a:lnTo>
                    <a:lnTo>
                      <a:pt x="66" y="2"/>
                    </a:lnTo>
                    <a:lnTo>
                      <a:pt x="60" y="0"/>
                    </a:lnTo>
                    <a:lnTo>
                      <a:pt x="56" y="0"/>
                    </a:lnTo>
                    <a:lnTo>
                      <a:pt x="50" y="2"/>
                    </a:lnTo>
                    <a:lnTo>
                      <a:pt x="48" y="6"/>
                    </a:lnTo>
                    <a:lnTo>
                      <a:pt x="4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2" name="Freeform 60"/>
              <p:cNvSpPr>
                <a:spLocks/>
              </p:cNvSpPr>
              <p:nvPr/>
            </p:nvSpPr>
            <p:spPr bwMode="black">
              <a:xfrm>
                <a:off x="9042400" y="4149725"/>
                <a:ext cx="149225" cy="200025"/>
              </a:xfrm>
              <a:custGeom>
                <a:avLst/>
                <a:gdLst/>
                <a:ahLst/>
                <a:cxnLst>
                  <a:cxn ang="0">
                    <a:pos x="8" y="104"/>
                  </a:cxn>
                  <a:cxn ang="0">
                    <a:pos x="44" y="126"/>
                  </a:cxn>
                  <a:cxn ang="0">
                    <a:pos x="94" y="18"/>
                  </a:cxn>
                  <a:cxn ang="0">
                    <a:pos x="66" y="2"/>
                  </a:cxn>
                  <a:cxn ang="0">
                    <a:pos x="66" y="2"/>
                  </a:cxn>
                  <a:cxn ang="0">
                    <a:pos x="62" y="0"/>
                  </a:cxn>
                  <a:cxn ang="0">
                    <a:pos x="56" y="0"/>
                  </a:cxn>
                  <a:cxn ang="0">
                    <a:pos x="50" y="2"/>
                  </a:cxn>
                  <a:cxn ang="0">
                    <a:pos x="48" y="6"/>
                  </a:cxn>
                  <a:cxn ang="0">
                    <a:pos x="40" y="20"/>
                  </a:cxn>
                  <a:cxn ang="0">
                    <a:pos x="40" y="20"/>
                  </a:cxn>
                  <a:cxn ang="0">
                    <a:pos x="36" y="34"/>
                  </a:cxn>
                  <a:cxn ang="0">
                    <a:pos x="28" y="48"/>
                  </a:cxn>
                  <a:cxn ang="0">
                    <a:pos x="28" y="48"/>
                  </a:cxn>
                  <a:cxn ang="0">
                    <a:pos x="20" y="62"/>
                  </a:cxn>
                  <a:cxn ang="0">
                    <a:pos x="10" y="72"/>
                  </a:cxn>
                  <a:cxn ang="0">
                    <a:pos x="2" y="86"/>
                  </a:cxn>
                  <a:cxn ang="0">
                    <a:pos x="2" y="86"/>
                  </a:cxn>
                  <a:cxn ang="0">
                    <a:pos x="0" y="90"/>
                  </a:cxn>
                  <a:cxn ang="0">
                    <a:pos x="0" y="96"/>
                  </a:cxn>
                  <a:cxn ang="0">
                    <a:pos x="4" y="100"/>
                  </a:cxn>
                  <a:cxn ang="0">
                    <a:pos x="8" y="104"/>
                  </a:cxn>
                  <a:cxn ang="0">
                    <a:pos x="8" y="104"/>
                  </a:cxn>
                </a:cxnLst>
                <a:rect l="0" t="0" r="r" b="b"/>
                <a:pathLst>
                  <a:path w="94" h="126">
                    <a:moveTo>
                      <a:pt x="8" y="104"/>
                    </a:moveTo>
                    <a:lnTo>
                      <a:pt x="44" y="126"/>
                    </a:lnTo>
                    <a:lnTo>
                      <a:pt x="94" y="18"/>
                    </a:lnTo>
                    <a:lnTo>
                      <a:pt x="66" y="2"/>
                    </a:lnTo>
                    <a:lnTo>
                      <a:pt x="66" y="2"/>
                    </a:lnTo>
                    <a:lnTo>
                      <a:pt x="62" y="0"/>
                    </a:lnTo>
                    <a:lnTo>
                      <a:pt x="56" y="0"/>
                    </a:lnTo>
                    <a:lnTo>
                      <a:pt x="50" y="2"/>
                    </a:lnTo>
                    <a:lnTo>
                      <a:pt x="48" y="6"/>
                    </a:lnTo>
                    <a:lnTo>
                      <a:pt x="40" y="20"/>
                    </a:lnTo>
                    <a:lnTo>
                      <a:pt x="40" y="20"/>
                    </a:lnTo>
                    <a:lnTo>
                      <a:pt x="36" y="34"/>
                    </a:lnTo>
                    <a:lnTo>
                      <a:pt x="28" y="48"/>
                    </a:lnTo>
                    <a:lnTo>
                      <a:pt x="28" y="48"/>
                    </a:lnTo>
                    <a:lnTo>
                      <a:pt x="20" y="62"/>
                    </a:lnTo>
                    <a:lnTo>
                      <a:pt x="10" y="72"/>
                    </a:lnTo>
                    <a:lnTo>
                      <a:pt x="2" y="86"/>
                    </a:lnTo>
                    <a:lnTo>
                      <a:pt x="2" y="86"/>
                    </a:lnTo>
                    <a:lnTo>
                      <a:pt x="0" y="90"/>
                    </a:lnTo>
                    <a:lnTo>
                      <a:pt x="0" y="96"/>
                    </a:lnTo>
                    <a:lnTo>
                      <a:pt x="4" y="100"/>
                    </a:lnTo>
                    <a:lnTo>
                      <a:pt x="8" y="104"/>
                    </a:lnTo>
                    <a:lnTo>
                      <a:pt x="8" y="10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3" name="Freeform 61"/>
              <p:cNvSpPr>
                <a:spLocks/>
              </p:cNvSpPr>
              <p:nvPr/>
            </p:nvSpPr>
            <p:spPr bwMode="black">
              <a:xfrm>
                <a:off x="8553450" y="4416425"/>
                <a:ext cx="288925" cy="660400"/>
              </a:xfrm>
              <a:custGeom>
                <a:avLst/>
                <a:gdLst/>
                <a:ahLst/>
                <a:cxnLst>
                  <a:cxn ang="0">
                    <a:pos x="38" y="16"/>
                  </a:cxn>
                  <a:cxn ang="0">
                    <a:pos x="68" y="10"/>
                  </a:cxn>
                  <a:cxn ang="0">
                    <a:pos x="114" y="8"/>
                  </a:cxn>
                  <a:cxn ang="0">
                    <a:pos x="144" y="14"/>
                  </a:cxn>
                  <a:cxn ang="0">
                    <a:pos x="158" y="32"/>
                  </a:cxn>
                  <a:cxn ang="0">
                    <a:pos x="160" y="56"/>
                  </a:cxn>
                  <a:cxn ang="0">
                    <a:pos x="150" y="86"/>
                  </a:cxn>
                  <a:cxn ang="0">
                    <a:pos x="124" y="138"/>
                  </a:cxn>
                  <a:cxn ang="0">
                    <a:pos x="48" y="258"/>
                  </a:cxn>
                  <a:cxn ang="0">
                    <a:pos x="10" y="332"/>
                  </a:cxn>
                  <a:cxn ang="0">
                    <a:pos x="2" y="362"/>
                  </a:cxn>
                  <a:cxn ang="0">
                    <a:pos x="2" y="388"/>
                  </a:cxn>
                  <a:cxn ang="0">
                    <a:pos x="16" y="406"/>
                  </a:cxn>
                  <a:cxn ang="0">
                    <a:pos x="46" y="414"/>
                  </a:cxn>
                  <a:cxn ang="0">
                    <a:pos x="60" y="416"/>
                  </a:cxn>
                  <a:cxn ang="0">
                    <a:pos x="118" y="410"/>
                  </a:cxn>
                  <a:cxn ang="0">
                    <a:pos x="140" y="404"/>
                  </a:cxn>
                  <a:cxn ang="0">
                    <a:pos x="146" y="392"/>
                  </a:cxn>
                  <a:cxn ang="0">
                    <a:pos x="112" y="400"/>
                  </a:cxn>
                  <a:cxn ang="0">
                    <a:pos x="64" y="404"/>
                  </a:cxn>
                  <a:cxn ang="0">
                    <a:pos x="36" y="394"/>
                  </a:cxn>
                  <a:cxn ang="0">
                    <a:pos x="28" y="386"/>
                  </a:cxn>
                  <a:cxn ang="0">
                    <a:pos x="26" y="360"/>
                  </a:cxn>
                  <a:cxn ang="0">
                    <a:pos x="36" y="328"/>
                  </a:cxn>
                  <a:cxn ang="0">
                    <a:pos x="54" y="290"/>
                  </a:cxn>
                  <a:cxn ang="0">
                    <a:pos x="108" y="202"/>
                  </a:cxn>
                  <a:cxn ang="0">
                    <a:pos x="158" y="114"/>
                  </a:cxn>
                  <a:cxn ang="0">
                    <a:pos x="176" y="76"/>
                  </a:cxn>
                  <a:cxn ang="0">
                    <a:pos x="182" y="42"/>
                  </a:cxn>
                  <a:cxn ang="0">
                    <a:pos x="176" y="18"/>
                  </a:cxn>
                  <a:cxn ang="0">
                    <a:pos x="166" y="8"/>
                  </a:cxn>
                  <a:cxn ang="0">
                    <a:pos x="132" y="0"/>
                  </a:cxn>
                  <a:cxn ang="0">
                    <a:pos x="78" y="2"/>
                  </a:cxn>
                  <a:cxn ang="0">
                    <a:pos x="40" y="10"/>
                  </a:cxn>
                </a:cxnLst>
                <a:rect l="0" t="0" r="r" b="b"/>
                <a:pathLst>
                  <a:path w="182" h="416">
                    <a:moveTo>
                      <a:pt x="40" y="10"/>
                    </a:moveTo>
                    <a:lnTo>
                      <a:pt x="38" y="16"/>
                    </a:lnTo>
                    <a:lnTo>
                      <a:pt x="38" y="16"/>
                    </a:lnTo>
                    <a:lnTo>
                      <a:pt x="68" y="10"/>
                    </a:lnTo>
                    <a:lnTo>
                      <a:pt x="94" y="8"/>
                    </a:lnTo>
                    <a:lnTo>
                      <a:pt x="114" y="8"/>
                    </a:lnTo>
                    <a:lnTo>
                      <a:pt x="132" y="10"/>
                    </a:lnTo>
                    <a:lnTo>
                      <a:pt x="144" y="14"/>
                    </a:lnTo>
                    <a:lnTo>
                      <a:pt x="152" y="22"/>
                    </a:lnTo>
                    <a:lnTo>
                      <a:pt x="158" y="32"/>
                    </a:lnTo>
                    <a:lnTo>
                      <a:pt x="160" y="42"/>
                    </a:lnTo>
                    <a:lnTo>
                      <a:pt x="160" y="56"/>
                    </a:lnTo>
                    <a:lnTo>
                      <a:pt x="156" y="70"/>
                    </a:lnTo>
                    <a:lnTo>
                      <a:pt x="150" y="86"/>
                    </a:lnTo>
                    <a:lnTo>
                      <a:pt x="142" y="102"/>
                    </a:lnTo>
                    <a:lnTo>
                      <a:pt x="124" y="138"/>
                    </a:lnTo>
                    <a:lnTo>
                      <a:pt x="100" y="178"/>
                    </a:lnTo>
                    <a:lnTo>
                      <a:pt x="48" y="258"/>
                    </a:lnTo>
                    <a:lnTo>
                      <a:pt x="26" y="296"/>
                    </a:lnTo>
                    <a:lnTo>
                      <a:pt x="10" y="332"/>
                    </a:lnTo>
                    <a:lnTo>
                      <a:pt x="4" y="348"/>
                    </a:lnTo>
                    <a:lnTo>
                      <a:pt x="2" y="362"/>
                    </a:lnTo>
                    <a:lnTo>
                      <a:pt x="0" y="376"/>
                    </a:lnTo>
                    <a:lnTo>
                      <a:pt x="2" y="388"/>
                    </a:lnTo>
                    <a:lnTo>
                      <a:pt x="8" y="398"/>
                    </a:lnTo>
                    <a:lnTo>
                      <a:pt x="16" y="406"/>
                    </a:lnTo>
                    <a:lnTo>
                      <a:pt x="28" y="412"/>
                    </a:lnTo>
                    <a:lnTo>
                      <a:pt x="46" y="414"/>
                    </a:lnTo>
                    <a:lnTo>
                      <a:pt x="46" y="414"/>
                    </a:lnTo>
                    <a:lnTo>
                      <a:pt x="60" y="416"/>
                    </a:lnTo>
                    <a:lnTo>
                      <a:pt x="78" y="414"/>
                    </a:lnTo>
                    <a:lnTo>
                      <a:pt x="118" y="410"/>
                    </a:lnTo>
                    <a:lnTo>
                      <a:pt x="118" y="410"/>
                    </a:lnTo>
                    <a:lnTo>
                      <a:pt x="140" y="404"/>
                    </a:lnTo>
                    <a:lnTo>
                      <a:pt x="164" y="398"/>
                    </a:lnTo>
                    <a:lnTo>
                      <a:pt x="146" y="392"/>
                    </a:lnTo>
                    <a:lnTo>
                      <a:pt x="146" y="392"/>
                    </a:lnTo>
                    <a:lnTo>
                      <a:pt x="112" y="400"/>
                    </a:lnTo>
                    <a:lnTo>
                      <a:pt x="86" y="402"/>
                    </a:lnTo>
                    <a:lnTo>
                      <a:pt x="64" y="404"/>
                    </a:lnTo>
                    <a:lnTo>
                      <a:pt x="48" y="400"/>
                    </a:lnTo>
                    <a:lnTo>
                      <a:pt x="36" y="394"/>
                    </a:lnTo>
                    <a:lnTo>
                      <a:pt x="32" y="390"/>
                    </a:lnTo>
                    <a:lnTo>
                      <a:pt x="28" y="386"/>
                    </a:lnTo>
                    <a:lnTo>
                      <a:pt x="26" y="374"/>
                    </a:lnTo>
                    <a:lnTo>
                      <a:pt x="26" y="360"/>
                    </a:lnTo>
                    <a:lnTo>
                      <a:pt x="30" y="346"/>
                    </a:lnTo>
                    <a:lnTo>
                      <a:pt x="36" y="328"/>
                    </a:lnTo>
                    <a:lnTo>
                      <a:pt x="44" y="310"/>
                    </a:lnTo>
                    <a:lnTo>
                      <a:pt x="54" y="290"/>
                    </a:lnTo>
                    <a:lnTo>
                      <a:pt x="80" y="246"/>
                    </a:lnTo>
                    <a:lnTo>
                      <a:pt x="108" y="202"/>
                    </a:lnTo>
                    <a:lnTo>
                      <a:pt x="134" y="158"/>
                    </a:lnTo>
                    <a:lnTo>
                      <a:pt x="158" y="114"/>
                    </a:lnTo>
                    <a:lnTo>
                      <a:pt x="168" y="94"/>
                    </a:lnTo>
                    <a:lnTo>
                      <a:pt x="176" y="76"/>
                    </a:lnTo>
                    <a:lnTo>
                      <a:pt x="180" y="58"/>
                    </a:lnTo>
                    <a:lnTo>
                      <a:pt x="182" y="42"/>
                    </a:lnTo>
                    <a:lnTo>
                      <a:pt x="180" y="30"/>
                    </a:lnTo>
                    <a:lnTo>
                      <a:pt x="176" y="18"/>
                    </a:lnTo>
                    <a:lnTo>
                      <a:pt x="170" y="12"/>
                    </a:lnTo>
                    <a:lnTo>
                      <a:pt x="166" y="8"/>
                    </a:lnTo>
                    <a:lnTo>
                      <a:pt x="152" y="2"/>
                    </a:lnTo>
                    <a:lnTo>
                      <a:pt x="132" y="0"/>
                    </a:lnTo>
                    <a:lnTo>
                      <a:pt x="108" y="0"/>
                    </a:lnTo>
                    <a:lnTo>
                      <a:pt x="78" y="2"/>
                    </a:lnTo>
                    <a:lnTo>
                      <a:pt x="40" y="10"/>
                    </a:lnTo>
                    <a:lnTo>
                      <a:pt x="4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70" name="TextBox 69"/>
            <p:cNvSpPr txBox="1"/>
            <p:nvPr/>
          </p:nvSpPr>
          <p:spPr bwMode="black">
            <a:xfrm>
              <a:off x="3633397" y="4016970"/>
              <a:ext cx="1029449" cy="126958"/>
            </a:xfrm>
            <a:prstGeom prst="rect">
              <a:avLst/>
            </a:prstGeom>
          </p:spPr>
          <p:txBody>
            <a:bodyPr vert="horz" wrap="none" lIns="0" tIns="0" rIns="0" bIns="0" rtlCol="0">
              <a:spAutoFit/>
            </a:bodyPr>
            <a:lstStyle/>
            <a:p>
              <a:pPr marL="4763"/>
              <a:r>
                <a:rPr lang="en-GB" sz="1100" dirty="0">
                  <a:solidFill>
                    <a:schemeClr val="bg1"/>
                  </a:solidFill>
                </a:rPr>
                <a:t>+1 416 324 2002  </a:t>
              </a:r>
            </a:p>
          </p:txBody>
        </p:sp>
      </p:grpSp>
    </p:spTree>
    <p:extLst>
      <p:ext uri="{BB962C8B-B14F-4D97-AF65-F5344CB8AC3E}">
        <p14:creationId xmlns:p14="http://schemas.microsoft.com/office/powerpoint/2010/main" val="333521972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ltGray">
          <a:xfrm>
            <a:off x="-114458" y="0"/>
            <a:ext cx="401260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bwMode="ltGray">
          <a:xfrm>
            <a:off x="285326" y="1062286"/>
            <a:ext cx="3608943" cy="4371677"/>
          </a:xfrm>
          <a:prstGeom prst="rect">
            <a:avLst/>
          </a:prstGeom>
          <a:ln>
            <a:noFill/>
          </a:ln>
        </p:spPr>
        <p:txBody>
          <a:bodyPr wrap="square" lIns="62197" tIns="31099" rIns="62197" bIns="31099">
            <a:spAutoFit/>
          </a:bodyPr>
          <a:lstStyle/>
          <a:p>
            <a:pPr algn="just" hangingPunct="0">
              <a:lnSpc>
                <a:spcPts val="1600"/>
              </a:lnSpc>
            </a:pPr>
            <a:r>
              <a:rPr lang="en-GB" sz="1400" b="1" dirty="0">
                <a:solidFill>
                  <a:schemeClr val="bg1"/>
                </a:solidFill>
              </a:rPr>
              <a:t>ABOUT IPSOS</a:t>
            </a:r>
          </a:p>
          <a:p>
            <a:pPr algn="just" hangingPunct="0">
              <a:lnSpc>
                <a:spcPts val="1600"/>
              </a:lnSpc>
            </a:pPr>
            <a:endParaRPr lang="en-US" sz="1400" dirty="0">
              <a:solidFill>
                <a:schemeClr val="bg1"/>
              </a:solidFill>
            </a:endParaRPr>
          </a:p>
          <a:p>
            <a:pPr>
              <a:lnSpc>
                <a:spcPts val="1600"/>
              </a:lnSpc>
            </a:pPr>
            <a:r>
              <a:rPr lang="en-US" sz="1200" dirty="0">
                <a:solidFill>
                  <a:schemeClr val="bg1"/>
                </a:solidFill>
              </a:rPr>
              <a:t>Ipsos ranks third in the global research industry. With a strong presence in 87 countries, Ipsos employs more than 16,000 people and has the ability to conduct research programs in more than 100 countries. Founded in France in 1975, Ipsos is controlled and managed by research professionals. They have built a solid Group around a multi-specialist positioning – Media and advertising research; Marketing research; Client and employee relationship management; Opinion &amp; social research; Mobile, Online, Offline data collection and delivery. </a:t>
            </a:r>
          </a:p>
          <a:p>
            <a:pPr>
              <a:lnSpc>
                <a:spcPts val="1600"/>
              </a:lnSpc>
            </a:pPr>
            <a:endParaRPr lang="en-US" sz="1200" dirty="0">
              <a:solidFill>
                <a:schemeClr val="bg1"/>
              </a:solidFill>
            </a:endParaRPr>
          </a:p>
          <a:p>
            <a:pPr>
              <a:lnSpc>
                <a:spcPts val="1600"/>
              </a:lnSpc>
            </a:pPr>
            <a:r>
              <a:rPr lang="en-US" sz="1200" dirty="0">
                <a:solidFill>
                  <a:schemeClr val="bg1"/>
                </a:solidFill>
              </a:rPr>
              <a:t>Ipsos is listed on Eurolist - NYSE-Euronext.  The company is part of the SBF 120 and the Mid-60 index and is eligible for the Deferred Settlement Service (SRD).</a:t>
            </a:r>
          </a:p>
          <a:p>
            <a:pPr>
              <a:lnSpc>
                <a:spcPts val="1600"/>
              </a:lnSpc>
            </a:pPr>
            <a:r>
              <a:rPr lang="en-US" sz="1200" dirty="0">
                <a:solidFill>
                  <a:schemeClr val="bg1"/>
                </a:solidFill>
              </a:rPr>
              <a:t> </a:t>
            </a:r>
          </a:p>
          <a:p>
            <a:pPr>
              <a:lnSpc>
                <a:spcPts val="1600"/>
              </a:lnSpc>
            </a:pPr>
            <a:r>
              <a:rPr lang="en-US" sz="1200" dirty="0">
                <a:solidFill>
                  <a:schemeClr val="bg1"/>
                </a:solidFill>
              </a:rPr>
              <a:t>ISIN code FR0000073298, Reuters ISOS.PA, Bloomberg IPS:FP</a:t>
            </a:r>
          </a:p>
          <a:p>
            <a:pPr>
              <a:lnSpc>
                <a:spcPts val="1600"/>
              </a:lnSpc>
            </a:pPr>
            <a:r>
              <a:rPr lang="en-US" sz="1200" dirty="0">
                <a:solidFill>
                  <a:schemeClr val="bg1"/>
                </a:solidFill>
              </a:rPr>
              <a:t>www.ipsos.com</a:t>
            </a:r>
          </a:p>
        </p:txBody>
      </p:sp>
      <p:sp>
        <p:nvSpPr>
          <p:cNvPr id="3" name="Rectangle 2"/>
          <p:cNvSpPr/>
          <p:nvPr/>
        </p:nvSpPr>
        <p:spPr>
          <a:xfrm>
            <a:off x="4385051" y="1062286"/>
            <a:ext cx="4570380" cy="3776643"/>
          </a:xfrm>
          <a:prstGeom prst="rect">
            <a:avLst/>
          </a:prstGeom>
          <a:ln>
            <a:noFill/>
          </a:ln>
        </p:spPr>
        <p:txBody>
          <a:bodyPr lIns="62197" tIns="31099" rIns="62197" bIns="31099">
            <a:spAutoFit/>
          </a:bodyPr>
          <a:lstStyle/>
          <a:p>
            <a:pPr algn="just" hangingPunct="0">
              <a:lnSpc>
                <a:spcPts val="1600"/>
              </a:lnSpc>
            </a:pPr>
            <a:r>
              <a:rPr lang="en-US" sz="1400" b="1" dirty="0"/>
              <a:t>GAME CHANGERS</a:t>
            </a:r>
          </a:p>
          <a:p>
            <a:r>
              <a:rPr lang="en-US" sz="1200" b="1" dirty="0"/>
              <a:t/>
            </a:r>
            <a:br>
              <a:rPr lang="en-US" sz="1200" b="1" dirty="0"/>
            </a:br>
            <a:r>
              <a:rPr lang="en-US" sz="1200" dirty="0"/>
              <a:t>At Ipsos we are passionately curious about people, markets, brands and society. We deliver information and analysis that makes our complex world easier and faster to navigate and inspires our clients to make smarter decisions. </a:t>
            </a:r>
          </a:p>
          <a:p>
            <a:endParaRPr lang="en-US" sz="1200" dirty="0"/>
          </a:p>
          <a:p>
            <a:r>
              <a:rPr lang="en-US" sz="1200" dirty="0"/>
              <a:t>We believe that our work is important. Security, simplicity, speed and substance applies to everything we do. </a:t>
            </a:r>
          </a:p>
          <a:p>
            <a:endParaRPr lang="en-US" sz="1200" dirty="0"/>
          </a:p>
          <a:p>
            <a:r>
              <a:rPr lang="en-US" sz="1200" dirty="0"/>
              <a:t>Through specialisation, we offer our clients a unique depth of knowledge and expertise. Learning from different experiences gives us perspective and inspires us to boldly call things into question, to be creative.</a:t>
            </a:r>
          </a:p>
          <a:p>
            <a:endParaRPr lang="en-US" sz="1200" dirty="0"/>
          </a:p>
          <a:p>
            <a:r>
              <a:rPr lang="en-US" sz="1200" dirty="0"/>
              <a:t>By nurturing a culture of collaboration and curiosity, we attract the highest calibre of people who have the ability and desire to influence and shape the future.</a:t>
            </a:r>
          </a:p>
          <a:p>
            <a:endParaRPr lang="en-US" sz="1200" dirty="0"/>
          </a:p>
          <a:p>
            <a:r>
              <a:rPr lang="en-US" sz="1200" dirty="0"/>
              <a:t>“GAME CHANGERS” - our tagline - summarises our ambition.</a:t>
            </a:r>
          </a:p>
        </p:txBody>
      </p:sp>
      <p:cxnSp>
        <p:nvCxnSpPr>
          <p:cNvPr id="8" name="Straight Connector 7"/>
          <p:cNvCxnSpPr/>
          <p:nvPr/>
        </p:nvCxnSpPr>
        <p:spPr bwMode="ltGray">
          <a:xfrm>
            <a:off x="344244" y="1412776"/>
            <a:ext cx="3356386" cy="0"/>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Lst>
        </p:spPr>
      </p:cxnSp>
      <p:cxnSp>
        <p:nvCxnSpPr>
          <p:cNvPr id="9" name="Straight Connector 8"/>
          <p:cNvCxnSpPr/>
          <p:nvPr/>
        </p:nvCxnSpPr>
        <p:spPr>
          <a:xfrm>
            <a:off x="4475180" y="1412776"/>
            <a:ext cx="4367606"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Box 9"/>
          <p:cNvSpPr txBox="1"/>
          <p:nvPr/>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rPr>
              <a:t>© 2018 Ipsos.</a:t>
            </a:r>
            <a:endParaRPr lang="en-GB" sz="1200" dirty="0">
              <a:solidFill>
                <a:schemeClr val="bg1"/>
              </a:solidFill>
            </a:endParaRPr>
          </a:p>
        </p:txBody>
      </p:sp>
    </p:spTree>
    <p:extLst>
      <p:ext uri="{BB962C8B-B14F-4D97-AF65-F5344CB8AC3E}">
        <p14:creationId xmlns:p14="http://schemas.microsoft.com/office/powerpoint/2010/main" val="964552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Close to half of those living in the BRICS and APAC regions frequently buy goods or services online. </a:t>
            </a:r>
          </a:p>
        </p:txBody>
      </p:sp>
      <p:sp>
        <p:nvSpPr>
          <p:cNvPr id="3" name="Text Placeholder 2"/>
          <p:cNvSpPr>
            <a:spLocks noGrp="1"/>
          </p:cNvSpPr>
          <p:nvPr>
            <p:ph type="body" sz="quarter" idx="16"/>
          </p:nvPr>
        </p:nvSpPr>
        <p:spPr>
          <a:xfrm>
            <a:off x="209558" y="6316275"/>
            <a:ext cx="7258042" cy="356508"/>
          </a:xfrm>
        </p:spPr>
        <p:txBody>
          <a:bodyPr/>
          <a:lstStyle/>
          <a:p>
            <a:r>
              <a:rPr lang="en-US" dirty="0"/>
              <a:t>Q15.  How frequently do you buy goods or service online?</a:t>
            </a:r>
          </a:p>
          <a:p>
            <a:r>
              <a:rPr lang="en-US" dirty="0"/>
              <a:t>Base: All Respondents 2018 (24,235)</a:t>
            </a:r>
          </a:p>
        </p:txBody>
      </p:sp>
      <p:graphicFrame>
        <p:nvGraphicFramePr>
          <p:cNvPr id="10" name="Chart 9">
            <a:extLst>
              <a:ext uri="{FF2B5EF4-FFF2-40B4-BE49-F238E27FC236}">
                <a16:creationId xmlns:a16="http://schemas.microsoft.com/office/drawing/2014/main" xmlns="" id="{D0A6A23D-23E6-4C0C-BED2-FA76827B9E9A}"/>
              </a:ext>
            </a:extLst>
          </p:cNvPr>
          <p:cNvGraphicFramePr/>
          <p:nvPr>
            <p:extLst>
              <p:ext uri="{D42A27DB-BD31-4B8C-83A1-F6EECF244321}">
                <p14:modId xmlns:p14="http://schemas.microsoft.com/office/powerpoint/2010/main" val="3715719358"/>
              </p:ext>
            </p:extLst>
          </p:nvPr>
        </p:nvGraphicFramePr>
        <p:xfrm>
          <a:off x="1828800" y="1528775"/>
          <a:ext cx="731520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11" name="Straight Connector 10">
            <a:extLst>
              <a:ext uri="{FF2B5EF4-FFF2-40B4-BE49-F238E27FC236}">
                <a16:creationId xmlns:a16="http://schemas.microsoft.com/office/drawing/2014/main" xmlns="" id="{967C3749-5B1D-450E-A699-5F8E85813251}"/>
              </a:ext>
            </a:extLst>
          </p:cNvPr>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6" name="Table 5">
            <a:extLst>
              <a:ext uri="{FF2B5EF4-FFF2-40B4-BE49-F238E27FC236}">
                <a16:creationId xmlns:a16="http://schemas.microsoft.com/office/drawing/2014/main" xmlns="" id="{15226F01-2B4B-47D0-B3DA-7335A573F877}"/>
              </a:ext>
            </a:extLst>
          </p:cNvPr>
          <p:cNvGraphicFramePr>
            <a:graphicFrameLocks noGrp="1"/>
          </p:cNvGraphicFramePr>
          <p:nvPr>
            <p:extLst>
              <p:ext uri="{D42A27DB-BD31-4B8C-83A1-F6EECF244321}">
                <p14:modId xmlns:p14="http://schemas.microsoft.com/office/powerpoint/2010/main" val="390761381"/>
              </p:ext>
            </p:extLst>
          </p:nvPr>
        </p:nvGraphicFramePr>
        <p:xfrm>
          <a:off x="7796964" y="1657056"/>
          <a:ext cx="1038924" cy="3907431"/>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770139949"/>
                    </a:ext>
                  </a:extLst>
                </a:gridCol>
              </a:tblGrid>
              <a:tr h="434159">
                <a:tc>
                  <a:txBody>
                    <a:bodyPr/>
                    <a:lstStyle/>
                    <a:p>
                      <a:pPr algn="ctr" rtl="0" fontAlgn="ctr"/>
                      <a:r>
                        <a:rPr lang="en-US" sz="1200" b="1" i="0" u="none" strike="noStrike" dirty="0">
                          <a:solidFill>
                            <a:srgbClr val="000000"/>
                          </a:solidFill>
                          <a:effectLst/>
                          <a:latin typeface="Calibri" panose="020F0502020204030204" pitchFamily="34" charset="0"/>
                        </a:rPr>
                        <a:t>31%</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526382878"/>
                  </a:ext>
                </a:extLst>
              </a:tr>
              <a:tr h="434159">
                <a:tc>
                  <a:txBody>
                    <a:bodyPr/>
                    <a:lstStyle/>
                    <a:p>
                      <a:pPr algn="ctr" rtl="0" fontAlgn="ctr"/>
                      <a:endParaRPr lang="en-US" sz="1100" b="1" i="0" u="none" strike="noStrike" dirty="0">
                        <a:solidFill>
                          <a:srgbClr val="000000"/>
                        </a:solidFill>
                        <a:effectLst/>
                        <a:latin typeface="Calibri" panose="020F0502020204030204" pitchFamily="34" charset="0"/>
                      </a:endParaRP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3937126"/>
                  </a:ext>
                </a:extLst>
              </a:tr>
              <a:tr h="434159">
                <a:tc>
                  <a:txBody>
                    <a:bodyPr/>
                    <a:lstStyle/>
                    <a:p>
                      <a:pPr algn="ctr" rtl="0" fontAlgn="ctr"/>
                      <a:r>
                        <a:rPr lang="en-US" sz="1200" b="1" i="0" u="none" strike="noStrike" dirty="0">
                          <a:solidFill>
                            <a:srgbClr val="000000"/>
                          </a:solidFill>
                          <a:effectLst/>
                          <a:latin typeface="Calibri" panose="020F0502020204030204" pitchFamily="34" charset="0"/>
                        </a:rPr>
                        <a:t>42%</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38194656"/>
                  </a:ext>
                </a:extLst>
              </a:tr>
              <a:tr h="434159">
                <a:tc>
                  <a:txBody>
                    <a:bodyPr/>
                    <a:lstStyle/>
                    <a:p>
                      <a:pPr algn="ctr" rtl="0" fontAlgn="ctr"/>
                      <a:r>
                        <a:rPr lang="en-US" sz="1200" b="1" i="0" u="none" strike="noStrike" dirty="0">
                          <a:solidFill>
                            <a:srgbClr val="000000"/>
                          </a:solidFill>
                          <a:effectLst/>
                          <a:latin typeface="Calibri" panose="020F0502020204030204" pitchFamily="34" charset="0"/>
                        </a:rPr>
                        <a:t>45%</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879148350"/>
                  </a:ext>
                </a:extLst>
              </a:tr>
              <a:tr h="434159">
                <a:tc>
                  <a:txBody>
                    <a:bodyPr/>
                    <a:lstStyle/>
                    <a:p>
                      <a:pPr algn="ctr" rtl="0" fontAlgn="ctr"/>
                      <a:r>
                        <a:rPr lang="en-US" sz="1200" b="1" i="0" u="none" strike="noStrike" dirty="0">
                          <a:solidFill>
                            <a:srgbClr val="000000"/>
                          </a:solidFill>
                          <a:effectLst/>
                          <a:latin typeface="Calibri" panose="020F0502020204030204" pitchFamily="34" charset="0"/>
                        </a:rPr>
                        <a:t>37%</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92510707"/>
                  </a:ext>
                </a:extLst>
              </a:tr>
              <a:tr h="434159">
                <a:tc>
                  <a:txBody>
                    <a:bodyPr/>
                    <a:lstStyle/>
                    <a:p>
                      <a:pPr algn="ctr" rtl="0" fontAlgn="ctr"/>
                      <a:r>
                        <a:rPr lang="en-US" sz="1200" b="1" i="0" u="none" strike="noStrike" dirty="0">
                          <a:solidFill>
                            <a:srgbClr val="000000"/>
                          </a:solidFill>
                          <a:effectLst/>
                          <a:latin typeface="Calibri" panose="020F0502020204030204" pitchFamily="34" charset="0"/>
                        </a:rPr>
                        <a:t>35%</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468895634"/>
                  </a:ext>
                </a:extLst>
              </a:tr>
              <a:tr h="434159">
                <a:tc>
                  <a:txBody>
                    <a:bodyPr/>
                    <a:lstStyle/>
                    <a:p>
                      <a:pPr algn="ctr" rtl="0" fontAlgn="ctr"/>
                      <a:r>
                        <a:rPr lang="en-US" sz="1200" b="1" i="0" u="none" strike="noStrike" dirty="0">
                          <a:solidFill>
                            <a:srgbClr val="000000"/>
                          </a:solidFill>
                          <a:effectLst/>
                          <a:latin typeface="Calibri" panose="020F0502020204030204" pitchFamily="34" charset="0"/>
                        </a:rPr>
                        <a:t>31%</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03989766"/>
                  </a:ext>
                </a:extLst>
              </a:tr>
              <a:tr h="434159">
                <a:tc>
                  <a:txBody>
                    <a:bodyPr/>
                    <a:lstStyle/>
                    <a:p>
                      <a:pPr algn="ctr" rtl="0" fontAlgn="ctr"/>
                      <a:r>
                        <a:rPr lang="en-US" sz="1200" b="1" i="0" u="none" strike="noStrike" dirty="0">
                          <a:solidFill>
                            <a:srgbClr val="000000"/>
                          </a:solidFill>
                          <a:effectLst/>
                          <a:latin typeface="Calibri" panose="020F0502020204030204" pitchFamily="34" charset="0"/>
                        </a:rPr>
                        <a:t>22%</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72645150"/>
                  </a:ext>
                </a:extLst>
              </a:tr>
              <a:tr h="434159">
                <a:tc>
                  <a:txBody>
                    <a:bodyPr/>
                    <a:lstStyle/>
                    <a:p>
                      <a:pPr algn="ctr" rtl="0" fontAlgn="ctr"/>
                      <a:r>
                        <a:rPr lang="en-US" sz="1200" b="1" i="0" u="none" strike="noStrike" dirty="0">
                          <a:solidFill>
                            <a:srgbClr val="000000"/>
                          </a:solidFill>
                          <a:effectLst/>
                          <a:latin typeface="Calibri" panose="020F0502020204030204" pitchFamily="34" charset="0"/>
                        </a:rPr>
                        <a:t>19%</a:t>
                      </a:r>
                    </a:p>
                  </a:txBody>
                  <a:tcPr marL="9525" marR="9525" marT="9716"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79350631"/>
                  </a:ext>
                </a:extLst>
              </a:tr>
            </a:tbl>
          </a:graphicData>
        </a:graphic>
      </p:graphicFrame>
      <p:graphicFrame>
        <p:nvGraphicFramePr>
          <p:cNvPr id="7" name="Table 6">
            <a:extLst>
              <a:ext uri="{FF2B5EF4-FFF2-40B4-BE49-F238E27FC236}">
                <a16:creationId xmlns:a16="http://schemas.microsoft.com/office/drawing/2014/main" xmlns="" id="{4C1CD6F3-5AA2-4E3A-8EFA-83EB91EA94B8}"/>
              </a:ext>
            </a:extLst>
          </p:cNvPr>
          <p:cNvGraphicFramePr>
            <a:graphicFrameLocks noGrp="1"/>
          </p:cNvGraphicFramePr>
          <p:nvPr>
            <p:extLst/>
          </p:nvPr>
        </p:nvGraphicFramePr>
        <p:xfrm>
          <a:off x="7772400" y="1232452"/>
          <a:ext cx="1038924" cy="321502"/>
        </p:xfrm>
        <a:graphic>
          <a:graphicData uri="http://schemas.openxmlformats.org/drawingml/2006/table">
            <a:tbl>
              <a:tblPr>
                <a:tableStyleId>{5C22544A-7EE6-4342-B048-85BDC9FD1C3A}</a:tableStyleId>
              </a:tblPr>
              <a:tblGrid>
                <a:gridCol w="1038924">
                  <a:extLst>
                    <a:ext uri="{9D8B030D-6E8A-4147-A177-3AD203B41FA5}">
                      <a16:colId xmlns:a16="http://schemas.microsoft.com/office/drawing/2014/main" xmlns="" val="1971821399"/>
                    </a:ext>
                  </a:extLst>
                </a:gridCol>
              </a:tblGrid>
              <a:tr h="321502">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graphicFrame>
        <p:nvGraphicFramePr>
          <p:cNvPr id="8" name="Table 7">
            <a:extLst>
              <a:ext uri="{FF2B5EF4-FFF2-40B4-BE49-F238E27FC236}">
                <a16:creationId xmlns:a16="http://schemas.microsoft.com/office/drawing/2014/main" xmlns="" id="{1511EBC9-2251-42F8-BB31-B39799C55833}"/>
              </a:ext>
            </a:extLst>
          </p:cNvPr>
          <p:cNvGraphicFramePr>
            <a:graphicFrameLocks noGrp="1"/>
          </p:cNvGraphicFramePr>
          <p:nvPr>
            <p:extLst>
              <p:ext uri="{D42A27DB-BD31-4B8C-83A1-F6EECF244321}">
                <p14:modId xmlns:p14="http://schemas.microsoft.com/office/powerpoint/2010/main" val="560223863"/>
              </p:ext>
            </p:extLst>
          </p:nvPr>
        </p:nvGraphicFramePr>
        <p:xfrm>
          <a:off x="3211061" y="1106294"/>
          <a:ext cx="2275339" cy="182880"/>
        </p:xfrm>
        <a:graphic>
          <a:graphicData uri="http://schemas.openxmlformats.org/drawingml/2006/table">
            <a:tbl>
              <a:tblPr>
                <a:tableStyleId>{5C22544A-7EE6-4342-B048-85BDC9FD1C3A}</a:tableStyleId>
              </a:tblPr>
              <a:tblGrid>
                <a:gridCol w="2275339">
                  <a:extLst>
                    <a:ext uri="{9D8B030D-6E8A-4147-A177-3AD203B41FA5}">
                      <a16:colId xmlns:a16="http://schemas.microsoft.com/office/drawing/2014/main" xmlns="" val="1971821399"/>
                    </a:ext>
                  </a:extLst>
                </a:gridCol>
              </a:tblGrid>
              <a:tr h="182354">
                <a:tc>
                  <a:txBody>
                    <a:bodyPr/>
                    <a:lstStyle/>
                    <a:p>
                      <a:pPr algn="ctr" fontAlgn="t"/>
                      <a:r>
                        <a:rPr lang="en-US" sz="1200" b="1" u="none" strike="noStrike" dirty="0">
                          <a:effectLst/>
                          <a:latin typeface="+mn-lt"/>
                        </a:rPr>
                        <a:t>% Two Or More Times Per Month</a:t>
                      </a:r>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0768952"/>
                  </a:ext>
                </a:extLst>
              </a:tr>
            </a:tbl>
          </a:graphicData>
        </a:graphic>
      </p:graphicFrame>
    </p:spTree>
    <p:extLst>
      <p:ext uri="{BB962C8B-B14F-4D97-AF65-F5344CB8AC3E}">
        <p14:creationId xmlns:p14="http://schemas.microsoft.com/office/powerpoint/2010/main" val="2129097392"/>
      </p:ext>
    </p:extLst>
  </p:cSld>
  <p:clrMapOvr>
    <a:masterClrMapping/>
  </p:clrMapOvr>
</p:sld>
</file>

<file path=ppt/theme/theme1.xml><?xml version="1.0" encoding="utf-8"?>
<a:theme xmlns:a="http://schemas.openxmlformats.org/drawingml/2006/main" name="Ipsos PPT Template-Ipsos-Public-Affairs (4-3)">
  <a:themeElements>
    <a:clrScheme name="IpsosCURRENT">
      <a:dk1>
        <a:srgbClr val="222223"/>
      </a:dk1>
      <a:lt1>
        <a:sysClr val="window" lastClr="FFFFFF"/>
      </a:lt1>
      <a:dk2>
        <a:srgbClr val="1B365D"/>
      </a:dk2>
      <a:lt2>
        <a:srgbClr val="888B8D"/>
      </a:lt2>
      <a:accent1>
        <a:srgbClr val="E87722"/>
      </a:accent1>
      <a:accent2>
        <a:srgbClr val="F1BE48"/>
      </a:accent2>
      <a:accent3>
        <a:srgbClr val="B7BF12"/>
      </a:accent3>
      <a:accent4>
        <a:srgbClr val="C8C9C7"/>
      </a:accent4>
      <a:accent5>
        <a:srgbClr val="71B2C9"/>
      </a:accent5>
      <a:accent6>
        <a:srgbClr val="007681"/>
      </a:accent6>
      <a:hlink>
        <a:srgbClr val="485CC7"/>
      </a:hlink>
      <a:folHlink>
        <a:srgbClr val="00B2A9"/>
      </a:folHlink>
    </a:clrScheme>
    <a:fontScheme name="Ipsos MO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noFill/>
        <a:ln w="12700">
          <a:solidFill>
            <a:schemeClr val="bg2"/>
          </a:solidFill>
          <a:round/>
          <a:headEnd/>
          <a:tailEnd/>
        </a:ln>
        <a:effectLst/>
        <a:extLst>
          <a:ext uri="{909E8E84-426E-40DD-AFC4-6F175D3DCCD1}">
            <a14:hiddenFill xmlns:a14="http://schemas.microsoft.com/office/drawing/2010/main">
              <a:noFill/>
            </a14:hiddenFill>
          </a:ext>
        </a:extLst>
      </a:spPr>
      <a:bodyPr/>
      <a:lstStyle/>
    </a:lnDef>
    <a:txDef>
      <a:spPr/>
      <a:bodyPr vert="horz" wrap="square" lIns="0" tIns="0" rIns="0" bIns="0" rtlCol="0">
        <a:spAutoFit/>
      </a:bodyPr>
      <a:lstStyle>
        <a:defPPr marL="4763">
          <a:defRPr sz="11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75AD9DC4239A47AB6FDC49FCFB618A" ma:contentTypeVersion="4" ma:contentTypeDescription="Create a new document." ma:contentTypeScope="" ma:versionID="4d81cc42fd662a3360be1cc3e1b1eace">
  <xsd:schema xmlns:xsd="http://www.w3.org/2001/XMLSchema" xmlns:xs="http://www.w3.org/2001/XMLSchema" xmlns:p="http://schemas.microsoft.com/office/2006/metadata/properties" xmlns:ns2="85c76272-7e4d-4f8f-89d1-3b227e52ef43" targetNamespace="http://schemas.microsoft.com/office/2006/metadata/properties" ma:root="true" ma:fieldsID="a71fa16961a370f0254f712e3742b8a9" ns2:_="">
    <xsd:import namespace="85c76272-7e4d-4f8f-89d1-3b227e52ef43"/>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c76272-7e4d-4f8f-89d1-3b227e52ef4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58CE206-DC01-4629-ADB7-90D6BB1D0E4B}">
  <ds:schemaRefs>
    <ds:schemaRef ds:uri="http://schemas.microsoft.com/sharepoint/v3/contenttype/forms"/>
  </ds:schemaRefs>
</ds:datastoreItem>
</file>

<file path=customXml/itemProps2.xml><?xml version="1.0" encoding="utf-8"?>
<ds:datastoreItem xmlns:ds="http://schemas.openxmlformats.org/officeDocument/2006/customXml" ds:itemID="{3F9D7525-8BEB-469D-B422-DAE48CA513AE}">
  <ds:schemaRefs>
    <ds:schemaRef ds:uri="http://purl.org/dc/terms/"/>
    <ds:schemaRef ds:uri="http://schemas.openxmlformats.org/package/2006/metadata/core-properties"/>
    <ds:schemaRef ds:uri="85c76272-7e4d-4f8f-89d1-3b227e52ef43"/>
    <ds:schemaRef ds:uri="http://schemas.microsoft.com/office/2006/metadata/properties"/>
    <ds:schemaRef ds:uri="http://schemas.microsoft.com/office/infopath/2007/PartnerControls"/>
    <ds:schemaRef ds:uri="http://purl.org/dc/dcmitype/"/>
    <ds:schemaRef ds:uri="http://purl.org/dc/elements/1.1/"/>
    <ds:schemaRef ds:uri="http://schemas.microsoft.com/office/2006/documentManagement/types"/>
    <ds:schemaRef ds:uri="http://www.w3.org/XML/1998/namespace"/>
  </ds:schemaRefs>
</ds:datastoreItem>
</file>

<file path=customXml/itemProps3.xml><?xml version="1.0" encoding="utf-8"?>
<ds:datastoreItem xmlns:ds="http://schemas.openxmlformats.org/officeDocument/2006/customXml" ds:itemID="{3D2CF21A-00D8-47C4-969D-2196686E74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c76272-7e4d-4f8f-89d1-3b227e52ef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Ipsos PPT Template-Ipsos-Public-Affairs (4-3)</Template>
  <TotalTime>18807</TotalTime>
  <Words>5690</Words>
  <Application>Microsoft Macintosh PowerPoint</Application>
  <PresentationFormat>On-screen Show (4:3)</PresentationFormat>
  <Paragraphs>1118</Paragraphs>
  <Slides>82</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82</vt:i4>
      </vt:variant>
    </vt:vector>
  </HeadingPairs>
  <TitlesOfParts>
    <vt:vector size="85" baseType="lpstr">
      <vt:lpstr>Calibri</vt:lpstr>
      <vt:lpstr>Arial</vt:lpstr>
      <vt:lpstr>Ipsos PPT Template-Ipsos-Public-Affairs (4-3)</vt:lpstr>
      <vt:lpstr>CIGI-IPSOS GLOBAL SURVEY ON INTERNET SECURITY and TRUST</vt:lpstr>
      <vt:lpstr>Methodology</vt:lpstr>
      <vt:lpstr>PART 2: E-COMMERCE</vt:lpstr>
      <vt:lpstr>Six in ten (60%) global residents are likely to use mobile payment systems on their smartphone in the next year, up slightly since 2017 (57%). Just 7% of internet users globally do not own a smartphone. </vt:lpstr>
      <vt:lpstr>Propensity to use online payment systems on mobile phones varies greatly by economy, with mostly emerging economies topping the list.  </vt:lpstr>
      <vt:lpstr>Those in the developing regional economies are among the most inclined to use mobile payment systems on their smartphone.</vt:lpstr>
      <vt:lpstr>Two in ten (17%) say they never buy goods or services, down 5 points since last year. This means that a growing proportion (83%, up 5 points) make online purchases. Those making at least two purchases a month (33%) is also growing (up 3 points). </vt:lpstr>
      <vt:lpstr>Two of the highest growth economies, China &amp; India, and two of the more established economies – Great Britain &amp; the Republic of Korea are among the most frequent online purchasers. Frequency of purchase is growing. </vt:lpstr>
      <vt:lpstr>Close to half of those living in the BRICS and APAC regions frequently buy goods or services online. </vt:lpstr>
      <vt:lpstr>Among those who never shop online, the key reason they do not is a lack of trust, stable with last year. Fewer say it’s because it’s too expensive to shop online, or that they’re not able to make online payments. </vt:lpstr>
      <vt:lpstr>Reasons for Not Purchasing Goods or Services Online -“I Do Not Trust Online Shopping” – By Economy</vt:lpstr>
      <vt:lpstr>Reasons for Not Purchasing Goods or Services Online -“I Do Not Trust Online Shopping” – By Regional Economy</vt:lpstr>
      <vt:lpstr>Reasons for Not Purchasing Goods or Services Online -“I Have Heard Bad Things About Online Shopping” – By Economy</vt:lpstr>
      <vt:lpstr>Reasons for Not Purchasing Goods or Services Online -“I Have Heard Bad Things About Online Shopping” – By Regional Economy</vt:lpstr>
      <vt:lpstr>Reasons for Not Purchasing Goods or Services Online -“It is Too Expensive to Shop Online” – By Economy</vt:lpstr>
      <vt:lpstr>Reasons for Not Purchasing Goods or Services Online -“It is Too Expensive to Shop Online” – By Regional Economy</vt:lpstr>
      <vt:lpstr>Reasons for Not Purchasing Goods or Services Online -“I Am Not Able to Make Online Payments” – By Economy</vt:lpstr>
      <vt:lpstr>Reasons for Not Purchasing Goods or Services Online -“I Am Not Able to Make Online Payments” – By Regional Economy</vt:lpstr>
      <vt:lpstr>Reasons for Not Purchasing Goods or Services Online -“It is Too Difficult to Shop Online” – By Economy</vt:lpstr>
      <vt:lpstr>Reasons for Not Purchasing Goods or Services Online -“It is Too Difficult to Shop Online” – By Regional Economy</vt:lpstr>
      <vt:lpstr>Reasons for Not Purchasing Goods or Services Online -“I Do Not Find What I Look For” – By Economy</vt:lpstr>
      <vt:lpstr>Reasons for Not Purchasing Goods or Services Online -“I Do Not Find What I Look For” – By Regional Economy</vt:lpstr>
      <vt:lpstr>Reasons for Not Purchasing Goods or Services Online -“Services Do Not Deliver to My Location” – By Economy</vt:lpstr>
      <vt:lpstr>Reasons for Not Purchasing Goods or Services Online -“Services Do Not Deliver to My Location” – By Regional Economy</vt:lpstr>
      <vt:lpstr>Reasons for Not Purchasing Goods or Services Online -“No Internet Availability When I Need It” – By Economy</vt:lpstr>
      <vt:lpstr>Reasons for Not Purchasing Goods or Services Online - “No Internet Availability When I Need It” – By Regional Economy</vt:lpstr>
      <vt:lpstr>Reasons for Not Purchasing Goods or Services Online – Other – By Economy</vt:lpstr>
      <vt:lpstr>Reasons for Not Purchasing Goods or Services Online - Other</vt:lpstr>
      <vt:lpstr>Among those who shop online, saving time, convenience, ease of use, flexibility of prices, a wide range of choices, and the ability to buy items they can’t get elsewhere drive this behaviour. The reasons are largely consistent, although wide range of choices (+3) has grown. </vt:lpstr>
      <vt:lpstr>Reason for Shopping Online - Saves Time – By Economy</vt:lpstr>
      <vt:lpstr>Reason for Shopping Online- Saves Time – By Regional Economy</vt:lpstr>
      <vt:lpstr>Reason for Shopping Online - Convenient and Flexible – By Economy</vt:lpstr>
      <vt:lpstr>Reason for Shopping Online - Convenient and Flexible – By Regional Economy</vt:lpstr>
      <vt:lpstr>Reason for Shopping Online - Easy to Use – By Economy</vt:lpstr>
      <vt:lpstr>Reason for Shopping Online - Easy to Use – By Regional Economy</vt:lpstr>
      <vt:lpstr>Reason for Shopping Online - Flexibility of Prices – By Economy</vt:lpstr>
      <vt:lpstr>Reason for Shopping Online - Flexibility of Prices – By Regional Economy</vt:lpstr>
      <vt:lpstr>Reason for Shopping Online - Wide Range of Choices – By Economy</vt:lpstr>
      <vt:lpstr>Reason for Shopping Online - Wide Range of Choices – By Regional Economy</vt:lpstr>
      <vt:lpstr>Reason for Shopping Online - Able to Purchase Items you Cannot Buy Elsewhere – By Economy</vt:lpstr>
      <vt:lpstr>Reason for Shopping Online - Able to Purchase Items you Cannot Buy Elsewhere – By Regional Economy</vt:lpstr>
      <vt:lpstr>Reason for Shopping Online - Fun Doing Shopping on the Web – By Economy</vt:lpstr>
      <vt:lpstr>Reason for Shopping Online - Fun Doing Shopping on the Web – By Regional Economy</vt:lpstr>
      <vt:lpstr>Reason for Shopping Online – Security – By Economy</vt:lpstr>
      <vt:lpstr>Reason for Shopping Online – Security – By Regional Economy</vt:lpstr>
      <vt:lpstr>Reason for Shopping Online – Other – By Economy</vt:lpstr>
      <vt:lpstr>Reason for Shopping Online – Other – By Regional Economy</vt:lpstr>
      <vt:lpstr>At four in ten (38%), free e-commerce services top the list as the most important factor in determining choice of an online e-commerce platform. Location of the platform is relatively less important to most people. </vt:lpstr>
      <vt:lpstr>Prefer e-commerce services with the most available functions – By Economy</vt:lpstr>
      <vt:lpstr>Prefer e-commerce services with the most available functions – By Regional Economy</vt:lpstr>
      <vt:lpstr>Prefer e-commerce services that are free – By Economy</vt:lpstr>
      <vt:lpstr>Prefer e-commerce services that are free – By Regional Economy</vt:lpstr>
      <vt:lpstr>Prefer e-commerce platforms that have the most users – By Economy</vt:lpstr>
      <vt:lpstr>Prefer e-commerce platforms that have the most users – By Regional Economy</vt:lpstr>
      <vt:lpstr>Prefer local e-commerce platforms – By Economy</vt:lpstr>
      <vt:lpstr>Prefer local e-commerce platforms – By Regional Economy</vt:lpstr>
      <vt:lpstr>Prefer foreign e-commerce platforms – By Economy</vt:lpstr>
      <vt:lpstr>Prefer foreign e-commerce platforms – By Regional Economy</vt:lpstr>
      <vt:lpstr>Prefer e-commerce platforms from developed countries – By Economy</vt:lpstr>
      <vt:lpstr>Prefer e-commerce platforms from developed countries – By Regional Economy</vt:lpstr>
      <vt:lpstr>Prefer e-commerce platforms from developing countries – By Economy</vt:lpstr>
      <vt:lpstr>Prefer e-commerce platforms from developing countries – By Regional Economy</vt:lpstr>
      <vt:lpstr>Prefer e-commerce platforms from Other – By Economy</vt:lpstr>
      <vt:lpstr>Prefer e-commerce platforms from Other – By Regional Economy</vt:lpstr>
      <vt:lpstr>A strong majority (78%), though less than a year ago (-4 points), agree that the origin of the good or service effects what they buy – although most only somewhat agree that it’s important. A growing proportion (22%, up 4 points) say it’s not important. </vt:lpstr>
      <vt:lpstr>Across all economies, a majority agrees that where the good or service is made effects what they buy. Decreases measured in: Pakistan (-8), Republic of Korea (-6), Tunisia (-6), Italy (-10), Japan (-6), Sweden (-9) and Germany (-10)</vt:lpstr>
      <vt:lpstr>Across all regional economies, there is a broad decline the proportion who agree that location of the good or service is important to them, with the sharpest decline measured in BRICS (down 6 points). </vt:lpstr>
      <vt:lpstr>At one third (32%), the highest proportion indicate that they use a local platform though nearly as many (27%) claim to not know the location of the e-commerce platform they use the most.</vt:lpstr>
      <vt:lpstr>Local Platform – By Economy</vt:lpstr>
      <vt:lpstr>Local Platform – By Regional Economy</vt:lpstr>
      <vt:lpstr>Regional Platform – By Economy</vt:lpstr>
      <vt:lpstr>Regional Platform – By Regional Economy</vt:lpstr>
      <vt:lpstr>Western Platform Other Than United States – By Economy</vt:lpstr>
      <vt:lpstr>Western Platform Other than US – By Regional Economy</vt:lpstr>
      <vt:lpstr>United States Platform – By Economy</vt:lpstr>
      <vt:lpstr>United States Platform – By Regional Economy</vt:lpstr>
      <vt:lpstr>Chinese Platform – By Economy</vt:lpstr>
      <vt:lpstr>Chinese Platform – By Regional Economy</vt:lpstr>
      <vt:lpstr>Unsure of Location of E-Commerce Platform – By Economy</vt:lpstr>
      <vt:lpstr>Unsure of Location of E-Commerce Platform – By Regional Economy</vt:lpstr>
      <vt:lpstr>Contacts</vt:lpstr>
      <vt:lpstr>PowerPoint Presentation</vt:lpstr>
    </vt:vector>
  </TitlesOfParts>
  <Company>Ipsos-NA</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Madison Cox</cp:lastModifiedBy>
  <cp:revision>1347</cp:revision>
  <dcterms:created xsi:type="dcterms:W3CDTF">2015-10-02T18:18:16Z</dcterms:created>
  <dcterms:modified xsi:type="dcterms:W3CDTF">2018-05-16T01:17:27Z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0x0101003B75AD9DC4239A47AB6FDC49FCFB618A</vt:lpwstr>
  </property>
</Properties>
</file>