
<file path=[Content_Types].xml><?xml version="1.0" encoding="utf-8"?>
<Types xmlns="http://schemas.openxmlformats.org/package/2006/content-types">
  <Default Extension="xml" ContentType="application/xml"/>
  <Default Extension="jpeg" ContentType="image/jpeg"/>
  <Default Extension="xlsx" ContentType="application/vnd.openxmlformats-officedocument.spreadsheetml.sheet"/>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ppt/charts/chart19.xml" ContentType="application/vnd.openxmlformats-officedocument.drawingml.chart+xml"/>
  <Override PartName="/ppt/charts/style19.xml" ContentType="application/vnd.ms-office.chartstyle+xml"/>
  <Override PartName="/ppt/charts/colors19.xml" ContentType="application/vnd.ms-office.chartcolorstyle+xml"/>
  <Override PartName="/ppt/charts/chart20.xml" ContentType="application/vnd.openxmlformats-officedocument.drawingml.chart+xml"/>
  <Override PartName="/ppt/charts/style20.xml" ContentType="application/vnd.ms-office.chartstyle+xml"/>
  <Override PartName="/ppt/charts/colors20.xml" ContentType="application/vnd.ms-office.chartcolorstyle+xml"/>
  <Override PartName="/ppt/charts/chart21.xml" ContentType="application/vnd.openxmlformats-officedocument.drawingml.chart+xml"/>
  <Override PartName="/ppt/charts/style21.xml" ContentType="application/vnd.ms-office.chartstyle+xml"/>
  <Override PartName="/ppt/charts/colors21.xml" ContentType="application/vnd.ms-office.chartcolorstyle+xml"/>
  <Override PartName="/ppt/charts/chart22.xml" ContentType="application/vnd.openxmlformats-officedocument.drawingml.chart+xml"/>
  <Override PartName="/ppt/charts/style22.xml" ContentType="application/vnd.ms-office.chartstyle+xml"/>
  <Override PartName="/ppt/charts/colors22.xml" ContentType="application/vnd.ms-office.chartcolorstyle+xml"/>
  <Override PartName="/ppt/charts/chart23.xml" ContentType="application/vnd.openxmlformats-officedocument.drawingml.chart+xml"/>
  <Override PartName="/ppt/charts/style23.xml" ContentType="application/vnd.ms-office.chartstyle+xml"/>
  <Override PartName="/ppt/charts/colors23.xml" ContentType="application/vnd.ms-office.chartcolorstyle+xml"/>
  <Override PartName="/ppt/charts/chart24.xml" ContentType="application/vnd.openxmlformats-officedocument.drawingml.chart+xml"/>
  <Override PartName="/ppt/charts/style24.xml" ContentType="application/vnd.ms-office.chartstyle+xml"/>
  <Override PartName="/ppt/charts/colors24.xml" ContentType="application/vnd.ms-office.chartcolorstyle+xml"/>
  <Override PartName="/ppt/charts/chart25.xml" ContentType="application/vnd.openxmlformats-officedocument.drawingml.chart+xml"/>
  <Override PartName="/ppt/charts/style25.xml" ContentType="application/vnd.ms-office.chartstyle+xml"/>
  <Override PartName="/ppt/charts/colors25.xml" ContentType="application/vnd.ms-office.chartcolorstyle+xml"/>
  <Override PartName="/ppt/charts/chart26.xml" ContentType="application/vnd.openxmlformats-officedocument.drawingml.chart+xml"/>
  <Override PartName="/ppt/charts/style26.xml" ContentType="application/vnd.ms-office.chartstyle+xml"/>
  <Override PartName="/ppt/charts/colors26.xml" ContentType="application/vnd.ms-office.chartcolorstyle+xml"/>
  <Override PartName="/ppt/charts/chart27.xml" ContentType="application/vnd.openxmlformats-officedocument.drawingml.chart+xml"/>
  <Override PartName="/ppt/charts/style27.xml" ContentType="application/vnd.ms-office.chartstyle+xml"/>
  <Override PartName="/ppt/charts/colors27.xml" ContentType="application/vnd.ms-office.chartcolorstyle+xml"/>
  <Override PartName="/ppt/charts/chart28.xml" ContentType="application/vnd.openxmlformats-officedocument.drawingml.chart+xml"/>
  <Override PartName="/ppt/charts/style28.xml" ContentType="application/vnd.ms-office.chartstyle+xml"/>
  <Override PartName="/ppt/charts/colors28.xml" ContentType="application/vnd.ms-office.chartcolorstyle+xml"/>
  <Override PartName="/ppt/charts/chart29.xml" ContentType="application/vnd.openxmlformats-officedocument.drawingml.chart+xml"/>
  <Override PartName="/ppt/charts/style29.xml" ContentType="application/vnd.ms-office.chartstyle+xml"/>
  <Override PartName="/ppt/charts/colors29.xml" ContentType="application/vnd.ms-office.chartcolorstyle+xml"/>
  <Override PartName="/ppt/charts/chart30.xml" ContentType="application/vnd.openxmlformats-officedocument.drawingml.chart+xml"/>
  <Override PartName="/ppt/charts/style30.xml" ContentType="application/vnd.ms-office.chartstyle+xml"/>
  <Override PartName="/ppt/charts/colors30.xml" ContentType="application/vnd.ms-office.chartcolorstyle+xml"/>
  <Override PartName="/ppt/charts/chart31.xml" ContentType="application/vnd.openxmlformats-officedocument.drawingml.chart+xml"/>
  <Override PartName="/ppt/charts/style31.xml" ContentType="application/vnd.ms-office.chartstyle+xml"/>
  <Override PartName="/ppt/charts/colors31.xml" ContentType="application/vnd.ms-office.chartcolorstyle+xml"/>
  <Override PartName="/ppt/charts/chart32.xml" ContentType="application/vnd.openxmlformats-officedocument.drawingml.chart+xml"/>
  <Override PartName="/ppt/charts/style32.xml" ContentType="application/vnd.ms-office.chartstyle+xml"/>
  <Override PartName="/ppt/charts/colors32.xml" ContentType="application/vnd.ms-office.chartcolorstyle+xml"/>
  <Override PartName="/ppt/charts/chart33.xml" ContentType="application/vnd.openxmlformats-officedocument.drawingml.chart+xml"/>
  <Override PartName="/ppt/charts/style33.xml" ContentType="application/vnd.ms-office.chartstyle+xml"/>
  <Override PartName="/ppt/charts/colors33.xml" ContentType="application/vnd.ms-office.chartcolorstyle+xml"/>
  <Override PartName="/ppt/charts/chart34.xml" ContentType="application/vnd.openxmlformats-officedocument.drawingml.chart+xml"/>
  <Override PartName="/ppt/charts/style34.xml" ContentType="application/vnd.ms-office.chartstyle+xml"/>
  <Override PartName="/ppt/charts/colors34.xml" ContentType="application/vnd.ms-office.chartcolorstyle+xml"/>
  <Override PartName="/ppt/charts/chart35.xml" ContentType="application/vnd.openxmlformats-officedocument.drawingml.chart+xml"/>
  <Override PartName="/ppt/charts/style35.xml" ContentType="application/vnd.ms-office.chartstyle+xml"/>
  <Override PartName="/ppt/charts/colors35.xml" ContentType="application/vnd.ms-office.chartcolorstyle+xml"/>
  <Override PartName="/ppt/charts/chart36.xml" ContentType="application/vnd.openxmlformats-officedocument.drawingml.chart+xml"/>
  <Override PartName="/ppt/charts/style36.xml" ContentType="application/vnd.ms-office.chartstyle+xml"/>
  <Override PartName="/ppt/charts/colors36.xml" ContentType="application/vnd.ms-office.chartcolorstyle+xml"/>
  <Override PartName="/ppt/charts/chart37.xml" ContentType="application/vnd.openxmlformats-officedocument.drawingml.chart+xml"/>
  <Override PartName="/ppt/charts/style37.xml" ContentType="application/vnd.ms-office.chartstyle+xml"/>
  <Override PartName="/ppt/charts/colors37.xml" ContentType="application/vnd.ms-office.chartcolorstyle+xml"/>
  <Override PartName="/ppt/charts/chart38.xml" ContentType="application/vnd.openxmlformats-officedocument.drawingml.chart+xml"/>
  <Override PartName="/ppt/charts/style38.xml" ContentType="application/vnd.ms-office.chartstyle+xml"/>
  <Override PartName="/ppt/charts/colors38.xml" ContentType="application/vnd.ms-office.chartcolorstyle+xml"/>
  <Override PartName="/ppt/charts/chart39.xml" ContentType="application/vnd.openxmlformats-officedocument.drawingml.chart+xml"/>
  <Override PartName="/ppt/charts/style39.xml" ContentType="application/vnd.ms-office.chartstyle+xml"/>
  <Override PartName="/ppt/charts/colors39.xml" ContentType="application/vnd.ms-office.chartcolorstyle+xml"/>
  <Override PartName="/ppt/charts/chart40.xml" ContentType="application/vnd.openxmlformats-officedocument.drawingml.chart+xml"/>
  <Override PartName="/ppt/charts/style40.xml" ContentType="application/vnd.ms-office.chartstyle+xml"/>
  <Override PartName="/ppt/charts/colors40.xml" ContentType="application/vnd.ms-office.chartcolorstyle+xml"/>
  <Override PartName="/ppt/charts/chart41.xml" ContentType="application/vnd.openxmlformats-officedocument.drawingml.chart+xml"/>
  <Override PartName="/ppt/charts/style41.xml" ContentType="application/vnd.ms-office.chartstyle+xml"/>
  <Override PartName="/ppt/charts/colors41.xml" ContentType="application/vnd.ms-office.chartcolorstyle+xml"/>
  <Override PartName="/ppt/charts/chart42.xml" ContentType="application/vnd.openxmlformats-officedocument.drawingml.chart+xml"/>
  <Override PartName="/ppt/charts/style42.xml" ContentType="application/vnd.ms-office.chartstyle+xml"/>
  <Override PartName="/ppt/charts/colors42.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52"/>
  </p:notesMasterIdLst>
  <p:sldIdLst>
    <p:sldId id="1478" r:id="rId5"/>
    <p:sldId id="1479" r:id="rId6"/>
    <p:sldId id="1614" r:id="rId7"/>
    <p:sldId id="678" r:id="rId8"/>
    <p:sldId id="685" r:id="rId9"/>
    <p:sldId id="822" r:id="rId10"/>
    <p:sldId id="679" r:id="rId11"/>
    <p:sldId id="686" r:id="rId12"/>
    <p:sldId id="812" r:id="rId13"/>
    <p:sldId id="813" r:id="rId14"/>
    <p:sldId id="814" r:id="rId15"/>
    <p:sldId id="815" r:id="rId16"/>
    <p:sldId id="816" r:id="rId17"/>
    <p:sldId id="817" r:id="rId18"/>
    <p:sldId id="1148" r:id="rId19"/>
    <p:sldId id="1149" r:id="rId20"/>
    <p:sldId id="818" r:id="rId21"/>
    <p:sldId id="819" r:id="rId22"/>
    <p:sldId id="835" r:id="rId23"/>
    <p:sldId id="680" r:id="rId24"/>
    <p:sldId id="687" r:id="rId25"/>
    <p:sldId id="823" r:id="rId26"/>
    <p:sldId id="824" r:id="rId27"/>
    <p:sldId id="825" r:id="rId28"/>
    <p:sldId id="826" r:id="rId29"/>
    <p:sldId id="827" r:id="rId30"/>
    <p:sldId id="828" r:id="rId31"/>
    <p:sldId id="829" r:id="rId32"/>
    <p:sldId id="830" r:id="rId33"/>
    <p:sldId id="1150" r:id="rId34"/>
    <p:sldId id="1151" r:id="rId35"/>
    <p:sldId id="1152" r:id="rId36"/>
    <p:sldId id="1153" r:id="rId37"/>
    <p:sldId id="1154" r:id="rId38"/>
    <p:sldId id="1155" r:id="rId39"/>
    <p:sldId id="831" r:id="rId40"/>
    <p:sldId id="832" r:id="rId41"/>
    <p:sldId id="1176" r:id="rId42"/>
    <p:sldId id="1177" r:id="rId43"/>
    <p:sldId id="1477" r:id="rId44"/>
    <p:sldId id="1474" r:id="rId45"/>
    <p:sldId id="1156" r:id="rId46"/>
    <p:sldId id="1157" r:id="rId47"/>
    <p:sldId id="1158" r:id="rId48"/>
    <p:sldId id="1159" r:id="rId49"/>
    <p:sldId id="565" r:id="rId50"/>
    <p:sldId id="566"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4118">
          <p15:clr>
            <a:srgbClr val="A4A3A4"/>
          </p15:clr>
        </p15:guide>
        <p15:guide id="3" orient="horz" pos="255">
          <p15:clr>
            <a:srgbClr val="A4A3A4"/>
          </p15:clr>
        </p15:guide>
        <p15:guide id="4" pos="2880">
          <p15:clr>
            <a:srgbClr val="A4A3A4"/>
          </p15:clr>
        </p15:guide>
        <p15:guide id="5" pos="3084">
          <p15:clr>
            <a:srgbClr val="A4A3A4"/>
          </p15:clr>
        </p15:guide>
        <p15:guide id="6" pos="5602">
          <p15:clr>
            <a:srgbClr val="A4A3A4"/>
          </p15:clr>
        </p15:guide>
        <p15:guide id="7" pos="158">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y Ferguson" initials="MF" lastIdx="5" clrIdx="0">
    <p:extLst/>
  </p:cmAuthor>
  <p:cmAuthor id="2" name="Adriana Tari" initials="AT"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a:srgbClr val="58585B"/>
    <a:srgbClr val="888B8D"/>
    <a:srgbClr val="C8C9C7"/>
    <a:srgbClr val="1B365D"/>
    <a:srgbClr val="A6A6A6"/>
    <a:srgbClr val="DEEBF7"/>
    <a:srgbClr val="002060"/>
    <a:srgbClr val="0062A3"/>
    <a:srgbClr val="787A7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65" autoAdjust="0"/>
    <p:restoredTop sz="94660"/>
  </p:normalViewPr>
  <p:slideViewPr>
    <p:cSldViewPr>
      <p:cViewPr varScale="1">
        <p:scale>
          <a:sx n="100" d="100"/>
          <a:sy n="100" d="100"/>
        </p:scale>
        <p:origin x="1512" y="160"/>
      </p:cViewPr>
      <p:guideLst>
        <p:guide orient="horz" pos="2160"/>
        <p:guide orient="horz" pos="4118"/>
        <p:guide orient="horz" pos="255"/>
        <p:guide pos="2880"/>
        <p:guide pos="3084"/>
        <p:guide pos="5602"/>
        <p:guide pos="158"/>
      </p:guideLst>
    </p:cSldViewPr>
  </p:slideViewPr>
  <p:notesTextViewPr>
    <p:cViewPr>
      <p:scale>
        <a:sx n="1" d="1"/>
        <a:sy n="1" d="1"/>
      </p:scale>
      <p:origin x="0" y="0"/>
    </p:cViewPr>
  </p:notesTextViewPr>
  <p:sorterViewPr>
    <p:cViewPr>
      <p:scale>
        <a:sx n="100" d="100"/>
        <a:sy n="100" d="100"/>
      </p:scale>
      <p:origin x="0" y="-559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50" Type="http://schemas.openxmlformats.org/officeDocument/2006/relationships/slide" Target="slides/slide46.xml"/><Relationship Id="rId51" Type="http://schemas.openxmlformats.org/officeDocument/2006/relationships/slide" Target="slides/slide47.xml"/><Relationship Id="rId52" Type="http://schemas.openxmlformats.org/officeDocument/2006/relationships/notesMaster" Target="notesMasters/notesMaster1.xml"/><Relationship Id="rId53" Type="http://schemas.openxmlformats.org/officeDocument/2006/relationships/commentAuthors" Target="commentAuthors.xml"/><Relationship Id="rId54" Type="http://schemas.openxmlformats.org/officeDocument/2006/relationships/presProps" Target="presProps.xml"/><Relationship Id="rId55" Type="http://schemas.openxmlformats.org/officeDocument/2006/relationships/viewProps" Target="viewProps.xml"/><Relationship Id="rId56" Type="http://schemas.openxmlformats.org/officeDocument/2006/relationships/theme" Target="theme/theme1.xml"/><Relationship Id="rId57" Type="http://schemas.openxmlformats.org/officeDocument/2006/relationships/tableStyles" Target="tableStyles.xml"/><Relationship Id="rId58" Type="http://schemas.microsoft.com/office/2015/10/relationships/revisionInfo" Target="revisionInfo.xml"/><Relationship Id="rId40" Type="http://schemas.openxmlformats.org/officeDocument/2006/relationships/slide" Target="slides/slide36.xml"/><Relationship Id="rId41" Type="http://schemas.openxmlformats.org/officeDocument/2006/relationships/slide" Target="slides/slide37.xml"/><Relationship Id="rId42" Type="http://schemas.openxmlformats.org/officeDocument/2006/relationships/slide" Target="slides/slide38.xml"/><Relationship Id="rId43" Type="http://schemas.openxmlformats.org/officeDocument/2006/relationships/slide" Target="slides/slide39.xml"/><Relationship Id="rId44" Type="http://schemas.openxmlformats.org/officeDocument/2006/relationships/slide" Target="slides/slide40.xml"/><Relationship Id="rId45" Type="http://schemas.openxmlformats.org/officeDocument/2006/relationships/slide" Target="slides/slide41.xml"/><Relationship Id="rId46" Type="http://schemas.openxmlformats.org/officeDocument/2006/relationships/slide" Target="slides/slide42.xml"/><Relationship Id="rId47" Type="http://schemas.openxmlformats.org/officeDocument/2006/relationships/slide" Target="slides/slide43.xml"/><Relationship Id="rId48" Type="http://schemas.openxmlformats.org/officeDocument/2006/relationships/slide" Target="slides/slide44.xml"/><Relationship Id="rId49" Type="http://schemas.openxmlformats.org/officeDocument/2006/relationships/slide" Target="slides/slide4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37" Type="http://schemas.openxmlformats.org/officeDocument/2006/relationships/slide" Target="slides/slide33.xml"/><Relationship Id="rId38" Type="http://schemas.openxmlformats.org/officeDocument/2006/relationships/slide" Target="slides/slide34.xml"/><Relationship Id="rId39" Type="http://schemas.openxmlformats.org/officeDocument/2006/relationships/slide" Target="slides/slide3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s>
</file>

<file path=ppt/charts/_rels/chart1.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1" Type="http://schemas.microsoft.com/office/2011/relationships/chartStyle" Target="style10.xml"/><Relationship Id="rId2" Type="http://schemas.microsoft.com/office/2011/relationships/chartColorStyle" Target="colors10.xml"/><Relationship Id="rId3" Type="http://schemas.openxmlformats.org/officeDocument/2006/relationships/package" Target="../embeddings/Microsoft_Excel_Worksheet10.xlsx"/></Relationships>
</file>

<file path=ppt/charts/_rels/chart11.xml.rels><?xml version="1.0" encoding="UTF-8" standalone="yes"?>
<Relationships xmlns="http://schemas.openxmlformats.org/package/2006/relationships"><Relationship Id="rId1" Type="http://schemas.microsoft.com/office/2011/relationships/chartStyle" Target="style11.xml"/><Relationship Id="rId2" Type="http://schemas.microsoft.com/office/2011/relationships/chartColorStyle" Target="colors11.xml"/><Relationship Id="rId3" Type="http://schemas.openxmlformats.org/officeDocument/2006/relationships/package" Target="../embeddings/Microsoft_Excel_Worksheet11.xlsx"/></Relationships>
</file>

<file path=ppt/charts/_rels/chart12.xml.rels><?xml version="1.0" encoding="UTF-8" standalone="yes"?>
<Relationships xmlns="http://schemas.openxmlformats.org/package/2006/relationships"><Relationship Id="rId1" Type="http://schemas.microsoft.com/office/2011/relationships/chartStyle" Target="style12.xml"/><Relationship Id="rId2" Type="http://schemas.microsoft.com/office/2011/relationships/chartColorStyle" Target="colors12.xml"/><Relationship Id="rId3" Type="http://schemas.openxmlformats.org/officeDocument/2006/relationships/package" Target="../embeddings/Microsoft_Excel_Worksheet12.xlsx"/></Relationships>
</file>

<file path=ppt/charts/_rels/chart13.xml.rels><?xml version="1.0" encoding="UTF-8" standalone="yes"?>
<Relationships xmlns="http://schemas.openxmlformats.org/package/2006/relationships"><Relationship Id="rId1" Type="http://schemas.microsoft.com/office/2011/relationships/chartStyle" Target="style13.xml"/><Relationship Id="rId2" Type="http://schemas.microsoft.com/office/2011/relationships/chartColorStyle" Target="colors13.xml"/><Relationship Id="rId3" Type="http://schemas.openxmlformats.org/officeDocument/2006/relationships/package" Target="../embeddings/Microsoft_Excel_Worksheet13.xlsx"/></Relationships>
</file>

<file path=ppt/charts/_rels/chart14.xml.rels><?xml version="1.0" encoding="UTF-8" standalone="yes"?>
<Relationships xmlns="http://schemas.openxmlformats.org/package/2006/relationships"><Relationship Id="rId1" Type="http://schemas.microsoft.com/office/2011/relationships/chartStyle" Target="style14.xml"/><Relationship Id="rId2" Type="http://schemas.microsoft.com/office/2011/relationships/chartColorStyle" Target="colors14.xml"/><Relationship Id="rId3" Type="http://schemas.openxmlformats.org/officeDocument/2006/relationships/package" Target="../embeddings/Microsoft_Excel_Worksheet14.xlsx"/></Relationships>
</file>

<file path=ppt/charts/_rels/chart15.xml.rels><?xml version="1.0" encoding="UTF-8" standalone="yes"?>
<Relationships xmlns="http://schemas.openxmlformats.org/package/2006/relationships"><Relationship Id="rId1" Type="http://schemas.microsoft.com/office/2011/relationships/chartStyle" Target="style15.xml"/><Relationship Id="rId2" Type="http://schemas.microsoft.com/office/2011/relationships/chartColorStyle" Target="colors15.xml"/><Relationship Id="rId3" Type="http://schemas.openxmlformats.org/officeDocument/2006/relationships/package" Target="../embeddings/Microsoft_Excel_Worksheet15.xlsx"/></Relationships>
</file>

<file path=ppt/charts/_rels/chart16.xml.rels><?xml version="1.0" encoding="UTF-8" standalone="yes"?>
<Relationships xmlns="http://schemas.openxmlformats.org/package/2006/relationships"><Relationship Id="rId1" Type="http://schemas.microsoft.com/office/2011/relationships/chartStyle" Target="style16.xml"/><Relationship Id="rId2" Type="http://schemas.microsoft.com/office/2011/relationships/chartColorStyle" Target="colors16.xml"/><Relationship Id="rId3" Type="http://schemas.openxmlformats.org/officeDocument/2006/relationships/package" Target="../embeddings/Microsoft_Excel_Worksheet16.xlsx"/></Relationships>
</file>

<file path=ppt/charts/_rels/chart17.xml.rels><?xml version="1.0" encoding="UTF-8" standalone="yes"?>
<Relationships xmlns="http://schemas.openxmlformats.org/package/2006/relationships"><Relationship Id="rId1" Type="http://schemas.microsoft.com/office/2011/relationships/chartStyle" Target="style17.xml"/><Relationship Id="rId2" Type="http://schemas.microsoft.com/office/2011/relationships/chartColorStyle" Target="colors17.xml"/><Relationship Id="rId3" Type="http://schemas.openxmlformats.org/officeDocument/2006/relationships/package" Target="../embeddings/Microsoft_Excel_Worksheet17.xlsx"/></Relationships>
</file>

<file path=ppt/charts/_rels/chart18.xml.rels><?xml version="1.0" encoding="UTF-8" standalone="yes"?>
<Relationships xmlns="http://schemas.openxmlformats.org/package/2006/relationships"><Relationship Id="rId1" Type="http://schemas.microsoft.com/office/2011/relationships/chartStyle" Target="style18.xml"/><Relationship Id="rId2" Type="http://schemas.microsoft.com/office/2011/relationships/chartColorStyle" Target="colors18.xml"/><Relationship Id="rId3" Type="http://schemas.openxmlformats.org/officeDocument/2006/relationships/package" Target="../embeddings/Microsoft_Excel_Worksheet18.xlsx"/></Relationships>
</file>

<file path=ppt/charts/_rels/chart19.xml.rels><?xml version="1.0" encoding="UTF-8" standalone="yes"?>
<Relationships xmlns="http://schemas.openxmlformats.org/package/2006/relationships"><Relationship Id="rId1" Type="http://schemas.microsoft.com/office/2011/relationships/chartStyle" Target="style19.xml"/><Relationship Id="rId2" Type="http://schemas.microsoft.com/office/2011/relationships/chartColorStyle" Target="colors19.xml"/><Relationship Id="rId3" Type="http://schemas.openxmlformats.org/officeDocument/2006/relationships/package" Target="../embeddings/Microsoft_Excel_Worksheet19.xlsx"/></Relationships>
</file>

<file path=ppt/charts/_rels/chart2.xml.rels><?xml version="1.0" encoding="UTF-8" standalone="yes"?>
<Relationships xmlns="http://schemas.openxmlformats.org/package/2006/relationships"><Relationship Id="rId1" Type="http://schemas.microsoft.com/office/2011/relationships/chartStyle" Target="style2.xml"/><Relationship Id="rId2" Type="http://schemas.microsoft.com/office/2011/relationships/chartColorStyle" Target="colors2.xml"/><Relationship Id="rId3" Type="http://schemas.openxmlformats.org/officeDocument/2006/relationships/package" Target="../embeddings/Microsoft_Excel_Worksheet2.xlsx"/></Relationships>
</file>

<file path=ppt/charts/_rels/chart20.xml.rels><?xml version="1.0" encoding="UTF-8" standalone="yes"?>
<Relationships xmlns="http://schemas.openxmlformats.org/package/2006/relationships"><Relationship Id="rId1" Type="http://schemas.microsoft.com/office/2011/relationships/chartStyle" Target="style20.xml"/><Relationship Id="rId2" Type="http://schemas.microsoft.com/office/2011/relationships/chartColorStyle" Target="colors20.xml"/><Relationship Id="rId3" Type="http://schemas.openxmlformats.org/officeDocument/2006/relationships/package" Target="../embeddings/Microsoft_Excel_Worksheet20.xlsx"/></Relationships>
</file>

<file path=ppt/charts/_rels/chart21.xml.rels><?xml version="1.0" encoding="UTF-8" standalone="yes"?>
<Relationships xmlns="http://schemas.openxmlformats.org/package/2006/relationships"><Relationship Id="rId1" Type="http://schemas.microsoft.com/office/2011/relationships/chartStyle" Target="style21.xml"/><Relationship Id="rId2" Type="http://schemas.microsoft.com/office/2011/relationships/chartColorStyle" Target="colors21.xml"/><Relationship Id="rId3" Type="http://schemas.openxmlformats.org/officeDocument/2006/relationships/package" Target="../embeddings/Microsoft_Excel_Worksheet21.xlsx"/></Relationships>
</file>

<file path=ppt/charts/_rels/chart22.xml.rels><?xml version="1.0" encoding="UTF-8" standalone="yes"?>
<Relationships xmlns="http://schemas.openxmlformats.org/package/2006/relationships"><Relationship Id="rId1" Type="http://schemas.microsoft.com/office/2011/relationships/chartStyle" Target="style22.xml"/><Relationship Id="rId2" Type="http://schemas.microsoft.com/office/2011/relationships/chartColorStyle" Target="colors22.xml"/><Relationship Id="rId3" Type="http://schemas.openxmlformats.org/officeDocument/2006/relationships/package" Target="../embeddings/Microsoft_Excel_Worksheet22.xlsx"/></Relationships>
</file>

<file path=ppt/charts/_rels/chart23.xml.rels><?xml version="1.0" encoding="UTF-8" standalone="yes"?>
<Relationships xmlns="http://schemas.openxmlformats.org/package/2006/relationships"><Relationship Id="rId1" Type="http://schemas.microsoft.com/office/2011/relationships/chartStyle" Target="style23.xml"/><Relationship Id="rId2" Type="http://schemas.microsoft.com/office/2011/relationships/chartColorStyle" Target="colors23.xml"/><Relationship Id="rId3" Type="http://schemas.openxmlformats.org/officeDocument/2006/relationships/package" Target="../embeddings/Microsoft_Excel_Worksheet23.xlsx"/></Relationships>
</file>

<file path=ppt/charts/_rels/chart24.xml.rels><?xml version="1.0" encoding="UTF-8" standalone="yes"?>
<Relationships xmlns="http://schemas.openxmlformats.org/package/2006/relationships"><Relationship Id="rId1" Type="http://schemas.microsoft.com/office/2011/relationships/chartStyle" Target="style24.xml"/><Relationship Id="rId2" Type="http://schemas.microsoft.com/office/2011/relationships/chartColorStyle" Target="colors24.xml"/><Relationship Id="rId3" Type="http://schemas.openxmlformats.org/officeDocument/2006/relationships/package" Target="../embeddings/Microsoft_Excel_Worksheet24.xlsx"/></Relationships>
</file>

<file path=ppt/charts/_rels/chart25.xml.rels><?xml version="1.0" encoding="UTF-8" standalone="yes"?>
<Relationships xmlns="http://schemas.openxmlformats.org/package/2006/relationships"><Relationship Id="rId1" Type="http://schemas.microsoft.com/office/2011/relationships/chartStyle" Target="style25.xml"/><Relationship Id="rId2" Type="http://schemas.microsoft.com/office/2011/relationships/chartColorStyle" Target="colors25.xml"/><Relationship Id="rId3" Type="http://schemas.openxmlformats.org/officeDocument/2006/relationships/package" Target="../embeddings/Microsoft_Excel_Worksheet25.xlsx"/></Relationships>
</file>

<file path=ppt/charts/_rels/chart26.xml.rels><?xml version="1.0" encoding="UTF-8" standalone="yes"?>
<Relationships xmlns="http://schemas.openxmlformats.org/package/2006/relationships"><Relationship Id="rId1" Type="http://schemas.microsoft.com/office/2011/relationships/chartStyle" Target="style26.xml"/><Relationship Id="rId2" Type="http://schemas.microsoft.com/office/2011/relationships/chartColorStyle" Target="colors26.xml"/><Relationship Id="rId3" Type="http://schemas.openxmlformats.org/officeDocument/2006/relationships/package" Target="../embeddings/Microsoft_Excel_Worksheet26.xlsx"/></Relationships>
</file>

<file path=ppt/charts/_rels/chart27.xml.rels><?xml version="1.0" encoding="UTF-8" standalone="yes"?>
<Relationships xmlns="http://schemas.openxmlformats.org/package/2006/relationships"><Relationship Id="rId1" Type="http://schemas.microsoft.com/office/2011/relationships/chartStyle" Target="style27.xml"/><Relationship Id="rId2" Type="http://schemas.microsoft.com/office/2011/relationships/chartColorStyle" Target="colors27.xml"/><Relationship Id="rId3" Type="http://schemas.openxmlformats.org/officeDocument/2006/relationships/package" Target="../embeddings/Microsoft_Excel_Worksheet27.xlsx"/></Relationships>
</file>

<file path=ppt/charts/_rels/chart28.xml.rels><?xml version="1.0" encoding="UTF-8" standalone="yes"?>
<Relationships xmlns="http://schemas.openxmlformats.org/package/2006/relationships"><Relationship Id="rId1" Type="http://schemas.microsoft.com/office/2011/relationships/chartStyle" Target="style28.xml"/><Relationship Id="rId2" Type="http://schemas.microsoft.com/office/2011/relationships/chartColorStyle" Target="colors28.xml"/><Relationship Id="rId3" Type="http://schemas.openxmlformats.org/officeDocument/2006/relationships/package" Target="../embeddings/Microsoft_Excel_Worksheet28.xlsx"/></Relationships>
</file>

<file path=ppt/charts/_rels/chart29.xml.rels><?xml version="1.0" encoding="UTF-8" standalone="yes"?>
<Relationships xmlns="http://schemas.openxmlformats.org/package/2006/relationships"><Relationship Id="rId1" Type="http://schemas.microsoft.com/office/2011/relationships/chartStyle" Target="style29.xml"/><Relationship Id="rId2" Type="http://schemas.microsoft.com/office/2011/relationships/chartColorStyle" Target="colors29.xml"/><Relationship Id="rId3" Type="http://schemas.openxmlformats.org/officeDocument/2006/relationships/package" Target="../embeddings/Microsoft_Excel_Worksheet29.xlsx"/></Relationships>
</file>

<file path=ppt/charts/_rels/chart3.xml.rels><?xml version="1.0" encoding="UTF-8" standalone="yes"?>
<Relationships xmlns="http://schemas.openxmlformats.org/package/2006/relationships"><Relationship Id="rId1" Type="http://schemas.microsoft.com/office/2011/relationships/chartStyle" Target="style3.xml"/><Relationship Id="rId2" Type="http://schemas.microsoft.com/office/2011/relationships/chartColorStyle" Target="colors3.xml"/><Relationship Id="rId3" Type="http://schemas.openxmlformats.org/officeDocument/2006/relationships/package" Target="../embeddings/Microsoft_Excel_Worksheet3.xlsx"/></Relationships>
</file>

<file path=ppt/charts/_rels/chart30.xml.rels><?xml version="1.0" encoding="UTF-8" standalone="yes"?>
<Relationships xmlns="http://schemas.openxmlformats.org/package/2006/relationships"><Relationship Id="rId1" Type="http://schemas.microsoft.com/office/2011/relationships/chartStyle" Target="style30.xml"/><Relationship Id="rId2" Type="http://schemas.microsoft.com/office/2011/relationships/chartColorStyle" Target="colors30.xml"/><Relationship Id="rId3" Type="http://schemas.openxmlformats.org/officeDocument/2006/relationships/package" Target="../embeddings/Microsoft_Excel_Worksheet30.xlsx"/></Relationships>
</file>

<file path=ppt/charts/_rels/chart31.xml.rels><?xml version="1.0" encoding="UTF-8" standalone="yes"?>
<Relationships xmlns="http://schemas.openxmlformats.org/package/2006/relationships"><Relationship Id="rId1" Type="http://schemas.microsoft.com/office/2011/relationships/chartStyle" Target="style31.xml"/><Relationship Id="rId2" Type="http://schemas.microsoft.com/office/2011/relationships/chartColorStyle" Target="colors31.xml"/><Relationship Id="rId3" Type="http://schemas.openxmlformats.org/officeDocument/2006/relationships/package" Target="../embeddings/Microsoft_Excel_Worksheet31.xlsx"/></Relationships>
</file>

<file path=ppt/charts/_rels/chart32.xml.rels><?xml version="1.0" encoding="UTF-8" standalone="yes"?>
<Relationships xmlns="http://schemas.openxmlformats.org/package/2006/relationships"><Relationship Id="rId1" Type="http://schemas.microsoft.com/office/2011/relationships/chartStyle" Target="style32.xml"/><Relationship Id="rId2" Type="http://schemas.microsoft.com/office/2011/relationships/chartColorStyle" Target="colors32.xml"/><Relationship Id="rId3" Type="http://schemas.openxmlformats.org/officeDocument/2006/relationships/package" Target="../embeddings/Microsoft_Excel_Worksheet32.xlsx"/></Relationships>
</file>

<file path=ppt/charts/_rels/chart33.xml.rels><?xml version="1.0" encoding="UTF-8" standalone="yes"?>
<Relationships xmlns="http://schemas.openxmlformats.org/package/2006/relationships"><Relationship Id="rId1" Type="http://schemas.microsoft.com/office/2011/relationships/chartStyle" Target="style33.xml"/><Relationship Id="rId2" Type="http://schemas.microsoft.com/office/2011/relationships/chartColorStyle" Target="colors33.xml"/><Relationship Id="rId3" Type="http://schemas.openxmlformats.org/officeDocument/2006/relationships/package" Target="../embeddings/Microsoft_Excel_Worksheet33.xlsx"/></Relationships>
</file>

<file path=ppt/charts/_rels/chart34.xml.rels><?xml version="1.0" encoding="UTF-8" standalone="yes"?>
<Relationships xmlns="http://schemas.openxmlformats.org/package/2006/relationships"><Relationship Id="rId1" Type="http://schemas.microsoft.com/office/2011/relationships/chartStyle" Target="style34.xml"/><Relationship Id="rId2" Type="http://schemas.microsoft.com/office/2011/relationships/chartColorStyle" Target="colors34.xml"/><Relationship Id="rId3" Type="http://schemas.openxmlformats.org/officeDocument/2006/relationships/package" Target="../embeddings/Microsoft_Excel_Worksheet34.xlsx"/></Relationships>
</file>

<file path=ppt/charts/_rels/chart35.xml.rels><?xml version="1.0" encoding="UTF-8" standalone="yes"?>
<Relationships xmlns="http://schemas.openxmlformats.org/package/2006/relationships"><Relationship Id="rId1" Type="http://schemas.microsoft.com/office/2011/relationships/chartStyle" Target="style35.xml"/><Relationship Id="rId2" Type="http://schemas.microsoft.com/office/2011/relationships/chartColorStyle" Target="colors35.xml"/><Relationship Id="rId3" Type="http://schemas.openxmlformats.org/officeDocument/2006/relationships/package" Target="../embeddings/Microsoft_Excel_Worksheet35.xlsx"/></Relationships>
</file>

<file path=ppt/charts/_rels/chart36.xml.rels><?xml version="1.0" encoding="UTF-8" standalone="yes"?>
<Relationships xmlns="http://schemas.openxmlformats.org/package/2006/relationships"><Relationship Id="rId1" Type="http://schemas.microsoft.com/office/2011/relationships/chartStyle" Target="style36.xml"/><Relationship Id="rId2" Type="http://schemas.microsoft.com/office/2011/relationships/chartColorStyle" Target="colors36.xml"/><Relationship Id="rId3" Type="http://schemas.openxmlformats.org/officeDocument/2006/relationships/package" Target="../embeddings/Microsoft_Excel_Worksheet36.xlsx"/></Relationships>
</file>

<file path=ppt/charts/_rels/chart37.xml.rels><?xml version="1.0" encoding="UTF-8" standalone="yes"?>
<Relationships xmlns="http://schemas.openxmlformats.org/package/2006/relationships"><Relationship Id="rId1" Type="http://schemas.microsoft.com/office/2011/relationships/chartStyle" Target="style37.xml"/><Relationship Id="rId2" Type="http://schemas.microsoft.com/office/2011/relationships/chartColorStyle" Target="colors37.xml"/><Relationship Id="rId3" Type="http://schemas.openxmlformats.org/officeDocument/2006/relationships/package" Target="../embeddings/Microsoft_Excel_Worksheet37.xlsx"/></Relationships>
</file>

<file path=ppt/charts/_rels/chart38.xml.rels><?xml version="1.0" encoding="UTF-8" standalone="yes"?>
<Relationships xmlns="http://schemas.openxmlformats.org/package/2006/relationships"><Relationship Id="rId1" Type="http://schemas.microsoft.com/office/2011/relationships/chartStyle" Target="style38.xml"/><Relationship Id="rId2" Type="http://schemas.microsoft.com/office/2011/relationships/chartColorStyle" Target="colors38.xml"/><Relationship Id="rId3" Type="http://schemas.openxmlformats.org/officeDocument/2006/relationships/package" Target="../embeddings/Microsoft_Excel_Worksheet38.xlsx"/></Relationships>
</file>

<file path=ppt/charts/_rels/chart39.xml.rels><?xml version="1.0" encoding="UTF-8" standalone="yes"?>
<Relationships xmlns="http://schemas.openxmlformats.org/package/2006/relationships"><Relationship Id="rId1" Type="http://schemas.microsoft.com/office/2011/relationships/chartStyle" Target="style39.xml"/><Relationship Id="rId2" Type="http://schemas.microsoft.com/office/2011/relationships/chartColorStyle" Target="colors39.xml"/><Relationship Id="rId3" Type="http://schemas.openxmlformats.org/officeDocument/2006/relationships/package" Target="../embeddings/Microsoft_Excel_Worksheet39.xlsx"/></Relationships>
</file>

<file path=ppt/charts/_rels/chart4.xml.rels><?xml version="1.0" encoding="UTF-8" standalone="yes"?>
<Relationships xmlns="http://schemas.openxmlformats.org/package/2006/relationships"><Relationship Id="rId1" Type="http://schemas.microsoft.com/office/2011/relationships/chartStyle" Target="style4.xml"/><Relationship Id="rId2" Type="http://schemas.microsoft.com/office/2011/relationships/chartColorStyle" Target="colors4.xml"/><Relationship Id="rId3" Type="http://schemas.openxmlformats.org/officeDocument/2006/relationships/package" Target="../embeddings/Microsoft_Excel_Worksheet4.xlsx"/></Relationships>
</file>

<file path=ppt/charts/_rels/chart40.xml.rels><?xml version="1.0" encoding="UTF-8" standalone="yes"?>
<Relationships xmlns="http://schemas.openxmlformats.org/package/2006/relationships"><Relationship Id="rId1" Type="http://schemas.microsoft.com/office/2011/relationships/chartStyle" Target="style40.xml"/><Relationship Id="rId2" Type="http://schemas.microsoft.com/office/2011/relationships/chartColorStyle" Target="colors40.xml"/><Relationship Id="rId3" Type="http://schemas.openxmlformats.org/officeDocument/2006/relationships/package" Target="../embeddings/Microsoft_Excel_Worksheet40.xlsx"/></Relationships>
</file>

<file path=ppt/charts/_rels/chart41.xml.rels><?xml version="1.0" encoding="UTF-8" standalone="yes"?>
<Relationships xmlns="http://schemas.openxmlformats.org/package/2006/relationships"><Relationship Id="rId1" Type="http://schemas.microsoft.com/office/2011/relationships/chartStyle" Target="style41.xml"/><Relationship Id="rId2" Type="http://schemas.microsoft.com/office/2011/relationships/chartColorStyle" Target="colors41.xml"/><Relationship Id="rId3" Type="http://schemas.openxmlformats.org/officeDocument/2006/relationships/package" Target="../embeddings/Microsoft_Excel_Worksheet41.xlsx"/></Relationships>
</file>

<file path=ppt/charts/_rels/chart42.xml.rels><?xml version="1.0" encoding="UTF-8" standalone="yes"?>
<Relationships xmlns="http://schemas.openxmlformats.org/package/2006/relationships"><Relationship Id="rId1" Type="http://schemas.microsoft.com/office/2011/relationships/chartStyle" Target="style42.xml"/><Relationship Id="rId2" Type="http://schemas.microsoft.com/office/2011/relationships/chartColorStyle" Target="colors42.xml"/><Relationship Id="rId3" Type="http://schemas.openxmlformats.org/officeDocument/2006/relationships/package" Target="../embeddings/Microsoft_Excel_Worksheet42.xlsx"/></Relationships>
</file>

<file path=ppt/charts/_rels/chart5.xml.rels><?xml version="1.0" encoding="UTF-8" standalone="yes"?>
<Relationships xmlns="http://schemas.openxmlformats.org/package/2006/relationships"><Relationship Id="rId1" Type="http://schemas.microsoft.com/office/2011/relationships/chartStyle" Target="style5.xml"/><Relationship Id="rId2" Type="http://schemas.microsoft.com/office/2011/relationships/chartColorStyle" Target="colors5.xml"/><Relationship Id="rId3" Type="http://schemas.openxmlformats.org/officeDocument/2006/relationships/package" Target="../embeddings/Microsoft_Excel_Worksheet5.xlsx"/></Relationships>
</file>

<file path=ppt/charts/_rels/chart6.xml.rels><?xml version="1.0" encoding="UTF-8" standalone="yes"?>
<Relationships xmlns="http://schemas.openxmlformats.org/package/2006/relationships"><Relationship Id="rId1" Type="http://schemas.microsoft.com/office/2011/relationships/chartStyle" Target="style6.xml"/><Relationship Id="rId2" Type="http://schemas.microsoft.com/office/2011/relationships/chartColorStyle" Target="colors6.xml"/><Relationship Id="rId3" Type="http://schemas.openxmlformats.org/officeDocument/2006/relationships/package" Target="../embeddings/Microsoft_Excel_Worksheet6.xlsx"/></Relationships>
</file>

<file path=ppt/charts/_rels/chart7.xml.rels><?xml version="1.0" encoding="UTF-8" standalone="yes"?>
<Relationships xmlns="http://schemas.openxmlformats.org/package/2006/relationships"><Relationship Id="rId1" Type="http://schemas.microsoft.com/office/2011/relationships/chartStyle" Target="style7.xml"/><Relationship Id="rId2" Type="http://schemas.microsoft.com/office/2011/relationships/chartColorStyle" Target="colors7.xml"/><Relationship Id="rId3" Type="http://schemas.openxmlformats.org/officeDocument/2006/relationships/package" Target="../embeddings/Microsoft_Excel_Worksheet7.xlsx"/></Relationships>
</file>

<file path=ppt/charts/_rels/chart8.xml.rels><?xml version="1.0" encoding="UTF-8" standalone="yes"?>
<Relationships xmlns="http://schemas.openxmlformats.org/package/2006/relationships"><Relationship Id="rId1" Type="http://schemas.microsoft.com/office/2011/relationships/chartStyle" Target="style8.xml"/><Relationship Id="rId2" Type="http://schemas.microsoft.com/office/2011/relationships/chartColorStyle" Target="colors8.xml"/><Relationship Id="rId3" Type="http://schemas.openxmlformats.org/officeDocument/2006/relationships/package" Target="../embeddings/Microsoft_Excel_Worksheet8.xlsx"/></Relationships>
</file>

<file path=ppt/charts/_rels/chart9.xml.rels><?xml version="1.0" encoding="UTF-8" standalone="yes"?>
<Relationships xmlns="http://schemas.openxmlformats.org/package/2006/relationships"><Relationship Id="rId1" Type="http://schemas.microsoft.com/office/2011/relationships/chartStyle" Target="style9.xml"/><Relationship Id="rId2" Type="http://schemas.microsoft.com/office/2011/relationships/chartColorStyle" Target="colors9.xml"/><Relationship Id="rId3" Type="http://schemas.openxmlformats.org/officeDocument/2006/relationships/package" Target="../embeddings/Microsoft_Excel_Work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Strongly agree</c:v>
                </c:pt>
              </c:strCache>
            </c:strRef>
          </c:tx>
          <c:spPr>
            <a:solidFill>
              <a:schemeClr val="tx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Egypt</c:v>
                </c:pt>
                <c:pt idx="3">
                  <c:v>China</c:v>
                </c:pt>
                <c:pt idx="4">
                  <c:v>Indonesia</c:v>
                </c:pt>
                <c:pt idx="5">
                  <c:v>India</c:v>
                </c:pt>
                <c:pt idx="6">
                  <c:v>Kenya</c:v>
                </c:pt>
                <c:pt idx="7">
                  <c:v>Brazil</c:v>
                </c:pt>
                <c:pt idx="8">
                  <c:v>Pakistan</c:v>
                </c:pt>
                <c:pt idx="9">
                  <c:v>Hong Kong</c:v>
                </c:pt>
                <c:pt idx="10">
                  <c:v>Mexico</c:v>
                </c:pt>
                <c:pt idx="11">
                  <c:v>Poland</c:v>
                </c:pt>
                <c:pt idx="12">
                  <c:v>Turkey</c:v>
                </c:pt>
                <c:pt idx="13">
                  <c:v>Russia</c:v>
                </c:pt>
                <c:pt idx="14">
                  <c:v>Republic of Korea</c:v>
                </c:pt>
                <c:pt idx="15">
                  <c:v>South Africa</c:v>
                </c:pt>
                <c:pt idx="16">
                  <c:v>Italy</c:v>
                </c:pt>
                <c:pt idx="17">
                  <c:v>Nigeria</c:v>
                </c:pt>
                <c:pt idx="18">
                  <c:v>Sweden</c:v>
                </c:pt>
                <c:pt idx="19">
                  <c:v>Germany</c:v>
                </c:pt>
                <c:pt idx="20">
                  <c:v>Australia</c:v>
                </c:pt>
                <c:pt idx="21">
                  <c:v>Canada</c:v>
                </c:pt>
                <c:pt idx="22">
                  <c:v>United States</c:v>
                </c:pt>
                <c:pt idx="23">
                  <c:v>Great Britain</c:v>
                </c:pt>
                <c:pt idx="24">
                  <c:v>Japan</c:v>
                </c:pt>
                <c:pt idx="25">
                  <c:v>Tunisia</c:v>
                </c:pt>
                <c:pt idx="26">
                  <c:v>France</c:v>
                </c:pt>
              </c:strCache>
            </c:strRef>
          </c:cat>
          <c:val>
            <c:numRef>
              <c:f>Sheet1!$B$2:$B$28</c:f>
              <c:numCache>
                <c:formatCode>General</c:formatCode>
                <c:ptCount val="27"/>
                <c:pt idx="0" formatCode="0%">
                  <c:v>0.23</c:v>
                </c:pt>
                <c:pt idx="2" formatCode="0%">
                  <c:v>0.5</c:v>
                </c:pt>
                <c:pt idx="3" formatCode="0%">
                  <c:v>0.28</c:v>
                </c:pt>
                <c:pt idx="4" formatCode="0%">
                  <c:v>0.43</c:v>
                </c:pt>
                <c:pt idx="5" formatCode="0%">
                  <c:v>0.37</c:v>
                </c:pt>
                <c:pt idx="6" formatCode="0%">
                  <c:v>0.56</c:v>
                </c:pt>
                <c:pt idx="7" formatCode="0%">
                  <c:v>0.32</c:v>
                </c:pt>
                <c:pt idx="8" formatCode="0%">
                  <c:v>0.26</c:v>
                </c:pt>
                <c:pt idx="9" formatCode="0%">
                  <c:v>0.11</c:v>
                </c:pt>
                <c:pt idx="10" formatCode="0%">
                  <c:v>0.31</c:v>
                </c:pt>
                <c:pt idx="11" formatCode="0%">
                  <c:v>0.18</c:v>
                </c:pt>
                <c:pt idx="12" formatCode="0%">
                  <c:v>0.24</c:v>
                </c:pt>
                <c:pt idx="13" formatCode="0%">
                  <c:v>0.22</c:v>
                </c:pt>
                <c:pt idx="14" formatCode="0%">
                  <c:v>0.09</c:v>
                </c:pt>
                <c:pt idx="15" formatCode="0%">
                  <c:v>0.24</c:v>
                </c:pt>
                <c:pt idx="16" formatCode="0%">
                  <c:v>0.16</c:v>
                </c:pt>
                <c:pt idx="17" formatCode="0%">
                  <c:v>0.36</c:v>
                </c:pt>
                <c:pt idx="18" formatCode="0%">
                  <c:v>0.17</c:v>
                </c:pt>
                <c:pt idx="19" formatCode="0%">
                  <c:v>0.14</c:v>
                </c:pt>
                <c:pt idx="20" formatCode="0%">
                  <c:v>0.11</c:v>
                </c:pt>
                <c:pt idx="21" formatCode="0%">
                  <c:v>0.12</c:v>
                </c:pt>
                <c:pt idx="22" formatCode="0%">
                  <c:v>0.15</c:v>
                </c:pt>
                <c:pt idx="23" formatCode="0%">
                  <c:v>0.14</c:v>
                </c:pt>
                <c:pt idx="24" formatCode="0%">
                  <c:v>0.08</c:v>
                </c:pt>
                <c:pt idx="25" formatCode="0%">
                  <c:v>0.11</c:v>
                </c:pt>
                <c:pt idx="26" formatCode="0%">
                  <c:v>0.11</c:v>
                </c:pt>
              </c:numCache>
            </c:numRef>
          </c:val>
          <c:extLst xmlns:c16r2="http://schemas.microsoft.com/office/drawing/2015/06/chart">
            <c:ext xmlns:c16="http://schemas.microsoft.com/office/drawing/2014/chart" uri="{C3380CC4-5D6E-409C-BE32-E72D297353CC}">
              <c16:uniqueId val="{00000000-2AFF-4DCB-88C6-8449346C2A2C}"/>
            </c:ext>
          </c:extLst>
        </c:ser>
        <c:ser>
          <c:idx val="1"/>
          <c:order val="1"/>
          <c:tx>
            <c:strRef>
              <c:f>Sheet1!$C$1</c:f>
              <c:strCache>
                <c:ptCount val="1"/>
                <c:pt idx="0">
                  <c:v>Somewhat agree</c:v>
                </c:pt>
              </c:strCache>
            </c:strRef>
          </c:tx>
          <c:spPr>
            <a:solidFill>
              <a:schemeClr val="tx2">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Egypt</c:v>
                </c:pt>
                <c:pt idx="3">
                  <c:v>China</c:v>
                </c:pt>
                <c:pt idx="4">
                  <c:v>Indonesia</c:v>
                </c:pt>
                <c:pt idx="5">
                  <c:v>India</c:v>
                </c:pt>
                <c:pt idx="6">
                  <c:v>Kenya</c:v>
                </c:pt>
                <c:pt idx="7">
                  <c:v>Brazil</c:v>
                </c:pt>
                <c:pt idx="8">
                  <c:v>Pakistan</c:v>
                </c:pt>
                <c:pt idx="9">
                  <c:v>Hong Kong</c:v>
                </c:pt>
                <c:pt idx="10">
                  <c:v>Mexico</c:v>
                </c:pt>
                <c:pt idx="11">
                  <c:v>Poland</c:v>
                </c:pt>
                <c:pt idx="12">
                  <c:v>Turkey</c:v>
                </c:pt>
                <c:pt idx="13">
                  <c:v>Russia</c:v>
                </c:pt>
                <c:pt idx="14">
                  <c:v>Republic of Korea</c:v>
                </c:pt>
                <c:pt idx="15">
                  <c:v>South Africa</c:v>
                </c:pt>
                <c:pt idx="16">
                  <c:v>Italy</c:v>
                </c:pt>
                <c:pt idx="17">
                  <c:v>Nigeria</c:v>
                </c:pt>
                <c:pt idx="18">
                  <c:v>Sweden</c:v>
                </c:pt>
                <c:pt idx="19">
                  <c:v>Germany</c:v>
                </c:pt>
                <c:pt idx="20">
                  <c:v>Australia</c:v>
                </c:pt>
                <c:pt idx="21">
                  <c:v>Canada</c:v>
                </c:pt>
                <c:pt idx="22">
                  <c:v>United States</c:v>
                </c:pt>
                <c:pt idx="23">
                  <c:v>Great Britain</c:v>
                </c:pt>
                <c:pt idx="24">
                  <c:v>Japan</c:v>
                </c:pt>
                <c:pt idx="25">
                  <c:v>Tunisia</c:v>
                </c:pt>
                <c:pt idx="26">
                  <c:v>France</c:v>
                </c:pt>
              </c:strCache>
            </c:strRef>
          </c:cat>
          <c:val>
            <c:numRef>
              <c:f>Sheet1!$C$2:$C$28</c:f>
              <c:numCache>
                <c:formatCode>General</c:formatCode>
                <c:ptCount val="27"/>
                <c:pt idx="0" formatCode="0%">
                  <c:v>0.49</c:v>
                </c:pt>
                <c:pt idx="2" formatCode="0%">
                  <c:v>0.42</c:v>
                </c:pt>
                <c:pt idx="3" formatCode="0%">
                  <c:v>0.62</c:v>
                </c:pt>
                <c:pt idx="4" formatCode="0%">
                  <c:v>0.47</c:v>
                </c:pt>
                <c:pt idx="5" formatCode="0%">
                  <c:v>0.51</c:v>
                </c:pt>
                <c:pt idx="6" formatCode="0%">
                  <c:v>0.31</c:v>
                </c:pt>
                <c:pt idx="7" formatCode="0%">
                  <c:v>0.55</c:v>
                </c:pt>
                <c:pt idx="8" formatCode="0%">
                  <c:v>0.58</c:v>
                </c:pt>
                <c:pt idx="9" formatCode="0%">
                  <c:v>0.67</c:v>
                </c:pt>
                <c:pt idx="10" formatCode="0%">
                  <c:v>0.46</c:v>
                </c:pt>
                <c:pt idx="11" formatCode="0%">
                  <c:v>0.59</c:v>
                </c:pt>
                <c:pt idx="12" formatCode="0%">
                  <c:v>0.52</c:v>
                </c:pt>
                <c:pt idx="13" formatCode="0%">
                  <c:v>0.54</c:v>
                </c:pt>
                <c:pt idx="14" formatCode="0%">
                  <c:v>0.65</c:v>
                </c:pt>
                <c:pt idx="15" formatCode="0%">
                  <c:v>0.47</c:v>
                </c:pt>
                <c:pt idx="16" formatCode="0%">
                  <c:v>0.54</c:v>
                </c:pt>
                <c:pt idx="17" formatCode="0%">
                  <c:v>0.33</c:v>
                </c:pt>
                <c:pt idx="18" formatCode="0%">
                  <c:v>0.49</c:v>
                </c:pt>
                <c:pt idx="19" formatCode="0%">
                  <c:v>0.51</c:v>
                </c:pt>
                <c:pt idx="20" formatCode="0%">
                  <c:v>0.5</c:v>
                </c:pt>
                <c:pt idx="21" formatCode="0%">
                  <c:v>0.47</c:v>
                </c:pt>
                <c:pt idx="22" formatCode="0%">
                  <c:v>0.43</c:v>
                </c:pt>
                <c:pt idx="23" formatCode="0%">
                  <c:v>0.42</c:v>
                </c:pt>
                <c:pt idx="24" formatCode="0%">
                  <c:v>0.45</c:v>
                </c:pt>
                <c:pt idx="25" formatCode="0%">
                  <c:v>0.4</c:v>
                </c:pt>
                <c:pt idx="26" formatCode="0%">
                  <c:v>0.37</c:v>
                </c:pt>
              </c:numCache>
            </c:numRef>
          </c:val>
          <c:extLst xmlns:c16r2="http://schemas.microsoft.com/office/drawing/2015/06/chart">
            <c:ext xmlns:c16="http://schemas.microsoft.com/office/drawing/2014/chart" uri="{C3380CC4-5D6E-409C-BE32-E72D297353CC}">
              <c16:uniqueId val="{00000001-2AFF-4DCB-88C6-8449346C2A2C}"/>
            </c:ext>
          </c:extLst>
        </c:ser>
        <c:ser>
          <c:idx val="2"/>
          <c:order val="2"/>
          <c:tx>
            <c:strRef>
              <c:f>Sheet1!$D$1</c:f>
              <c:strCache>
                <c:ptCount val="1"/>
                <c:pt idx="0">
                  <c:v>Strongly/Somewhat agree</c:v>
                </c:pt>
              </c:strCache>
            </c:strRef>
          </c:tx>
          <c:spPr>
            <a:no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rgbClr val="58585B"/>
                    </a:solidFill>
                    <a:latin typeface="+mn-lt"/>
                    <a:ea typeface="+mn-ea"/>
                    <a:cs typeface="+mn-cs"/>
                  </a:defRPr>
                </a:pPr>
                <a:endParaRPr lang="en-US"/>
              </a:p>
            </c:txPr>
            <c:dLblPos val="inBase"/>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Egypt</c:v>
                </c:pt>
                <c:pt idx="3">
                  <c:v>China</c:v>
                </c:pt>
                <c:pt idx="4">
                  <c:v>Indonesia</c:v>
                </c:pt>
                <c:pt idx="5">
                  <c:v>India</c:v>
                </c:pt>
                <c:pt idx="6">
                  <c:v>Kenya</c:v>
                </c:pt>
                <c:pt idx="7">
                  <c:v>Brazil</c:v>
                </c:pt>
                <c:pt idx="8">
                  <c:v>Pakistan</c:v>
                </c:pt>
                <c:pt idx="9">
                  <c:v>Hong Kong</c:v>
                </c:pt>
                <c:pt idx="10">
                  <c:v>Mexico</c:v>
                </c:pt>
                <c:pt idx="11">
                  <c:v>Poland</c:v>
                </c:pt>
                <c:pt idx="12">
                  <c:v>Turkey</c:v>
                </c:pt>
                <c:pt idx="13">
                  <c:v>Russia</c:v>
                </c:pt>
                <c:pt idx="14">
                  <c:v>Republic of Korea</c:v>
                </c:pt>
                <c:pt idx="15">
                  <c:v>South Africa</c:v>
                </c:pt>
                <c:pt idx="16">
                  <c:v>Italy</c:v>
                </c:pt>
                <c:pt idx="17">
                  <c:v>Nigeria</c:v>
                </c:pt>
                <c:pt idx="18">
                  <c:v>Sweden</c:v>
                </c:pt>
                <c:pt idx="19">
                  <c:v>Germany</c:v>
                </c:pt>
                <c:pt idx="20">
                  <c:v>Australia</c:v>
                </c:pt>
                <c:pt idx="21">
                  <c:v>Canada</c:v>
                </c:pt>
                <c:pt idx="22">
                  <c:v>United States</c:v>
                </c:pt>
                <c:pt idx="23">
                  <c:v>Great Britain</c:v>
                </c:pt>
                <c:pt idx="24">
                  <c:v>Japan</c:v>
                </c:pt>
                <c:pt idx="25">
                  <c:v>Tunisia</c:v>
                </c:pt>
                <c:pt idx="26">
                  <c:v>France</c:v>
                </c:pt>
              </c:strCache>
            </c:strRef>
          </c:cat>
          <c:val>
            <c:numRef>
              <c:f>Sheet1!$D$2:$D$28</c:f>
              <c:numCache>
                <c:formatCode>General</c:formatCode>
                <c:ptCount val="27"/>
                <c:pt idx="0" formatCode="0%">
                  <c:v>0.72</c:v>
                </c:pt>
                <c:pt idx="2" formatCode="0%">
                  <c:v>0.92</c:v>
                </c:pt>
                <c:pt idx="3" formatCode="0%">
                  <c:v>0.9</c:v>
                </c:pt>
                <c:pt idx="4" formatCode="0%">
                  <c:v>0.9</c:v>
                </c:pt>
                <c:pt idx="5" formatCode="0%">
                  <c:v>0.88</c:v>
                </c:pt>
                <c:pt idx="6" formatCode="0%">
                  <c:v>0.87</c:v>
                </c:pt>
                <c:pt idx="7" formatCode="0%">
                  <c:v>0.87</c:v>
                </c:pt>
                <c:pt idx="8" formatCode="0%">
                  <c:v>0.84</c:v>
                </c:pt>
                <c:pt idx="9" formatCode="0%">
                  <c:v>0.79</c:v>
                </c:pt>
                <c:pt idx="10" formatCode="0%">
                  <c:v>0.77</c:v>
                </c:pt>
                <c:pt idx="11" formatCode="0%">
                  <c:v>0.77</c:v>
                </c:pt>
                <c:pt idx="12" formatCode="0%">
                  <c:v>0.76</c:v>
                </c:pt>
                <c:pt idx="13" formatCode="0%">
                  <c:v>0.76</c:v>
                </c:pt>
                <c:pt idx="14" formatCode="0%">
                  <c:v>0.74</c:v>
                </c:pt>
                <c:pt idx="15" formatCode="0%">
                  <c:v>0.71</c:v>
                </c:pt>
                <c:pt idx="16" formatCode="0%">
                  <c:v>0.7</c:v>
                </c:pt>
                <c:pt idx="17" formatCode="0%">
                  <c:v>0.69</c:v>
                </c:pt>
                <c:pt idx="18" formatCode="0%">
                  <c:v>0.66</c:v>
                </c:pt>
                <c:pt idx="19" formatCode="0%">
                  <c:v>0.66</c:v>
                </c:pt>
                <c:pt idx="20" formatCode="0%">
                  <c:v>0.61</c:v>
                </c:pt>
                <c:pt idx="21" formatCode="0%">
                  <c:v>0.59</c:v>
                </c:pt>
                <c:pt idx="22" formatCode="0%">
                  <c:v>0.58</c:v>
                </c:pt>
                <c:pt idx="23" formatCode="0%">
                  <c:v>0.57</c:v>
                </c:pt>
                <c:pt idx="24" formatCode="0%">
                  <c:v>0.54</c:v>
                </c:pt>
                <c:pt idx="25" formatCode="0%">
                  <c:v>0.52</c:v>
                </c:pt>
                <c:pt idx="26" formatCode="0%">
                  <c:v>0.47</c:v>
                </c:pt>
              </c:numCache>
            </c:numRef>
          </c:val>
          <c:extLst xmlns:c16r2="http://schemas.microsoft.com/office/drawing/2015/06/chart">
            <c:ext xmlns:c16="http://schemas.microsoft.com/office/drawing/2014/chart" uri="{C3380CC4-5D6E-409C-BE32-E72D297353CC}">
              <c16:uniqueId val="{00000002-2AFF-4DCB-88C6-8449346C2A2C}"/>
            </c:ext>
          </c:extLst>
        </c:ser>
        <c:dLbls>
          <c:showLegendKey val="0"/>
          <c:showVal val="0"/>
          <c:showCatName val="0"/>
          <c:showSerName val="0"/>
          <c:showPercent val="0"/>
          <c:showBubbleSize val="0"/>
        </c:dLbls>
        <c:gapWidth val="50"/>
        <c:overlap val="100"/>
        <c:axId val="1262390576"/>
        <c:axId val="1262392864"/>
      </c:barChart>
      <c:catAx>
        <c:axId val="1262390576"/>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1262392864"/>
        <c:crosses val="autoZero"/>
        <c:auto val="1"/>
        <c:lblAlgn val="ctr"/>
        <c:lblOffset val="0"/>
        <c:noMultiLvlLbl val="0"/>
      </c:catAx>
      <c:valAx>
        <c:axId val="1262392864"/>
        <c:scaling>
          <c:orientation val="minMax"/>
          <c:max val="1.0"/>
        </c:scaling>
        <c:delete val="1"/>
        <c:axPos val="t"/>
        <c:numFmt formatCode="0%" sourceLinked="1"/>
        <c:majorTickMark val="none"/>
        <c:minorTickMark val="none"/>
        <c:tickLblPos val="nextTo"/>
        <c:crossAx val="1262390576"/>
        <c:crosses val="autoZero"/>
        <c:crossBetween val="between"/>
      </c:valAx>
      <c:spPr>
        <a:noFill/>
        <a:ln>
          <a:noFill/>
        </a:ln>
        <a:effectLst/>
      </c:spPr>
    </c:plotArea>
    <c:legend>
      <c:legendPos val="b"/>
      <c:layout>
        <c:manualLayout>
          <c:xMode val="edge"/>
          <c:yMode val="edge"/>
          <c:x val="0.141160870516185"/>
          <c:y val="0.932994498569035"/>
          <c:w val="0.831846149439653"/>
          <c:h val="0.0481731097172175"/>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D451-4D9E-A33C-68C9F4A90330}"/>
              </c:ext>
            </c:extLst>
          </c:dPt>
          <c:dPt>
            <c:idx val="2"/>
            <c:invertIfNegative val="0"/>
            <c:bubble3D val="0"/>
            <c:extLst xmlns:c16r2="http://schemas.microsoft.com/office/drawing/2015/06/chart">
              <c:ext xmlns:c16="http://schemas.microsoft.com/office/drawing/2014/chart" uri="{C3380CC4-5D6E-409C-BE32-E72D297353CC}">
                <c16:uniqueId val="{00000003-D451-4D9E-A33C-68C9F4A90330}"/>
              </c:ext>
            </c:extLst>
          </c:dPt>
          <c:dPt>
            <c:idx val="3"/>
            <c:invertIfNegative val="0"/>
            <c:bubble3D val="0"/>
            <c:extLst xmlns:c16r2="http://schemas.microsoft.com/office/drawing/2015/06/chart">
              <c:ext xmlns:c16="http://schemas.microsoft.com/office/drawing/2014/chart" uri="{C3380CC4-5D6E-409C-BE32-E72D297353CC}">
                <c16:uniqueId val="{00000005-D451-4D9E-A33C-68C9F4A90330}"/>
              </c:ext>
            </c:extLst>
          </c:dPt>
          <c:dPt>
            <c:idx val="4"/>
            <c:invertIfNegative val="0"/>
            <c:bubble3D val="0"/>
            <c:extLst xmlns:c16r2="http://schemas.microsoft.com/office/drawing/2015/06/chart">
              <c:ext xmlns:c16="http://schemas.microsoft.com/office/drawing/2014/chart" uri="{C3380CC4-5D6E-409C-BE32-E72D297353CC}">
                <c16:uniqueId val="{00000007-D451-4D9E-A33C-68C9F4A90330}"/>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Tunisia</c:v>
                </c:pt>
                <c:pt idx="3">
                  <c:v>United States</c:v>
                </c:pt>
                <c:pt idx="4">
                  <c:v>Germany</c:v>
                </c:pt>
                <c:pt idx="5">
                  <c:v>Canada</c:v>
                </c:pt>
                <c:pt idx="6">
                  <c:v>Hong Kong</c:v>
                </c:pt>
                <c:pt idx="7">
                  <c:v>Nigeria</c:v>
                </c:pt>
                <c:pt idx="8">
                  <c:v>Great Britain</c:v>
                </c:pt>
                <c:pt idx="9">
                  <c:v>South Africa</c:v>
                </c:pt>
                <c:pt idx="10">
                  <c:v>Egypt</c:v>
                </c:pt>
                <c:pt idx="11">
                  <c:v>Australia</c:v>
                </c:pt>
                <c:pt idx="12">
                  <c:v>Sweden</c:v>
                </c:pt>
                <c:pt idx="13">
                  <c:v>Italy</c:v>
                </c:pt>
                <c:pt idx="14">
                  <c:v>India</c:v>
                </c:pt>
                <c:pt idx="15">
                  <c:v>France</c:v>
                </c:pt>
                <c:pt idx="16">
                  <c:v>Indonesia</c:v>
                </c:pt>
                <c:pt idx="17">
                  <c:v>Japan</c:v>
                </c:pt>
                <c:pt idx="18">
                  <c:v>Kenya</c:v>
                </c:pt>
                <c:pt idx="19">
                  <c:v>Mexico</c:v>
                </c:pt>
                <c:pt idx="20">
                  <c:v>Russia</c:v>
                </c:pt>
                <c:pt idx="21">
                  <c:v>China</c:v>
                </c:pt>
                <c:pt idx="22">
                  <c:v>Turkey</c:v>
                </c:pt>
                <c:pt idx="23">
                  <c:v>Poland</c:v>
                </c:pt>
                <c:pt idx="24">
                  <c:v>Republic of Korea</c:v>
                </c:pt>
                <c:pt idx="25">
                  <c:v>Pakistan</c:v>
                </c:pt>
                <c:pt idx="26">
                  <c:v>Brazil</c:v>
                </c:pt>
              </c:strCache>
            </c:strRef>
          </c:cat>
          <c:val>
            <c:numRef>
              <c:f>Sheet1!$B$2:$B$28</c:f>
              <c:numCache>
                <c:formatCode>General</c:formatCode>
                <c:ptCount val="27"/>
                <c:pt idx="0" formatCode="0%">
                  <c:v>0.36</c:v>
                </c:pt>
                <c:pt idx="2" formatCode="0%">
                  <c:v>0.87</c:v>
                </c:pt>
                <c:pt idx="3" formatCode="0%">
                  <c:v>0.45</c:v>
                </c:pt>
                <c:pt idx="4" formatCode="0%">
                  <c:v>0.45</c:v>
                </c:pt>
                <c:pt idx="5" formatCode="0%">
                  <c:v>0.43</c:v>
                </c:pt>
                <c:pt idx="6" formatCode="0%">
                  <c:v>0.4</c:v>
                </c:pt>
                <c:pt idx="7" formatCode="0%">
                  <c:v>0.39</c:v>
                </c:pt>
                <c:pt idx="8" formatCode="0%">
                  <c:v>0.37</c:v>
                </c:pt>
                <c:pt idx="9" formatCode="0%">
                  <c:v>0.37</c:v>
                </c:pt>
                <c:pt idx="10" formatCode="0%">
                  <c:v>0.35</c:v>
                </c:pt>
                <c:pt idx="11" formatCode="0%">
                  <c:v>0.34</c:v>
                </c:pt>
                <c:pt idx="12" formatCode="0%">
                  <c:v>0.34</c:v>
                </c:pt>
                <c:pt idx="13" formatCode="0%">
                  <c:v>0.33</c:v>
                </c:pt>
                <c:pt idx="14" formatCode="0%">
                  <c:v>0.31</c:v>
                </c:pt>
                <c:pt idx="15" formatCode="0%">
                  <c:v>0.31</c:v>
                </c:pt>
                <c:pt idx="16" formatCode="0%">
                  <c:v>0.29</c:v>
                </c:pt>
                <c:pt idx="17" formatCode="0%">
                  <c:v>0.29</c:v>
                </c:pt>
                <c:pt idx="18" formatCode="0%">
                  <c:v>0.27</c:v>
                </c:pt>
                <c:pt idx="19" formatCode="0%">
                  <c:v>0.25</c:v>
                </c:pt>
                <c:pt idx="20" formatCode="0%">
                  <c:v>0.25</c:v>
                </c:pt>
                <c:pt idx="21" formatCode="0%">
                  <c:v>0.24</c:v>
                </c:pt>
                <c:pt idx="22" formatCode="0%">
                  <c:v>0.22</c:v>
                </c:pt>
                <c:pt idx="23" formatCode="0%">
                  <c:v>0.2</c:v>
                </c:pt>
                <c:pt idx="24" formatCode="0%">
                  <c:v>0.18</c:v>
                </c:pt>
                <c:pt idx="25" formatCode="0%">
                  <c:v>0.18</c:v>
                </c:pt>
                <c:pt idx="26" formatCode="0%">
                  <c:v>0.1</c:v>
                </c:pt>
              </c:numCache>
            </c:numRef>
          </c:val>
          <c:extLst xmlns:c16r2="http://schemas.microsoft.com/office/drawing/2015/06/chart">
            <c:ext xmlns:c16="http://schemas.microsoft.com/office/drawing/2014/chart" uri="{C3380CC4-5D6E-409C-BE32-E72D297353CC}">
              <c16:uniqueId val="{00000008-D451-4D9E-A33C-68C9F4A90330}"/>
            </c:ext>
          </c:extLst>
        </c:ser>
        <c:dLbls>
          <c:showLegendKey val="0"/>
          <c:showVal val="0"/>
          <c:showCatName val="0"/>
          <c:showSerName val="0"/>
          <c:showPercent val="0"/>
          <c:showBubbleSize val="0"/>
        </c:dLbls>
        <c:gapWidth val="50"/>
        <c:axId val="1380865248"/>
        <c:axId val="1181152208"/>
      </c:barChart>
      <c:catAx>
        <c:axId val="1380865248"/>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181152208"/>
        <c:crosses val="autoZero"/>
        <c:auto val="1"/>
        <c:lblAlgn val="ctr"/>
        <c:lblOffset val="0"/>
        <c:noMultiLvlLbl val="0"/>
      </c:catAx>
      <c:valAx>
        <c:axId val="1181152208"/>
        <c:scaling>
          <c:orientation val="minMax"/>
          <c:max val="1.5"/>
          <c:min val="0.0"/>
        </c:scaling>
        <c:delete val="1"/>
        <c:axPos val="t"/>
        <c:numFmt formatCode="0%" sourceLinked="1"/>
        <c:majorTickMark val="out"/>
        <c:minorTickMark val="none"/>
        <c:tickLblPos val="nextTo"/>
        <c:crossAx val="138086524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Column2</c:v>
                </c:pt>
              </c:strCache>
            </c:strRef>
          </c:tx>
          <c:spPr>
            <a:solidFill>
              <a:schemeClr val="tx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North America</c:v>
                </c:pt>
                <c:pt idx="3">
                  <c:v>G-8 Countries</c:v>
                </c:pt>
                <c:pt idx="4">
                  <c:v>Europe</c:v>
                </c:pt>
                <c:pt idx="5">
                  <c:v>Middle East/Africa</c:v>
                </c:pt>
                <c:pt idx="6">
                  <c:v>APAC</c:v>
                </c:pt>
                <c:pt idx="7">
                  <c:v>BRICS</c:v>
                </c:pt>
                <c:pt idx="8">
                  <c:v>LATAM</c:v>
                </c:pt>
              </c:strCache>
            </c:strRef>
          </c:cat>
          <c:val>
            <c:numRef>
              <c:f>Sheet1!$B$2:$B$10</c:f>
              <c:numCache>
                <c:formatCode>General</c:formatCode>
                <c:ptCount val="9"/>
                <c:pt idx="0" formatCode="0%">
                  <c:v>0.36</c:v>
                </c:pt>
                <c:pt idx="2" formatCode="0%">
                  <c:v>0.44</c:v>
                </c:pt>
                <c:pt idx="3" formatCode="0%">
                  <c:v>0.36</c:v>
                </c:pt>
                <c:pt idx="4" formatCode="0%">
                  <c:v>0.34</c:v>
                </c:pt>
                <c:pt idx="5" formatCode="0%">
                  <c:v>0.31</c:v>
                </c:pt>
                <c:pt idx="6" formatCode="0%">
                  <c:v>0.29</c:v>
                </c:pt>
                <c:pt idx="7" formatCode="0%">
                  <c:v>0.28</c:v>
                </c:pt>
                <c:pt idx="8" formatCode="0%">
                  <c:v>0.2</c:v>
                </c:pt>
              </c:numCache>
            </c:numRef>
          </c:val>
          <c:extLst xmlns:c16r2="http://schemas.microsoft.com/office/drawing/2015/06/chart">
            <c:ext xmlns:c16="http://schemas.microsoft.com/office/drawing/2014/chart" uri="{C3380CC4-5D6E-409C-BE32-E72D297353CC}">
              <c16:uniqueId val="{00000000-5C87-4534-981D-0B129B40E7D0}"/>
            </c:ext>
          </c:extLst>
        </c:ser>
        <c:dLbls>
          <c:showLegendKey val="0"/>
          <c:showVal val="0"/>
          <c:showCatName val="0"/>
          <c:showSerName val="0"/>
          <c:showPercent val="0"/>
          <c:showBubbleSize val="0"/>
        </c:dLbls>
        <c:gapWidth val="50"/>
        <c:axId val="1606930512"/>
        <c:axId val="1607302240"/>
      </c:barChart>
      <c:catAx>
        <c:axId val="160693051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7302240"/>
        <c:crosses val="autoZero"/>
        <c:auto val="1"/>
        <c:lblAlgn val="ctr"/>
        <c:lblOffset val="0"/>
        <c:noMultiLvlLbl val="0"/>
      </c:catAx>
      <c:valAx>
        <c:axId val="1607302240"/>
        <c:scaling>
          <c:orientation val="minMax"/>
          <c:max val="1.0"/>
        </c:scaling>
        <c:delete val="1"/>
        <c:axPos val="t"/>
        <c:numFmt formatCode="0%" sourceLinked="1"/>
        <c:majorTickMark val="none"/>
        <c:minorTickMark val="none"/>
        <c:tickLblPos val="nextTo"/>
        <c:crossAx val="16069305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D451-4D9E-A33C-68C9F4A90330}"/>
              </c:ext>
            </c:extLst>
          </c:dPt>
          <c:dPt>
            <c:idx val="2"/>
            <c:invertIfNegative val="0"/>
            <c:bubble3D val="0"/>
            <c:extLst xmlns:c16r2="http://schemas.microsoft.com/office/drawing/2015/06/chart">
              <c:ext xmlns:c16="http://schemas.microsoft.com/office/drawing/2014/chart" uri="{C3380CC4-5D6E-409C-BE32-E72D297353CC}">
                <c16:uniqueId val="{00000003-D451-4D9E-A33C-68C9F4A90330}"/>
              </c:ext>
            </c:extLst>
          </c:dPt>
          <c:dPt>
            <c:idx val="3"/>
            <c:invertIfNegative val="0"/>
            <c:bubble3D val="0"/>
            <c:extLst xmlns:c16r2="http://schemas.microsoft.com/office/drawing/2015/06/chart">
              <c:ext xmlns:c16="http://schemas.microsoft.com/office/drawing/2014/chart" uri="{C3380CC4-5D6E-409C-BE32-E72D297353CC}">
                <c16:uniqueId val="{00000005-D451-4D9E-A33C-68C9F4A90330}"/>
              </c:ext>
            </c:extLst>
          </c:dPt>
          <c:dPt>
            <c:idx val="4"/>
            <c:invertIfNegative val="0"/>
            <c:bubble3D val="0"/>
            <c:extLst xmlns:c16r2="http://schemas.microsoft.com/office/drawing/2015/06/chart">
              <c:ext xmlns:c16="http://schemas.microsoft.com/office/drawing/2014/chart" uri="{C3380CC4-5D6E-409C-BE32-E72D297353CC}">
                <c16:uniqueId val="{00000007-D451-4D9E-A33C-68C9F4A90330}"/>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Tunisia</c:v>
                </c:pt>
                <c:pt idx="3">
                  <c:v>Brazil</c:v>
                </c:pt>
                <c:pt idx="4">
                  <c:v>South Africa</c:v>
                </c:pt>
                <c:pt idx="5">
                  <c:v>India</c:v>
                </c:pt>
                <c:pt idx="6">
                  <c:v>Mexico</c:v>
                </c:pt>
                <c:pt idx="7">
                  <c:v>Turkey</c:v>
                </c:pt>
                <c:pt idx="8">
                  <c:v>Republic of Korea</c:v>
                </c:pt>
                <c:pt idx="9">
                  <c:v>France</c:v>
                </c:pt>
                <c:pt idx="10">
                  <c:v>Indonesia</c:v>
                </c:pt>
                <c:pt idx="11">
                  <c:v>Nigeria</c:v>
                </c:pt>
                <c:pt idx="12">
                  <c:v>Russia</c:v>
                </c:pt>
                <c:pt idx="13">
                  <c:v>Germany</c:v>
                </c:pt>
                <c:pt idx="14">
                  <c:v>Great Britain</c:v>
                </c:pt>
                <c:pt idx="15">
                  <c:v>Australia</c:v>
                </c:pt>
                <c:pt idx="16">
                  <c:v>Italy</c:v>
                </c:pt>
                <c:pt idx="17">
                  <c:v>Canada</c:v>
                </c:pt>
                <c:pt idx="18">
                  <c:v>Sweden</c:v>
                </c:pt>
                <c:pt idx="19">
                  <c:v>United States</c:v>
                </c:pt>
                <c:pt idx="20">
                  <c:v>China</c:v>
                </c:pt>
                <c:pt idx="21">
                  <c:v>Hong Kong</c:v>
                </c:pt>
                <c:pt idx="22">
                  <c:v>Poland</c:v>
                </c:pt>
                <c:pt idx="23">
                  <c:v>Egypt</c:v>
                </c:pt>
                <c:pt idx="24">
                  <c:v>Pakistan</c:v>
                </c:pt>
                <c:pt idx="25">
                  <c:v>Kenya</c:v>
                </c:pt>
                <c:pt idx="26">
                  <c:v>Japan</c:v>
                </c:pt>
              </c:strCache>
            </c:strRef>
          </c:cat>
          <c:val>
            <c:numRef>
              <c:f>Sheet1!$B$2:$B$28</c:f>
              <c:numCache>
                <c:formatCode>General</c:formatCode>
                <c:ptCount val="27"/>
                <c:pt idx="0" formatCode="0%">
                  <c:v>0.31</c:v>
                </c:pt>
                <c:pt idx="2" formatCode="0%">
                  <c:v>0.77</c:v>
                </c:pt>
                <c:pt idx="3" formatCode="0%">
                  <c:v>0.47</c:v>
                </c:pt>
                <c:pt idx="4" formatCode="0%">
                  <c:v>0.4</c:v>
                </c:pt>
                <c:pt idx="5" formatCode="0%">
                  <c:v>0.39</c:v>
                </c:pt>
                <c:pt idx="6" formatCode="0%">
                  <c:v>0.39</c:v>
                </c:pt>
                <c:pt idx="7" formatCode="0%">
                  <c:v>0.36</c:v>
                </c:pt>
                <c:pt idx="8" formatCode="0%">
                  <c:v>0.36</c:v>
                </c:pt>
                <c:pt idx="9" formatCode="0%">
                  <c:v>0.35</c:v>
                </c:pt>
                <c:pt idx="10" formatCode="0%">
                  <c:v>0.33</c:v>
                </c:pt>
                <c:pt idx="11" formatCode="0%">
                  <c:v>0.29</c:v>
                </c:pt>
                <c:pt idx="12" formatCode="0%">
                  <c:v>0.29</c:v>
                </c:pt>
                <c:pt idx="13" formatCode="0%">
                  <c:v>0.28</c:v>
                </c:pt>
                <c:pt idx="14" formatCode="0%">
                  <c:v>0.28</c:v>
                </c:pt>
                <c:pt idx="15" formatCode="0%">
                  <c:v>0.27</c:v>
                </c:pt>
                <c:pt idx="16" formatCode="0%">
                  <c:v>0.25</c:v>
                </c:pt>
                <c:pt idx="17" formatCode="0%">
                  <c:v>0.25</c:v>
                </c:pt>
                <c:pt idx="18" formatCode="0%">
                  <c:v>0.22</c:v>
                </c:pt>
                <c:pt idx="19" formatCode="0%">
                  <c:v>0.22</c:v>
                </c:pt>
                <c:pt idx="20" formatCode="0%">
                  <c:v>0.22</c:v>
                </c:pt>
                <c:pt idx="21" formatCode="0%">
                  <c:v>0.22</c:v>
                </c:pt>
                <c:pt idx="22" formatCode="0%">
                  <c:v>0.21</c:v>
                </c:pt>
                <c:pt idx="23" formatCode="0%">
                  <c:v>0.2</c:v>
                </c:pt>
                <c:pt idx="24" formatCode="0%">
                  <c:v>0.18</c:v>
                </c:pt>
                <c:pt idx="25" formatCode="0%">
                  <c:v>0.18</c:v>
                </c:pt>
                <c:pt idx="26" formatCode="0%">
                  <c:v>0.16</c:v>
                </c:pt>
              </c:numCache>
            </c:numRef>
          </c:val>
          <c:extLst xmlns:c16r2="http://schemas.microsoft.com/office/drawing/2015/06/chart">
            <c:ext xmlns:c16="http://schemas.microsoft.com/office/drawing/2014/chart" uri="{C3380CC4-5D6E-409C-BE32-E72D297353CC}">
              <c16:uniqueId val="{00000008-D451-4D9E-A33C-68C9F4A90330}"/>
            </c:ext>
          </c:extLst>
        </c:ser>
        <c:dLbls>
          <c:showLegendKey val="0"/>
          <c:showVal val="0"/>
          <c:showCatName val="0"/>
          <c:showSerName val="0"/>
          <c:showPercent val="0"/>
          <c:showBubbleSize val="0"/>
        </c:dLbls>
        <c:gapWidth val="50"/>
        <c:axId val="1697539616"/>
        <c:axId val="1697541248"/>
      </c:barChart>
      <c:catAx>
        <c:axId val="1697539616"/>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97541248"/>
        <c:crosses val="autoZero"/>
        <c:auto val="1"/>
        <c:lblAlgn val="ctr"/>
        <c:lblOffset val="0"/>
        <c:noMultiLvlLbl val="0"/>
      </c:catAx>
      <c:valAx>
        <c:axId val="1697541248"/>
        <c:scaling>
          <c:orientation val="minMax"/>
          <c:max val="1.5"/>
          <c:min val="0.0"/>
        </c:scaling>
        <c:delete val="1"/>
        <c:axPos val="t"/>
        <c:numFmt formatCode="0%" sourceLinked="1"/>
        <c:majorTickMark val="out"/>
        <c:minorTickMark val="none"/>
        <c:tickLblPos val="nextTo"/>
        <c:crossAx val="169753961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Column2</c:v>
                </c:pt>
              </c:strCache>
            </c:strRef>
          </c:tx>
          <c:spPr>
            <a:solidFill>
              <a:schemeClr val="tx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BRICS</c:v>
                </c:pt>
                <c:pt idx="4">
                  <c:v>Middle East/Africa</c:v>
                </c:pt>
                <c:pt idx="5">
                  <c:v>Europe</c:v>
                </c:pt>
                <c:pt idx="6">
                  <c:v>G-8 Countries</c:v>
                </c:pt>
                <c:pt idx="7">
                  <c:v>APAC</c:v>
                </c:pt>
                <c:pt idx="8">
                  <c:v>North America</c:v>
                </c:pt>
              </c:strCache>
            </c:strRef>
          </c:cat>
          <c:val>
            <c:numRef>
              <c:f>Sheet1!$B$2:$B$10</c:f>
              <c:numCache>
                <c:formatCode>General</c:formatCode>
                <c:ptCount val="9"/>
                <c:pt idx="0" formatCode="0%">
                  <c:v>0.31</c:v>
                </c:pt>
                <c:pt idx="2" formatCode="0%">
                  <c:v>0.42</c:v>
                </c:pt>
                <c:pt idx="3" formatCode="0%">
                  <c:v>0.36</c:v>
                </c:pt>
                <c:pt idx="4" formatCode="0%">
                  <c:v>0.3</c:v>
                </c:pt>
                <c:pt idx="5" formatCode="0%">
                  <c:v>0.28</c:v>
                </c:pt>
                <c:pt idx="6" formatCode="0%">
                  <c:v>0.26</c:v>
                </c:pt>
                <c:pt idx="7" formatCode="0%">
                  <c:v>0.26</c:v>
                </c:pt>
                <c:pt idx="8" formatCode="0%">
                  <c:v>0.24</c:v>
                </c:pt>
              </c:numCache>
            </c:numRef>
          </c:val>
          <c:extLst xmlns:c16r2="http://schemas.microsoft.com/office/drawing/2015/06/chart">
            <c:ext xmlns:c16="http://schemas.microsoft.com/office/drawing/2014/chart" uri="{C3380CC4-5D6E-409C-BE32-E72D297353CC}">
              <c16:uniqueId val="{00000000-5C87-4534-981D-0B129B40E7D0}"/>
            </c:ext>
          </c:extLst>
        </c:ser>
        <c:dLbls>
          <c:showLegendKey val="0"/>
          <c:showVal val="0"/>
          <c:showCatName val="0"/>
          <c:showSerName val="0"/>
          <c:showPercent val="0"/>
          <c:showBubbleSize val="0"/>
        </c:dLbls>
        <c:gapWidth val="50"/>
        <c:axId val="1181397264"/>
        <c:axId val="1565907408"/>
      </c:barChart>
      <c:catAx>
        <c:axId val="118139726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5907408"/>
        <c:crosses val="autoZero"/>
        <c:auto val="1"/>
        <c:lblAlgn val="ctr"/>
        <c:lblOffset val="0"/>
        <c:noMultiLvlLbl val="0"/>
      </c:catAx>
      <c:valAx>
        <c:axId val="1565907408"/>
        <c:scaling>
          <c:orientation val="minMax"/>
          <c:max val="1.0"/>
        </c:scaling>
        <c:delete val="1"/>
        <c:axPos val="t"/>
        <c:numFmt formatCode="0%" sourceLinked="1"/>
        <c:majorTickMark val="none"/>
        <c:minorTickMark val="none"/>
        <c:tickLblPos val="nextTo"/>
        <c:crossAx val="11813972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D451-4D9E-A33C-68C9F4A90330}"/>
              </c:ext>
            </c:extLst>
          </c:dPt>
          <c:dPt>
            <c:idx val="2"/>
            <c:invertIfNegative val="0"/>
            <c:bubble3D val="0"/>
            <c:extLst xmlns:c16r2="http://schemas.microsoft.com/office/drawing/2015/06/chart">
              <c:ext xmlns:c16="http://schemas.microsoft.com/office/drawing/2014/chart" uri="{C3380CC4-5D6E-409C-BE32-E72D297353CC}">
                <c16:uniqueId val="{00000003-D451-4D9E-A33C-68C9F4A90330}"/>
              </c:ext>
            </c:extLst>
          </c:dPt>
          <c:dPt>
            <c:idx val="3"/>
            <c:invertIfNegative val="0"/>
            <c:bubble3D val="0"/>
            <c:extLst xmlns:c16r2="http://schemas.microsoft.com/office/drawing/2015/06/chart">
              <c:ext xmlns:c16="http://schemas.microsoft.com/office/drawing/2014/chart" uri="{C3380CC4-5D6E-409C-BE32-E72D297353CC}">
                <c16:uniqueId val="{00000005-D451-4D9E-A33C-68C9F4A90330}"/>
              </c:ext>
            </c:extLst>
          </c:dPt>
          <c:dPt>
            <c:idx val="4"/>
            <c:invertIfNegative val="0"/>
            <c:bubble3D val="0"/>
            <c:extLst xmlns:c16r2="http://schemas.microsoft.com/office/drawing/2015/06/chart">
              <c:ext xmlns:c16="http://schemas.microsoft.com/office/drawing/2014/chart" uri="{C3380CC4-5D6E-409C-BE32-E72D297353CC}">
                <c16:uniqueId val="{00000007-D451-4D9E-A33C-68C9F4A90330}"/>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Indonesia</c:v>
                </c:pt>
                <c:pt idx="3">
                  <c:v>Sweden</c:v>
                </c:pt>
                <c:pt idx="4">
                  <c:v>United States</c:v>
                </c:pt>
                <c:pt idx="5">
                  <c:v>Egypt</c:v>
                </c:pt>
                <c:pt idx="6">
                  <c:v>Italy</c:v>
                </c:pt>
                <c:pt idx="7">
                  <c:v>Germany</c:v>
                </c:pt>
                <c:pt idx="8">
                  <c:v>Turkey</c:v>
                </c:pt>
                <c:pt idx="9">
                  <c:v>Poland</c:v>
                </c:pt>
                <c:pt idx="10">
                  <c:v>China</c:v>
                </c:pt>
                <c:pt idx="11">
                  <c:v>Great Britain</c:v>
                </c:pt>
                <c:pt idx="12">
                  <c:v>Australia</c:v>
                </c:pt>
                <c:pt idx="13">
                  <c:v>Nigeria</c:v>
                </c:pt>
                <c:pt idx="14">
                  <c:v>Russia</c:v>
                </c:pt>
                <c:pt idx="15">
                  <c:v>South Africa</c:v>
                </c:pt>
                <c:pt idx="16">
                  <c:v>India</c:v>
                </c:pt>
                <c:pt idx="17">
                  <c:v>Canada</c:v>
                </c:pt>
                <c:pt idx="18">
                  <c:v>Pakistan</c:v>
                </c:pt>
                <c:pt idx="19">
                  <c:v>Brazil</c:v>
                </c:pt>
                <c:pt idx="20">
                  <c:v>Japan</c:v>
                </c:pt>
                <c:pt idx="21">
                  <c:v>Mexico</c:v>
                </c:pt>
                <c:pt idx="22">
                  <c:v>France</c:v>
                </c:pt>
                <c:pt idx="23">
                  <c:v>Hong Kong</c:v>
                </c:pt>
                <c:pt idx="24">
                  <c:v>Republic of Korea</c:v>
                </c:pt>
                <c:pt idx="25">
                  <c:v>Kenya</c:v>
                </c:pt>
                <c:pt idx="26">
                  <c:v>Tunisia</c:v>
                </c:pt>
              </c:strCache>
            </c:strRef>
          </c:cat>
          <c:val>
            <c:numRef>
              <c:f>Sheet1!$B$2:$B$28</c:f>
              <c:numCache>
                <c:formatCode>General</c:formatCode>
                <c:ptCount val="27"/>
                <c:pt idx="0" formatCode="0%">
                  <c:v>0.05</c:v>
                </c:pt>
                <c:pt idx="2" formatCode="0%">
                  <c:v>0.08</c:v>
                </c:pt>
                <c:pt idx="3" formatCode="0%">
                  <c:v>0.08</c:v>
                </c:pt>
                <c:pt idx="4" formatCode="0%">
                  <c:v>0.08</c:v>
                </c:pt>
                <c:pt idx="5" formatCode="0%">
                  <c:v>0.08</c:v>
                </c:pt>
                <c:pt idx="6" formatCode="0%">
                  <c:v>0.08</c:v>
                </c:pt>
                <c:pt idx="7" formatCode="0%">
                  <c:v>0.07</c:v>
                </c:pt>
                <c:pt idx="8" formatCode="0%">
                  <c:v>0.07</c:v>
                </c:pt>
                <c:pt idx="9" formatCode="0%">
                  <c:v>0.07</c:v>
                </c:pt>
                <c:pt idx="10" formatCode="0%">
                  <c:v>0.05</c:v>
                </c:pt>
                <c:pt idx="11" formatCode="0%">
                  <c:v>0.05</c:v>
                </c:pt>
                <c:pt idx="12" formatCode="0%">
                  <c:v>0.05</c:v>
                </c:pt>
                <c:pt idx="13" formatCode="0%">
                  <c:v>0.05</c:v>
                </c:pt>
                <c:pt idx="14" formatCode="0%">
                  <c:v>0.05</c:v>
                </c:pt>
                <c:pt idx="15" formatCode="0%">
                  <c:v>0.04</c:v>
                </c:pt>
                <c:pt idx="16" formatCode="0%">
                  <c:v>0.04</c:v>
                </c:pt>
                <c:pt idx="17" formatCode="0%">
                  <c:v>0.04</c:v>
                </c:pt>
                <c:pt idx="18" formatCode="0%">
                  <c:v>0.04</c:v>
                </c:pt>
                <c:pt idx="19" formatCode="0%">
                  <c:v>0.03</c:v>
                </c:pt>
                <c:pt idx="20" formatCode="0%">
                  <c:v>0.03</c:v>
                </c:pt>
                <c:pt idx="21" formatCode="0%">
                  <c:v>0.03</c:v>
                </c:pt>
                <c:pt idx="22" formatCode="0%">
                  <c:v>0.03</c:v>
                </c:pt>
                <c:pt idx="23" formatCode="0%">
                  <c:v>0.03</c:v>
                </c:pt>
                <c:pt idx="24" formatCode="0%">
                  <c:v>0.03</c:v>
                </c:pt>
                <c:pt idx="25" formatCode="0%">
                  <c:v>0.02</c:v>
                </c:pt>
                <c:pt idx="26" formatCode="0%">
                  <c:v>0.0</c:v>
                </c:pt>
              </c:numCache>
            </c:numRef>
          </c:val>
          <c:extLst xmlns:c16r2="http://schemas.microsoft.com/office/drawing/2015/06/chart">
            <c:ext xmlns:c16="http://schemas.microsoft.com/office/drawing/2014/chart" uri="{C3380CC4-5D6E-409C-BE32-E72D297353CC}">
              <c16:uniqueId val="{00000008-D451-4D9E-A33C-68C9F4A90330}"/>
            </c:ext>
          </c:extLst>
        </c:ser>
        <c:dLbls>
          <c:showLegendKey val="0"/>
          <c:showVal val="0"/>
          <c:showCatName val="0"/>
          <c:showSerName val="0"/>
          <c:showPercent val="0"/>
          <c:showBubbleSize val="0"/>
        </c:dLbls>
        <c:gapWidth val="50"/>
        <c:axId val="1181624240"/>
        <c:axId val="1181626016"/>
      </c:barChart>
      <c:catAx>
        <c:axId val="1181624240"/>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181626016"/>
        <c:crosses val="autoZero"/>
        <c:auto val="1"/>
        <c:lblAlgn val="ctr"/>
        <c:lblOffset val="0"/>
        <c:noMultiLvlLbl val="0"/>
      </c:catAx>
      <c:valAx>
        <c:axId val="1181626016"/>
        <c:scaling>
          <c:orientation val="minMax"/>
          <c:max val="1.5"/>
          <c:min val="0.0"/>
        </c:scaling>
        <c:delete val="1"/>
        <c:axPos val="t"/>
        <c:numFmt formatCode="0%" sourceLinked="1"/>
        <c:majorTickMark val="out"/>
        <c:minorTickMark val="none"/>
        <c:tickLblPos val="nextTo"/>
        <c:crossAx val="118162424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Column2</c:v>
                </c:pt>
              </c:strCache>
            </c:strRef>
          </c:tx>
          <c:spPr>
            <a:solidFill>
              <a:schemeClr val="tx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Europe</c:v>
                </c:pt>
                <c:pt idx="3">
                  <c:v>North America</c:v>
                </c:pt>
                <c:pt idx="4">
                  <c:v>Middle East/Africa</c:v>
                </c:pt>
                <c:pt idx="5">
                  <c:v>G-8 Countries</c:v>
                </c:pt>
                <c:pt idx="6">
                  <c:v>BRICS</c:v>
                </c:pt>
                <c:pt idx="7">
                  <c:v>APAC</c:v>
                </c:pt>
                <c:pt idx="8">
                  <c:v>LATAM</c:v>
                </c:pt>
              </c:strCache>
            </c:strRef>
          </c:cat>
          <c:val>
            <c:numRef>
              <c:f>Sheet1!$B$2:$B$10</c:f>
              <c:numCache>
                <c:formatCode>General</c:formatCode>
                <c:ptCount val="9"/>
                <c:pt idx="0" formatCode="0%">
                  <c:v>0.05</c:v>
                </c:pt>
                <c:pt idx="2" formatCode="0%">
                  <c:v>0.06</c:v>
                </c:pt>
                <c:pt idx="3" formatCode="0%">
                  <c:v>0.06</c:v>
                </c:pt>
                <c:pt idx="4" formatCode="0%">
                  <c:v>0.05</c:v>
                </c:pt>
                <c:pt idx="5" formatCode="0%">
                  <c:v>0.05</c:v>
                </c:pt>
                <c:pt idx="6" formatCode="0%">
                  <c:v>0.04</c:v>
                </c:pt>
                <c:pt idx="7" formatCode="0%">
                  <c:v>0.04</c:v>
                </c:pt>
                <c:pt idx="8" formatCode="0%">
                  <c:v>0.03</c:v>
                </c:pt>
              </c:numCache>
            </c:numRef>
          </c:val>
          <c:extLst xmlns:c16r2="http://schemas.microsoft.com/office/drawing/2015/06/chart">
            <c:ext xmlns:c16="http://schemas.microsoft.com/office/drawing/2014/chart" uri="{C3380CC4-5D6E-409C-BE32-E72D297353CC}">
              <c16:uniqueId val="{00000000-5C87-4534-981D-0B129B40E7D0}"/>
            </c:ext>
          </c:extLst>
        </c:ser>
        <c:dLbls>
          <c:showLegendKey val="0"/>
          <c:showVal val="0"/>
          <c:showCatName val="0"/>
          <c:showSerName val="0"/>
          <c:showPercent val="0"/>
          <c:showBubbleSize val="0"/>
        </c:dLbls>
        <c:gapWidth val="50"/>
        <c:axId val="1699631328"/>
        <c:axId val="1541651408"/>
      </c:barChart>
      <c:catAx>
        <c:axId val="169963132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41651408"/>
        <c:crosses val="autoZero"/>
        <c:auto val="1"/>
        <c:lblAlgn val="ctr"/>
        <c:lblOffset val="0"/>
        <c:noMultiLvlLbl val="0"/>
      </c:catAx>
      <c:valAx>
        <c:axId val="1541651408"/>
        <c:scaling>
          <c:orientation val="minMax"/>
          <c:max val="1.0"/>
        </c:scaling>
        <c:delete val="1"/>
        <c:axPos val="t"/>
        <c:numFmt formatCode="0%" sourceLinked="1"/>
        <c:majorTickMark val="none"/>
        <c:minorTickMark val="none"/>
        <c:tickLblPos val="nextTo"/>
        <c:crossAx val="169963132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93874560701099"/>
          <c:y val="0.0332125603864734"/>
          <c:w val="0.402343592267313"/>
          <c:h val="0.933574879227053"/>
        </c:manualLayout>
      </c:layout>
      <c:barChart>
        <c:barDir val="bar"/>
        <c:grouping val="clustered"/>
        <c:varyColors val="0"/>
        <c:ser>
          <c:idx val="0"/>
          <c:order val="0"/>
          <c:tx>
            <c:strRef>
              <c:f>Sheet1!$B$1</c:f>
              <c:strCache>
                <c:ptCount val="1"/>
                <c:pt idx="0">
                  <c:v>Column2</c:v>
                </c:pt>
              </c:strCache>
            </c:strRef>
          </c:tx>
          <c:spPr>
            <a:solidFill>
              <a:schemeClr val="tx2"/>
            </a:solidFill>
            <a:ln>
              <a:solidFill>
                <a:schemeClr val="bg1"/>
              </a:solidFill>
            </a:ln>
            <a:effectLst/>
          </c:spPr>
          <c:invertIfNegative val="0"/>
          <c:dPt>
            <c:idx val="5"/>
            <c:invertIfNegative val="0"/>
            <c:bubble3D val="0"/>
            <c:spPr>
              <a:solidFill>
                <a:srgbClr val="1B365D"/>
              </a:solidFill>
              <a:ln>
                <a:solidFill>
                  <a:schemeClr val="bg1"/>
                </a:solidFill>
              </a:ln>
              <a:effectLst/>
            </c:spPr>
            <c:extLst xmlns:c16r2="http://schemas.microsoft.com/office/drawing/2015/06/chart">
              <c:ext xmlns:c16="http://schemas.microsoft.com/office/drawing/2014/chart" uri="{C3380CC4-5D6E-409C-BE32-E72D297353CC}">
                <c16:uniqueId val="{00000001-A3C5-49D0-87D5-77386B5BD0C7}"/>
              </c:ext>
            </c:extLst>
          </c:dPt>
          <c:dPt>
            <c:idx val="6"/>
            <c:invertIfNegative val="0"/>
            <c:bubble3D val="0"/>
            <c:spPr>
              <a:solidFill>
                <a:srgbClr val="1B365D"/>
              </a:solidFill>
              <a:ln>
                <a:solidFill>
                  <a:schemeClr val="bg1"/>
                </a:solidFill>
              </a:ln>
              <a:effectLst/>
            </c:spPr>
            <c:extLst xmlns:c16r2="http://schemas.microsoft.com/office/drawing/2015/06/chart">
              <c:ext xmlns:c16="http://schemas.microsoft.com/office/drawing/2014/chart" uri="{C3380CC4-5D6E-409C-BE32-E72D297353CC}">
                <c16:uniqueId val="{00000004-1CFF-4F17-865A-36C7A72E9713}"/>
              </c:ext>
            </c:extLst>
          </c:dPt>
          <c:dPt>
            <c:idx val="8"/>
            <c:invertIfNegative val="0"/>
            <c:bubble3D val="0"/>
            <c:spPr>
              <a:solidFill>
                <a:srgbClr val="A6A6A6"/>
              </a:solidFill>
              <a:ln>
                <a:solidFill>
                  <a:schemeClr val="bg1"/>
                </a:solidFill>
              </a:ln>
              <a:effectLst/>
            </c:spPr>
            <c:extLst xmlns:c16r2="http://schemas.microsoft.com/office/drawing/2015/06/chart">
              <c:ext xmlns:c16="http://schemas.microsoft.com/office/drawing/2014/chart" uri="{C3380CC4-5D6E-409C-BE32-E72D297353CC}">
                <c16:uniqueId val="{00000000-EA1F-4CDA-8B76-69FC8AA22270}"/>
              </c:ext>
            </c:extLst>
          </c:dPt>
          <c:dPt>
            <c:idx val="9"/>
            <c:invertIfNegative val="0"/>
            <c:bubble3D val="0"/>
            <c:spPr>
              <a:solidFill>
                <a:srgbClr val="888B8D"/>
              </a:solidFill>
              <a:ln>
                <a:solidFill>
                  <a:schemeClr val="bg1"/>
                </a:solidFill>
              </a:ln>
              <a:effectLst/>
            </c:spPr>
            <c:extLst xmlns:c16r2="http://schemas.microsoft.com/office/drawing/2015/06/chart">
              <c:ext xmlns:c16="http://schemas.microsoft.com/office/drawing/2014/chart" uri="{C3380CC4-5D6E-409C-BE32-E72D297353CC}">
                <c16:uniqueId val="{00000006-E87A-468C-BEB7-FDE5E717A51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Sheet1!$A$2:$A$11</c:f>
              <c:strCache>
                <c:ptCount val="10"/>
                <c:pt idx="0">
                  <c:v>Governments should provide training programs to help those who are put out of work due to technological changes</c:v>
                </c:pt>
                <c:pt idx="1">
                  <c:v>Corporations should take into account the social and economic consequences when designing new technologies</c:v>
                </c:pt>
                <c:pt idx="2">
                  <c:v>Corporations should provide training programs to help those who are put out of work due to technological changes</c:v>
                </c:pt>
                <c:pt idx="3">
                  <c:v>Governments should provide everyone in society with a minimum guaranteed income in order to cope with the effects of rapid technological change on employment</c:v>
                </c:pt>
                <c:pt idx="4">
                  <c:v>Individuals should better educate themselves to deal with the effects of technological change</c:v>
                </c:pt>
                <c:pt idx="5">
                  <c:v>Governments should tax those that benefit from technology changes most and use taxes for redistribution purposes</c:v>
                </c:pt>
                <c:pt idx="6">
                  <c:v>Governments should tax robots</c:v>
                </c:pt>
                <c:pt idx="7">
                  <c:v>Governments should regulate technology to slow its development</c:v>
                </c:pt>
                <c:pt idx="8">
                  <c:v>Other</c:v>
                </c:pt>
                <c:pt idx="9">
                  <c:v>None of the above</c:v>
                </c:pt>
              </c:strCache>
            </c:strRef>
          </c:cat>
          <c:val>
            <c:numRef>
              <c:f>Sheet1!$B$2:$B$11</c:f>
              <c:numCache>
                <c:formatCode>0%</c:formatCode>
                <c:ptCount val="10"/>
                <c:pt idx="0">
                  <c:v>0.42</c:v>
                </c:pt>
                <c:pt idx="1">
                  <c:v>0.39</c:v>
                </c:pt>
                <c:pt idx="2">
                  <c:v>0.39</c:v>
                </c:pt>
                <c:pt idx="3">
                  <c:v>0.34</c:v>
                </c:pt>
                <c:pt idx="4">
                  <c:v>0.33</c:v>
                </c:pt>
                <c:pt idx="5">
                  <c:v>0.26</c:v>
                </c:pt>
                <c:pt idx="6">
                  <c:v>0.17</c:v>
                </c:pt>
                <c:pt idx="7">
                  <c:v>0.15</c:v>
                </c:pt>
                <c:pt idx="8">
                  <c:v>0.04</c:v>
                </c:pt>
                <c:pt idx="9">
                  <c:v>0.18</c:v>
                </c:pt>
              </c:numCache>
            </c:numRef>
          </c:val>
          <c:extLst xmlns:c16r2="http://schemas.microsoft.com/office/drawing/2015/06/chart">
            <c:ext xmlns:c16="http://schemas.microsoft.com/office/drawing/2014/chart" uri="{C3380CC4-5D6E-409C-BE32-E72D297353CC}">
              <c16:uniqueId val="{00000000-AC9D-43F0-9A31-8C88E655B4EC}"/>
            </c:ext>
          </c:extLst>
        </c:ser>
        <c:dLbls>
          <c:showLegendKey val="0"/>
          <c:showVal val="0"/>
          <c:showCatName val="0"/>
          <c:showSerName val="0"/>
          <c:showPercent val="0"/>
          <c:showBubbleSize val="0"/>
        </c:dLbls>
        <c:gapWidth val="50"/>
        <c:axId val="1344442272"/>
        <c:axId val="1699247520"/>
      </c:barChart>
      <c:catAx>
        <c:axId val="1344442272"/>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99247520"/>
        <c:crosses val="autoZero"/>
        <c:auto val="1"/>
        <c:lblAlgn val="ctr"/>
        <c:lblOffset val="0"/>
        <c:noMultiLvlLbl val="0"/>
      </c:catAx>
      <c:valAx>
        <c:axId val="1699247520"/>
        <c:scaling>
          <c:orientation val="minMax"/>
          <c:max val="1.0"/>
        </c:scaling>
        <c:delete val="1"/>
        <c:axPos val="t"/>
        <c:numFmt formatCode="0%" sourceLinked="1"/>
        <c:majorTickMark val="none"/>
        <c:minorTickMark val="none"/>
        <c:tickLblPos val="nextTo"/>
        <c:crossAx val="134444227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2DEE-47E5-9D66-358B3770AC73}"/>
              </c:ext>
            </c:extLst>
          </c:dPt>
          <c:dPt>
            <c:idx val="2"/>
            <c:invertIfNegative val="0"/>
            <c:bubble3D val="0"/>
            <c:extLst xmlns:c16r2="http://schemas.microsoft.com/office/drawing/2015/06/chart">
              <c:ext xmlns:c16="http://schemas.microsoft.com/office/drawing/2014/chart" uri="{C3380CC4-5D6E-409C-BE32-E72D297353CC}">
                <c16:uniqueId val="{00000003-2DEE-47E5-9D66-358B3770AC73}"/>
              </c:ext>
            </c:extLst>
          </c:dPt>
          <c:dPt>
            <c:idx val="3"/>
            <c:invertIfNegative val="0"/>
            <c:bubble3D val="0"/>
            <c:extLst xmlns:c16r2="http://schemas.microsoft.com/office/drawing/2015/06/chart">
              <c:ext xmlns:c16="http://schemas.microsoft.com/office/drawing/2014/chart" uri="{C3380CC4-5D6E-409C-BE32-E72D297353CC}">
                <c16:uniqueId val="{00000005-2DEE-47E5-9D66-358B3770AC73}"/>
              </c:ext>
            </c:extLst>
          </c:dPt>
          <c:dPt>
            <c:idx val="4"/>
            <c:invertIfNegative val="0"/>
            <c:bubble3D val="0"/>
            <c:extLst xmlns:c16r2="http://schemas.microsoft.com/office/drawing/2015/06/chart">
              <c:ext xmlns:c16="http://schemas.microsoft.com/office/drawing/2014/chart" uri="{C3380CC4-5D6E-409C-BE32-E72D297353CC}">
                <c16:uniqueId val="{00000007-2DEE-47E5-9D66-358B3770AC73}"/>
              </c:ext>
            </c:extLst>
          </c:dPt>
          <c:dLbls>
            <c:dLbl>
              <c:idx val="26"/>
              <c:tx>
                <c:rich>
                  <a:bodyPr/>
                  <a:lstStyle/>
                  <a:p>
                    <a:r>
                      <a:rPr lang="en-US" dirty="0"/>
                      <a:t>n/a</a:t>
                    </a:r>
                  </a:p>
                </c:rich>
              </c:tx>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4-F0D6-4247-873F-B0E6FAAAB524}"/>
                </c:ex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Tunisia</c:v>
                </c:pt>
                <c:pt idx="3">
                  <c:v>Kenya</c:v>
                </c:pt>
                <c:pt idx="4">
                  <c:v>Canada</c:v>
                </c:pt>
                <c:pt idx="5">
                  <c:v>Nigeria</c:v>
                </c:pt>
                <c:pt idx="6">
                  <c:v>India</c:v>
                </c:pt>
                <c:pt idx="7">
                  <c:v>South Africa</c:v>
                </c:pt>
                <c:pt idx="8">
                  <c:v>Hong Kong</c:v>
                </c:pt>
                <c:pt idx="9">
                  <c:v>Pakistan</c:v>
                </c:pt>
                <c:pt idx="10">
                  <c:v>Australia</c:v>
                </c:pt>
                <c:pt idx="11">
                  <c:v>France</c:v>
                </c:pt>
                <c:pt idx="12">
                  <c:v>Great Britain</c:v>
                </c:pt>
                <c:pt idx="13">
                  <c:v>Brazil</c:v>
                </c:pt>
                <c:pt idx="14">
                  <c:v>Mexico</c:v>
                </c:pt>
                <c:pt idx="15">
                  <c:v>Egypt</c:v>
                </c:pt>
                <c:pt idx="16">
                  <c:v>Poland</c:v>
                </c:pt>
                <c:pt idx="17">
                  <c:v>Sweden</c:v>
                </c:pt>
                <c:pt idx="18">
                  <c:v>Turkey</c:v>
                </c:pt>
                <c:pt idx="19">
                  <c:v>Germany</c:v>
                </c:pt>
                <c:pt idx="20">
                  <c:v>United States</c:v>
                </c:pt>
                <c:pt idx="21">
                  <c:v>Indonesia</c:v>
                </c:pt>
                <c:pt idx="22">
                  <c:v>Republic of Korea</c:v>
                </c:pt>
                <c:pt idx="23">
                  <c:v>Italy</c:v>
                </c:pt>
                <c:pt idx="24">
                  <c:v>Russia</c:v>
                </c:pt>
                <c:pt idx="25">
                  <c:v>Japan</c:v>
                </c:pt>
                <c:pt idx="26">
                  <c:v>China</c:v>
                </c:pt>
              </c:strCache>
            </c:strRef>
          </c:cat>
          <c:val>
            <c:numRef>
              <c:f>Sheet1!$B$2:$B$28</c:f>
              <c:numCache>
                <c:formatCode>General</c:formatCode>
                <c:ptCount val="27"/>
                <c:pt idx="0" formatCode="0%">
                  <c:v>0.15</c:v>
                </c:pt>
                <c:pt idx="2" formatCode="0%">
                  <c:v>0.68</c:v>
                </c:pt>
                <c:pt idx="3" formatCode="0%">
                  <c:v>0.19</c:v>
                </c:pt>
                <c:pt idx="4" formatCode="0%">
                  <c:v>0.18</c:v>
                </c:pt>
                <c:pt idx="5" formatCode="0%">
                  <c:v>0.18</c:v>
                </c:pt>
                <c:pt idx="6" formatCode="0%">
                  <c:v>0.17</c:v>
                </c:pt>
                <c:pt idx="7" formatCode="0%">
                  <c:v>0.14</c:v>
                </c:pt>
                <c:pt idx="8" formatCode="0%">
                  <c:v>0.14</c:v>
                </c:pt>
                <c:pt idx="9" formatCode="0%">
                  <c:v>0.13</c:v>
                </c:pt>
                <c:pt idx="10" formatCode="0%">
                  <c:v>0.12</c:v>
                </c:pt>
                <c:pt idx="11" formatCode="0%">
                  <c:v>0.12</c:v>
                </c:pt>
                <c:pt idx="12" formatCode="0%">
                  <c:v>0.12</c:v>
                </c:pt>
                <c:pt idx="13" formatCode="0%">
                  <c:v>0.11</c:v>
                </c:pt>
                <c:pt idx="14" formatCode="0%">
                  <c:v>0.1</c:v>
                </c:pt>
                <c:pt idx="15" formatCode="0%">
                  <c:v>0.1</c:v>
                </c:pt>
                <c:pt idx="16" formatCode="0%">
                  <c:v>0.08</c:v>
                </c:pt>
                <c:pt idx="17" formatCode="0%">
                  <c:v>0.08</c:v>
                </c:pt>
                <c:pt idx="18" formatCode="0%">
                  <c:v>0.08</c:v>
                </c:pt>
                <c:pt idx="19" formatCode="0%">
                  <c:v>0.08</c:v>
                </c:pt>
                <c:pt idx="20" formatCode="0%">
                  <c:v>0.08</c:v>
                </c:pt>
                <c:pt idx="21" formatCode="0%">
                  <c:v>0.08</c:v>
                </c:pt>
                <c:pt idx="22" formatCode="0%">
                  <c:v>0.06</c:v>
                </c:pt>
                <c:pt idx="23" formatCode="0%">
                  <c:v>0.06</c:v>
                </c:pt>
                <c:pt idx="24" formatCode="0%">
                  <c:v>0.05</c:v>
                </c:pt>
                <c:pt idx="25" formatCode="0%">
                  <c:v>0.05</c:v>
                </c:pt>
                <c:pt idx="26" formatCode="0%">
                  <c:v>0.0</c:v>
                </c:pt>
              </c:numCache>
            </c:numRef>
          </c:val>
          <c:extLst xmlns:c16r2="http://schemas.microsoft.com/office/drawing/2015/06/chart">
            <c:ext xmlns:c16="http://schemas.microsoft.com/office/drawing/2014/chart" uri="{C3380CC4-5D6E-409C-BE32-E72D297353CC}">
              <c16:uniqueId val="{00000008-2DEE-47E5-9D66-358B3770AC73}"/>
            </c:ext>
          </c:extLst>
        </c:ser>
        <c:dLbls>
          <c:showLegendKey val="0"/>
          <c:showVal val="0"/>
          <c:showCatName val="0"/>
          <c:showSerName val="0"/>
          <c:showPercent val="0"/>
          <c:showBubbleSize val="0"/>
        </c:dLbls>
        <c:gapWidth val="50"/>
        <c:axId val="1541844560"/>
        <c:axId val="1699478880"/>
      </c:barChart>
      <c:catAx>
        <c:axId val="1541844560"/>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99478880"/>
        <c:crosses val="autoZero"/>
        <c:auto val="1"/>
        <c:lblAlgn val="ctr"/>
        <c:lblOffset val="0"/>
        <c:noMultiLvlLbl val="0"/>
      </c:catAx>
      <c:valAx>
        <c:axId val="1699478880"/>
        <c:scaling>
          <c:orientation val="minMax"/>
          <c:max val="1.5"/>
          <c:min val="0.0"/>
        </c:scaling>
        <c:delete val="1"/>
        <c:axPos val="t"/>
        <c:numFmt formatCode="0%" sourceLinked="1"/>
        <c:majorTickMark val="out"/>
        <c:minorTickMark val="none"/>
        <c:tickLblPos val="nextTo"/>
        <c:crossAx val="154184456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Column2</c:v>
                </c:pt>
              </c:strCache>
            </c:strRef>
          </c:tx>
          <c:spPr>
            <a:solidFill>
              <a:schemeClr val="tx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North America</c:v>
                </c:pt>
                <c:pt idx="4">
                  <c:v>LATAM</c:v>
                </c:pt>
                <c:pt idx="5">
                  <c:v>G-8 Countries</c:v>
                </c:pt>
                <c:pt idx="6">
                  <c:v>BRICS</c:v>
                </c:pt>
                <c:pt idx="7">
                  <c:v>Europe</c:v>
                </c:pt>
                <c:pt idx="8">
                  <c:v>APAC</c:v>
                </c:pt>
              </c:strCache>
            </c:strRef>
          </c:cat>
          <c:val>
            <c:numRef>
              <c:f>Sheet1!$B$2:$B$10</c:f>
              <c:numCache>
                <c:formatCode>General</c:formatCode>
                <c:ptCount val="9"/>
                <c:pt idx="0" formatCode="0%">
                  <c:v>0.15</c:v>
                </c:pt>
                <c:pt idx="2" formatCode="0%">
                  <c:v>0.14</c:v>
                </c:pt>
                <c:pt idx="3" formatCode="0%">
                  <c:v>0.13</c:v>
                </c:pt>
                <c:pt idx="4" formatCode="0%">
                  <c:v>0.11</c:v>
                </c:pt>
                <c:pt idx="5" formatCode="0%">
                  <c:v>0.1</c:v>
                </c:pt>
                <c:pt idx="6" formatCode="0%">
                  <c:v>0.1</c:v>
                </c:pt>
                <c:pt idx="7" formatCode="0%">
                  <c:v>0.09</c:v>
                </c:pt>
                <c:pt idx="8" formatCode="0%">
                  <c:v>0.08</c:v>
                </c:pt>
              </c:numCache>
            </c:numRef>
          </c:val>
          <c:extLst xmlns:c16r2="http://schemas.microsoft.com/office/drawing/2015/06/chart">
            <c:ext xmlns:c16="http://schemas.microsoft.com/office/drawing/2014/chart" uri="{C3380CC4-5D6E-409C-BE32-E72D297353CC}">
              <c16:uniqueId val="{00000000-CE65-4AC6-9202-8021DF81B6B1}"/>
            </c:ext>
          </c:extLst>
        </c:ser>
        <c:dLbls>
          <c:showLegendKey val="0"/>
          <c:showVal val="0"/>
          <c:showCatName val="0"/>
          <c:showSerName val="0"/>
          <c:showPercent val="0"/>
          <c:showBubbleSize val="0"/>
        </c:dLbls>
        <c:gapWidth val="50"/>
        <c:axId val="1181156768"/>
        <c:axId val="1181202784"/>
      </c:barChart>
      <c:catAx>
        <c:axId val="118115676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181202784"/>
        <c:crosses val="autoZero"/>
        <c:auto val="1"/>
        <c:lblAlgn val="ctr"/>
        <c:lblOffset val="0"/>
        <c:noMultiLvlLbl val="0"/>
      </c:catAx>
      <c:valAx>
        <c:axId val="1181202784"/>
        <c:scaling>
          <c:orientation val="minMax"/>
          <c:max val="1.0"/>
        </c:scaling>
        <c:delete val="1"/>
        <c:axPos val="t"/>
        <c:numFmt formatCode="0%" sourceLinked="1"/>
        <c:majorTickMark val="none"/>
        <c:minorTickMark val="none"/>
        <c:tickLblPos val="nextTo"/>
        <c:crossAx val="11811567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2DEE-47E5-9D66-358B3770AC73}"/>
              </c:ext>
            </c:extLst>
          </c:dPt>
          <c:dPt>
            <c:idx val="2"/>
            <c:invertIfNegative val="0"/>
            <c:bubble3D val="0"/>
            <c:extLst xmlns:c16r2="http://schemas.microsoft.com/office/drawing/2015/06/chart">
              <c:ext xmlns:c16="http://schemas.microsoft.com/office/drawing/2014/chart" uri="{C3380CC4-5D6E-409C-BE32-E72D297353CC}">
                <c16:uniqueId val="{00000003-2DEE-47E5-9D66-358B3770AC73}"/>
              </c:ext>
            </c:extLst>
          </c:dPt>
          <c:dPt>
            <c:idx val="3"/>
            <c:invertIfNegative val="0"/>
            <c:bubble3D val="0"/>
            <c:extLst xmlns:c16r2="http://schemas.microsoft.com/office/drawing/2015/06/chart">
              <c:ext xmlns:c16="http://schemas.microsoft.com/office/drawing/2014/chart" uri="{C3380CC4-5D6E-409C-BE32-E72D297353CC}">
                <c16:uniqueId val="{00000005-2DEE-47E5-9D66-358B3770AC73}"/>
              </c:ext>
            </c:extLst>
          </c:dPt>
          <c:dPt>
            <c:idx val="4"/>
            <c:invertIfNegative val="0"/>
            <c:bubble3D val="0"/>
            <c:extLst xmlns:c16r2="http://schemas.microsoft.com/office/drawing/2015/06/chart">
              <c:ext xmlns:c16="http://schemas.microsoft.com/office/drawing/2014/chart" uri="{C3380CC4-5D6E-409C-BE32-E72D297353CC}">
                <c16:uniqueId val="{00000007-2DEE-47E5-9D66-358B3770AC73}"/>
              </c:ext>
            </c:extLst>
          </c:dPt>
          <c:dLbls>
            <c:dLbl>
              <c:idx val="26"/>
              <c:tx>
                <c:rich>
                  <a:bodyPr rot="0" spcFirstLastPara="1" vertOverflow="ellipsis" vert="horz" wrap="square" lIns="38100" tIns="19050" rIns="38100" bIns="1905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sz="1197" b="1" i="0" u="none" strike="noStrike" kern="1200" baseline="0">
                        <a:solidFill>
                          <a:srgbClr val="222223">
                            <a:lumMod val="75000"/>
                            <a:lumOff val="25000"/>
                          </a:srgbClr>
                        </a:solidFill>
                        <a:latin typeface="+mn-lt"/>
                        <a:ea typeface="+mn-ea"/>
                        <a:cs typeface="+mn-cs"/>
                      </a:defRPr>
                    </a:pPr>
                    <a:r>
                      <a:rPr lang="en-US" sz="1197" b="1" i="0" u="none" strike="noStrike" kern="1200" baseline="0" dirty="0">
                        <a:solidFill>
                          <a:srgbClr val="222223">
                            <a:lumMod val="75000"/>
                            <a:lumOff val="25000"/>
                          </a:srgbClr>
                        </a:solidFill>
                      </a:rPr>
                      <a:t>n/a</a:t>
                    </a:r>
                  </a:p>
                </c:rich>
              </c:tx>
              <c:spPr>
                <a:noFill/>
                <a:ln>
                  <a:noFill/>
                </a:ln>
                <a:effectLst/>
              </c:spPr>
              <c:txPr>
                <a:bodyPr rot="0" spcFirstLastPara="1" vertOverflow="ellipsis" vert="horz" wrap="square" lIns="38100" tIns="19050" rIns="38100" bIns="19050" anchor="ctr" anchorCtr="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sz="1197" b="1" i="0" u="none" strike="noStrike" kern="1200" baseline="0">
                      <a:solidFill>
                        <a:srgbClr val="222223">
                          <a:lumMod val="75000"/>
                          <a:lumOff val="25000"/>
                        </a:srgbClr>
                      </a:solidFill>
                      <a:latin typeface="+mn-lt"/>
                      <a:ea typeface="+mn-ea"/>
                      <a:cs typeface="+mn-cs"/>
                    </a:defRPr>
                  </a:pPr>
                  <a:endParaRPr lang="en-US"/>
                </a:p>
              </c:txPr>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4-73AE-4996-88D4-0AFB53344B8C}"/>
                </c:ex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Tunisia</c:v>
                </c:pt>
                <c:pt idx="3">
                  <c:v>Russia</c:v>
                </c:pt>
                <c:pt idx="4">
                  <c:v>Indonesia</c:v>
                </c:pt>
                <c:pt idx="5">
                  <c:v>South Africa</c:v>
                </c:pt>
                <c:pt idx="6">
                  <c:v>Mexico</c:v>
                </c:pt>
                <c:pt idx="7">
                  <c:v>Nigeria</c:v>
                </c:pt>
                <c:pt idx="8">
                  <c:v>Australia</c:v>
                </c:pt>
                <c:pt idx="9">
                  <c:v>Canada</c:v>
                </c:pt>
                <c:pt idx="10">
                  <c:v>Great Britain</c:v>
                </c:pt>
                <c:pt idx="11">
                  <c:v>Egypt</c:v>
                </c:pt>
                <c:pt idx="12">
                  <c:v>India</c:v>
                </c:pt>
                <c:pt idx="13">
                  <c:v>Turkey</c:v>
                </c:pt>
                <c:pt idx="14">
                  <c:v>Hong Kong</c:v>
                </c:pt>
                <c:pt idx="15">
                  <c:v>Brazil</c:v>
                </c:pt>
                <c:pt idx="16">
                  <c:v>Republic of Korea</c:v>
                </c:pt>
                <c:pt idx="17">
                  <c:v>United States</c:v>
                </c:pt>
                <c:pt idx="18">
                  <c:v>Italy</c:v>
                </c:pt>
                <c:pt idx="19">
                  <c:v>France</c:v>
                </c:pt>
                <c:pt idx="20">
                  <c:v>Kenya</c:v>
                </c:pt>
                <c:pt idx="21">
                  <c:v>Sweden</c:v>
                </c:pt>
                <c:pt idx="22">
                  <c:v>Poland</c:v>
                </c:pt>
                <c:pt idx="23">
                  <c:v>Germany</c:v>
                </c:pt>
                <c:pt idx="24">
                  <c:v>Pakistan</c:v>
                </c:pt>
                <c:pt idx="25">
                  <c:v>Japan</c:v>
                </c:pt>
                <c:pt idx="26">
                  <c:v>China</c:v>
                </c:pt>
              </c:strCache>
            </c:strRef>
          </c:cat>
          <c:val>
            <c:numRef>
              <c:f>Sheet1!$B$2:$B$28</c:f>
              <c:numCache>
                <c:formatCode>General</c:formatCode>
                <c:ptCount val="27"/>
                <c:pt idx="0" formatCode="0%">
                  <c:v>0.42</c:v>
                </c:pt>
                <c:pt idx="2" formatCode="0%">
                  <c:v>0.87</c:v>
                </c:pt>
                <c:pt idx="3" formatCode="0%">
                  <c:v>0.61</c:v>
                </c:pt>
                <c:pt idx="4" formatCode="0%">
                  <c:v>0.59</c:v>
                </c:pt>
                <c:pt idx="5" formatCode="0%">
                  <c:v>0.53</c:v>
                </c:pt>
                <c:pt idx="6" formatCode="0%">
                  <c:v>0.51</c:v>
                </c:pt>
                <c:pt idx="7" formatCode="0%">
                  <c:v>0.49</c:v>
                </c:pt>
                <c:pt idx="8" formatCode="0%">
                  <c:v>0.48</c:v>
                </c:pt>
                <c:pt idx="9" formatCode="0%">
                  <c:v>0.47</c:v>
                </c:pt>
                <c:pt idx="10" formatCode="0%">
                  <c:v>0.45</c:v>
                </c:pt>
                <c:pt idx="11" formatCode="0%">
                  <c:v>0.45</c:v>
                </c:pt>
                <c:pt idx="12" formatCode="0%">
                  <c:v>0.44</c:v>
                </c:pt>
                <c:pt idx="13" formatCode="0%">
                  <c:v>0.43</c:v>
                </c:pt>
                <c:pt idx="14" formatCode="0%">
                  <c:v>0.4</c:v>
                </c:pt>
                <c:pt idx="15" formatCode="0%">
                  <c:v>0.4</c:v>
                </c:pt>
                <c:pt idx="16" formatCode="0%">
                  <c:v>0.4</c:v>
                </c:pt>
                <c:pt idx="17" formatCode="0%">
                  <c:v>0.38</c:v>
                </c:pt>
                <c:pt idx="18" formatCode="0%">
                  <c:v>0.38</c:v>
                </c:pt>
                <c:pt idx="19" formatCode="0%">
                  <c:v>0.37</c:v>
                </c:pt>
                <c:pt idx="20" formatCode="0%">
                  <c:v>0.36</c:v>
                </c:pt>
                <c:pt idx="21" formatCode="0%">
                  <c:v>0.31</c:v>
                </c:pt>
                <c:pt idx="22" formatCode="0%">
                  <c:v>0.29</c:v>
                </c:pt>
                <c:pt idx="23" formatCode="0%">
                  <c:v>0.27</c:v>
                </c:pt>
                <c:pt idx="24" formatCode="0%">
                  <c:v>0.21</c:v>
                </c:pt>
                <c:pt idx="25" formatCode="0%">
                  <c:v>0.11</c:v>
                </c:pt>
                <c:pt idx="26" formatCode="0%">
                  <c:v>0.0</c:v>
                </c:pt>
              </c:numCache>
            </c:numRef>
          </c:val>
          <c:extLst xmlns:c16r2="http://schemas.microsoft.com/office/drawing/2015/06/chart">
            <c:ext xmlns:c16="http://schemas.microsoft.com/office/drawing/2014/chart" uri="{C3380CC4-5D6E-409C-BE32-E72D297353CC}">
              <c16:uniqueId val="{00000008-2DEE-47E5-9D66-358B3770AC73}"/>
            </c:ext>
          </c:extLst>
        </c:ser>
        <c:dLbls>
          <c:showLegendKey val="0"/>
          <c:showVal val="0"/>
          <c:showCatName val="0"/>
          <c:showSerName val="0"/>
          <c:showPercent val="0"/>
          <c:showBubbleSize val="0"/>
        </c:dLbls>
        <c:gapWidth val="50"/>
        <c:axId val="1180790928"/>
        <c:axId val="1180793248"/>
      </c:barChart>
      <c:catAx>
        <c:axId val="1180790928"/>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180793248"/>
        <c:crosses val="autoZero"/>
        <c:auto val="1"/>
        <c:lblAlgn val="ctr"/>
        <c:lblOffset val="0"/>
        <c:noMultiLvlLbl val="0"/>
      </c:catAx>
      <c:valAx>
        <c:axId val="1180793248"/>
        <c:scaling>
          <c:orientation val="minMax"/>
          <c:max val="1.5"/>
          <c:min val="0.0"/>
        </c:scaling>
        <c:delete val="1"/>
        <c:axPos val="t"/>
        <c:numFmt formatCode="0%" sourceLinked="1"/>
        <c:majorTickMark val="out"/>
        <c:minorTickMark val="none"/>
        <c:tickLblPos val="nextTo"/>
        <c:crossAx val="118079092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Strongly agree</c:v>
                </c:pt>
              </c:strCache>
            </c:strRef>
          </c:tx>
          <c:spPr>
            <a:solidFill>
              <a:schemeClr val="tx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BRICS</c:v>
                </c:pt>
                <c:pt idx="3">
                  <c:v>LATAM</c:v>
                </c:pt>
                <c:pt idx="4">
                  <c:v>Middle East/Africa</c:v>
                </c:pt>
                <c:pt idx="5">
                  <c:v>APAC</c:v>
                </c:pt>
                <c:pt idx="6">
                  <c:v>Europe</c:v>
                </c:pt>
                <c:pt idx="7">
                  <c:v>G-8 Countries</c:v>
                </c:pt>
                <c:pt idx="8">
                  <c:v>North America</c:v>
                </c:pt>
              </c:strCache>
            </c:strRef>
          </c:cat>
          <c:val>
            <c:numRef>
              <c:f>Sheet1!$B$2:$B$10</c:f>
              <c:numCache>
                <c:formatCode>General</c:formatCode>
                <c:ptCount val="9"/>
                <c:pt idx="0" formatCode="0%">
                  <c:v>0.23</c:v>
                </c:pt>
                <c:pt idx="2" formatCode="0%">
                  <c:v>0.29</c:v>
                </c:pt>
                <c:pt idx="3" formatCode="0%">
                  <c:v>0.32</c:v>
                </c:pt>
                <c:pt idx="4" formatCode="0%">
                  <c:v>0.36</c:v>
                </c:pt>
                <c:pt idx="5" formatCode="0%">
                  <c:v>0.21</c:v>
                </c:pt>
                <c:pt idx="6" formatCode="0%">
                  <c:v>0.15</c:v>
                </c:pt>
                <c:pt idx="7" formatCode="0%">
                  <c:v>0.14</c:v>
                </c:pt>
                <c:pt idx="8" formatCode="0%">
                  <c:v>0.13</c:v>
                </c:pt>
              </c:numCache>
            </c:numRef>
          </c:val>
          <c:extLst xmlns:c16r2="http://schemas.microsoft.com/office/drawing/2015/06/chart">
            <c:ext xmlns:c16="http://schemas.microsoft.com/office/drawing/2014/chart" uri="{C3380CC4-5D6E-409C-BE32-E72D297353CC}">
              <c16:uniqueId val="{00000000-B243-448E-B037-6A8261214E27}"/>
            </c:ext>
          </c:extLst>
        </c:ser>
        <c:ser>
          <c:idx val="1"/>
          <c:order val="1"/>
          <c:tx>
            <c:strRef>
              <c:f>Sheet1!$C$1</c:f>
              <c:strCache>
                <c:ptCount val="1"/>
                <c:pt idx="0">
                  <c:v>Somewhat agree</c:v>
                </c:pt>
              </c:strCache>
            </c:strRef>
          </c:tx>
          <c:spPr>
            <a:solidFill>
              <a:schemeClr val="tx2">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BRICS</c:v>
                </c:pt>
                <c:pt idx="3">
                  <c:v>LATAM</c:v>
                </c:pt>
                <c:pt idx="4">
                  <c:v>Middle East/Africa</c:v>
                </c:pt>
                <c:pt idx="5">
                  <c:v>APAC</c:v>
                </c:pt>
                <c:pt idx="6">
                  <c:v>Europe</c:v>
                </c:pt>
                <c:pt idx="7">
                  <c:v>G-8 Countries</c:v>
                </c:pt>
                <c:pt idx="8">
                  <c:v>North America</c:v>
                </c:pt>
              </c:strCache>
            </c:strRef>
          </c:cat>
          <c:val>
            <c:numRef>
              <c:f>Sheet1!$C$2:$C$10</c:f>
              <c:numCache>
                <c:formatCode>General</c:formatCode>
                <c:ptCount val="9"/>
                <c:pt idx="0" formatCode="0%">
                  <c:v>0.49</c:v>
                </c:pt>
                <c:pt idx="2" formatCode="0%">
                  <c:v>0.54</c:v>
                </c:pt>
                <c:pt idx="3" formatCode="0%">
                  <c:v>0.5</c:v>
                </c:pt>
                <c:pt idx="4" formatCode="0%">
                  <c:v>0.44</c:v>
                </c:pt>
                <c:pt idx="5" formatCode="0%">
                  <c:v>0.55</c:v>
                </c:pt>
                <c:pt idx="6" formatCode="0%">
                  <c:v>0.49</c:v>
                </c:pt>
                <c:pt idx="7" formatCode="0%">
                  <c:v>0.47</c:v>
                </c:pt>
                <c:pt idx="8" formatCode="0%">
                  <c:v>0.45</c:v>
                </c:pt>
              </c:numCache>
            </c:numRef>
          </c:val>
          <c:extLst xmlns:c16r2="http://schemas.microsoft.com/office/drawing/2015/06/chart">
            <c:ext xmlns:c16="http://schemas.microsoft.com/office/drawing/2014/chart" uri="{C3380CC4-5D6E-409C-BE32-E72D297353CC}">
              <c16:uniqueId val="{00000001-B243-448E-B037-6A8261214E27}"/>
            </c:ext>
          </c:extLst>
        </c:ser>
        <c:ser>
          <c:idx val="2"/>
          <c:order val="2"/>
          <c:tx>
            <c:strRef>
              <c:f>Sheet1!$D$1</c:f>
              <c:strCache>
                <c:ptCount val="1"/>
                <c:pt idx="0">
                  <c:v>Strongly/Somewhat agree</c:v>
                </c:pt>
              </c:strCache>
            </c:strRef>
          </c:tx>
          <c:spPr>
            <a:no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rgbClr val="58585B"/>
                    </a:solidFill>
                    <a:latin typeface="+mn-lt"/>
                    <a:ea typeface="+mn-ea"/>
                    <a:cs typeface="+mn-cs"/>
                  </a:defRPr>
                </a:pPr>
                <a:endParaRPr lang="en-US"/>
              </a:p>
            </c:txPr>
            <c:dLblPos val="inBase"/>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BRICS</c:v>
                </c:pt>
                <c:pt idx="3">
                  <c:v>LATAM</c:v>
                </c:pt>
                <c:pt idx="4">
                  <c:v>Middle East/Africa</c:v>
                </c:pt>
                <c:pt idx="5">
                  <c:v>APAC</c:v>
                </c:pt>
                <c:pt idx="6">
                  <c:v>Europe</c:v>
                </c:pt>
                <c:pt idx="7">
                  <c:v>G-8 Countries</c:v>
                </c:pt>
                <c:pt idx="8">
                  <c:v>North America</c:v>
                </c:pt>
              </c:strCache>
            </c:strRef>
          </c:cat>
          <c:val>
            <c:numRef>
              <c:f>Sheet1!$D$2:$D$10</c:f>
              <c:numCache>
                <c:formatCode>General</c:formatCode>
                <c:ptCount val="9"/>
                <c:pt idx="0" formatCode="0%">
                  <c:v>0.72</c:v>
                </c:pt>
                <c:pt idx="2" formatCode="0%">
                  <c:v>0.82</c:v>
                </c:pt>
                <c:pt idx="3" formatCode="0%">
                  <c:v>0.82</c:v>
                </c:pt>
                <c:pt idx="4" formatCode="0%">
                  <c:v>0.8</c:v>
                </c:pt>
                <c:pt idx="5" formatCode="0%">
                  <c:v>0.76</c:v>
                </c:pt>
                <c:pt idx="6" formatCode="0%">
                  <c:v>0.64</c:v>
                </c:pt>
                <c:pt idx="7" formatCode="0%">
                  <c:v>0.61</c:v>
                </c:pt>
                <c:pt idx="8" formatCode="0%">
                  <c:v>0.58</c:v>
                </c:pt>
              </c:numCache>
            </c:numRef>
          </c:val>
          <c:extLst xmlns:c16r2="http://schemas.microsoft.com/office/drawing/2015/06/chart">
            <c:ext xmlns:c16="http://schemas.microsoft.com/office/drawing/2014/chart" uri="{C3380CC4-5D6E-409C-BE32-E72D297353CC}">
              <c16:uniqueId val="{00000002-B243-448E-B037-6A8261214E27}"/>
            </c:ext>
          </c:extLst>
        </c:ser>
        <c:ser>
          <c:idx val="3"/>
          <c:order val="3"/>
          <c:tx>
            <c:strRef>
              <c:f>Sheet1!#REF!</c:f>
              <c:strCache>
                <c:ptCount val="1"/>
                <c:pt idx="0">
                  <c:v>#REF!</c:v>
                </c:pt>
              </c:strCache>
            </c:strRef>
          </c:tx>
          <c:spPr>
            <a:solidFill>
              <a:schemeClr val="accent1"/>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BRICS</c:v>
                </c:pt>
                <c:pt idx="3">
                  <c:v>LATAM</c:v>
                </c:pt>
                <c:pt idx="4">
                  <c:v>Middle East/Africa</c:v>
                </c:pt>
                <c:pt idx="5">
                  <c:v>APAC</c:v>
                </c:pt>
                <c:pt idx="6">
                  <c:v>Europe</c:v>
                </c:pt>
                <c:pt idx="7">
                  <c:v>G-8 Countries</c:v>
                </c:pt>
                <c:pt idx="8">
                  <c:v>North America</c:v>
                </c:pt>
              </c:strCache>
            </c:strRef>
          </c:cat>
          <c:val>
            <c:numRef>
              <c:f>Sheet1!#REF!</c:f>
              <c:numCache>
                <c:formatCode>General</c:formatCode>
                <c:ptCount val="1"/>
                <c:pt idx="0">
                  <c:v>1.0</c:v>
                </c:pt>
              </c:numCache>
            </c:numRef>
          </c:val>
          <c:extLst xmlns:c16r2="http://schemas.microsoft.com/office/drawing/2015/06/chart">
            <c:ext xmlns:c16="http://schemas.microsoft.com/office/drawing/2014/chart" uri="{C3380CC4-5D6E-409C-BE32-E72D297353CC}">
              <c16:uniqueId val="{00000003-B243-448E-B037-6A8261214E27}"/>
            </c:ext>
          </c:extLst>
        </c:ser>
        <c:dLbls>
          <c:showLegendKey val="0"/>
          <c:showVal val="0"/>
          <c:showCatName val="0"/>
          <c:showSerName val="0"/>
          <c:showPercent val="0"/>
          <c:showBubbleSize val="0"/>
        </c:dLbls>
        <c:gapWidth val="50"/>
        <c:overlap val="100"/>
        <c:axId val="1345149440"/>
        <c:axId val="1699020976"/>
      </c:barChart>
      <c:catAx>
        <c:axId val="134514944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99020976"/>
        <c:crosses val="autoZero"/>
        <c:auto val="1"/>
        <c:lblAlgn val="ctr"/>
        <c:lblOffset val="0"/>
        <c:noMultiLvlLbl val="0"/>
      </c:catAx>
      <c:valAx>
        <c:axId val="1699020976"/>
        <c:scaling>
          <c:orientation val="minMax"/>
          <c:max val="1.0"/>
        </c:scaling>
        <c:delete val="1"/>
        <c:axPos val="t"/>
        <c:numFmt formatCode="0%" sourceLinked="1"/>
        <c:majorTickMark val="none"/>
        <c:minorTickMark val="none"/>
        <c:tickLblPos val="nextTo"/>
        <c:crossAx val="1345149440"/>
        <c:crosses val="autoZero"/>
        <c:crossBetween val="between"/>
      </c:valAx>
      <c:spPr>
        <a:noFill/>
        <a:ln>
          <a:noFill/>
        </a:ln>
        <a:effectLst/>
      </c:spPr>
    </c:plotArea>
    <c:legend>
      <c:legendPos val="b"/>
      <c:legendEntry>
        <c:idx val="3"/>
        <c:delete val="1"/>
      </c:legendEntry>
      <c:layout>
        <c:manualLayout>
          <c:xMode val="edge"/>
          <c:yMode val="edge"/>
          <c:x val="0.152903673499146"/>
          <c:y val="0.908019513865115"/>
          <c:w val="0.823578953672458"/>
          <c:h val="0.0617872494199095"/>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Column2</c:v>
                </c:pt>
              </c:strCache>
            </c:strRef>
          </c:tx>
          <c:spPr>
            <a:solidFill>
              <a:schemeClr val="tx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BRICS</c:v>
                </c:pt>
                <c:pt idx="4">
                  <c:v>Middle East/Africa</c:v>
                </c:pt>
                <c:pt idx="5">
                  <c:v>North America</c:v>
                </c:pt>
                <c:pt idx="6">
                  <c:v>G-8 Countries</c:v>
                </c:pt>
                <c:pt idx="7">
                  <c:v>APAC</c:v>
                </c:pt>
                <c:pt idx="8">
                  <c:v>Europe</c:v>
                </c:pt>
              </c:strCache>
            </c:strRef>
          </c:cat>
          <c:val>
            <c:numRef>
              <c:f>Sheet1!$B$2:$B$10</c:f>
              <c:numCache>
                <c:formatCode>General</c:formatCode>
                <c:ptCount val="9"/>
                <c:pt idx="0" formatCode="0%">
                  <c:v>0.42</c:v>
                </c:pt>
                <c:pt idx="2" formatCode="0%">
                  <c:v>0.47</c:v>
                </c:pt>
                <c:pt idx="3" formatCode="0%">
                  <c:v>0.46</c:v>
                </c:pt>
                <c:pt idx="4" formatCode="0%">
                  <c:v>0.43</c:v>
                </c:pt>
                <c:pt idx="5" formatCode="0%">
                  <c:v>0.42</c:v>
                </c:pt>
                <c:pt idx="6" formatCode="0%">
                  <c:v>0.37</c:v>
                </c:pt>
                <c:pt idx="7" formatCode="0%">
                  <c:v>0.36</c:v>
                </c:pt>
                <c:pt idx="8" formatCode="0%">
                  <c:v>0.35</c:v>
                </c:pt>
              </c:numCache>
            </c:numRef>
          </c:val>
          <c:extLst xmlns:c16r2="http://schemas.microsoft.com/office/drawing/2015/06/chart">
            <c:ext xmlns:c16="http://schemas.microsoft.com/office/drawing/2014/chart" uri="{C3380CC4-5D6E-409C-BE32-E72D297353CC}">
              <c16:uniqueId val="{00000000-CE65-4AC6-9202-8021DF81B6B1}"/>
            </c:ext>
          </c:extLst>
        </c:ser>
        <c:dLbls>
          <c:showLegendKey val="0"/>
          <c:showVal val="0"/>
          <c:showCatName val="0"/>
          <c:showSerName val="0"/>
          <c:showPercent val="0"/>
          <c:showBubbleSize val="0"/>
        </c:dLbls>
        <c:gapWidth val="50"/>
        <c:axId val="1345253888"/>
        <c:axId val="1344667136"/>
      </c:barChart>
      <c:catAx>
        <c:axId val="134525388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44667136"/>
        <c:crosses val="autoZero"/>
        <c:auto val="1"/>
        <c:lblAlgn val="ctr"/>
        <c:lblOffset val="0"/>
        <c:noMultiLvlLbl val="0"/>
      </c:catAx>
      <c:valAx>
        <c:axId val="1344667136"/>
        <c:scaling>
          <c:orientation val="minMax"/>
          <c:max val="1.0"/>
        </c:scaling>
        <c:delete val="1"/>
        <c:axPos val="t"/>
        <c:numFmt formatCode="0%" sourceLinked="1"/>
        <c:majorTickMark val="none"/>
        <c:minorTickMark val="none"/>
        <c:tickLblPos val="nextTo"/>
        <c:crossAx val="13452538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2DEE-47E5-9D66-358B3770AC73}"/>
              </c:ext>
            </c:extLst>
          </c:dPt>
          <c:dPt>
            <c:idx val="2"/>
            <c:invertIfNegative val="0"/>
            <c:bubble3D val="0"/>
            <c:extLst xmlns:c16r2="http://schemas.microsoft.com/office/drawing/2015/06/chart">
              <c:ext xmlns:c16="http://schemas.microsoft.com/office/drawing/2014/chart" uri="{C3380CC4-5D6E-409C-BE32-E72D297353CC}">
                <c16:uniqueId val="{00000003-2DEE-47E5-9D66-358B3770AC73}"/>
              </c:ext>
            </c:extLst>
          </c:dPt>
          <c:dPt>
            <c:idx val="3"/>
            <c:invertIfNegative val="0"/>
            <c:bubble3D val="0"/>
            <c:extLst xmlns:c16r2="http://schemas.microsoft.com/office/drawing/2015/06/chart">
              <c:ext xmlns:c16="http://schemas.microsoft.com/office/drawing/2014/chart" uri="{C3380CC4-5D6E-409C-BE32-E72D297353CC}">
                <c16:uniqueId val="{00000005-2DEE-47E5-9D66-358B3770AC73}"/>
              </c:ext>
            </c:extLst>
          </c:dPt>
          <c:dPt>
            <c:idx val="4"/>
            <c:invertIfNegative val="0"/>
            <c:bubble3D val="0"/>
            <c:extLst xmlns:c16r2="http://schemas.microsoft.com/office/drawing/2015/06/chart">
              <c:ext xmlns:c16="http://schemas.microsoft.com/office/drawing/2014/chart" uri="{C3380CC4-5D6E-409C-BE32-E72D297353CC}">
                <c16:uniqueId val="{00000007-2DEE-47E5-9D66-358B3770AC73}"/>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Tunisia</c:v>
                </c:pt>
                <c:pt idx="3">
                  <c:v>Indonesia</c:v>
                </c:pt>
                <c:pt idx="4">
                  <c:v>South Africa</c:v>
                </c:pt>
                <c:pt idx="5">
                  <c:v>Russia</c:v>
                </c:pt>
                <c:pt idx="6">
                  <c:v>Brazil</c:v>
                </c:pt>
                <c:pt idx="7">
                  <c:v>Mexico</c:v>
                </c:pt>
                <c:pt idx="8">
                  <c:v>Canada</c:v>
                </c:pt>
                <c:pt idx="9">
                  <c:v>Turkey</c:v>
                </c:pt>
                <c:pt idx="10">
                  <c:v>Great Britain</c:v>
                </c:pt>
                <c:pt idx="11">
                  <c:v>Hong Kong</c:v>
                </c:pt>
                <c:pt idx="12">
                  <c:v>China</c:v>
                </c:pt>
                <c:pt idx="13">
                  <c:v>France</c:v>
                </c:pt>
                <c:pt idx="14">
                  <c:v>Australia</c:v>
                </c:pt>
                <c:pt idx="15">
                  <c:v>United States</c:v>
                </c:pt>
                <c:pt idx="16">
                  <c:v>Sweden</c:v>
                </c:pt>
                <c:pt idx="17">
                  <c:v>Republic of Korea</c:v>
                </c:pt>
                <c:pt idx="18">
                  <c:v>India</c:v>
                </c:pt>
                <c:pt idx="19">
                  <c:v>Germany</c:v>
                </c:pt>
                <c:pt idx="20">
                  <c:v>Nigeria</c:v>
                </c:pt>
                <c:pt idx="21">
                  <c:v>Egypt</c:v>
                </c:pt>
                <c:pt idx="22">
                  <c:v>Italy</c:v>
                </c:pt>
                <c:pt idx="23">
                  <c:v>Poland</c:v>
                </c:pt>
                <c:pt idx="24">
                  <c:v>Kenya</c:v>
                </c:pt>
                <c:pt idx="25">
                  <c:v>Japan</c:v>
                </c:pt>
                <c:pt idx="26">
                  <c:v>Pakistan</c:v>
                </c:pt>
              </c:strCache>
            </c:strRef>
          </c:cat>
          <c:val>
            <c:numRef>
              <c:f>Sheet1!$B$2:$B$28</c:f>
              <c:numCache>
                <c:formatCode>General</c:formatCode>
                <c:ptCount val="27"/>
                <c:pt idx="0" formatCode="0%">
                  <c:v>0.39</c:v>
                </c:pt>
                <c:pt idx="2" formatCode="0%">
                  <c:v>0.8</c:v>
                </c:pt>
                <c:pt idx="3" formatCode="0%">
                  <c:v>0.6</c:v>
                </c:pt>
                <c:pt idx="4" formatCode="0%">
                  <c:v>0.54</c:v>
                </c:pt>
                <c:pt idx="5" formatCode="0%">
                  <c:v>0.46</c:v>
                </c:pt>
                <c:pt idx="6" formatCode="0%">
                  <c:v>0.44</c:v>
                </c:pt>
                <c:pt idx="7" formatCode="0%">
                  <c:v>0.43</c:v>
                </c:pt>
                <c:pt idx="8" formatCode="0%">
                  <c:v>0.42</c:v>
                </c:pt>
                <c:pt idx="9" formatCode="0%">
                  <c:v>0.42</c:v>
                </c:pt>
                <c:pt idx="10" formatCode="0%">
                  <c:v>0.4</c:v>
                </c:pt>
                <c:pt idx="11" formatCode="0%">
                  <c:v>0.38</c:v>
                </c:pt>
                <c:pt idx="12" formatCode="0%">
                  <c:v>0.38</c:v>
                </c:pt>
                <c:pt idx="13" formatCode="0%">
                  <c:v>0.37</c:v>
                </c:pt>
                <c:pt idx="14" formatCode="0%">
                  <c:v>0.36</c:v>
                </c:pt>
                <c:pt idx="15" formatCode="0%">
                  <c:v>0.36</c:v>
                </c:pt>
                <c:pt idx="16" formatCode="0%">
                  <c:v>0.36</c:v>
                </c:pt>
                <c:pt idx="17" formatCode="0%">
                  <c:v>0.35</c:v>
                </c:pt>
                <c:pt idx="18" formatCode="0%">
                  <c:v>0.34</c:v>
                </c:pt>
                <c:pt idx="19" formatCode="0%">
                  <c:v>0.34</c:v>
                </c:pt>
                <c:pt idx="20" formatCode="0%">
                  <c:v>0.31</c:v>
                </c:pt>
                <c:pt idx="21" formatCode="0%">
                  <c:v>0.3</c:v>
                </c:pt>
                <c:pt idx="22" formatCode="0%">
                  <c:v>0.29</c:v>
                </c:pt>
                <c:pt idx="23" formatCode="0%">
                  <c:v>0.29</c:v>
                </c:pt>
                <c:pt idx="24" formatCode="0%">
                  <c:v>0.22</c:v>
                </c:pt>
                <c:pt idx="25" formatCode="0%">
                  <c:v>0.18</c:v>
                </c:pt>
                <c:pt idx="26" formatCode="0%">
                  <c:v>0.1</c:v>
                </c:pt>
              </c:numCache>
            </c:numRef>
          </c:val>
          <c:extLst xmlns:c16r2="http://schemas.microsoft.com/office/drawing/2015/06/chart">
            <c:ext xmlns:c16="http://schemas.microsoft.com/office/drawing/2014/chart" uri="{C3380CC4-5D6E-409C-BE32-E72D297353CC}">
              <c16:uniqueId val="{00000008-2DEE-47E5-9D66-358B3770AC73}"/>
            </c:ext>
          </c:extLst>
        </c:ser>
        <c:dLbls>
          <c:showLegendKey val="0"/>
          <c:showVal val="0"/>
          <c:showCatName val="0"/>
          <c:showSerName val="0"/>
          <c:showPercent val="0"/>
          <c:showBubbleSize val="0"/>
        </c:dLbls>
        <c:gapWidth val="50"/>
        <c:axId val="1698868928"/>
        <c:axId val="1344413760"/>
      </c:barChart>
      <c:catAx>
        <c:axId val="1698868928"/>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44413760"/>
        <c:crosses val="autoZero"/>
        <c:auto val="1"/>
        <c:lblAlgn val="ctr"/>
        <c:lblOffset val="0"/>
        <c:noMultiLvlLbl val="0"/>
      </c:catAx>
      <c:valAx>
        <c:axId val="1344413760"/>
        <c:scaling>
          <c:orientation val="minMax"/>
          <c:max val="1.5"/>
          <c:min val="0.0"/>
        </c:scaling>
        <c:delete val="1"/>
        <c:axPos val="t"/>
        <c:numFmt formatCode="0%" sourceLinked="1"/>
        <c:majorTickMark val="out"/>
        <c:minorTickMark val="none"/>
        <c:tickLblPos val="nextTo"/>
        <c:crossAx val="169886892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Column2</c:v>
                </c:pt>
              </c:strCache>
            </c:strRef>
          </c:tx>
          <c:spPr>
            <a:solidFill>
              <a:schemeClr val="tx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BRICS</c:v>
                </c:pt>
                <c:pt idx="3">
                  <c:v>LATAM</c:v>
                </c:pt>
                <c:pt idx="4">
                  <c:v>North America</c:v>
                </c:pt>
                <c:pt idx="5">
                  <c:v>Middle East/Africa</c:v>
                </c:pt>
                <c:pt idx="6">
                  <c:v>G-8 Countries</c:v>
                </c:pt>
                <c:pt idx="7">
                  <c:v>Europe</c:v>
                </c:pt>
                <c:pt idx="8">
                  <c:v>APAC</c:v>
                </c:pt>
              </c:strCache>
            </c:strRef>
          </c:cat>
          <c:val>
            <c:numRef>
              <c:f>Sheet1!$B$2:$B$10</c:f>
              <c:numCache>
                <c:formatCode>General</c:formatCode>
                <c:ptCount val="9"/>
                <c:pt idx="0" formatCode="0%">
                  <c:v>0.39</c:v>
                </c:pt>
                <c:pt idx="2" formatCode="0%">
                  <c:v>0.46</c:v>
                </c:pt>
                <c:pt idx="3" formatCode="0%">
                  <c:v>0.43</c:v>
                </c:pt>
                <c:pt idx="4" formatCode="0%">
                  <c:v>0.39</c:v>
                </c:pt>
                <c:pt idx="5" formatCode="0%">
                  <c:v>0.35</c:v>
                </c:pt>
                <c:pt idx="6" formatCode="0%">
                  <c:v>0.35</c:v>
                </c:pt>
                <c:pt idx="7" formatCode="0%">
                  <c:v>0.35</c:v>
                </c:pt>
                <c:pt idx="8" formatCode="0%">
                  <c:v>0.34</c:v>
                </c:pt>
              </c:numCache>
            </c:numRef>
          </c:val>
          <c:extLst xmlns:c16r2="http://schemas.microsoft.com/office/drawing/2015/06/chart">
            <c:ext xmlns:c16="http://schemas.microsoft.com/office/drawing/2014/chart" uri="{C3380CC4-5D6E-409C-BE32-E72D297353CC}">
              <c16:uniqueId val="{00000000-CE65-4AC6-9202-8021DF81B6B1}"/>
            </c:ext>
          </c:extLst>
        </c:ser>
        <c:dLbls>
          <c:showLegendKey val="0"/>
          <c:showVal val="0"/>
          <c:showCatName val="0"/>
          <c:showSerName val="0"/>
          <c:showPercent val="0"/>
          <c:showBubbleSize val="0"/>
        </c:dLbls>
        <c:gapWidth val="50"/>
        <c:axId val="1542622944"/>
        <c:axId val="1648948208"/>
      </c:barChart>
      <c:catAx>
        <c:axId val="154262294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48948208"/>
        <c:crosses val="autoZero"/>
        <c:auto val="1"/>
        <c:lblAlgn val="ctr"/>
        <c:lblOffset val="0"/>
        <c:noMultiLvlLbl val="0"/>
      </c:catAx>
      <c:valAx>
        <c:axId val="1648948208"/>
        <c:scaling>
          <c:orientation val="minMax"/>
          <c:max val="1.0"/>
        </c:scaling>
        <c:delete val="1"/>
        <c:axPos val="t"/>
        <c:numFmt formatCode="0%" sourceLinked="1"/>
        <c:majorTickMark val="none"/>
        <c:minorTickMark val="none"/>
        <c:tickLblPos val="nextTo"/>
        <c:crossAx val="15426229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2DEE-47E5-9D66-358B3770AC73}"/>
              </c:ext>
            </c:extLst>
          </c:dPt>
          <c:dPt>
            <c:idx val="2"/>
            <c:invertIfNegative val="0"/>
            <c:bubble3D val="0"/>
            <c:extLst xmlns:c16r2="http://schemas.microsoft.com/office/drawing/2015/06/chart">
              <c:ext xmlns:c16="http://schemas.microsoft.com/office/drawing/2014/chart" uri="{C3380CC4-5D6E-409C-BE32-E72D297353CC}">
                <c16:uniqueId val="{00000003-2DEE-47E5-9D66-358B3770AC73}"/>
              </c:ext>
            </c:extLst>
          </c:dPt>
          <c:dPt>
            <c:idx val="3"/>
            <c:invertIfNegative val="0"/>
            <c:bubble3D val="0"/>
            <c:extLst xmlns:c16r2="http://schemas.microsoft.com/office/drawing/2015/06/chart">
              <c:ext xmlns:c16="http://schemas.microsoft.com/office/drawing/2014/chart" uri="{C3380CC4-5D6E-409C-BE32-E72D297353CC}">
                <c16:uniqueId val="{00000005-2DEE-47E5-9D66-358B3770AC73}"/>
              </c:ext>
            </c:extLst>
          </c:dPt>
          <c:dPt>
            <c:idx val="4"/>
            <c:invertIfNegative val="0"/>
            <c:bubble3D val="0"/>
            <c:extLst xmlns:c16r2="http://schemas.microsoft.com/office/drawing/2015/06/chart">
              <c:ext xmlns:c16="http://schemas.microsoft.com/office/drawing/2014/chart" uri="{C3380CC4-5D6E-409C-BE32-E72D297353CC}">
                <c16:uniqueId val="{00000007-2DEE-47E5-9D66-358B3770AC73}"/>
              </c:ext>
            </c:extLst>
          </c:dPt>
          <c:dLbls>
            <c:dLbl>
              <c:idx val="26"/>
              <c:tx>
                <c:rich>
                  <a:bodyPr/>
                  <a:lstStyle/>
                  <a:p>
                    <a:r>
                      <a:rPr lang="en-US"/>
                      <a:t>n/a</a:t>
                    </a:r>
                  </a:p>
                </c:rich>
              </c:tx>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4-B71B-4BCA-B42C-9B6B4ECFE8F4}"/>
                </c:ex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Tunisia</c:v>
                </c:pt>
                <c:pt idx="3">
                  <c:v>Indonesia</c:v>
                </c:pt>
                <c:pt idx="4">
                  <c:v>Turkey</c:v>
                </c:pt>
                <c:pt idx="5">
                  <c:v>Nigeria</c:v>
                </c:pt>
                <c:pt idx="6">
                  <c:v>South Africa</c:v>
                </c:pt>
                <c:pt idx="7">
                  <c:v>Mexico</c:v>
                </c:pt>
                <c:pt idx="8">
                  <c:v>India</c:v>
                </c:pt>
                <c:pt idx="9">
                  <c:v>Egypt</c:v>
                </c:pt>
                <c:pt idx="10">
                  <c:v>Russia</c:v>
                </c:pt>
                <c:pt idx="11">
                  <c:v>Italy</c:v>
                </c:pt>
                <c:pt idx="12">
                  <c:v>Brazil</c:v>
                </c:pt>
                <c:pt idx="13">
                  <c:v>Republic of Korea</c:v>
                </c:pt>
                <c:pt idx="14">
                  <c:v>Canada</c:v>
                </c:pt>
                <c:pt idx="15">
                  <c:v>Australia</c:v>
                </c:pt>
                <c:pt idx="16">
                  <c:v>Germany</c:v>
                </c:pt>
                <c:pt idx="17">
                  <c:v>Great Britain</c:v>
                </c:pt>
                <c:pt idx="18">
                  <c:v>Poland</c:v>
                </c:pt>
                <c:pt idx="19">
                  <c:v>France</c:v>
                </c:pt>
                <c:pt idx="20">
                  <c:v>Kenya</c:v>
                </c:pt>
                <c:pt idx="21">
                  <c:v>Hong Kong</c:v>
                </c:pt>
                <c:pt idx="22">
                  <c:v>Sweden</c:v>
                </c:pt>
                <c:pt idx="23">
                  <c:v>Pakistan</c:v>
                </c:pt>
                <c:pt idx="24">
                  <c:v>United States</c:v>
                </c:pt>
                <c:pt idx="25">
                  <c:v>Japan</c:v>
                </c:pt>
                <c:pt idx="26">
                  <c:v>China</c:v>
                </c:pt>
              </c:strCache>
            </c:strRef>
          </c:cat>
          <c:val>
            <c:numRef>
              <c:f>Sheet1!$B$2:$B$28</c:f>
              <c:numCache>
                <c:formatCode>General</c:formatCode>
                <c:ptCount val="27"/>
                <c:pt idx="0" formatCode="0%">
                  <c:v>0.34</c:v>
                </c:pt>
                <c:pt idx="2" formatCode="0%">
                  <c:v>0.82</c:v>
                </c:pt>
                <c:pt idx="3" formatCode="0%">
                  <c:v>0.58</c:v>
                </c:pt>
                <c:pt idx="4" formatCode="0%">
                  <c:v>0.46</c:v>
                </c:pt>
                <c:pt idx="5" formatCode="0%">
                  <c:v>0.45</c:v>
                </c:pt>
                <c:pt idx="6" formatCode="0%">
                  <c:v>0.44</c:v>
                </c:pt>
                <c:pt idx="7" formatCode="0%">
                  <c:v>0.44</c:v>
                </c:pt>
                <c:pt idx="8" formatCode="0%">
                  <c:v>0.39</c:v>
                </c:pt>
                <c:pt idx="9" formatCode="0%">
                  <c:v>0.39</c:v>
                </c:pt>
                <c:pt idx="10" formatCode="0%">
                  <c:v>0.38</c:v>
                </c:pt>
                <c:pt idx="11" formatCode="0%">
                  <c:v>0.38</c:v>
                </c:pt>
                <c:pt idx="12" formatCode="0%">
                  <c:v>0.35</c:v>
                </c:pt>
                <c:pt idx="13" formatCode="0%">
                  <c:v>0.33</c:v>
                </c:pt>
                <c:pt idx="14" formatCode="0%">
                  <c:v>0.32</c:v>
                </c:pt>
                <c:pt idx="15" formatCode="0%">
                  <c:v>0.32</c:v>
                </c:pt>
                <c:pt idx="16" formatCode="0%">
                  <c:v>0.32</c:v>
                </c:pt>
                <c:pt idx="17" formatCode="0%">
                  <c:v>0.29</c:v>
                </c:pt>
                <c:pt idx="18" formatCode="0%">
                  <c:v>0.29</c:v>
                </c:pt>
                <c:pt idx="19" formatCode="0%">
                  <c:v>0.27</c:v>
                </c:pt>
                <c:pt idx="20" formatCode="0%">
                  <c:v>0.27</c:v>
                </c:pt>
                <c:pt idx="21" formatCode="0%">
                  <c:v>0.24</c:v>
                </c:pt>
                <c:pt idx="22" formatCode="0%">
                  <c:v>0.23</c:v>
                </c:pt>
                <c:pt idx="23" formatCode="0%">
                  <c:v>0.22</c:v>
                </c:pt>
                <c:pt idx="24" formatCode="0%">
                  <c:v>0.14</c:v>
                </c:pt>
                <c:pt idx="25" formatCode="0%">
                  <c:v>0.14</c:v>
                </c:pt>
                <c:pt idx="26" formatCode="0%">
                  <c:v>0.0</c:v>
                </c:pt>
              </c:numCache>
            </c:numRef>
          </c:val>
          <c:extLst xmlns:c16r2="http://schemas.microsoft.com/office/drawing/2015/06/chart">
            <c:ext xmlns:c16="http://schemas.microsoft.com/office/drawing/2014/chart" uri="{C3380CC4-5D6E-409C-BE32-E72D297353CC}">
              <c16:uniqueId val="{00000008-2DEE-47E5-9D66-358B3770AC73}"/>
            </c:ext>
          </c:extLst>
        </c:ser>
        <c:dLbls>
          <c:showLegendKey val="0"/>
          <c:showVal val="0"/>
          <c:showCatName val="0"/>
          <c:showSerName val="0"/>
          <c:showPercent val="0"/>
          <c:showBubbleSize val="0"/>
        </c:dLbls>
        <c:gapWidth val="50"/>
        <c:axId val="1181046416"/>
        <c:axId val="1181048192"/>
      </c:barChart>
      <c:catAx>
        <c:axId val="1181046416"/>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181048192"/>
        <c:crosses val="autoZero"/>
        <c:auto val="1"/>
        <c:lblAlgn val="ctr"/>
        <c:lblOffset val="0"/>
        <c:noMultiLvlLbl val="0"/>
      </c:catAx>
      <c:valAx>
        <c:axId val="1181048192"/>
        <c:scaling>
          <c:orientation val="minMax"/>
          <c:max val="1.5"/>
          <c:min val="0.0"/>
        </c:scaling>
        <c:delete val="1"/>
        <c:axPos val="t"/>
        <c:numFmt formatCode="0%" sourceLinked="1"/>
        <c:majorTickMark val="out"/>
        <c:minorTickMark val="none"/>
        <c:tickLblPos val="nextTo"/>
        <c:crossAx val="118104641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Column2</c:v>
                </c:pt>
              </c:strCache>
            </c:strRef>
          </c:tx>
          <c:spPr>
            <a:solidFill>
              <a:schemeClr val="tx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Middle East/Africa</c:v>
                </c:pt>
                <c:pt idx="4">
                  <c:v>BRICS</c:v>
                </c:pt>
                <c:pt idx="5">
                  <c:v>Europe</c:v>
                </c:pt>
                <c:pt idx="6">
                  <c:v>APAC</c:v>
                </c:pt>
                <c:pt idx="7">
                  <c:v>G-8 Countries</c:v>
                </c:pt>
                <c:pt idx="8">
                  <c:v>North America</c:v>
                </c:pt>
              </c:strCache>
            </c:strRef>
          </c:cat>
          <c:val>
            <c:numRef>
              <c:f>Sheet1!$B$2:$B$10</c:f>
              <c:numCache>
                <c:formatCode>General</c:formatCode>
                <c:ptCount val="9"/>
                <c:pt idx="0" formatCode="0%">
                  <c:v>0.34</c:v>
                </c:pt>
                <c:pt idx="2" formatCode="0%">
                  <c:v>0.41</c:v>
                </c:pt>
                <c:pt idx="3" formatCode="0%">
                  <c:v>0.4</c:v>
                </c:pt>
                <c:pt idx="4" formatCode="0%">
                  <c:v>0.36</c:v>
                </c:pt>
                <c:pt idx="5" formatCode="0%">
                  <c:v>0.29</c:v>
                </c:pt>
                <c:pt idx="6" formatCode="0%">
                  <c:v>0.28</c:v>
                </c:pt>
                <c:pt idx="7" formatCode="0%">
                  <c:v>0.27</c:v>
                </c:pt>
                <c:pt idx="8" formatCode="0%">
                  <c:v>0.23</c:v>
                </c:pt>
              </c:numCache>
            </c:numRef>
          </c:val>
          <c:extLst xmlns:c16r2="http://schemas.microsoft.com/office/drawing/2015/06/chart">
            <c:ext xmlns:c16="http://schemas.microsoft.com/office/drawing/2014/chart" uri="{C3380CC4-5D6E-409C-BE32-E72D297353CC}">
              <c16:uniqueId val="{00000000-CE65-4AC6-9202-8021DF81B6B1}"/>
            </c:ext>
          </c:extLst>
        </c:ser>
        <c:dLbls>
          <c:showLegendKey val="0"/>
          <c:showVal val="0"/>
          <c:showCatName val="0"/>
          <c:showSerName val="0"/>
          <c:showPercent val="0"/>
          <c:showBubbleSize val="0"/>
        </c:dLbls>
        <c:gapWidth val="50"/>
        <c:axId val="1181267440"/>
        <c:axId val="1181269760"/>
      </c:barChart>
      <c:catAx>
        <c:axId val="118126744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181269760"/>
        <c:crosses val="autoZero"/>
        <c:auto val="1"/>
        <c:lblAlgn val="ctr"/>
        <c:lblOffset val="0"/>
        <c:noMultiLvlLbl val="0"/>
      </c:catAx>
      <c:valAx>
        <c:axId val="1181269760"/>
        <c:scaling>
          <c:orientation val="minMax"/>
          <c:max val="1.0"/>
        </c:scaling>
        <c:delete val="1"/>
        <c:axPos val="t"/>
        <c:numFmt formatCode="0%" sourceLinked="1"/>
        <c:majorTickMark val="none"/>
        <c:minorTickMark val="none"/>
        <c:tickLblPos val="nextTo"/>
        <c:crossAx val="118126744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2DEE-47E5-9D66-358B3770AC73}"/>
              </c:ext>
            </c:extLst>
          </c:dPt>
          <c:dPt>
            <c:idx val="2"/>
            <c:invertIfNegative val="0"/>
            <c:bubble3D val="0"/>
            <c:extLst xmlns:c16r2="http://schemas.microsoft.com/office/drawing/2015/06/chart">
              <c:ext xmlns:c16="http://schemas.microsoft.com/office/drawing/2014/chart" uri="{C3380CC4-5D6E-409C-BE32-E72D297353CC}">
                <c16:uniqueId val="{00000003-2DEE-47E5-9D66-358B3770AC73}"/>
              </c:ext>
            </c:extLst>
          </c:dPt>
          <c:dPt>
            <c:idx val="3"/>
            <c:invertIfNegative val="0"/>
            <c:bubble3D val="0"/>
            <c:extLst xmlns:c16r2="http://schemas.microsoft.com/office/drawing/2015/06/chart">
              <c:ext xmlns:c16="http://schemas.microsoft.com/office/drawing/2014/chart" uri="{C3380CC4-5D6E-409C-BE32-E72D297353CC}">
                <c16:uniqueId val="{00000005-2DEE-47E5-9D66-358B3770AC73}"/>
              </c:ext>
            </c:extLst>
          </c:dPt>
          <c:dPt>
            <c:idx val="4"/>
            <c:invertIfNegative val="0"/>
            <c:bubble3D val="0"/>
            <c:extLst xmlns:c16r2="http://schemas.microsoft.com/office/drawing/2015/06/chart">
              <c:ext xmlns:c16="http://schemas.microsoft.com/office/drawing/2014/chart" uri="{C3380CC4-5D6E-409C-BE32-E72D297353CC}">
                <c16:uniqueId val="{00000007-2DEE-47E5-9D66-358B3770AC73}"/>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Tunisia</c:v>
                </c:pt>
                <c:pt idx="3">
                  <c:v>Indonesia</c:v>
                </c:pt>
                <c:pt idx="4">
                  <c:v>South Africa</c:v>
                </c:pt>
                <c:pt idx="5">
                  <c:v>Turkey</c:v>
                </c:pt>
                <c:pt idx="6">
                  <c:v>Egypt</c:v>
                </c:pt>
                <c:pt idx="7">
                  <c:v>United States</c:v>
                </c:pt>
                <c:pt idx="8">
                  <c:v>Russia</c:v>
                </c:pt>
                <c:pt idx="9">
                  <c:v>India</c:v>
                </c:pt>
                <c:pt idx="10">
                  <c:v>Mexico</c:v>
                </c:pt>
                <c:pt idx="11">
                  <c:v>Brazil</c:v>
                </c:pt>
                <c:pt idx="12">
                  <c:v>Canada</c:v>
                </c:pt>
                <c:pt idx="13">
                  <c:v>Poland</c:v>
                </c:pt>
                <c:pt idx="14">
                  <c:v>China</c:v>
                </c:pt>
                <c:pt idx="15">
                  <c:v>Hong Kong</c:v>
                </c:pt>
                <c:pt idx="16">
                  <c:v>Republic of Korea</c:v>
                </c:pt>
                <c:pt idx="17">
                  <c:v>Nigeria</c:v>
                </c:pt>
                <c:pt idx="18">
                  <c:v>Australia</c:v>
                </c:pt>
                <c:pt idx="19">
                  <c:v>Italy</c:v>
                </c:pt>
                <c:pt idx="20">
                  <c:v>Great Britain</c:v>
                </c:pt>
                <c:pt idx="21">
                  <c:v>Germany</c:v>
                </c:pt>
                <c:pt idx="22">
                  <c:v>Kenya</c:v>
                </c:pt>
                <c:pt idx="23">
                  <c:v>Sweden</c:v>
                </c:pt>
                <c:pt idx="24">
                  <c:v>France</c:v>
                </c:pt>
                <c:pt idx="25">
                  <c:v>Pakistan</c:v>
                </c:pt>
                <c:pt idx="26">
                  <c:v>Japan</c:v>
                </c:pt>
              </c:strCache>
            </c:strRef>
          </c:cat>
          <c:val>
            <c:numRef>
              <c:f>Sheet1!$B$2:$B$28</c:f>
              <c:numCache>
                <c:formatCode>General</c:formatCode>
                <c:ptCount val="27"/>
                <c:pt idx="0" formatCode="0%">
                  <c:v>0.33</c:v>
                </c:pt>
                <c:pt idx="2" formatCode="0%">
                  <c:v>0.86</c:v>
                </c:pt>
                <c:pt idx="3" formatCode="0%">
                  <c:v>0.52</c:v>
                </c:pt>
                <c:pt idx="4" formatCode="0%">
                  <c:v>0.5</c:v>
                </c:pt>
                <c:pt idx="5" formatCode="0%">
                  <c:v>0.46</c:v>
                </c:pt>
                <c:pt idx="6" formatCode="0%">
                  <c:v>0.42</c:v>
                </c:pt>
                <c:pt idx="7" formatCode="0%">
                  <c:v>0.42</c:v>
                </c:pt>
                <c:pt idx="8" formatCode="0%">
                  <c:v>0.41</c:v>
                </c:pt>
                <c:pt idx="9" formatCode="0%">
                  <c:v>0.39</c:v>
                </c:pt>
                <c:pt idx="10" formatCode="0%">
                  <c:v>0.36</c:v>
                </c:pt>
                <c:pt idx="11" formatCode="0%">
                  <c:v>0.35</c:v>
                </c:pt>
                <c:pt idx="12" formatCode="0%">
                  <c:v>0.34</c:v>
                </c:pt>
                <c:pt idx="13" formatCode="0%">
                  <c:v>0.33</c:v>
                </c:pt>
                <c:pt idx="14" formatCode="0%">
                  <c:v>0.32</c:v>
                </c:pt>
                <c:pt idx="15" formatCode="0%">
                  <c:v>0.31</c:v>
                </c:pt>
                <c:pt idx="16" formatCode="0%">
                  <c:v>0.27</c:v>
                </c:pt>
                <c:pt idx="17" formatCode="0%">
                  <c:v>0.25</c:v>
                </c:pt>
                <c:pt idx="18" formatCode="0%">
                  <c:v>0.25</c:v>
                </c:pt>
                <c:pt idx="19" formatCode="0%">
                  <c:v>0.24</c:v>
                </c:pt>
                <c:pt idx="20" formatCode="0%">
                  <c:v>0.24</c:v>
                </c:pt>
                <c:pt idx="21" formatCode="0%">
                  <c:v>0.23</c:v>
                </c:pt>
                <c:pt idx="22" formatCode="0%">
                  <c:v>0.22</c:v>
                </c:pt>
                <c:pt idx="23" formatCode="0%">
                  <c:v>0.2</c:v>
                </c:pt>
                <c:pt idx="24" formatCode="0%">
                  <c:v>0.18</c:v>
                </c:pt>
                <c:pt idx="25" formatCode="0%">
                  <c:v>0.18</c:v>
                </c:pt>
                <c:pt idx="26" formatCode="0%">
                  <c:v>0.17</c:v>
                </c:pt>
              </c:numCache>
            </c:numRef>
          </c:val>
          <c:extLst xmlns:c16r2="http://schemas.microsoft.com/office/drawing/2015/06/chart">
            <c:ext xmlns:c16="http://schemas.microsoft.com/office/drawing/2014/chart" uri="{C3380CC4-5D6E-409C-BE32-E72D297353CC}">
              <c16:uniqueId val="{00000008-2DEE-47E5-9D66-358B3770AC73}"/>
            </c:ext>
          </c:extLst>
        </c:ser>
        <c:dLbls>
          <c:showLegendKey val="0"/>
          <c:showVal val="0"/>
          <c:showCatName val="0"/>
          <c:showSerName val="0"/>
          <c:showPercent val="0"/>
          <c:showBubbleSize val="0"/>
        </c:dLbls>
        <c:gapWidth val="50"/>
        <c:axId val="1698728800"/>
        <c:axId val="1698731120"/>
      </c:barChart>
      <c:catAx>
        <c:axId val="1698728800"/>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98731120"/>
        <c:crosses val="autoZero"/>
        <c:auto val="1"/>
        <c:lblAlgn val="ctr"/>
        <c:lblOffset val="0"/>
        <c:noMultiLvlLbl val="0"/>
      </c:catAx>
      <c:valAx>
        <c:axId val="1698731120"/>
        <c:scaling>
          <c:orientation val="minMax"/>
          <c:max val="1.5"/>
          <c:min val="0.0"/>
        </c:scaling>
        <c:delete val="1"/>
        <c:axPos val="t"/>
        <c:numFmt formatCode="0%" sourceLinked="1"/>
        <c:majorTickMark val="out"/>
        <c:minorTickMark val="none"/>
        <c:tickLblPos val="nextTo"/>
        <c:crossAx val="169872880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Column2</c:v>
                </c:pt>
              </c:strCache>
            </c:strRef>
          </c:tx>
          <c:spPr>
            <a:solidFill>
              <a:schemeClr val="tx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BRICS</c:v>
                </c:pt>
                <c:pt idx="3">
                  <c:v>North America</c:v>
                </c:pt>
                <c:pt idx="4">
                  <c:v>LATAM</c:v>
                </c:pt>
                <c:pt idx="5">
                  <c:v>Middle East/Africa</c:v>
                </c:pt>
                <c:pt idx="6">
                  <c:v>APAC</c:v>
                </c:pt>
                <c:pt idx="7">
                  <c:v>G-8 Countries</c:v>
                </c:pt>
                <c:pt idx="8">
                  <c:v>Europe</c:v>
                </c:pt>
              </c:strCache>
            </c:strRef>
          </c:cat>
          <c:val>
            <c:numRef>
              <c:f>Sheet1!$B$2:$B$10</c:f>
              <c:numCache>
                <c:formatCode>General</c:formatCode>
                <c:ptCount val="9"/>
                <c:pt idx="0" formatCode="0%">
                  <c:v>0.33</c:v>
                </c:pt>
                <c:pt idx="2" formatCode="0%">
                  <c:v>0.42</c:v>
                </c:pt>
                <c:pt idx="3" formatCode="0%">
                  <c:v>0.38</c:v>
                </c:pt>
                <c:pt idx="4" formatCode="0%">
                  <c:v>0.36</c:v>
                </c:pt>
                <c:pt idx="5" formatCode="0%">
                  <c:v>0.35</c:v>
                </c:pt>
                <c:pt idx="6" formatCode="0%">
                  <c:v>0.29</c:v>
                </c:pt>
                <c:pt idx="7" formatCode="0%">
                  <c:v>0.27</c:v>
                </c:pt>
                <c:pt idx="8" formatCode="0%">
                  <c:v>0.23</c:v>
                </c:pt>
              </c:numCache>
            </c:numRef>
          </c:val>
          <c:extLst xmlns:c16r2="http://schemas.microsoft.com/office/drawing/2015/06/chart">
            <c:ext xmlns:c16="http://schemas.microsoft.com/office/drawing/2014/chart" uri="{C3380CC4-5D6E-409C-BE32-E72D297353CC}">
              <c16:uniqueId val="{00000000-CE65-4AC6-9202-8021DF81B6B1}"/>
            </c:ext>
          </c:extLst>
        </c:ser>
        <c:dLbls>
          <c:showLegendKey val="0"/>
          <c:showVal val="0"/>
          <c:showCatName val="0"/>
          <c:showSerName val="0"/>
          <c:showPercent val="0"/>
          <c:showBubbleSize val="0"/>
        </c:dLbls>
        <c:gapWidth val="50"/>
        <c:axId val="1567537600"/>
        <c:axId val="1542412736"/>
      </c:barChart>
      <c:catAx>
        <c:axId val="156753760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42412736"/>
        <c:crosses val="autoZero"/>
        <c:auto val="1"/>
        <c:lblAlgn val="ctr"/>
        <c:lblOffset val="0"/>
        <c:noMultiLvlLbl val="0"/>
      </c:catAx>
      <c:valAx>
        <c:axId val="1542412736"/>
        <c:scaling>
          <c:orientation val="minMax"/>
          <c:max val="1.0"/>
        </c:scaling>
        <c:delete val="1"/>
        <c:axPos val="t"/>
        <c:numFmt formatCode="0%" sourceLinked="1"/>
        <c:majorTickMark val="none"/>
        <c:minorTickMark val="none"/>
        <c:tickLblPos val="nextTo"/>
        <c:crossAx val="156753760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2DEE-47E5-9D66-358B3770AC73}"/>
              </c:ext>
            </c:extLst>
          </c:dPt>
          <c:dPt>
            <c:idx val="2"/>
            <c:invertIfNegative val="0"/>
            <c:bubble3D val="0"/>
            <c:extLst xmlns:c16r2="http://schemas.microsoft.com/office/drawing/2015/06/chart">
              <c:ext xmlns:c16="http://schemas.microsoft.com/office/drawing/2014/chart" uri="{C3380CC4-5D6E-409C-BE32-E72D297353CC}">
                <c16:uniqueId val="{00000003-2DEE-47E5-9D66-358B3770AC73}"/>
              </c:ext>
            </c:extLst>
          </c:dPt>
          <c:dPt>
            <c:idx val="3"/>
            <c:invertIfNegative val="0"/>
            <c:bubble3D val="0"/>
            <c:extLst xmlns:c16r2="http://schemas.microsoft.com/office/drawing/2015/06/chart">
              <c:ext xmlns:c16="http://schemas.microsoft.com/office/drawing/2014/chart" uri="{C3380CC4-5D6E-409C-BE32-E72D297353CC}">
                <c16:uniqueId val="{00000005-2DEE-47E5-9D66-358B3770AC73}"/>
              </c:ext>
            </c:extLst>
          </c:dPt>
          <c:dPt>
            <c:idx val="4"/>
            <c:invertIfNegative val="0"/>
            <c:bubble3D val="0"/>
            <c:extLst xmlns:c16r2="http://schemas.microsoft.com/office/drawing/2015/06/chart">
              <c:ext xmlns:c16="http://schemas.microsoft.com/office/drawing/2014/chart" uri="{C3380CC4-5D6E-409C-BE32-E72D297353CC}">
                <c16:uniqueId val="{00000007-2DEE-47E5-9D66-358B3770AC73}"/>
              </c:ext>
            </c:extLst>
          </c:dPt>
          <c:dLbls>
            <c:dLbl>
              <c:idx val="0"/>
              <c:tx>
                <c:rich>
                  <a:bodyPr/>
                  <a:lstStyle/>
                  <a:p>
                    <a:r>
                      <a:rPr lang="en-US"/>
                      <a:t>39%</a:t>
                    </a:r>
                    <a:endParaRPr lang="en-US" dirty="0"/>
                  </a:p>
                </c:rich>
              </c:tx>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ECDF-420C-8F37-78F3C4C097AF}"/>
                </c:ex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Tunisia</c:v>
                </c:pt>
                <c:pt idx="3">
                  <c:v>South Africa</c:v>
                </c:pt>
                <c:pt idx="4">
                  <c:v>Indonesia</c:v>
                </c:pt>
                <c:pt idx="5">
                  <c:v>Russia</c:v>
                </c:pt>
                <c:pt idx="6">
                  <c:v>Mexico</c:v>
                </c:pt>
                <c:pt idx="7">
                  <c:v>United States</c:v>
                </c:pt>
                <c:pt idx="8">
                  <c:v>Hong Kong</c:v>
                </c:pt>
                <c:pt idx="9">
                  <c:v>France</c:v>
                </c:pt>
                <c:pt idx="10">
                  <c:v>Italy</c:v>
                </c:pt>
                <c:pt idx="11">
                  <c:v>Australia</c:v>
                </c:pt>
                <c:pt idx="12">
                  <c:v>Great Britain</c:v>
                </c:pt>
                <c:pt idx="13">
                  <c:v>China</c:v>
                </c:pt>
                <c:pt idx="14">
                  <c:v>Canada</c:v>
                </c:pt>
                <c:pt idx="15">
                  <c:v>India</c:v>
                </c:pt>
                <c:pt idx="16">
                  <c:v>Egypt</c:v>
                </c:pt>
                <c:pt idx="17">
                  <c:v>Turkey</c:v>
                </c:pt>
                <c:pt idx="18">
                  <c:v>Republic of Korea</c:v>
                </c:pt>
                <c:pt idx="19">
                  <c:v>Brazil</c:v>
                </c:pt>
                <c:pt idx="20">
                  <c:v>Poland</c:v>
                </c:pt>
                <c:pt idx="21">
                  <c:v>Sweden</c:v>
                </c:pt>
                <c:pt idx="22">
                  <c:v>Germany</c:v>
                </c:pt>
                <c:pt idx="23">
                  <c:v>Nigeria</c:v>
                </c:pt>
                <c:pt idx="24">
                  <c:v>Kenya</c:v>
                </c:pt>
                <c:pt idx="25">
                  <c:v>Japan</c:v>
                </c:pt>
                <c:pt idx="26">
                  <c:v>Pakistan</c:v>
                </c:pt>
              </c:strCache>
            </c:strRef>
          </c:cat>
          <c:val>
            <c:numRef>
              <c:f>Sheet1!$B$2:$B$28</c:f>
              <c:numCache>
                <c:formatCode>General</c:formatCode>
                <c:ptCount val="27"/>
                <c:pt idx="0" formatCode="0%">
                  <c:v>0.39</c:v>
                </c:pt>
                <c:pt idx="2" formatCode="0%">
                  <c:v>0.85</c:v>
                </c:pt>
                <c:pt idx="3" formatCode="0%">
                  <c:v>0.54</c:v>
                </c:pt>
                <c:pt idx="4" formatCode="0%">
                  <c:v>0.51</c:v>
                </c:pt>
                <c:pt idx="5" formatCode="0%">
                  <c:v>0.51</c:v>
                </c:pt>
                <c:pt idx="6" formatCode="0%">
                  <c:v>0.48</c:v>
                </c:pt>
                <c:pt idx="7" formatCode="0%">
                  <c:v>0.44</c:v>
                </c:pt>
                <c:pt idx="8" formatCode="0%">
                  <c:v>0.44</c:v>
                </c:pt>
                <c:pt idx="9" formatCode="0%">
                  <c:v>0.43</c:v>
                </c:pt>
                <c:pt idx="10" formatCode="0%">
                  <c:v>0.42</c:v>
                </c:pt>
                <c:pt idx="11" formatCode="0%">
                  <c:v>0.41</c:v>
                </c:pt>
                <c:pt idx="12" formatCode="0%">
                  <c:v>0.4</c:v>
                </c:pt>
                <c:pt idx="13" formatCode="0%">
                  <c:v>0.39</c:v>
                </c:pt>
                <c:pt idx="14" formatCode="0%">
                  <c:v>0.39</c:v>
                </c:pt>
                <c:pt idx="15" formatCode="0%">
                  <c:v>0.39</c:v>
                </c:pt>
                <c:pt idx="16" formatCode="0%">
                  <c:v>0.34</c:v>
                </c:pt>
                <c:pt idx="17" formatCode="0%">
                  <c:v>0.33</c:v>
                </c:pt>
                <c:pt idx="18" formatCode="0%">
                  <c:v>0.32</c:v>
                </c:pt>
                <c:pt idx="19" formatCode="0%">
                  <c:v>0.31</c:v>
                </c:pt>
                <c:pt idx="20" formatCode="0%">
                  <c:v>0.3</c:v>
                </c:pt>
                <c:pt idx="21" formatCode="0%">
                  <c:v>0.26</c:v>
                </c:pt>
                <c:pt idx="22" formatCode="0%">
                  <c:v>0.26</c:v>
                </c:pt>
                <c:pt idx="23" formatCode="0%">
                  <c:v>0.25</c:v>
                </c:pt>
                <c:pt idx="24" formatCode="0%">
                  <c:v>0.18</c:v>
                </c:pt>
                <c:pt idx="25" formatCode="0%">
                  <c:v>0.12</c:v>
                </c:pt>
                <c:pt idx="26" formatCode="0%">
                  <c:v>0.09</c:v>
                </c:pt>
              </c:numCache>
            </c:numRef>
          </c:val>
          <c:extLst xmlns:c16r2="http://schemas.microsoft.com/office/drawing/2015/06/chart">
            <c:ext xmlns:c16="http://schemas.microsoft.com/office/drawing/2014/chart" uri="{C3380CC4-5D6E-409C-BE32-E72D297353CC}">
              <c16:uniqueId val="{00000008-2DEE-47E5-9D66-358B3770AC73}"/>
            </c:ext>
          </c:extLst>
        </c:ser>
        <c:dLbls>
          <c:showLegendKey val="0"/>
          <c:showVal val="0"/>
          <c:showCatName val="0"/>
          <c:showSerName val="0"/>
          <c:showPercent val="0"/>
          <c:showBubbleSize val="0"/>
        </c:dLbls>
        <c:gapWidth val="50"/>
        <c:axId val="1380165968"/>
        <c:axId val="1380168016"/>
      </c:barChart>
      <c:catAx>
        <c:axId val="1380165968"/>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80168016"/>
        <c:crosses val="autoZero"/>
        <c:auto val="1"/>
        <c:lblAlgn val="ctr"/>
        <c:lblOffset val="0"/>
        <c:noMultiLvlLbl val="0"/>
      </c:catAx>
      <c:valAx>
        <c:axId val="1380168016"/>
        <c:scaling>
          <c:orientation val="minMax"/>
          <c:max val="1.5"/>
          <c:min val="0.0"/>
        </c:scaling>
        <c:delete val="1"/>
        <c:axPos val="t"/>
        <c:numFmt formatCode="0%" sourceLinked="1"/>
        <c:majorTickMark val="out"/>
        <c:minorTickMark val="none"/>
        <c:tickLblPos val="nextTo"/>
        <c:crossAx val="13801659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Column2</c:v>
                </c:pt>
              </c:strCache>
            </c:strRef>
          </c:tx>
          <c:spPr>
            <a:solidFill>
              <a:schemeClr val="tx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BRICS</c:v>
                </c:pt>
                <c:pt idx="3">
                  <c:v>LATAM</c:v>
                </c:pt>
                <c:pt idx="4">
                  <c:v>North America</c:v>
                </c:pt>
                <c:pt idx="5">
                  <c:v>G-8 Countries</c:v>
                </c:pt>
                <c:pt idx="6">
                  <c:v>Europe</c:v>
                </c:pt>
                <c:pt idx="7">
                  <c:v>APAC</c:v>
                </c:pt>
                <c:pt idx="8">
                  <c:v>Middle East/Africa</c:v>
                </c:pt>
              </c:strCache>
            </c:strRef>
          </c:cat>
          <c:val>
            <c:numRef>
              <c:f>Sheet1!$B$2:$B$10</c:f>
              <c:numCache>
                <c:formatCode>General</c:formatCode>
                <c:ptCount val="9"/>
                <c:pt idx="0" formatCode="0%">
                  <c:v>0.39</c:v>
                </c:pt>
                <c:pt idx="2" formatCode="0%">
                  <c:v>0.46</c:v>
                </c:pt>
                <c:pt idx="3" formatCode="0%">
                  <c:v>0.42</c:v>
                </c:pt>
                <c:pt idx="4" formatCode="0%">
                  <c:v>0.41</c:v>
                </c:pt>
                <c:pt idx="5" formatCode="0%">
                  <c:v>0.36</c:v>
                </c:pt>
                <c:pt idx="6" formatCode="0%">
                  <c:v>0.36</c:v>
                </c:pt>
                <c:pt idx="7" formatCode="0%">
                  <c:v>0.35</c:v>
                </c:pt>
                <c:pt idx="8" formatCode="0%">
                  <c:v>0.31</c:v>
                </c:pt>
              </c:numCache>
            </c:numRef>
          </c:val>
          <c:extLst xmlns:c16r2="http://schemas.microsoft.com/office/drawing/2015/06/chart">
            <c:ext xmlns:c16="http://schemas.microsoft.com/office/drawing/2014/chart" uri="{C3380CC4-5D6E-409C-BE32-E72D297353CC}">
              <c16:uniqueId val="{00000000-BD1F-4E6C-87E3-F2982958E48E}"/>
            </c:ext>
          </c:extLst>
        </c:ser>
        <c:dLbls>
          <c:showLegendKey val="0"/>
          <c:showVal val="0"/>
          <c:showCatName val="0"/>
          <c:showSerName val="0"/>
          <c:showPercent val="0"/>
          <c:showBubbleSize val="0"/>
        </c:dLbls>
        <c:gapWidth val="50"/>
        <c:axId val="1380196816"/>
        <c:axId val="1380199136"/>
      </c:barChart>
      <c:catAx>
        <c:axId val="138019681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80199136"/>
        <c:crosses val="autoZero"/>
        <c:auto val="1"/>
        <c:lblAlgn val="ctr"/>
        <c:lblOffset val="0"/>
        <c:noMultiLvlLbl val="0"/>
      </c:catAx>
      <c:valAx>
        <c:axId val="1380199136"/>
        <c:scaling>
          <c:orientation val="minMax"/>
          <c:max val="1.0"/>
        </c:scaling>
        <c:delete val="1"/>
        <c:axPos val="t"/>
        <c:numFmt formatCode="0%" sourceLinked="1"/>
        <c:majorTickMark val="none"/>
        <c:minorTickMark val="none"/>
        <c:tickLblPos val="nextTo"/>
        <c:crossAx val="138019681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2DEE-47E5-9D66-358B3770AC73}"/>
              </c:ext>
            </c:extLst>
          </c:dPt>
          <c:dPt>
            <c:idx val="2"/>
            <c:invertIfNegative val="0"/>
            <c:bubble3D val="0"/>
            <c:extLst xmlns:c16r2="http://schemas.microsoft.com/office/drawing/2015/06/chart">
              <c:ext xmlns:c16="http://schemas.microsoft.com/office/drawing/2014/chart" uri="{C3380CC4-5D6E-409C-BE32-E72D297353CC}">
                <c16:uniqueId val="{00000003-2DEE-47E5-9D66-358B3770AC73}"/>
              </c:ext>
            </c:extLst>
          </c:dPt>
          <c:dPt>
            <c:idx val="3"/>
            <c:invertIfNegative val="0"/>
            <c:bubble3D val="0"/>
            <c:extLst xmlns:c16r2="http://schemas.microsoft.com/office/drawing/2015/06/chart">
              <c:ext xmlns:c16="http://schemas.microsoft.com/office/drawing/2014/chart" uri="{C3380CC4-5D6E-409C-BE32-E72D297353CC}">
                <c16:uniqueId val="{00000005-2DEE-47E5-9D66-358B3770AC73}"/>
              </c:ext>
            </c:extLst>
          </c:dPt>
          <c:dPt>
            <c:idx val="4"/>
            <c:invertIfNegative val="0"/>
            <c:bubble3D val="0"/>
            <c:extLst xmlns:c16r2="http://schemas.microsoft.com/office/drawing/2015/06/chart">
              <c:ext xmlns:c16="http://schemas.microsoft.com/office/drawing/2014/chart" uri="{C3380CC4-5D6E-409C-BE32-E72D297353CC}">
                <c16:uniqueId val="{00000007-2DEE-47E5-9D66-358B3770AC73}"/>
              </c:ext>
            </c:extLst>
          </c:dPt>
          <c:dLbls>
            <c:dLbl>
              <c:idx val="26"/>
              <c:tx>
                <c:rich>
                  <a:bodyPr/>
                  <a:lstStyle/>
                  <a:p>
                    <a:r>
                      <a:rPr lang="en-US"/>
                      <a:t>n/a</a:t>
                    </a:r>
                  </a:p>
                </c:rich>
              </c:tx>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4-9609-415F-BC27-8F2BFF0782D5}"/>
                </c:ex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Tunisia</c:v>
                </c:pt>
                <c:pt idx="3">
                  <c:v>Russia</c:v>
                </c:pt>
                <c:pt idx="4">
                  <c:v>Republic of Korea</c:v>
                </c:pt>
                <c:pt idx="5">
                  <c:v>South Africa</c:v>
                </c:pt>
                <c:pt idx="6">
                  <c:v>Indonesia</c:v>
                </c:pt>
                <c:pt idx="7">
                  <c:v>Mexico</c:v>
                </c:pt>
                <c:pt idx="8">
                  <c:v>Egypt</c:v>
                </c:pt>
                <c:pt idx="9">
                  <c:v>Hong Kong</c:v>
                </c:pt>
                <c:pt idx="10">
                  <c:v>Brazil</c:v>
                </c:pt>
                <c:pt idx="11">
                  <c:v>Turkey</c:v>
                </c:pt>
                <c:pt idx="12">
                  <c:v>Italy</c:v>
                </c:pt>
                <c:pt idx="13">
                  <c:v>Canada</c:v>
                </c:pt>
                <c:pt idx="14">
                  <c:v>India</c:v>
                </c:pt>
                <c:pt idx="15">
                  <c:v>Australia</c:v>
                </c:pt>
                <c:pt idx="16">
                  <c:v>Great Britain</c:v>
                </c:pt>
                <c:pt idx="17">
                  <c:v>Nigeria</c:v>
                </c:pt>
                <c:pt idx="18">
                  <c:v>Germany</c:v>
                </c:pt>
                <c:pt idx="19">
                  <c:v>Kenya</c:v>
                </c:pt>
                <c:pt idx="20">
                  <c:v>France</c:v>
                </c:pt>
                <c:pt idx="21">
                  <c:v>Sweden</c:v>
                </c:pt>
                <c:pt idx="22">
                  <c:v>Poland</c:v>
                </c:pt>
                <c:pt idx="23">
                  <c:v>United States</c:v>
                </c:pt>
                <c:pt idx="24">
                  <c:v>Pakistan</c:v>
                </c:pt>
                <c:pt idx="25">
                  <c:v>Japan</c:v>
                </c:pt>
                <c:pt idx="26">
                  <c:v>China</c:v>
                </c:pt>
              </c:strCache>
            </c:strRef>
          </c:cat>
          <c:val>
            <c:numRef>
              <c:f>Sheet1!$B$2:$B$28</c:f>
              <c:numCache>
                <c:formatCode>General</c:formatCode>
                <c:ptCount val="27"/>
                <c:pt idx="0" formatCode="0%">
                  <c:v>0.26</c:v>
                </c:pt>
                <c:pt idx="2" formatCode="0%">
                  <c:v>0.67</c:v>
                </c:pt>
                <c:pt idx="3" formatCode="0%">
                  <c:v>0.34</c:v>
                </c:pt>
                <c:pt idx="4" formatCode="0%">
                  <c:v>0.33</c:v>
                </c:pt>
                <c:pt idx="5" formatCode="0%">
                  <c:v>0.32</c:v>
                </c:pt>
                <c:pt idx="6" formatCode="0%">
                  <c:v>0.32</c:v>
                </c:pt>
                <c:pt idx="7" formatCode="0%">
                  <c:v>0.32</c:v>
                </c:pt>
                <c:pt idx="8" formatCode="0%">
                  <c:v>0.29</c:v>
                </c:pt>
                <c:pt idx="9" formatCode="0%">
                  <c:v>0.28</c:v>
                </c:pt>
                <c:pt idx="10" formatCode="0%">
                  <c:v>0.27</c:v>
                </c:pt>
                <c:pt idx="11" formatCode="0%">
                  <c:v>0.26</c:v>
                </c:pt>
                <c:pt idx="12" formatCode="0%">
                  <c:v>0.25</c:v>
                </c:pt>
                <c:pt idx="13" formatCode="0%">
                  <c:v>0.25</c:v>
                </c:pt>
                <c:pt idx="14" formatCode="0%">
                  <c:v>0.25</c:v>
                </c:pt>
                <c:pt idx="15" formatCode="0%">
                  <c:v>0.24</c:v>
                </c:pt>
                <c:pt idx="16" formatCode="0%">
                  <c:v>0.23</c:v>
                </c:pt>
                <c:pt idx="17" formatCode="0%">
                  <c:v>0.23</c:v>
                </c:pt>
                <c:pt idx="18" formatCode="0%">
                  <c:v>0.22</c:v>
                </c:pt>
                <c:pt idx="19" formatCode="0%">
                  <c:v>0.22</c:v>
                </c:pt>
                <c:pt idx="20" formatCode="0%">
                  <c:v>0.21</c:v>
                </c:pt>
                <c:pt idx="21" formatCode="0%">
                  <c:v>0.19</c:v>
                </c:pt>
                <c:pt idx="22" formatCode="0%">
                  <c:v>0.18</c:v>
                </c:pt>
                <c:pt idx="23" formatCode="0%">
                  <c:v>0.17</c:v>
                </c:pt>
                <c:pt idx="24" formatCode="0%">
                  <c:v>0.15</c:v>
                </c:pt>
                <c:pt idx="25" formatCode="0%">
                  <c:v>0.11</c:v>
                </c:pt>
                <c:pt idx="26" formatCode="0%">
                  <c:v>0.0</c:v>
                </c:pt>
              </c:numCache>
            </c:numRef>
          </c:val>
          <c:extLst xmlns:c16r2="http://schemas.microsoft.com/office/drawing/2015/06/chart">
            <c:ext xmlns:c16="http://schemas.microsoft.com/office/drawing/2014/chart" uri="{C3380CC4-5D6E-409C-BE32-E72D297353CC}">
              <c16:uniqueId val="{00000008-2DEE-47E5-9D66-358B3770AC73}"/>
            </c:ext>
          </c:extLst>
        </c:ser>
        <c:dLbls>
          <c:showLegendKey val="0"/>
          <c:showVal val="0"/>
          <c:showCatName val="0"/>
          <c:showSerName val="0"/>
          <c:showPercent val="0"/>
          <c:showBubbleSize val="0"/>
        </c:dLbls>
        <c:gapWidth val="50"/>
        <c:axId val="1541455168"/>
        <c:axId val="1699698352"/>
      </c:barChart>
      <c:catAx>
        <c:axId val="1541455168"/>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99698352"/>
        <c:crosses val="autoZero"/>
        <c:auto val="1"/>
        <c:lblAlgn val="ctr"/>
        <c:lblOffset val="0"/>
        <c:noMultiLvlLbl val="0"/>
      </c:catAx>
      <c:valAx>
        <c:axId val="1699698352"/>
        <c:scaling>
          <c:orientation val="minMax"/>
          <c:max val="1.5"/>
          <c:min val="0.0"/>
        </c:scaling>
        <c:delete val="1"/>
        <c:axPos val="t"/>
        <c:numFmt formatCode="0%" sourceLinked="1"/>
        <c:majorTickMark val="out"/>
        <c:minorTickMark val="none"/>
        <c:tickLblPos val="nextTo"/>
        <c:crossAx val="15414551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93874560701099"/>
          <c:y val="0.0332125603864734"/>
          <c:w val="0.402343592267313"/>
          <c:h val="0.933574879227053"/>
        </c:manualLayout>
      </c:layout>
      <c:barChart>
        <c:barDir val="bar"/>
        <c:grouping val="clustered"/>
        <c:varyColors val="0"/>
        <c:ser>
          <c:idx val="0"/>
          <c:order val="0"/>
          <c:tx>
            <c:strRef>
              <c:f>Sheet1!$B$1</c:f>
              <c:strCache>
                <c:ptCount val="1"/>
                <c:pt idx="0">
                  <c:v>Column2</c:v>
                </c:pt>
              </c:strCache>
            </c:strRef>
          </c:tx>
          <c:spPr>
            <a:solidFill>
              <a:schemeClr val="tx2"/>
            </a:solidFill>
            <a:ln>
              <a:solidFill>
                <a:schemeClr val="bg1"/>
              </a:solidFill>
            </a:ln>
            <a:effectLst/>
          </c:spPr>
          <c:invertIfNegative val="0"/>
          <c:dPt>
            <c:idx val="2"/>
            <c:invertIfNegative val="0"/>
            <c:bubble3D val="0"/>
            <c:spPr>
              <a:solidFill>
                <a:srgbClr val="1B365D"/>
              </a:solidFill>
              <a:ln>
                <a:solidFill>
                  <a:schemeClr val="bg1"/>
                </a:solidFill>
              </a:ln>
              <a:effectLst/>
            </c:spPr>
            <c:extLst xmlns:c16r2="http://schemas.microsoft.com/office/drawing/2015/06/chart">
              <c:ext xmlns:c16="http://schemas.microsoft.com/office/drawing/2014/chart" uri="{C3380CC4-5D6E-409C-BE32-E72D297353CC}">
                <c16:uniqueId val="{0000000A-40E6-4A42-9F0C-55B6F1BA35BC}"/>
              </c:ext>
            </c:extLst>
          </c:dPt>
          <c:dPt>
            <c:idx val="4"/>
            <c:invertIfNegative val="0"/>
            <c:bubble3D val="0"/>
            <c:spPr>
              <a:solidFill>
                <a:srgbClr val="1B365D"/>
              </a:solidFill>
              <a:ln>
                <a:solidFill>
                  <a:schemeClr val="bg1"/>
                </a:solidFill>
              </a:ln>
              <a:effectLst/>
            </c:spPr>
            <c:extLst xmlns:c16r2="http://schemas.microsoft.com/office/drawing/2015/06/chart">
              <c:ext xmlns:c16="http://schemas.microsoft.com/office/drawing/2014/chart" uri="{C3380CC4-5D6E-409C-BE32-E72D297353CC}">
                <c16:uniqueId val="{00000000-A3C5-49D0-87D5-77386B5BD0C7}"/>
              </c:ext>
            </c:extLst>
          </c:dPt>
          <c:dPt>
            <c:idx val="5"/>
            <c:invertIfNegative val="0"/>
            <c:bubble3D val="0"/>
            <c:spPr>
              <a:solidFill>
                <a:srgbClr val="A6A6A6"/>
              </a:solidFill>
              <a:ln>
                <a:solidFill>
                  <a:schemeClr val="bg1"/>
                </a:solidFill>
              </a:ln>
              <a:effectLst/>
            </c:spPr>
            <c:extLst xmlns:c16r2="http://schemas.microsoft.com/office/drawing/2015/06/chart">
              <c:ext xmlns:c16="http://schemas.microsoft.com/office/drawing/2014/chart" uri="{C3380CC4-5D6E-409C-BE32-E72D297353CC}">
                <c16:uniqueId val="{00000001-A3C5-49D0-87D5-77386B5BD0C7}"/>
              </c:ext>
            </c:extLst>
          </c:dPt>
          <c:dPt>
            <c:idx val="6"/>
            <c:invertIfNegative val="0"/>
            <c:bubble3D val="0"/>
            <c:spPr>
              <a:solidFill>
                <a:srgbClr val="888B8D"/>
              </a:solidFill>
              <a:ln>
                <a:solidFill>
                  <a:schemeClr val="bg1"/>
                </a:solidFill>
              </a:ln>
              <a:effectLst/>
            </c:spPr>
            <c:extLst xmlns:c16r2="http://schemas.microsoft.com/office/drawing/2015/06/chart">
              <c:ext xmlns:c16="http://schemas.microsoft.com/office/drawing/2014/chart" uri="{C3380CC4-5D6E-409C-BE32-E72D297353CC}">
                <c16:uniqueId val="{00000000-7A3E-4E2C-9C4D-2CA2BF81C394}"/>
              </c:ext>
            </c:extLst>
          </c:dPt>
          <c:dPt>
            <c:idx val="7"/>
            <c:invertIfNegative val="0"/>
            <c:bubble3D val="0"/>
            <c:spPr>
              <a:solidFill>
                <a:schemeClr val="bg1">
                  <a:lumMod val="50000"/>
                </a:schemeClr>
              </a:solidFill>
              <a:ln>
                <a:solidFill>
                  <a:schemeClr val="bg1"/>
                </a:solidFill>
              </a:ln>
              <a:effectLst/>
            </c:spPr>
            <c:extLst xmlns:c16r2="http://schemas.microsoft.com/office/drawing/2015/06/chart">
              <c:ext xmlns:c16="http://schemas.microsoft.com/office/drawing/2014/chart" uri="{C3380CC4-5D6E-409C-BE32-E72D297353CC}">
                <c16:uniqueId val="{00000001-7A3E-4E2C-9C4D-2CA2BF81C394}"/>
              </c:ext>
            </c:extLst>
          </c:dPt>
          <c:dPt>
            <c:idx val="8"/>
            <c:invertIfNegative val="0"/>
            <c:bubble3D val="0"/>
            <c:spPr>
              <a:solidFill>
                <a:schemeClr val="bg1">
                  <a:lumMod val="65000"/>
                </a:schemeClr>
              </a:solidFill>
              <a:ln>
                <a:solidFill>
                  <a:schemeClr val="bg1"/>
                </a:solidFill>
              </a:ln>
              <a:effectLst/>
            </c:spPr>
            <c:extLst xmlns:c16r2="http://schemas.microsoft.com/office/drawing/2015/06/chart">
              <c:ext xmlns:c16="http://schemas.microsoft.com/office/drawing/2014/chart" uri="{C3380CC4-5D6E-409C-BE32-E72D297353CC}">
                <c16:uniqueId val="{00000000-EA1F-4CDA-8B76-69FC8AA22270}"/>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Sheet1!$A$2:$A$8</c:f>
              <c:strCache>
                <c:ptCount val="7"/>
                <c:pt idx="0">
                  <c:v>The potential loss of employment is too great</c:v>
                </c:pt>
                <c:pt idx="1">
                  <c:v>New technologies often lead to more problems than they solve</c:v>
                </c:pt>
                <c:pt idx="2">
                  <c:v>The pace of change is too much for people to reasonably keep up with</c:v>
                </c:pt>
                <c:pt idx="3">
                  <c:v>They increase income inequalities</c:v>
                </c:pt>
                <c:pt idx="4">
                  <c:v>New technologies hardly ever work right</c:v>
                </c:pt>
                <c:pt idx="5">
                  <c:v>Other</c:v>
                </c:pt>
                <c:pt idx="6">
                  <c:v>None of the above</c:v>
                </c:pt>
              </c:strCache>
            </c:strRef>
          </c:cat>
          <c:val>
            <c:numRef>
              <c:f>Sheet1!$B$2:$B$8</c:f>
              <c:numCache>
                <c:formatCode>0%</c:formatCode>
                <c:ptCount val="7"/>
                <c:pt idx="0">
                  <c:v>0.48</c:v>
                </c:pt>
                <c:pt idx="1">
                  <c:v>0.36</c:v>
                </c:pt>
                <c:pt idx="2">
                  <c:v>0.35</c:v>
                </c:pt>
                <c:pt idx="3">
                  <c:v>0.31</c:v>
                </c:pt>
                <c:pt idx="4">
                  <c:v>0.22</c:v>
                </c:pt>
                <c:pt idx="5">
                  <c:v>0.05</c:v>
                </c:pt>
                <c:pt idx="6">
                  <c:v>0.15</c:v>
                </c:pt>
              </c:numCache>
            </c:numRef>
          </c:val>
          <c:extLst xmlns:c16r2="http://schemas.microsoft.com/office/drawing/2015/06/chart">
            <c:ext xmlns:c16="http://schemas.microsoft.com/office/drawing/2014/chart" uri="{C3380CC4-5D6E-409C-BE32-E72D297353CC}">
              <c16:uniqueId val="{00000000-AC9D-43F0-9A31-8C88E655B4EC}"/>
            </c:ext>
          </c:extLst>
        </c:ser>
        <c:dLbls>
          <c:showLegendKey val="0"/>
          <c:showVal val="0"/>
          <c:showCatName val="0"/>
          <c:showSerName val="0"/>
          <c:showPercent val="0"/>
          <c:showBubbleSize val="0"/>
        </c:dLbls>
        <c:gapWidth val="50"/>
        <c:axId val="1180956432"/>
        <c:axId val="1180959664"/>
      </c:barChart>
      <c:catAx>
        <c:axId val="1180956432"/>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180959664"/>
        <c:crosses val="autoZero"/>
        <c:auto val="1"/>
        <c:lblAlgn val="ctr"/>
        <c:lblOffset val="0"/>
        <c:noMultiLvlLbl val="0"/>
      </c:catAx>
      <c:valAx>
        <c:axId val="1180959664"/>
        <c:scaling>
          <c:orientation val="minMax"/>
          <c:max val="1.0"/>
        </c:scaling>
        <c:delete val="1"/>
        <c:axPos val="t"/>
        <c:numFmt formatCode="0%" sourceLinked="1"/>
        <c:majorTickMark val="none"/>
        <c:minorTickMark val="none"/>
        <c:tickLblPos val="nextTo"/>
        <c:crossAx val="118095643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Column2</c:v>
                </c:pt>
              </c:strCache>
            </c:strRef>
          </c:tx>
          <c:spPr>
            <a:solidFill>
              <a:schemeClr val="tx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BRICS</c:v>
                </c:pt>
                <c:pt idx="4">
                  <c:v>Middle East/Africa</c:v>
                </c:pt>
                <c:pt idx="5">
                  <c:v>APAC</c:v>
                </c:pt>
                <c:pt idx="6">
                  <c:v>North America</c:v>
                </c:pt>
                <c:pt idx="7">
                  <c:v>G-8 Countries</c:v>
                </c:pt>
                <c:pt idx="8">
                  <c:v>Europe</c:v>
                </c:pt>
              </c:strCache>
            </c:strRef>
          </c:cat>
          <c:val>
            <c:numRef>
              <c:f>Sheet1!$B$2:$B$10</c:f>
              <c:numCache>
                <c:formatCode>General</c:formatCode>
                <c:ptCount val="9"/>
                <c:pt idx="0" formatCode="0%">
                  <c:v>0.26</c:v>
                </c:pt>
                <c:pt idx="2" formatCode="0%">
                  <c:v>0.3</c:v>
                </c:pt>
                <c:pt idx="3" formatCode="0%">
                  <c:v>0.27</c:v>
                </c:pt>
                <c:pt idx="4" formatCode="0%">
                  <c:v>0.25</c:v>
                </c:pt>
                <c:pt idx="5" formatCode="0%">
                  <c:v>0.23</c:v>
                </c:pt>
                <c:pt idx="6" formatCode="0%">
                  <c:v>0.21</c:v>
                </c:pt>
                <c:pt idx="7" formatCode="0%">
                  <c:v>0.21</c:v>
                </c:pt>
                <c:pt idx="8" formatCode="0%">
                  <c:v>0.21</c:v>
                </c:pt>
              </c:numCache>
            </c:numRef>
          </c:val>
          <c:extLst xmlns:c16r2="http://schemas.microsoft.com/office/drawing/2015/06/chart">
            <c:ext xmlns:c16="http://schemas.microsoft.com/office/drawing/2014/chart" uri="{C3380CC4-5D6E-409C-BE32-E72D297353CC}">
              <c16:uniqueId val="{00000000-4E65-40FD-85AA-4D6B1F932579}"/>
            </c:ext>
          </c:extLst>
        </c:ser>
        <c:dLbls>
          <c:showLegendKey val="0"/>
          <c:showVal val="0"/>
          <c:showCatName val="0"/>
          <c:showSerName val="0"/>
          <c:showPercent val="0"/>
          <c:showBubbleSize val="0"/>
        </c:dLbls>
        <c:gapWidth val="50"/>
        <c:axId val="1181170800"/>
        <c:axId val="1181185376"/>
      </c:barChart>
      <c:catAx>
        <c:axId val="118117080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181185376"/>
        <c:crosses val="autoZero"/>
        <c:auto val="1"/>
        <c:lblAlgn val="ctr"/>
        <c:lblOffset val="0"/>
        <c:noMultiLvlLbl val="0"/>
      </c:catAx>
      <c:valAx>
        <c:axId val="1181185376"/>
        <c:scaling>
          <c:orientation val="minMax"/>
          <c:max val="1.0"/>
        </c:scaling>
        <c:delete val="1"/>
        <c:axPos val="t"/>
        <c:numFmt formatCode="0%" sourceLinked="1"/>
        <c:majorTickMark val="none"/>
        <c:minorTickMark val="none"/>
        <c:tickLblPos val="nextTo"/>
        <c:crossAx val="118117080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2DEE-47E5-9D66-358B3770AC73}"/>
              </c:ext>
            </c:extLst>
          </c:dPt>
          <c:dPt>
            <c:idx val="2"/>
            <c:invertIfNegative val="0"/>
            <c:bubble3D val="0"/>
            <c:extLst xmlns:c16r2="http://schemas.microsoft.com/office/drawing/2015/06/chart">
              <c:ext xmlns:c16="http://schemas.microsoft.com/office/drawing/2014/chart" uri="{C3380CC4-5D6E-409C-BE32-E72D297353CC}">
                <c16:uniqueId val="{00000003-2DEE-47E5-9D66-358B3770AC73}"/>
              </c:ext>
            </c:extLst>
          </c:dPt>
          <c:dPt>
            <c:idx val="3"/>
            <c:invertIfNegative val="0"/>
            <c:bubble3D val="0"/>
            <c:extLst xmlns:c16r2="http://schemas.microsoft.com/office/drawing/2015/06/chart">
              <c:ext xmlns:c16="http://schemas.microsoft.com/office/drawing/2014/chart" uri="{C3380CC4-5D6E-409C-BE32-E72D297353CC}">
                <c16:uniqueId val="{00000005-2DEE-47E5-9D66-358B3770AC73}"/>
              </c:ext>
            </c:extLst>
          </c:dPt>
          <c:dPt>
            <c:idx val="4"/>
            <c:invertIfNegative val="0"/>
            <c:bubble3D val="0"/>
            <c:extLst xmlns:c16r2="http://schemas.microsoft.com/office/drawing/2015/06/chart">
              <c:ext xmlns:c16="http://schemas.microsoft.com/office/drawing/2014/chart" uri="{C3380CC4-5D6E-409C-BE32-E72D297353CC}">
                <c16:uniqueId val="{00000007-2DEE-47E5-9D66-358B3770AC73}"/>
              </c:ext>
            </c:extLst>
          </c:dPt>
          <c:dLbls>
            <c:dLbl>
              <c:idx val="26"/>
              <c:tx>
                <c:rich>
                  <a:bodyPr/>
                  <a:lstStyle/>
                  <a:p>
                    <a:r>
                      <a:rPr lang="en-US"/>
                      <a:t>n/a</a:t>
                    </a:r>
                    <a:endParaRPr lang="en-US" dirty="0"/>
                  </a:p>
                </c:rich>
              </c:tx>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4-8155-4CD8-98E2-337E94DEB69C}"/>
                </c:ex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Tunisia</c:v>
                </c:pt>
                <c:pt idx="3">
                  <c:v>France</c:v>
                </c:pt>
                <c:pt idx="4">
                  <c:v>South Africa</c:v>
                </c:pt>
                <c:pt idx="5">
                  <c:v>Indonesia</c:v>
                </c:pt>
                <c:pt idx="6">
                  <c:v>Great Britain</c:v>
                </c:pt>
                <c:pt idx="7">
                  <c:v>India</c:v>
                </c:pt>
                <c:pt idx="8">
                  <c:v>Canada</c:v>
                </c:pt>
                <c:pt idx="9">
                  <c:v>Poland</c:v>
                </c:pt>
                <c:pt idx="10">
                  <c:v>Republic of Korea</c:v>
                </c:pt>
                <c:pt idx="11">
                  <c:v>Mexico</c:v>
                </c:pt>
                <c:pt idx="12">
                  <c:v>Hong Kong</c:v>
                </c:pt>
                <c:pt idx="13">
                  <c:v>Italy</c:v>
                </c:pt>
                <c:pt idx="14">
                  <c:v>Germany</c:v>
                </c:pt>
                <c:pt idx="15">
                  <c:v>Russia</c:v>
                </c:pt>
                <c:pt idx="16">
                  <c:v>Egypt</c:v>
                </c:pt>
                <c:pt idx="17">
                  <c:v>Brazil</c:v>
                </c:pt>
                <c:pt idx="18">
                  <c:v>Australia</c:v>
                </c:pt>
                <c:pt idx="19">
                  <c:v>Kenya</c:v>
                </c:pt>
                <c:pt idx="20">
                  <c:v>Pakistan</c:v>
                </c:pt>
                <c:pt idx="21">
                  <c:v>Sweden</c:v>
                </c:pt>
                <c:pt idx="22">
                  <c:v>Turkey</c:v>
                </c:pt>
                <c:pt idx="23">
                  <c:v>United States</c:v>
                </c:pt>
                <c:pt idx="24">
                  <c:v>Japan</c:v>
                </c:pt>
                <c:pt idx="25">
                  <c:v>Nigeria</c:v>
                </c:pt>
                <c:pt idx="26">
                  <c:v>China</c:v>
                </c:pt>
              </c:strCache>
            </c:strRef>
          </c:cat>
          <c:val>
            <c:numRef>
              <c:f>Sheet1!$B$2:$B$28</c:f>
              <c:numCache>
                <c:formatCode>General</c:formatCode>
                <c:ptCount val="27"/>
                <c:pt idx="0" formatCode="0%">
                  <c:v>0.17</c:v>
                </c:pt>
                <c:pt idx="2" formatCode="0%">
                  <c:v>0.62</c:v>
                </c:pt>
                <c:pt idx="3" formatCode="0%">
                  <c:v>0.25</c:v>
                </c:pt>
                <c:pt idx="4" formatCode="0%">
                  <c:v>0.22</c:v>
                </c:pt>
                <c:pt idx="5" formatCode="0%">
                  <c:v>0.19</c:v>
                </c:pt>
                <c:pt idx="6" formatCode="0%">
                  <c:v>0.18</c:v>
                </c:pt>
                <c:pt idx="7" formatCode="0%">
                  <c:v>0.16</c:v>
                </c:pt>
                <c:pt idx="8" formatCode="0%">
                  <c:v>0.15</c:v>
                </c:pt>
                <c:pt idx="9" formatCode="0%">
                  <c:v>0.15</c:v>
                </c:pt>
                <c:pt idx="10" formatCode="0%">
                  <c:v>0.14</c:v>
                </c:pt>
                <c:pt idx="11" formatCode="0%">
                  <c:v>0.14</c:v>
                </c:pt>
                <c:pt idx="12" formatCode="0%">
                  <c:v>0.14</c:v>
                </c:pt>
                <c:pt idx="13" formatCode="0%">
                  <c:v>0.13</c:v>
                </c:pt>
                <c:pt idx="14" formatCode="0%">
                  <c:v>0.13</c:v>
                </c:pt>
                <c:pt idx="15" formatCode="0%">
                  <c:v>0.12</c:v>
                </c:pt>
                <c:pt idx="16" formatCode="0%">
                  <c:v>0.12</c:v>
                </c:pt>
                <c:pt idx="17" formatCode="0%">
                  <c:v>0.12</c:v>
                </c:pt>
                <c:pt idx="18" formatCode="0%">
                  <c:v>0.12</c:v>
                </c:pt>
                <c:pt idx="19" formatCode="0%">
                  <c:v>0.11</c:v>
                </c:pt>
                <c:pt idx="20" formatCode="0%">
                  <c:v>0.1</c:v>
                </c:pt>
                <c:pt idx="21" formatCode="0%">
                  <c:v>0.09</c:v>
                </c:pt>
                <c:pt idx="22" formatCode="0%">
                  <c:v>0.08</c:v>
                </c:pt>
                <c:pt idx="23" formatCode="0%">
                  <c:v>0.08</c:v>
                </c:pt>
                <c:pt idx="24" formatCode="0%">
                  <c:v>0.08</c:v>
                </c:pt>
                <c:pt idx="25" formatCode="0%">
                  <c:v>0.05</c:v>
                </c:pt>
                <c:pt idx="26" formatCode="0%">
                  <c:v>0.0</c:v>
                </c:pt>
              </c:numCache>
            </c:numRef>
          </c:val>
          <c:extLst xmlns:c16r2="http://schemas.microsoft.com/office/drawing/2015/06/chart">
            <c:ext xmlns:c16="http://schemas.microsoft.com/office/drawing/2014/chart" uri="{C3380CC4-5D6E-409C-BE32-E72D297353CC}">
              <c16:uniqueId val="{00000008-2DEE-47E5-9D66-358B3770AC73}"/>
            </c:ext>
          </c:extLst>
        </c:ser>
        <c:dLbls>
          <c:showLegendKey val="0"/>
          <c:showVal val="0"/>
          <c:showCatName val="0"/>
          <c:showSerName val="0"/>
          <c:showPercent val="0"/>
          <c:showBubbleSize val="0"/>
        </c:dLbls>
        <c:gapWidth val="50"/>
        <c:axId val="1380357952"/>
        <c:axId val="1380360272"/>
      </c:barChart>
      <c:catAx>
        <c:axId val="1380357952"/>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80360272"/>
        <c:crosses val="autoZero"/>
        <c:auto val="1"/>
        <c:lblAlgn val="ctr"/>
        <c:lblOffset val="0"/>
        <c:noMultiLvlLbl val="0"/>
      </c:catAx>
      <c:valAx>
        <c:axId val="1380360272"/>
        <c:scaling>
          <c:orientation val="minMax"/>
          <c:max val="1.5"/>
          <c:min val="0.0"/>
        </c:scaling>
        <c:delete val="1"/>
        <c:axPos val="t"/>
        <c:numFmt formatCode="0%" sourceLinked="1"/>
        <c:majorTickMark val="out"/>
        <c:minorTickMark val="none"/>
        <c:tickLblPos val="nextTo"/>
        <c:crossAx val="13803579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Column2</c:v>
                </c:pt>
              </c:strCache>
            </c:strRef>
          </c:tx>
          <c:spPr>
            <a:solidFill>
              <a:schemeClr val="tx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Europe</c:v>
                </c:pt>
                <c:pt idx="3">
                  <c:v>G-8 Countries</c:v>
                </c:pt>
                <c:pt idx="4">
                  <c:v>BRICS</c:v>
                </c:pt>
                <c:pt idx="5">
                  <c:v>LATAM</c:v>
                </c:pt>
                <c:pt idx="6">
                  <c:v>Middle East/Africa</c:v>
                </c:pt>
                <c:pt idx="7">
                  <c:v>APAC</c:v>
                </c:pt>
                <c:pt idx="8">
                  <c:v>North America</c:v>
                </c:pt>
              </c:strCache>
            </c:strRef>
          </c:cat>
          <c:val>
            <c:numRef>
              <c:f>Sheet1!$B$2:$B$10</c:f>
              <c:numCache>
                <c:formatCode>General</c:formatCode>
                <c:ptCount val="9"/>
                <c:pt idx="0" formatCode="0%">
                  <c:v>0.17</c:v>
                </c:pt>
                <c:pt idx="2" formatCode="0%">
                  <c:v>0.17</c:v>
                </c:pt>
                <c:pt idx="3" formatCode="0%">
                  <c:v>0.14</c:v>
                </c:pt>
                <c:pt idx="4" formatCode="0%">
                  <c:v>0.14</c:v>
                </c:pt>
                <c:pt idx="5" formatCode="0%">
                  <c:v>0.13</c:v>
                </c:pt>
                <c:pt idx="6" formatCode="0%">
                  <c:v>0.11</c:v>
                </c:pt>
                <c:pt idx="7" formatCode="0%">
                  <c:v>0.11</c:v>
                </c:pt>
                <c:pt idx="8" formatCode="0%">
                  <c:v>0.11</c:v>
                </c:pt>
              </c:numCache>
            </c:numRef>
          </c:val>
          <c:extLst xmlns:c16r2="http://schemas.microsoft.com/office/drawing/2015/06/chart">
            <c:ext xmlns:c16="http://schemas.microsoft.com/office/drawing/2014/chart" uri="{C3380CC4-5D6E-409C-BE32-E72D297353CC}">
              <c16:uniqueId val="{00000000-BC9D-4A6F-9053-DEC46E50A1BC}"/>
            </c:ext>
          </c:extLst>
        </c:ser>
        <c:dLbls>
          <c:showLegendKey val="0"/>
          <c:showVal val="0"/>
          <c:showCatName val="0"/>
          <c:showSerName val="0"/>
          <c:showPercent val="0"/>
          <c:showBubbleSize val="0"/>
        </c:dLbls>
        <c:gapWidth val="50"/>
        <c:axId val="1380381248"/>
        <c:axId val="1380372848"/>
      </c:barChart>
      <c:catAx>
        <c:axId val="138038124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80372848"/>
        <c:crosses val="autoZero"/>
        <c:auto val="1"/>
        <c:lblAlgn val="ctr"/>
        <c:lblOffset val="0"/>
        <c:noMultiLvlLbl val="0"/>
      </c:catAx>
      <c:valAx>
        <c:axId val="1380372848"/>
        <c:scaling>
          <c:orientation val="minMax"/>
          <c:max val="1.0"/>
        </c:scaling>
        <c:delete val="1"/>
        <c:axPos val="t"/>
        <c:numFmt formatCode="0%" sourceLinked="1"/>
        <c:majorTickMark val="none"/>
        <c:minorTickMark val="none"/>
        <c:tickLblPos val="nextTo"/>
        <c:crossAx val="138038124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2DEE-47E5-9D66-358B3770AC73}"/>
              </c:ext>
            </c:extLst>
          </c:dPt>
          <c:dPt>
            <c:idx val="2"/>
            <c:invertIfNegative val="0"/>
            <c:bubble3D val="0"/>
            <c:extLst xmlns:c16r2="http://schemas.microsoft.com/office/drawing/2015/06/chart">
              <c:ext xmlns:c16="http://schemas.microsoft.com/office/drawing/2014/chart" uri="{C3380CC4-5D6E-409C-BE32-E72D297353CC}">
                <c16:uniqueId val="{00000003-2DEE-47E5-9D66-358B3770AC73}"/>
              </c:ext>
            </c:extLst>
          </c:dPt>
          <c:dPt>
            <c:idx val="3"/>
            <c:invertIfNegative val="0"/>
            <c:bubble3D val="0"/>
            <c:extLst xmlns:c16r2="http://schemas.microsoft.com/office/drawing/2015/06/chart">
              <c:ext xmlns:c16="http://schemas.microsoft.com/office/drawing/2014/chart" uri="{C3380CC4-5D6E-409C-BE32-E72D297353CC}">
                <c16:uniqueId val="{00000005-2DEE-47E5-9D66-358B3770AC73}"/>
              </c:ext>
            </c:extLst>
          </c:dPt>
          <c:dPt>
            <c:idx val="4"/>
            <c:invertIfNegative val="0"/>
            <c:bubble3D val="0"/>
            <c:extLst xmlns:c16r2="http://schemas.microsoft.com/office/drawing/2015/06/chart">
              <c:ext xmlns:c16="http://schemas.microsoft.com/office/drawing/2014/chart" uri="{C3380CC4-5D6E-409C-BE32-E72D297353CC}">
                <c16:uniqueId val="{00000007-2DEE-47E5-9D66-358B3770AC73}"/>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Sweden</c:v>
                </c:pt>
                <c:pt idx="3">
                  <c:v>United States</c:v>
                </c:pt>
                <c:pt idx="4">
                  <c:v>China</c:v>
                </c:pt>
                <c:pt idx="5">
                  <c:v>Germany</c:v>
                </c:pt>
                <c:pt idx="6">
                  <c:v>Indonesia</c:v>
                </c:pt>
                <c:pt idx="7">
                  <c:v>Turkey</c:v>
                </c:pt>
                <c:pt idx="8">
                  <c:v>Canada</c:v>
                </c:pt>
                <c:pt idx="9">
                  <c:v>Poland</c:v>
                </c:pt>
                <c:pt idx="10">
                  <c:v>Brazil</c:v>
                </c:pt>
                <c:pt idx="11">
                  <c:v>Egypt</c:v>
                </c:pt>
                <c:pt idx="12">
                  <c:v>Mexico</c:v>
                </c:pt>
                <c:pt idx="13">
                  <c:v>Great Britain</c:v>
                </c:pt>
                <c:pt idx="14">
                  <c:v>Japan</c:v>
                </c:pt>
                <c:pt idx="15">
                  <c:v>Russia</c:v>
                </c:pt>
                <c:pt idx="16">
                  <c:v>India</c:v>
                </c:pt>
                <c:pt idx="17">
                  <c:v>Nigeria</c:v>
                </c:pt>
                <c:pt idx="18">
                  <c:v>Australia</c:v>
                </c:pt>
                <c:pt idx="19">
                  <c:v>France</c:v>
                </c:pt>
                <c:pt idx="20">
                  <c:v>South Africa</c:v>
                </c:pt>
                <c:pt idx="21">
                  <c:v>Hong Kong</c:v>
                </c:pt>
                <c:pt idx="22">
                  <c:v>Italy</c:v>
                </c:pt>
                <c:pt idx="23">
                  <c:v>Kenya</c:v>
                </c:pt>
                <c:pt idx="24">
                  <c:v>Pakistan</c:v>
                </c:pt>
                <c:pt idx="25">
                  <c:v>Republic of Korea</c:v>
                </c:pt>
                <c:pt idx="26">
                  <c:v>Tunisia</c:v>
                </c:pt>
              </c:strCache>
            </c:strRef>
          </c:cat>
          <c:val>
            <c:numRef>
              <c:f>Sheet1!$B$2:$B$28</c:f>
              <c:numCache>
                <c:formatCode>General</c:formatCode>
                <c:ptCount val="27"/>
                <c:pt idx="0" formatCode="0%">
                  <c:v>0.04</c:v>
                </c:pt>
                <c:pt idx="2" formatCode="0%">
                  <c:v>0.08</c:v>
                </c:pt>
                <c:pt idx="3" formatCode="0%">
                  <c:v>0.07</c:v>
                </c:pt>
                <c:pt idx="4" formatCode="0%">
                  <c:v>0.07</c:v>
                </c:pt>
                <c:pt idx="5" formatCode="0%">
                  <c:v>0.07</c:v>
                </c:pt>
                <c:pt idx="6" formatCode="0%">
                  <c:v>0.06</c:v>
                </c:pt>
                <c:pt idx="7" formatCode="0%">
                  <c:v>0.06</c:v>
                </c:pt>
                <c:pt idx="8" formatCode="0%">
                  <c:v>0.06</c:v>
                </c:pt>
                <c:pt idx="9" formatCode="0%">
                  <c:v>0.06</c:v>
                </c:pt>
                <c:pt idx="10" formatCode="0%">
                  <c:v>0.05</c:v>
                </c:pt>
                <c:pt idx="11" formatCode="0%">
                  <c:v>0.04</c:v>
                </c:pt>
                <c:pt idx="12" formatCode="0%">
                  <c:v>0.04</c:v>
                </c:pt>
                <c:pt idx="13" formatCode="0%">
                  <c:v>0.04</c:v>
                </c:pt>
                <c:pt idx="14" formatCode="0%">
                  <c:v>0.04</c:v>
                </c:pt>
                <c:pt idx="15" formatCode="0%">
                  <c:v>0.03</c:v>
                </c:pt>
                <c:pt idx="16" formatCode="0%">
                  <c:v>0.03</c:v>
                </c:pt>
                <c:pt idx="17" formatCode="0%">
                  <c:v>0.03</c:v>
                </c:pt>
                <c:pt idx="18" formatCode="0%">
                  <c:v>0.03</c:v>
                </c:pt>
                <c:pt idx="19" formatCode="0%">
                  <c:v>0.03</c:v>
                </c:pt>
                <c:pt idx="20" formatCode="0%">
                  <c:v>0.02</c:v>
                </c:pt>
                <c:pt idx="21" formatCode="0%">
                  <c:v>0.02</c:v>
                </c:pt>
                <c:pt idx="22" formatCode="0%">
                  <c:v>0.02</c:v>
                </c:pt>
                <c:pt idx="23" formatCode="0%">
                  <c:v>0.02</c:v>
                </c:pt>
                <c:pt idx="24" formatCode="0%">
                  <c:v>0.02</c:v>
                </c:pt>
                <c:pt idx="25" formatCode="0%">
                  <c:v>0.01</c:v>
                </c:pt>
                <c:pt idx="26" formatCode="0%">
                  <c:v>0.0</c:v>
                </c:pt>
              </c:numCache>
            </c:numRef>
          </c:val>
          <c:extLst xmlns:c16r2="http://schemas.microsoft.com/office/drawing/2015/06/chart">
            <c:ext xmlns:c16="http://schemas.microsoft.com/office/drawing/2014/chart" uri="{C3380CC4-5D6E-409C-BE32-E72D297353CC}">
              <c16:uniqueId val="{00000008-2DEE-47E5-9D66-358B3770AC73}"/>
            </c:ext>
          </c:extLst>
        </c:ser>
        <c:dLbls>
          <c:showLegendKey val="0"/>
          <c:showVal val="0"/>
          <c:showCatName val="0"/>
          <c:showSerName val="0"/>
          <c:showPercent val="0"/>
          <c:showBubbleSize val="0"/>
        </c:dLbls>
        <c:gapWidth val="50"/>
        <c:axId val="1543010928"/>
        <c:axId val="1649352784"/>
      </c:barChart>
      <c:catAx>
        <c:axId val="1543010928"/>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49352784"/>
        <c:crosses val="autoZero"/>
        <c:auto val="1"/>
        <c:lblAlgn val="ctr"/>
        <c:lblOffset val="0"/>
        <c:noMultiLvlLbl val="0"/>
      </c:catAx>
      <c:valAx>
        <c:axId val="1649352784"/>
        <c:scaling>
          <c:orientation val="minMax"/>
          <c:max val="1.0"/>
        </c:scaling>
        <c:delete val="1"/>
        <c:axPos val="t"/>
        <c:numFmt formatCode="0%" sourceLinked="1"/>
        <c:majorTickMark val="out"/>
        <c:minorTickMark val="none"/>
        <c:tickLblPos val="nextTo"/>
        <c:crossAx val="154301092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Column2</c:v>
                </c:pt>
              </c:strCache>
            </c:strRef>
          </c:tx>
          <c:spPr>
            <a:solidFill>
              <a:schemeClr val="tx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North America</c:v>
                </c:pt>
                <c:pt idx="3">
                  <c:v>Europe</c:v>
                </c:pt>
                <c:pt idx="4">
                  <c:v>G-8 Countries</c:v>
                </c:pt>
                <c:pt idx="5">
                  <c:v>LATAM</c:v>
                </c:pt>
                <c:pt idx="6">
                  <c:v>BRICS</c:v>
                </c:pt>
                <c:pt idx="7">
                  <c:v>Middle East/Africa</c:v>
                </c:pt>
                <c:pt idx="8">
                  <c:v>APAC</c:v>
                </c:pt>
              </c:strCache>
            </c:strRef>
          </c:cat>
          <c:val>
            <c:numRef>
              <c:f>Sheet1!$B$2:$B$10</c:f>
              <c:numCache>
                <c:formatCode>General</c:formatCode>
                <c:ptCount val="9"/>
                <c:pt idx="0" formatCode="0%">
                  <c:v>0.04</c:v>
                </c:pt>
                <c:pt idx="2" formatCode="0%">
                  <c:v>0.06</c:v>
                </c:pt>
                <c:pt idx="3" formatCode="0%">
                  <c:v>0.05</c:v>
                </c:pt>
                <c:pt idx="4" formatCode="0%">
                  <c:v>0.04</c:v>
                </c:pt>
                <c:pt idx="5" formatCode="0%">
                  <c:v>0.04</c:v>
                </c:pt>
                <c:pt idx="6" formatCode="0%">
                  <c:v>0.03</c:v>
                </c:pt>
                <c:pt idx="7" formatCode="0%">
                  <c:v>0.03</c:v>
                </c:pt>
                <c:pt idx="8" formatCode="0%">
                  <c:v>0.03</c:v>
                </c:pt>
              </c:numCache>
            </c:numRef>
          </c:val>
          <c:extLst xmlns:c16r2="http://schemas.microsoft.com/office/drawing/2015/06/chart">
            <c:ext xmlns:c16="http://schemas.microsoft.com/office/drawing/2014/chart" uri="{C3380CC4-5D6E-409C-BE32-E72D297353CC}">
              <c16:uniqueId val="{00000000-CE65-4AC6-9202-8021DF81B6B1}"/>
            </c:ext>
          </c:extLst>
        </c:ser>
        <c:dLbls>
          <c:showLegendKey val="0"/>
          <c:showVal val="0"/>
          <c:showCatName val="0"/>
          <c:showSerName val="0"/>
          <c:showPercent val="0"/>
          <c:showBubbleSize val="0"/>
        </c:dLbls>
        <c:gapWidth val="50"/>
        <c:axId val="1265886192"/>
        <c:axId val="1265878048"/>
      </c:barChart>
      <c:catAx>
        <c:axId val="126588619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65878048"/>
        <c:crosses val="autoZero"/>
        <c:auto val="1"/>
        <c:lblAlgn val="ctr"/>
        <c:lblOffset val="0"/>
        <c:noMultiLvlLbl val="0"/>
      </c:catAx>
      <c:valAx>
        <c:axId val="1265878048"/>
        <c:scaling>
          <c:orientation val="minMax"/>
          <c:max val="1.0"/>
        </c:scaling>
        <c:delete val="1"/>
        <c:axPos val="t"/>
        <c:numFmt formatCode="0%" sourceLinked="1"/>
        <c:majorTickMark val="none"/>
        <c:minorTickMark val="none"/>
        <c:tickLblPos val="nextTo"/>
        <c:crossAx val="126588619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Strongly agree</c:v>
                </c:pt>
              </c:strCache>
            </c:strRef>
          </c:tx>
          <c:spPr>
            <a:solidFill>
              <a:schemeClr val="tx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South Africa</c:v>
                </c:pt>
                <c:pt idx="3">
                  <c:v>Egypt</c:v>
                </c:pt>
                <c:pt idx="4">
                  <c:v>India</c:v>
                </c:pt>
                <c:pt idx="5">
                  <c:v>Indonesia</c:v>
                </c:pt>
                <c:pt idx="6">
                  <c:v>China</c:v>
                </c:pt>
                <c:pt idx="7">
                  <c:v>Mexico</c:v>
                </c:pt>
                <c:pt idx="8">
                  <c:v>Poland</c:v>
                </c:pt>
                <c:pt idx="9">
                  <c:v>Great Britain</c:v>
                </c:pt>
                <c:pt idx="10">
                  <c:v>Turkey</c:v>
                </c:pt>
                <c:pt idx="11">
                  <c:v>United States</c:v>
                </c:pt>
                <c:pt idx="12">
                  <c:v>Australia</c:v>
                </c:pt>
                <c:pt idx="13">
                  <c:v>Russia</c:v>
                </c:pt>
                <c:pt idx="14">
                  <c:v>Kenya</c:v>
                </c:pt>
                <c:pt idx="15">
                  <c:v>Brazil</c:v>
                </c:pt>
                <c:pt idx="16">
                  <c:v>Canada</c:v>
                </c:pt>
                <c:pt idx="17">
                  <c:v>Italy</c:v>
                </c:pt>
                <c:pt idx="18">
                  <c:v>Hong Kong</c:v>
                </c:pt>
                <c:pt idx="19">
                  <c:v>Sweden</c:v>
                </c:pt>
                <c:pt idx="20">
                  <c:v>Germany</c:v>
                </c:pt>
                <c:pt idx="21">
                  <c:v>Nigeria</c:v>
                </c:pt>
                <c:pt idx="22">
                  <c:v>France</c:v>
                </c:pt>
                <c:pt idx="23">
                  <c:v>Tunisia</c:v>
                </c:pt>
                <c:pt idx="24">
                  <c:v>Pakistan</c:v>
                </c:pt>
                <c:pt idx="25">
                  <c:v>Republic of Korea</c:v>
                </c:pt>
                <c:pt idx="26">
                  <c:v>Japan</c:v>
                </c:pt>
              </c:strCache>
            </c:strRef>
          </c:cat>
          <c:val>
            <c:numRef>
              <c:f>Sheet1!$B$2:$B$28</c:f>
              <c:numCache>
                <c:formatCode>General</c:formatCode>
                <c:ptCount val="27"/>
                <c:pt idx="0" formatCode="0%">
                  <c:v>0.34</c:v>
                </c:pt>
                <c:pt idx="2" formatCode="0%">
                  <c:v>0.6</c:v>
                </c:pt>
                <c:pt idx="3" formatCode="0%">
                  <c:v>0.6</c:v>
                </c:pt>
                <c:pt idx="4" formatCode="0%">
                  <c:v>0.53</c:v>
                </c:pt>
                <c:pt idx="5" formatCode="0%">
                  <c:v>0.52</c:v>
                </c:pt>
                <c:pt idx="6" formatCode="0%">
                  <c:v>0.24</c:v>
                </c:pt>
                <c:pt idx="7" formatCode="0%">
                  <c:v>0.44</c:v>
                </c:pt>
                <c:pt idx="8" formatCode="0%">
                  <c:v>0.43</c:v>
                </c:pt>
                <c:pt idx="9" formatCode="0%">
                  <c:v>0.28</c:v>
                </c:pt>
                <c:pt idx="10" formatCode="0%">
                  <c:v>0.39</c:v>
                </c:pt>
                <c:pt idx="11" formatCode="0%">
                  <c:v>0.28</c:v>
                </c:pt>
                <c:pt idx="12" formatCode="0%">
                  <c:v>0.22</c:v>
                </c:pt>
                <c:pt idx="13" formatCode="0%">
                  <c:v>0.35</c:v>
                </c:pt>
                <c:pt idx="14" formatCode="0%">
                  <c:v>0.64</c:v>
                </c:pt>
                <c:pt idx="15" formatCode="0%">
                  <c:v>0.4</c:v>
                </c:pt>
                <c:pt idx="16" formatCode="0%">
                  <c:v>0.28</c:v>
                </c:pt>
                <c:pt idx="17" formatCode="0%">
                  <c:v>0.2</c:v>
                </c:pt>
                <c:pt idx="18" formatCode="0%">
                  <c:v>0.1</c:v>
                </c:pt>
                <c:pt idx="19" formatCode="0%">
                  <c:v>0.28</c:v>
                </c:pt>
                <c:pt idx="20" formatCode="0%">
                  <c:v>0.23</c:v>
                </c:pt>
                <c:pt idx="21" formatCode="0%">
                  <c:v>0.47</c:v>
                </c:pt>
                <c:pt idx="22" formatCode="0%">
                  <c:v>0.25</c:v>
                </c:pt>
                <c:pt idx="23" formatCode="0%">
                  <c:v>0.27</c:v>
                </c:pt>
                <c:pt idx="24" formatCode="0%">
                  <c:v>0.23</c:v>
                </c:pt>
                <c:pt idx="25" formatCode="0%">
                  <c:v>0.09</c:v>
                </c:pt>
                <c:pt idx="26" formatCode="0%">
                  <c:v>0.09</c:v>
                </c:pt>
              </c:numCache>
            </c:numRef>
          </c:val>
          <c:extLst xmlns:c16r2="http://schemas.microsoft.com/office/drawing/2015/06/chart">
            <c:ext xmlns:c16="http://schemas.microsoft.com/office/drawing/2014/chart" uri="{C3380CC4-5D6E-409C-BE32-E72D297353CC}">
              <c16:uniqueId val="{00000000-2AFF-4DCB-88C6-8449346C2A2C}"/>
            </c:ext>
          </c:extLst>
        </c:ser>
        <c:ser>
          <c:idx val="1"/>
          <c:order val="1"/>
          <c:tx>
            <c:strRef>
              <c:f>Sheet1!$C$1</c:f>
              <c:strCache>
                <c:ptCount val="1"/>
                <c:pt idx="0">
                  <c:v>Somewhat agree</c:v>
                </c:pt>
              </c:strCache>
            </c:strRef>
          </c:tx>
          <c:spPr>
            <a:solidFill>
              <a:schemeClr val="tx2">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South Africa</c:v>
                </c:pt>
                <c:pt idx="3">
                  <c:v>Egypt</c:v>
                </c:pt>
                <c:pt idx="4">
                  <c:v>India</c:v>
                </c:pt>
                <c:pt idx="5">
                  <c:v>Indonesia</c:v>
                </c:pt>
                <c:pt idx="6">
                  <c:v>China</c:v>
                </c:pt>
                <c:pt idx="7">
                  <c:v>Mexico</c:v>
                </c:pt>
                <c:pt idx="8">
                  <c:v>Poland</c:v>
                </c:pt>
                <c:pt idx="9">
                  <c:v>Great Britain</c:v>
                </c:pt>
                <c:pt idx="10">
                  <c:v>Turkey</c:v>
                </c:pt>
                <c:pt idx="11">
                  <c:v>United States</c:v>
                </c:pt>
                <c:pt idx="12">
                  <c:v>Australia</c:v>
                </c:pt>
                <c:pt idx="13">
                  <c:v>Russia</c:v>
                </c:pt>
                <c:pt idx="14">
                  <c:v>Kenya</c:v>
                </c:pt>
                <c:pt idx="15">
                  <c:v>Brazil</c:v>
                </c:pt>
                <c:pt idx="16">
                  <c:v>Canada</c:v>
                </c:pt>
                <c:pt idx="17">
                  <c:v>Italy</c:v>
                </c:pt>
                <c:pt idx="18">
                  <c:v>Hong Kong</c:v>
                </c:pt>
                <c:pt idx="19">
                  <c:v>Sweden</c:v>
                </c:pt>
                <c:pt idx="20">
                  <c:v>Germany</c:v>
                </c:pt>
                <c:pt idx="21">
                  <c:v>Nigeria</c:v>
                </c:pt>
                <c:pt idx="22">
                  <c:v>France</c:v>
                </c:pt>
                <c:pt idx="23">
                  <c:v>Tunisia</c:v>
                </c:pt>
                <c:pt idx="24">
                  <c:v>Pakistan</c:v>
                </c:pt>
                <c:pt idx="25">
                  <c:v>Republic of Korea</c:v>
                </c:pt>
                <c:pt idx="26">
                  <c:v>Japan</c:v>
                </c:pt>
              </c:strCache>
            </c:strRef>
          </c:cat>
          <c:val>
            <c:numRef>
              <c:f>Sheet1!$C$2:$C$28</c:f>
              <c:numCache>
                <c:formatCode>General</c:formatCode>
                <c:ptCount val="27"/>
                <c:pt idx="0" formatCode="0%">
                  <c:v>0.53</c:v>
                </c:pt>
                <c:pt idx="2" formatCode="0%">
                  <c:v>0.35</c:v>
                </c:pt>
                <c:pt idx="3" formatCode="0%">
                  <c:v>0.35</c:v>
                </c:pt>
                <c:pt idx="4" formatCode="0%">
                  <c:v>0.42</c:v>
                </c:pt>
                <c:pt idx="5" formatCode="0%">
                  <c:v>0.43</c:v>
                </c:pt>
                <c:pt idx="6" formatCode="0%">
                  <c:v>0.71</c:v>
                </c:pt>
                <c:pt idx="7" formatCode="0%">
                  <c:v>0.48</c:v>
                </c:pt>
                <c:pt idx="8" formatCode="0%">
                  <c:v>0.48</c:v>
                </c:pt>
                <c:pt idx="9" formatCode="0%">
                  <c:v>0.62</c:v>
                </c:pt>
                <c:pt idx="10" formatCode="0%">
                  <c:v>0.5</c:v>
                </c:pt>
                <c:pt idx="11" formatCode="0%">
                  <c:v>0.61</c:v>
                </c:pt>
                <c:pt idx="12" formatCode="0%">
                  <c:v>0.67</c:v>
                </c:pt>
                <c:pt idx="13" formatCode="0%">
                  <c:v>0.54</c:v>
                </c:pt>
                <c:pt idx="14" formatCode="0%">
                  <c:v>0.24</c:v>
                </c:pt>
                <c:pt idx="15" formatCode="0%">
                  <c:v>0.48</c:v>
                </c:pt>
                <c:pt idx="16" formatCode="0%">
                  <c:v>0.6</c:v>
                </c:pt>
                <c:pt idx="17" formatCode="0%">
                  <c:v>0.66</c:v>
                </c:pt>
                <c:pt idx="18" formatCode="0%">
                  <c:v>0.75</c:v>
                </c:pt>
                <c:pt idx="19" formatCode="0%">
                  <c:v>0.56</c:v>
                </c:pt>
                <c:pt idx="20" formatCode="0%">
                  <c:v>0.59</c:v>
                </c:pt>
                <c:pt idx="21" formatCode="0%">
                  <c:v>0.35</c:v>
                </c:pt>
                <c:pt idx="22" formatCode="0%">
                  <c:v>0.57</c:v>
                </c:pt>
                <c:pt idx="23" formatCode="0%">
                  <c:v>0.51</c:v>
                </c:pt>
                <c:pt idx="24" formatCode="0%">
                  <c:v>0.55</c:v>
                </c:pt>
                <c:pt idx="25" formatCode="0%">
                  <c:v>0.67</c:v>
                </c:pt>
                <c:pt idx="26" formatCode="0%">
                  <c:v>0.62</c:v>
                </c:pt>
              </c:numCache>
            </c:numRef>
          </c:val>
          <c:extLst xmlns:c16r2="http://schemas.microsoft.com/office/drawing/2015/06/chart">
            <c:ext xmlns:c16="http://schemas.microsoft.com/office/drawing/2014/chart" uri="{C3380CC4-5D6E-409C-BE32-E72D297353CC}">
              <c16:uniqueId val="{00000001-2AFF-4DCB-88C6-8449346C2A2C}"/>
            </c:ext>
          </c:extLst>
        </c:ser>
        <c:ser>
          <c:idx val="2"/>
          <c:order val="2"/>
          <c:tx>
            <c:strRef>
              <c:f>Sheet1!$D$1</c:f>
              <c:strCache>
                <c:ptCount val="1"/>
                <c:pt idx="0">
                  <c:v>Strongly/Somewhat agree</c:v>
                </c:pt>
              </c:strCache>
            </c:strRef>
          </c:tx>
          <c:spPr>
            <a:no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rgbClr val="58585B"/>
                    </a:solidFill>
                    <a:latin typeface="+mn-lt"/>
                    <a:ea typeface="+mn-ea"/>
                    <a:cs typeface="+mn-cs"/>
                  </a:defRPr>
                </a:pPr>
                <a:endParaRPr lang="en-US"/>
              </a:p>
            </c:txPr>
            <c:dLblPos val="inBase"/>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South Africa</c:v>
                </c:pt>
                <c:pt idx="3">
                  <c:v>Egypt</c:v>
                </c:pt>
                <c:pt idx="4">
                  <c:v>India</c:v>
                </c:pt>
                <c:pt idx="5">
                  <c:v>Indonesia</c:v>
                </c:pt>
                <c:pt idx="6">
                  <c:v>China</c:v>
                </c:pt>
                <c:pt idx="7">
                  <c:v>Mexico</c:v>
                </c:pt>
                <c:pt idx="8">
                  <c:v>Poland</c:v>
                </c:pt>
                <c:pt idx="9">
                  <c:v>Great Britain</c:v>
                </c:pt>
                <c:pt idx="10">
                  <c:v>Turkey</c:v>
                </c:pt>
                <c:pt idx="11">
                  <c:v>United States</c:v>
                </c:pt>
                <c:pt idx="12">
                  <c:v>Australia</c:v>
                </c:pt>
                <c:pt idx="13">
                  <c:v>Russia</c:v>
                </c:pt>
                <c:pt idx="14">
                  <c:v>Kenya</c:v>
                </c:pt>
                <c:pt idx="15">
                  <c:v>Brazil</c:v>
                </c:pt>
                <c:pt idx="16">
                  <c:v>Canada</c:v>
                </c:pt>
                <c:pt idx="17">
                  <c:v>Italy</c:v>
                </c:pt>
                <c:pt idx="18">
                  <c:v>Hong Kong</c:v>
                </c:pt>
                <c:pt idx="19">
                  <c:v>Sweden</c:v>
                </c:pt>
                <c:pt idx="20">
                  <c:v>Germany</c:v>
                </c:pt>
                <c:pt idx="21">
                  <c:v>Nigeria</c:v>
                </c:pt>
                <c:pt idx="22">
                  <c:v>France</c:v>
                </c:pt>
                <c:pt idx="23">
                  <c:v>Tunisia</c:v>
                </c:pt>
                <c:pt idx="24">
                  <c:v>Pakistan</c:v>
                </c:pt>
                <c:pt idx="25">
                  <c:v>Republic of Korea</c:v>
                </c:pt>
                <c:pt idx="26">
                  <c:v>Japan</c:v>
                </c:pt>
              </c:strCache>
            </c:strRef>
          </c:cat>
          <c:val>
            <c:numRef>
              <c:f>Sheet1!$D$2:$D$28</c:f>
              <c:numCache>
                <c:formatCode>General</c:formatCode>
                <c:ptCount val="27"/>
                <c:pt idx="0" formatCode="0%">
                  <c:v>0.87</c:v>
                </c:pt>
                <c:pt idx="2" formatCode="0%">
                  <c:v>0.95</c:v>
                </c:pt>
                <c:pt idx="3" formatCode="0%">
                  <c:v>0.95</c:v>
                </c:pt>
                <c:pt idx="4" formatCode="0%">
                  <c:v>0.95</c:v>
                </c:pt>
                <c:pt idx="5" formatCode="0%">
                  <c:v>0.95</c:v>
                </c:pt>
                <c:pt idx="6" formatCode="0%">
                  <c:v>0.95</c:v>
                </c:pt>
                <c:pt idx="7" formatCode="0%">
                  <c:v>0.92</c:v>
                </c:pt>
                <c:pt idx="8" formatCode="0%">
                  <c:v>0.91</c:v>
                </c:pt>
                <c:pt idx="9" formatCode="0%">
                  <c:v>0.91</c:v>
                </c:pt>
                <c:pt idx="10" formatCode="0%">
                  <c:v>0.89</c:v>
                </c:pt>
                <c:pt idx="11" formatCode="0%">
                  <c:v>0.89</c:v>
                </c:pt>
                <c:pt idx="12" formatCode="0%">
                  <c:v>0.89</c:v>
                </c:pt>
                <c:pt idx="13" formatCode="0%">
                  <c:v>0.88</c:v>
                </c:pt>
                <c:pt idx="14" formatCode="0%">
                  <c:v>0.88</c:v>
                </c:pt>
                <c:pt idx="15" formatCode="0%">
                  <c:v>0.87</c:v>
                </c:pt>
                <c:pt idx="16" formatCode="0%">
                  <c:v>0.88</c:v>
                </c:pt>
                <c:pt idx="17" formatCode="0%">
                  <c:v>0.86</c:v>
                </c:pt>
                <c:pt idx="18" formatCode="0%">
                  <c:v>0.86</c:v>
                </c:pt>
                <c:pt idx="19" formatCode="0%">
                  <c:v>0.83</c:v>
                </c:pt>
                <c:pt idx="20" formatCode="0%">
                  <c:v>0.83</c:v>
                </c:pt>
                <c:pt idx="21" formatCode="0%">
                  <c:v>0.82</c:v>
                </c:pt>
                <c:pt idx="22" formatCode="0%">
                  <c:v>0.82</c:v>
                </c:pt>
                <c:pt idx="23" formatCode="0%">
                  <c:v>0.78</c:v>
                </c:pt>
                <c:pt idx="24" formatCode="0%">
                  <c:v>0.78</c:v>
                </c:pt>
                <c:pt idx="25" formatCode="0%">
                  <c:v>0.76</c:v>
                </c:pt>
                <c:pt idx="26" formatCode="0%">
                  <c:v>0.71</c:v>
                </c:pt>
              </c:numCache>
            </c:numRef>
          </c:val>
          <c:extLst xmlns:c16r2="http://schemas.microsoft.com/office/drawing/2015/06/chart">
            <c:ext xmlns:c16="http://schemas.microsoft.com/office/drawing/2014/chart" uri="{C3380CC4-5D6E-409C-BE32-E72D297353CC}">
              <c16:uniqueId val="{00000002-2AFF-4DCB-88C6-8449346C2A2C}"/>
            </c:ext>
          </c:extLst>
        </c:ser>
        <c:ser>
          <c:idx val="3"/>
          <c:order val="3"/>
          <c:tx>
            <c:strRef>
              <c:f>Sheet1!#REF!</c:f>
              <c:strCache>
                <c:ptCount val="1"/>
                <c:pt idx="0">
                  <c:v>#REF!</c:v>
                </c:pt>
              </c:strCache>
            </c:strRef>
          </c:tx>
          <c:spPr>
            <a:solidFill>
              <a:schemeClr val="accent1"/>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South Africa</c:v>
                </c:pt>
                <c:pt idx="3">
                  <c:v>Egypt</c:v>
                </c:pt>
                <c:pt idx="4">
                  <c:v>India</c:v>
                </c:pt>
                <c:pt idx="5">
                  <c:v>Indonesia</c:v>
                </c:pt>
                <c:pt idx="6">
                  <c:v>China</c:v>
                </c:pt>
                <c:pt idx="7">
                  <c:v>Mexico</c:v>
                </c:pt>
                <c:pt idx="8">
                  <c:v>Poland</c:v>
                </c:pt>
                <c:pt idx="9">
                  <c:v>Great Britain</c:v>
                </c:pt>
                <c:pt idx="10">
                  <c:v>Turkey</c:v>
                </c:pt>
                <c:pt idx="11">
                  <c:v>United States</c:v>
                </c:pt>
                <c:pt idx="12">
                  <c:v>Australia</c:v>
                </c:pt>
                <c:pt idx="13">
                  <c:v>Russia</c:v>
                </c:pt>
                <c:pt idx="14">
                  <c:v>Kenya</c:v>
                </c:pt>
                <c:pt idx="15">
                  <c:v>Brazil</c:v>
                </c:pt>
                <c:pt idx="16">
                  <c:v>Canada</c:v>
                </c:pt>
                <c:pt idx="17">
                  <c:v>Italy</c:v>
                </c:pt>
                <c:pt idx="18">
                  <c:v>Hong Kong</c:v>
                </c:pt>
                <c:pt idx="19">
                  <c:v>Sweden</c:v>
                </c:pt>
                <c:pt idx="20">
                  <c:v>Germany</c:v>
                </c:pt>
                <c:pt idx="21">
                  <c:v>Nigeria</c:v>
                </c:pt>
                <c:pt idx="22">
                  <c:v>France</c:v>
                </c:pt>
                <c:pt idx="23">
                  <c:v>Tunisia</c:v>
                </c:pt>
                <c:pt idx="24">
                  <c:v>Pakistan</c:v>
                </c:pt>
                <c:pt idx="25">
                  <c:v>Republic of Korea</c:v>
                </c:pt>
                <c:pt idx="26">
                  <c:v>Japan</c:v>
                </c:pt>
              </c:strCache>
            </c:strRef>
          </c:cat>
          <c:val>
            <c:numRef>
              <c:f>Sheet1!#REF!</c:f>
              <c:numCache>
                <c:formatCode>General</c:formatCode>
                <c:ptCount val="1"/>
                <c:pt idx="0">
                  <c:v>1.0</c:v>
                </c:pt>
              </c:numCache>
            </c:numRef>
          </c:val>
          <c:extLst xmlns:c16r2="http://schemas.microsoft.com/office/drawing/2015/06/chart">
            <c:ext xmlns:c16="http://schemas.microsoft.com/office/drawing/2014/chart" uri="{C3380CC4-5D6E-409C-BE32-E72D297353CC}">
              <c16:uniqueId val="{00000003-2AFF-4DCB-88C6-8449346C2A2C}"/>
            </c:ext>
          </c:extLst>
        </c:ser>
        <c:dLbls>
          <c:showLegendKey val="0"/>
          <c:showVal val="0"/>
          <c:showCatName val="0"/>
          <c:showSerName val="0"/>
          <c:showPercent val="0"/>
          <c:showBubbleSize val="0"/>
        </c:dLbls>
        <c:gapWidth val="50"/>
        <c:overlap val="100"/>
        <c:axId val="1343114000"/>
        <c:axId val="1343115776"/>
      </c:barChart>
      <c:catAx>
        <c:axId val="1343114000"/>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1343115776"/>
        <c:crosses val="autoZero"/>
        <c:auto val="1"/>
        <c:lblAlgn val="ctr"/>
        <c:lblOffset val="0"/>
        <c:noMultiLvlLbl val="0"/>
      </c:catAx>
      <c:valAx>
        <c:axId val="1343115776"/>
        <c:scaling>
          <c:orientation val="minMax"/>
          <c:max val="1.0"/>
        </c:scaling>
        <c:delete val="1"/>
        <c:axPos val="t"/>
        <c:numFmt formatCode="0%" sourceLinked="1"/>
        <c:majorTickMark val="none"/>
        <c:minorTickMark val="none"/>
        <c:tickLblPos val="nextTo"/>
        <c:crossAx val="1343114000"/>
        <c:crosses val="autoZero"/>
        <c:crossBetween val="between"/>
      </c:valAx>
      <c:spPr>
        <a:noFill/>
        <a:ln>
          <a:noFill/>
        </a:ln>
        <a:effectLst/>
      </c:spPr>
    </c:plotArea>
    <c:legend>
      <c:legendPos val="b"/>
      <c:legendEntry>
        <c:idx val="3"/>
        <c:delete val="1"/>
      </c:legendEntry>
      <c:layout>
        <c:manualLayout>
          <c:xMode val="edge"/>
          <c:yMode val="edge"/>
          <c:x val="0.141160870516185"/>
          <c:y val="0.932994498569035"/>
          <c:w val="0.813816161374677"/>
          <c:h val="0.067005501430965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Strongly agree</c:v>
                </c:pt>
              </c:strCache>
            </c:strRef>
          </c:tx>
          <c:spPr>
            <a:solidFill>
              <a:schemeClr val="tx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BRICS</c:v>
                </c:pt>
                <c:pt idx="3">
                  <c:v>LATAM</c:v>
                </c:pt>
                <c:pt idx="4">
                  <c:v>Middle East/Africa</c:v>
                </c:pt>
                <c:pt idx="5">
                  <c:v>North America</c:v>
                </c:pt>
                <c:pt idx="6">
                  <c:v>APAC</c:v>
                </c:pt>
                <c:pt idx="7">
                  <c:v>Europe</c:v>
                </c:pt>
                <c:pt idx="8">
                  <c:v>G-8 Countries</c:v>
                </c:pt>
              </c:strCache>
            </c:strRef>
          </c:cat>
          <c:val>
            <c:numRef>
              <c:f>Sheet1!$B$2:$B$10</c:f>
              <c:numCache>
                <c:formatCode>General</c:formatCode>
                <c:ptCount val="9"/>
                <c:pt idx="0" formatCode="0%">
                  <c:v>0.34</c:v>
                </c:pt>
                <c:pt idx="2" formatCode="0%">
                  <c:v>0.42</c:v>
                </c:pt>
                <c:pt idx="3" formatCode="0%">
                  <c:v>0.42</c:v>
                </c:pt>
                <c:pt idx="4" formatCode="0%">
                  <c:v>0.49</c:v>
                </c:pt>
                <c:pt idx="5" formatCode="0%">
                  <c:v>0.28</c:v>
                </c:pt>
                <c:pt idx="6" formatCode="0%">
                  <c:v>0.27</c:v>
                </c:pt>
                <c:pt idx="7" formatCode="0%">
                  <c:v>0.28</c:v>
                </c:pt>
                <c:pt idx="8" formatCode="0%">
                  <c:v>0.24</c:v>
                </c:pt>
              </c:numCache>
            </c:numRef>
          </c:val>
          <c:extLst xmlns:c16r2="http://schemas.microsoft.com/office/drawing/2015/06/chart">
            <c:ext xmlns:c16="http://schemas.microsoft.com/office/drawing/2014/chart" uri="{C3380CC4-5D6E-409C-BE32-E72D297353CC}">
              <c16:uniqueId val="{00000000-B243-448E-B037-6A8261214E27}"/>
            </c:ext>
          </c:extLst>
        </c:ser>
        <c:ser>
          <c:idx val="1"/>
          <c:order val="1"/>
          <c:tx>
            <c:strRef>
              <c:f>Sheet1!$C$1</c:f>
              <c:strCache>
                <c:ptCount val="1"/>
                <c:pt idx="0">
                  <c:v>Somewhat agree</c:v>
                </c:pt>
              </c:strCache>
            </c:strRef>
          </c:tx>
          <c:spPr>
            <a:solidFill>
              <a:schemeClr val="tx2">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BRICS</c:v>
                </c:pt>
                <c:pt idx="3">
                  <c:v>LATAM</c:v>
                </c:pt>
                <c:pt idx="4">
                  <c:v>Middle East/Africa</c:v>
                </c:pt>
                <c:pt idx="5">
                  <c:v>North America</c:v>
                </c:pt>
                <c:pt idx="6">
                  <c:v>APAC</c:v>
                </c:pt>
                <c:pt idx="7">
                  <c:v>Europe</c:v>
                </c:pt>
                <c:pt idx="8">
                  <c:v>G-8 Countries</c:v>
                </c:pt>
              </c:strCache>
            </c:strRef>
          </c:cat>
          <c:val>
            <c:numRef>
              <c:f>Sheet1!$C$2:$C$10</c:f>
              <c:numCache>
                <c:formatCode>General</c:formatCode>
                <c:ptCount val="9"/>
                <c:pt idx="0" formatCode="0%">
                  <c:v>0.53</c:v>
                </c:pt>
                <c:pt idx="2" formatCode="0%">
                  <c:v>0.5</c:v>
                </c:pt>
                <c:pt idx="3" formatCode="0%">
                  <c:v>0.48</c:v>
                </c:pt>
                <c:pt idx="4" formatCode="0%">
                  <c:v>0.39</c:v>
                </c:pt>
                <c:pt idx="5" formatCode="0%">
                  <c:v>0.6</c:v>
                </c:pt>
                <c:pt idx="6" formatCode="0%">
                  <c:v>0.6</c:v>
                </c:pt>
                <c:pt idx="7" formatCode="0%">
                  <c:v>0.58</c:v>
                </c:pt>
                <c:pt idx="8" formatCode="0%">
                  <c:v>0.6</c:v>
                </c:pt>
              </c:numCache>
            </c:numRef>
          </c:val>
          <c:extLst xmlns:c16r2="http://schemas.microsoft.com/office/drawing/2015/06/chart">
            <c:ext xmlns:c16="http://schemas.microsoft.com/office/drawing/2014/chart" uri="{C3380CC4-5D6E-409C-BE32-E72D297353CC}">
              <c16:uniqueId val="{00000001-B243-448E-B037-6A8261214E27}"/>
            </c:ext>
          </c:extLst>
        </c:ser>
        <c:ser>
          <c:idx val="2"/>
          <c:order val="2"/>
          <c:tx>
            <c:strRef>
              <c:f>Sheet1!$D$1</c:f>
              <c:strCache>
                <c:ptCount val="1"/>
                <c:pt idx="0">
                  <c:v>Strongly/somewhat agree</c:v>
                </c:pt>
              </c:strCache>
            </c:strRef>
          </c:tx>
          <c:spPr>
            <a:no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rgbClr val="58585B"/>
                    </a:solidFill>
                    <a:latin typeface="+mn-lt"/>
                    <a:ea typeface="+mn-ea"/>
                    <a:cs typeface="+mn-cs"/>
                  </a:defRPr>
                </a:pPr>
                <a:endParaRPr lang="en-US"/>
              </a:p>
            </c:txPr>
            <c:dLblPos val="inBase"/>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BRICS</c:v>
                </c:pt>
                <c:pt idx="3">
                  <c:v>LATAM</c:v>
                </c:pt>
                <c:pt idx="4">
                  <c:v>Middle East/Africa</c:v>
                </c:pt>
                <c:pt idx="5">
                  <c:v>North America</c:v>
                </c:pt>
                <c:pt idx="6">
                  <c:v>APAC</c:v>
                </c:pt>
                <c:pt idx="7">
                  <c:v>Europe</c:v>
                </c:pt>
                <c:pt idx="8">
                  <c:v>G-8 Countries</c:v>
                </c:pt>
              </c:strCache>
            </c:strRef>
          </c:cat>
          <c:val>
            <c:numRef>
              <c:f>Sheet1!$D$2:$D$10</c:f>
              <c:numCache>
                <c:formatCode>General</c:formatCode>
                <c:ptCount val="9"/>
                <c:pt idx="0" formatCode="0%">
                  <c:v>0.87</c:v>
                </c:pt>
                <c:pt idx="2" formatCode="0%">
                  <c:v>0.92</c:v>
                </c:pt>
                <c:pt idx="3" formatCode="0%">
                  <c:v>0.9</c:v>
                </c:pt>
                <c:pt idx="4" formatCode="0%">
                  <c:v>0.88</c:v>
                </c:pt>
                <c:pt idx="5" formatCode="0%">
                  <c:v>0.88</c:v>
                </c:pt>
                <c:pt idx="6" formatCode="0%">
                  <c:v>0.87</c:v>
                </c:pt>
                <c:pt idx="7" formatCode="0%">
                  <c:v>0.86</c:v>
                </c:pt>
                <c:pt idx="8" formatCode="0%">
                  <c:v>0.85</c:v>
                </c:pt>
              </c:numCache>
            </c:numRef>
          </c:val>
          <c:extLst xmlns:c16r2="http://schemas.microsoft.com/office/drawing/2015/06/chart">
            <c:ext xmlns:c16="http://schemas.microsoft.com/office/drawing/2014/chart" uri="{C3380CC4-5D6E-409C-BE32-E72D297353CC}">
              <c16:uniqueId val="{00000002-B243-448E-B037-6A8261214E27}"/>
            </c:ext>
          </c:extLst>
        </c:ser>
        <c:ser>
          <c:idx val="3"/>
          <c:order val="3"/>
          <c:tx>
            <c:strRef>
              <c:f>Sheet1!#REF!</c:f>
              <c:strCache>
                <c:ptCount val="1"/>
                <c:pt idx="0">
                  <c:v>#REF!</c:v>
                </c:pt>
              </c:strCache>
            </c:strRef>
          </c:tx>
          <c:spPr>
            <a:solidFill>
              <a:schemeClr val="accent1"/>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BRICS</c:v>
                </c:pt>
                <c:pt idx="3">
                  <c:v>LATAM</c:v>
                </c:pt>
                <c:pt idx="4">
                  <c:v>Middle East/Africa</c:v>
                </c:pt>
                <c:pt idx="5">
                  <c:v>North America</c:v>
                </c:pt>
                <c:pt idx="6">
                  <c:v>APAC</c:v>
                </c:pt>
                <c:pt idx="7">
                  <c:v>Europe</c:v>
                </c:pt>
                <c:pt idx="8">
                  <c:v>G-8 Countries</c:v>
                </c:pt>
              </c:strCache>
            </c:strRef>
          </c:cat>
          <c:val>
            <c:numRef>
              <c:f>Sheet1!#REF!</c:f>
              <c:numCache>
                <c:formatCode>General</c:formatCode>
                <c:ptCount val="1"/>
                <c:pt idx="0">
                  <c:v>1.0</c:v>
                </c:pt>
              </c:numCache>
            </c:numRef>
          </c:val>
          <c:extLst xmlns:c16r2="http://schemas.microsoft.com/office/drawing/2015/06/chart">
            <c:ext xmlns:c16="http://schemas.microsoft.com/office/drawing/2014/chart" uri="{C3380CC4-5D6E-409C-BE32-E72D297353CC}">
              <c16:uniqueId val="{00000003-B243-448E-B037-6A8261214E27}"/>
            </c:ext>
          </c:extLst>
        </c:ser>
        <c:dLbls>
          <c:showLegendKey val="0"/>
          <c:showVal val="0"/>
          <c:showCatName val="0"/>
          <c:showSerName val="0"/>
          <c:showPercent val="0"/>
          <c:showBubbleSize val="0"/>
        </c:dLbls>
        <c:gapWidth val="50"/>
        <c:overlap val="100"/>
        <c:axId val="1380519232"/>
        <c:axId val="1380664448"/>
      </c:barChart>
      <c:catAx>
        <c:axId val="138051923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80664448"/>
        <c:crosses val="autoZero"/>
        <c:auto val="1"/>
        <c:lblAlgn val="ctr"/>
        <c:lblOffset val="0"/>
        <c:noMultiLvlLbl val="0"/>
      </c:catAx>
      <c:valAx>
        <c:axId val="1380664448"/>
        <c:scaling>
          <c:orientation val="minMax"/>
          <c:max val="1.0"/>
        </c:scaling>
        <c:delete val="1"/>
        <c:axPos val="t"/>
        <c:numFmt formatCode="0%" sourceLinked="1"/>
        <c:majorTickMark val="none"/>
        <c:minorTickMark val="none"/>
        <c:tickLblPos val="nextTo"/>
        <c:crossAx val="1380519232"/>
        <c:crosses val="autoZero"/>
        <c:crossBetween val="between"/>
      </c:valAx>
      <c:spPr>
        <a:noFill/>
        <a:ln>
          <a:noFill/>
        </a:ln>
        <a:effectLst/>
      </c:spPr>
    </c:plotArea>
    <c:legend>
      <c:legendPos val="b"/>
      <c:legendEntry>
        <c:idx val="3"/>
        <c:delete val="1"/>
      </c:legendEntry>
      <c:layout>
        <c:manualLayout>
          <c:xMode val="edge"/>
          <c:yMode val="edge"/>
          <c:x val="0.152903673499146"/>
          <c:y val="0.908019513865115"/>
          <c:w val="0.733611683956172"/>
          <c:h val="0.0919804861348853"/>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Sheet1!$B$1</c:f>
              <c:strCache>
                <c:ptCount val="1"/>
                <c:pt idx="0">
                  <c:v>Nothing</c:v>
                </c:pt>
              </c:strCache>
            </c:strRef>
          </c:tx>
          <c:spPr>
            <a:solidFill>
              <a:schemeClr val="tx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Tunisia</c:v>
                </c:pt>
                <c:pt idx="3">
                  <c:v>Kenya</c:v>
                </c:pt>
                <c:pt idx="4">
                  <c:v>Turkey</c:v>
                </c:pt>
                <c:pt idx="5">
                  <c:v>Nigeria</c:v>
                </c:pt>
                <c:pt idx="6">
                  <c:v>India</c:v>
                </c:pt>
                <c:pt idx="7">
                  <c:v>Egypt</c:v>
                </c:pt>
                <c:pt idx="8">
                  <c:v>South Africa</c:v>
                </c:pt>
                <c:pt idx="9">
                  <c:v>Brazil</c:v>
                </c:pt>
                <c:pt idx="10">
                  <c:v>Pakistan</c:v>
                </c:pt>
                <c:pt idx="11">
                  <c:v>Mexico</c:v>
                </c:pt>
                <c:pt idx="12">
                  <c:v>United States</c:v>
                </c:pt>
                <c:pt idx="13">
                  <c:v>Canada</c:v>
                </c:pt>
                <c:pt idx="14">
                  <c:v>Sweden</c:v>
                </c:pt>
                <c:pt idx="15">
                  <c:v>Indonesia</c:v>
                </c:pt>
                <c:pt idx="16">
                  <c:v>Italy</c:v>
                </c:pt>
                <c:pt idx="17">
                  <c:v>France</c:v>
                </c:pt>
                <c:pt idx="18">
                  <c:v>Great Britain</c:v>
                </c:pt>
                <c:pt idx="19">
                  <c:v>China</c:v>
                </c:pt>
                <c:pt idx="20">
                  <c:v>Russia</c:v>
                </c:pt>
                <c:pt idx="21">
                  <c:v>Australia</c:v>
                </c:pt>
                <c:pt idx="22">
                  <c:v>Poland</c:v>
                </c:pt>
                <c:pt idx="23">
                  <c:v>Germany</c:v>
                </c:pt>
                <c:pt idx="24">
                  <c:v>Republic of Korea</c:v>
                </c:pt>
                <c:pt idx="25">
                  <c:v>Hong Kong</c:v>
                </c:pt>
                <c:pt idx="26">
                  <c:v>Japan</c:v>
                </c:pt>
              </c:strCache>
            </c:strRef>
          </c:cat>
          <c:val>
            <c:numRef>
              <c:f>Sheet1!$B$2:$B$28</c:f>
              <c:numCache>
                <c:formatCode>General</c:formatCode>
                <c:ptCount val="27"/>
                <c:pt idx="0" formatCode="0%">
                  <c:v>0.49</c:v>
                </c:pt>
                <c:pt idx="2" formatCode="0%">
                  <c:v>0.16</c:v>
                </c:pt>
                <c:pt idx="3" formatCode="0%">
                  <c:v>0.26</c:v>
                </c:pt>
                <c:pt idx="4" formatCode="0%">
                  <c:v>0.28</c:v>
                </c:pt>
                <c:pt idx="5" formatCode="0%">
                  <c:v>0.48</c:v>
                </c:pt>
                <c:pt idx="6" formatCode="0%">
                  <c:v>0.26</c:v>
                </c:pt>
                <c:pt idx="7" formatCode="0%">
                  <c:v>0.4</c:v>
                </c:pt>
                <c:pt idx="8" formatCode="0%">
                  <c:v>0.37</c:v>
                </c:pt>
                <c:pt idx="9" formatCode="0%">
                  <c:v>0.5</c:v>
                </c:pt>
                <c:pt idx="10" formatCode="0%">
                  <c:v>0.67</c:v>
                </c:pt>
                <c:pt idx="11" formatCode="0%">
                  <c:v>0.39</c:v>
                </c:pt>
                <c:pt idx="12" formatCode="0%">
                  <c:v>0.59</c:v>
                </c:pt>
                <c:pt idx="13" formatCode="0%">
                  <c:v>0.63</c:v>
                </c:pt>
                <c:pt idx="14" formatCode="0%">
                  <c:v>0.51</c:v>
                </c:pt>
                <c:pt idx="15" formatCode="0%">
                  <c:v>0.27</c:v>
                </c:pt>
                <c:pt idx="16" formatCode="0%">
                  <c:v>0.59</c:v>
                </c:pt>
                <c:pt idx="17" formatCode="0%">
                  <c:v>0.72</c:v>
                </c:pt>
                <c:pt idx="18" formatCode="0%">
                  <c:v>0.63</c:v>
                </c:pt>
                <c:pt idx="19" formatCode="0%">
                  <c:v>0.41</c:v>
                </c:pt>
                <c:pt idx="20" formatCode="0%">
                  <c:v>0.53</c:v>
                </c:pt>
                <c:pt idx="21" formatCode="0%">
                  <c:v>0.68</c:v>
                </c:pt>
                <c:pt idx="22" formatCode="0%">
                  <c:v>0.51</c:v>
                </c:pt>
                <c:pt idx="23" formatCode="0%">
                  <c:v>0.65</c:v>
                </c:pt>
                <c:pt idx="24" formatCode="0%">
                  <c:v>0.51</c:v>
                </c:pt>
                <c:pt idx="25" formatCode="0%">
                  <c:v>0.5</c:v>
                </c:pt>
                <c:pt idx="26" formatCode="0%">
                  <c:v>0.69</c:v>
                </c:pt>
              </c:numCache>
            </c:numRef>
          </c:val>
          <c:extLst xmlns:c16r2="http://schemas.microsoft.com/office/drawing/2015/06/chart">
            <c:ext xmlns:c16="http://schemas.microsoft.com/office/drawing/2014/chart" uri="{C3380CC4-5D6E-409C-BE32-E72D297353CC}">
              <c16:uniqueId val="{00000000-2AFF-4DCB-88C6-8449346C2A2C}"/>
            </c:ext>
          </c:extLst>
        </c:ser>
        <c:ser>
          <c:idx val="1"/>
          <c:order val="1"/>
          <c:tx>
            <c:strRef>
              <c:f>Sheet1!$C$1</c:f>
              <c:strCache>
                <c:ptCount val="1"/>
                <c:pt idx="0">
                  <c:v>0-25% more</c:v>
                </c:pt>
              </c:strCache>
            </c:strRef>
          </c:tx>
          <c:spPr>
            <a:solidFill>
              <a:schemeClr val="tx2">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Tunisia</c:v>
                </c:pt>
                <c:pt idx="3">
                  <c:v>Kenya</c:v>
                </c:pt>
                <c:pt idx="4">
                  <c:v>Turkey</c:v>
                </c:pt>
                <c:pt idx="5">
                  <c:v>Nigeria</c:v>
                </c:pt>
                <c:pt idx="6">
                  <c:v>India</c:v>
                </c:pt>
                <c:pt idx="7">
                  <c:v>Egypt</c:v>
                </c:pt>
                <c:pt idx="8">
                  <c:v>South Africa</c:v>
                </c:pt>
                <c:pt idx="9">
                  <c:v>Brazil</c:v>
                </c:pt>
                <c:pt idx="10">
                  <c:v>Pakistan</c:v>
                </c:pt>
                <c:pt idx="11">
                  <c:v>Mexico</c:v>
                </c:pt>
                <c:pt idx="12">
                  <c:v>United States</c:v>
                </c:pt>
                <c:pt idx="13">
                  <c:v>Canada</c:v>
                </c:pt>
                <c:pt idx="14">
                  <c:v>Sweden</c:v>
                </c:pt>
                <c:pt idx="15">
                  <c:v>Indonesia</c:v>
                </c:pt>
                <c:pt idx="16">
                  <c:v>Italy</c:v>
                </c:pt>
                <c:pt idx="17">
                  <c:v>France</c:v>
                </c:pt>
                <c:pt idx="18">
                  <c:v>Great Britain</c:v>
                </c:pt>
                <c:pt idx="19">
                  <c:v>China</c:v>
                </c:pt>
                <c:pt idx="20">
                  <c:v>Russia</c:v>
                </c:pt>
                <c:pt idx="21">
                  <c:v>Australia</c:v>
                </c:pt>
                <c:pt idx="22">
                  <c:v>Poland</c:v>
                </c:pt>
                <c:pt idx="23">
                  <c:v>Germany</c:v>
                </c:pt>
                <c:pt idx="24">
                  <c:v>Republic of Korea</c:v>
                </c:pt>
                <c:pt idx="25">
                  <c:v>Hong Kong</c:v>
                </c:pt>
                <c:pt idx="26">
                  <c:v>Japan</c:v>
                </c:pt>
              </c:strCache>
            </c:strRef>
          </c:cat>
          <c:val>
            <c:numRef>
              <c:f>Sheet1!$C$2:$C$28</c:f>
              <c:numCache>
                <c:formatCode>General</c:formatCode>
                <c:ptCount val="27"/>
                <c:pt idx="0" formatCode="0%">
                  <c:v>0.31</c:v>
                </c:pt>
                <c:pt idx="2" formatCode="0%">
                  <c:v>0.16</c:v>
                </c:pt>
                <c:pt idx="3" formatCode="0%">
                  <c:v>0.16</c:v>
                </c:pt>
                <c:pt idx="4" formatCode="0%">
                  <c:v>0.25</c:v>
                </c:pt>
                <c:pt idx="5" formatCode="0%">
                  <c:v>0.21</c:v>
                </c:pt>
                <c:pt idx="6" formatCode="0%">
                  <c:v>0.37</c:v>
                </c:pt>
                <c:pt idx="7" formatCode="0%">
                  <c:v>0.35</c:v>
                </c:pt>
                <c:pt idx="8" formatCode="0%">
                  <c:v>0.37</c:v>
                </c:pt>
                <c:pt idx="9" formatCode="0%">
                  <c:v>0.27</c:v>
                </c:pt>
                <c:pt idx="10" formatCode="0%">
                  <c:v>0.22</c:v>
                </c:pt>
                <c:pt idx="11" formatCode="0%">
                  <c:v>0.4</c:v>
                </c:pt>
                <c:pt idx="12" formatCode="0%">
                  <c:v>0.28</c:v>
                </c:pt>
                <c:pt idx="13" formatCode="0%">
                  <c:v>0.27</c:v>
                </c:pt>
                <c:pt idx="14" formatCode="0%">
                  <c:v>0.34</c:v>
                </c:pt>
                <c:pt idx="15" formatCode="0%">
                  <c:v>0.52</c:v>
                </c:pt>
                <c:pt idx="16" formatCode="0%">
                  <c:v>0.3</c:v>
                </c:pt>
                <c:pt idx="17" formatCode="0%">
                  <c:v>0.21</c:v>
                </c:pt>
                <c:pt idx="18" formatCode="0%">
                  <c:v>0.31</c:v>
                </c:pt>
                <c:pt idx="19" formatCode="0%">
                  <c:v>0.45</c:v>
                </c:pt>
                <c:pt idx="20" formatCode="0%">
                  <c:v>0.37</c:v>
                </c:pt>
                <c:pt idx="21" formatCode="0%">
                  <c:v>0.27</c:v>
                </c:pt>
                <c:pt idx="22" formatCode="0%">
                  <c:v>0.39</c:v>
                </c:pt>
                <c:pt idx="23" formatCode="0%">
                  <c:v>0.28</c:v>
                </c:pt>
                <c:pt idx="24" formatCode="0%">
                  <c:v>0.41</c:v>
                </c:pt>
                <c:pt idx="25" formatCode="0%">
                  <c:v>0.44</c:v>
                </c:pt>
                <c:pt idx="26" formatCode="0%">
                  <c:v>0.28</c:v>
                </c:pt>
              </c:numCache>
            </c:numRef>
          </c:val>
          <c:extLst xmlns:c16r2="http://schemas.microsoft.com/office/drawing/2015/06/chart">
            <c:ext xmlns:c16="http://schemas.microsoft.com/office/drawing/2014/chart" uri="{C3380CC4-5D6E-409C-BE32-E72D297353CC}">
              <c16:uniqueId val="{00000001-2AFF-4DCB-88C6-8449346C2A2C}"/>
            </c:ext>
          </c:extLst>
        </c:ser>
        <c:ser>
          <c:idx val="2"/>
          <c:order val="2"/>
          <c:tx>
            <c:strRef>
              <c:f>Sheet1!$D$1</c:f>
              <c:strCache>
                <c:ptCount val="1"/>
                <c:pt idx="0">
                  <c:v>26%-50% more</c:v>
                </c:pt>
              </c:strCache>
            </c:strRef>
          </c:tx>
          <c:spPr>
            <a:solidFill>
              <a:schemeClr val="accent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Tunisia</c:v>
                </c:pt>
                <c:pt idx="3">
                  <c:v>Kenya</c:v>
                </c:pt>
                <c:pt idx="4">
                  <c:v>Turkey</c:v>
                </c:pt>
                <c:pt idx="5">
                  <c:v>Nigeria</c:v>
                </c:pt>
                <c:pt idx="6">
                  <c:v>India</c:v>
                </c:pt>
                <c:pt idx="7">
                  <c:v>Egypt</c:v>
                </c:pt>
                <c:pt idx="8">
                  <c:v>South Africa</c:v>
                </c:pt>
                <c:pt idx="9">
                  <c:v>Brazil</c:v>
                </c:pt>
                <c:pt idx="10">
                  <c:v>Pakistan</c:v>
                </c:pt>
                <c:pt idx="11">
                  <c:v>Mexico</c:v>
                </c:pt>
                <c:pt idx="12">
                  <c:v>United States</c:v>
                </c:pt>
                <c:pt idx="13">
                  <c:v>Canada</c:v>
                </c:pt>
                <c:pt idx="14">
                  <c:v>Sweden</c:v>
                </c:pt>
                <c:pt idx="15">
                  <c:v>Indonesia</c:v>
                </c:pt>
                <c:pt idx="16">
                  <c:v>Italy</c:v>
                </c:pt>
                <c:pt idx="17">
                  <c:v>France</c:v>
                </c:pt>
                <c:pt idx="18">
                  <c:v>Great Britain</c:v>
                </c:pt>
                <c:pt idx="19">
                  <c:v>China</c:v>
                </c:pt>
                <c:pt idx="20">
                  <c:v>Russia</c:v>
                </c:pt>
                <c:pt idx="21">
                  <c:v>Australia</c:v>
                </c:pt>
                <c:pt idx="22">
                  <c:v>Poland</c:v>
                </c:pt>
                <c:pt idx="23">
                  <c:v>Germany</c:v>
                </c:pt>
                <c:pt idx="24">
                  <c:v>Republic of Korea</c:v>
                </c:pt>
                <c:pt idx="25">
                  <c:v>Hong Kong</c:v>
                </c:pt>
                <c:pt idx="26">
                  <c:v>Japan</c:v>
                </c:pt>
              </c:strCache>
            </c:strRef>
          </c:cat>
          <c:val>
            <c:numRef>
              <c:f>Sheet1!$D$2:$D$28</c:f>
              <c:numCache>
                <c:formatCode>General</c:formatCode>
                <c:ptCount val="27"/>
                <c:pt idx="0" formatCode="0%">
                  <c:v>0.09</c:v>
                </c:pt>
                <c:pt idx="2" formatCode="0%">
                  <c:v>0.28</c:v>
                </c:pt>
                <c:pt idx="3" formatCode="0%">
                  <c:v>0.24</c:v>
                </c:pt>
                <c:pt idx="4" formatCode="0%">
                  <c:v>0.17</c:v>
                </c:pt>
                <c:pt idx="5" formatCode="0%">
                  <c:v>0.13</c:v>
                </c:pt>
                <c:pt idx="6" formatCode="0%">
                  <c:v>0.15</c:v>
                </c:pt>
                <c:pt idx="7" formatCode="0%">
                  <c:v>0.12</c:v>
                </c:pt>
                <c:pt idx="8" formatCode="0%">
                  <c:v>0.12</c:v>
                </c:pt>
                <c:pt idx="9" formatCode="0%">
                  <c:v>0.1</c:v>
                </c:pt>
                <c:pt idx="10" formatCode="0%">
                  <c:v>0.04</c:v>
                </c:pt>
                <c:pt idx="11" formatCode="0%">
                  <c:v>0.12</c:v>
                </c:pt>
                <c:pt idx="12" formatCode="0%">
                  <c:v>0.07</c:v>
                </c:pt>
                <c:pt idx="13" formatCode="0%">
                  <c:v>0.03</c:v>
                </c:pt>
                <c:pt idx="14" formatCode="0%">
                  <c:v>0.09</c:v>
                </c:pt>
                <c:pt idx="15" formatCode="0%">
                  <c:v>0.09</c:v>
                </c:pt>
                <c:pt idx="16" formatCode="0%">
                  <c:v>0.07</c:v>
                </c:pt>
                <c:pt idx="17" formatCode="0%">
                  <c:v>0.03</c:v>
                </c:pt>
                <c:pt idx="18" formatCode="0%">
                  <c:v>0.03</c:v>
                </c:pt>
                <c:pt idx="19" formatCode="0%">
                  <c:v>0.05</c:v>
                </c:pt>
                <c:pt idx="20" formatCode="0%">
                  <c:v>0.07</c:v>
                </c:pt>
                <c:pt idx="21" formatCode="0%">
                  <c:v>0.03</c:v>
                </c:pt>
                <c:pt idx="22" formatCode="0%">
                  <c:v>0.06</c:v>
                </c:pt>
                <c:pt idx="23" formatCode="0%">
                  <c:v>0.03</c:v>
                </c:pt>
                <c:pt idx="24" formatCode="0%">
                  <c:v>0.05</c:v>
                </c:pt>
                <c:pt idx="25" formatCode="0%">
                  <c:v>0.05</c:v>
                </c:pt>
                <c:pt idx="26" formatCode="0%">
                  <c:v>0.03</c:v>
                </c:pt>
              </c:numCache>
            </c:numRef>
          </c:val>
          <c:extLst xmlns:c16r2="http://schemas.microsoft.com/office/drawing/2015/06/chart">
            <c:ext xmlns:c16="http://schemas.microsoft.com/office/drawing/2014/chart" uri="{C3380CC4-5D6E-409C-BE32-E72D297353CC}">
              <c16:uniqueId val="{00000002-2AFF-4DCB-88C6-8449346C2A2C}"/>
            </c:ext>
          </c:extLst>
        </c:ser>
        <c:ser>
          <c:idx val="3"/>
          <c:order val="3"/>
          <c:tx>
            <c:strRef>
              <c:f>Sheet1!$E$1</c:f>
              <c:strCache>
                <c:ptCount val="1"/>
                <c:pt idx="0">
                  <c:v>51%-75% more</c:v>
                </c:pt>
              </c:strCache>
            </c:strRef>
          </c:tx>
          <c:spPr>
            <a:solidFill>
              <a:schemeClr val="accent1"/>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Tunisia</c:v>
                </c:pt>
                <c:pt idx="3">
                  <c:v>Kenya</c:v>
                </c:pt>
                <c:pt idx="4">
                  <c:v>Turkey</c:v>
                </c:pt>
                <c:pt idx="5">
                  <c:v>Nigeria</c:v>
                </c:pt>
                <c:pt idx="6">
                  <c:v>India</c:v>
                </c:pt>
                <c:pt idx="7">
                  <c:v>Egypt</c:v>
                </c:pt>
                <c:pt idx="8">
                  <c:v>South Africa</c:v>
                </c:pt>
                <c:pt idx="9">
                  <c:v>Brazil</c:v>
                </c:pt>
                <c:pt idx="10">
                  <c:v>Pakistan</c:v>
                </c:pt>
                <c:pt idx="11">
                  <c:v>Mexico</c:v>
                </c:pt>
                <c:pt idx="12">
                  <c:v>United States</c:v>
                </c:pt>
                <c:pt idx="13">
                  <c:v>Canada</c:v>
                </c:pt>
                <c:pt idx="14">
                  <c:v>Sweden</c:v>
                </c:pt>
                <c:pt idx="15">
                  <c:v>Indonesia</c:v>
                </c:pt>
                <c:pt idx="16">
                  <c:v>Italy</c:v>
                </c:pt>
                <c:pt idx="17">
                  <c:v>France</c:v>
                </c:pt>
                <c:pt idx="18">
                  <c:v>Great Britain</c:v>
                </c:pt>
                <c:pt idx="19">
                  <c:v>China</c:v>
                </c:pt>
                <c:pt idx="20">
                  <c:v>Russia</c:v>
                </c:pt>
                <c:pt idx="21">
                  <c:v>Australia</c:v>
                </c:pt>
                <c:pt idx="22">
                  <c:v>Poland</c:v>
                </c:pt>
                <c:pt idx="23">
                  <c:v>Germany</c:v>
                </c:pt>
                <c:pt idx="24">
                  <c:v>Republic of Korea</c:v>
                </c:pt>
                <c:pt idx="25">
                  <c:v>Hong Kong</c:v>
                </c:pt>
                <c:pt idx="26">
                  <c:v>Japan</c:v>
                </c:pt>
              </c:strCache>
            </c:strRef>
          </c:cat>
          <c:val>
            <c:numRef>
              <c:f>Sheet1!$E$2:$E$28</c:f>
              <c:numCache>
                <c:formatCode>General</c:formatCode>
                <c:ptCount val="27"/>
                <c:pt idx="0" formatCode="0%">
                  <c:v>0.02</c:v>
                </c:pt>
                <c:pt idx="2" formatCode="0%">
                  <c:v>0.13</c:v>
                </c:pt>
                <c:pt idx="3" formatCode="0%">
                  <c:v>0.13</c:v>
                </c:pt>
                <c:pt idx="4" formatCode="0%">
                  <c:v>0.15</c:v>
                </c:pt>
                <c:pt idx="5" formatCode="0%">
                  <c:v>0.09</c:v>
                </c:pt>
                <c:pt idx="6" formatCode="0%">
                  <c:v>0.07</c:v>
                </c:pt>
                <c:pt idx="7" formatCode="0%">
                  <c:v>0.02</c:v>
                </c:pt>
                <c:pt idx="8" formatCode="0%">
                  <c:v>0.03</c:v>
                </c:pt>
                <c:pt idx="9" formatCode="0%">
                  <c:v>0.02</c:v>
                </c:pt>
                <c:pt idx="10" formatCode="0%">
                  <c:v>0.01</c:v>
                </c:pt>
                <c:pt idx="11" formatCode="0%">
                  <c:v>0.02</c:v>
                </c:pt>
                <c:pt idx="12" formatCode="0%">
                  <c:v>0.01</c:v>
                </c:pt>
                <c:pt idx="13" formatCode="0%">
                  <c:v>0.02</c:v>
                </c:pt>
                <c:pt idx="14" formatCode="0%">
                  <c:v>0.01</c:v>
                </c:pt>
                <c:pt idx="15" formatCode="0%">
                  <c:v>0.01</c:v>
                </c:pt>
                <c:pt idx="18" formatCode="0%">
                  <c:v>0.01</c:v>
                </c:pt>
                <c:pt idx="19" formatCode="0%">
                  <c:v>0.01</c:v>
                </c:pt>
                <c:pt idx="20" formatCode="0%">
                  <c:v>0.01</c:v>
                </c:pt>
                <c:pt idx="25" formatCode="0%">
                  <c:v>0.01</c:v>
                </c:pt>
              </c:numCache>
            </c:numRef>
          </c:val>
          <c:extLst xmlns:c16r2="http://schemas.microsoft.com/office/drawing/2015/06/chart">
            <c:ext xmlns:c16="http://schemas.microsoft.com/office/drawing/2014/chart" uri="{C3380CC4-5D6E-409C-BE32-E72D297353CC}">
              <c16:uniqueId val="{00000003-2AFF-4DCB-88C6-8449346C2A2C}"/>
            </c:ext>
          </c:extLst>
        </c:ser>
        <c:ser>
          <c:idx val="4"/>
          <c:order val="4"/>
          <c:tx>
            <c:strRef>
              <c:f>Sheet1!$F$1</c:f>
              <c:strCache>
                <c:ptCount val="1"/>
                <c:pt idx="0">
                  <c:v>76%-100% more</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Tunisia</c:v>
                </c:pt>
                <c:pt idx="3">
                  <c:v>Kenya</c:v>
                </c:pt>
                <c:pt idx="4">
                  <c:v>Turkey</c:v>
                </c:pt>
                <c:pt idx="5">
                  <c:v>Nigeria</c:v>
                </c:pt>
                <c:pt idx="6">
                  <c:v>India</c:v>
                </c:pt>
                <c:pt idx="7">
                  <c:v>Egypt</c:v>
                </c:pt>
                <c:pt idx="8">
                  <c:v>South Africa</c:v>
                </c:pt>
                <c:pt idx="9">
                  <c:v>Brazil</c:v>
                </c:pt>
                <c:pt idx="10">
                  <c:v>Pakistan</c:v>
                </c:pt>
                <c:pt idx="11">
                  <c:v>Mexico</c:v>
                </c:pt>
                <c:pt idx="12">
                  <c:v>United States</c:v>
                </c:pt>
                <c:pt idx="13">
                  <c:v>Canada</c:v>
                </c:pt>
                <c:pt idx="14">
                  <c:v>Sweden</c:v>
                </c:pt>
                <c:pt idx="15">
                  <c:v>Indonesia</c:v>
                </c:pt>
                <c:pt idx="16">
                  <c:v>Italy</c:v>
                </c:pt>
                <c:pt idx="17">
                  <c:v>France</c:v>
                </c:pt>
                <c:pt idx="18">
                  <c:v>Great Britain</c:v>
                </c:pt>
                <c:pt idx="19">
                  <c:v>China</c:v>
                </c:pt>
                <c:pt idx="20">
                  <c:v>Russia</c:v>
                </c:pt>
                <c:pt idx="21">
                  <c:v>Australia</c:v>
                </c:pt>
                <c:pt idx="22">
                  <c:v>Poland</c:v>
                </c:pt>
                <c:pt idx="23">
                  <c:v>Germany</c:v>
                </c:pt>
                <c:pt idx="24">
                  <c:v>Republic of Korea</c:v>
                </c:pt>
                <c:pt idx="25">
                  <c:v>Hong Kong</c:v>
                </c:pt>
                <c:pt idx="26">
                  <c:v>Japan</c:v>
                </c:pt>
              </c:strCache>
            </c:strRef>
          </c:cat>
          <c:val>
            <c:numRef>
              <c:f>Sheet1!$F$2:$F$28</c:f>
              <c:numCache>
                <c:formatCode>General</c:formatCode>
                <c:ptCount val="27"/>
                <c:pt idx="0" formatCode="0%">
                  <c:v>0.05</c:v>
                </c:pt>
                <c:pt idx="2" formatCode="0%">
                  <c:v>0.24</c:v>
                </c:pt>
                <c:pt idx="3" formatCode="0%">
                  <c:v>0.19</c:v>
                </c:pt>
                <c:pt idx="4" formatCode="0%">
                  <c:v>0.13</c:v>
                </c:pt>
                <c:pt idx="5" formatCode="0%">
                  <c:v>0.07</c:v>
                </c:pt>
                <c:pt idx="6" formatCode="0%">
                  <c:v>0.11</c:v>
                </c:pt>
                <c:pt idx="7" formatCode="0%">
                  <c:v>0.08</c:v>
                </c:pt>
                <c:pt idx="8" formatCode="0%">
                  <c:v>0.08</c:v>
                </c:pt>
                <c:pt idx="9" formatCode="0%">
                  <c:v>0.05</c:v>
                </c:pt>
                <c:pt idx="10" formatCode="0%">
                  <c:v>0.04</c:v>
                </c:pt>
                <c:pt idx="11" formatCode="0%">
                  <c:v>0.04</c:v>
                </c:pt>
                <c:pt idx="12" formatCode="0%">
                  <c:v>0.02</c:v>
                </c:pt>
                <c:pt idx="13" formatCode="0%">
                  <c:v>0.02</c:v>
                </c:pt>
                <c:pt idx="14" formatCode="0%">
                  <c:v>0.01</c:v>
                </c:pt>
                <c:pt idx="15" formatCode="0%">
                  <c:v>0.02</c:v>
                </c:pt>
                <c:pt idx="16" formatCode="0%">
                  <c:v>0.01</c:v>
                </c:pt>
                <c:pt idx="17" formatCode="0%">
                  <c:v>0.01</c:v>
                </c:pt>
                <c:pt idx="18" formatCode="0%">
                  <c:v>0.01</c:v>
                </c:pt>
                <c:pt idx="19" formatCode="0%">
                  <c:v>0.03</c:v>
                </c:pt>
                <c:pt idx="20" formatCode="0%">
                  <c:v>0.02</c:v>
                </c:pt>
                <c:pt idx="21" formatCode="0%">
                  <c:v>0.01</c:v>
                </c:pt>
                <c:pt idx="22" formatCode="0%">
                  <c:v>0.01</c:v>
                </c:pt>
                <c:pt idx="25" formatCode="0%">
                  <c:v>0.01</c:v>
                </c:pt>
              </c:numCache>
            </c:numRef>
          </c:val>
          <c:extLst xmlns:c16r2="http://schemas.microsoft.com/office/drawing/2015/06/chart">
            <c:ext xmlns:c16="http://schemas.microsoft.com/office/drawing/2014/chart" uri="{C3380CC4-5D6E-409C-BE32-E72D297353CC}">
              <c16:uniqueId val="{00000000-E6C5-4CD8-990E-886BECDC5810}"/>
            </c:ext>
          </c:extLst>
        </c:ser>
        <c:dLbls>
          <c:showLegendKey val="0"/>
          <c:showVal val="0"/>
          <c:showCatName val="0"/>
          <c:showSerName val="0"/>
          <c:showPercent val="0"/>
          <c:showBubbleSize val="0"/>
        </c:dLbls>
        <c:gapWidth val="50"/>
        <c:overlap val="100"/>
        <c:axId val="1380559392"/>
        <c:axId val="1380723712"/>
      </c:barChart>
      <c:catAx>
        <c:axId val="1380559392"/>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1380723712"/>
        <c:crosses val="autoZero"/>
        <c:auto val="1"/>
        <c:lblAlgn val="ctr"/>
        <c:lblOffset val="0"/>
        <c:noMultiLvlLbl val="0"/>
      </c:catAx>
      <c:valAx>
        <c:axId val="1380723712"/>
        <c:scaling>
          <c:orientation val="minMax"/>
          <c:max val="1.0"/>
        </c:scaling>
        <c:delete val="1"/>
        <c:axPos val="t"/>
        <c:numFmt formatCode="0%" sourceLinked="1"/>
        <c:majorTickMark val="none"/>
        <c:minorTickMark val="none"/>
        <c:tickLblPos val="nextTo"/>
        <c:crossAx val="1380559392"/>
        <c:crosses val="autoZero"/>
        <c:crossBetween val="between"/>
      </c:valAx>
      <c:spPr>
        <a:noFill/>
        <a:ln>
          <a:noFill/>
        </a:ln>
        <a:effectLst/>
      </c:spPr>
    </c:plotArea>
    <c:legend>
      <c:legendPos val="b"/>
      <c:layout>
        <c:manualLayout>
          <c:xMode val="edge"/>
          <c:yMode val="edge"/>
          <c:x val="0.141160870516185"/>
          <c:y val="0.932994498569035"/>
          <c:w val="0.812994617341359"/>
          <c:h val="0.0481731097172175"/>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tx>
            <c:strRef>
              <c:f>Sheet1!$B$1</c:f>
              <c:strCache>
                <c:ptCount val="1"/>
                <c:pt idx="0">
                  <c:v>Nothing</c:v>
                </c:pt>
              </c:strCache>
            </c:strRef>
          </c:tx>
          <c:spPr>
            <a:solidFill>
              <a:schemeClr val="tx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LATAM</c:v>
                </c:pt>
                <c:pt idx="4">
                  <c:v>BRICS</c:v>
                </c:pt>
                <c:pt idx="5">
                  <c:v>North America</c:v>
                </c:pt>
                <c:pt idx="6">
                  <c:v>APAC</c:v>
                </c:pt>
                <c:pt idx="7">
                  <c:v>G-8 Countries</c:v>
                </c:pt>
                <c:pt idx="8">
                  <c:v>Europe</c:v>
                </c:pt>
              </c:strCache>
            </c:strRef>
          </c:cat>
          <c:val>
            <c:numRef>
              <c:f>Sheet1!$B$2:$B$10</c:f>
              <c:numCache>
                <c:formatCode>General</c:formatCode>
                <c:ptCount val="9"/>
                <c:pt idx="0" formatCode="0%">
                  <c:v>0.49</c:v>
                </c:pt>
                <c:pt idx="2" formatCode="0%">
                  <c:v>0.41</c:v>
                </c:pt>
                <c:pt idx="3" formatCode="0%">
                  <c:v>0.45</c:v>
                </c:pt>
                <c:pt idx="4" formatCode="0%">
                  <c:v>0.42</c:v>
                </c:pt>
                <c:pt idx="5" formatCode="0%">
                  <c:v>0.61</c:v>
                </c:pt>
                <c:pt idx="6" formatCode="0%">
                  <c:v>0.48</c:v>
                </c:pt>
                <c:pt idx="7" formatCode="0%">
                  <c:v>0.63</c:v>
                </c:pt>
                <c:pt idx="8" formatCode="0%">
                  <c:v>0.6</c:v>
                </c:pt>
              </c:numCache>
            </c:numRef>
          </c:val>
          <c:extLst xmlns:c16r2="http://schemas.microsoft.com/office/drawing/2015/06/chart">
            <c:ext xmlns:c16="http://schemas.microsoft.com/office/drawing/2014/chart" uri="{C3380CC4-5D6E-409C-BE32-E72D297353CC}">
              <c16:uniqueId val="{00000000-B243-448E-B037-6A8261214E27}"/>
            </c:ext>
          </c:extLst>
        </c:ser>
        <c:ser>
          <c:idx val="1"/>
          <c:order val="1"/>
          <c:tx>
            <c:strRef>
              <c:f>Sheet1!$D$1</c:f>
              <c:strCache>
                <c:ptCount val="1"/>
                <c:pt idx="0">
                  <c:v>26-50</c:v>
                </c:pt>
              </c:strCache>
            </c:strRef>
          </c:tx>
          <c:spPr>
            <a:solidFill>
              <a:schemeClr val="tx2">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LATAM</c:v>
                </c:pt>
                <c:pt idx="4">
                  <c:v>BRICS</c:v>
                </c:pt>
                <c:pt idx="5">
                  <c:v>North America</c:v>
                </c:pt>
                <c:pt idx="6">
                  <c:v>APAC</c:v>
                </c:pt>
                <c:pt idx="7">
                  <c:v>G-8 Countries</c:v>
                </c:pt>
                <c:pt idx="8">
                  <c:v>Europe</c:v>
                </c:pt>
              </c:strCache>
            </c:strRef>
          </c:cat>
          <c:val>
            <c:numRef>
              <c:f>Sheet1!$D$2:$D$10</c:f>
              <c:numCache>
                <c:formatCode>General</c:formatCode>
                <c:ptCount val="9"/>
                <c:pt idx="0" formatCode="0%">
                  <c:v>0.09</c:v>
                </c:pt>
                <c:pt idx="2" formatCode="0%">
                  <c:v>0.13</c:v>
                </c:pt>
                <c:pt idx="3" formatCode="0%">
                  <c:v>0.11</c:v>
                </c:pt>
                <c:pt idx="4" formatCode="0%">
                  <c:v>0.09</c:v>
                </c:pt>
                <c:pt idx="5" formatCode="0%">
                  <c:v>0.05</c:v>
                </c:pt>
                <c:pt idx="6" formatCode="0%">
                  <c:v>0.06</c:v>
                </c:pt>
                <c:pt idx="7" formatCode="0%">
                  <c:v>0.04</c:v>
                </c:pt>
                <c:pt idx="8" formatCode="0%">
                  <c:v>0.06</c:v>
                </c:pt>
              </c:numCache>
            </c:numRef>
          </c:val>
          <c:extLst xmlns:c16r2="http://schemas.microsoft.com/office/drawing/2015/06/chart">
            <c:ext xmlns:c16="http://schemas.microsoft.com/office/drawing/2014/chart" uri="{C3380CC4-5D6E-409C-BE32-E72D297353CC}">
              <c16:uniqueId val="{00000001-B243-448E-B037-6A8261214E27}"/>
            </c:ext>
          </c:extLst>
        </c:ser>
        <c:ser>
          <c:idx val="2"/>
          <c:order val="2"/>
          <c:tx>
            <c:strRef>
              <c:f>Sheet1!$E$1</c:f>
              <c:strCache>
                <c:ptCount val="1"/>
                <c:pt idx="0">
                  <c:v>51-75</c:v>
                </c:pt>
              </c:strCache>
            </c:strRef>
          </c:tx>
          <c:spPr>
            <a:solidFill>
              <a:schemeClr val="accent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LATAM</c:v>
                </c:pt>
                <c:pt idx="4">
                  <c:v>BRICS</c:v>
                </c:pt>
                <c:pt idx="5">
                  <c:v>North America</c:v>
                </c:pt>
                <c:pt idx="6">
                  <c:v>APAC</c:v>
                </c:pt>
                <c:pt idx="7">
                  <c:v>G-8 Countries</c:v>
                </c:pt>
                <c:pt idx="8">
                  <c:v>Europe</c:v>
                </c:pt>
              </c:strCache>
            </c:strRef>
          </c:cat>
          <c:val>
            <c:numRef>
              <c:f>Sheet1!$E$2:$E$10</c:f>
              <c:numCache>
                <c:formatCode>General</c:formatCode>
                <c:ptCount val="9"/>
                <c:pt idx="0" formatCode="0%">
                  <c:v>0.02</c:v>
                </c:pt>
                <c:pt idx="2" formatCode="0%">
                  <c:v>0.07</c:v>
                </c:pt>
                <c:pt idx="3" formatCode="0%">
                  <c:v>0.02</c:v>
                </c:pt>
                <c:pt idx="4" formatCode="0%">
                  <c:v>0.02</c:v>
                </c:pt>
                <c:pt idx="5" formatCode="0%">
                  <c:v>0.02</c:v>
                </c:pt>
                <c:pt idx="6" formatCode="0%">
                  <c:v>0.02</c:v>
                </c:pt>
              </c:numCache>
            </c:numRef>
          </c:val>
          <c:extLst xmlns:c16r2="http://schemas.microsoft.com/office/drawing/2015/06/chart">
            <c:ext xmlns:c16="http://schemas.microsoft.com/office/drawing/2014/chart" uri="{C3380CC4-5D6E-409C-BE32-E72D297353CC}">
              <c16:uniqueId val="{00000002-B243-448E-B037-6A8261214E27}"/>
            </c:ext>
          </c:extLst>
        </c:ser>
        <c:ser>
          <c:idx val="3"/>
          <c:order val="3"/>
          <c:tx>
            <c:strRef>
              <c:f>Sheet1!$F$1</c:f>
              <c:strCache>
                <c:ptCount val="1"/>
                <c:pt idx="0">
                  <c:v>76-100</c:v>
                </c:pt>
              </c:strCache>
            </c:strRef>
          </c:tx>
          <c:spPr>
            <a:solidFill>
              <a:schemeClr val="accent1"/>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LATAM</c:v>
                </c:pt>
                <c:pt idx="4">
                  <c:v>BRICS</c:v>
                </c:pt>
                <c:pt idx="5">
                  <c:v>North America</c:v>
                </c:pt>
                <c:pt idx="6">
                  <c:v>APAC</c:v>
                </c:pt>
                <c:pt idx="7">
                  <c:v>G-8 Countries</c:v>
                </c:pt>
                <c:pt idx="8">
                  <c:v>Europe</c:v>
                </c:pt>
              </c:strCache>
            </c:strRef>
          </c:cat>
          <c:val>
            <c:numRef>
              <c:f>Sheet1!$F$2:$F$10</c:f>
              <c:numCache>
                <c:formatCode>General</c:formatCode>
                <c:ptCount val="9"/>
                <c:pt idx="0" formatCode="0%">
                  <c:v>0.05</c:v>
                </c:pt>
                <c:pt idx="2" formatCode="0%">
                  <c:v>0.1</c:v>
                </c:pt>
                <c:pt idx="3" formatCode="0%">
                  <c:v>0.05</c:v>
                </c:pt>
                <c:pt idx="4" formatCode="0%">
                  <c:v>0.06</c:v>
                </c:pt>
                <c:pt idx="5" formatCode="0%">
                  <c:v>0.02</c:v>
                </c:pt>
                <c:pt idx="6" formatCode="0%">
                  <c:v>0.02</c:v>
                </c:pt>
                <c:pt idx="7" formatCode="0%">
                  <c:v>0.01</c:v>
                </c:pt>
                <c:pt idx="8" formatCode="0%">
                  <c:v>0.01</c:v>
                </c:pt>
              </c:numCache>
            </c:numRef>
          </c:val>
          <c:extLst xmlns:c16r2="http://schemas.microsoft.com/office/drawing/2015/06/chart">
            <c:ext xmlns:c16="http://schemas.microsoft.com/office/drawing/2014/chart" uri="{C3380CC4-5D6E-409C-BE32-E72D297353CC}">
              <c16:uniqueId val="{00000003-B243-448E-B037-6A8261214E27}"/>
            </c:ext>
          </c:extLst>
        </c:ser>
        <c:dLbls>
          <c:showLegendKey val="0"/>
          <c:showVal val="0"/>
          <c:showCatName val="0"/>
          <c:showSerName val="0"/>
          <c:showPercent val="0"/>
          <c:showBubbleSize val="0"/>
        </c:dLbls>
        <c:gapWidth val="50"/>
        <c:overlap val="100"/>
        <c:axId val="1419029040"/>
        <c:axId val="1419057968"/>
      </c:barChart>
      <c:catAx>
        <c:axId val="141902904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19057968"/>
        <c:crosses val="autoZero"/>
        <c:auto val="1"/>
        <c:lblAlgn val="ctr"/>
        <c:lblOffset val="0"/>
        <c:noMultiLvlLbl val="0"/>
      </c:catAx>
      <c:valAx>
        <c:axId val="1419057968"/>
        <c:scaling>
          <c:orientation val="minMax"/>
          <c:max val="1.0"/>
        </c:scaling>
        <c:delete val="1"/>
        <c:axPos val="t"/>
        <c:numFmt formatCode="0%" sourceLinked="1"/>
        <c:majorTickMark val="none"/>
        <c:minorTickMark val="none"/>
        <c:tickLblPos val="nextTo"/>
        <c:crossAx val="1419029040"/>
        <c:crosses val="autoZero"/>
        <c:crossBetween val="between"/>
      </c:valAx>
      <c:spPr>
        <a:noFill/>
        <a:ln>
          <a:noFill/>
        </a:ln>
        <a:effectLst/>
      </c:spPr>
    </c:plotArea>
    <c:legend>
      <c:legendPos val="b"/>
      <c:layout>
        <c:manualLayout>
          <c:xMode val="edge"/>
          <c:yMode val="edge"/>
          <c:x val="0.361237006832479"/>
          <c:y val="0.892922895507627"/>
          <c:w val="0.325986074657334"/>
          <c:h val="0.0617872494199095"/>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They pay far too much</c:v>
                </c:pt>
              </c:strCache>
            </c:strRef>
          </c:tx>
          <c:spPr>
            <a:solidFill>
              <a:schemeClr val="tx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Brazil</c:v>
                </c:pt>
                <c:pt idx="3">
                  <c:v>Kenya</c:v>
                </c:pt>
                <c:pt idx="4">
                  <c:v>Pakistan</c:v>
                </c:pt>
                <c:pt idx="5">
                  <c:v>Italy</c:v>
                </c:pt>
                <c:pt idx="6">
                  <c:v>Egypt</c:v>
                </c:pt>
                <c:pt idx="7">
                  <c:v>Nigeria</c:v>
                </c:pt>
                <c:pt idx="8">
                  <c:v>South Africa</c:v>
                </c:pt>
                <c:pt idx="9">
                  <c:v>India</c:v>
                </c:pt>
                <c:pt idx="10">
                  <c:v>Tunisia</c:v>
                </c:pt>
                <c:pt idx="11">
                  <c:v>Turkey</c:v>
                </c:pt>
                <c:pt idx="12">
                  <c:v>Mexico</c:v>
                </c:pt>
                <c:pt idx="13">
                  <c:v>France</c:v>
                </c:pt>
                <c:pt idx="14">
                  <c:v>Canada</c:v>
                </c:pt>
                <c:pt idx="15">
                  <c:v>Japan</c:v>
                </c:pt>
                <c:pt idx="16">
                  <c:v>United States</c:v>
                </c:pt>
                <c:pt idx="17">
                  <c:v>Indonesia</c:v>
                </c:pt>
                <c:pt idx="18">
                  <c:v>Sweden</c:v>
                </c:pt>
                <c:pt idx="19">
                  <c:v>China</c:v>
                </c:pt>
                <c:pt idx="20">
                  <c:v>Germany</c:v>
                </c:pt>
                <c:pt idx="21">
                  <c:v>Great Britain</c:v>
                </c:pt>
                <c:pt idx="22">
                  <c:v>Poland</c:v>
                </c:pt>
                <c:pt idx="23">
                  <c:v>Russia</c:v>
                </c:pt>
                <c:pt idx="24">
                  <c:v>Republic of Korea</c:v>
                </c:pt>
                <c:pt idx="25">
                  <c:v>Australia</c:v>
                </c:pt>
                <c:pt idx="26">
                  <c:v>Hong Kong</c:v>
                </c:pt>
              </c:strCache>
            </c:strRef>
          </c:cat>
          <c:val>
            <c:numRef>
              <c:f>Sheet1!$B$2:$B$28</c:f>
              <c:numCache>
                <c:formatCode>General</c:formatCode>
                <c:ptCount val="27"/>
                <c:pt idx="0" formatCode="0%">
                  <c:v>0.08</c:v>
                </c:pt>
                <c:pt idx="2" formatCode="0%">
                  <c:v>0.25</c:v>
                </c:pt>
                <c:pt idx="3" formatCode="0%">
                  <c:v>0.2</c:v>
                </c:pt>
                <c:pt idx="4" formatCode="0%">
                  <c:v>0.14</c:v>
                </c:pt>
                <c:pt idx="5" formatCode="0%">
                  <c:v>0.13</c:v>
                </c:pt>
                <c:pt idx="6" formatCode="0%">
                  <c:v>0.13</c:v>
                </c:pt>
                <c:pt idx="7" formatCode="0%">
                  <c:v>0.11</c:v>
                </c:pt>
                <c:pt idx="8" formatCode="0%">
                  <c:v>0.1</c:v>
                </c:pt>
                <c:pt idx="9" formatCode="0%">
                  <c:v>0.1</c:v>
                </c:pt>
                <c:pt idx="10" formatCode="0%">
                  <c:v>0.09</c:v>
                </c:pt>
                <c:pt idx="11" formatCode="0%">
                  <c:v>0.08</c:v>
                </c:pt>
                <c:pt idx="12" formatCode="0%">
                  <c:v>0.07</c:v>
                </c:pt>
                <c:pt idx="13" formatCode="0%">
                  <c:v>0.06</c:v>
                </c:pt>
                <c:pt idx="14" formatCode="0%">
                  <c:v>0.05</c:v>
                </c:pt>
                <c:pt idx="15" formatCode="0%">
                  <c:v>0.05</c:v>
                </c:pt>
                <c:pt idx="16" formatCode="0%">
                  <c:v>0.05</c:v>
                </c:pt>
                <c:pt idx="17" formatCode="0%">
                  <c:v>0.05</c:v>
                </c:pt>
                <c:pt idx="18" formatCode="0%">
                  <c:v>0.04</c:v>
                </c:pt>
                <c:pt idx="19" formatCode="0%">
                  <c:v>0.04</c:v>
                </c:pt>
                <c:pt idx="20" formatCode="0%">
                  <c:v>0.04</c:v>
                </c:pt>
                <c:pt idx="21" formatCode="0%">
                  <c:v>0.04</c:v>
                </c:pt>
                <c:pt idx="22" formatCode="0%">
                  <c:v>0.03</c:v>
                </c:pt>
                <c:pt idx="23" formatCode="0%">
                  <c:v>0.03</c:v>
                </c:pt>
                <c:pt idx="24" formatCode="0%">
                  <c:v>0.03</c:v>
                </c:pt>
                <c:pt idx="25" formatCode="0%">
                  <c:v>0.03</c:v>
                </c:pt>
                <c:pt idx="26" formatCode="0%">
                  <c:v>0.03</c:v>
                </c:pt>
              </c:numCache>
            </c:numRef>
          </c:val>
          <c:extLst xmlns:c16r2="http://schemas.microsoft.com/office/drawing/2015/06/chart">
            <c:ext xmlns:c16="http://schemas.microsoft.com/office/drawing/2014/chart" uri="{C3380CC4-5D6E-409C-BE32-E72D297353CC}">
              <c16:uniqueId val="{00000000-2AFF-4DCB-88C6-8449346C2A2C}"/>
            </c:ext>
          </c:extLst>
        </c:ser>
        <c:ser>
          <c:idx val="1"/>
          <c:order val="1"/>
          <c:tx>
            <c:strRef>
              <c:f>Sheet1!$C$1</c:f>
              <c:strCache>
                <c:ptCount val="1"/>
                <c:pt idx="0">
                  <c:v>They pay a bit too much</c:v>
                </c:pt>
              </c:strCache>
            </c:strRef>
          </c:tx>
          <c:spPr>
            <a:solidFill>
              <a:schemeClr val="tx2">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Brazil</c:v>
                </c:pt>
                <c:pt idx="3">
                  <c:v>Kenya</c:v>
                </c:pt>
                <c:pt idx="4">
                  <c:v>Pakistan</c:v>
                </c:pt>
                <c:pt idx="5">
                  <c:v>Italy</c:v>
                </c:pt>
                <c:pt idx="6">
                  <c:v>Egypt</c:v>
                </c:pt>
                <c:pt idx="7">
                  <c:v>Nigeria</c:v>
                </c:pt>
                <c:pt idx="8">
                  <c:v>South Africa</c:v>
                </c:pt>
                <c:pt idx="9">
                  <c:v>India</c:v>
                </c:pt>
                <c:pt idx="10">
                  <c:v>Tunisia</c:v>
                </c:pt>
                <c:pt idx="11">
                  <c:v>Turkey</c:v>
                </c:pt>
                <c:pt idx="12">
                  <c:v>Mexico</c:v>
                </c:pt>
                <c:pt idx="13">
                  <c:v>France</c:v>
                </c:pt>
                <c:pt idx="14">
                  <c:v>Canada</c:v>
                </c:pt>
                <c:pt idx="15">
                  <c:v>Japan</c:v>
                </c:pt>
                <c:pt idx="16">
                  <c:v>United States</c:v>
                </c:pt>
                <c:pt idx="17">
                  <c:v>Indonesia</c:v>
                </c:pt>
                <c:pt idx="18">
                  <c:v>Sweden</c:v>
                </c:pt>
                <c:pt idx="19">
                  <c:v>China</c:v>
                </c:pt>
                <c:pt idx="20">
                  <c:v>Germany</c:v>
                </c:pt>
                <c:pt idx="21">
                  <c:v>Great Britain</c:v>
                </c:pt>
                <c:pt idx="22">
                  <c:v>Poland</c:v>
                </c:pt>
                <c:pt idx="23">
                  <c:v>Russia</c:v>
                </c:pt>
                <c:pt idx="24">
                  <c:v>Republic of Korea</c:v>
                </c:pt>
                <c:pt idx="25">
                  <c:v>Australia</c:v>
                </c:pt>
                <c:pt idx="26">
                  <c:v>Hong Kong</c:v>
                </c:pt>
              </c:strCache>
            </c:strRef>
          </c:cat>
          <c:val>
            <c:numRef>
              <c:f>Sheet1!$C$2:$C$28</c:f>
              <c:numCache>
                <c:formatCode>General</c:formatCode>
                <c:ptCount val="27"/>
                <c:pt idx="0" formatCode="0%">
                  <c:v>0.16</c:v>
                </c:pt>
                <c:pt idx="2" formatCode="0%">
                  <c:v>0.26</c:v>
                </c:pt>
                <c:pt idx="3" formatCode="0%">
                  <c:v>0.19</c:v>
                </c:pt>
                <c:pt idx="4" formatCode="0%">
                  <c:v>0.36</c:v>
                </c:pt>
                <c:pt idx="5" formatCode="0%">
                  <c:v>0.18</c:v>
                </c:pt>
                <c:pt idx="6" formatCode="0%">
                  <c:v>0.25</c:v>
                </c:pt>
                <c:pt idx="7" formatCode="0%">
                  <c:v>0.17</c:v>
                </c:pt>
                <c:pt idx="8" formatCode="0%">
                  <c:v>0.21</c:v>
                </c:pt>
                <c:pt idx="9" formatCode="0%">
                  <c:v>0.22</c:v>
                </c:pt>
                <c:pt idx="10" formatCode="0%">
                  <c:v>0.11</c:v>
                </c:pt>
                <c:pt idx="11" formatCode="0%">
                  <c:v>0.19</c:v>
                </c:pt>
                <c:pt idx="12" formatCode="0%">
                  <c:v>0.18</c:v>
                </c:pt>
                <c:pt idx="13" formatCode="0%">
                  <c:v>0.16</c:v>
                </c:pt>
                <c:pt idx="14" formatCode="0%">
                  <c:v>0.11</c:v>
                </c:pt>
                <c:pt idx="15" formatCode="0%">
                  <c:v>0.19</c:v>
                </c:pt>
                <c:pt idx="16" formatCode="0%">
                  <c:v>0.1</c:v>
                </c:pt>
                <c:pt idx="17" formatCode="0%">
                  <c:v>0.13</c:v>
                </c:pt>
                <c:pt idx="18" formatCode="0%">
                  <c:v>0.12</c:v>
                </c:pt>
                <c:pt idx="19" formatCode="0%">
                  <c:v>0.16</c:v>
                </c:pt>
                <c:pt idx="20" formatCode="0%">
                  <c:v>0.1</c:v>
                </c:pt>
                <c:pt idx="21" formatCode="0%">
                  <c:v>0.05</c:v>
                </c:pt>
                <c:pt idx="22" formatCode="0%">
                  <c:v>0.12</c:v>
                </c:pt>
                <c:pt idx="23" formatCode="0%">
                  <c:v>0.06</c:v>
                </c:pt>
                <c:pt idx="24" formatCode="0%">
                  <c:v>0.14</c:v>
                </c:pt>
                <c:pt idx="25" formatCode="0%">
                  <c:v>0.08</c:v>
                </c:pt>
                <c:pt idx="26" formatCode="0%">
                  <c:v>0.18</c:v>
                </c:pt>
              </c:numCache>
            </c:numRef>
          </c:val>
          <c:extLst xmlns:c16r2="http://schemas.microsoft.com/office/drawing/2015/06/chart">
            <c:ext xmlns:c16="http://schemas.microsoft.com/office/drawing/2014/chart" uri="{C3380CC4-5D6E-409C-BE32-E72D297353CC}">
              <c16:uniqueId val="{00000001-2AFF-4DCB-88C6-8449346C2A2C}"/>
            </c:ext>
          </c:extLst>
        </c:ser>
        <c:ser>
          <c:idx val="2"/>
          <c:order val="2"/>
          <c:tx>
            <c:strRef>
              <c:f>Sheet1!$D$1</c:f>
              <c:strCache>
                <c:ptCount val="1"/>
                <c:pt idx="0">
                  <c:v>They pay just right</c:v>
                </c:pt>
              </c:strCache>
            </c:strRef>
          </c:tx>
          <c:spPr>
            <a:solidFill>
              <a:schemeClr val="accent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Brazil</c:v>
                </c:pt>
                <c:pt idx="3">
                  <c:v>Kenya</c:v>
                </c:pt>
                <c:pt idx="4">
                  <c:v>Pakistan</c:v>
                </c:pt>
                <c:pt idx="5">
                  <c:v>Italy</c:v>
                </c:pt>
                <c:pt idx="6">
                  <c:v>Egypt</c:v>
                </c:pt>
                <c:pt idx="7">
                  <c:v>Nigeria</c:v>
                </c:pt>
                <c:pt idx="8">
                  <c:v>South Africa</c:v>
                </c:pt>
                <c:pt idx="9">
                  <c:v>India</c:v>
                </c:pt>
                <c:pt idx="10">
                  <c:v>Tunisia</c:v>
                </c:pt>
                <c:pt idx="11">
                  <c:v>Turkey</c:v>
                </c:pt>
                <c:pt idx="12">
                  <c:v>Mexico</c:v>
                </c:pt>
                <c:pt idx="13">
                  <c:v>France</c:v>
                </c:pt>
                <c:pt idx="14">
                  <c:v>Canada</c:v>
                </c:pt>
                <c:pt idx="15">
                  <c:v>Japan</c:v>
                </c:pt>
                <c:pt idx="16">
                  <c:v>United States</c:v>
                </c:pt>
                <c:pt idx="17">
                  <c:v>Indonesia</c:v>
                </c:pt>
                <c:pt idx="18">
                  <c:v>Sweden</c:v>
                </c:pt>
                <c:pt idx="19">
                  <c:v>China</c:v>
                </c:pt>
                <c:pt idx="20">
                  <c:v>Germany</c:v>
                </c:pt>
                <c:pt idx="21">
                  <c:v>Great Britain</c:v>
                </c:pt>
                <c:pt idx="22">
                  <c:v>Poland</c:v>
                </c:pt>
                <c:pt idx="23">
                  <c:v>Russia</c:v>
                </c:pt>
                <c:pt idx="24">
                  <c:v>Republic of Korea</c:v>
                </c:pt>
                <c:pt idx="25">
                  <c:v>Australia</c:v>
                </c:pt>
                <c:pt idx="26">
                  <c:v>Hong Kong</c:v>
                </c:pt>
              </c:strCache>
            </c:strRef>
          </c:cat>
          <c:val>
            <c:numRef>
              <c:f>Sheet1!$D$2:$D$28</c:f>
              <c:numCache>
                <c:formatCode>General</c:formatCode>
                <c:ptCount val="27"/>
                <c:pt idx="0" formatCode="0%">
                  <c:v>0.34</c:v>
                </c:pt>
                <c:pt idx="2" formatCode="0%">
                  <c:v>0.2</c:v>
                </c:pt>
                <c:pt idx="3" formatCode="0%">
                  <c:v>0.33</c:v>
                </c:pt>
                <c:pt idx="4" formatCode="0%">
                  <c:v>0.36</c:v>
                </c:pt>
                <c:pt idx="5" formatCode="0%">
                  <c:v>0.32</c:v>
                </c:pt>
                <c:pt idx="6" formatCode="0%">
                  <c:v>0.32</c:v>
                </c:pt>
                <c:pt idx="7" formatCode="0%">
                  <c:v>0.37</c:v>
                </c:pt>
                <c:pt idx="8" formatCode="0%">
                  <c:v>0.3</c:v>
                </c:pt>
                <c:pt idx="9" formatCode="0%">
                  <c:v>0.35</c:v>
                </c:pt>
                <c:pt idx="10" formatCode="0%">
                  <c:v>0.19</c:v>
                </c:pt>
                <c:pt idx="11" formatCode="0%">
                  <c:v>0.26</c:v>
                </c:pt>
                <c:pt idx="12" formatCode="0%">
                  <c:v>0.33</c:v>
                </c:pt>
                <c:pt idx="13" formatCode="0%">
                  <c:v>0.35</c:v>
                </c:pt>
                <c:pt idx="14" formatCode="0%">
                  <c:v>0.29</c:v>
                </c:pt>
                <c:pt idx="15" formatCode="0%">
                  <c:v>0.45</c:v>
                </c:pt>
                <c:pt idx="16" formatCode="0%">
                  <c:v>0.33</c:v>
                </c:pt>
                <c:pt idx="17" formatCode="0%">
                  <c:v>0.46</c:v>
                </c:pt>
                <c:pt idx="18" formatCode="0%">
                  <c:v>0.47</c:v>
                </c:pt>
                <c:pt idx="19" formatCode="0%">
                  <c:v>0.41</c:v>
                </c:pt>
                <c:pt idx="20" formatCode="0%">
                  <c:v>0.36</c:v>
                </c:pt>
                <c:pt idx="21" formatCode="0%">
                  <c:v>0.25</c:v>
                </c:pt>
                <c:pt idx="22" formatCode="0%">
                  <c:v>0.34</c:v>
                </c:pt>
                <c:pt idx="23" formatCode="0%">
                  <c:v>0.42</c:v>
                </c:pt>
                <c:pt idx="24" formatCode="0%">
                  <c:v>0.32</c:v>
                </c:pt>
                <c:pt idx="25" formatCode="0%">
                  <c:v>0.29</c:v>
                </c:pt>
                <c:pt idx="26" formatCode="0%">
                  <c:v>0.47</c:v>
                </c:pt>
              </c:numCache>
            </c:numRef>
          </c:val>
          <c:extLst xmlns:c16r2="http://schemas.microsoft.com/office/drawing/2015/06/chart">
            <c:ext xmlns:c16="http://schemas.microsoft.com/office/drawing/2014/chart" uri="{C3380CC4-5D6E-409C-BE32-E72D297353CC}">
              <c16:uniqueId val="{00000002-2AFF-4DCB-88C6-8449346C2A2C}"/>
            </c:ext>
          </c:extLst>
        </c:ser>
        <c:ser>
          <c:idx val="3"/>
          <c:order val="3"/>
          <c:tx>
            <c:strRef>
              <c:f>Sheet1!$E$1</c:f>
              <c:strCache>
                <c:ptCount val="1"/>
                <c:pt idx="0">
                  <c:v>They pay a bit too little</c:v>
                </c:pt>
              </c:strCache>
            </c:strRef>
          </c:tx>
          <c:spPr>
            <a:solidFill>
              <a:schemeClr val="accent1"/>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Brazil</c:v>
                </c:pt>
                <c:pt idx="3">
                  <c:v>Kenya</c:v>
                </c:pt>
                <c:pt idx="4">
                  <c:v>Pakistan</c:v>
                </c:pt>
                <c:pt idx="5">
                  <c:v>Italy</c:v>
                </c:pt>
                <c:pt idx="6">
                  <c:v>Egypt</c:v>
                </c:pt>
                <c:pt idx="7">
                  <c:v>Nigeria</c:v>
                </c:pt>
                <c:pt idx="8">
                  <c:v>South Africa</c:v>
                </c:pt>
                <c:pt idx="9">
                  <c:v>India</c:v>
                </c:pt>
                <c:pt idx="10">
                  <c:v>Tunisia</c:v>
                </c:pt>
                <c:pt idx="11">
                  <c:v>Turkey</c:v>
                </c:pt>
                <c:pt idx="12">
                  <c:v>Mexico</c:v>
                </c:pt>
                <c:pt idx="13">
                  <c:v>France</c:v>
                </c:pt>
                <c:pt idx="14">
                  <c:v>Canada</c:v>
                </c:pt>
                <c:pt idx="15">
                  <c:v>Japan</c:v>
                </c:pt>
                <c:pt idx="16">
                  <c:v>United States</c:v>
                </c:pt>
                <c:pt idx="17">
                  <c:v>Indonesia</c:v>
                </c:pt>
                <c:pt idx="18">
                  <c:v>Sweden</c:v>
                </c:pt>
                <c:pt idx="19">
                  <c:v>China</c:v>
                </c:pt>
                <c:pt idx="20">
                  <c:v>Germany</c:v>
                </c:pt>
                <c:pt idx="21">
                  <c:v>Great Britain</c:v>
                </c:pt>
                <c:pt idx="22">
                  <c:v>Poland</c:v>
                </c:pt>
                <c:pt idx="23">
                  <c:v>Russia</c:v>
                </c:pt>
                <c:pt idx="24">
                  <c:v>Republic of Korea</c:v>
                </c:pt>
                <c:pt idx="25">
                  <c:v>Australia</c:v>
                </c:pt>
                <c:pt idx="26">
                  <c:v>Hong Kong</c:v>
                </c:pt>
              </c:strCache>
            </c:strRef>
          </c:cat>
          <c:val>
            <c:numRef>
              <c:f>Sheet1!$E$2:$E$28</c:f>
              <c:numCache>
                <c:formatCode>General</c:formatCode>
                <c:ptCount val="27"/>
                <c:pt idx="0" formatCode="0%">
                  <c:v>0.24</c:v>
                </c:pt>
                <c:pt idx="2" formatCode="0%">
                  <c:v>0.16</c:v>
                </c:pt>
                <c:pt idx="3" formatCode="0%">
                  <c:v>0.16</c:v>
                </c:pt>
                <c:pt idx="4" formatCode="0%">
                  <c:v>0.09</c:v>
                </c:pt>
                <c:pt idx="5" formatCode="0%">
                  <c:v>0.23</c:v>
                </c:pt>
                <c:pt idx="6" formatCode="0%">
                  <c:v>0.2</c:v>
                </c:pt>
                <c:pt idx="7" formatCode="0%">
                  <c:v>0.19</c:v>
                </c:pt>
                <c:pt idx="8" formatCode="0%">
                  <c:v>0.27</c:v>
                </c:pt>
                <c:pt idx="9" formatCode="0%">
                  <c:v>0.23</c:v>
                </c:pt>
                <c:pt idx="10" formatCode="0%">
                  <c:v>0.14</c:v>
                </c:pt>
                <c:pt idx="11" formatCode="0%">
                  <c:v>0.3</c:v>
                </c:pt>
                <c:pt idx="12" formatCode="0%">
                  <c:v>0.33</c:v>
                </c:pt>
                <c:pt idx="13" formatCode="0%">
                  <c:v>0.21</c:v>
                </c:pt>
                <c:pt idx="14" formatCode="0%">
                  <c:v>0.31</c:v>
                </c:pt>
                <c:pt idx="15" formatCode="0%">
                  <c:v>0.23</c:v>
                </c:pt>
                <c:pt idx="16" formatCode="0%">
                  <c:v>0.32</c:v>
                </c:pt>
                <c:pt idx="17" formatCode="0%">
                  <c:v>0.22</c:v>
                </c:pt>
                <c:pt idx="18" formatCode="0%">
                  <c:v>0.22</c:v>
                </c:pt>
                <c:pt idx="19" formatCode="0%">
                  <c:v>0.3</c:v>
                </c:pt>
                <c:pt idx="20" formatCode="0%">
                  <c:v>0.22</c:v>
                </c:pt>
                <c:pt idx="21" formatCode="0%">
                  <c:v>0.31</c:v>
                </c:pt>
                <c:pt idx="22" formatCode="0%">
                  <c:v>0.32</c:v>
                </c:pt>
                <c:pt idx="23" formatCode="0%">
                  <c:v>0.23</c:v>
                </c:pt>
                <c:pt idx="24" formatCode="0%">
                  <c:v>0.34</c:v>
                </c:pt>
                <c:pt idx="25" formatCode="0%">
                  <c:v>0.25</c:v>
                </c:pt>
                <c:pt idx="26" formatCode="0%">
                  <c:v>0.27</c:v>
                </c:pt>
              </c:numCache>
            </c:numRef>
          </c:val>
          <c:extLst xmlns:c16r2="http://schemas.microsoft.com/office/drawing/2015/06/chart">
            <c:ext xmlns:c16="http://schemas.microsoft.com/office/drawing/2014/chart" uri="{C3380CC4-5D6E-409C-BE32-E72D297353CC}">
              <c16:uniqueId val="{00000003-2AFF-4DCB-88C6-8449346C2A2C}"/>
            </c:ext>
          </c:extLst>
        </c:ser>
        <c:ser>
          <c:idx val="4"/>
          <c:order val="4"/>
          <c:tx>
            <c:strRef>
              <c:f>Sheet1!$F$1</c:f>
              <c:strCache>
                <c:ptCount val="1"/>
                <c:pt idx="0">
                  <c:v>They pay far too little</c:v>
                </c:pt>
              </c:strCache>
            </c:strRef>
          </c:tx>
          <c:spPr>
            <a:solidFill>
              <a:schemeClr val="accent5"/>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Brazil</c:v>
                </c:pt>
                <c:pt idx="3">
                  <c:v>Kenya</c:v>
                </c:pt>
                <c:pt idx="4">
                  <c:v>Pakistan</c:v>
                </c:pt>
                <c:pt idx="5">
                  <c:v>Italy</c:v>
                </c:pt>
                <c:pt idx="6">
                  <c:v>Egypt</c:v>
                </c:pt>
                <c:pt idx="7">
                  <c:v>Nigeria</c:v>
                </c:pt>
                <c:pt idx="8">
                  <c:v>South Africa</c:v>
                </c:pt>
                <c:pt idx="9">
                  <c:v>India</c:v>
                </c:pt>
                <c:pt idx="10">
                  <c:v>Tunisia</c:v>
                </c:pt>
                <c:pt idx="11">
                  <c:v>Turkey</c:v>
                </c:pt>
                <c:pt idx="12">
                  <c:v>Mexico</c:v>
                </c:pt>
                <c:pt idx="13">
                  <c:v>France</c:v>
                </c:pt>
                <c:pt idx="14">
                  <c:v>Canada</c:v>
                </c:pt>
                <c:pt idx="15">
                  <c:v>Japan</c:v>
                </c:pt>
                <c:pt idx="16">
                  <c:v>United States</c:v>
                </c:pt>
                <c:pt idx="17">
                  <c:v>Indonesia</c:v>
                </c:pt>
                <c:pt idx="18">
                  <c:v>Sweden</c:v>
                </c:pt>
                <c:pt idx="19">
                  <c:v>China</c:v>
                </c:pt>
                <c:pt idx="20">
                  <c:v>Germany</c:v>
                </c:pt>
                <c:pt idx="21">
                  <c:v>Great Britain</c:v>
                </c:pt>
                <c:pt idx="22">
                  <c:v>Poland</c:v>
                </c:pt>
                <c:pt idx="23">
                  <c:v>Russia</c:v>
                </c:pt>
                <c:pt idx="24">
                  <c:v>Republic of Korea</c:v>
                </c:pt>
                <c:pt idx="25">
                  <c:v>Australia</c:v>
                </c:pt>
                <c:pt idx="26">
                  <c:v>Hong Kong</c:v>
                </c:pt>
              </c:strCache>
            </c:strRef>
          </c:cat>
          <c:val>
            <c:numRef>
              <c:f>Sheet1!$F$2:$F$28</c:f>
              <c:numCache>
                <c:formatCode>General</c:formatCode>
                <c:ptCount val="27"/>
                <c:pt idx="0" formatCode="0%">
                  <c:v>0.16</c:v>
                </c:pt>
                <c:pt idx="2" formatCode="0%">
                  <c:v>0.14</c:v>
                </c:pt>
                <c:pt idx="3" formatCode="0%">
                  <c:v>0.11</c:v>
                </c:pt>
                <c:pt idx="4" formatCode="0%">
                  <c:v>0.05</c:v>
                </c:pt>
                <c:pt idx="5" formatCode="0%">
                  <c:v>0.14</c:v>
                </c:pt>
                <c:pt idx="6" formatCode="0%">
                  <c:v>0.1</c:v>
                </c:pt>
                <c:pt idx="7" formatCode="0%">
                  <c:v>0.16</c:v>
                </c:pt>
                <c:pt idx="8" formatCode="0%">
                  <c:v>0.13</c:v>
                </c:pt>
                <c:pt idx="9" formatCode="0%">
                  <c:v>0.1</c:v>
                </c:pt>
                <c:pt idx="10" formatCode="0%">
                  <c:v>0.06</c:v>
                </c:pt>
                <c:pt idx="11" formatCode="0%">
                  <c:v>0.17</c:v>
                </c:pt>
                <c:pt idx="12" formatCode="0%">
                  <c:v>0.09</c:v>
                </c:pt>
                <c:pt idx="13" formatCode="0%">
                  <c:v>0.22</c:v>
                </c:pt>
                <c:pt idx="14" formatCode="0%">
                  <c:v>0.24</c:v>
                </c:pt>
                <c:pt idx="15" formatCode="0%">
                  <c:v>0.08</c:v>
                </c:pt>
                <c:pt idx="16" formatCode="0%">
                  <c:v>0.2</c:v>
                </c:pt>
                <c:pt idx="17" formatCode="0%">
                  <c:v>0.14</c:v>
                </c:pt>
                <c:pt idx="18" formatCode="0%">
                  <c:v>0.15</c:v>
                </c:pt>
                <c:pt idx="19" formatCode="0%">
                  <c:v>0.09</c:v>
                </c:pt>
                <c:pt idx="20" formatCode="0%">
                  <c:v>0.27</c:v>
                </c:pt>
                <c:pt idx="21" formatCode="0%">
                  <c:v>0.34</c:v>
                </c:pt>
                <c:pt idx="22" formatCode="0%">
                  <c:v>0.19</c:v>
                </c:pt>
                <c:pt idx="23" formatCode="0%">
                  <c:v>0.25</c:v>
                </c:pt>
                <c:pt idx="24" formatCode="0%">
                  <c:v>0.17</c:v>
                </c:pt>
                <c:pt idx="25" formatCode="0%">
                  <c:v>0.35</c:v>
                </c:pt>
                <c:pt idx="26" formatCode="0%">
                  <c:v>0.07</c:v>
                </c:pt>
              </c:numCache>
            </c:numRef>
          </c:val>
          <c:extLst xmlns:c16r2="http://schemas.microsoft.com/office/drawing/2015/06/chart">
            <c:ext xmlns:c16="http://schemas.microsoft.com/office/drawing/2014/chart" uri="{C3380CC4-5D6E-409C-BE32-E72D297353CC}">
              <c16:uniqueId val="{00000000-1967-412F-87E7-7E491B385011}"/>
            </c:ext>
          </c:extLst>
        </c:ser>
        <c:dLbls>
          <c:showLegendKey val="0"/>
          <c:showVal val="0"/>
          <c:showCatName val="0"/>
          <c:showSerName val="0"/>
          <c:showPercent val="0"/>
          <c:showBubbleSize val="0"/>
        </c:dLbls>
        <c:gapWidth val="50"/>
        <c:overlap val="100"/>
        <c:axId val="1266549712"/>
        <c:axId val="1266507248"/>
      </c:barChart>
      <c:catAx>
        <c:axId val="1266549712"/>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1266507248"/>
        <c:crosses val="autoZero"/>
        <c:auto val="1"/>
        <c:lblAlgn val="ctr"/>
        <c:lblOffset val="0"/>
        <c:noMultiLvlLbl val="0"/>
      </c:catAx>
      <c:valAx>
        <c:axId val="1266507248"/>
        <c:scaling>
          <c:orientation val="minMax"/>
          <c:max val="1.0"/>
        </c:scaling>
        <c:delete val="1"/>
        <c:axPos val="t"/>
        <c:numFmt formatCode="0%" sourceLinked="1"/>
        <c:majorTickMark val="none"/>
        <c:minorTickMark val="none"/>
        <c:tickLblPos val="nextTo"/>
        <c:crossAx val="1266549712"/>
        <c:crosses val="autoZero"/>
        <c:crossBetween val="between"/>
      </c:valAx>
      <c:spPr>
        <a:noFill/>
        <a:ln>
          <a:noFill/>
        </a:ln>
        <a:effectLst/>
      </c:spPr>
    </c:plotArea>
    <c:legend>
      <c:legendPos val="b"/>
      <c:layout>
        <c:manualLayout>
          <c:xMode val="edge"/>
          <c:yMode val="edge"/>
          <c:x val="0.141160870516185"/>
          <c:y val="0.932994498569035"/>
          <c:w val="0.813816161374677"/>
          <c:h val="0.067005501430965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D451-4D9E-A33C-68C9F4A90330}"/>
              </c:ext>
            </c:extLst>
          </c:dPt>
          <c:dPt>
            <c:idx val="2"/>
            <c:invertIfNegative val="0"/>
            <c:bubble3D val="0"/>
            <c:extLst xmlns:c16r2="http://schemas.microsoft.com/office/drawing/2015/06/chart">
              <c:ext xmlns:c16="http://schemas.microsoft.com/office/drawing/2014/chart" uri="{C3380CC4-5D6E-409C-BE32-E72D297353CC}">
                <c16:uniqueId val="{00000003-D451-4D9E-A33C-68C9F4A90330}"/>
              </c:ext>
            </c:extLst>
          </c:dPt>
          <c:dPt>
            <c:idx val="3"/>
            <c:invertIfNegative val="0"/>
            <c:bubble3D val="0"/>
            <c:extLst xmlns:c16r2="http://schemas.microsoft.com/office/drawing/2015/06/chart">
              <c:ext xmlns:c16="http://schemas.microsoft.com/office/drawing/2014/chart" uri="{C3380CC4-5D6E-409C-BE32-E72D297353CC}">
                <c16:uniqueId val="{00000005-D451-4D9E-A33C-68C9F4A90330}"/>
              </c:ext>
            </c:extLst>
          </c:dPt>
          <c:dPt>
            <c:idx val="4"/>
            <c:invertIfNegative val="0"/>
            <c:bubble3D val="0"/>
            <c:extLst xmlns:c16r2="http://schemas.microsoft.com/office/drawing/2015/06/chart">
              <c:ext xmlns:c16="http://schemas.microsoft.com/office/drawing/2014/chart" uri="{C3380CC4-5D6E-409C-BE32-E72D297353CC}">
                <c16:uniqueId val="{00000007-D451-4D9E-A33C-68C9F4A90330}"/>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Tunisia</c:v>
                </c:pt>
                <c:pt idx="3">
                  <c:v>South Africa</c:v>
                </c:pt>
                <c:pt idx="4">
                  <c:v>Nigeria</c:v>
                </c:pt>
                <c:pt idx="5">
                  <c:v>Mexico</c:v>
                </c:pt>
                <c:pt idx="6">
                  <c:v>Kenya</c:v>
                </c:pt>
                <c:pt idx="7">
                  <c:v>Australia</c:v>
                </c:pt>
                <c:pt idx="8">
                  <c:v>France</c:v>
                </c:pt>
                <c:pt idx="9">
                  <c:v>Brazil</c:v>
                </c:pt>
                <c:pt idx="10">
                  <c:v>Great Britain</c:v>
                </c:pt>
                <c:pt idx="11">
                  <c:v>Canada</c:v>
                </c:pt>
                <c:pt idx="12">
                  <c:v>United States</c:v>
                </c:pt>
                <c:pt idx="13">
                  <c:v>Republic of Korea</c:v>
                </c:pt>
                <c:pt idx="14">
                  <c:v>Italy</c:v>
                </c:pt>
                <c:pt idx="15">
                  <c:v>Hong Kong</c:v>
                </c:pt>
                <c:pt idx="16">
                  <c:v>India</c:v>
                </c:pt>
                <c:pt idx="17">
                  <c:v>Turkey</c:v>
                </c:pt>
                <c:pt idx="18">
                  <c:v>Sweden</c:v>
                </c:pt>
                <c:pt idx="19">
                  <c:v>Egypt</c:v>
                </c:pt>
                <c:pt idx="20">
                  <c:v>Indonesia</c:v>
                </c:pt>
                <c:pt idx="21">
                  <c:v>Germany</c:v>
                </c:pt>
                <c:pt idx="22">
                  <c:v>Russia</c:v>
                </c:pt>
                <c:pt idx="23">
                  <c:v>Poland</c:v>
                </c:pt>
                <c:pt idx="24">
                  <c:v>Pakistan</c:v>
                </c:pt>
                <c:pt idx="25">
                  <c:v>China</c:v>
                </c:pt>
                <c:pt idx="26">
                  <c:v>Japan</c:v>
                </c:pt>
              </c:strCache>
            </c:strRef>
          </c:cat>
          <c:val>
            <c:numRef>
              <c:f>Sheet1!$B$2:$B$28</c:f>
              <c:numCache>
                <c:formatCode>General</c:formatCode>
                <c:ptCount val="27"/>
                <c:pt idx="0" formatCode="0%">
                  <c:v>0.48</c:v>
                </c:pt>
                <c:pt idx="2" formatCode="0%">
                  <c:v>0.88</c:v>
                </c:pt>
                <c:pt idx="3" formatCode="0%">
                  <c:v>0.71</c:v>
                </c:pt>
                <c:pt idx="4" formatCode="0%">
                  <c:v>0.64</c:v>
                </c:pt>
                <c:pt idx="5" formatCode="0%">
                  <c:v>0.6</c:v>
                </c:pt>
                <c:pt idx="6" formatCode="0%">
                  <c:v>0.58</c:v>
                </c:pt>
                <c:pt idx="7" formatCode="0%">
                  <c:v>0.54</c:v>
                </c:pt>
                <c:pt idx="8" formatCode="0%">
                  <c:v>0.54</c:v>
                </c:pt>
                <c:pt idx="9" formatCode="0%">
                  <c:v>0.54</c:v>
                </c:pt>
                <c:pt idx="10" formatCode="0%">
                  <c:v>0.52</c:v>
                </c:pt>
                <c:pt idx="11" formatCode="0%">
                  <c:v>0.52</c:v>
                </c:pt>
                <c:pt idx="12" formatCode="0%">
                  <c:v>0.48</c:v>
                </c:pt>
                <c:pt idx="13" formatCode="0%">
                  <c:v>0.44</c:v>
                </c:pt>
                <c:pt idx="14" formatCode="0%">
                  <c:v>0.43</c:v>
                </c:pt>
                <c:pt idx="15" formatCode="0%">
                  <c:v>0.42</c:v>
                </c:pt>
                <c:pt idx="16" formatCode="0%">
                  <c:v>0.4</c:v>
                </c:pt>
                <c:pt idx="17" formatCode="0%">
                  <c:v>0.4</c:v>
                </c:pt>
                <c:pt idx="18" formatCode="0%">
                  <c:v>0.39</c:v>
                </c:pt>
                <c:pt idx="19" formatCode="0%">
                  <c:v>0.39</c:v>
                </c:pt>
                <c:pt idx="20" formatCode="0%">
                  <c:v>0.36</c:v>
                </c:pt>
                <c:pt idx="21" formatCode="0%">
                  <c:v>0.36</c:v>
                </c:pt>
                <c:pt idx="22" formatCode="0%">
                  <c:v>0.32</c:v>
                </c:pt>
                <c:pt idx="23" formatCode="0%">
                  <c:v>0.29</c:v>
                </c:pt>
                <c:pt idx="24" formatCode="0%">
                  <c:v>0.25</c:v>
                </c:pt>
                <c:pt idx="25" formatCode="0%">
                  <c:v>0.24</c:v>
                </c:pt>
                <c:pt idx="26" formatCode="0%">
                  <c:v>0.13</c:v>
                </c:pt>
              </c:numCache>
            </c:numRef>
          </c:val>
          <c:extLst xmlns:c16r2="http://schemas.microsoft.com/office/drawing/2015/06/chart">
            <c:ext xmlns:c16="http://schemas.microsoft.com/office/drawing/2014/chart" uri="{C3380CC4-5D6E-409C-BE32-E72D297353CC}">
              <c16:uniqueId val="{00000008-D451-4D9E-A33C-68C9F4A90330}"/>
            </c:ext>
          </c:extLst>
        </c:ser>
        <c:dLbls>
          <c:showLegendKey val="0"/>
          <c:showVal val="0"/>
          <c:showCatName val="0"/>
          <c:showSerName val="0"/>
          <c:showPercent val="0"/>
          <c:showBubbleSize val="0"/>
        </c:dLbls>
        <c:gapWidth val="50"/>
        <c:axId val="1696930704"/>
        <c:axId val="1696932480"/>
      </c:barChart>
      <c:catAx>
        <c:axId val="1696930704"/>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696932480"/>
        <c:crosses val="autoZero"/>
        <c:auto val="1"/>
        <c:lblAlgn val="ctr"/>
        <c:lblOffset val="0"/>
        <c:noMultiLvlLbl val="0"/>
      </c:catAx>
      <c:valAx>
        <c:axId val="1696932480"/>
        <c:scaling>
          <c:orientation val="minMax"/>
          <c:max val="1.5"/>
          <c:min val="0.0"/>
        </c:scaling>
        <c:delete val="1"/>
        <c:axPos val="t"/>
        <c:numFmt formatCode="0%" sourceLinked="1"/>
        <c:majorTickMark val="out"/>
        <c:minorTickMark val="none"/>
        <c:tickLblPos val="nextTo"/>
        <c:crossAx val="16969307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They pay far too much</c:v>
                </c:pt>
              </c:strCache>
            </c:strRef>
          </c:tx>
          <c:spPr>
            <a:solidFill>
              <a:schemeClr val="tx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Middle East/Africa</c:v>
                </c:pt>
                <c:pt idx="4">
                  <c:v>BRICS</c:v>
                </c:pt>
                <c:pt idx="5">
                  <c:v>Europe</c:v>
                </c:pt>
                <c:pt idx="6">
                  <c:v>G-8 Countries</c:v>
                </c:pt>
                <c:pt idx="7">
                  <c:v>North America</c:v>
                </c:pt>
                <c:pt idx="8">
                  <c:v>APAC</c:v>
                </c:pt>
              </c:strCache>
            </c:strRef>
          </c:cat>
          <c:val>
            <c:numRef>
              <c:f>Sheet1!$B$2:$B$10</c:f>
              <c:numCache>
                <c:formatCode>General</c:formatCode>
                <c:ptCount val="9"/>
                <c:pt idx="0" formatCode="0%">
                  <c:v>0.08</c:v>
                </c:pt>
                <c:pt idx="2" formatCode="0%">
                  <c:v>0.16</c:v>
                </c:pt>
                <c:pt idx="3" formatCode="0%">
                  <c:v>0.13</c:v>
                </c:pt>
                <c:pt idx="4" formatCode="0%">
                  <c:v>0.1</c:v>
                </c:pt>
                <c:pt idx="5" formatCode="0%">
                  <c:v>0.06</c:v>
                </c:pt>
                <c:pt idx="6" formatCode="0%">
                  <c:v>0.06</c:v>
                </c:pt>
                <c:pt idx="7" formatCode="0%">
                  <c:v>0.05</c:v>
                </c:pt>
                <c:pt idx="8" formatCode="0%">
                  <c:v>0.05</c:v>
                </c:pt>
              </c:numCache>
            </c:numRef>
          </c:val>
          <c:extLst xmlns:c16r2="http://schemas.microsoft.com/office/drawing/2015/06/chart">
            <c:ext xmlns:c16="http://schemas.microsoft.com/office/drawing/2014/chart" uri="{C3380CC4-5D6E-409C-BE32-E72D297353CC}">
              <c16:uniqueId val="{00000000-B243-448E-B037-6A8261214E27}"/>
            </c:ext>
          </c:extLst>
        </c:ser>
        <c:ser>
          <c:idx val="1"/>
          <c:order val="1"/>
          <c:tx>
            <c:strRef>
              <c:f>Sheet1!$C$1</c:f>
              <c:strCache>
                <c:ptCount val="1"/>
                <c:pt idx="0">
                  <c:v>They pay a bit too much</c:v>
                </c:pt>
              </c:strCache>
            </c:strRef>
          </c:tx>
          <c:spPr>
            <a:solidFill>
              <a:schemeClr val="tx2">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Middle East/Africa</c:v>
                </c:pt>
                <c:pt idx="4">
                  <c:v>BRICS</c:v>
                </c:pt>
                <c:pt idx="5">
                  <c:v>Europe</c:v>
                </c:pt>
                <c:pt idx="6">
                  <c:v>G-8 Countries</c:v>
                </c:pt>
                <c:pt idx="7">
                  <c:v>North America</c:v>
                </c:pt>
                <c:pt idx="8">
                  <c:v>APAC</c:v>
                </c:pt>
              </c:strCache>
            </c:strRef>
          </c:cat>
          <c:val>
            <c:numRef>
              <c:f>Sheet1!$C$2:$C$10</c:f>
              <c:numCache>
                <c:formatCode>General</c:formatCode>
                <c:ptCount val="9"/>
                <c:pt idx="0" formatCode="0%">
                  <c:v>0.16</c:v>
                </c:pt>
                <c:pt idx="2" formatCode="0%">
                  <c:v>0.22</c:v>
                </c:pt>
                <c:pt idx="3" formatCode="0%">
                  <c:v>0.23</c:v>
                </c:pt>
                <c:pt idx="4" formatCode="0%">
                  <c:v>0.18</c:v>
                </c:pt>
                <c:pt idx="5" formatCode="0%">
                  <c:v>0.12</c:v>
                </c:pt>
                <c:pt idx="6" formatCode="0%">
                  <c:v>0.12</c:v>
                </c:pt>
                <c:pt idx="7" formatCode="0%">
                  <c:v>0.11</c:v>
                </c:pt>
                <c:pt idx="8" formatCode="0%">
                  <c:v>0.14</c:v>
                </c:pt>
              </c:numCache>
            </c:numRef>
          </c:val>
          <c:extLst xmlns:c16r2="http://schemas.microsoft.com/office/drawing/2015/06/chart">
            <c:ext xmlns:c16="http://schemas.microsoft.com/office/drawing/2014/chart" uri="{C3380CC4-5D6E-409C-BE32-E72D297353CC}">
              <c16:uniqueId val="{00000001-B243-448E-B037-6A8261214E27}"/>
            </c:ext>
          </c:extLst>
        </c:ser>
        <c:ser>
          <c:idx val="2"/>
          <c:order val="2"/>
          <c:tx>
            <c:strRef>
              <c:f>Sheet1!$D$1</c:f>
              <c:strCache>
                <c:ptCount val="1"/>
                <c:pt idx="0">
                  <c:v>They pay just right</c:v>
                </c:pt>
              </c:strCache>
            </c:strRef>
          </c:tx>
          <c:spPr>
            <a:solidFill>
              <a:schemeClr val="accent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Middle East/Africa</c:v>
                </c:pt>
                <c:pt idx="4">
                  <c:v>BRICS</c:v>
                </c:pt>
                <c:pt idx="5">
                  <c:v>Europe</c:v>
                </c:pt>
                <c:pt idx="6">
                  <c:v>G-8 Countries</c:v>
                </c:pt>
                <c:pt idx="7">
                  <c:v>North America</c:v>
                </c:pt>
                <c:pt idx="8">
                  <c:v>APAC</c:v>
                </c:pt>
              </c:strCache>
            </c:strRef>
          </c:cat>
          <c:val>
            <c:numRef>
              <c:f>Sheet1!$D$2:$D$10</c:f>
              <c:numCache>
                <c:formatCode>General</c:formatCode>
                <c:ptCount val="9"/>
                <c:pt idx="0" formatCode="0%">
                  <c:v>0.34</c:v>
                </c:pt>
                <c:pt idx="2" formatCode="0%">
                  <c:v>0.26</c:v>
                </c:pt>
                <c:pt idx="3" formatCode="0%">
                  <c:v>0.32</c:v>
                </c:pt>
                <c:pt idx="4" formatCode="0%">
                  <c:v>0.34</c:v>
                </c:pt>
                <c:pt idx="5" formatCode="0%">
                  <c:v>0.35</c:v>
                </c:pt>
                <c:pt idx="6" formatCode="0%">
                  <c:v>0.35</c:v>
                </c:pt>
                <c:pt idx="7" formatCode="0%">
                  <c:v>0.31</c:v>
                </c:pt>
                <c:pt idx="8" formatCode="0%">
                  <c:v>0.4</c:v>
                </c:pt>
              </c:numCache>
            </c:numRef>
          </c:val>
          <c:extLst xmlns:c16r2="http://schemas.microsoft.com/office/drawing/2015/06/chart">
            <c:ext xmlns:c16="http://schemas.microsoft.com/office/drawing/2014/chart" uri="{C3380CC4-5D6E-409C-BE32-E72D297353CC}">
              <c16:uniqueId val="{00000002-B243-448E-B037-6A8261214E27}"/>
            </c:ext>
          </c:extLst>
        </c:ser>
        <c:ser>
          <c:idx val="3"/>
          <c:order val="3"/>
          <c:tx>
            <c:strRef>
              <c:f>Sheet1!$E$1</c:f>
              <c:strCache>
                <c:ptCount val="1"/>
                <c:pt idx="0">
                  <c:v>They pay a bit too little</c:v>
                </c:pt>
              </c:strCache>
            </c:strRef>
          </c:tx>
          <c:spPr>
            <a:solidFill>
              <a:schemeClr val="accent1"/>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Middle East/Africa</c:v>
                </c:pt>
                <c:pt idx="4">
                  <c:v>BRICS</c:v>
                </c:pt>
                <c:pt idx="5">
                  <c:v>Europe</c:v>
                </c:pt>
                <c:pt idx="6">
                  <c:v>G-8 Countries</c:v>
                </c:pt>
                <c:pt idx="7">
                  <c:v>North America</c:v>
                </c:pt>
                <c:pt idx="8">
                  <c:v>APAC</c:v>
                </c:pt>
              </c:strCache>
            </c:strRef>
          </c:cat>
          <c:val>
            <c:numRef>
              <c:f>Sheet1!$E$2:$E$10</c:f>
              <c:numCache>
                <c:formatCode>General</c:formatCode>
                <c:ptCount val="9"/>
                <c:pt idx="0" formatCode="0%">
                  <c:v>0.24</c:v>
                </c:pt>
                <c:pt idx="2" formatCode="0%">
                  <c:v>0.24</c:v>
                </c:pt>
                <c:pt idx="3" formatCode="0%">
                  <c:v>0.2</c:v>
                </c:pt>
                <c:pt idx="4" formatCode="0%">
                  <c:v>0.24</c:v>
                </c:pt>
                <c:pt idx="5" formatCode="0%">
                  <c:v>0.25</c:v>
                </c:pt>
                <c:pt idx="6" formatCode="0%">
                  <c:v>0.26</c:v>
                </c:pt>
                <c:pt idx="7" formatCode="0%">
                  <c:v>0.31</c:v>
                </c:pt>
                <c:pt idx="8" formatCode="0%">
                  <c:v>0.26</c:v>
                </c:pt>
              </c:numCache>
            </c:numRef>
          </c:val>
          <c:extLst xmlns:c16r2="http://schemas.microsoft.com/office/drawing/2015/06/chart">
            <c:ext xmlns:c16="http://schemas.microsoft.com/office/drawing/2014/chart" uri="{C3380CC4-5D6E-409C-BE32-E72D297353CC}">
              <c16:uniqueId val="{00000003-B243-448E-B037-6A8261214E27}"/>
            </c:ext>
          </c:extLst>
        </c:ser>
        <c:ser>
          <c:idx val="4"/>
          <c:order val="4"/>
          <c:tx>
            <c:strRef>
              <c:f>Sheet1!$F$1</c:f>
              <c:strCache>
                <c:ptCount val="1"/>
                <c:pt idx="0">
                  <c:v>They pay far too little</c:v>
                </c:pt>
              </c:strCache>
            </c:strRef>
          </c:tx>
          <c:spPr>
            <a:solidFill>
              <a:schemeClr val="accent5"/>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Middle East/Africa</c:v>
                </c:pt>
                <c:pt idx="4">
                  <c:v>BRICS</c:v>
                </c:pt>
                <c:pt idx="5">
                  <c:v>Europe</c:v>
                </c:pt>
                <c:pt idx="6">
                  <c:v>G-8 Countries</c:v>
                </c:pt>
                <c:pt idx="7">
                  <c:v>North America</c:v>
                </c:pt>
                <c:pt idx="8">
                  <c:v>APAC</c:v>
                </c:pt>
              </c:strCache>
            </c:strRef>
          </c:cat>
          <c:val>
            <c:numRef>
              <c:f>Sheet1!$F$2:$F$10</c:f>
              <c:numCache>
                <c:formatCode>General</c:formatCode>
                <c:ptCount val="9"/>
                <c:pt idx="0" formatCode="0%">
                  <c:v>0.16</c:v>
                </c:pt>
                <c:pt idx="2" formatCode="0%">
                  <c:v>0.11</c:v>
                </c:pt>
                <c:pt idx="3" formatCode="0%">
                  <c:v>0.12</c:v>
                </c:pt>
                <c:pt idx="4" formatCode="0%">
                  <c:v>0.14</c:v>
                </c:pt>
                <c:pt idx="5" formatCode="0%">
                  <c:v>0.22</c:v>
                </c:pt>
                <c:pt idx="6" formatCode="0%">
                  <c:v>0.22</c:v>
                </c:pt>
                <c:pt idx="7" formatCode="0%">
                  <c:v>0.22</c:v>
                </c:pt>
                <c:pt idx="8" formatCode="0%">
                  <c:v>0.16</c:v>
                </c:pt>
              </c:numCache>
            </c:numRef>
          </c:val>
          <c:extLst xmlns:c16r2="http://schemas.microsoft.com/office/drawing/2015/06/chart">
            <c:ext xmlns:c16="http://schemas.microsoft.com/office/drawing/2014/chart" uri="{C3380CC4-5D6E-409C-BE32-E72D297353CC}">
              <c16:uniqueId val="{00000000-8A5B-4BDF-9CE4-40389DE7E764}"/>
            </c:ext>
          </c:extLst>
        </c:ser>
        <c:dLbls>
          <c:showLegendKey val="0"/>
          <c:showVal val="0"/>
          <c:showCatName val="0"/>
          <c:showSerName val="0"/>
          <c:showPercent val="0"/>
          <c:showBubbleSize val="0"/>
        </c:dLbls>
        <c:gapWidth val="50"/>
        <c:overlap val="100"/>
        <c:axId val="1266490272"/>
        <c:axId val="1266492592"/>
      </c:barChart>
      <c:catAx>
        <c:axId val="126649027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66492592"/>
        <c:crosses val="autoZero"/>
        <c:auto val="1"/>
        <c:lblAlgn val="ctr"/>
        <c:lblOffset val="0"/>
        <c:noMultiLvlLbl val="0"/>
      </c:catAx>
      <c:valAx>
        <c:axId val="1266492592"/>
        <c:scaling>
          <c:orientation val="minMax"/>
          <c:max val="1.0"/>
        </c:scaling>
        <c:delete val="1"/>
        <c:axPos val="t"/>
        <c:numFmt formatCode="0%" sourceLinked="1"/>
        <c:majorTickMark val="none"/>
        <c:minorTickMark val="none"/>
        <c:tickLblPos val="nextTo"/>
        <c:crossAx val="1266490272"/>
        <c:crosses val="autoZero"/>
        <c:crossBetween val="between"/>
      </c:valAx>
      <c:spPr>
        <a:noFill/>
        <a:ln>
          <a:noFill/>
        </a:ln>
        <a:effectLst/>
      </c:spPr>
    </c:plotArea>
    <c:legend>
      <c:legendPos val="b"/>
      <c:layout>
        <c:manualLayout>
          <c:xMode val="edge"/>
          <c:yMode val="edge"/>
          <c:x val="0.152903673499146"/>
          <c:y val="0.908019513865115"/>
          <c:w val="0.794788932633421"/>
          <c:h val="0.0919804861348853"/>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Governments should increase taxes on technology companies in order to help pay for social programs and services</c:v>
                </c:pt>
              </c:strCache>
            </c:strRef>
          </c:tx>
          <c:spPr>
            <a:solidFill>
              <a:schemeClr val="tx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Great Britain</c:v>
                </c:pt>
                <c:pt idx="3">
                  <c:v>Australia</c:v>
                </c:pt>
                <c:pt idx="4">
                  <c:v>Germany</c:v>
                </c:pt>
                <c:pt idx="5">
                  <c:v>Canada</c:v>
                </c:pt>
                <c:pt idx="6">
                  <c:v>Republic of Korea</c:v>
                </c:pt>
                <c:pt idx="7">
                  <c:v>Indonesia</c:v>
                </c:pt>
                <c:pt idx="8">
                  <c:v>France</c:v>
                </c:pt>
                <c:pt idx="9">
                  <c:v>United States</c:v>
                </c:pt>
                <c:pt idx="10">
                  <c:v>Italy</c:v>
                </c:pt>
                <c:pt idx="11">
                  <c:v>Japan</c:v>
                </c:pt>
                <c:pt idx="12">
                  <c:v>Sweden</c:v>
                </c:pt>
                <c:pt idx="13">
                  <c:v>China</c:v>
                </c:pt>
                <c:pt idx="14">
                  <c:v>Nigeria</c:v>
                </c:pt>
                <c:pt idx="15">
                  <c:v>Russia</c:v>
                </c:pt>
                <c:pt idx="16">
                  <c:v>Pakistan</c:v>
                </c:pt>
                <c:pt idx="17">
                  <c:v>Mexico</c:v>
                </c:pt>
                <c:pt idx="18">
                  <c:v>South Africa</c:v>
                </c:pt>
                <c:pt idx="19">
                  <c:v>Hong Kong</c:v>
                </c:pt>
                <c:pt idx="20">
                  <c:v>Poland</c:v>
                </c:pt>
                <c:pt idx="21">
                  <c:v>India</c:v>
                </c:pt>
                <c:pt idx="22">
                  <c:v>Kenya</c:v>
                </c:pt>
                <c:pt idx="23">
                  <c:v>Tunisia</c:v>
                </c:pt>
                <c:pt idx="24">
                  <c:v>Turkey</c:v>
                </c:pt>
                <c:pt idx="25">
                  <c:v>Brazil</c:v>
                </c:pt>
                <c:pt idx="26">
                  <c:v>Egypt</c:v>
                </c:pt>
              </c:strCache>
            </c:strRef>
          </c:cat>
          <c:val>
            <c:numRef>
              <c:f>Sheet1!$B$2:$B$28</c:f>
              <c:numCache>
                <c:formatCode>General</c:formatCode>
                <c:ptCount val="27"/>
                <c:pt idx="0" formatCode="0%">
                  <c:v>0.3</c:v>
                </c:pt>
                <c:pt idx="2" formatCode="0%">
                  <c:v>0.48</c:v>
                </c:pt>
                <c:pt idx="3" formatCode="0%">
                  <c:v>0.44</c:v>
                </c:pt>
                <c:pt idx="4" formatCode="0%">
                  <c:v>0.44</c:v>
                </c:pt>
                <c:pt idx="5" formatCode="0%">
                  <c:v>0.42</c:v>
                </c:pt>
                <c:pt idx="6" formatCode="0%">
                  <c:v>0.39</c:v>
                </c:pt>
                <c:pt idx="7" formatCode="0%">
                  <c:v>0.39</c:v>
                </c:pt>
                <c:pt idx="8" formatCode="0%">
                  <c:v>0.34</c:v>
                </c:pt>
                <c:pt idx="9" formatCode="0%">
                  <c:v>0.33</c:v>
                </c:pt>
                <c:pt idx="10" formatCode="0%">
                  <c:v>0.32</c:v>
                </c:pt>
                <c:pt idx="11" formatCode="0%">
                  <c:v>0.3</c:v>
                </c:pt>
                <c:pt idx="12" formatCode="0%">
                  <c:v>0.29</c:v>
                </c:pt>
                <c:pt idx="13" formatCode="0%">
                  <c:v>0.29</c:v>
                </c:pt>
                <c:pt idx="14" formatCode="0%">
                  <c:v>0.29</c:v>
                </c:pt>
                <c:pt idx="15" formatCode="0%">
                  <c:v>0.27</c:v>
                </c:pt>
                <c:pt idx="16" formatCode="0%">
                  <c:v>0.26</c:v>
                </c:pt>
                <c:pt idx="17" formatCode="0%">
                  <c:v>0.25</c:v>
                </c:pt>
                <c:pt idx="18" formatCode="0%">
                  <c:v>0.25</c:v>
                </c:pt>
                <c:pt idx="19" formatCode="0%">
                  <c:v>0.25</c:v>
                </c:pt>
                <c:pt idx="20" formatCode="0%">
                  <c:v>0.23</c:v>
                </c:pt>
                <c:pt idx="21" formatCode="0%">
                  <c:v>0.23</c:v>
                </c:pt>
                <c:pt idx="22" formatCode="0%">
                  <c:v>0.22</c:v>
                </c:pt>
                <c:pt idx="23" formatCode="0%">
                  <c:v>0.22</c:v>
                </c:pt>
                <c:pt idx="24" formatCode="0%">
                  <c:v>0.21</c:v>
                </c:pt>
                <c:pt idx="25" formatCode="0%">
                  <c:v>0.18</c:v>
                </c:pt>
                <c:pt idx="26" formatCode="0%">
                  <c:v>0.17</c:v>
                </c:pt>
              </c:numCache>
            </c:numRef>
          </c:val>
          <c:extLst xmlns:c16r2="http://schemas.microsoft.com/office/drawing/2015/06/chart">
            <c:ext xmlns:c16="http://schemas.microsoft.com/office/drawing/2014/chart" uri="{C3380CC4-5D6E-409C-BE32-E72D297353CC}">
              <c16:uniqueId val="{00000000-2AFF-4DCB-88C6-8449346C2A2C}"/>
            </c:ext>
          </c:extLst>
        </c:ser>
        <c:ser>
          <c:idx val="1"/>
          <c:order val="1"/>
          <c:tx>
            <c:strRef>
              <c:f>Sheet1!$C$1</c:f>
              <c:strCache>
                <c:ptCount val="1"/>
                <c:pt idx="0">
                  <c:v>Governments should keep tax levels on technology companies where they are</c:v>
                </c:pt>
              </c:strCache>
            </c:strRef>
          </c:tx>
          <c:spPr>
            <a:solidFill>
              <a:schemeClr val="tx2">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Great Britain</c:v>
                </c:pt>
                <c:pt idx="3">
                  <c:v>Australia</c:v>
                </c:pt>
                <c:pt idx="4">
                  <c:v>Germany</c:v>
                </c:pt>
                <c:pt idx="5">
                  <c:v>Canada</c:v>
                </c:pt>
                <c:pt idx="6">
                  <c:v>Republic of Korea</c:v>
                </c:pt>
                <c:pt idx="7">
                  <c:v>Indonesia</c:v>
                </c:pt>
                <c:pt idx="8">
                  <c:v>France</c:v>
                </c:pt>
                <c:pt idx="9">
                  <c:v>United States</c:v>
                </c:pt>
                <c:pt idx="10">
                  <c:v>Italy</c:v>
                </c:pt>
                <c:pt idx="11">
                  <c:v>Japan</c:v>
                </c:pt>
                <c:pt idx="12">
                  <c:v>Sweden</c:v>
                </c:pt>
                <c:pt idx="13">
                  <c:v>China</c:v>
                </c:pt>
                <c:pt idx="14">
                  <c:v>Nigeria</c:v>
                </c:pt>
                <c:pt idx="15">
                  <c:v>Russia</c:v>
                </c:pt>
                <c:pt idx="16">
                  <c:v>Pakistan</c:v>
                </c:pt>
                <c:pt idx="17">
                  <c:v>Mexico</c:v>
                </c:pt>
                <c:pt idx="18">
                  <c:v>South Africa</c:v>
                </c:pt>
                <c:pt idx="19">
                  <c:v>Hong Kong</c:v>
                </c:pt>
                <c:pt idx="20">
                  <c:v>Poland</c:v>
                </c:pt>
                <c:pt idx="21">
                  <c:v>India</c:v>
                </c:pt>
                <c:pt idx="22">
                  <c:v>Kenya</c:v>
                </c:pt>
                <c:pt idx="23">
                  <c:v>Tunisia</c:v>
                </c:pt>
                <c:pt idx="24">
                  <c:v>Turkey</c:v>
                </c:pt>
                <c:pt idx="25">
                  <c:v>Brazil</c:v>
                </c:pt>
                <c:pt idx="26">
                  <c:v>Egypt</c:v>
                </c:pt>
              </c:strCache>
            </c:strRef>
          </c:cat>
          <c:val>
            <c:numRef>
              <c:f>Sheet1!$C$2:$C$28</c:f>
              <c:numCache>
                <c:formatCode>General</c:formatCode>
                <c:ptCount val="27"/>
                <c:pt idx="0" formatCode="0%">
                  <c:v>0.34</c:v>
                </c:pt>
                <c:pt idx="2" formatCode="0%">
                  <c:v>0.38</c:v>
                </c:pt>
                <c:pt idx="3" formatCode="0%">
                  <c:v>0.41</c:v>
                </c:pt>
                <c:pt idx="4" formatCode="0%">
                  <c:v>0.35</c:v>
                </c:pt>
                <c:pt idx="5" formatCode="0%">
                  <c:v>0.37</c:v>
                </c:pt>
                <c:pt idx="6" formatCode="0%">
                  <c:v>0.39</c:v>
                </c:pt>
                <c:pt idx="7" formatCode="0%">
                  <c:v>0.26</c:v>
                </c:pt>
                <c:pt idx="8" formatCode="0%">
                  <c:v>0.35</c:v>
                </c:pt>
                <c:pt idx="9" formatCode="0%">
                  <c:v>0.44</c:v>
                </c:pt>
                <c:pt idx="10" formatCode="0%">
                  <c:v>0.27</c:v>
                </c:pt>
                <c:pt idx="11" formatCode="0%">
                  <c:v>0.45</c:v>
                </c:pt>
                <c:pt idx="12" formatCode="0%">
                  <c:v>0.52</c:v>
                </c:pt>
                <c:pt idx="13" formatCode="0%">
                  <c:v>0.38</c:v>
                </c:pt>
                <c:pt idx="14" formatCode="0%">
                  <c:v>0.23</c:v>
                </c:pt>
                <c:pt idx="15" formatCode="0%">
                  <c:v>0.36</c:v>
                </c:pt>
                <c:pt idx="16" formatCode="0%">
                  <c:v>0.44</c:v>
                </c:pt>
                <c:pt idx="17" formatCode="0%">
                  <c:v>0.27</c:v>
                </c:pt>
                <c:pt idx="18" formatCode="0%">
                  <c:v>0.26</c:v>
                </c:pt>
                <c:pt idx="19" formatCode="0%">
                  <c:v>0.53</c:v>
                </c:pt>
                <c:pt idx="20" formatCode="0%">
                  <c:v>0.38</c:v>
                </c:pt>
                <c:pt idx="21" formatCode="0%">
                  <c:v>0.36</c:v>
                </c:pt>
                <c:pt idx="22" formatCode="0%">
                  <c:v>0.2</c:v>
                </c:pt>
                <c:pt idx="23" formatCode="0%">
                  <c:v>0.18</c:v>
                </c:pt>
                <c:pt idx="24" formatCode="0%">
                  <c:v>0.25</c:v>
                </c:pt>
                <c:pt idx="25" formatCode="0%">
                  <c:v>0.24</c:v>
                </c:pt>
                <c:pt idx="26" formatCode="0%">
                  <c:v>0.31</c:v>
                </c:pt>
              </c:numCache>
            </c:numRef>
          </c:val>
          <c:extLst xmlns:c16r2="http://schemas.microsoft.com/office/drawing/2015/06/chart">
            <c:ext xmlns:c16="http://schemas.microsoft.com/office/drawing/2014/chart" uri="{C3380CC4-5D6E-409C-BE32-E72D297353CC}">
              <c16:uniqueId val="{00000001-2AFF-4DCB-88C6-8449346C2A2C}"/>
            </c:ext>
          </c:extLst>
        </c:ser>
        <c:ser>
          <c:idx val="2"/>
          <c:order val="2"/>
          <c:tx>
            <c:strRef>
              <c:f>Sheet1!$D$1</c:f>
              <c:strCache>
                <c:ptCount val="1"/>
                <c:pt idx="0">
                  <c:v>Governments should lower taxes on technology companies in order to encourage growth and create jobs</c:v>
                </c:pt>
              </c:strCache>
            </c:strRef>
          </c:tx>
          <c:spPr>
            <a:solidFill>
              <a:schemeClr val="accent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Great Britain</c:v>
                </c:pt>
                <c:pt idx="3">
                  <c:v>Australia</c:v>
                </c:pt>
                <c:pt idx="4">
                  <c:v>Germany</c:v>
                </c:pt>
                <c:pt idx="5">
                  <c:v>Canada</c:v>
                </c:pt>
                <c:pt idx="6">
                  <c:v>Republic of Korea</c:v>
                </c:pt>
                <c:pt idx="7">
                  <c:v>Indonesia</c:v>
                </c:pt>
                <c:pt idx="8">
                  <c:v>France</c:v>
                </c:pt>
                <c:pt idx="9">
                  <c:v>United States</c:v>
                </c:pt>
                <c:pt idx="10">
                  <c:v>Italy</c:v>
                </c:pt>
                <c:pt idx="11">
                  <c:v>Japan</c:v>
                </c:pt>
                <c:pt idx="12">
                  <c:v>Sweden</c:v>
                </c:pt>
                <c:pt idx="13">
                  <c:v>China</c:v>
                </c:pt>
                <c:pt idx="14">
                  <c:v>Nigeria</c:v>
                </c:pt>
                <c:pt idx="15">
                  <c:v>Russia</c:v>
                </c:pt>
                <c:pt idx="16">
                  <c:v>Pakistan</c:v>
                </c:pt>
                <c:pt idx="17">
                  <c:v>Mexico</c:v>
                </c:pt>
                <c:pt idx="18">
                  <c:v>South Africa</c:v>
                </c:pt>
                <c:pt idx="19">
                  <c:v>Hong Kong</c:v>
                </c:pt>
                <c:pt idx="20">
                  <c:v>Poland</c:v>
                </c:pt>
                <c:pt idx="21">
                  <c:v>India</c:v>
                </c:pt>
                <c:pt idx="22">
                  <c:v>Kenya</c:v>
                </c:pt>
                <c:pt idx="23">
                  <c:v>Tunisia</c:v>
                </c:pt>
                <c:pt idx="24">
                  <c:v>Turkey</c:v>
                </c:pt>
                <c:pt idx="25">
                  <c:v>Brazil</c:v>
                </c:pt>
                <c:pt idx="26">
                  <c:v>Egypt</c:v>
                </c:pt>
              </c:strCache>
            </c:strRef>
          </c:cat>
          <c:val>
            <c:numRef>
              <c:f>Sheet1!$D$2:$D$28</c:f>
              <c:numCache>
                <c:formatCode>General</c:formatCode>
                <c:ptCount val="27"/>
                <c:pt idx="0" formatCode="0%">
                  <c:v>0.36</c:v>
                </c:pt>
                <c:pt idx="2" formatCode="0%">
                  <c:v>0.13</c:v>
                </c:pt>
                <c:pt idx="3" formatCode="0%">
                  <c:v>0.15</c:v>
                </c:pt>
                <c:pt idx="4" formatCode="0%">
                  <c:v>0.2</c:v>
                </c:pt>
                <c:pt idx="5" formatCode="0%">
                  <c:v>0.21</c:v>
                </c:pt>
                <c:pt idx="6" formatCode="0%">
                  <c:v>0.22</c:v>
                </c:pt>
                <c:pt idx="7" formatCode="0%">
                  <c:v>0.35</c:v>
                </c:pt>
                <c:pt idx="8" formatCode="0%">
                  <c:v>0.31</c:v>
                </c:pt>
                <c:pt idx="9" formatCode="0%">
                  <c:v>0.23</c:v>
                </c:pt>
                <c:pt idx="10" formatCode="0%">
                  <c:v>0.42</c:v>
                </c:pt>
                <c:pt idx="11" formatCode="0%">
                  <c:v>0.25</c:v>
                </c:pt>
                <c:pt idx="12" formatCode="0%">
                  <c:v>0.19</c:v>
                </c:pt>
                <c:pt idx="13" formatCode="0%">
                  <c:v>0.34</c:v>
                </c:pt>
                <c:pt idx="14" formatCode="0%">
                  <c:v>0.48</c:v>
                </c:pt>
                <c:pt idx="15" formatCode="0%">
                  <c:v>0.36</c:v>
                </c:pt>
                <c:pt idx="16" formatCode="0%">
                  <c:v>0.31</c:v>
                </c:pt>
                <c:pt idx="17" formatCode="0%">
                  <c:v>0.48</c:v>
                </c:pt>
                <c:pt idx="18" formatCode="0%">
                  <c:v>0.49</c:v>
                </c:pt>
                <c:pt idx="19" formatCode="0%">
                  <c:v>0.22</c:v>
                </c:pt>
                <c:pt idx="20" formatCode="0%">
                  <c:v>0.39</c:v>
                </c:pt>
                <c:pt idx="21" formatCode="0%">
                  <c:v>0.41</c:v>
                </c:pt>
                <c:pt idx="22" formatCode="0%">
                  <c:v>0.57</c:v>
                </c:pt>
                <c:pt idx="23" formatCode="0%">
                  <c:v>0.59</c:v>
                </c:pt>
                <c:pt idx="24" formatCode="0%">
                  <c:v>0.54</c:v>
                </c:pt>
                <c:pt idx="25" formatCode="0%">
                  <c:v>0.58</c:v>
                </c:pt>
                <c:pt idx="26" formatCode="0%">
                  <c:v>0.52</c:v>
                </c:pt>
              </c:numCache>
            </c:numRef>
          </c:val>
          <c:extLst xmlns:c16r2="http://schemas.microsoft.com/office/drawing/2015/06/chart">
            <c:ext xmlns:c16="http://schemas.microsoft.com/office/drawing/2014/chart" uri="{C3380CC4-5D6E-409C-BE32-E72D297353CC}">
              <c16:uniqueId val="{00000002-2AFF-4DCB-88C6-8449346C2A2C}"/>
            </c:ext>
          </c:extLst>
        </c:ser>
        <c:ser>
          <c:idx val="3"/>
          <c:order val="3"/>
          <c:tx>
            <c:strRef>
              <c:f>Sheet1!$E$1</c:f>
              <c:strCache>
                <c:ptCount val="1"/>
              </c:strCache>
            </c:strRef>
          </c:tx>
          <c:spPr>
            <a:solidFill>
              <a:schemeClr val="accent1"/>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Great Britain</c:v>
                </c:pt>
                <c:pt idx="3">
                  <c:v>Australia</c:v>
                </c:pt>
                <c:pt idx="4">
                  <c:v>Germany</c:v>
                </c:pt>
                <c:pt idx="5">
                  <c:v>Canada</c:v>
                </c:pt>
                <c:pt idx="6">
                  <c:v>Republic of Korea</c:v>
                </c:pt>
                <c:pt idx="7">
                  <c:v>Indonesia</c:v>
                </c:pt>
                <c:pt idx="8">
                  <c:v>France</c:v>
                </c:pt>
                <c:pt idx="9">
                  <c:v>United States</c:v>
                </c:pt>
                <c:pt idx="10">
                  <c:v>Italy</c:v>
                </c:pt>
                <c:pt idx="11">
                  <c:v>Japan</c:v>
                </c:pt>
                <c:pt idx="12">
                  <c:v>Sweden</c:v>
                </c:pt>
                <c:pt idx="13">
                  <c:v>China</c:v>
                </c:pt>
                <c:pt idx="14">
                  <c:v>Nigeria</c:v>
                </c:pt>
                <c:pt idx="15">
                  <c:v>Russia</c:v>
                </c:pt>
                <c:pt idx="16">
                  <c:v>Pakistan</c:v>
                </c:pt>
                <c:pt idx="17">
                  <c:v>Mexico</c:v>
                </c:pt>
                <c:pt idx="18">
                  <c:v>South Africa</c:v>
                </c:pt>
                <c:pt idx="19">
                  <c:v>Hong Kong</c:v>
                </c:pt>
                <c:pt idx="20">
                  <c:v>Poland</c:v>
                </c:pt>
                <c:pt idx="21">
                  <c:v>India</c:v>
                </c:pt>
                <c:pt idx="22">
                  <c:v>Kenya</c:v>
                </c:pt>
                <c:pt idx="23">
                  <c:v>Tunisia</c:v>
                </c:pt>
                <c:pt idx="24">
                  <c:v>Turkey</c:v>
                </c:pt>
                <c:pt idx="25">
                  <c:v>Brazil</c:v>
                </c:pt>
                <c:pt idx="26">
                  <c:v>Egypt</c:v>
                </c:pt>
              </c:strCache>
            </c:strRef>
          </c:cat>
          <c:val>
            <c:numRef>
              <c:f>Sheet1!$E$2:$E$28</c:f>
              <c:numCache>
                <c:formatCode>General</c:formatCode>
                <c:ptCount val="27"/>
              </c:numCache>
            </c:numRef>
          </c:val>
          <c:extLst xmlns:c16r2="http://schemas.microsoft.com/office/drawing/2015/06/chart">
            <c:ext xmlns:c16="http://schemas.microsoft.com/office/drawing/2014/chart" uri="{C3380CC4-5D6E-409C-BE32-E72D297353CC}">
              <c16:uniqueId val="{00000003-2AFF-4DCB-88C6-8449346C2A2C}"/>
            </c:ext>
          </c:extLst>
        </c:ser>
        <c:ser>
          <c:idx val="4"/>
          <c:order val="4"/>
          <c:tx>
            <c:strRef>
              <c:f>Sheet1!$F$1</c:f>
              <c:strCache>
                <c:ptCount val="1"/>
              </c:strCache>
            </c:strRef>
          </c:tx>
          <c:spPr>
            <a:solidFill>
              <a:schemeClr val="accent5"/>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Great Britain</c:v>
                </c:pt>
                <c:pt idx="3">
                  <c:v>Australia</c:v>
                </c:pt>
                <c:pt idx="4">
                  <c:v>Germany</c:v>
                </c:pt>
                <c:pt idx="5">
                  <c:v>Canada</c:v>
                </c:pt>
                <c:pt idx="6">
                  <c:v>Republic of Korea</c:v>
                </c:pt>
                <c:pt idx="7">
                  <c:v>Indonesia</c:v>
                </c:pt>
                <c:pt idx="8">
                  <c:v>France</c:v>
                </c:pt>
                <c:pt idx="9">
                  <c:v>United States</c:v>
                </c:pt>
                <c:pt idx="10">
                  <c:v>Italy</c:v>
                </c:pt>
                <c:pt idx="11">
                  <c:v>Japan</c:v>
                </c:pt>
                <c:pt idx="12">
                  <c:v>Sweden</c:v>
                </c:pt>
                <c:pt idx="13">
                  <c:v>China</c:v>
                </c:pt>
                <c:pt idx="14">
                  <c:v>Nigeria</c:v>
                </c:pt>
                <c:pt idx="15">
                  <c:v>Russia</c:v>
                </c:pt>
                <c:pt idx="16">
                  <c:v>Pakistan</c:v>
                </c:pt>
                <c:pt idx="17">
                  <c:v>Mexico</c:v>
                </c:pt>
                <c:pt idx="18">
                  <c:v>South Africa</c:v>
                </c:pt>
                <c:pt idx="19">
                  <c:v>Hong Kong</c:v>
                </c:pt>
                <c:pt idx="20">
                  <c:v>Poland</c:v>
                </c:pt>
                <c:pt idx="21">
                  <c:v>India</c:v>
                </c:pt>
                <c:pt idx="22">
                  <c:v>Kenya</c:v>
                </c:pt>
                <c:pt idx="23">
                  <c:v>Tunisia</c:v>
                </c:pt>
                <c:pt idx="24">
                  <c:v>Turkey</c:v>
                </c:pt>
                <c:pt idx="25">
                  <c:v>Brazil</c:v>
                </c:pt>
                <c:pt idx="26">
                  <c:v>Egypt</c:v>
                </c:pt>
              </c:strCache>
            </c:strRef>
          </c:cat>
          <c:val>
            <c:numRef>
              <c:f>Sheet1!$F$2:$F$28</c:f>
              <c:numCache>
                <c:formatCode>General</c:formatCode>
                <c:ptCount val="27"/>
              </c:numCache>
            </c:numRef>
          </c:val>
          <c:extLst xmlns:c16r2="http://schemas.microsoft.com/office/drawing/2015/06/chart">
            <c:ext xmlns:c16="http://schemas.microsoft.com/office/drawing/2014/chart" uri="{C3380CC4-5D6E-409C-BE32-E72D297353CC}">
              <c16:uniqueId val="{00000000-1967-412F-87E7-7E491B385011}"/>
            </c:ext>
          </c:extLst>
        </c:ser>
        <c:dLbls>
          <c:showLegendKey val="0"/>
          <c:showVal val="0"/>
          <c:showCatName val="0"/>
          <c:showSerName val="0"/>
          <c:showPercent val="0"/>
          <c:showBubbleSize val="0"/>
        </c:dLbls>
        <c:gapWidth val="50"/>
        <c:overlap val="100"/>
        <c:axId val="1266568448"/>
        <c:axId val="1266570768"/>
      </c:barChart>
      <c:catAx>
        <c:axId val="1266568448"/>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en-US"/>
          </a:p>
        </c:txPr>
        <c:crossAx val="1266570768"/>
        <c:crosses val="autoZero"/>
        <c:auto val="1"/>
        <c:lblAlgn val="ctr"/>
        <c:lblOffset val="0"/>
        <c:noMultiLvlLbl val="0"/>
      </c:catAx>
      <c:valAx>
        <c:axId val="1266570768"/>
        <c:scaling>
          <c:orientation val="minMax"/>
          <c:max val="1.0"/>
        </c:scaling>
        <c:delete val="1"/>
        <c:axPos val="t"/>
        <c:numFmt formatCode="0%" sourceLinked="1"/>
        <c:majorTickMark val="none"/>
        <c:minorTickMark val="none"/>
        <c:tickLblPos val="nextTo"/>
        <c:crossAx val="1266568448"/>
        <c:crosses val="autoZero"/>
        <c:crossBetween val="between"/>
      </c:valAx>
      <c:spPr>
        <a:noFill/>
        <a:ln>
          <a:noFill/>
        </a:ln>
        <a:effectLst/>
      </c:spPr>
    </c:plotArea>
    <c:legend>
      <c:legendPos val="b"/>
      <c:legendEntry>
        <c:idx val="3"/>
        <c:delete val="1"/>
      </c:legendEntry>
      <c:legendEntry>
        <c:idx val="4"/>
        <c:delete val="1"/>
      </c:legendEntry>
      <c:layout>
        <c:manualLayout>
          <c:xMode val="edge"/>
          <c:yMode val="edge"/>
          <c:x val="0.0368298973859051"/>
          <c:y val="0.83412444207186"/>
          <c:w val="0.918147079091479"/>
          <c:h val="0.16587555792814"/>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Sheet1!$B$1</c:f>
              <c:strCache>
                <c:ptCount val="1"/>
                <c:pt idx="0">
                  <c:v>Governments should increase taxes on technology companies in order to help pay for social programs and services</c:v>
                </c:pt>
              </c:strCache>
            </c:strRef>
          </c:tx>
          <c:spPr>
            <a:solidFill>
              <a:schemeClr val="tx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North America</c:v>
                </c:pt>
                <c:pt idx="3">
                  <c:v>G-8 Countries</c:v>
                </c:pt>
                <c:pt idx="4">
                  <c:v>Europe</c:v>
                </c:pt>
                <c:pt idx="5">
                  <c:v>APAC</c:v>
                </c:pt>
                <c:pt idx="6">
                  <c:v>BRICS</c:v>
                </c:pt>
                <c:pt idx="7">
                  <c:v>Middle East/Africa</c:v>
                </c:pt>
                <c:pt idx="8">
                  <c:v>LATAM</c:v>
                </c:pt>
              </c:strCache>
            </c:strRef>
          </c:cat>
          <c:val>
            <c:numRef>
              <c:f>Sheet1!$B$2:$B$10</c:f>
              <c:numCache>
                <c:formatCode>General</c:formatCode>
                <c:ptCount val="9"/>
                <c:pt idx="0" formatCode="0%">
                  <c:v>0.3</c:v>
                </c:pt>
                <c:pt idx="2" formatCode="0%">
                  <c:v>0.38</c:v>
                </c:pt>
                <c:pt idx="3" formatCode="0%">
                  <c:v>0.36</c:v>
                </c:pt>
                <c:pt idx="4" formatCode="0%">
                  <c:v>0.35</c:v>
                </c:pt>
                <c:pt idx="5" formatCode="0%">
                  <c:v>0.32</c:v>
                </c:pt>
                <c:pt idx="6" formatCode="0%">
                  <c:v>0.24</c:v>
                </c:pt>
                <c:pt idx="7" formatCode="0%">
                  <c:v>0.23</c:v>
                </c:pt>
                <c:pt idx="8" formatCode="0%">
                  <c:v>0.21</c:v>
                </c:pt>
              </c:numCache>
            </c:numRef>
          </c:val>
          <c:extLst xmlns:c16r2="http://schemas.microsoft.com/office/drawing/2015/06/chart">
            <c:ext xmlns:c16="http://schemas.microsoft.com/office/drawing/2014/chart" uri="{C3380CC4-5D6E-409C-BE32-E72D297353CC}">
              <c16:uniqueId val="{00000000-B243-448E-B037-6A8261214E27}"/>
            </c:ext>
          </c:extLst>
        </c:ser>
        <c:ser>
          <c:idx val="1"/>
          <c:order val="1"/>
          <c:tx>
            <c:strRef>
              <c:f>Sheet1!$C$1</c:f>
              <c:strCache>
                <c:ptCount val="1"/>
                <c:pt idx="0">
                  <c:v>Governments should keep tax levels on technology companies where they are</c:v>
                </c:pt>
              </c:strCache>
            </c:strRef>
          </c:tx>
          <c:spPr>
            <a:solidFill>
              <a:schemeClr val="tx2">
                <a:lumMod val="60000"/>
                <a:lumOff val="40000"/>
              </a:schemeClr>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North America</c:v>
                </c:pt>
                <c:pt idx="3">
                  <c:v>G-8 Countries</c:v>
                </c:pt>
                <c:pt idx="4">
                  <c:v>Europe</c:v>
                </c:pt>
                <c:pt idx="5">
                  <c:v>APAC</c:v>
                </c:pt>
                <c:pt idx="6">
                  <c:v>BRICS</c:v>
                </c:pt>
                <c:pt idx="7">
                  <c:v>Middle East/Africa</c:v>
                </c:pt>
                <c:pt idx="8">
                  <c:v>LATAM</c:v>
                </c:pt>
              </c:strCache>
            </c:strRef>
          </c:cat>
          <c:val>
            <c:numRef>
              <c:f>Sheet1!$C$2:$C$10</c:f>
              <c:numCache>
                <c:formatCode>General</c:formatCode>
                <c:ptCount val="9"/>
                <c:pt idx="0" formatCode="0%">
                  <c:v>0.34</c:v>
                </c:pt>
                <c:pt idx="2" formatCode="0%">
                  <c:v>0.41</c:v>
                </c:pt>
                <c:pt idx="3" formatCode="0%">
                  <c:v>0.37</c:v>
                </c:pt>
                <c:pt idx="4" formatCode="0%">
                  <c:v>0.38</c:v>
                </c:pt>
                <c:pt idx="5" formatCode="0%">
                  <c:v>0.39</c:v>
                </c:pt>
                <c:pt idx="6" formatCode="0%">
                  <c:v>0.32</c:v>
                </c:pt>
                <c:pt idx="7" formatCode="0%">
                  <c:v>0.28</c:v>
                </c:pt>
                <c:pt idx="8" formatCode="0%">
                  <c:v>0.26</c:v>
                </c:pt>
              </c:numCache>
            </c:numRef>
          </c:val>
          <c:extLst xmlns:c16r2="http://schemas.microsoft.com/office/drawing/2015/06/chart">
            <c:ext xmlns:c16="http://schemas.microsoft.com/office/drawing/2014/chart" uri="{C3380CC4-5D6E-409C-BE32-E72D297353CC}">
              <c16:uniqueId val="{00000001-B243-448E-B037-6A8261214E27}"/>
            </c:ext>
          </c:extLst>
        </c:ser>
        <c:ser>
          <c:idx val="2"/>
          <c:order val="2"/>
          <c:tx>
            <c:strRef>
              <c:f>Sheet1!$D$1</c:f>
              <c:strCache>
                <c:ptCount val="1"/>
                <c:pt idx="0">
                  <c:v>Governments should lower taxes on technology companies in order to encourage growth and create jobs</c:v>
                </c:pt>
              </c:strCache>
            </c:strRef>
          </c:tx>
          <c:spPr>
            <a:solidFill>
              <a:schemeClr val="accent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North America</c:v>
                </c:pt>
                <c:pt idx="3">
                  <c:v>G-8 Countries</c:v>
                </c:pt>
                <c:pt idx="4">
                  <c:v>Europe</c:v>
                </c:pt>
                <c:pt idx="5">
                  <c:v>APAC</c:v>
                </c:pt>
                <c:pt idx="6">
                  <c:v>BRICS</c:v>
                </c:pt>
                <c:pt idx="7">
                  <c:v>Middle East/Africa</c:v>
                </c:pt>
                <c:pt idx="8">
                  <c:v>LATAM</c:v>
                </c:pt>
              </c:strCache>
            </c:strRef>
          </c:cat>
          <c:val>
            <c:numRef>
              <c:f>Sheet1!$D$2:$D$10</c:f>
              <c:numCache>
                <c:formatCode>General</c:formatCode>
                <c:ptCount val="9"/>
                <c:pt idx="0" formatCode="0%">
                  <c:v>0.36</c:v>
                </c:pt>
                <c:pt idx="2" formatCode="0%">
                  <c:v>0.22</c:v>
                </c:pt>
                <c:pt idx="3" formatCode="0%">
                  <c:v>0.26</c:v>
                </c:pt>
                <c:pt idx="4" formatCode="0%">
                  <c:v>0.27</c:v>
                </c:pt>
                <c:pt idx="5" formatCode="0%">
                  <c:v>0.29</c:v>
                </c:pt>
                <c:pt idx="6" formatCode="0%">
                  <c:v>0.44</c:v>
                </c:pt>
                <c:pt idx="7" formatCode="0%">
                  <c:v>0.49</c:v>
                </c:pt>
                <c:pt idx="8" formatCode="0%">
                  <c:v>0.53</c:v>
                </c:pt>
              </c:numCache>
            </c:numRef>
          </c:val>
          <c:extLst xmlns:c16r2="http://schemas.microsoft.com/office/drawing/2015/06/chart">
            <c:ext xmlns:c16="http://schemas.microsoft.com/office/drawing/2014/chart" uri="{C3380CC4-5D6E-409C-BE32-E72D297353CC}">
              <c16:uniqueId val="{00000002-B243-448E-B037-6A8261214E27}"/>
            </c:ext>
          </c:extLst>
        </c:ser>
        <c:dLbls>
          <c:showLegendKey val="0"/>
          <c:showVal val="0"/>
          <c:showCatName val="0"/>
          <c:showSerName val="0"/>
          <c:showPercent val="0"/>
          <c:showBubbleSize val="0"/>
        </c:dLbls>
        <c:gapWidth val="50"/>
        <c:overlap val="100"/>
        <c:axId val="1266612736"/>
        <c:axId val="1266616544"/>
      </c:barChart>
      <c:catAx>
        <c:axId val="126661273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66616544"/>
        <c:crosses val="autoZero"/>
        <c:auto val="1"/>
        <c:lblAlgn val="ctr"/>
        <c:lblOffset val="0"/>
        <c:noMultiLvlLbl val="0"/>
      </c:catAx>
      <c:valAx>
        <c:axId val="1266616544"/>
        <c:scaling>
          <c:orientation val="minMax"/>
          <c:max val="1.0"/>
        </c:scaling>
        <c:delete val="1"/>
        <c:axPos val="t"/>
        <c:numFmt formatCode="0%" sourceLinked="1"/>
        <c:majorTickMark val="none"/>
        <c:minorTickMark val="none"/>
        <c:tickLblPos val="nextTo"/>
        <c:crossAx val="1266612736"/>
        <c:crosses val="autoZero"/>
        <c:crossBetween val="between"/>
      </c:valAx>
      <c:spPr>
        <a:noFill/>
        <a:ln>
          <a:noFill/>
        </a:ln>
        <a:effectLst/>
      </c:spPr>
    </c:plotArea>
    <c:legend>
      <c:legendPos val="b"/>
      <c:layout>
        <c:manualLayout>
          <c:xMode val="edge"/>
          <c:yMode val="edge"/>
          <c:x val="0.00409414968962213"/>
          <c:y val="0.72686009357526"/>
          <c:w val="0.99154819189268"/>
          <c:h val="0.27313990642474"/>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Column2</c:v>
                </c:pt>
              </c:strCache>
            </c:strRef>
          </c:tx>
          <c:spPr>
            <a:solidFill>
              <a:schemeClr val="tx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Middle East/Africa</c:v>
                </c:pt>
                <c:pt idx="4">
                  <c:v>North America</c:v>
                </c:pt>
                <c:pt idx="5">
                  <c:v>BRICS</c:v>
                </c:pt>
                <c:pt idx="6">
                  <c:v>Europe</c:v>
                </c:pt>
                <c:pt idx="7">
                  <c:v>G-8 Countries</c:v>
                </c:pt>
                <c:pt idx="8">
                  <c:v>APAC</c:v>
                </c:pt>
              </c:strCache>
            </c:strRef>
          </c:cat>
          <c:val>
            <c:numRef>
              <c:f>Sheet1!$B$2:$B$10</c:f>
              <c:numCache>
                <c:formatCode>General</c:formatCode>
                <c:ptCount val="9"/>
                <c:pt idx="0" formatCode="0%">
                  <c:v>0.48</c:v>
                </c:pt>
                <c:pt idx="2" formatCode="0%">
                  <c:v>0.58</c:v>
                </c:pt>
                <c:pt idx="3" formatCode="0%">
                  <c:v>0.53</c:v>
                </c:pt>
                <c:pt idx="4" formatCode="0%">
                  <c:v>0.5</c:v>
                </c:pt>
                <c:pt idx="5" formatCode="0%">
                  <c:v>0.48</c:v>
                </c:pt>
                <c:pt idx="6" formatCode="0%">
                  <c:v>0.44</c:v>
                </c:pt>
                <c:pt idx="7" formatCode="0%">
                  <c:v>0.42</c:v>
                </c:pt>
                <c:pt idx="8" formatCode="0%">
                  <c:v>0.35</c:v>
                </c:pt>
              </c:numCache>
            </c:numRef>
          </c:val>
          <c:extLst xmlns:c16r2="http://schemas.microsoft.com/office/drawing/2015/06/chart">
            <c:ext xmlns:c16="http://schemas.microsoft.com/office/drawing/2014/chart" uri="{C3380CC4-5D6E-409C-BE32-E72D297353CC}">
              <c16:uniqueId val="{00000000-5C87-4534-981D-0B129B40E7D0}"/>
            </c:ext>
          </c:extLst>
        </c:ser>
        <c:dLbls>
          <c:showLegendKey val="0"/>
          <c:showVal val="0"/>
          <c:showCatName val="0"/>
          <c:showSerName val="0"/>
          <c:showPercent val="0"/>
          <c:showBubbleSize val="0"/>
        </c:dLbls>
        <c:gapWidth val="50"/>
        <c:axId val="1489398112"/>
        <c:axId val="1542307504"/>
      </c:barChart>
      <c:catAx>
        <c:axId val="148939811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42307504"/>
        <c:crosses val="autoZero"/>
        <c:auto val="1"/>
        <c:lblAlgn val="ctr"/>
        <c:lblOffset val="0"/>
        <c:noMultiLvlLbl val="0"/>
      </c:catAx>
      <c:valAx>
        <c:axId val="1542307504"/>
        <c:scaling>
          <c:orientation val="minMax"/>
          <c:max val="1.0"/>
        </c:scaling>
        <c:delete val="1"/>
        <c:axPos val="t"/>
        <c:numFmt formatCode="0%" sourceLinked="1"/>
        <c:majorTickMark val="none"/>
        <c:minorTickMark val="none"/>
        <c:tickLblPos val="nextTo"/>
        <c:crossAx val="14893981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D451-4D9E-A33C-68C9F4A90330}"/>
              </c:ext>
            </c:extLst>
          </c:dPt>
          <c:dPt>
            <c:idx val="2"/>
            <c:invertIfNegative val="0"/>
            <c:bubble3D val="0"/>
            <c:extLst xmlns:c16r2="http://schemas.microsoft.com/office/drawing/2015/06/chart">
              <c:ext xmlns:c16="http://schemas.microsoft.com/office/drawing/2014/chart" uri="{C3380CC4-5D6E-409C-BE32-E72D297353CC}">
                <c16:uniqueId val="{00000003-D451-4D9E-A33C-68C9F4A90330}"/>
              </c:ext>
            </c:extLst>
          </c:dPt>
          <c:dPt>
            <c:idx val="3"/>
            <c:invertIfNegative val="0"/>
            <c:bubble3D val="0"/>
            <c:extLst xmlns:c16r2="http://schemas.microsoft.com/office/drawing/2015/06/chart">
              <c:ext xmlns:c16="http://schemas.microsoft.com/office/drawing/2014/chart" uri="{C3380CC4-5D6E-409C-BE32-E72D297353CC}">
                <c16:uniqueId val="{00000005-D451-4D9E-A33C-68C9F4A90330}"/>
              </c:ext>
            </c:extLst>
          </c:dPt>
          <c:dPt>
            <c:idx val="4"/>
            <c:invertIfNegative val="0"/>
            <c:bubble3D val="0"/>
            <c:extLst xmlns:c16r2="http://schemas.microsoft.com/office/drawing/2015/06/chart">
              <c:ext xmlns:c16="http://schemas.microsoft.com/office/drawing/2014/chart" uri="{C3380CC4-5D6E-409C-BE32-E72D297353CC}">
                <c16:uniqueId val="{00000007-D451-4D9E-A33C-68C9F4A90330}"/>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Tunisia</c:v>
                </c:pt>
                <c:pt idx="3">
                  <c:v>Indonesia</c:v>
                </c:pt>
                <c:pt idx="4">
                  <c:v>France</c:v>
                </c:pt>
                <c:pt idx="5">
                  <c:v>Poland</c:v>
                </c:pt>
                <c:pt idx="6">
                  <c:v>Sweden</c:v>
                </c:pt>
                <c:pt idx="7">
                  <c:v>Republic of Korea</c:v>
                </c:pt>
                <c:pt idx="8">
                  <c:v>Great Britain</c:v>
                </c:pt>
                <c:pt idx="9">
                  <c:v>India</c:v>
                </c:pt>
                <c:pt idx="10">
                  <c:v>Canada</c:v>
                </c:pt>
                <c:pt idx="11">
                  <c:v>Germany</c:v>
                </c:pt>
                <c:pt idx="12">
                  <c:v>United States</c:v>
                </c:pt>
                <c:pt idx="13">
                  <c:v>Australia</c:v>
                </c:pt>
                <c:pt idx="14">
                  <c:v>Brazil</c:v>
                </c:pt>
                <c:pt idx="15">
                  <c:v>Nigeria</c:v>
                </c:pt>
                <c:pt idx="16">
                  <c:v>Italy</c:v>
                </c:pt>
                <c:pt idx="17">
                  <c:v>Hong Kong</c:v>
                </c:pt>
                <c:pt idx="18">
                  <c:v>Egypt</c:v>
                </c:pt>
                <c:pt idx="19">
                  <c:v>Mexico</c:v>
                </c:pt>
                <c:pt idx="20">
                  <c:v>Japan</c:v>
                </c:pt>
                <c:pt idx="21">
                  <c:v>Russia</c:v>
                </c:pt>
                <c:pt idx="22">
                  <c:v>South Africa</c:v>
                </c:pt>
                <c:pt idx="23">
                  <c:v>Turkey</c:v>
                </c:pt>
                <c:pt idx="24">
                  <c:v>China</c:v>
                </c:pt>
                <c:pt idx="25">
                  <c:v>Kenya</c:v>
                </c:pt>
                <c:pt idx="26">
                  <c:v>Pakistan</c:v>
                </c:pt>
              </c:strCache>
            </c:strRef>
          </c:cat>
          <c:val>
            <c:numRef>
              <c:f>Sheet1!$B$2:$B$28</c:f>
              <c:numCache>
                <c:formatCode>General</c:formatCode>
                <c:ptCount val="27"/>
                <c:pt idx="0" formatCode="0%">
                  <c:v>0.35</c:v>
                </c:pt>
                <c:pt idx="2" formatCode="0%">
                  <c:v>0.8</c:v>
                </c:pt>
                <c:pt idx="3" formatCode="0%">
                  <c:v>0.5</c:v>
                </c:pt>
                <c:pt idx="4" formatCode="0%">
                  <c:v>0.4</c:v>
                </c:pt>
                <c:pt idx="5" formatCode="0%">
                  <c:v>0.38</c:v>
                </c:pt>
                <c:pt idx="6" formatCode="0%">
                  <c:v>0.38</c:v>
                </c:pt>
                <c:pt idx="7" formatCode="0%">
                  <c:v>0.36</c:v>
                </c:pt>
                <c:pt idx="8" formatCode="0%">
                  <c:v>0.35</c:v>
                </c:pt>
                <c:pt idx="9" formatCode="0%">
                  <c:v>0.35</c:v>
                </c:pt>
                <c:pt idx="10" formatCode="0%">
                  <c:v>0.34</c:v>
                </c:pt>
                <c:pt idx="11" formatCode="0%">
                  <c:v>0.34</c:v>
                </c:pt>
                <c:pt idx="12" formatCode="0%">
                  <c:v>0.33</c:v>
                </c:pt>
                <c:pt idx="13" formatCode="0%">
                  <c:v>0.31</c:v>
                </c:pt>
                <c:pt idx="14" formatCode="0%">
                  <c:v>0.31</c:v>
                </c:pt>
                <c:pt idx="15" formatCode="0%">
                  <c:v>0.31</c:v>
                </c:pt>
                <c:pt idx="16" formatCode="0%">
                  <c:v>0.3</c:v>
                </c:pt>
                <c:pt idx="17" formatCode="0%">
                  <c:v>0.29</c:v>
                </c:pt>
                <c:pt idx="18" formatCode="0%">
                  <c:v>0.29</c:v>
                </c:pt>
                <c:pt idx="19" formatCode="0%">
                  <c:v>0.29</c:v>
                </c:pt>
                <c:pt idx="20" formatCode="0%">
                  <c:v>0.29</c:v>
                </c:pt>
                <c:pt idx="21" formatCode="0%">
                  <c:v>0.29</c:v>
                </c:pt>
                <c:pt idx="22" formatCode="0%">
                  <c:v>0.28</c:v>
                </c:pt>
                <c:pt idx="23" formatCode="0%">
                  <c:v>0.27</c:v>
                </c:pt>
                <c:pt idx="24" formatCode="0%">
                  <c:v>0.27</c:v>
                </c:pt>
                <c:pt idx="25" formatCode="0%">
                  <c:v>0.16</c:v>
                </c:pt>
                <c:pt idx="26" formatCode="0%">
                  <c:v>0.11</c:v>
                </c:pt>
              </c:numCache>
            </c:numRef>
          </c:val>
          <c:extLst xmlns:c16r2="http://schemas.microsoft.com/office/drawing/2015/06/chart">
            <c:ext xmlns:c16="http://schemas.microsoft.com/office/drawing/2014/chart" uri="{C3380CC4-5D6E-409C-BE32-E72D297353CC}">
              <c16:uniqueId val="{00000008-D451-4D9E-A33C-68C9F4A90330}"/>
            </c:ext>
          </c:extLst>
        </c:ser>
        <c:dLbls>
          <c:showLegendKey val="0"/>
          <c:showVal val="0"/>
          <c:showCatName val="0"/>
          <c:showSerName val="0"/>
          <c:showPercent val="0"/>
          <c:showBubbleSize val="0"/>
        </c:dLbls>
        <c:gapWidth val="50"/>
        <c:axId val="1542226320"/>
        <c:axId val="1567428912"/>
      </c:barChart>
      <c:catAx>
        <c:axId val="1542226320"/>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7428912"/>
        <c:crosses val="autoZero"/>
        <c:auto val="1"/>
        <c:lblAlgn val="ctr"/>
        <c:lblOffset val="0"/>
        <c:noMultiLvlLbl val="0"/>
      </c:catAx>
      <c:valAx>
        <c:axId val="1567428912"/>
        <c:scaling>
          <c:orientation val="minMax"/>
          <c:max val="1.5"/>
          <c:min val="0.0"/>
        </c:scaling>
        <c:delete val="1"/>
        <c:axPos val="t"/>
        <c:numFmt formatCode="0%" sourceLinked="1"/>
        <c:majorTickMark val="out"/>
        <c:minorTickMark val="none"/>
        <c:tickLblPos val="nextTo"/>
        <c:crossAx val="154222632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Column2</c:v>
                </c:pt>
              </c:strCache>
            </c:strRef>
          </c:tx>
          <c:spPr>
            <a:solidFill>
              <a:schemeClr val="tx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Europe</c:v>
                </c:pt>
                <c:pt idx="3">
                  <c:v>North America</c:v>
                </c:pt>
                <c:pt idx="4">
                  <c:v>G-8 Countries</c:v>
                </c:pt>
                <c:pt idx="5">
                  <c:v>APAC</c:v>
                </c:pt>
                <c:pt idx="6">
                  <c:v>LATAM</c:v>
                </c:pt>
                <c:pt idx="7">
                  <c:v>BRICS</c:v>
                </c:pt>
                <c:pt idx="8">
                  <c:v>Middle East/Africa</c:v>
                </c:pt>
              </c:strCache>
            </c:strRef>
          </c:cat>
          <c:val>
            <c:numRef>
              <c:f>Sheet1!$B$2:$B$10</c:f>
              <c:numCache>
                <c:formatCode>General</c:formatCode>
                <c:ptCount val="9"/>
                <c:pt idx="0" formatCode="0%">
                  <c:v>0.35</c:v>
                </c:pt>
                <c:pt idx="2" formatCode="0%">
                  <c:v>0.36</c:v>
                </c:pt>
                <c:pt idx="3" formatCode="0%">
                  <c:v>0.34</c:v>
                </c:pt>
                <c:pt idx="4" formatCode="0%">
                  <c:v>0.33</c:v>
                </c:pt>
                <c:pt idx="5" formatCode="0%">
                  <c:v>0.32</c:v>
                </c:pt>
                <c:pt idx="6" formatCode="0%">
                  <c:v>0.3</c:v>
                </c:pt>
                <c:pt idx="7" formatCode="0%">
                  <c:v>0.3</c:v>
                </c:pt>
                <c:pt idx="8" formatCode="0%">
                  <c:v>0.25</c:v>
                </c:pt>
              </c:numCache>
            </c:numRef>
          </c:val>
          <c:extLst xmlns:c16r2="http://schemas.microsoft.com/office/drawing/2015/06/chart">
            <c:ext xmlns:c16="http://schemas.microsoft.com/office/drawing/2014/chart" uri="{C3380CC4-5D6E-409C-BE32-E72D297353CC}">
              <c16:uniqueId val="{00000000-5C87-4534-981D-0B129B40E7D0}"/>
            </c:ext>
          </c:extLst>
        </c:ser>
        <c:dLbls>
          <c:showLegendKey val="0"/>
          <c:showVal val="0"/>
          <c:showCatName val="0"/>
          <c:showSerName val="0"/>
          <c:showPercent val="0"/>
          <c:showBubbleSize val="0"/>
        </c:dLbls>
        <c:gapWidth val="50"/>
        <c:axId val="1347914896"/>
        <c:axId val="1215301616"/>
      </c:barChart>
      <c:catAx>
        <c:axId val="134791489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15301616"/>
        <c:crosses val="autoZero"/>
        <c:auto val="1"/>
        <c:lblAlgn val="ctr"/>
        <c:lblOffset val="0"/>
        <c:noMultiLvlLbl val="0"/>
      </c:catAx>
      <c:valAx>
        <c:axId val="1215301616"/>
        <c:scaling>
          <c:orientation val="minMax"/>
          <c:max val="1.0"/>
        </c:scaling>
        <c:delete val="1"/>
        <c:axPos val="t"/>
        <c:numFmt formatCode="0%" sourceLinked="1"/>
        <c:majorTickMark val="none"/>
        <c:minorTickMark val="none"/>
        <c:tickLblPos val="nextTo"/>
        <c:crossAx val="13479148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0976363508806682"/>
          <c:y val="0.0359195402298851"/>
          <c:w val="0.88139928853233"/>
          <c:h val="0.947318007662835"/>
        </c:manualLayout>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D451-4D9E-A33C-68C9F4A90330}"/>
              </c:ext>
            </c:extLst>
          </c:dPt>
          <c:dPt>
            <c:idx val="2"/>
            <c:invertIfNegative val="0"/>
            <c:bubble3D val="0"/>
            <c:extLst xmlns:c16r2="http://schemas.microsoft.com/office/drawing/2015/06/chart">
              <c:ext xmlns:c16="http://schemas.microsoft.com/office/drawing/2014/chart" uri="{C3380CC4-5D6E-409C-BE32-E72D297353CC}">
                <c16:uniqueId val="{00000003-D451-4D9E-A33C-68C9F4A90330}"/>
              </c:ext>
            </c:extLst>
          </c:dPt>
          <c:dPt>
            <c:idx val="3"/>
            <c:invertIfNegative val="0"/>
            <c:bubble3D val="0"/>
            <c:extLst xmlns:c16r2="http://schemas.microsoft.com/office/drawing/2015/06/chart">
              <c:ext xmlns:c16="http://schemas.microsoft.com/office/drawing/2014/chart" uri="{C3380CC4-5D6E-409C-BE32-E72D297353CC}">
                <c16:uniqueId val="{00000005-D451-4D9E-A33C-68C9F4A90330}"/>
              </c:ext>
            </c:extLst>
          </c:dPt>
          <c:dPt>
            <c:idx val="4"/>
            <c:invertIfNegative val="0"/>
            <c:bubble3D val="0"/>
            <c:extLst xmlns:c16r2="http://schemas.microsoft.com/office/drawing/2015/06/chart">
              <c:ext xmlns:c16="http://schemas.microsoft.com/office/drawing/2014/chart" uri="{C3380CC4-5D6E-409C-BE32-E72D297353CC}">
                <c16:uniqueId val="{00000007-D451-4D9E-A33C-68C9F4A90330}"/>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Tunisia</c:v>
                </c:pt>
                <c:pt idx="3">
                  <c:v>Russia</c:v>
                </c:pt>
                <c:pt idx="4">
                  <c:v>Sweden</c:v>
                </c:pt>
                <c:pt idx="5">
                  <c:v>Brazil</c:v>
                </c:pt>
                <c:pt idx="6">
                  <c:v>Germany</c:v>
                </c:pt>
                <c:pt idx="7">
                  <c:v>Hong Kong</c:v>
                </c:pt>
                <c:pt idx="8">
                  <c:v>Italy</c:v>
                </c:pt>
                <c:pt idx="9">
                  <c:v>France</c:v>
                </c:pt>
                <c:pt idx="10">
                  <c:v>India</c:v>
                </c:pt>
                <c:pt idx="11">
                  <c:v>Nigeria</c:v>
                </c:pt>
                <c:pt idx="12">
                  <c:v>Mexico</c:v>
                </c:pt>
                <c:pt idx="13">
                  <c:v>Great Britain</c:v>
                </c:pt>
                <c:pt idx="14">
                  <c:v>Canada</c:v>
                </c:pt>
                <c:pt idx="15">
                  <c:v>Kenya</c:v>
                </c:pt>
                <c:pt idx="16">
                  <c:v>Egypt</c:v>
                </c:pt>
                <c:pt idx="17">
                  <c:v>United States</c:v>
                </c:pt>
                <c:pt idx="18">
                  <c:v>South Africa</c:v>
                </c:pt>
                <c:pt idx="19">
                  <c:v>China</c:v>
                </c:pt>
                <c:pt idx="20">
                  <c:v>Australia</c:v>
                </c:pt>
                <c:pt idx="21">
                  <c:v>Pakistan</c:v>
                </c:pt>
                <c:pt idx="22">
                  <c:v>Indonesia</c:v>
                </c:pt>
                <c:pt idx="23">
                  <c:v>Republic of Korea</c:v>
                </c:pt>
                <c:pt idx="24">
                  <c:v>Japan</c:v>
                </c:pt>
                <c:pt idx="25">
                  <c:v>Turkey</c:v>
                </c:pt>
                <c:pt idx="26">
                  <c:v>Poland</c:v>
                </c:pt>
              </c:strCache>
            </c:strRef>
          </c:cat>
          <c:val>
            <c:numRef>
              <c:f>Sheet1!$B$2:$B$28</c:f>
              <c:numCache>
                <c:formatCode>General</c:formatCode>
                <c:ptCount val="27"/>
                <c:pt idx="0" formatCode="0%">
                  <c:v>0.22</c:v>
                </c:pt>
                <c:pt idx="2" formatCode="0%">
                  <c:v>0.79</c:v>
                </c:pt>
                <c:pt idx="3" formatCode="0%">
                  <c:v>0.31</c:v>
                </c:pt>
                <c:pt idx="4" formatCode="0%">
                  <c:v>0.27</c:v>
                </c:pt>
                <c:pt idx="5" formatCode="0%">
                  <c:v>0.26</c:v>
                </c:pt>
                <c:pt idx="6" formatCode="0%">
                  <c:v>0.24</c:v>
                </c:pt>
                <c:pt idx="7" formatCode="0%">
                  <c:v>0.23</c:v>
                </c:pt>
                <c:pt idx="8" formatCode="0%">
                  <c:v>0.23</c:v>
                </c:pt>
                <c:pt idx="9" formatCode="0%">
                  <c:v>0.23</c:v>
                </c:pt>
                <c:pt idx="10" formatCode="0%">
                  <c:v>0.21</c:v>
                </c:pt>
                <c:pt idx="11" formatCode="0%">
                  <c:v>0.2</c:v>
                </c:pt>
                <c:pt idx="12" formatCode="0%">
                  <c:v>0.18</c:v>
                </c:pt>
                <c:pt idx="13" formatCode="0%">
                  <c:v>0.18</c:v>
                </c:pt>
                <c:pt idx="14" formatCode="0%">
                  <c:v>0.17</c:v>
                </c:pt>
                <c:pt idx="15" formatCode="0%">
                  <c:v>0.17</c:v>
                </c:pt>
                <c:pt idx="16" formatCode="0%">
                  <c:v>0.15</c:v>
                </c:pt>
                <c:pt idx="17" formatCode="0%">
                  <c:v>0.15</c:v>
                </c:pt>
                <c:pt idx="18" formatCode="0%">
                  <c:v>0.15</c:v>
                </c:pt>
                <c:pt idx="19" formatCode="0%">
                  <c:v>0.15</c:v>
                </c:pt>
                <c:pt idx="20" formatCode="0%">
                  <c:v>0.14</c:v>
                </c:pt>
                <c:pt idx="21" formatCode="0%">
                  <c:v>0.13</c:v>
                </c:pt>
                <c:pt idx="22" formatCode="0%">
                  <c:v>0.12</c:v>
                </c:pt>
                <c:pt idx="23" formatCode="0%">
                  <c:v>0.11</c:v>
                </c:pt>
                <c:pt idx="24" formatCode="0%">
                  <c:v>0.09</c:v>
                </c:pt>
                <c:pt idx="25" formatCode="0%">
                  <c:v>0.08</c:v>
                </c:pt>
                <c:pt idx="26" formatCode="0%">
                  <c:v>0.03</c:v>
                </c:pt>
              </c:numCache>
            </c:numRef>
          </c:val>
          <c:extLst xmlns:c16r2="http://schemas.microsoft.com/office/drawing/2015/06/chart">
            <c:ext xmlns:c16="http://schemas.microsoft.com/office/drawing/2014/chart" uri="{C3380CC4-5D6E-409C-BE32-E72D297353CC}">
              <c16:uniqueId val="{00000008-D451-4D9E-A33C-68C9F4A90330}"/>
            </c:ext>
          </c:extLst>
        </c:ser>
        <c:dLbls>
          <c:showLegendKey val="0"/>
          <c:showVal val="0"/>
          <c:showCatName val="0"/>
          <c:showSerName val="0"/>
          <c:showPercent val="0"/>
          <c:showBubbleSize val="0"/>
        </c:dLbls>
        <c:gapWidth val="50"/>
        <c:axId val="1347628256"/>
        <c:axId val="1607390096"/>
      </c:barChart>
      <c:catAx>
        <c:axId val="1347628256"/>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7390096"/>
        <c:crosses val="autoZero"/>
        <c:auto val="1"/>
        <c:lblAlgn val="ctr"/>
        <c:lblOffset val="0"/>
        <c:noMultiLvlLbl val="0"/>
      </c:catAx>
      <c:valAx>
        <c:axId val="1607390096"/>
        <c:scaling>
          <c:orientation val="minMax"/>
          <c:max val="1.5"/>
          <c:min val="0.0"/>
        </c:scaling>
        <c:delete val="1"/>
        <c:axPos val="t"/>
        <c:numFmt formatCode="0%" sourceLinked="1"/>
        <c:majorTickMark val="out"/>
        <c:minorTickMark val="none"/>
        <c:tickLblPos val="nextTo"/>
        <c:crossAx val="134762825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Column2</c:v>
                </c:pt>
              </c:strCache>
            </c:strRef>
          </c:tx>
          <c:spPr>
            <a:solidFill>
              <a:schemeClr val="tx2"/>
            </a:solidFill>
            <a:ln>
              <a:solidFill>
                <a:schemeClr val="bg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BRICS</c:v>
                </c:pt>
                <c:pt idx="3">
                  <c:v>Europe</c:v>
                </c:pt>
                <c:pt idx="4">
                  <c:v>LATAM</c:v>
                </c:pt>
                <c:pt idx="5">
                  <c:v>G-8 Countries</c:v>
                </c:pt>
                <c:pt idx="6">
                  <c:v>North America</c:v>
                </c:pt>
                <c:pt idx="7">
                  <c:v>APAC</c:v>
                </c:pt>
                <c:pt idx="8">
                  <c:v>Middle East/Africa</c:v>
                </c:pt>
              </c:strCache>
            </c:strRef>
          </c:cat>
          <c:val>
            <c:numRef>
              <c:f>Sheet1!$B$2:$B$10</c:f>
              <c:numCache>
                <c:formatCode>General</c:formatCode>
                <c:ptCount val="9"/>
                <c:pt idx="0" formatCode="0%">
                  <c:v>0.22</c:v>
                </c:pt>
                <c:pt idx="2" formatCode="0%">
                  <c:v>0.22</c:v>
                </c:pt>
                <c:pt idx="3" formatCode="0%">
                  <c:v>0.21</c:v>
                </c:pt>
                <c:pt idx="4" formatCode="0%">
                  <c:v>0.21</c:v>
                </c:pt>
                <c:pt idx="5" formatCode="0%">
                  <c:v>0.19</c:v>
                </c:pt>
                <c:pt idx="6" formatCode="0%">
                  <c:v>0.16</c:v>
                </c:pt>
                <c:pt idx="7" formatCode="0%">
                  <c:v>0.16</c:v>
                </c:pt>
                <c:pt idx="8" formatCode="0%">
                  <c:v>0.15</c:v>
                </c:pt>
              </c:numCache>
            </c:numRef>
          </c:val>
          <c:extLst xmlns:c16r2="http://schemas.microsoft.com/office/drawing/2015/06/chart">
            <c:ext xmlns:c16="http://schemas.microsoft.com/office/drawing/2014/chart" uri="{C3380CC4-5D6E-409C-BE32-E72D297353CC}">
              <c16:uniqueId val="{00000000-5C87-4534-981D-0B129B40E7D0}"/>
            </c:ext>
          </c:extLst>
        </c:ser>
        <c:dLbls>
          <c:showLegendKey val="0"/>
          <c:showVal val="0"/>
          <c:showCatName val="0"/>
          <c:showSerName val="0"/>
          <c:showPercent val="0"/>
          <c:showBubbleSize val="0"/>
        </c:dLbls>
        <c:gapWidth val="50"/>
        <c:axId val="1645352496"/>
        <c:axId val="1645354816"/>
      </c:barChart>
      <c:catAx>
        <c:axId val="164535249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45354816"/>
        <c:crosses val="autoZero"/>
        <c:auto val="1"/>
        <c:lblAlgn val="ctr"/>
        <c:lblOffset val="0"/>
        <c:noMultiLvlLbl val="0"/>
      </c:catAx>
      <c:valAx>
        <c:axId val="1645354816"/>
        <c:scaling>
          <c:orientation val="minMax"/>
          <c:max val="1.0"/>
        </c:scaling>
        <c:delete val="1"/>
        <c:axPos val="t"/>
        <c:numFmt formatCode="0%" sourceLinked="1"/>
        <c:majorTickMark val="none"/>
        <c:minorTickMark val="none"/>
        <c:tickLblPos val="nextTo"/>
        <c:crossAx val="16453524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A0D111-F715-43E2-9A4D-6212AC7294E9}" type="datetimeFigureOut">
              <a:rPr lang="en-GB" smtClean="0"/>
              <a:t>15/05/2018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96E3524-17C8-4066-B47A-939E47622A9E}" type="slidenum">
              <a:rPr lang="en-GB" smtClean="0"/>
              <a:t>‹#›</a:t>
            </a:fld>
            <a:endParaRPr lang="en-GB"/>
          </a:p>
        </p:txBody>
      </p:sp>
    </p:spTree>
    <p:extLst>
      <p:ext uri="{BB962C8B-B14F-4D97-AF65-F5344CB8AC3E}">
        <p14:creationId xmlns:p14="http://schemas.microsoft.com/office/powerpoint/2010/main" val="14251197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596E3524-17C8-4066-B47A-939E47622A9E}" type="slidenum">
              <a:rPr lang="en-GB" smtClean="0"/>
              <a:t>1</a:t>
            </a:fld>
            <a:endParaRPr lang="en-GB"/>
          </a:p>
        </p:txBody>
      </p:sp>
    </p:spTree>
    <p:extLst>
      <p:ext uri="{BB962C8B-B14F-4D97-AF65-F5344CB8AC3E}">
        <p14:creationId xmlns:p14="http://schemas.microsoft.com/office/powerpoint/2010/main" val="17490331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28DE85F-A49F-4D4C-8D78-799212E249B2}" type="slidenum">
              <a:rPr lang="en-GB" smtClean="0"/>
              <a:t>46</a:t>
            </a:fld>
            <a:endParaRPr lang="en-GB"/>
          </a:p>
        </p:txBody>
      </p:sp>
    </p:spTree>
    <p:extLst>
      <p:ext uri="{BB962C8B-B14F-4D97-AF65-F5344CB8AC3E}">
        <p14:creationId xmlns:p14="http://schemas.microsoft.com/office/powerpoint/2010/main" val="37576582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28DE85F-A49F-4D4C-8D78-799212E249B2}" type="slidenum">
              <a:rPr lang="en-GB" smtClean="0"/>
              <a:t>47</a:t>
            </a:fld>
            <a:endParaRPr lang="en-GB"/>
          </a:p>
        </p:txBody>
      </p:sp>
    </p:spTree>
    <p:extLst>
      <p:ext uri="{BB962C8B-B14F-4D97-AF65-F5344CB8AC3E}">
        <p14:creationId xmlns:p14="http://schemas.microsoft.com/office/powerpoint/2010/main" val="2910500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1.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s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34000" y="857959"/>
            <a:ext cx="8646971" cy="457048"/>
          </a:xfrm>
        </p:spPr>
        <p:txBody>
          <a:bodyPr/>
          <a:lstStyle>
            <a:lvl1pPr>
              <a:defRPr baseline="0"/>
            </a:lvl1pPr>
          </a:lstStyle>
          <a:p>
            <a:r>
              <a:rPr lang="en-US" dirty="0"/>
              <a:t>Click to add emphasis part of title</a:t>
            </a:r>
          </a:p>
        </p:txBody>
      </p:sp>
      <p:sp>
        <p:nvSpPr>
          <p:cNvPr id="8" name="Text Placeholder 7"/>
          <p:cNvSpPr>
            <a:spLocks noGrp="1"/>
          </p:cNvSpPr>
          <p:nvPr>
            <p:ph type="body" sz="quarter" idx="13" hasCustomPrompt="1"/>
          </p:nvPr>
        </p:nvSpPr>
        <p:spPr>
          <a:xfrm>
            <a:off x="234000" y="331099"/>
            <a:ext cx="6718167" cy="590215"/>
          </a:xfrm>
        </p:spPr>
        <p:txBody>
          <a:bodyPr anchor="b">
            <a:noAutofit/>
          </a:bodyPr>
          <a:lstStyle>
            <a:lvl1pPr marL="0" indent="0">
              <a:buNone/>
              <a:defRPr sz="1900" b="0" baseline="0">
                <a:solidFill>
                  <a:schemeClr val="bg2"/>
                </a:solidFill>
              </a:defRPr>
            </a:lvl1pPr>
          </a:lstStyle>
          <a:p>
            <a:pPr lvl="0"/>
            <a:r>
              <a:rPr lang="en-US" dirty="0"/>
              <a:t>CLICK TO ADD TAG LINE OR BEGINNING OF TITLE</a:t>
            </a:r>
            <a:endParaRPr lang="en-GB" dirty="0"/>
          </a:p>
        </p:txBody>
      </p:sp>
      <p:sp>
        <p:nvSpPr>
          <p:cNvPr id="7" name="Text Placeholder 6"/>
          <p:cNvSpPr>
            <a:spLocks noGrp="1"/>
          </p:cNvSpPr>
          <p:nvPr>
            <p:ph type="body" sz="quarter" idx="16" hasCustomPrompt="1"/>
          </p:nvPr>
        </p:nvSpPr>
        <p:spPr>
          <a:xfrm>
            <a:off x="224599" y="5620955"/>
            <a:ext cx="6718075" cy="424383"/>
          </a:xfrm>
        </p:spPr>
        <p:txBody>
          <a:bodyPr anchor="b">
            <a:normAutofit/>
          </a:bodyPr>
          <a:lstStyle>
            <a:lvl1pPr algn="l">
              <a:lnSpc>
                <a:spcPct val="95000"/>
              </a:lnSpc>
              <a:spcBef>
                <a:spcPts val="204"/>
              </a:spcBef>
              <a:defRPr sz="1000" cap="none" baseline="0">
                <a:solidFill>
                  <a:schemeClr val="bg2">
                    <a:lumMod val="50000"/>
                  </a:schemeClr>
                </a:solidFill>
              </a:defRPr>
            </a:lvl1pPr>
          </a:lstStyle>
          <a:p>
            <a:pPr lvl="0"/>
            <a:r>
              <a:rPr lang="en-US" dirty="0"/>
              <a:t>Question and Base</a:t>
            </a:r>
            <a:endParaRPr lang="en-GB" dirty="0"/>
          </a:p>
        </p:txBody>
      </p:sp>
    </p:spTree>
    <p:extLst>
      <p:ext uri="{BB962C8B-B14F-4D97-AF65-F5344CB8AC3E}">
        <p14:creationId xmlns:p14="http://schemas.microsoft.com/office/powerpoint/2010/main" val="34110653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Main Title - 1/3 Image">
    <p:spTree>
      <p:nvGrpSpPr>
        <p:cNvPr id="1" name=""/>
        <p:cNvGrpSpPr/>
        <p:nvPr/>
      </p:nvGrpSpPr>
      <p:grpSpPr>
        <a:xfrm>
          <a:off x="0" y="0"/>
          <a:ext cx="0" cy="0"/>
          <a:chOff x="0" y="0"/>
          <a:chExt cx="0" cy="0"/>
        </a:xfrm>
      </p:grpSpPr>
      <p:sp>
        <p:nvSpPr>
          <p:cNvPr id="18" name="Picture Placeholder 17"/>
          <p:cNvSpPr>
            <a:spLocks noGrp="1"/>
          </p:cNvSpPr>
          <p:nvPr>
            <p:ph type="pic" sz="quarter" idx="14"/>
          </p:nvPr>
        </p:nvSpPr>
        <p:spPr>
          <a:xfrm>
            <a:off x="0" y="0"/>
            <a:ext cx="4000162" cy="6858000"/>
          </a:xfrm>
        </p:spPr>
        <p:txBody>
          <a:bodyPr/>
          <a:lstStyle/>
          <a:p>
            <a:r>
              <a:rPr lang="en-US"/>
              <a:t>Click icon to add picture</a:t>
            </a:r>
            <a:endParaRPr lang="en-GB"/>
          </a:p>
        </p:txBody>
      </p:sp>
      <p:sp>
        <p:nvSpPr>
          <p:cNvPr id="2" name="Title 1"/>
          <p:cNvSpPr>
            <a:spLocks noGrp="1"/>
          </p:cNvSpPr>
          <p:nvPr>
            <p:ph type="ctrTitle" hasCustomPrompt="1"/>
          </p:nvPr>
        </p:nvSpPr>
        <p:spPr>
          <a:xfrm>
            <a:off x="4442950" y="2952519"/>
            <a:ext cx="4450225" cy="512448"/>
          </a:xfrm>
        </p:spPr>
        <p:txBody>
          <a:bodyPr anchor="ctr"/>
          <a:lstStyle>
            <a:lvl1pPr>
              <a:defRPr sz="3700" baseline="0"/>
            </a:lvl1pPr>
          </a:lstStyle>
          <a:p>
            <a:r>
              <a:rPr lang="en-US" dirty="0"/>
              <a:t>Impact word(s)</a:t>
            </a:r>
          </a:p>
        </p:txBody>
      </p:sp>
      <p:sp>
        <p:nvSpPr>
          <p:cNvPr id="3" name="Subtitle 2"/>
          <p:cNvSpPr>
            <a:spLocks noGrp="1"/>
          </p:cNvSpPr>
          <p:nvPr>
            <p:ph type="subTitle" idx="1" hasCustomPrompt="1"/>
          </p:nvPr>
        </p:nvSpPr>
        <p:spPr>
          <a:xfrm>
            <a:off x="4442950" y="3819109"/>
            <a:ext cx="4450225" cy="1050051"/>
          </a:xfrm>
        </p:spPr>
        <p:txBody>
          <a:bodyPr/>
          <a:lstStyle>
            <a:lvl1pPr marL="0" indent="0" algn="l">
              <a:buNone/>
              <a:defRPr baseline="0">
                <a:solidFill>
                  <a:schemeClr val="tx1"/>
                </a:solidFill>
              </a:defRPr>
            </a:lvl1pPr>
            <a:lvl2pPr marL="3240" indent="0" algn="l">
              <a:spcBef>
                <a:spcPts val="0"/>
              </a:spcBef>
              <a:buNone/>
              <a:tabLst/>
              <a:defRPr baseline="0">
                <a:solidFill>
                  <a:schemeClr val="tx1"/>
                </a:solidFill>
              </a:defRPr>
            </a:lvl2pPr>
            <a:lvl3pPr marL="924282" indent="0" algn="ctr">
              <a:buNone/>
              <a:defRPr>
                <a:solidFill>
                  <a:schemeClr val="tx1">
                    <a:tint val="75000"/>
                  </a:schemeClr>
                </a:solidFill>
              </a:defRPr>
            </a:lvl3pPr>
            <a:lvl4pPr marL="1386422" indent="0" algn="ctr">
              <a:buNone/>
              <a:defRPr>
                <a:solidFill>
                  <a:schemeClr val="tx1">
                    <a:tint val="75000"/>
                  </a:schemeClr>
                </a:solidFill>
              </a:defRPr>
            </a:lvl4pPr>
            <a:lvl5pPr marL="1848564" indent="0" algn="ctr">
              <a:buNone/>
              <a:defRPr>
                <a:solidFill>
                  <a:schemeClr val="tx1">
                    <a:tint val="75000"/>
                  </a:schemeClr>
                </a:solidFill>
              </a:defRPr>
            </a:lvl5pPr>
            <a:lvl6pPr marL="2310704" indent="0" algn="ctr">
              <a:buNone/>
              <a:defRPr>
                <a:solidFill>
                  <a:schemeClr val="tx1">
                    <a:tint val="75000"/>
                  </a:schemeClr>
                </a:solidFill>
              </a:defRPr>
            </a:lvl6pPr>
            <a:lvl7pPr marL="2772846" indent="0" algn="ctr">
              <a:buNone/>
              <a:defRPr>
                <a:solidFill>
                  <a:schemeClr val="tx1">
                    <a:tint val="75000"/>
                  </a:schemeClr>
                </a:solidFill>
              </a:defRPr>
            </a:lvl7pPr>
            <a:lvl8pPr marL="3234986" indent="0" algn="ctr">
              <a:buNone/>
              <a:defRPr>
                <a:solidFill>
                  <a:schemeClr val="tx1">
                    <a:tint val="75000"/>
                  </a:schemeClr>
                </a:solidFill>
              </a:defRPr>
            </a:lvl8pPr>
            <a:lvl9pPr marL="3697126" indent="0" algn="ctr">
              <a:buNone/>
              <a:defRPr>
                <a:solidFill>
                  <a:schemeClr val="tx1">
                    <a:tint val="75000"/>
                  </a:schemeClr>
                </a:solidFill>
              </a:defRPr>
            </a:lvl9pPr>
          </a:lstStyle>
          <a:p>
            <a:r>
              <a:rPr lang="en-US" dirty="0"/>
              <a:t>Presenter Name</a:t>
            </a:r>
          </a:p>
          <a:p>
            <a:pPr lvl="1"/>
            <a:r>
              <a:rPr lang="en-US" dirty="0"/>
              <a:t>Job title, date, or other relevant presenter info</a:t>
            </a:r>
          </a:p>
        </p:txBody>
      </p:sp>
      <p:sp>
        <p:nvSpPr>
          <p:cNvPr id="5" name="Footer Placeholder 4"/>
          <p:cNvSpPr>
            <a:spLocks noGrp="1"/>
          </p:cNvSpPr>
          <p:nvPr>
            <p:ph type="ftr" sz="quarter" idx="11"/>
          </p:nvPr>
        </p:nvSpPr>
        <p:spPr>
          <a:xfrm>
            <a:off x="4442949" y="5375268"/>
            <a:ext cx="4444025" cy="346923"/>
          </a:xfrm>
          <a:prstGeom prst="rect">
            <a:avLst/>
          </a:prstGeom>
        </p:spPr>
        <p:txBody>
          <a:bodyPr lIns="62195" tIns="31098" rIns="62195" bIns="31098"/>
          <a:lstStyle>
            <a:lvl1pPr algn="l">
              <a:defRPr sz="800">
                <a:solidFill>
                  <a:schemeClr val="bg2"/>
                </a:solidFill>
              </a:defRPr>
            </a:lvl1pPr>
          </a:lstStyle>
          <a:p>
            <a:r>
              <a:rPr lang="en-GB" dirty="0"/>
              <a:t>© 2015 Ipsos.  All rights reserved. Contains Ipsos' Confidential and Proprietary information  and may not be disclosed or reproduced without the prior written consent of Ipsos.</a:t>
            </a:r>
            <a:endParaRPr lang="en-US" dirty="0"/>
          </a:p>
        </p:txBody>
      </p:sp>
      <p:sp>
        <p:nvSpPr>
          <p:cNvPr id="20" name="Text Placeholder 19"/>
          <p:cNvSpPr>
            <a:spLocks noGrp="1"/>
          </p:cNvSpPr>
          <p:nvPr>
            <p:ph type="body" sz="quarter" idx="13" hasCustomPrompt="1"/>
          </p:nvPr>
        </p:nvSpPr>
        <p:spPr>
          <a:xfrm>
            <a:off x="4442950" y="1412775"/>
            <a:ext cx="4450225" cy="1289247"/>
          </a:xfrm>
        </p:spPr>
        <p:txBody>
          <a:bodyPr anchor="b">
            <a:normAutofit/>
          </a:bodyPr>
          <a:lstStyle>
            <a:lvl1pPr>
              <a:defRPr sz="2200" b="0" cap="none" baseline="0">
                <a:solidFill>
                  <a:schemeClr val="tx1"/>
                </a:solidFill>
              </a:defRPr>
            </a:lvl1pPr>
          </a:lstStyle>
          <a:p>
            <a:pPr lvl="0"/>
            <a:r>
              <a:rPr lang="en-US" dirty="0"/>
              <a:t>Full presentation title</a:t>
            </a:r>
            <a:endParaRPr lang="en-GB" dirty="0"/>
          </a:p>
        </p:txBody>
      </p:sp>
      <p:sp>
        <p:nvSpPr>
          <p:cNvPr id="7" name="Picture Placeholder 6"/>
          <p:cNvSpPr>
            <a:spLocks noGrp="1"/>
          </p:cNvSpPr>
          <p:nvPr>
            <p:ph type="pic" sz="quarter" idx="15" hasCustomPrompt="1"/>
          </p:nvPr>
        </p:nvSpPr>
        <p:spPr>
          <a:xfrm>
            <a:off x="7745982" y="620688"/>
            <a:ext cx="1147193" cy="504056"/>
          </a:xfrm>
          <a:solidFill>
            <a:schemeClr val="bg1"/>
          </a:solidFill>
        </p:spPr>
        <p:txBody>
          <a:bodyPr/>
          <a:lstStyle>
            <a:lvl1pPr algn="ctr">
              <a:defRPr sz="1400"/>
            </a:lvl1pPr>
          </a:lstStyle>
          <a:p>
            <a:r>
              <a:rPr lang="en-GB" dirty="0"/>
              <a:t>Client Logo</a:t>
            </a:r>
            <a:br>
              <a:rPr lang="en-GB" dirty="0"/>
            </a:br>
            <a:r>
              <a:rPr lang="en-GB" dirty="0"/>
              <a:t>(delete if unused)</a:t>
            </a:r>
          </a:p>
        </p:txBody>
      </p:sp>
    </p:spTree>
    <p:extLst>
      <p:ext uri="{BB962C8B-B14F-4D97-AF65-F5344CB8AC3E}">
        <p14:creationId xmlns:p14="http://schemas.microsoft.com/office/powerpoint/2010/main" val="2939111812"/>
      </p:ext>
    </p:extLst>
  </p:cSld>
  <p:clrMapOvr>
    <a:masterClrMapping/>
  </p:clrMapOvr>
  <p:hf hdr="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Slide - Box Image">
    <p:spTree>
      <p:nvGrpSpPr>
        <p:cNvPr id="1" name=""/>
        <p:cNvGrpSpPr/>
        <p:nvPr/>
      </p:nvGrpSpPr>
      <p:grpSpPr>
        <a:xfrm>
          <a:off x="0" y="0"/>
          <a:ext cx="0" cy="0"/>
          <a:chOff x="0" y="0"/>
          <a:chExt cx="0" cy="0"/>
        </a:xfrm>
      </p:grpSpPr>
      <p:sp>
        <p:nvSpPr>
          <p:cNvPr id="18" name="Picture Placeholder 17"/>
          <p:cNvSpPr>
            <a:spLocks noGrp="1"/>
          </p:cNvSpPr>
          <p:nvPr>
            <p:ph type="pic" sz="quarter" idx="14"/>
          </p:nvPr>
        </p:nvSpPr>
        <p:spPr>
          <a:xfrm>
            <a:off x="0" y="0"/>
            <a:ext cx="4571460" cy="6858000"/>
          </a:xfrm>
        </p:spPr>
        <p:txBody>
          <a:bodyPr/>
          <a:lstStyle/>
          <a:p>
            <a:r>
              <a:rPr lang="en-US"/>
              <a:t>Click icon to add picture</a:t>
            </a:r>
            <a:endParaRPr lang="en-GB"/>
          </a:p>
        </p:txBody>
      </p:sp>
      <p:sp>
        <p:nvSpPr>
          <p:cNvPr id="3" name="Subtitle 2"/>
          <p:cNvSpPr>
            <a:spLocks noGrp="1"/>
          </p:cNvSpPr>
          <p:nvPr>
            <p:ph type="subTitle" idx="1" hasCustomPrompt="1"/>
          </p:nvPr>
        </p:nvSpPr>
        <p:spPr>
          <a:xfrm>
            <a:off x="4786374" y="1497133"/>
            <a:ext cx="4100599" cy="3656447"/>
          </a:xfrm>
        </p:spPr>
        <p:txBody>
          <a:bodyPr anchor="ctr">
            <a:normAutofit/>
          </a:bodyPr>
          <a:lstStyle>
            <a:lvl1pPr marL="0" indent="0" algn="l">
              <a:buNone/>
              <a:defRPr sz="2700" b="1" baseline="0">
                <a:solidFill>
                  <a:schemeClr val="tx1"/>
                </a:solidFill>
              </a:defRPr>
            </a:lvl1pPr>
            <a:lvl2pPr marL="3240" indent="0" algn="l">
              <a:spcBef>
                <a:spcPts val="0"/>
              </a:spcBef>
              <a:buNone/>
              <a:tabLst/>
              <a:defRPr sz="2200" baseline="0">
                <a:solidFill>
                  <a:schemeClr val="bg2"/>
                </a:solidFill>
              </a:defRPr>
            </a:lvl2pPr>
            <a:lvl3pPr marL="924282" indent="0" algn="ctr">
              <a:buNone/>
              <a:defRPr>
                <a:solidFill>
                  <a:schemeClr val="tx1">
                    <a:tint val="75000"/>
                  </a:schemeClr>
                </a:solidFill>
              </a:defRPr>
            </a:lvl3pPr>
            <a:lvl4pPr marL="1386422" indent="0" algn="ctr">
              <a:buNone/>
              <a:defRPr>
                <a:solidFill>
                  <a:schemeClr val="tx1">
                    <a:tint val="75000"/>
                  </a:schemeClr>
                </a:solidFill>
              </a:defRPr>
            </a:lvl4pPr>
            <a:lvl5pPr marL="1848564" indent="0" algn="ctr">
              <a:buNone/>
              <a:defRPr>
                <a:solidFill>
                  <a:schemeClr val="tx1">
                    <a:tint val="75000"/>
                  </a:schemeClr>
                </a:solidFill>
              </a:defRPr>
            </a:lvl5pPr>
            <a:lvl6pPr marL="2310704" indent="0" algn="ctr">
              <a:buNone/>
              <a:defRPr>
                <a:solidFill>
                  <a:schemeClr val="tx1">
                    <a:tint val="75000"/>
                  </a:schemeClr>
                </a:solidFill>
              </a:defRPr>
            </a:lvl6pPr>
            <a:lvl7pPr marL="2772846" indent="0" algn="ctr">
              <a:buNone/>
              <a:defRPr>
                <a:solidFill>
                  <a:schemeClr val="tx1">
                    <a:tint val="75000"/>
                  </a:schemeClr>
                </a:solidFill>
              </a:defRPr>
            </a:lvl7pPr>
            <a:lvl8pPr marL="3234986" indent="0" algn="ctr">
              <a:buNone/>
              <a:defRPr>
                <a:solidFill>
                  <a:schemeClr val="tx1">
                    <a:tint val="75000"/>
                  </a:schemeClr>
                </a:solidFill>
              </a:defRPr>
            </a:lvl8pPr>
            <a:lvl9pPr marL="3697126" indent="0" algn="ctr">
              <a:buNone/>
              <a:defRPr>
                <a:solidFill>
                  <a:schemeClr val="tx1">
                    <a:tint val="75000"/>
                  </a:schemeClr>
                </a:solidFill>
              </a:defRPr>
            </a:lvl9pPr>
          </a:lstStyle>
          <a:p>
            <a:r>
              <a:rPr lang="en-US" dirty="0"/>
              <a:t>Slide Title</a:t>
            </a:r>
          </a:p>
          <a:p>
            <a:pPr lvl="1"/>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endParaRPr lang="en-US" dirty="0"/>
          </a:p>
        </p:txBody>
      </p:sp>
    </p:spTree>
    <p:extLst>
      <p:ext uri="{BB962C8B-B14F-4D97-AF65-F5344CB8AC3E}">
        <p14:creationId xmlns:p14="http://schemas.microsoft.com/office/powerpoint/2010/main" val="14047816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2_Triangles and Blobs">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0" y="-11952"/>
            <a:ext cx="4419600" cy="6895352"/>
          </a:xfrm>
          <a:custGeom>
            <a:avLst/>
            <a:gdLst>
              <a:gd name="connsiteX0" fmla="*/ 0 w 4419600"/>
              <a:gd name="connsiteY0" fmla="*/ 0 h 5162550"/>
              <a:gd name="connsiteX1" fmla="*/ 4419600 w 4419600"/>
              <a:gd name="connsiteY1" fmla="*/ 0 h 5162550"/>
              <a:gd name="connsiteX2" fmla="*/ 4419600 w 4419600"/>
              <a:gd name="connsiteY2" fmla="*/ 5162550 h 5162550"/>
              <a:gd name="connsiteX3" fmla="*/ 0 w 4419600"/>
              <a:gd name="connsiteY3" fmla="*/ 5162550 h 5162550"/>
              <a:gd name="connsiteX4" fmla="*/ 0 w 4419600"/>
              <a:gd name="connsiteY4" fmla="*/ 0 h 5162550"/>
              <a:gd name="connsiteX0" fmla="*/ 0 w 4419600"/>
              <a:gd name="connsiteY0" fmla="*/ 0 h 5162550"/>
              <a:gd name="connsiteX1" fmla="*/ 2743200 w 4419600"/>
              <a:gd name="connsiteY1" fmla="*/ 8965 h 5162550"/>
              <a:gd name="connsiteX2" fmla="*/ 4419600 w 4419600"/>
              <a:gd name="connsiteY2" fmla="*/ 5162550 h 5162550"/>
              <a:gd name="connsiteX3" fmla="*/ 0 w 4419600"/>
              <a:gd name="connsiteY3" fmla="*/ 5162550 h 5162550"/>
              <a:gd name="connsiteX4" fmla="*/ 0 w 4419600"/>
              <a:gd name="connsiteY4" fmla="*/ 0 h 5162550"/>
              <a:gd name="connsiteX0" fmla="*/ 0 w 4419600"/>
              <a:gd name="connsiteY0" fmla="*/ 8964 h 5171514"/>
              <a:gd name="connsiteX1" fmla="*/ 2743200 w 4419600"/>
              <a:gd name="connsiteY1" fmla="*/ 0 h 5171514"/>
              <a:gd name="connsiteX2" fmla="*/ 4419600 w 4419600"/>
              <a:gd name="connsiteY2" fmla="*/ 5171514 h 5171514"/>
              <a:gd name="connsiteX3" fmla="*/ 0 w 4419600"/>
              <a:gd name="connsiteY3" fmla="*/ 5171514 h 5171514"/>
              <a:gd name="connsiteX4" fmla="*/ 0 w 4419600"/>
              <a:gd name="connsiteY4" fmla="*/ 8964 h 5171514"/>
              <a:gd name="connsiteX0" fmla="*/ 0 w 4419600"/>
              <a:gd name="connsiteY0" fmla="*/ 8964 h 5171514"/>
              <a:gd name="connsiteX1" fmla="*/ 2734235 w 4419600"/>
              <a:gd name="connsiteY1" fmla="*/ 0 h 5171514"/>
              <a:gd name="connsiteX2" fmla="*/ 4419600 w 4419600"/>
              <a:gd name="connsiteY2" fmla="*/ 5171514 h 5171514"/>
              <a:gd name="connsiteX3" fmla="*/ 0 w 4419600"/>
              <a:gd name="connsiteY3" fmla="*/ 5171514 h 5171514"/>
              <a:gd name="connsiteX4" fmla="*/ 0 w 4419600"/>
              <a:gd name="connsiteY4" fmla="*/ 8964 h 51715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19600" h="5171514">
                <a:moveTo>
                  <a:pt x="0" y="8964"/>
                </a:moveTo>
                <a:lnTo>
                  <a:pt x="2734235" y="0"/>
                </a:lnTo>
                <a:lnTo>
                  <a:pt x="4419600" y="5171514"/>
                </a:lnTo>
                <a:lnTo>
                  <a:pt x="0" y="5171514"/>
                </a:lnTo>
                <a:lnTo>
                  <a:pt x="0" y="8964"/>
                </a:lnTo>
                <a:close/>
              </a:path>
            </a:pathLst>
          </a:custGeom>
        </p:spPr>
        <p:txBody>
          <a:bodyPr/>
          <a:lstStyle/>
          <a:p>
            <a:r>
              <a:rPr lang="en-US"/>
              <a:t>Click icon to add picture</a:t>
            </a:r>
            <a:endParaRPr lang="en-GB"/>
          </a:p>
        </p:txBody>
      </p:sp>
      <p:sp>
        <p:nvSpPr>
          <p:cNvPr id="3" name="Subtitle 2"/>
          <p:cNvSpPr>
            <a:spLocks noGrp="1"/>
          </p:cNvSpPr>
          <p:nvPr>
            <p:ph type="subTitle" idx="1" hasCustomPrompt="1"/>
          </p:nvPr>
        </p:nvSpPr>
        <p:spPr>
          <a:xfrm>
            <a:off x="4786374" y="1497133"/>
            <a:ext cx="4100599" cy="3656447"/>
          </a:xfrm>
        </p:spPr>
        <p:txBody>
          <a:bodyPr anchor="ctr">
            <a:normAutofit/>
          </a:bodyPr>
          <a:lstStyle>
            <a:lvl1pPr marL="0" indent="0" algn="l">
              <a:buNone/>
              <a:defRPr sz="2700" b="1" baseline="0">
                <a:solidFill>
                  <a:schemeClr val="tx1"/>
                </a:solidFill>
              </a:defRPr>
            </a:lvl1pPr>
            <a:lvl2pPr marL="3240" indent="0" algn="l">
              <a:spcBef>
                <a:spcPts val="0"/>
              </a:spcBef>
              <a:buNone/>
              <a:tabLst/>
              <a:defRPr sz="2200" baseline="0">
                <a:solidFill>
                  <a:schemeClr val="bg2"/>
                </a:solidFill>
              </a:defRPr>
            </a:lvl2pPr>
            <a:lvl3pPr marL="924282" indent="0" algn="ctr">
              <a:buNone/>
              <a:defRPr>
                <a:solidFill>
                  <a:schemeClr val="tx1">
                    <a:tint val="75000"/>
                  </a:schemeClr>
                </a:solidFill>
              </a:defRPr>
            </a:lvl3pPr>
            <a:lvl4pPr marL="1386422" indent="0" algn="ctr">
              <a:buNone/>
              <a:defRPr>
                <a:solidFill>
                  <a:schemeClr val="tx1">
                    <a:tint val="75000"/>
                  </a:schemeClr>
                </a:solidFill>
              </a:defRPr>
            </a:lvl4pPr>
            <a:lvl5pPr marL="1848564" indent="0" algn="ctr">
              <a:buNone/>
              <a:defRPr>
                <a:solidFill>
                  <a:schemeClr val="tx1">
                    <a:tint val="75000"/>
                  </a:schemeClr>
                </a:solidFill>
              </a:defRPr>
            </a:lvl5pPr>
            <a:lvl6pPr marL="2310704" indent="0" algn="ctr">
              <a:buNone/>
              <a:defRPr>
                <a:solidFill>
                  <a:schemeClr val="tx1">
                    <a:tint val="75000"/>
                  </a:schemeClr>
                </a:solidFill>
              </a:defRPr>
            </a:lvl6pPr>
            <a:lvl7pPr marL="2772846" indent="0" algn="ctr">
              <a:buNone/>
              <a:defRPr>
                <a:solidFill>
                  <a:schemeClr val="tx1">
                    <a:tint val="75000"/>
                  </a:schemeClr>
                </a:solidFill>
              </a:defRPr>
            </a:lvl7pPr>
            <a:lvl8pPr marL="3234986" indent="0" algn="ctr">
              <a:buNone/>
              <a:defRPr>
                <a:solidFill>
                  <a:schemeClr val="tx1">
                    <a:tint val="75000"/>
                  </a:schemeClr>
                </a:solidFill>
              </a:defRPr>
            </a:lvl8pPr>
            <a:lvl9pPr marL="3697126" indent="0" algn="ctr">
              <a:buNone/>
              <a:defRPr>
                <a:solidFill>
                  <a:schemeClr val="tx1">
                    <a:tint val="75000"/>
                  </a:schemeClr>
                </a:solidFill>
              </a:defRPr>
            </a:lvl9pPr>
          </a:lstStyle>
          <a:p>
            <a:r>
              <a:rPr lang="en-US" dirty="0"/>
              <a:t>Slide Title</a:t>
            </a:r>
          </a:p>
          <a:p>
            <a:pPr lvl="1"/>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endParaRPr lang="en-US" dirty="0"/>
          </a:p>
        </p:txBody>
      </p:sp>
    </p:spTree>
    <p:extLst>
      <p:ext uri="{BB962C8B-B14F-4D97-AF65-F5344CB8AC3E}">
        <p14:creationId xmlns:p14="http://schemas.microsoft.com/office/powerpoint/2010/main" val="17602117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1_Triangles and Blobs">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4786374" y="1497133"/>
            <a:ext cx="4100599" cy="3656447"/>
          </a:xfrm>
        </p:spPr>
        <p:txBody>
          <a:bodyPr anchor="ctr">
            <a:normAutofit/>
          </a:bodyPr>
          <a:lstStyle>
            <a:lvl1pPr marL="0" indent="0" algn="l">
              <a:buNone/>
              <a:defRPr sz="2700" b="1" baseline="0">
                <a:solidFill>
                  <a:schemeClr val="tx1"/>
                </a:solidFill>
              </a:defRPr>
            </a:lvl1pPr>
            <a:lvl2pPr marL="3240" indent="0" algn="l">
              <a:spcBef>
                <a:spcPts val="0"/>
              </a:spcBef>
              <a:buNone/>
              <a:tabLst/>
              <a:defRPr sz="2200" baseline="0">
                <a:solidFill>
                  <a:schemeClr val="bg2"/>
                </a:solidFill>
              </a:defRPr>
            </a:lvl2pPr>
            <a:lvl3pPr marL="924282" indent="0" algn="ctr">
              <a:buNone/>
              <a:defRPr>
                <a:solidFill>
                  <a:schemeClr val="tx1">
                    <a:tint val="75000"/>
                  </a:schemeClr>
                </a:solidFill>
              </a:defRPr>
            </a:lvl3pPr>
            <a:lvl4pPr marL="1386422" indent="0" algn="ctr">
              <a:buNone/>
              <a:defRPr>
                <a:solidFill>
                  <a:schemeClr val="tx1">
                    <a:tint val="75000"/>
                  </a:schemeClr>
                </a:solidFill>
              </a:defRPr>
            </a:lvl4pPr>
            <a:lvl5pPr marL="1848564" indent="0" algn="ctr">
              <a:buNone/>
              <a:defRPr>
                <a:solidFill>
                  <a:schemeClr val="tx1">
                    <a:tint val="75000"/>
                  </a:schemeClr>
                </a:solidFill>
              </a:defRPr>
            </a:lvl5pPr>
            <a:lvl6pPr marL="2310704" indent="0" algn="ctr">
              <a:buNone/>
              <a:defRPr>
                <a:solidFill>
                  <a:schemeClr val="tx1">
                    <a:tint val="75000"/>
                  </a:schemeClr>
                </a:solidFill>
              </a:defRPr>
            </a:lvl6pPr>
            <a:lvl7pPr marL="2772846" indent="0" algn="ctr">
              <a:buNone/>
              <a:defRPr>
                <a:solidFill>
                  <a:schemeClr val="tx1">
                    <a:tint val="75000"/>
                  </a:schemeClr>
                </a:solidFill>
              </a:defRPr>
            </a:lvl7pPr>
            <a:lvl8pPr marL="3234986" indent="0" algn="ctr">
              <a:buNone/>
              <a:defRPr>
                <a:solidFill>
                  <a:schemeClr val="tx1">
                    <a:tint val="75000"/>
                  </a:schemeClr>
                </a:solidFill>
              </a:defRPr>
            </a:lvl8pPr>
            <a:lvl9pPr marL="3697126" indent="0" algn="ctr">
              <a:buNone/>
              <a:defRPr>
                <a:solidFill>
                  <a:schemeClr val="tx1">
                    <a:tint val="75000"/>
                  </a:schemeClr>
                </a:solidFill>
              </a:defRPr>
            </a:lvl9pPr>
          </a:lstStyle>
          <a:p>
            <a:r>
              <a:rPr lang="en-US" dirty="0"/>
              <a:t>Slide Title</a:t>
            </a:r>
          </a:p>
          <a:p>
            <a:pPr lvl="1"/>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endParaRPr lang="en-US" dirty="0"/>
          </a:p>
        </p:txBody>
      </p:sp>
      <p:sp>
        <p:nvSpPr>
          <p:cNvPr id="6" name="Picture Placeholder 5"/>
          <p:cNvSpPr>
            <a:spLocks noGrp="1"/>
          </p:cNvSpPr>
          <p:nvPr>
            <p:ph type="pic" sz="quarter" idx="15"/>
          </p:nvPr>
        </p:nvSpPr>
        <p:spPr>
          <a:xfrm>
            <a:off x="0" y="-11953"/>
            <a:ext cx="4392706" cy="6869953"/>
          </a:xfrm>
          <a:custGeom>
            <a:avLst/>
            <a:gdLst>
              <a:gd name="connsiteX0" fmla="*/ 0 w 4392706"/>
              <a:gd name="connsiteY0" fmla="*/ 0 h 5143500"/>
              <a:gd name="connsiteX1" fmla="*/ 4392706 w 4392706"/>
              <a:gd name="connsiteY1" fmla="*/ 0 h 5143500"/>
              <a:gd name="connsiteX2" fmla="*/ 4392706 w 4392706"/>
              <a:gd name="connsiteY2" fmla="*/ 5143500 h 5143500"/>
              <a:gd name="connsiteX3" fmla="*/ 0 w 4392706"/>
              <a:gd name="connsiteY3" fmla="*/ 5143500 h 5143500"/>
              <a:gd name="connsiteX4" fmla="*/ 0 w 4392706"/>
              <a:gd name="connsiteY4" fmla="*/ 0 h 5143500"/>
              <a:gd name="connsiteX0" fmla="*/ 0 w 4392706"/>
              <a:gd name="connsiteY0" fmla="*/ 8965 h 5152465"/>
              <a:gd name="connsiteX1" fmla="*/ 2707341 w 4392706"/>
              <a:gd name="connsiteY1" fmla="*/ 0 h 5152465"/>
              <a:gd name="connsiteX2" fmla="*/ 4392706 w 4392706"/>
              <a:gd name="connsiteY2" fmla="*/ 5152465 h 5152465"/>
              <a:gd name="connsiteX3" fmla="*/ 0 w 4392706"/>
              <a:gd name="connsiteY3" fmla="*/ 5152465 h 5152465"/>
              <a:gd name="connsiteX4" fmla="*/ 0 w 4392706"/>
              <a:gd name="connsiteY4" fmla="*/ 8965 h 5152465"/>
              <a:gd name="connsiteX0" fmla="*/ 0 w 4392706"/>
              <a:gd name="connsiteY0" fmla="*/ 8965 h 5152465"/>
              <a:gd name="connsiteX1" fmla="*/ 2707341 w 4392706"/>
              <a:gd name="connsiteY1" fmla="*/ 0 h 5152465"/>
              <a:gd name="connsiteX2" fmla="*/ 4392706 w 4392706"/>
              <a:gd name="connsiteY2" fmla="*/ 5152465 h 5152465"/>
              <a:gd name="connsiteX3" fmla="*/ 0 w 4392706"/>
              <a:gd name="connsiteY3" fmla="*/ 5152465 h 5152465"/>
              <a:gd name="connsiteX4" fmla="*/ 0 w 4392706"/>
              <a:gd name="connsiteY4" fmla="*/ 8965 h 5152465"/>
              <a:gd name="connsiteX0" fmla="*/ 0 w 4392706"/>
              <a:gd name="connsiteY0" fmla="*/ 8965 h 5152465"/>
              <a:gd name="connsiteX1" fmla="*/ 2716306 w 4392706"/>
              <a:gd name="connsiteY1" fmla="*/ 0 h 5152465"/>
              <a:gd name="connsiteX2" fmla="*/ 4392706 w 4392706"/>
              <a:gd name="connsiteY2" fmla="*/ 5152465 h 5152465"/>
              <a:gd name="connsiteX3" fmla="*/ 0 w 4392706"/>
              <a:gd name="connsiteY3" fmla="*/ 5152465 h 5152465"/>
              <a:gd name="connsiteX4" fmla="*/ 0 w 4392706"/>
              <a:gd name="connsiteY4" fmla="*/ 8965 h 5152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2706" h="5152465">
                <a:moveTo>
                  <a:pt x="0" y="8965"/>
                </a:moveTo>
                <a:lnTo>
                  <a:pt x="2716306" y="0"/>
                </a:lnTo>
                <a:lnTo>
                  <a:pt x="4392706" y="5152465"/>
                </a:lnTo>
                <a:lnTo>
                  <a:pt x="0" y="5152465"/>
                </a:lnTo>
                <a:lnTo>
                  <a:pt x="0" y="8965"/>
                </a:lnTo>
                <a:close/>
              </a:path>
            </a:pathLst>
          </a:custGeom>
        </p:spPr>
        <p:txBody>
          <a:bodyPr/>
          <a:lstStyle/>
          <a:p>
            <a:r>
              <a:rPr lang="en-US"/>
              <a:t>Click icon to add picture</a:t>
            </a:r>
            <a:endParaRPr lang="en-GB"/>
          </a:p>
        </p:txBody>
      </p:sp>
    </p:spTree>
    <p:extLst>
      <p:ext uri="{BB962C8B-B14F-4D97-AF65-F5344CB8AC3E}">
        <p14:creationId xmlns:p14="http://schemas.microsoft.com/office/powerpoint/2010/main" val="10821787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Slide - wide image">
    <p:spTree>
      <p:nvGrpSpPr>
        <p:cNvPr id="1" name=""/>
        <p:cNvGrpSpPr/>
        <p:nvPr/>
      </p:nvGrpSpPr>
      <p:grpSpPr>
        <a:xfrm>
          <a:off x="0" y="0"/>
          <a:ext cx="0" cy="0"/>
          <a:chOff x="0" y="0"/>
          <a:chExt cx="0" cy="0"/>
        </a:xfrm>
      </p:grpSpPr>
      <p:sp>
        <p:nvSpPr>
          <p:cNvPr id="18" name="Picture Placeholder 17"/>
          <p:cNvSpPr>
            <a:spLocks noGrp="1"/>
          </p:cNvSpPr>
          <p:nvPr>
            <p:ph type="pic" sz="quarter" idx="14"/>
          </p:nvPr>
        </p:nvSpPr>
        <p:spPr>
          <a:xfrm>
            <a:off x="0" y="0"/>
            <a:ext cx="6438166" cy="6858000"/>
          </a:xfrm>
        </p:spPr>
        <p:txBody>
          <a:bodyPr/>
          <a:lstStyle/>
          <a:p>
            <a:r>
              <a:rPr lang="en-US"/>
              <a:t>Click icon to add picture</a:t>
            </a:r>
            <a:endParaRPr lang="en-GB"/>
          </a:p>
        </p:txBody>
      </p:sp>
      <p:sp>
        <p:nvSpPr>
          <p:cNvPr id="17" name="Rectangle 16"/>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2" name="Title 1"/>
          <p:cNvSpPr>
            <a:spLocks noGrp="1"/>
          </p:cNvSpPr>
          <p:nvPr>
            <p:ph type="ctrTitle" hasCustomPrompt="1"/>
          </p:nvPr>
        </p:nvSpPr>
        <p:spPr>
          <a:xfrm>
            <a:off x="6741099" y="2973164"/>
            <a:ext cx="2145875" cy="747897"/>
          </a:xfrm>
        </p:spPr>
        <p:txBody>
          <a:bodyPr anchor="ctr"/>
          <a:lstStyle>
            <a:lvl1pPr>
              <a:defRPr sz="2700" cap="all" baseline="0"/>
            </a:lvl1pPr>
          </a:lstStyle>
          <a:p>
            <a:r>
              <a:rPr lang="en-GB" dirty="0"/>
              <a:t>Title </a:t>
            </a:r>
            <a:r>
              <a:rPr lang="en-GB" dirty="0" err="1"/>
              <a:t>title</a:t>
            </a:r>
            <a:r>
              <a:rPr lang="en-GB" dirty="0"/>
              <a:t> </a:t>
            </a:r>
            <a:r>
              <a:rPr lang="en-GB" dirty="0" err="1"/>
              <a:t>title</a:t>
            </a:r>
            <a:r>
              <a:rPr lang="en-GB" dirty="0"/>
              <a:t> </a:t>
            </a:r>
            <a:r>
              <a:rPr lang="en-GB" dirty="0" err="1"/>
              <a:t>title</a:t>
            </a:r>
            <a:endParaRPr lang="en-US" dirty="0"/>
          </a:p>
        </p:txBody>
      </p:sp>
      <p:sp>
        <p:nvSpPr>
          <p:cNvPr id="7" name="Rectangle 6"/>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8" name="Rectangle 7"/>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9" name="TextBox 8"/>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10" name="Rectangle 9"/>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11" name="TextBox 10"/>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12" name="Rectangle 11"/>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13" name="TextBox 12"/>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14" name="Rectangle 13"/>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15" name="TextBox 14"/>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16" name="Rectangle 15"/>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19" name="TextBox 18"/>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20" name="Rectangle 19"/>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21" name="TextBox 20"/>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22" name="Rectangle 21"/>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23" name="TextBox 22"/>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24" name="Rectangle 23"/>
          <p:cNvSpPr/>
          <p:nvPr userDrawn="1"/>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25" name="TextBox 24"/>
          <p:cNvSpPr txBox="1"/>
          <p:nvPr userDrawn="1"/>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Tree>
    <p:extLst>
      <p:ext uri="{BB962C8B-B14F-4D97-AF65-F5344CB8AC3E}">
        <p14:creationId xmlns:p14="http://schemas.microsoft.com/office/powerpoint/2010/main" val="24575959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1 -Wide image">
    <p:spTree>
      <p:nvGrpSpPr>
        <p:cNvPr id="1" name=""/>
        <p:cNvGrpSpPr/>
        <p:nvPr/>
      </p:nvGrpSpPr>
      <p:grpSpPr>
        <a:xfrm>
          <a:off x="0" y="0"/>
          <a:ext cx="0" cy="0"/>
          <a:chOff x="0" y="0"/>
          <a:chExt cx="0" cy="0"/>
        </a:xfrm>
      </p:grpSpPr>
      <p:sp>
        <p:nvSpPr>
          <p:cNvPr id="17" name="Rectangle 16"/>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2" name="Title 1"/>
          <p:cNvSpPr>
            <a:spLocks noGrp="1"/>
          </p:cNvSpPr>
          <p:nvPr>
            <p:ph type="ctrTitle" hasCustomPrompt="1"/>
          </p:nvPr>
        </p:nvSpPr>
        <p:spPr>
          <a:xfrm>
            <a:off x="6741099" y="2973164"/>
            <a:ext cx="2145875" cy="747897"/>
          </a:xfrm>
        </p:spPr>
        <p:txBody>
          <a:bodyPr anchor="ctr"/>
          <a:lstStyle>
            <a:lvl1pPr>
              <a:defRPr sz="2700" cap="all" baseline="0"/>
            </a:lvl1pPr>
          </a:lstStyle>
          <a:p>
            <a:r>
              <a:rPr lang="en-GB" dirty="0"/>
              <a:t>Title </a:t>
            </a:r>
            <a:r>
              <a:rPr lang="en-GB" dirty="0" err="1"/>
              <a:t>title</a:t>
            </a:r>
            <a:r>
              <a:rPr lang="en-GB" dirty="0"/>
              <a:t> </a:t>
            </a:r>
            <a:r>
              <a:rPr lang="en-GB" dirty="0" err="1"/>
              <a:t>title</a:t>
            </a:r>
            <a:r>
              <a:rPr lang="en-GB" dirty="0"/>
              <a:t> </a:t>
            </a:r>
            <a:r>
              <a:rPr lang="en-GB" dirty="0" err="1"/>
              <a:t>title</a:t>
            </a:r>
            <a:endParaRPr lang="en-US" dirty="0"/>
          </a:p>
        </p:txBody>
      </p:sp>
      <p:sp>
        <p:nvSpPr>
          <p:cNvPr id="7" name="Rectangle 6"/>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8" name="Rectangle 7"/>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9" name="TextBox 8"/>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10" name="Rectangle 9"/>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11" name="TextBox 10"/>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12" name="Rectangle 11"/>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13" name="TextBox 12"/>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14" name="Rectangle 13"/>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15" name="TextBox 14"/>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16" name="Rectangle 15"/>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19" name="TextBox 18"/>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20" name="Rectangle 19"/>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21" name="TextBox 20"/>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22" name="Rectangle 21"/>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23" name="TextBox 22"/>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24" name="Rectangle 23"/>
          <p:cNvSpPr/>
          <p:nvPr userDrawn="1"/>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25" name="TextBox 24"/>
          <p:cNvSpPr txBox="1"/>
          <p:nvPr userDrawn="1"/>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4" name="Picture Placeholder 3"/>
          <p:cNvSpPr>
            <a:spLocks noGrp="1"/>
          </p:cNvSpPr>
          <p:nvPr>
            <p:ph type="pic" sz="quarter" idx="10"/>
          </p:nvPr>
        </p:nvSpPr>
        <p:spPr>
          <a:xfrm>
            <a:off x="0" y="-9526"/>
            <a:ext cx="5930713" cy="6867525"/>
          </a:xfrm>
          <a:custGeom>
            <a:avLst/>
            <a:gdLst>
              <a:gd name="connsiteX0" fmla="*/ 0 w 6438900"/>
              <a:gd name="connsiteY0" fmla="*/ 0 h 5143500"/>
              <a:gd name="connsiteX1" fmla="*/ 6438900 w 6438900"/>
              <a:gd name="connsiteY1" fmla="*/ 0 h 5143500"/>
              <a:gd name="connsiteX2" fmla="*/ 6438900 w 6438900"/>
              <a:gd name="connsiteY2" fmla="*/ 5143500 h 5143500"/>
              <a:gd name="connsiteX3" fmla="*/ 0 w 6438900"/>
              <a:gd name="connsiteY3" fmla="*/ 5143500 h 5143500"/>
              <a:gd name="connsiteX4" fmla="*/ 0 w 6438900"/>
              <a:gd name="connsiteY4" fmla="*/ 0 h 5143500"/>
              <a:gd name="connsiteX0" fmla="*/ 0 w 6438900"/>
              <a:gd name="connsiteY0" fmla="*/ 0 h 5143500"/>
              <a:gd name="connsiteX1" fmla="*/ 4654924 w 6438900"/>
              <a:gd name="connsiteY1" fmla="*/ 0 h 5143500"/>
              <a:gd name="connsiteX2" fmla="*/ 6438900 w 6438900"/>
              <a:gd name="connsiteY2" fmla="*/ 5143500 h 5143500"/>
              <a:gd name="connsiteX3" fmla="*/ 0 w 6438900"/>
              <a:gd name="connsiteY3" fmla="*/ 5143500 h 5143500"/>
              <a:gd name="connsiteX4" fmla="*/ 0 w 6438900"/>
              <a:gd name="connsiteY4" fmla="*/ 0 h 5143500"/>
              <a:gd name="connsiteX0" fmla="*/ 0 w 6340288"/>
              <a:gd name="connsiteY0" fmla="*/ 0 h 5143500"/>
              <a:gd name="connsiteX1" fmla="*/ 4654924 w 6340288"/>
              <a:gd name="connsiteY1" fmla="*/ 0 h 5143500"/>
              <a:gd name="connsiteX2" fmla="*/ 6340288 w 6340288"/>
              <a:gd name="connsiteY2" fmla="*/ 5143500 h 5143500"/>
              <a:gd name="connsiteX3" fmla="*/ 0 w 6340288"/>
              <a:gd name="connsiteY3" fmla="*/ 5143500 h 5143500"/>
              <a:gd name="connsiteX4" fmla="*/ 0 w 6340288"/>
              <a:gd name="connsiteY4" fmla="*/ 0 h 5143500"/>
              <a:gd name="connsiteX0" fmla="*/ 0 w 6616513"/>
              <a:gd name="connsiteY0" fmla="*/ 0 h 5143500"/>
              <a:gd name="connsiteX1" fmla="*/ 4654924 w 6616513"/>
              <a:gd name="connsiteY1" fmla="*/ 0 h 5143500"/>
              <a:gd name="connsiteX2" fmla="*/ 6616513 w 6616513"/>
              <a:gd name="connsiteY2" fmla="*/ 5143500 h 5143500"/>
              <a:gd name="connsiteX3" fmla="*/ 0 w 6616513"/>
              <a:gd name="connsiteY3" fmla="*/ 5143500 h 5143500"/>
              <a:gd name="connsiteX4" fmla="*/ 0 w 6616513"/>
              <a:gd name="connsiteY4" fmla="*/ 0 h 5143500"/>
              <a:gd name="connsiteX0" fmla="*/ 0 w 6616513"/>
              <a:gd name="connsiteY0" fmla="*/ 7144 h 5150644"/>
              <a:gd name="connsiteX1" fmla="*/ 3578599 w 6616513"/>
              <a:gd name="connsiteY1" fmla="*/ 0 h 5150644"/>
              <a:gd name="connsiteX2" fmla="*/ 6616513 w 6616513"/>
              <a:gd name="connsiteY2" fmla="*/ 5150644 h 5150644"/>
              <a:gd name="connsiteX3" fmla="*/ 0 w 6616513"/>
              <a:gd name="connsiteY3" fmla="*/ 5150644 h 5150644"/>
              <a:gd name="connsiteX4" fmla="*/ 0 w 6616513"/>
              <a:gd name="connsiteY4" fmla="*/ 7144 h 5150644"/>
              <a:gd name="connsiteX0" fmla="*/ 0 w 5930713"/>
              <a:gd name="connsiteY0" fmla="*/ 7144 h 5150644"/>
              <a:gd name="connsiteX1" fmla="*/ 3578599 w 5930713"/>
              <a:gd name="connsiteY1" fmla="*/ 0 h 5150644"/>
              <a:gd name="connsiteX2" fmla="*/ 5930713 w 5930713"/>
              <a:gd name="connsiteY2" fmla="*/ 5150644 h 5150644"/>
              <a:gd name="connsiteX3" fmla="*/ 0 w 5930713"/>
              <a:gd name="connsiteY3" fmla="*/ 5150644 h 5150644"/>
              <a:gd name="connsiteX4" fmla="*/ 0 w 5930713"/>
              <a:gd name="connsiteY4" fmla="*/ 7144 h 51506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30713" h="5150644">
                <a:moveTo>
                  <a:pt x="0" y="7144"/>
                </a:moveTo>
                <a:lnTo>
                  <a:pt x="3578599" y="0"/>
                </a:lnTo>
                <a:lnTo>
                  <a:pt x="5930713" y="5150644"/>
                </a:lnTo>
                <a:lnTo>
                  <a:pt x="0" y="5150644"/>
                </a:lnTo>
                <a:lnTo>
                  <a:pt x="0" y="7144"/>
                </a:lnTo>
                <a:close/>
              </a:path>
            </a:pathLst>
          </a:custGeom>
        </p:spPr>
        <p:txBody>
          <a:bodyPr/>
          <a:lstStyle/>
          <a:p>
            <a:r>
              <a:rPr lang="en-US"/>
              <a:t>Click icon to add picture</a:t>
            </a:r>
            <a:endParaRPr lang="en-GB"/>
          </a:p>
        </p:txBody>
      </p:sp>
    </p:spTree>
    <p:extLst>
      <p:ext uri="{BB962C8B-B14F-4D97-AF65-F5344CB8AC3E}">
        <p14:creationId xmlns:p14="http://schemas.microsoft.com/office/powerpoint/2010/main" val="41770506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ub 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34000" y="2212783"/>
            <a:ext cx="3569511" cy="1024896"/>
          </a:xfrm>
        </p:spPr>
        <p:txBody>
          <a:bodyPr anchor="ctr"/>
          <a:lstStyle>
            <a:lvl1pPr>
              <a:defRPr sz="3700" baseline="0"/>
            </a:lvl1pPr>
          </a:lstStyle>
          <a:p>
            <a:r>
              <a:rPr lang="en-US" dirty="0"/>
              <a:t>Subject</a:t>
            </a:r>
            <a:br>
              <a:rPr lang="en-US" dirty="0"/>
            </a:br>
            <a:r>
              <a:rPr lang="en-US" dirty="0"/>
              <a:t>Title</a:t>
            </a:r>
          </a:p>
        </p:txBody>
      </p:sp>
      <p:sp>
        <p:nvSpPr>
          <p:cNvPr id="3" name="Subtitle 2"/>
          <p:cNvSpPr>
            <a:spLocks noGrp="1"/>
          </p:cNvSpPr>
          <p:nvPr>
            <p:ph type="subTitle" idx="1" hasCustomPrompt="1"/>
          </p:nvPr>
        </p:nvSpPr>
        <p:spPr>
          <a:xfrm>
            <a:off x="234000" y="3632698"/>
            <a:ext cx="3569511" cy="2422039"/>
          </a:xfrm>
        </p:spPr>
        <p:txBody>
          <a:bodyPr/>
          <a:lstStyle>
            <a:lvl1pPr marL="0" indent="0" algn="l">
              <a:buNone/>
              <a:defRPr baseline="0">
                <a:solidFill>
                  <a:schemeClr val="bg2"/>
                </a:solidFill>
              </a:defRPr>
            </a:lvl1pPr>
            <a:lvl2pPr marL="3240" indent="0" algn="l">
              <a:spcBef>
                <a:spcPts val="816"/>
              </a:spcBef>
              <a:buNone/>
              <a:tabLst/>
              <a:defRPr baseline="0">
                <a:solidFill>
                  <a:schemeClr val="tx1"/>
                </a:solidFill>
              </a:defRPr>
            </a:lvl2pPr>
            <a:lvl3pPr marL="924282" indent="0" algn="ctr">
              <a:buNone/>
              <a:defRPr>
                <a:solidFill>
                  <a:schemeClr val="tx1">
                    <a:tint val="75000"/>
                  </a:schemeClr>
                </a:solidFill>
              </a:defRPr>
            </a:lvl3pPr>
            <a:lvl4pPr marL="1386422" indent="0" algn="ctr">
              <a:buNone/>
              <a:defRPr>
                <a:solidFill>
                  <a:schemeClr val="tx1">
                    <a:tint val="75000"/>
                  </a:schemeClr>
                </a:solidFill>
              </a:defRPr>
            </a:lvl4pPr>
            <a:lvl5pPr marL="1848564" indent="0" algn="ctr">
              <a:buNone/>
              <a:defRPr>
                <a:solidFill>
                  <a:schemeClr val="tx1">
                    <a:tint val="75000"/>
                  </a:schemeClr>
                </a:solidFill>
              </a:defRPr>
            </a:lvl5pPr>
            <a:lvl6pPr marL="2310704" indent="0" algn="ctr">
              <a:buNone/>
              <a:defRPr>
                <a:solidFill>
                  <a:schemeClr val="tx1">
                    <a:tint val="75000"/>
                  </a:schemeClr>
                </a:solidFill>
              </a:defRPr>
            </a:lvl6pPr>
            <a:lvl7pPr marL="2772846" indent="0" algn="ctr">
              <a:buNone/>
              <a:defRPr>
                <a:solidFill>
                  <a:schemeClr val="tx1">
                    <a:tint val="75000"/>
                  </a:schemeClr>
                </a:solidFill>
              </a:defRPr>
            </a:lvl7pPr>
            <a:lvl8pPr marL="3234986" indent="0" algn="ctr">
              <a:buNone/>
              <a:defRPr>
                <a:solidFill>
                  <a:schemeClr val="tx1">
                    <a:tint val="75000"/>
                  </a:schemeClr>
                </a:solidFill>
              </a:defRPr>
            </a:lvl8pPr>
            <a:lvl9pPr marL="3697126" indent="0" algn="ctr">
              <a:buNone/>
              <a:defRPr>
                <a:solidFill>
                  <a:schemeClr val="tx1">
                    <a:tint val="75000"/>
                  </a:schemeClr>
                </a:solidFill>
              </a:defRPr>
            </a:lvl9pPr>
          </a:lstStyle>
          <a:p>
            <a:r>
              <a:rPr lang="en-US" dirty="0"/>
              <a:t>MORE COMPLETE TITLE</a:t>
            </a:r>
          </a:p>
          <a:p>
            <a:pPr lvl="1"/>
            <a:r>
              <a:rPr lang="en-US" dirty="0"/>
              <a:t>Body text: Lorem ipsum dolor sit amet, consectetuer adipiscing elit. Maecenas porttitor congue massa. </a:t>
            </a:r>
            <a:r>
              <a:rPr lang="en-US" dirty="0" err="1"/>
              <a:t>Fusce</a:t>
            </a:r>
            <a:r>
              <a:rPr lang="en-US" dirty="0"/>
              <a:t> </a:t>
            </a:r>
            <a:r>
              <a:rPr lang="en-US" dirty="0" err="1"/>
              <a:t>posuere</a:t>
            </a:r>
            <a:r>
              <a:rPr lang="en-US" dirty="0"/>
              <a:t>.</a:t>
            </a:r>
          </a:p>
          <a:p>
            <a:pPr lvl="1"/>
            <a:r>
              <a:rPr lang="en-US" dirty="0"/>
              <a:t>Pellentesque habitant morbi tristique senectus et netus et malesuada fames ac turpis egestas. Proin pharetra nonummy pede. Mauris et </a:t>
            </a:r>
            <a:r>
              <a:rPr lang="en-US" dirty="0" err="1"/>
              <a:t>orci</a:t>
            </a:r>
            <a:r>
              <a:rPr lang="en-US" dirty="0"/>
              <a:t>.</a:t>
            </a:r>
          </a:p>
        </p:txBody>
      </p:sp>
      <p:sp>
        <p:nvSpPr>
          <p:cNvPr id="20" name="Text Placeholder 19"/>
          <p:cNvSpPr>
            <a:spLocks noGrp="1"/>
          </p:cNvSpPr>
          <p:nvPr>
            <p:ph type="body" sz="quarter" idx="13" hasCustomPrompt="1"/>
          </p:nvPr>
        </p:nvSpPr>
        <p:spPr>
          <a:xfrm>
            <a:off x="234000" y="331098"/>
            <a:ext cx="3569510" cy="1563900"/>
          </a:xfrm>
        </p:spPr>
        <p:txBody>
          <a:bodyPr anchor="b">
            <a:normAutofit/>
          </a:bodyPr>
          <a:lstStyle>
            <a:lvl1pPr>
              <a:defRPr sz="2200" b="0" cap="none" baseline="0">
                <a:solidFill>
                  <a:schemeClr val="bg2"/>
                </a:solidFill>
              </a:defRPr>
            </a:lvl1pPr>
          </a:lstStyle>
          <a:p>
            <a:pPr lvl="0"/>
            <a:r>
              <a:rPr lang="en-US" dirty="0"/>
              <a:t>Related phrase</a:t>
            </a:r>
            <a:endParaRPr lang="en-GB" dirty="0"/>
          </a:p>
        </p:txBody>
      </p:sp>
      <p:sp>
        <p:nvSpPr>
          <p:cNvPr id="10" name="Oval 9"/>
          <p:cNvSpPr/>
          <p:nvPr userDrawn="1"/>
        </p:nvSpPr>
        <p:spPr>
          <a:xfrm>
            <a:off x="7166089" y="1851845"/>
            <a:ext cx="1081211" cy="108091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ZA" dirty="0">
              <a:solidFill>
                <a:srgbClr val="FFFFFF"/>
              </a:solidFill>
            </a:endParaRPr>
          </a:p>
        </p:txBody>
      </p:sp>
      <p:sp>
        <p:nvSpPr>
          <p:cNvPr id="11" name="Oval 10"/>
          <p:cNvSpPr/>
          <p:nvPr userDrawn="1"/>
        </p:nvSpPr>
        <p:spPr>
          <a:xfrm>
            <a:off x="5385163" y="3916630"/>
            <a:ext cx="1384960" cy="13845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ZA" dirty="0">
              <a:solidFill>
                <a:srgbClr val="FFFFFF"/>
              </a:solidFill>
            </a:endParaRPr>
          </a:p>
        </p:txBody>
      </p:sp>
      <p:sp>
        <p:nvSpPr>
          <p:cNvPr id="12" name="Oval 11"/>
          <p:cNvSpPr/>
          <p:nvPr userDrawn="1"/>
        </p:nvSpPr>
        <p:spPr>
          <a:xfrm>
            <a:off x="5246169" y="4027472"/>
            <a:ext cx="381308" cy="381203"/>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ZA" dirty="0">
              <a:solidFill>
                <a:srgbClr val="FFFFFF"/>
              </a:solidFill>
            </a:endParaRPr>
          </a:p>
        </p:txBody>
      </p:sp>
      <p:sp>
        <p:nvSpPr>
          <p:cNvPr id="13" name="Oval 12"/>
          <p:cNvSpPr/>
          <p:nvPr userDrawn="1"/>
        </p:nvSpPr>
        <p:spPr>
          <a:xfrm>
            <a:off x="8163709" y="1768279"/>
            <a:ext cx="167181" cy="16713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ZA" dirty="0">
              <a:solidFill>
                <a:srgbClr val="FFFFFF"/>
              </a:solidFill>
            </a:endParaRPr>
          </a:p>
        </p:txBody>
      </p:sp>
      <p:sp>
        <p:nvSpPr>
          <p:cNvPr id="14" name="Picture Placeholder 6"/>
          <p:cNvSpPr>
            <a:spLocks noGrp="1"/>
          </p:cNvSpPr>
          <p:nvPr>
            <p:ph type="pic" sz="quarter" idx="14"/>
          </p:nvPr>
        </p:nvSpPr>
        <p:spPr>
          <a:xfrm>
            <a:off x="5142217" y="1739047"/>
            <a:ext cx="2979602" cy="2978781"/>
          </a:xfrm>
          <a:prstGeom prst="ellipse">
            <a:avLst/>
          </a:prstGeom>
          <a:ln w="38100">
            <a:solidFill>
              <a:schemeClr val="accent3"/>
            </a:solidFill>
          </a:ln>
        </p:spPr>
        <p:txBody>
          <a:bodyPr/>
          <a:lstStyle/>
          <a:p>
            <a:r>
              <a:rPr lang="en-US"/>
              <a:t>Click icon to add picture</a:t>
            </a:r>
            <a:endParaRPr lang="en-GB"/>
          </a:p>
        </p:txBody>
      </p:sp>
    </p:spTree>
    <p:extLst>
      <p:ext uri="{BB962C8B-B14F-4D97-AF65-F5344CB8AC3E}">
        <p14:creationId xmlns:p14="http://schemas.microsoft.com/office/powerpoint/2010/main" val="830144330"/>
      </p:ext>
    </p:extLst>
  </p:cSld>
  <p:clrMapOvr>
    <a:masterClrMapping/>
  </p:clrMapOvr>
  <p:hf hdr="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 Column Image Sl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emphasis part of title</a:t>
            </a:r>
          </a:p>
        </p:txBody>
      </p:sp>
      <p:sp>
        <p:nvSpPr>
          <p:cNvPr id="8" name="Text Placeholder 7"/>
          <p:cNvSpPr>
            <a:spLocks noGrp="1"/>
          </p:cNvSpPr>
          <p:nvPr>
            <p:ph type="body" sz="quarter" idx="13" hasCustomPrompt="1"/>
          </p:nvPr>
        </p:nvSpPr>
        <p:spPr>
          <a:xfrm>
            <a:off x="232378" y="331099"/>
            <a:ext cx="6725791" cy="590215"/>
          </a:xfrm>
        </p:spPr>
        <p:txBody>
          <a:bodyPr anchor="b">
            <a:normAutofit/>
          </a:bodyPr>
          <a:lstStyle>
            <a:lvl1pPr marL="0" indent="0">
              <a:buNone/>
              <a:defRPr sz="1900" b="0">
                <a:solidFill>
                  <a:schemeClr val="bg2"/>
                </a:solidFill>
              </a:defRPr>
            </a:lvl1pPr>
          </a:lstStyle>
          <a:p>
            <a:pPr lvl="0"/>
            <a:r>
              <a:rPr lang="en-US" dirty="0"/>
              <a:t>CLICK TO ADD TAG LINE OR BEGINNING OF TITLE</a:t>
            </a:r>
            <a:endParaRPr lang="en-GB" dirty="0"/>
          </a:p>
        </p:txBody>
      </p:sp>
      <p:sp>
        <p:nvSpPr>
          <p:cNvPr id="11" name="Text Placeholder 10"/>
          <p:cNvSpPr>
            <a:spLocks noGrp="1"/>
          </p:cNvSpPr>
          <p:nvPr>
            <p:ph type="body" sz="quarter" idx="14"/>
          </p:nvPr>
        </p:nvSpPr>
        <p:spPr>
          <a:xfrm>
            <a:off x="242688" y="4648362"/>
            <a:ext cx="3843754" cy="876140"/>
          </a:xfrm>
        </p:spPr>
        <p:txBody>
          <a:bodyPr/>
          <a:lstStyle>
            <a:lvl1pPr>
              <a:defRPr lang="en-US" sz="1200" kern="1200" cap="none" baseline="0" dirty="0" smtClean="0">
                <a:solidFill>
                  <a:schemeClr val="tx1"/>
                </a:solidFill>
                <a:latin typeface="+mn-lt"/>
                <a:ea typeface="+mn-ea"/>
                <a:cs typeface="+mn-cs"/>
              </a:defRPr>
            </a:lvl1pPr>
            <a:lvl2pPr marL="197599" indent="-137132">
              <a:buFont typeface="Arial" panose="020B0604020202020204" pitchFamily="34" charset="0"/>
              <a:buChar char="•"/>
              <a:defRPr>
                <a:solidFill>
                  <a:schemeClr val="tx1"/>
                </a:solidFill>
              </a:defRPr>
            </a:lvl2pPr>
          </a:lstStyle>
          <a:p>
            <a:pPr lvl="0"/>
            <a:r>
              <a:rPr lang="en-US"/>
              <a:t>Click to edit Master text styles</a:t>
            </a:r>
          </a:p>
          <a:p>
            <a:pPr lvl="1"/>
            <a:r>
              <a:rPr lang="en-US"/>
              <a:t>Second level</a:t>
            </a:r>
          </a:p>
        </p:txBody>
      </p:sp>
      <p:sp>
        <p:nvSpPr>
          <p:cNvPr id="9" name="Text Placeholder 10"/>
          <p:cNvSpPr>
            <a:spLocks noGrp="1"/>
          </p:cNvSpPr>
          <p:nvPr>
            <p:ph type="body" sz="quarter" idx="15"/>
          </p:nvPr>
        </p:nvSpPr>
        <p:spPr>
          <a:xfrm>
            <a:off x="5043071" y="4648362"/>
            <a:ext cx="3843754" cy="876140"/>
          </a:xfrm>
        </p:spPr>
        <p:txBody>
          <a:bodyPr/>
          <a:lstStyle>
            <a:lvl1pPr>
              <a:defRPr lang="en-US" sz="1200" kern="1200" cap="none" baseline="0" dirty="0" smtClean="0">
                <a:solidFill>
                  <a:schemeClr val="tx1"/>
                </a:solidFill>
                <a:latin typeface="+mn-lt"/>
                <a:ea typeface="+mn-ea"/>
                <a:cs typeface="+mn-cs"/>
              </a:defRPr>
            </a:lvl1pPr>
            <a:lvl2pPr marL="197599" indent="-137132">
              <a:buFont typeface="Arial" panose="020B0604020202020204" pitchFamily="34" charset="0"/>
              <a:buChar char="•"/>
              <a:defRPr>
                <a:solidFill>
                  <a:schemeClr val="tx1"/>
                </a:solidFill>
              </a:defRPr>
            </a:lvl2pPr>
          </a:lstStyle>
          <a:p>
            <a:pPr lvl="0"/>
            <a:r>
              <a:rPr lang="en-US"/>
              <a:t>Click to edit Master text styles</a:t>
            </a:r>
          </a:p>
          <a:p>
            <a:pPr lvl="1"/>
            <a:r>
              <a:rPr lang="en-US"/>
              <a:t>Second level</a:t>
            </a:r>
          </a:p>
        </p:txBody>
      </p:sp>
      <p:sp>
        <p:nvSpPr>
          <p:cNvPr id="7" name="Picture Placeholder 6"/>
          <p:cNvSpPr>
            <a:spLocks noGrp="1"/>
          </p:cNvSpPr>
          <p:nvPr>
            <p:ph type="pic" sz="quarter" idx="16"/>
          </p:nvPr>
        </p:nvSpPr>
        <p:spPr>
          <a:xfrm>
            <a:off x="242688" y="2441472"/>
            <a:ext cx="3843754" cy="2067189"/>
          </a:xfrm>
        </p:spPr>
        <p:txBody>
          <a:bodyPr>
            <a:normAutofit/>
          </a:bodyPr>
          <a:lstStyle>
            <a:lvl1pPr>
              <a:defRPr sz="1100">
                <a:solidFill>
                  <a:schemeClr val="bg2"/>
                </a:solidFill>
              </a:defRPr>
            </a:lvl1pPr>
          </a:lstStyle>
          <a:p>
            <a:r>
              <a:rPr lang="en-US"/>
              <a:t>Click icon to add picture</a:t>
            </a:r>
            <a:endParaRPr lang="en-GB"/>
          </a:p>
        </p:txBody>
      </p:sp>
      <p:sp>
        <p:nvSpPr>
          <p:cNvPr id="12" name="Picture Placeholder 6"/>
          <p:cNvSpPr>
            <a:spLocks noGrp="1"/>
          </p:cNvSpPr>
          <p:nvPr>
            <p:ph type="pic" sz="quarter" idx="17"/>
          </p:nvPr>
        </p:nvSpPr>
        <p:spPr>
          <a:xfrm>
            <a:off x="5043071" y="2441472"/>
            <a:ext cx="3843754" cy="2067189"/>
          </a:xfrm>
        </p:spPr>
        <p:txBody>
          <a:bodyPr>
            <a:normAutofit/>
          </a:bodyPr>
          <a:lstStyle>
            <a:lvl1pPr>
              <a:defRPr sz="1100">
                <a:solidFill>
                  <a:schemeClr val="bg2"/>
                </a:solidFill>
              </a:defRPr>
            </a:lvl1pPr>
          </a:lstStyle>
          <a:p>
            <a:r>
              <a:rPr lang="en-US"/>
              <a:t>Click icon to add picture</a:t>
            </a:r>
            <a:endParaRPr lang="en-GB" dirty="0"/>
          </a:p>
        </p:txBody>
      </p:sp>
      <p:sp>
        <p:nvSpPr>
          <p:cNvPr id="13" name="Text Placeholder 10"/>
          <p:cNvSpPr>
            <a:spLocks noGrp="1"/>
          </p:cNvSpPr>
          <p:nvPr>
            <p:ph type="body" sz="quarter" idx="18"/>
          </p:nvPr>
        </p:nvSpPr>
        <p:spPr>
          <a:xfrm>
            <a:off x="242688" y="1851259"/>
            <a:ext cx="3843754" cy="590215"/>
          </a:xfrm>
          <a:solidFill>
            <a:schemeClr val="tx2"/>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4" name="Text Placeholder 10"/>
          <p:cNvSpPr>
            <a:spLocks noGrp="1"/>
          </p:cNvSpPr>
          <p:nvPr>
            <p:ph type="body" sz="quarter" idx="19"/>
          </p:nvPr>
        </p:nvSpPr>
        <p:spPr>
          <a:xfrm>
            <a:off x="5043071" y="1851259"/>
            <a:ext cx="3843754" cy="590215"/>
          </a:xfrm>
          <a:solidFill>
            <a:schemeClr val="accent2"/>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Tree>
    <p:extLst>
      <p:ext uri="{BB962C8B-B14F-4D97-AF65-F5344CB8AC3E}">
        <p14:creationId xmlns:p14="http://schemas.microsoft.com/office/powerpoint/2010/main" val="29456710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 Column Image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34003" y="857959"/>
            <a:ext cx="8654595" cy="457048"/>
          </a:xfrm>
        </p:spPr>
        <p:txBody>
          <a:bodyPr/>
          <a:lstStyle/>
          <a:p>
            <a:r>
              <a:rPr lang="en-US" dirty="0"/>
              <a:t>Click to add emphasis part of title</a:t>
            </a:r>
          </a:p>
        </p:txBody>
      </p:sp>
      <p:sp>
        <p:nvSpPr>
          <p:cNvPr id="8" name="Text Placeholder 7"/>
          <p:cNvSpPr>
            <a:spLocks noGrp="1"/>
          </p:cNvSpPr>
          <p:nvPr>
            <p:ph type="body" sz="quarter" idx="13" hasCustomPrompt="1"/>
          </p:nvPr>
        </p:nvSpPr>
        <p:spPr>
          <a:xfrm>
            <a:off x="234000" y="331099"/>
            <a:ext cx="6695158" cy="590215"/>
          </a:xfrm>
        </p:spPr>
        <p:txBody>
          <a:bodyPr anchor="b">
            <a:normAutofit/>
          </a:bodyPr>
          <a:lstStyle>
            <a:lvl1pPr marL="0" indent="0">
              <a:buNone/>
              <a:defRPr sz="1900" b="0">
                <a:solidFill>
                  <a:schemeClr val="bg2"/>
                </a:solidFill>
              </a:defRPr>
            </a:lvl1pPr>
          </a:lstStyle>
          <a:p>
            <a:pPr lvl="0"/>
            <a:r>
              <a:rPr lang="en-US" dirty="0"/>
              <a:t>CLICK TO ADD TAG LINE OR BEGINNING OF TITLE</a:t>
            </a:r>
            <a:endParaRPr lang="en-GB" dirty="0"/>
          </a:p>
        </p:txBody>
      </p:sp>
      <p:sp>
        <p:nvSpPr>
          <p:cNvPr id="11" name="Text Placeholder 10"/>
          <p:cNvSpPr>
            <a:spLocks noGrp="1"/>
          </p:cNvSpPr>
          <p:nvPr>
            <p:ph type="body" sz="quarter" idx="14"/>
          </p:nvPr>
        </p:nvSpPr>
        <p:spPr>
          <a:xfrm>
            <a:off x="244533" y="4641740"/>
            <a:ext cx="2561614" cy="1047349"/>
          </a:xfrm>
        </p:spPr>
        <p:txBody>
          <a:bodyPr/>
          <a:lstStyle>
            <a:lvl1pPr>
              <a:defRPr lang="en-US" sz="1200" kern="1200" cap="none" baseline="0" dirty="0" smtClean="0">
                <a:solidFill>
                  <a:schemeClr val="tx1"/>
                </a:solidFill>
                <a:latin typeface="+mn-lt"/>
                <a:ea typeface="+mn-ea"/>
                <a:cs typeface="+mn-cs"/>
              </a:defRPr>
            </a:lvl1pPr>
            <a:lvl2pPr marL="197599" indent="-137132">
              <a:buFont typeface="Arial" panose="020B0604020202020204" pitchFamily="34" charset="0"/>
              <a:buChar char="•"/>
              <a:defRPr>
                <a:solidFill>
                  <a:schemeClr val="tx1"/>
                </a:solidFill>
              </a:defRPr>
            </a:lvl2pPr>
          </a:lstStyle>
          <a:p>
            <a:pPr lvl="0"/>
            <a:r>
              <a:rPr lang="en-US"/>
              <a:t>Click to edit Master text styles</a:t>
            </a:r>
          </a:p>
          <a:p>
            <a:pPr lvl="1"/>
            <a:r>
              <a:rPr lang="en-US"/>
              <a:t>Second level</a:t>
            </a:r>
          </a:p>
        </p:txBody>
      </p:sp>
      <p:sp>
        <p:nvSpPr>
          <p:cNvPr id="9" name="Text Placeholder 10"/>
          <p:cNvSpPr>
            <a:spLocks noGrp="1"/>
          </p:cNvSpPr>
          <p:nvPr>
            <p:ph type="body" sz="quarter" idx="15"/>
          </p:nvPr>
        </p:nvSpPr>
        <p:spPr>
          <a:xfrm>
            <a:off x="3300205" y="4641740"/>
            <a:ext cx="2561614" cy="1047349"/>
          </a:xfrm>
        </p:spPr>
        <p:txBody>
          <a:bodyPr/>
          <a:lstStyle>
            <a:lvl1pPr>
              <a:defRPr lang="en-US" sz="1200" kern="1200" cap="none" baseline="0" dirty="0" smtClean="0">
                <a:solidFill>
                  <a:schemeClr val="tx1"/>
                </a:solidFill>
                <a:latin typeface="+mn-lt"/>
                <a:ea typeface="+mn-ea"/>
                <a:cs typeface="+mn-cs"/>
              </a:defRPr>
            </a:lvl1pPr>
            <a:lvl2pPr marL="197599" indent="-137132">
              <a:buFont typeface="Arial" panose="020B0604020202020204" pitchFamily="34" charset="0"/>
              <a:buChar char="•"/>
              <a:defRPr>
                <a:solidFill>
                  <a:schemeClr val="tx1"/>
                </a:solidFill>
              </a:defRPr>
            </a:lvl2pPr>
          </a:lstStyle>
          <a:p>
            <a:pPr lvl="0"/>
            <a:r>
              <a:rPr lang="en-US"/>
              <a:t>Click to edit Master text styles</a:t>
            </a:r>
          </a:p>
          <a:p>
            <a:pPr lvl="1"/>
            <a:r>
              <a:rPr lang="en-US"/>
              <a:t>Second level</a:t>
            </a:r>
          </a:p>
        </p:txBody>
      </p:sp>
      <p:sp>
        <p:nvSpPr>
          <p:cNvPr id="7" name="Picture Placeholder 6"/>
          <p:cNvSpPr>
            <a:spLocks noGrp="1"/>
          </p:cNvSpPr>
          <p:nvPr>
            <p:ph type="pic" sz="quarter" idx="16"/>
          </p:nvPr>
        </p:nvSpPr>
        <p:spPr>
          <a:xfrm>
            <a:off x="244533" y="2441472"/>
            <a:ext cx="2561614" cy="2067189"/>
          </a:xfrm>
        </p:spPr>
        <p:txBody>
          <a:bodyPr>
            <a:normAutofit/>
          </a:bodyPr>
          <a:lstStyle>
            <a:lvl1pPr>
              <a:defRPr sz="1100">
                <a:solidFill>
                  <a:schemeClr val="bg2"/>
                </a:solidFill>
              </a:defRPr>
            </a:lvl1pPr>
          </a:lstStyle>
          <a:p>
            <a:r>
              <a:rPr lang="en-US"/>
              <a:t>Click icon to add picture</a:t>
            </a:r>
            <a:endParaRPr lang="en-GB"/>
          </a:p>
        </p:txBody>
      </p:sp>
      <p:sp>
        <p:nvSpPr>
          <p:cNvPr id="12" name="Picture Placeholder 6"/>
          <p:cNvSpPr>
            <a:spLocks noGrp="1"/>
          </p:cNvSpPr>
          <p:nvPr>
            <p:ph type="pic" sz="quarter" idx="17"/>
          </p:nvPr>
        </p:nvSpPr>
        <p:spPr>
          <a:xfrm>
            <a:off x="3300205" y="2441472"/>
            <a:ext cx="2561614" cy="2067189"/>
          </a:xfrm>
        </p:spPr>
        <p:txBody>
          <a:bodyPr>
            <a:normAutofit/>
          </a:bodyPr>
          <a:lstStyle>
            <a:lvl1pPr>
              <a:defRPr sz="1100">
                <a:solidFill>
                  <a:schemeClr val="bg2"/>
                </a:solidFill>
              </a:defRPr>
            </a:lvl1pPr>
          </a:lstStyle>
          <a:p>
            <a:r>
              <a:rPr lang="en-US"/>
              <a:t>Click icon to add picture</a:t>
            </a:r>
            <a:endParaRPr lang="en-GB"/>
          </a:p>
        </p:txBody>
      </p:sp>
      <p:sp>
        <p:nvSpPr>
          <p:cNvPr id="13" name="Text Placeholder 10"/>
          <p:cNvSpPr>
            <a:spLocks noGrp="1"/>
          </p:cNvSpPr>
          <p:nvPr>
            <p:ph type="body" sz="quarter" idx="18"/>
          </p:nvPr>
        </p:nvSpPr>
        <p:spPr>
          <a:xfrm>
            <a:off x="244533" y="1851259"/>
            <a:ext cx="2561614" cy="590215"/>
          </a:xfrm>
          <a:solidFill>
            <a:schemeClr val="tx2"/>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4" name="Text Placeholder 10"/>
          <p:cNvSpPr>
            <a:spLocks noGrp="1"/>
          </p:cNvSpPr>
          <p:nvPr>
            <p:ph type="body" sz="quarter" idx="19"/>
          </p:nvPr>
        </p:nvSpPr>
        <p:spPr>
          <a:xfrm>
            <a:off x="3300205" y="1851259"/>
            <a:ext cx="2561614" cy="590215"/>
          </a:xfrm>
          <a:solidFill>
            <a:schemeClr val="accent2"/>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5" name="Text Placeholder 10"/>
          <p:cNvSpPr>
            <a:spLocks noGrp="1"/>
          </p:cNvSpPr>
          <p:nvPr>
            <p:ph type="body" sz="quarter" idx="20"/>
          </p:nvPr>
        </p:nvSpPr>
        <p:spPr>
          <a:xfrm>
            <a:off x="6301029" y="4641740"/>
            <a:ext cx="2561614" cy="1047349"/>
          </a:xfrm>
        </p:spPr>
        <p:txBody>
          <a:bodyPr/>
          <a:lstStyle>
            <a:lvl1pPr>
              <a:defRPr lang="en-US" sz="1200" kern="1200" cap="none" baseline="0" dirty="0" smtClean="0">
                <a:solidFill>
                  <a:schemeClr val="tx1"/>
                </a:solidFill>
                <a:latin typeface="+mn-lt"/>
                <a:ea typeface="+mn-ea"/>
                <a:cs typeface="+mn-cs"/>
              </a:defRPr>
            </a:lvl1pPr>
            <a:lvl2pPr marL="197599" indent="-137132">
              <a:buFont typeface="Arial" panose="020B0604020202020204" pitchFamily="34" charset="0"/>
              <a:buChar char="•"/>
              <a:defRPr>
                <a:solidFill>
                  <a:schemeClr val="tx1"/>
                </a:solidFill>
              </a:defRPr>
            </a:lvl2pPr>
          </a:lstStyle>
          <a:p>
            <a:pPr lvl="0"/>
            <a:r>
              <a:rPr lang="en-US"/>
              <a:t>Click to edit Master text styles</a:t>
            </a:r>
          </a:p>
          <a:p>
            <a:pPr lvl="1"/>
            <a:r>
              <a:rPr lang="en-US"/>
              <a:t>Second level</a:t>
            </a:r>
          </a:p>
        </p:txBody>
      </p:sp>
      <p:sp>
        <p:nvSpPr>
          <p:cNvPr id="16" name="Picture Placeholder 6"/>
          <p:cNvSpPr>
            <a:spLocks noGrp="1"/>
          </p:cNvSpPr>
          <p:nvPr>
            <p:ph type="pic" sz="quarter" idx="21"/>
          </p:nvPr>
        </p:nvSpPr>
        <p:spPr>
          <a:xfrm>
            <a:off x="6301029" y="2441472"/>
            <a:ext cx="2561614" cy="2067189"/>
          </a:xfrm>
        </p:spPr>
        <p:txBody>
          <a:bodyPr>
            <a:normAutofit/>
          </a:bodyPr>
          <a:lstStyle>
            <a:lvl1pPr>
              <a:defRPr sz="1100">
                <a:solidFill>
                  <a:schemeClr val="bg2"/>
                </a:solidFill>
              </a:defRPr>
            </a:lvl1pPr>
          </a:lstStyle>
          <a:p>
            <a:r>
              <a:rPr lang="en-US"/>
              <a:t>Click icon to add picture</a:t>
            </a:r>
            <a:endParaRPr lang="en-GB"/>
          </a:p>
        </p:txBody>
      </p:sp>
      <p:sp>
        <p:nvSpPr>
          <p:cNvPr id="17" name="Text Placeholder 10"/>
          <p:cNvSpPr>
            <a:spLocks noGrp="1"/>
          </p:cNvSpPr>
          <p:nvPr>
            <p:ph type="body" sz="quarter" idx="22"/>
          </p:nvPr>
        </p:nvSpPr>
        <p:spPr>
          <a:xfrm>
            <a:off x="6301029" y="1851259"/>
            <a:ext cx="2561614" cy="590215"/>
          </a:xfrm>
          <a:solidFill>
            <a:schemeClr val="accent6"/>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Tree>
    <p:extLst>
      <p:ext uri="{BB962C8B-B14F-4D97-AF65-F5344CB8AC3E}">
        <p14:creationId xmlns:p14="http://schemas.microsoft.com/office/powerpoint/2010/main" val="21936441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 Column Image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34000" y="857959"/>
            <a:ext cx="6723160" cy="457048"/>
          </a:xfrm>
        </p:spPr>
        <p:txBody>
          <a:bodyPr/>
          <a:lstStyle/>
          <a:p>
            <a:r>
              <a:rPr lang="en-US" dirty="0"/>
              <a:t>Click to add emphasis part of title</a:t>
            </a:r>
          </a:p>
        </p:txBody>
      </p:sp>
      <p:sp>
        <p:nvSpPr>
          <p:cNvPr id="8" name="Text Placeholder 7"/>
          <p:cNvSpPr>
            <a:spLocks noGrp="1"/>
          </p:cNvSpPr>
          <p:nvPr>
            <p:ph type="body" sz="quarter" idx="13" hasCustomPrompt="1"/>
          </p:nvPr>
        </p:nvSpPr>
        <p:spPr>
          <a:xfrm>
            <a:off x="234000" y="331099"/>
            <a:ext cx="6615283" cy="590215"/>
          </a:xfrm>
        </p:spPr>
        <p:txBody>
          <a:bodyPr anchor="b">
            <a:normAutofit/>
          </a:bodyPr>
          <a:lstStyle>
            <a:lvl1pPr marL="0" indent="0">
              <a:buNone/>
              <a:defRPr sz="1900" b="0">
                <a:solidFill>
                  <a:schemeClr val="bg2"/>
                </a:solidFill>
              </a:defRPr>
            </a:lvl1pPr>
          </a:lstStyle>
          <a:p>
            <a:pPr lvl="0"/>
            <a:r>
              <a:rPr lang="en-US" dirty="0"/>
              <a:t>CLICK TO ADD TAG LINE OR BEGINNING OF TITLE</a:t>
            </a:r>
            <a:endParaRPr lang="en-GB" dirty="0"/>
          </a:p>
        </p:txBody>
      </p:sp>
      <p:sp>
        <p:nvSpPr>
          <p:cNvPr id="11" name="Text Placeholder 10"/>
          <p:cNvSpPr>
            <a:spLocks noGrp="1"/>
          </p:cNvSpPr>
          <p:nvPr>
            <p:ph type="body" sz="quarter" idx="14"/>
          </p:nvPr>
        </p:nvSpPr>
        <p:spPr>
          <a:xfrm>
            <a:off x="235007" y="4365104"/>
            <a:ext cx="1948830" cy="1120925"/>
          </a:xfrm>
        </p:spPr>
        <p:txBody>
          <a:bodyPr/>
          <a:lstStyle>
            <a:lvl1pPr>
              <a:defRPr lang="en-US" sz="1200" kern="1200" cap="none" baseline="0" dirty="0" smtClean="0">
                <a:solidFill>
                  <a:schemeClr val="tx1"/>
                </a:solidFill>
                <a:latin typeface="+mn-lt"/>
                <a:ea typeface="+mn-ea"/>
                <a:cs typeface="+mn-cs"/>
              </a:defRPr>
            </a:lvl1pPr>
            <a:lvl2pPr marL="197599" indent="-137132">
              <a:buFont typeface="Arial" panose="020B0604020202020204" pitchFamily="34" charset="0"/>
              <a:buChar char="•"/>
              <a:defRPr/>
            </a:lvl2pPr>
          </a:lstStyle>
          <a:p>
            <a:pPr lvl="0"/>
            <a:r>
              <a:rPr lang="en-US"/>
              <a:t>Click to edit Master text styles</a:t>
            </a:r>
          </a:p>
          <a:p>
            <a:pPr lvl="1"/>
            <a:r>
              <a:rPr lang="en-US"/>
              <a:t>Second level</a:t>
            </a:r>
          </a:p>
        </p:txBody>
      </p:sp>
      <p:sp>
        <p:nvSpPr>
          <p:cNvPr id="9" name="Text Placeholder 10"/>
          <p:cNvSpPr>
            <a:spLocks noGrp="1"/>
          </p:cNvSpPr>
          <p:nvPr>
            <p:ph type="body" sz="quarter" idx="15"/>
          </p:nvPr>
        </p:nvSpPr>
        <p:spPr>
          <a:xfrm>
            <a:off x="2469336" y="4365104"/>
            <a:ext cx="1948830" cy="1120925"/>
          </a:xfrm>
        </p:spPr>
        <p:txBody>
          <a:bodyPr/>
          <a:lstStyle>
            <a:lvl1pPr>
              <a:defRPr lang="en-US" sz="1200" kern="1200" cap="none" baseline="0" dirty="0" smtClean="0">
                <a:solidFill>
                  <a:schemeClr val="tx1"/>
                </a:solidFill>
                <a:latin typeface="+mn-lt"/>
                <a:ea typeface="+mn-ea"/>
                <a:cs typeface="+mn-cs"/>
              </a:defRPr>
            </a:lvl1pPr>
            <a:lvl2pPr marL="197599" indent="-137132">
              <a:buFont typeface="Arial" panose="020B0604020202020204" pitchFamily="34" charset="0"/>
              <a:buChar char="•"/>
              <a:defRPr/>
            </a:lvl2pPr>
          </a:lstStyle>
          <a:p>
            <a:pPr lvl="0"/>
            <a:r>
              <a:rPr lang="en-US"/>
              <a:t>Click to edit Master text styles</a:t>
            </a:r>
          </a:p>
          <a:p>
            <a:pPr lvl="1"/>
            <a:r>
              <a:rPr lang="en-US"/>
              <a:t>Second level</a:t>
            </a:r>
          </a:p>
        </p:txBody>
      </p:sp>
      <p:sp>
        <p:nvSpPr>
          <p:cNvPr id="7" name="Picture Placeholder 6"/>
          <p:cNvSpPr>
            <a:spLocks noGrp="1"/>
          </p:cNvSpPr>
          <p:nvPr>
            <p:ph type="pic" sz="quarter" idx="16"/>
          </p:nvPr>
        </p:nvSpPr>
        <p:spPr>
          <a:xfrm>
            <a:off x="235007" y="2441473"/>
            <a:ext cx="1948830" cy="1851624"/>
          </a:xfrm>
        </p:spPr>
        <p:txBody>
          <a:bodyPr lIns="72000" tIns="72000" rIns="72000" bIns="72000">
            <a:normAutofit/>
          </a:bodyPr>
          <a:lstStyle>
            <a:lvl1pPr>
              <a:defRPr sz="1100">
                <a:solidFill>
                  <a:schemeClr val="bg2"/>
                </a:solidFill>
              </a:defRPr>
            </a:lvl1pPr>
          </a:lstStyle>
          <a:p>
            <a:r>
              <a:rPr lang="en-US"/>
              <a:t>Click icon to add picture</a:t>
            </a:r>
            <a:endParaRPr lang="en-GB" dirty="0"/>
          </a:p>
        </p:txBody>
      </p:sp>
      <p:sp>
        <p:nvSpPr>
          <p:cNvPr id="13" name="Text Placeholder 10"/>
          <p:cNvSpPr>
            <a:spLocks noGrp="1"/>
          </p:cNvSpPr>
          <p:nvPr>
            <p:ph type="body" sz="quarter" idx="18"/>
          </p:nvPr>
        </p:nvSpPr>
        <p:spPr>
          <a:xfrm>
            <a:off x="235007" y="1851257"/>
            <a:ext cx="1948830" cy="590213"/>
          </a:xfrm>
          <a:solidFill>
            <a:schemeClr val="tx2"/>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4" name="Text Placeholder 10"/>
          <p:cNvSpPr>
            <a:spLocks noGrp="1"/>
          </p:cNvSpPr>
          <p:nvPr>
            <p:ph type="body" sz="quarter" idx="19"/>
          </p:nvPr>
        </p:nvSpPr>
        <p:spPr>
          <a:xfrm>
            <a:off x="2469336" y="1851257"/>
            <a:ext cx="1948830" cy="590213"/>
          </a:xfrm>
          <a:solidFill>
            <a:schemeClr val="accent2"/>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2" name="Picture Placeholder 6"/>
          <p:cNvSpPr>
            <a:spLocks noGrp="1"/>
          </p:cNvSpPr>
          <p:nvPr>
            <p:ph type="pic" sz="quarter" idx="17"/>
          </p:nvPr>
        </p:nvSpPr>
        <p:spPr>
          <a:xfrm>
            <a:off x="2469336" y="2441473"/>
            <a:ext cx="1948830" cy="1851624"/>
          </a:xfrm>
        </p:spPr>
        <p:txBody>
          <a:bodyPr lIns="72000" tIns="72000" rIns="72000" bIns="72000">
            <a:normAutofit/>
          </a:bodyPr>
          <a:lstStyle>
            <a:lvl1pPr>
              <a:defRPr sz="1100">
                <a:solidFill>
                  <a:schemeClr val="bg2"/>
                </a:solidFill>
              </a:defRPr>
            </a:lvl1pPr>
          </a:lstStyle>
          <a:p>
            <a:r>
              <a:rPr lang="en-US"/>
              <a:t>Click icon to add picture</a:t>
            </a:r>
            <a:endParaRPr lang="en-GB" dirty="0"/>
          </a:p>
        </p:txBody>
      </p:sp>
      <p:sp>
        <p:nvSpPr>
          <p:cNvPr id="15" name="Text Placeholder 10"/>
          <p:cNvSpPr>
            <a:spLocks noGrp="1"/>
          </p:cNvSpPr>
          <p:nvPr>
            <p:ph type="body" sz="quarter" idx="20"/>
          </p:nvPr>
        </p:nvSpPr>
        <p:spPr>
          <a:xfrm>
            <a:off x="4703665" y="4365104"/>
            <a:ext cx="1948830" cy="1120925"/>
          </a:xfrm>
        </p:spPr>
        <p:txBody>
          <a:bodyPr/>
          <a:lstStyle>
            <a:lvl1pPr>
              <a:defRPr lang="en-US" sz="1200" kern="1200" cap="none" baseline="0" dirty="0" smtClean="0">
                <a:solidFill>
                  <a:schemeClr val="tx1"/>
                </a:solidFill>
                <a:latin typeface="+mn-lt"/>
                <a:ea typeface="+mn-ea"/>
                <a:cs typeface="+mn-cs"/>
              </a:defRPr>
            </a:lvl1pPr>
            <a:lvl2pPr marL="197599" indent="-137132">
              <a:buFont typeface="Arial" panose="020B0604020202020204" pitchFamily="34" charset="0"/>
              <a:buChar char="•"/>
              <a:defRPr/>
            </a:lvl2pPr>
          </a:lstStyle>
          <a:p>
            <a:pPr lvl="0"/>
            <a:r>
              <a:rPr lang="en-US"/>
              <a:t>Click to edit Master text styles</a:t>
            </a:r>
          </a:p>
          <a:p>
            <a:pPr lvl="1"/>
            <a:r>
              <a:rPr lang="en-US"/>
              <a:t>Second level</a:t>
            </a:r>
          </a:p>
        </p:txBody>
      </p:sp>
      <p:sp>
        <p:nvSpPr>
          <p:cNvPr id="17" name="Text Placeholder 10"/>
          <p:cNvSpPr>
            <a:spLocks noGrp="1"/>
          </p:cNvSpPr>
          <p:nvPr>
            <p:ph type="body" sz="quarter" idx="22"/>
          </p:nvPr>
        </p:nvSpPr>
        <p:spPr>
          <a:xfrm>
            <a:off x="4703665" y="1851257"/>
            <a:ext cx="1948830" cy="590213"/>
          </a:xfrm>
          <a:solidFill>
            <a:schemeClr val="accent6"/>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6" name="Picture Placeholder 6"/>
          <p:cNvSpPr>
            <a:spLocks noGrp="1"/>
          </p:cNvSpPr>
          <p:nvPr>
            <p:ph type="pic" sz="quarter" idx="21"/>
          </p:nvPr>
        </p:nvSpPr>
        <p:spPr>
          <a:xfrm>
            <a:off x="4703665" y="2441473"/>
            <a:ext cx="1948830" cy="1851624"/>
          </a:xfrm>
        </p:spPr>
        <p:txBody>
          <a:bodyPr lIns="72000" tIns="72000" rIns="72000" bIns="72000">
            <a:normAutofit/>
          </a:bodyPr>
          <a:lstStyle>
            <a:lvl1pPr>
              <a:defRPr sz="1100">
                <a:solidFill>
                  <a:schemeClr val="bg2"/>
                </a:solidFill>
              </a:defRPr>
            </a:lvl1pPr>
          </a:lstStyle>
          <a:p>
            <a:r>
              <a:rPr lang="en-US"/>
              <a:t>Click icon to add picture</a:t>
            </a:r>
            <a:endParaRPr lang="en-GB"/>
          </a:p>
        </p:txBody>
      </p:sp>
      <p:sp>
        <p:nvSpPr>
          <p:cNvPr id="18" name="Text Placeholder 10"/>
          <p:cNvSpPr>
            <a:spLocks noGrp="1"/>
          </p:cNvSpPr>
          <p:nvPr>
            <p:ph type="body" sz="quarter" idx="23"/>
          </p:nvPr>
        </p:nvSpPr>
        <p:spPr>
          <a:xfrm>
            <a:off x="6937995" y="4365104"/>
            <a:ext cx="1948830" cy="1120925"/>
          </a:xfrm>
        </p:spPr>
        <p:txBody>
          <a:bodyPr/>
          <a:lstStyle>
            <a:lvl1pPr>
              <a:defRPr lang="en-US" sz="1200" kern="1200" cap="none" baseline="0" dirty="0" smtClean="0">
                <a:solidFill>
                  <a:schemeClr val="tx1"/>
                </a:solidFill>
                <a:latin typeface="+mn-lt"/>
                <a:ea typeface="+mn-ea"/>
                <a:cs typeface="+mn-cs"/>
              </a:defRPr>
            </a:lvl1pPr>
            <a:lvl2pPr marL="197599" indent="-137132">
              <a:buFont typeface="Arial" panose="020B0604020202020204" pitchFamily="34" charset="0"/>
              <a:buChar char="•"/>
              <a:defRPr/>
            </a:lvl2pPr>
          </a:lstStyle>
          <a:p>
            <a:pPr lvl="0"/>
            <a:r>
              <a:rPr lang="en-US"/>
              <a:t>Click to edit Master text styles</a:t>
            </a:r>
          </a:p>
          <a:p>
            <a:pPr lvl="1"/>
            <a:r>
              <a:rPr lang="en-US"/>
              <a:t>Second level</a:t>
            </a:r>
          </a:p>
        </p:txBody>
      </p:sp>
      <p:sp>
        <p:nvSpPr>
          <p:cNvPr id="20" name="Text Placeholder 10"/>
          <p:cNvSpPr>
            <a:spLocks noGrp="1"/>
          </p:cNvSpPr>
          <p:nvPr>
            <p:ph type="body" sz="quarter" idx="25"/>
          </p:nvPr>
        </p:nvSpPr>
        <p:spPr>
          <a:xfrm>
            <a:off x="6937995" y="1851257"/>
            <a:ext cx="1948830" cy="590213"/>
          </a:xfrm>
          <a:solidFill>
            <a:schemeClr val="accent3"/>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9" name="Picture Placeholder 6"/>
          <p:cNvSpPr>
            <a:spLocks noGrp="1"/>
          </p:cNvSpPr>
          <p:nvPr>
            <p:ph type="pic" sz="quarter" idx="24"/>
          </p:nvPr>
        </p:nvSpPr>
        <p:spPr>
          <a:xfrm>
            <a:off x="6937995" y="2441473"/>
            <a:ext cx="1948830" cy="1851624"/>
          </a:xfrm>
        </p:spPr>
        <p:txBody>
          <a:bodyPr lIns="72000" tIns="72000" rIns="72000" bIns="72000">
            <a:normAutofit/>
          </a:bodyPr>
          <a:lstStyle>
            <a:lvl1pPr>
              <a:defRPr sz="1100">
                <a:solidFill>
                  <a:schemeClr val="bg2"/>
                </a:solidFill>
              </a:defRPr>
            </a:lvl1pPr>
          </a:lstStyle>
          <a:p>
            <a:r>
              <a:rPr lang="en-US"/>
              <a:t>Click icon to add picture</a:t>
            </a:r>
            <a:endParaRPr lang="en-GB"/>
          </a:p>
        </p:txBody>
      </p:sp>
    </p:spTree>
    <p:extLst>
      <p:ext uri="{BB962C8B-B14F-4D97-AF65-F5344CB8AC3E}">
        <p14:creationId xmlns:p14="http://schemas.microsoft.com/office/powerpoint/2010/main" val="1893932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s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34000" y="457200"/>
            <a:ext cx="8646971" cy="457048"/>
          </a:xfrm>
        </p:spPr>
        <p:txBody>
          <a:bodyPr/>
          <a:lstStyle>
            <a:lvl1pPr>
              <a:defRPr baseline="0"/>
            </a:lvl1pPr>
          </a:lstStyle>
          <a:p>
            <a:r>
              <a:rPr lang="en-US" dirty="0"/>
              <a:t>Click to add emphasis part of title</a:t>
            </a:r>
          </a:p>
        </p:txBody>
      </p:sp>
      <p:sp>
        <p:nvSpPr>
          <p:cNvPr id="7" name="Text Placeholder 6"/>
          <p:cNvSpPr>
            <a:spLocks noGrp="1"/>
          </p:cNvSpPr>
          <p:nvPr>
            <p:ph type="body" sz="quarter" idx="16" hasCustomPrompt="1"/>
          </p:nvPr>
        </p:nvSpPr>
        <p:spPr>
          <a:xfrm>
            <a:off x="209558" y="6248400"/>
            <a:ext cx="6718075" cy="424383"/>
          </a:xfrm>
        </p:spPr>
        <p:txBody>
          <a:bodyPr anchor="b">
            <a:normAutofit/>
          </a:bodyPr>
          <a:lstStyle>
            <a:lvl1pPr algn="l">
              <a:lnSpc>
                <a:spcPct val="95000"/>
              </a:lnSpc>
              <a:spcBef>
                <a:spcPts val="204"/>
              </a:spcBef>
              <a:defRPr sz="1000" cap="none" baseline="0">
                <a:solidFill>
                  <a:schemeClr val="bg2">
                    <a:lumMod val="50000"/>
                  </a:schemeClr>
                </a:solidFill>
              </a:defRPr>
            </a:lvl1pPr>
          </a:lstStyle>
          <a:p>
            <a:pPr lvl="0"/>
            <a:r>
              <a:rPr lang="en-US" dirty="0"/>
              <a:t>Question and Base</a:t>
            </a:r>
            <a:endParaRPr lang="en-GB" dirty="0"/>
          </a:p>
        </p:txBody>
      </p:sp>
    </p:spTree>
    <p:extLst>
      <p:ext uri="{BB962C8B-B14F-4D97-AF65-F5344CB8AC3E}">
        <p14:creationId xmlns:p14="http://schemas.microsoft.com/office/powerpoint/2010/main" val="415531437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1_2 Column Image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34003" y="857959"/>
            <a:ext cx="8654595" cy="457048"/>
          </a:xfrm>
        </p:spPr>
        <p:txBody>
          <a:bodyPr/>
          <a:lstStyle/>
          <a:p>
            <a:r>
              <a:rPr lang="en-US" dirty="0"/>
              <a:t>Click to add emphasis part of title</a:t>
            </a:r>
          </a:p>
        </p:txBody>
      </p:sp>
      <p:sp>
        <p:nvSpPr>
          <p:cNvPr id="8" name="Text Placeholder 7"/>
          <p:cNvSpPr>
            <a:spLocks noGrp="1"/>
          </p:cNvSpPr>
          <p:nvPr>
            <p:ph type="body" sz="quarter" idx="13" hasCustomPrompt="1"/>
          </p:nvPr>
        </p:nvSpPr>
        <p:spPr>
          <a:xfrm>
            <a:off x="234000" y="331099"/>
            <a:ext cx="6710517" cy="590215"/>
          </a:xfrm>
        </p:spPr>
        <p:txBody>
          <a:bodyPr anchor="b">
            <a:normAutofit/>
          </a:bodyPr>
          <a:lstStyle>
            <a:lvl1pPr marL="0" indent="0">
              <a:buNone/>
              <a:defRPr sz="1900" b="0">
                <a:solidFill>
                  <a:schemeClr val="bg2"/>
                </a:solidFill>
              </a:defRPr>
            </a:lvl1pPr>
          </a:lstStyle>
          <a:p>
            <a:pPr lvl="0"/>
            <a:r>
              <a:rPr lang="en-US" dirty="0"/>
              <a:t>CLICK TO ADD TAG LINE OR BEGINNING OF TITLE</a:t>
            </a:r>
            <a:endParaRPr lang="en-GB" dirty="0"/>
          </a:p>
        </p:txBody>
      </p:sp>
      <p:sp>
        <p:nvSpPr>
          <p:cNvPr id="13" name="Text Placeholder 10"/>
          <p:cNvSpPr>
            <a:spLocks noGrp="1"/>
          </p:cNvSpPr>
          <p:nvPr>
            <p:ph type="body" sz="quarter" idx="18"/>
          </p:nvPr>
        </p:nvSpPr>
        <p:spPr>
          <a:xfrm>
            <a:off x="242687" y="1851259"/>
            <a:ext cx="3864347" cy="590215"/>
          </a:xfrm>
          <a:solidFill>
            <a:schemeClr val="tx2"/>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4" name="Text Placeholder 10"/>
          <p:cNvSpPr>
            <a:spLocks noGrp="1"/>
          </p:cNvSpPr>
          <p:nvPr>
            <p:ph type="body" sz="quarter" idx="19"/>
          </p:nvPr>
        </p:nvSpPr>
        <p:spPr>
          <a:xfrm>
            <a:off x="5012927" y="1851259"/>
            <a:ext cx="3873898" cy="590215"/>
          </a:xfrm>
          <a:solidFill>
            <a:schemeClr val="accent2"/>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0" name="Text Placeholder 9"/>
          <p:cNvSpPr>
            <a:spLocks noGrp="1"/>
          </p:cNvSpPr>
          <p:nvPr>
            <p:ph type="body" sz="quarter" idx="20"/>
          </p:nvPr>
        </p:nvSpPr>
        <p:spPr>
          <a:xfrm>
            <a:off x="242687" y="2668923"/>
            <a:ext cx="3864347" cy="2706348"/>
          </a:xfrm>
        </p:spPr>
        <p:txBody>
          <a:bodyPr lIns="73459" rIns="24486"/>
          <a:lstStyle>
            <a:lvl1pPr>
              <a:defRPr sz="15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9"/>
          <p:cNvSpPr>
            <a:spLocks noGrp="1"/>
          </p:cNvSpPr>
          <p:nvPr>
            <p:ph type="body" sz="quarter" idx="21"/>
          </p:nvPr>
        </p:nvSpPr>
        <p:spPr>
          <a:xfrm>
            <a:off x="5012927" y="2668923"/>
            <a:ext cx="3873898" cy="2706348"/>
          </a:xfrm>
        </p:spPr>
        <p:txBody>
          <a:bodyPr lIns="73459" rIns="24486"/>
          <a:lstStyle>
            <a:lvl1pPr>
              <a:defRPr sz="15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2" name="Text Placeholder 6"/>
          <p:cNvSpPr>
            <a:spLocks noGrp="1"/>
          </p:cNvSpPr>
          <p:nvPr>
            <p:ph type="body" sz="quarter" idx="16" hasCustomPrompt="1"/>
          </p:nvPr>
        </p:nvSpPr>
        <p:spPr>
          <a:xfrm>
            <a:off x="232378" y="5620955"/>
            <a:ext cx="6725791" cy="424383"/>
          </a:xfrm>
        </p:spPr>
        <p:txBody>
          <a:bodyPr anchor="b">
            <a:normAutofit/>
          </a:bodyPr>
          <a:lstStyle>
            <a:lvl1pPr algn="l">
              <a:lnSpc>
                <a:spcPct val="95000"/>
              </a:lnSpc>
              <a:spcBef>
                <a:spcPts val="204"/>
              </a:spcBef>
              <a:defRPr sz="1000" cap="none" baseline="0">
                <a:solidFill>
                  <a:schemeClr val="tx1"/>
                </a:solidFill>
              </a:defRPr>
            </a:lvl1pPr>
          </a:lstStyle>
          <a:p>
            <a:pPr lvl="0"/>
            <a:r>
              <a:rPr lang="en-US" dirty="0"/>
              <a:t>Question and Base</a:t>
            </a:r>
            <a:endParaRPr lang="en-GB" dirty="0"/>
          </a:p>
        </p:txBody>
      </p:sp>
    </p:spTree>
    <p:extLst>
      <p:ext uri="{BB962C8B-B14F-4D97-AF65-F5344CB8AC3E}">
        <p14:creationId xmlns:p14="http://schemas.microsoft.com/office/powerpoint/2010/main" val="30023568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1_3 Column Image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34003" y="857959"/>
            <a:ext cx="8654595" cy="457048"/>
          </a:xfrm>
        </p:spPr>
        <p:txBody>
          <a:bodyPr/>
          <a:lstStyle/>
          <a:p>
            <a:r>
              <a:rPr lang="en-US" dirty="0"/>
              <a:t>Click to add emphasis part of title</a:t>
            </a:r>
          </a:p>
        </p:txBody>
      </p:sp>
      <p:sp>
        <p:nvSpPr>
          <p:cNvPr id="8" name="Text Placeholder 7"/>
          <p:cNvSpPr>
            <a:spLocks noGrp="1"/>
          </p:cNvSpPr>
          <p:nvPr>
            <p:ph type="body" sz="quarter" idx="13" hasCustomPrompt="1"/>
          </p:nvPr>
        </p:nvSpPr>
        <p:spPr>
          <a:xfrm>
            <a:off x="234000" y="331099"/>
            <a:ext cx="6710517" cy="590215"/>
          </a:xfrm>
        </p:spPr>
        <p:txBody>
          <a:bodyPr anchor="b">
            <a:normAutofit/>
          </a:bodyPr>
          <a:lstStyle>
            <a:lvl1pPr marL="0" indent="0">
              <a:buNone/>
              <a:defRPr sz="1900" b="0">
                <a:solidFill>
                  <a:schemeClr val="bg2"/>
                </a:solidFill>
              </a:defRPr>
            </a:lvl1pPr>
          </a:lstStyle>
          <a:p>
            <a:pPr lvl="0"/>
            <a:r>
              <a:rPr lang="en-US" dirty="0"/>
              <a:t>CLICK TO ADD TAG LINE OR BEGINNING OF TITLE</a:t>
            </a:r>
            <a:endParaRPr lang="en-GB" dirty="0"/>
          </a:p>
        </p:txBody>
      </p:sp>
      <p:sp>
        <p:nvSpPr>
          <p:cNvPr id="13" name="Text Placeholder 10"/>
          <p:cNvSpPr>
            <a:spLocks noGrp="1"/>
          </p:cNvSpPr>
          <p:nvPr>
            <p:ph type="body" sz="quarter" idx="18"/>
          </p:nvPr>
        </p:nvSpPr>
        <p:spPr>
          <a:xfrm>
            <a:off x="242687" y="1851261"/>
            <a:ext cx="2654085" cy="590215"/>
          </a:xfrm>
          <a:solidFill>
            <a:schemeClr val="tx2"/>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4" name="Text Placeholder 10"/>
          <p:cNvSpPr>
            <a:spLocks noGrp="1"/>
          </p:cNvSpPr>
          <p:nvPr>
            <p:ph type="body" sz="quarter" idx="19"/>
          </p:nvPr>
        </p:nvSpPr>
        <p:spPr>
          <a:xfrm>
            <a:off x="3255266" y="1851259"/>
            <a:ext cx="2654085" cy="590215"/>
          </a:xfrm>
          <a:solidFill>
            <a:schemeClr val="accent2"/>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7" name="Text Placeholder 10"/>
          <p:cNvSpPr>
            <a:spLocks noGrp="1"/>
          </p:cNvSpPr>
          <p:nvPr>
            <p:ph type="body" sz="quarter" idx="22"/>
          </p:nvPr>
        </p:nvSpPr>
        <p:spPr>
          <a:xfrm>
            <a:off x="6232737" y="1851261"/>
            <a:ext cx="2654085" cy="590215"/>
          </a:xfrm>
          <a:solidFill>
            <a:schemeClr val="accent6"/>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8" name="Text Placeholder 9"/>
          <p:cNvSpPr>
            <a:spLocks noGrp="1"/>
          </p:cNvSpPr>
          <p:nvPr>
            <p:ph type="body" sz="quarter" idx="23"/>
          </p:nvPr>
        </p:nvSpPr>
        <p:spPr>
          <a:xfrm>
            <a:off x="250368" y="2668923"/>
            <a:ext cx="2654086" cy="2706348"/>
          </a:xfrm>
        </p:spPr>
        <p:txBody>
          <a:bodyPr lIns="73459" rIns="24486"/>
          <a:lstStyle>
            <a:lvl1pPr>
              <a:defRPr sz="15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9" name="Text Placeholder 9"/>
          <p:cNvSpPr>
            <a:spLocks noGrp="1"/>
          </p:cNvSpPr>
          <p:nvPr>
            <p:ph type="body" sz="quarter" idx="21"/>
          </p:nvPr>
        </p:nvSpPr>
        <p:spPr>
          <a:xfrm>
            <a:off x="3255266" y="2668923"/>
            <a:ext cx="2654086" cy="2706348"/>
          </a:xfrm>
        </p:spPr>
        <p:txBody>
          <a:bodyPr lIns="73459" rIns="24486"/>
          <a:lstStyle>
            <a:lvl1pPr>
              <a:defRPr sz="15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0" name="Text Placeholder 9"/>
          <p:cNvSpPr>
            <a:spLocks noGrp="1"/>
          </p:cNvSpPr>
          <p:nvPr>
            <p:ph type="body" sz="quarter" idx="24"/>
          </p:nvPr>
        </p:nvSpPr>
        <p:spPr>
          <a:xfrm>
            <a:off x="6232739" y="2668923"/>
            <a:ext cx="2654086" cy="2706348"/>
          </a:xfrm>
        </p:spPr>
        <p:txBody>
          <a:bodyPr lIns="73459" rIns="24486"/>
          <a:lstStyle>
            <a:lvl1pPr>
              <a:defRPr sz="15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Text Placeholder 6"/>
          <p:cNvSpPr>
            <a:spLocks noGrp="1"/>
          </p:cNvSpPr>
          <p:nvPr>
            <p:ph type="body" sz="quarter" idx="16" hasCustomPrompt="1"/>
          </p:nvPr>
        </p:nvSpPr>
        <p:spPr>
          <a:xfrm>
            <a:off x="232377" y="5620955"/>
            <a:ext cx="7880266" cy="424383"/>
          </a:xfrm>
        </p:spPr>
        <p:txBody>
          <a:bodyPr anchor="b">
            <a:normAutofit/>
          </a:bodyPr>
          <a:lstStyle>
            <a:lvl1pPr algn="l">
              <a:lnSpc>
                <a:spcPct val="95000"/>
              </a:lnSpc>
              <a:spcBef>
                <a:spcPts val="204"/>
              </a:spcBef>
              <a:defRPr sz="1000" cap="none" baseline="0">
                <a:solidFill>
                  <a:schemeClr val="tx1"/>
                </a:solidFill>
              </a:defRPr>
            </a:lvl1pPr>
          </a:lstStyle>
          <a:p>
            <a:pPr lvl="0"/>
            <a:r>
              <a:rPr lang="en-US" dirty="0"/>
              <a:t>Question and Base</a:t>
            </a:r>
            <a:endParaRPr lang="en-GB" dirty="0"/>
          </a:p>
        </p:txBody>
      </p:sp>
    </p:spTree>
    <p:extLst>
      <p:ext uri="{BB962C8B-B14F-4D97-AF65-F5344CB8AC3E}">
        <p14:creationId xmlns:p14="http://schemas.microsoft.com/office/powerpoint/2010/main" val="897665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_4 Column Image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34000" y="857959"/>
            <a:ext cx="7870391" cy="457048"/>
          </a:xfrm>
        </p:spPr>
        <p:txBody>
          <a:bodyPr/>
          <a:lstStyle/>
          <a:p>
            <a:r>
              <a:rPr lang="en-US" dirty="0"/>
              <a:t>Click to add emphasis part of title</a:t>
            </a:r>
          </a:p>
        </p:txBody>
      </p:sp>
      <p:sp>
        <p:nvSpPr>
          <p:cNvPr id="8" name="Text Placeholder 7"/>
          <p:cNvSpPr>
            <a:spLocks noGrp="1"/>
          </p:cNvSpPr>
          <p:nvPr>
            <p:ph type="body" sz="quarter" idx="13" hasCustomPrompt="1"/>
          </p:nvPr>
        </p:nvSpPr>
        <p:spPr>
          <a:xfrm>
            <a:off x="234000" y="331099"/>
            <a:ext cx="6710517" cy="590215"/>
          </a:xfrm>
        </p:spPr>
        <p:txBody>
          <a:bodyPr anchor="b">
            <a:normAutofit/>
          </a:bodyPr>
          <a:lstStyle>
            <a:lvl1pPr marL="0" indent="0">
              <a:buNone/>
              <a:defRPr sz="1900" b="0">
                <a:solidFill>
                  <a:schemeClr val="bg2"/>
                </a:solidFill>
              </a:defRPr>
            </a:lvl1pPr>
          </a:lstStyle>
          <a:p>
            <a:pPr lvl="0"/>
            <a:r>
              <a:rPr lang="en-US" dirty="0"/>
              <a:t>CLICK TO ADD TAG LINE OR BEGINNING OF TITLE</a:t>
            </a:r>
            <a:endParaRPr lang="en-GB" dirty="0"/>
          </a:p>
        </p:txBody>
      </p:sp>
      <p:sp>
        <p:nvSpPr>
          <p:cNvPr id="13" name="Text Placeholder 10"/>
          <p:cNvSpPr>
            <a:spLocks noGrp="1"/>
          </p:cNvSpPr>
          <p:nvPr>
            <p:ph type="body" sz="quarter" idx="18"/>
          </p:nvPr>
        </p:nvSpPr>
        <p:spPr>
          <a:xfrm>
            <a:off x="240527" y="1851259"/>
            <a:ext cx="1912119" cy="590215"/>
          </a:xfrm>
          <a:solidFill>
            <a:schemeClr val="tx2"/>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4" name="Text Placeholder 10"/>
          <p:cNvSpPr>
            <a:spLocks noGrp="1"/>
          </p:cNvSpPr>
          <p:nvPr>
            <p:ph type="body" sz="quarter" idx="19"/>
          </p:nvPr>
        </p:nvSpPr>
        <p:spPr>
          <a:xfrm>
            <a:off x="2477195" y="1851259"/>
            <a:ext cx="1912119" cy="590215"/>
          </a:xfrm>
          <a:solidFill>
            <a:schemeClr val="accent2"/>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7" name="Text Placeholder 10"/>
          <p:cNvSpPr>
            <a:spLocks noGrp="1"/>
          </p:cNvSpPr>
          <p:nvPr>
            <p:ph type="body" sz="quarter" idx="22"/>
          </p:nvPr>
        </p:nvSpPr>
        <p:spPr>
          <a:xfrm>
            <a:off x="4713860" y="1851259"/>
            <a:ext cx="1912119" cy="590215"/>
          </a:xfrm>
          <a:solidFill>
            <a:schemeClr val="accent6"/>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20" name="Text Placeholder 10"/>
          <p:cNvSpPr>
            <a:spLocks noGrp="1"/>
          </p:cNvSpPr>
          <p:nvPr>
            <p:ph type="body" sz="quarter" idx="25"/>
          </p:nvPr>
        </p:nvSpPr>
        <p:spPr>
          <a:xfrm>
            <a:off x="6950526" y="1851259"/>
            <a:ext cx="1912119" cy="590215"/>
          </a:xfrm>
          <a:solidFill>
            <a:schemeClr val="accent3"/>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21" name="Text Placeholder 9"/>
          <p:cNvSpPr>
            <a:spLocks noGrp="1"/>
          </p:cNvSpPr>
          <p:nvPr>
            <p:ph type="body" sz="quarter" idx="20"/>
          </p:nvPr>
        </p:nvSpPr>
        <p:spPr>
          <a:xfrm>
            <a:off x="240527" y="2668923"/>
            <a:ext cx="1912119" cy="2706348"/>
          </a:xfrm>
        </p:spPr>
        <p:txBody>
          <a:bodyPr lIns="73459" rIns="24486"/>
          <a:lstStyle>
            <a:lvl1pPr>
              <a:defRPr sz="15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2" name="Text Placeholder 9"/>
          <p:cNvSpPr>
            <a:spLocks noGrp="1"/>
          </p:cNvSpPr>
          <p:nvPr>
            <p:ph type="body" sz="quarter" idx="21"/>
          </p:nvPr>
        </p:nvSpPr>
        <p:spPr>
          <a:xfrm>
            <a:off x="2477195" y="2668923"/>
            <a:ext cx="1912119" cy="2706348"/>
          </a:xfrm>
        </p:spPr>
        <p:txBody>
          <a:bodyPr lIns="73459" rIns="24486"/>
          <a:lstStyle>
            <a:lvl1pPr>
              <a:defRPr sz="15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3" name="Text Placeholder 9"/>
          <p:cNvSpPr>
            <a:spLocks noGrp="1"/>
          </p:cNvSpPr>
          <p:nvPr>
            <p:ph type="body" sz="quarter" idx="26"/>
          </p:nvPr>
        </p:nvSpPr>
        <p:spPr>
          <a:xfrm>
            <a:off x="4713860" y="2668923"/>
            <a:ext cx="1912119" cy="2706348"/>
          </a:xfrm>
        </p:spPr>
        <p:txBody>
          <a:bodyPr lIns="73459" rIns="24486"/>
          <a:lstStyle>
            <a:lvl1pPr>
              <a:defRPr sz="15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4" name="Text Placeholder 9"/>
          <p:cNvSpPr>
            <a:spLocks noGrp="1"/>
          </p:cNvSpPr>
          <p:nvPr>
            <p:ph type="body" sz="quarter" idx="27"/>
          </p:nvPr>
        </p:nvSpPr>
        <p:spPr>
          <a:xfrm>
            <a:off x="6950526" y="2668923"/>
            <a:ext cx="1912119" cy="2706348"/>
          </a:xfrm>
        </p:spPr>
        <p:txBody>
          <a:bodyPr lIns="73459" rIns="24486"/>
          <a:lstStyle>
            <a:lvl1pPr>
              <a:defRPr sz="15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Text Placeholder 6"/>
          <p:cNvSpPr>
            <a:spLocks noGrp="1"/>
          </p:cNvSpPr>
          <p:nvPr>
            <p:ph type="body" sz="quarter" idx="16" hasCustomPrompt="1"/>
          </p:nvPr>
        </p:nvSpPr>
        <p:spPr>
          <a:xfrm>
            <a:off x="240527" y="5620955"/>
            <a:ext cx="6717639" cy="424383"/>
          </a:xfrm>
        </p:spPr>
        <p:txBody>
          <a:bodyPr anchor="b">
            <a:normAutofit/>
          </a:bodyPr>
          <a:lstStyle>
            <a:lvl1pPr algn="l">
              <a:lnSpc>
                <a:spcPct val="95000"/>
              </a:lnSpc>
              <a:spcBef>
                <a:spcPts val="204"/>
              </a:spcBef>
              <a:defRPr sz="1000" cap="none" baseline="0">
                <a:solidFill>
                  <a:schemeClr val="tx1"/>
                </a:solidFill>
              </a:defRPr>
            </a:lvl1pPr>
          </a:lstStyle>
          <a:p>
            <a:pPr lvl="0"/>
            <a:r>
              <a:rPr lang="en-US" dirty="0"/>
              <a:t>Question and Base</a:t>
            </a:r>
            <a:endParaRPr lang="en-GB" dirty="0"/>
          </a:p>
        </p:txBody>
      </p:sp>
    </p:spTree>
    <p:extLst>
      <p:ext uri="{BB962C8B-B14F-4D97-AF65-F5344CB8AC3E}">
        <p14:creationId xmlns:p14="http://schemas.microsoft.com/office/powerpoint/2010/main" val="190653427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Mobile 1">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Click to add emphasis part of title</a:t>
            </a:r>
          </a:p>
        </p:txBody>
      </p:sp>
      <p:sp>
        <p:nvSpPr>
          <p:cNvPr id="8" name="Text Placeholder 7"/>
          <p:cNvSpPr>
            <a:spLocks noGrp="1"/>
          </p:cNvSpPr>
          <p:nvPr>
            <p:ph type="body" sz="quarter" idx="13" hasCustomPrompt="1"/>
          </p:nvPr>
        </p:nvSpPr>
        <p:spPr>
          <a:xfrm>
            <a:off x="232378" y="331099"/>
            <a:ext cx="6725791" cy="590215"/>
          </a:xfrm>
        </p:spPr>
        <p:txBody>
          <a:bodyPr anchor="b">
            <a:normAutofit/>
          </a:bodyPr>
          <a:lstStyle>
            <a:lvl1pPr marL="0" indent="0">
              <a:buNone/>
              <a:defRPr sz="1900" b="0" baseline="0">
                <a:solidFill>
                  <a:schemeClr val="bg2"/>
                </a:solidFill>
              </a:defRPr>
            </a:lvl1pPr>
          </a:lstStyle>
          <a:p>
            <a:pPr lvl="0"/>
            <a:r>
              <a:rPr lang="en-US" dirty="0"/>
              <a:t>CLICK TO ADD TAG LINE OR BEGINNING OF TITLE</a:t>
            </a:r>
            <a:endParaRPr lang="en-GB" dirty="0"/>
          </a:p>
        </p:txBody>
      </p:sp>
      <p:sp>
        <p:nvSpPr>
          <p:cNvPr id="7" name="Picture Placeholder 6"/>
          <p:cNvSpPr>
            <a:spLocks noGrp="1"/>
          </p:cNvSpPr>
          <p:nvPr>
            <p:ph type="pic" sz="quarter" idx="16"/>
          </p:nvPr>
        </p:nvSpPr>
        <p:spPr>
          <a:xfrm rot="420000">
            <a:off x="6509782" y="2159746"/>
            <a:ext cx="1515340" cy="2783637"/>
          </a:xfrm>
        </p:spPr>
        <p:txBody>
          <a:bodyPr/>
          <a:lstStyle/>
          <a:p>
            <a:r>
              <a:rPr lang="en-US"/>
              <a:t>Click icon to add picture</a:t>
            </a:r>
            <a:endParaRPr lang="en-GB" dirty="0"/>
          </a:p>
        </p:txBody>
      </p:sp>
    </p:spTree>
    <p:extLst>
      <p:ext uri="{BB962C8B-B14F-4D97-AF65-F5344CB8AC3E}">
        <p14:creationId xmlns:p14="http://schemas.microsoft.com/office/powerpoint/2010/main" val="226829854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Picture Section Header">
    <p:spTree>
      <p:nvGrpSpPr>
        <p:cNvPr id="1" name=""/>
        <p:cNvGrpSpPr/>
        <p:nvPr/>
      </p:nvGrpSpPr>
      <p:grpSpPr>
        <a:xfrm>
          <a:off x="0" y="0"/>
          <a:ext cx="0" cy="0"/>
          <a:chOff x="0" y="0"/>
          <a:chExt cx="0" cy="0"/>
        </a:xfrm>
      </p:grpSpPr>
      <p:sp>
        <p:nvSpPr>
          <p:cNvPr id="8" name="Picture Placeholder 7"/>
          <p:cNvSpPr>
            <a:spLocks noGrp="1"/>
          </p:cNvSpPr>
          <p:nvPr>
            <p:ph type="pic" sz="quarter" idx="14" hasCustomPrompt="1"/>
          </p:nvPr>
        </p:nvSpPr>
        <p:spPr>
          <a:xfrm>
            <a:off x="2" y="0"/>
            <a:ext cx="9143999" cy="6858000"/>
          </a:xfrm>
          <a:effectLst/>
        </p:spPr>
        <p:txBody>
          <a:bodyPr/>
          <a:lstStyle>
            <a:lvl1pPr>
              <a:defRPr baseline="0"/>
            </a:lvl1pPr>
          </a:lstStyle>
          <a:p>
            <a:r>
              <a:rPr lang="en-GB" dirty="0"/>
              <a:t/>
            </a:r>
            <a:br>
              <a:rPr lang="en-GB" dirty="0"/>
            </a:br>
            <a:r>
              <a:rPr lang="en-GB" dirty="0"/>
              <a:t>     Copy Desired Image, Select this placeholder, Paste &amp; Then “Send to back”</a:t>
            </a:r>
          </a:p>
        </p:txBody>
      </p:sp>
      <p:sp>
        <p:nvSpPr>
          <p:cNvPr id="2" name="Title 1"/>
          <p:cNvSpPr>
            <a:spLocks noGrp="1"/>
          </p:cNvSpPr>
          <p:nvPr>
            <p:ph type="title" hasCustomPrompt="1"/>
          </p:nvPr>
        </p:nvSpPr>
        <p:spPr>
          <a:xfrm>
            <a:off x="564094" y="3305917"/>
            <a:ext cx="7093160" cy="960263"/>
          </a:xfrm>
          <a:effectLst>
            <a:outerShdw blurRad="825500" algn="ctr" rotWithShape="0">
              <a:prstClr val="black">
                <a:alpha val="20000"/>
              </a:prstClr>
            </a:outerShdw>
          </a:effectLst>
        </p:spPr>
        <p:txBody>
          <a:bodyPr anchor="t"/>
          <a:lstStyle>
            <a:lvl1pPr>
              <a:lnSpc>
                <a:spcPct val="80000"/>
              </a:lnSpc>
              <a:spcBef>
                <a:spcPts val="816"/>
              </a:spcBef>
              <a:defRPr sz="7800" cap="all" baseline="0">
                <a:solidFill>
                  <a:schemeClr val="bg1"/>
                </a:solidFill>
              </a:defRPr>
            </a:lvl1pPr>
          </a:lstStyle>
          <a:p>
            <a:r>
              <a:rPr lang="en-US" dirty="0"/>
              <a:t>DOLOR SIT</a:t>
            </a:r>
            <a:endParaRPr lang="en-GB" dirty="0"/>
          </a:p>
        </p:txBody>
      </p:sp>
      <p:sp>
        <p:nvSpPr>
          <p:cNvPr id="7" name="Text Placeholder 6"/>
          <p:cNvSpPr>
            <a:spLocks noGrp="1"/>
          </p:cNvSpPr>
          <p:nvPr>
            <p:ph type="body" sz="quarter" idx="13" hasCustomPrompt="1"/>
          </p:nvPr>
        </p:nvSpPr>
        <p:spPr>
          <a:xfrm>
            <a:off x="628273" y="2476736"/>
            <a:ext cx="6033722" cy="829179"/>
          </a:xfrm>
        </p:spPr>
        <p:txBody>
          <a:bodyPr anchor="b">
            <a:normAutofit/>
          </a:bodyPr>
          <a:lstStyle>
            <a:lvl1pPr>
              <a:spcBef>
                <a:spcPts val="1224"/>
              </a:spcBef>
              <a:defRPr sz="2700" b="0" cap="none" baseline="0">
                <a:solidFill>
                  <a:schemeClr val="bg1"/>
                </a:solidFill>
                <a:effectLst>
                  <a:outerShdw blurRad="228600" algn="ctr" rotWithShape="0">
                    <a:prstClr val="black">
                      <a:alpha val="40000"/>
                    </a:prstClr>
                  </a:outerShdw>
                </a:effectLst>
              </a:defRPr>
            </a:lvl1pPr>
          </a:lstStyle>
          <a:p>
            <a:pPr lvl="0"/>
            <a:r>
              <a:rPr lang="en-US" dirty="0"/>
              <a:t>Lorem Ipsum</a:t>
            </a:r>
            <a:endParaRPr lang="en-GB" dirty="0"/>
          </a:p>
        </p:txBody>
      </p:sp>
      <p:sp>
        <p:nvSpPr>
          <p:cNvPr id="4" name="Footer Placeholder 3"/>
          <p:cNvSpPr>
            <a:spLocks noGrp="1"/>
          </p:cNvSpPr>
          <p:nvPr>
            <p:ph type="ftr" sz="quarter" idx="16"/>
          </p:nvPr>
        </p:nvSpPr>
        <p:spPr>
          <a:xfrm>
            <a:off x="614374" y="6200608"/>
            <a:ext cx="4951963" cy="346923"/>
          </a:xfrm>
          <a:prstGeom prst="rect">
            <a:avLst/>
          </a:prstGeom>
        </p:spPr>
        <p:txBody>
          <a:bodyPr vert="horz" lIns="0" tIns="0" rIns="0" bIns="0" rtlCol="0" anchor="b"/>
          <a:lstStyle>
            <a:lvl1pPr>
              <a:defRPr lang="en-GB" sz="800" smtClean="0">
                <a:solidFill>
                  <a:schemeClr val="bg1"/>
                </a:solidFill>
              </a:defRPr>
            </a:lvl1pPr>
          </a:lstStyle>
          <a:p>
            <a:pPr>
              <a:lnSpc>
                <a:spcPct val="85000"/>
              </a:lnSpc>
              <a:spcBef>
                <a:spcPts val="204"/>
              </a:spcBef>
            </a:pPr>
            <a:r>
              <a:rPr lang="en-GB"/>
              <a:t>© 2015 Ipsos. </a:t>
            </a:r>
            <a:endParaRPr lang="en-GB" dirty="0"/>
          </a:p>
        </p:txBody>
      </p:sp>
      <p:sp>
        <p:nvSpPr>
          <p:cNvPr id="5" name="Slide Number Placeholder 4"/>
          <p:cNvSpPr>
            <a:spLocks noGrp="1"/>
          </p:cNvSpPr>
          <p:nvPr>
            <p:ph type="sldNum" sz="quarter" idx="17"/>
          </p:nvPr>
        </p:nvSpPr>
        <p:spPr>
          <a:xfrm>
            <a:off x="247314" y="6200608"/>
            <a:ext cx="382425" cy="346923"/>
          </a:xfrm>
          <a:prstGeom prst="rect">
            <a:avLst/>
          </a:prstGeom>
        </p:spPr>
        <p:txBody>
          <a:bodyPr vert="horz" lIns="0" tIns="0" rIns="0" bIns="0" rtlCol="0" anchor="b"/>
          <a:lstStyle>
            <a:lvl1pPr>
              <a:defRPr lang="en-US" sz="800" smtClean="0">
                <a:solidFill>
                  <a:schemeClr val="bg1"/>
                </a:solidFill>
              </a:defRPr>
            </a:lvl1pPr>
          </a:lstStyle>
          <a:p>
            <a:pPr>
              <a:lnSpc>
                <a:spcPct val="85000"/>
              </a:lnSpc>
              <a:spcBef>
                <a:spcPts val="204"/>
              </a:spcBef>
            </a:pPr>
            <a:fld id="{7F034911-0302-4AAB-AEF0-815419E29289}" type="slidenum">
              <a:rPr lang="en-GB" smtClean="0"/>
              <a:pPr>
                <a:lnSpc>
                  <a:spcPct val="85000"/>
                </a:lnSpc>
                <a:spcBef>
                  <a:spcPts val="204"/>
                </a:spcBef>
              </a:pPr>
              <a:t>‹#›</a:t>
            </a:fld>
            <a:endParaRPr lang="en-GB" dirty="0"/>
          </a:p>
        </p:txBody>
      </p:sp>
    </p:spTree>
    <p:extLst>
      <p:ext uri="{BB962C8B-B14F-4D97-AF65-F5344CB8AC3E}">
        <p14:creationId xmlns:p14="http://schemas.microsoft.com/office/powerpoint/2010/main" val="31245336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Mobile Uprigh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Click to add emphasis part of title</a:t>
            </a:r>
          </a:p>
        </p:txBody>
      </p:sp>
      <p:sp>
        <p:nvSpPr>
          <p:cNvPr id="8" name="Text Placeholder 7"/>
          <p:cNvSpPr>
            <a:spLocks noGrp="1"/>
          </p:cNvSpPr>
          <p:nvPr>
            <p:ph type="body" sz="quarter" idx="13" hasCustomPrompt="1"/>
          </p:nvPr>
        </p:nvSpPr>
        <p:spPr>
          <a:xfrm>
            <a:off x="232378" y="331099"/>
            <a:ext cx="6725791" cy="590215"/>
          </a:xfrm>
        </p:spPr>
        <p:txBody>
          <a:bodyPr anchor="b">
            <a:normAutofit/>
          </a:bodyPr>
          <a:lstStyle>
            <a:lvl1pPr marL="0" indent="0">
              <a:buNone/>
              <a:defRPr sz="1900" b="0" baseline="0">
                <a:solidFill>
                  <a:schemeClr val="bg2"/>
                </a:solidFill>
              </a:defRPr>
            </a:lvl1pPr>
          </a:lstStyle>
          <a:p>
            <a:pPr lvl="0"/>
            <a:r>
              <a:rPr lang="en-US" dirty="0"/>
              <a:t>CLICK TO ADD TAG LINE OR BEGINNING OF TITLE</a:t>
            </a:r>
            <a:endParaRPr lang="en-GB" dirty="0"/>
          </a:p>
        </p:txBody>
      </p:sp>
      <p:sp>
        <p:nvSpPr>
          <p:cNvPr id="7" name="Picture Placeholder 6"/>
          <p:cNvSpPr>
            <a:spLocks noGrp="1"/>
          </p:cNvSpPr>
          <p:nvPr>
            <p:ph type="pic" sz="quarter" idx="16"/>
          </p:nvPr>
        </p:nvSpPr>
        <p:spPr>
          <a:xfrm>
            <a:off x="6468331" y="2276392"/>
            <a:ext cx="1841804" cy="3227173"/>
          </a:xfrm>
        </p:spPr>
        <p:txBody>
          <a:bodyPr/>
          <a:lstStyle/>
          <a:p>
            <a:r>
              <a:rPr lang="en-US"/>
              <a:t>Click icon to add picture</a:t>
            </a:r>
            <a:endParaRPr lang="en-GB" dirty="0"/>
          </a:p>
        </p:txBody>
      </p:sp>
      <p:sp>
        <p:nvSpPr>
          <p:cNvPr id="9" name="Text Placeholder 6"/>
          <p:cNvSpPr>
            <a:spLocks noGrp="1"/>
          </p:cNvSpPr>
          <p:nvPr>
            <p:ph type="body" sz="quarter" idx="17" hasCustomPrompt="1"/>
          </p:nvPr>
        </p:nvSpPr>
        <p:spPr>
          <a:xfrm>
            <a:off x="631889" y="5626410"/>
            <a:ext cx="6326278" cy="424383"/>
          </a:xfrm>
        </p:spPr>
        <p:txBody>
          <a:bodyPr anchor="b">
            <a:normAutofit/>
          </a:bodyPr>
          <a:lstStyle>
            <a:lvl1pPr algn="l">
              <a:lnSpc>
                <a:spcPct val="95000"/>
              </a:lnSpc>
              <a:spcBef>
                <a:spcPts val="204"/>
              </a:spcBef>
              <a:defRPr sz="1000" cap="none" baseline="0">
                <a:solidFill>
                  <a:schemeClr val="bg2"/>
                </a:solidFill>
              </a:defRPr>
            </a:lvl1pPr>
          </a:lstStyle>
          <a:p>
            <a:pPr lvl="0"/>
            <a:r>
              <a:rPr lang="en-US" dirty="0"/>
              <a:t>Question and Base</a:t>
            </a:r>
            <a:endParaRPr lang="en-GB" dirty="0"/>
          </a:p>
        </p:txBody>
      </p:sp>
    </p:spTree>
    <p:extLst>
      <p:ext uri="{BB962C8B-B14F-4D97-AF65-F5344CB8AC3E}">
        <p14:creationId xmlns:p14="http://schemas.microsoft.com/office/powerpoint/2010/main" val="50799918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1_Title Slide - Box Image [Green]">
    <p:bg>
      <p:bgPr>
        <a:solidFill>
          <a:schemeClr val="accent6"/>
        </a:solidFill>
        <a:effectLst/>
      </p:bgPr>
    </p:bg>
    <p:spTree>
      <p:nvGrpSpPr>
        <p:cNvPr id="1" name=""/>
        <p:cNvGrpSpPr/>
        <p:nvPr/>
      </p:nvGrpSpPr>
      <p:grpSpPr>
        <a:xfrm>
          <a:off x="0" y="0"/>
          <a:ext cx="0" cy="0"/>
          <a:chOff x="0" y="0"/>
          <a:chExt cx="0" cy="0"/>
        </a:xfrm>
      </p:grpSpPr>
      <p:sp>
        <p:nvSpPr>
          <p:cNvPr id="12" name="Picture Placeholder 5"/>
          <p:cNvSpPr>
            <a:spLocks noGrp="1"/>
          </p:cNvSpPr>
          <p:nvPr>
            <p:ph type="pic" sz="quarter" idx="18"/>
          </p:nvPr>
        </p:nvSpPr>
        <p:spPr>
          <a:xfrm>
            <a:off x="-8389" y="-19050"/>
            <a:ext cx="4879268" cy="6885440"/>
          </a:xfrm>
          <a:custGeom>
            <a:avLst/>
            <a:gdLst>
              <a:gd name="connsiteX0" fmla="*/ 0 w 4392706"/>
              <a:gd name="connsiteY0" fmla="*/ 0 h 5143500"/>
              <a:gd name="connsiteX1" fmla="*/ 4392706 w 4392706"/>
              <a:gd name="connsiteY1" fmla="*/ 0 h 5143500"/>
              <a:gd name="connsiteX2" fmla="*/ 4392706 w 4392706"/>
              <a:gd name="connsiteY2" fmla="*/ 5143500 h 5143500"/>
              <a:gd name="connsiteX3" fmla="*/ 0 w 4392706"/>
              <a:gd name="connsiteY3" fmla="*/ 5143500 h 5143500"/>
              <a:gd name="connsiteX4" fmla="*/ 0 w 4392706"/>
              <a:gd name="connsiteY4" fmla="*/ 0 h 5143500"/>
              <a:gd name="connsiteX0" fmla="*/ 0 w 4392706"/>
              <a:gd name="connsiteY0" fmla="*/ 8965 h 5152465"/>
              <a:gd name="connsiteX1" fmla="*/ 2707341 w 4392706"/>
              <a:gd name="connsiteY1" fmla="*/ 0 h 5152465"/>
              <a:gd name="connsiteX2" fmla="*/ 4392706 w 4392706"/>
              <a:gd name="connsiteY2" fmla="*/ 5152465 h 5152465"/>
              <a:gd name="connsiteX3" fmla="*/ 0 w 4392706"/>
              <a:gd name="connsiteY3" fmla="*/ 5152465 h 5152465"/>
              <a:gd name="connsiteX4" fmla="*/ 0 w 4392706"/>
              <a:gd name="connsiteY4" fmla="*/ 8965 h 5152465"/>
              <a:gd name="connsiteX0" fmla="*/ 0 w 4392706"/>
              <a:gd name="connsiteY0" fmla="*/ 8965 h 5152465"/>
              <a:gd name="connsiteX1" fmla="*/ 2707341 w 4392706"/>
              <a:gd name="connsiteY1" fmla="*/ 0 h 5152465"/>
              <a:gd name="connsiteX2" fmla="*/ 4392706 w 4392706"/>
              <a:gd name="connsiteY2" fmla="*/ 5152465 h 5152465"/>
              <a:gd name="connsiteX3" fmla="*/ 0 w 4392706"/>
              <a:gd name="connsiteY3" fmla="*/ 5152465 h 5152465"/>
              <a:gd name="connsiteX4" fmla="*/ 0 w 4392706"/>
              <a:gd name="connsiteY4" fmla="*/ 8965 h 5152465"/>
              <a:gd name="connsiteX0" fmla="*/ 0 w 4392706"/>
              <a:gd name="connsiteY0" fmla="*/ 8965 h 5152465"/>
              <a:gd name="connsiteX1" fmla="*/ 2716306 w 4392706"/>
              <a:gd name="connsiteY1" fmla="*/ 0 h 5152465"/>
              <a:gd name="connsiteX2" fmla="*/ 4392706 w 4392706"/>
              <a:gd name="connsiteY2" fmla="*/ 5152465 h 5152465"/>
              <a:gd name="connsiteX3" fmla="*/ 0 w 4392706"/>
              <a:gd name="connsiteY3" fmla="*/ 5152465 h 5152465"/>
              <a:gd name="connsiteX4" fmla="*/ 0 w 4392706"/>
              <a:gd name="connsiteY4" fmla="*/ 8965 h 5152465"/>
              <a:gd name="connsiteX0" fmla="*/ 0 w 4879268"/>
              <a:gd name="connsiteY0" fmla="*/ 8965 h 5158757"/>
              <a:gd name="connsiteX1" fmla="*/ 2716306 w 4879268"/>
              <a:gd name="connsiteY1" fmla="*/ 0 h 5158757"/>
              <a:gd name="connsiteX2" fmla="*/ 4879268 w 4879268"/>
              <a:gd name="connsiteY2" fmla="*/ 5158757 h 5158757"/>
              <a:gd name="connsiteX3" fmla="*/ 0 w 4879268"/>
              <a:gd name="connsiteY3" fmla="*/ 5152465 h 5158757"/>
              <a:gd name="connsiteX4" fmla="*/ 0 w 4879268"/>
              <a:gd name="connsiteY4" fmla="*/ 8965 h 5158757"/>
              <a:gd name="connsiteX0" fmla="*/ 0 w 4879268"/>
              <a:gd name="connsiteY0" fmla="*/ 2673 h 5152465"/>
              <a:gd name="connsiteX1" fmla="*/ 2716306 w 4879268"/>
              <a:gd name="connsiteY1" fmla="*/ 0 h 5152465"/>
              <a:gd name="connsiteX2" fmla="*/ 4879268 w 4879268"/>
              <a:gd name="connsiteY2" fmla="*/ 5152465 h 5152465"/>
              <a:gd name="connsiteX3" fmla="*/ 0 w 4879268"/>
              <a:gd name="connsiteY3" fmla="*/ 5146173 h 5152465"/>
              <a:gd name="connsiteX4" fmla="*/ 0 w 4879268"/>
              <a:gd name="connsiteY4" fmla="*/ 2673 h 5152465"/>
              <a:gd name="connsiteX0" fmla="*/ 0 w 4879268"/>
              <a:gd name="connsiteY0" fmla="*/ 8965 h 5152465"/>
              <a:gd name="connsiteX1" fmla="*/ 2716306 w 4879268"/>
              <a:gd name="connsiteY1" fmla="*/ 0 h 5152465"/>
              <a:gd name="connsiteX2" fmla="*/ 4879268 w 4879268"/>
              <a:gd name="connsiteY2" fmla="*/ 5152465 h 5152465"/>
              <a:gd name="connsiteX3" fmla="*/ 0 w 4879268"/>
              <a:gd name="connsiteY3" fmla="*/ 5146173 h 5152465"/>
              <a:gd name="connsiteX4" fmla="*/ 0 w 4879268"/>
              <a:gd name="connsiteY4" fmla="*/ 8965 h 5152465"/>
              <a:gd name="connsiteX0" fmla="*/ 0 w 4879268"/>
              <a:gd name="connsiteY0" fmla="*/ 15257 h 5152465"/>
              <a:gd name="connsiteX1" fmla="*/ 2716306 w 4879268"/>
              <a:gd name="connsiteY1" fmla="*/ 0 h 5152465"/>
              <a:gd name="connsiteX2" fmla="*/ 4879268 w 4879268"/>
              <a:gd name="connsiteY2" fmla="*/ 5152465 h 5152465"/>
              <a:gd name="connsiteX3" fmla="*/ 0 w 4879268"/>
              <a:gd name="connsiteY3" fmla="*/ 5146173 h 5152465"/>
              <a:gd name="connsiteX4" fmla="*/ 0 w 4879268"/>
              <a:gd name="connsiteY4" fmla="*/ 15257 h 5152465"/>
              <a:gd name="connsiteX0" fmla="*/ 0 w 4879268"/>
              <a:gd name="connsiteY0" fmla="*/ 15257 h 5152465"/>
              <a:gd name="connsiteX1" fmla="*/ 2716306 w 4879268"/>
              <a:gd name="connsiteY1" fmla="*/ 0 h 5152465"/>
              <a:gd name="connsiteX2" fmla="*/ 4879268 w 4879268"/>
              <a:gd name="connsiteY2" fmla="*/ 5152465 h 5152465"/>
              <a:gd name="connsiteX3" fmla="*/ 0 w 4879268"/>
              <a:gd name="connsiteY3" fmla="*/ 5146173 h 5152465"/>
              <a:gd name="connsiteX4" fmla="*/ 0 w 4879268"/>
              <a:gd name="connsiteY4" fmla="*/ 15257 h 5152465"/>
              <a:gd name="connsiteX0" fmla="*/ 8389 w 4879268"/>
              <a:gd name="connsiteY0" fmla="*/ 8966 h 5152465"/>
              <a:gd name="connsiteX1" fmla="*/ 2716306 w 4879268"/>
              <a:gd name="connsiteY1" fmla="*/ 0 h 5152465"/>
              <a:gd name="connsiteX2" fmla="*/ 4879268 w 4879268"/>
              <a:gd name="connsiteY2" fmla="*/ 5152465 h 5152465"/>
              <a:gd name="connsiteX3" fmla="*/ 0 w 4879268"/>
              <a:gd name="connsiteY3" fmla="*/ 5146173 h 5152465"/>
              <a:gd name="connsiteX4" fmla="*/ 8389 w 4879268"/>
              <a:gd name="connsiteY4" fmla="*/ 8966 h 5152465"/>
              <a:gd name="connsiteX0" fmla="*/ 8389 w 4879268"/>
              <a:gd name="connsiteY0" fmla="*/ 0 h 5152725"/>
              <a:gd name="connsiteX1" fmla="*/ 2716306 w 4879268"/>
              <a:gd name="connsiteY1" fmla="*/ 260 h 5152725"/>
              <a:gd name="connsiteX2" fmla="*/ 4879268 w 4879268"/>
              <a:gd name="connsiteY2" fmla="*/ 5152725 h 5152725"/>
              <a:gd name="connsiteX3" fmla="*/ 0 w 4879268"/>
              <a:gd name="connsiteY3" fmla="*/ 5146433 h 5152725"/>
              <a:gd name="connsiteX4" fmla="*/ 8389 w 4879268"/>
              <a:gd name="connsiteY4" fmla="*/ 0 h 5152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9268" h="5152725">
                <a:moveTo>
                  <a:pt x="8389" y="0"/>
                </a:moveTo>
                <a:lnTo>
                  <a:pt x="2716306" y="260"/>
                </a:lnTo>
                <a:lnTo>
                  <a:pt x="4879268" y="5152725"/>
                </a:lnTo>
                <a:lnTo>
                  <a:pt x="0" y="5146433"/>
                </a:lnTo>
                <a:cubicBezTo>
                  <a:pt x="2796" y="3434031"/>
                  <a:pt x="5593" y="1712402"/>
                  <a:pt x="8389" y="0"/>
                </a:cubicBezTo>
                <a:close/>
              </a:path>
            </a:pathLst>
          </a:custGeom>
        </p:spPr>
        <p:txBody>
          <a:bodyPr/>
          <a:lstStyle/>
          <a:p>
            <a:r>
              <a:rPr lang="en-US"/>
              <a:t>Click icon to add picture</a:t>
            </a:r>
            <a:endParaRPr lang="en-GB"/>
          </a:p>
        </p:txBody>
      </p:sp>
      <p:sp>
        <p:nvSpPr>
          <p:cNvPr id="3" name="Subtitle 2"/>
          <p:cNvSpPr>
            <a:spLocks noGrp="1"/>
          </p:cNvSpPr>
          <p:nvPr>
            <p:ph type="subTitle" idx="1" hasCustomPrompt="1"/>
          </p:nvPr>
        </p:nvSpPr>
        <p:spPr>
          <a:xfrm>
            <a:off x="4652769" y="1851261"/>
            <a:ext cx="4216925" cy="2997135"/>
          </a:xfrm>
        </p:spPr>
        <p:txBody>
          <a:bodyPr anchor="ctr">
            <a:normAutofit/>
          </a:bodyPr>
          <a:lstStyle>
            <a:lvl1pPr marL="0" indent="0" algn="l">
              <a:buNone/>
              <a:defRPr sz="2700" baseline="0">
                <a:solidFill>
                  <a:schemeClr val="bg1"/>
                </a:solidFill>
              </a:defRPr>
            </a:lvl1pPr>
            <a:lvl2pPr marL="3240" indent="0" algn="l">
              <a:lnSpc>
                <a:spcPct val="90000"/>
              </a:lnSpc>
              <a:spcBef>
                <a:spcPts val="408"/>
              </a:spcBef>
              <a:buNone/>
              <a:tabLst/>
              <a:defRPr sz="2200" baseline="0">
                <a:solidFill>
                  <a:schemeClr val="bg1">
                    <a:alpha val="70000"/>
                  </a:schemeClr>
                </a:solidFill>
              </a:defRPr>
            </a:lvl2pPr>
            <a:lvl3pPr marL="924282" indent="0" algn="ctr">
              <a:buNone/>
              <a:defRPr>
                <a:solidFill>
                  <a:schemeClr val="tx1">
                    <a:tint val="75000"/>
                  </a:schemeClr>
                </a:solidFill>
              </a:defRPr>
            </a:lvl3pPr>
            <a:lvl4pPr marL="1386422" indent="0" algn="ctr">
              <a:buNone/>
              <a:defRPr>
                <a:solidFill>
                  <a:schemeClr val="tx1">
                    <a:tint val="75000"/>
                  </a:schemeClr>
                </a:solidFill>
              </a:defRPr>
            </a:lvl4pPr>
            <a:lvl5pPr marL="1848564" indent="0" algn="ctr">
              <a:buNone/>
              <a:defRPr>
                <a:solidFill>
                  <a:schemeClr val="tx1">
                    <a:tint val="75000"/>
                  </a:schemeClr>
                </a:solidFill>
              </a:defRPr>
            </a:lvl5pPr>
            <a:lvl6pPr marL="2310704" indent="0" algn="ctr">
              <a:buNone/>
              <a:defRPr>
                <a:solidFill>
                  <a:schemeClr val="tx1">
                    <a:tint val="75000"/>
                  </a:schemeClr>
                </a:solidFill>
              </a:defRPr>
            </a:lvl6pPr>
            <a:lvl7pPr marL="2772846" indent="0" algn="ctr">
              <a:buNone/>
              <a:defRPr>
                <a:solidFill>
                  <a:schemeClr val="tx1">
                    <a:tint val="75000"/>
                  </a:schemeClr>
                </a:solidFill>
              </a:defRPr>
            </a:lvl7pPr>
            <a:lvl8pPr marL="3234986" indent="0" algn="ctr">
              <a:buNone/>
              <a:defRPr>
                <a:solidFill>
                  <a:schemeClr val="tx1">
                    <a:tint val="75000"/>
                  </a:schemeClr>
                </a:solidFill>
              </a:defRPr>
            </a:lvl8pPr>
            <a:lvl9pPr marL="3697126" indent="0" algn="ctr">
              <a:buNone/>
              <a:defRPr>
                <a:solidFill>
                  <a:schemeClr val="tx1">
                    <a:tint val="75000"/>
                  </a:schemeClr>
                </a:solidFill>
              </a:defRPr>
            </a:lvl9pPr>
          </a:lstStyle>
          <a:p>
            <a:r>
              <a:rPr lang="en-US" dirty="0"/>
              <a:t>Slide Title</a:t>
            </a:r>
          </a:p>
          <a:p>
            <a:pPr lvl="1"/>
            <a:r>
              <a:rPr lang="en-US" dirty="0"/>
              <a:t>Lorem ipsum dolor sit amet, consectetuer adipiscing elit. Maecenas porttitor congue </a:t>
            </a:r>
            <a:r>
              <a:rPr lang="en-US" dirty="0" err="1"/>
              <a:t>massa</a:t>
            </a:r>
            <a:r>
              <a:rPr lang="en-US" dirty="0"/>
              <a:t>.</a:t>
            </a:r>
          </a:p>
        </p:txBody>
      </p:sp>
      <p:pic>
        <p:nvPicPr>
          <p:cNvPr id="13"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2483375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1_Title Slide - wide image [Green]">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679002" y="2928371"/>
            <a:ext cx="2190693" cy="747897"/>
          </a:xfrm>
        </p:spPr>
        <p:txBody>
          <a:bodyPr anchor="ctr"/>
          <a:lstStyle>
            <a:lvl1pPr>
              <a:defRPr sz="2700" baseline="0">
                <a:solidFill>
                  <a:schemeClr val="bg1"/>
                </a:solidFill>
              </a:defRPr>
            </a:lvl1pPr>
          </a:lstStyle>
          <a:p>
            <a:r>
              <a:rPr lang="en-US" dirty="0"/>
              <a:t>TITLE </a:t>
            </a:r>
            <a:r>
              <a:rPr lang="en-US" dirty="0" err="1"/>
              <a:t>TITLE</a:t>
            </a:r>
            <a:r>
              <a:rPr lang="en-US" dirty="0"/>
              <a:t> </a:t>
            </a:r>
            <a:r>
              <a:rPr lang="en-US" dirty="0" err="1"/>
              <a:t>TITLE</a:t>
            </a:r>
            <a:r>
              <a:rPr lang="en-US" dirty="0"/>
              <a:t> </a:t>
            </a:r>
            <a:r>
              <a:rPr lang="en-US" dirty="0" err="1"/>
              <a:t>TITLE</a:t>
            </a:r>
            <a:endParaRPr lang="en-US" dirty="0"/>
          </a:p>
        </p:txBody>
      </p:sp>
      <p:sp>
        <p:nvSpPr>
          <p:cNvPr id="17" name="Picture Placeholder 3"/>
          <p:cNvSpPr>
            <a:spLocks noGrp="1"/>
          </p:cNvSpPr>
          <p:nvPr>
            <p:ph type="pic" sz="quarter" idx="10"/>
          </p:nvPr>
        </p:nvSpPr>
        <p:spPr>
          <a:xfrm>
            <a:off x="0" y="-9526"/>
            <a:ext cx="5930713" cy="6867525"/>
          </a:xfrm>
          <a:custGeom>
            <a:avLst/>
            <a:gdLst>
              <a:gd name="connsiteX0" fmla="*/ 0 w 6438900"/>
              <a:gd name="connsiteY0" fmla="*/ 0 h 5143500"/>
              <a:gd name="connsiteX1" fmla="*/ 6438900 w 6438900"/>
              <a:gd name="connsiteY1" fmla="*/ 0 h 5143500"/>
              <a:gd name="connsiteX2" fmla="*/ 6438900 w 6438900"/>
              <a:gd name="connsiteY2" fmla="*/ 5143500 h 5143500"/>
              <a:gd name="connsiteX3" fmla="*/ 0 w 6438900"/>
              <a:gd name="connsiteY3" fmla="*/ 5143500 h 5143500"/>
              <a:gd name="connsiteX4" fmla="*/ 0 w 6438900"/>
              <a:gd name="connsiteY4" fmla="*/ 0 h 5143500"/>
              <a:gd name="connsiteX0" fmla="*/ 0 w 6438900"/>
              <a:gd name="connsiteY0" fmla="*/ 0 h 5143500"/>
              <a:gd name="connsiteX1" fmla="*/ 4654924 w 6438900"/>
              <a:gd name="connsiteY1" fmla="*/ 0 h 5143500"/>
              <a:gd name="connsiteX2" fmla="*/ 6438900 w 6438900"/>
              <a:gd name="connsiteY2" fmla="*/ 5143500 h 5143500"/>
              <a:gd name="connsiteX3" fmla="*/ 0 w 6438900"/>
              <a:gd name="connsiteY3" fmla="*/ 5143500 h 5143500"/>
              <a:gd name="connsiteX4" fmla="*/ 0 w 6438900"/>
              <a:gd name="connsiteY4" fmla="*/ 0 h 5143500"/>
              <a:gd name="connsiteX0" fmla="*/ 0 w 6340288"/>
              <a:gd name="connsiteY0" fmla="*/ 0 h 5143500"/>
              <a:gd name="connsiteX1" fmla="*/ 4654924 w 6340288"/>
              <a:gd name="connsiteY1" fmla="*/ 0 h 5143500"/>
              <a:gd name="connsiteX2" fmla="*/ 6340288 w 6340288"/>
              <a:gd name="connsiteY2" fmla="*/ 5143500 h 5143500"/>
              <a:gd name="connsiteX3" fmla="*/ 0 w 6340288"/>
              <a:gd name="connsiteY3" fmla="*/ 5143500 h 5143500"/>
              <a:gd name="connsiteX4" fmla="*/ 0 w 6340288"/>
              <a:gd name="connsiteY4" fmla="*/ 0 h 5143500"/>
              <a:gd name="connsiteX0" fmla="*/ 0 w 6616513"/>
              <a:gd name="connsiteY0" fmla="*/ 0 h 5143500"/>
              <a:gd name="connsiteX1" fmla="*/ 4654924 w 6616513"/>
              <a:gd name="connsiteY1" fmla="*/ 0 h 5143500"/>
              <a:gd name="connsiteX2" fmla="*/ 6616513 w 6616513"/>
              <a:gd name="connsiteY2" fmla="*/ 5143500 h 5143500"/>
              <a:gd name="connsiteX3" fmla="*/ 0 w 6616513"/>
              <a:gd name="connsiteY3" fmla="*/ 5143500 h 5143500"/>
              <a:gd name="connsiteX4" fmla="*/ 0 w 6616513"/>
              <a:gd name="connsiteY4" fmla="*/ 0 h 5143500"/>
              <a:gd name="connsiteX0" fmla="*/ 0 w 6616513"/>
              <a:gd name="connsiteY0" fmla="*/ 7144 h 5150644"/>
              <a:gd name="connsiteX1" fmla="*/ 3578599 w 6616513"/>
              <a:gd name="connsiteY1" fmla="*/ 0 h 5150644"/>
              <a:gd name="connsiteX2" fmla="*/ 6616513 w 6616513"/>
              <a:gd name="connsiteY2" fmla="*/ 5150644 h 5150644"/>
              <a:gd name="connsiteX3" fmla="*/ 0 w 6616513"/>
              <a:gd name="connsiteY3" fmla="*/ 5150644 h 5150644"/>
              <a:gd name="connsiteX4" fmla="*/ 0 w 6616513"/>
              <a:gd name="connsiteY4" fmla="*/ 7144 h 5150644"/>
              <a:gd name="connsiteX0" fmla="*/ 0 w 5930713"/>
              <a:gd name="connsiteY0" fmla="*/ 7144 h 5150644"/>
              <a:gd name="connsiteX1" fmla="*/ 3578599 w 5930713"/>
              <a:gd name="connsiteY1" fmla="*/ 0 h 5150644"/>
              <a:gd name="connsiteX2" fmla="*/ 5930713 w 5930713"/>
              <a:gd name="connsiteY2" fmla="*/ 5150644 h 5150644"/>
              <a:gd name="connsiteX3" fmla="*/ 0 w 5930713"/>
              <a:gd name="connsiteY3" fmla="*/ 5150644 h 5150644"/>
              <a:gd name="connsiteX4" fmla="*/ 0 w 5930713"/>
              <a:gd name="connsiteY4" fmla="*/ 7144 h 51506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30713" h="5150644">
                <a:moveTo>
                  <a:pt x="0" y="7144"/>
                </a:moveTo>
                <a:lnTo>
                  <a:pt x="3578599" y="0"/>
                </a:lnTo>
                <a:lnTo>
                  <a:pt x="5930713" y="5150644"/>
                </a:lnTo>
                <a:lnTo>
                  <a:pt x="0" y="5150644"/>
                </a:lnTo>
                <a:lnTo>
                  <a:pt x="0" y="7144"/>
                </a:lnTo>
                <a:close/>
              </a:path>
            </a:pathLst>
          </a:custGeom>
        </p:spPr>
        <p:txBody>
          <a:bodyPr/>
          <a:lstStyle/>
          <a:p>
            <a:r>
              <a:rPr lang="en-US"/>
              <a:t>Click icon to add picture</a:t>
            </a:r>
            <a:endParaRPr lang="en-GB"/>
          </a:p>
        </p:txBody>
      </p:sp>
      <p:pic>
        <p:nvPicPr>
          <p:cNvPr id="11"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6228958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1_Title Slide - Box Image [Red]">
    <p:bg>
      <p:bgPr>
        <a:solidFill>
          <a:schemeClr val="accent1"/>
        </a:solidFill>
        <a:effectLst/>
      </p:bgPr>
    </p:bg>
    <p:spTree>
      <p:nvGrpSpPr>
        <p:cNvPr id="1" name=""/>
        <p:cNvGrpSpPr/>
        <p:nvPr/>
      </p:nvGrpSpPr>
      <p:grpSpPr>
        <a:xfrm>
          <a:off x="0" y="0"/>
          <a:ext cx="0" cy="0"/>
          <a:chOff x="0" y="0"/>
          <a:chExt cx="0" cy="0"/>
        </a:xfrm>
      </p:grpSpPr>
      <p:sp>
        <p:nvSpPr>
          <p:cNvPr id="19" name="Picture Placeholder 5"/>
          <p:cNvSpPr>
            <a:spLocks noGrp="1"/>
          </p:cNvSpPr>
          <p:nvPr>
            <p:ph type="pic" sz="quarter" idx="18"/>
          </p:nvPr>
        </p:nvSpPr>
        <p:spPr>
          <a:xfrm>
            <a:off x="-8389" y="-19050"/>
            <a:ext cx="4879268" cy="6885440"/>
          </a:xfrm>
          <a:custGeom>
            <a:avLst/>
            <a:gdLst>
              <a:gd name="connsiteX0" fmla="*/ 0 w 4392706"/>
              <a:gd name="connsiteY0" fmla="*/ 0 h 5143500"/>
              <a:gd name="connsiteX1" fmla="*/ 4392706 w 4392706"/>
              <a:gd name="connsiteY1" fmla="*/ 0 h 5143500"/>
              <a:gd name="connsiteX2" fmla="*/ 4392706 w 4392706"/>
              <a:gd name="connsiteY2" fmla="*/ 5143500 h 5143500"/>
              <a:gd name="connsiteX3" fmla="*/ 0 w 4392706"/>
              <a:gd name="connsiteY3" fmla="*/ 5143500 h 5143500"/>
              <a:gd name="connsiteX4" fmla="*/ 0 w 4392706"/>
              <a:gd name="connsiteY4" fmla="*/ 0 h 5143500"/>
              <a:gd name="connsiteX0" fmla="*/ 0 w 4392706"/>
              <a:gd name="connsiteY0" fmla="*/ 8965 h 5152465"/>
              <a:gd name="connsiteX1" fmla="*/ 2707341 w 4392706"/>
              <a:gd name="connsiteY1" fmla="*/ 0 h 5152465"/>
              <a:gd name="connsiteX2" fmla="*/ 4392706 w 4392706"/>
              <a:gd name="connsiteY2" fmla="*/ 5152465 h 5152465"/>
              <a:gd name="connsiteX3" fmla="*/ 0 w 4392706"/>
              <a:gd name="connsiteY3" fmla="*/ 5152465 h 5152465"/>
              <a:gd name="connsiteX4" fmla="*/ 0 w 4392706"/>
              <a:gd name="connsiteY4" fmla="*/ 8965 h 5152465"/>
              <a:gd name="connsiteX0" fmla="*/ 0 w 4392706"/>
              <a:gd name="connsiteY0" fmla="*/ 8965 h 5152465"/>
              <a:gd name="connsiteX1" fmla="*/ 2707341 w 4392706"/>
              <a:gd name="connsiteY1" fmla="*/ 0 h 5152465"/>
              <a:gd name="connsiteX2" fmla="*/ 4392706 w 4392706"/>
              <a:gd name="connsiteY2" fmla="*/ 5152465 h 5152465"/>
              <a:gd name="connsiteX3" fmla="*/ 0 w 4392706"/>
              <a:gd name="connsiteY3" fmla="*/ 5152465 h 5152465"/>
              <a:gd name="connsiteX4" fmla="*/ 0 w 4392706"/>
              <a:gd name="connsiteY4" fmla="*/ 8965 h 5152465"/>
              <a:gd name="connsiteX0" fmla="*/ 0 w 4392706"/>
              <a:gd name="connsiteY0" fmla="*/ 8965 h 5152465"/>
              <a:gd name="connsiteX1" fmla="*/ 2716306 w 4392706"/>
              <a:gd name="connsiteY1" fmla="*/ 0 h 5152465"/>
              <a:gd name="connsiteX2" fmla="*/ 4392706 w 4392706"/>
              <a:gd name="connsiteY2" fmla="*/ 5152465 h 5152465"/>
              <a:gd name="connsiteX3" fmla="*/ 0 w 4392706"/>
              <a:gd name="connsiteY3" fmla="*/ 5152465 h 5152465"/>
              <a:gd name="connsiteX4" fmla="*/ 0 w 4392706"/>
              <a:gd name="connsiteY4" fmla="*/ 8965 h 5152465"/>
              <a:gd name="connsiteX0" fmla="*/ 0 w 4879268"/>
              <a:gd name="connsiteY0" fmla="*/ 8965 h 5158757"/>
              <a:gd name="connsiteX1" fmla="*/ 2716306 w 4879268"/>
              <a:gd name="connsiteY1" fmla="*/ 0 h 5158757"/>
              <a:gd name="connsiteX2" fmla="*/ 4879268 w 4879268"/>
              <a:gd name="connsiteY2" fmla="*/ 5158757 h 5158757"/>
              <a:gd name="connsiteX3" fmla="*/ 0 w 4879268"/>
              <a:gd name="connsiteY3" fmla="*/ 5152465 h 5158757"/>
              <a:gd name="connsiteX4" fmla="*/ 0 w 4879268"/>
              <a:gd name="connsiteY4" fmla="*/ 8965 h 5158757"/>
              <a:gd name="connsiteX0" fmla="*/ 0 w 4879268"/>
              <a:gd name="connsiteY0" fmla="*/ 2673 h 5152465"/>
              <a:gd name="connsiteX1" fmla="*/ 2716306 w 4879268"/>
              <a:gd name="connsiteY1" fmla="*/ 0 h 5152465"/>
              <a:gd name="connsiteX2" fmla="*/ 4879268 w 4879268"/>
              <a:gd name="connsiteY2" fmla="*/ 5152465 h 5152465"/>
              <a:gd name="connsiteX3" fmla="*/ 0 w 4879268"/>
              <a:gd name="connsiteY3" fmla="*/ 5146173 h 5152465"/>
              <a:gd name="connsiteX4" fmla="*/ 0 w 4879268"/>
              <a:gd name="connsiteY4" fmla="*/ 2673 h 5152465"/>
              <a:gd name="connsiteX0" fmla="*/ 0 w 4879268"/>
              <a:gd name="connsiteY0" fmla="*/ 8965 h 5152465"/>
              <a:gd name="connsiteX1" fmla="*/ 2716306 w 4879268"/>
              <a:gd name="connsiteY1" fmla="*/ 0 h 5152465"/>
              <a:gd name="connsiteX2" fmla="*/ 4879268 w 4879268"/>
              <a:gd name="connsiteY2" fmla="*/ 5152465 h 5152465"/>
              <a:gd name="connsiteX3" fmla="*/ 0 w 4879268"/>
              <a:gd name="connsiteY3" fmla="*/ 5146173 h 5152465"/>
              <a:gd name="connsiteX4" fmla="*/ 0 w 4879268"/>
              <a:gd name="connsiteY4" fmla="*/ 8965 h 5152465"/>
              <a:gd name="connsiteX0" fmla="*/ 0 w 4879268"/>
              <a:gd name="connsiteY0" fmla="*/ 15257 h 5152465"/>
              <a:gd name="connsiteX1" fmla="*/ 2716306 w 4879268"/>
              <a:gd name="connsiteY1" fmla="*/ 0 h 5152465"/>
              <a:gd name="connsiteX2" fmla="*/ 4879268 w 4879268"/>
              <a:gd name="connsiteY2" fmla="*/ 5152465 h 5152465"/>
              <a:gd name="connsiteX3" fmla="*/ 0 w 4879268"/>
              <a:gd name="connsiteY3" fmla="*/ 5146173 h 5152465"/>
              <a:gd name="connsiteX4" fmla="*/ 0 w 4879268"/>
              <a:gd name="connsiteY4" fmla="*/ 15257 h 5152465"/>
              <a:gd name="connsiteX0" fmla="*/ 0 w 4879268"/>
              <a:gd name="connsiteY0" fmla="*/ 15257 h 5152465"/>
              <a:gd name="connsiteX1" fmla="*/ 2716306 w 4879268"/>
              <a:gd name="connsiteY1" fmla="*/ 0 h 5152465"/>
              <a:gd name="connsiteX2" fmla="*/ 4879268 w 4879268"/>
              <a:gd name="connsiteY2" fmla="*/ 5152465 h 5152465"/>
              <a:gd name="connsiteX3" fmla="*/ 0 w 4879268"/>
              <a:gd name="connsiteY3" fmla="*/ 5146173 h 5152465"/>
              <a:gd name="connsiteX4" fmla="*/ 0 w 4879268"/>
              <a:gd name="connsiteY4" fmla="*/ 15257 h 5152465"/>
              <a:gd name="connsiteX0" fmla="*/ 8389 w 4879268"/>
              <a:gd name="connsiteY0" fmla="*/ 8966 h 5152465"/>
              <a:gd name="connsiteX1" fmla="*/ 2716306 w 4879268"/>
              <a:gd name="connsiteY1" fmla="*/ 0 h 5152465"/>
              <a:gd name="connsiteX2" fmla="*/ 4879268 w 4879268"/>
              <a:gd name="connsiteY2" fmla="*/ 5152465 h 5152465"/>
              <a:gd name="connsiteX3" fmla="*/ 0 w 4879268"/>
              <a:gd name="connsiteY3" fmla="*/ 5146173 h 5152465"/>
              <a:gd name="connsiteX4" fmla="*/ 8389 w 4879268"/>
              <a:gd name="connsiteY4" fmla="*/ 8966 h 5152465"/>
              <a:gd name="connsiteX0" fmla="*/ 8389 w 4879268"/>
              <a:gd name="connsiteY0" fmla="*/ 0 h 5152725"/>
              <a:gd name="connsiteX1" fmla="*/ 2716306 w 4879268"/>
              <a:gd name="connsiteY1" fmla="*/ 260 h 5152725"/>
              <a:gd name="connsiteX2" fmla="*/ 4879268 w 4879268"/>
              <a:gd name="connsiteY2" fmla="*/ 5152725 h 5152725"/>
              <a:gd name="connsiteX3" fmla="*/ 0 w 4879268"/>
              <a:gd name="connsiteY3" fmla="*/ 5146433 h 5152725"/>
              <a:gd name="connsiteX4" fmla="*/ 8389 w 4879268"/>
              <a:gd name="connsiteY4" fmla="*/ 0 h 5152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9268" h="5152725">
                <a:moveTo>
                  <a:pt x="8389" y="0"/>
                </a:moveTo>
                <a:lnTo>
                  <a:pt x="2716306" y="260"/>
                </a:lnTo>
                <a:lnTo>
                  <a:pt x="4879268" y="5152725"/>
                </a:lnTo>
                <a:lnTo>
                  <a:pt x="0" y="5146433"/>
                </a:lnTo>
                <a:cubicBezTo>
                  <a:pt x="2796" y="3434031"/>
                  <a:pt x="5593" y="1712402"/>
                  <a:pt x="8389" y="0"/>
                </a:cubicBezTo>
                <a:close/>
              </a:path>
            </a:pathLst>
          </a:custGeom>
        </p:spPr>
        <p:txBody>
          <a:bodyPr/>
          <a:lstStyle/>
          <a:p>
            <a:r>
              <a:rPr lang="en-US"/>
              <a:t>Click icon to add picture</a:t>
            </a:r>
            <a:endParaRPr lang="en-GB"/>
          </a:p>
        </p:txBody>
      </p:sp>
      <p:sp>
        <p:nvSpPr>
          <p:cNvPr id="3" name="Subtitle 2"/>
          <p:cNvSpPr>
            <a:spLocks noGrp="1"/>
          </p:cNvSpPr>
          <p:nvPr>
            <p:ph type="subTitle" idx="1" hasCustomPrompt="1"/>
          </p:nvPr>
        </p:nvSpPr>
        <p:spPr>
          <a:xfrm>
            <a:off x="4670049" y="1851261"/>
            <a:ext cx="4216925" cy="2997135"/>
          </a:xfrm>
        </p:spPr>
        <p:txBody>
          <a:bodyPr anchor="ctr">
            <a:normAutofit/>
          </a:bodyPr>
          <a:lstStyle>
            <a:lvl1pPr marL="0" indent="0" algn="l">
              <a:buNone/>
              <a:defRPr sz="2700" b="1" baseline="0">
                <a:solidFill>
                  <a:schemeClr val="bg1"/>
                </a:solidFill>
              </a:defRPr>
            </a:lvl1pPr>
            <a:lvl2pPr marL="3240" indent="0" algn="l">
              <a:lnSpc>
                <a:spcPct val="90000"/>
              </a:lnSpc>
              <a:spcBef>
                <a:spcPts val="408"/>
              </a:spcBef>
              <a:buNone/>
              <a:tabLst/>
              <a:defRPr sz="2200" baseline="0">
                <a:solidFill>
                  <a:schemeClr val="bg1">
                    <a:alpha val="70000"/>
                  </a:schemeClr>
                </a:solidFill>
              </a:defRPr>
            </a:lvl2pPr>
            <a:lvl3pPr marL="924282" indent="0" algn="ctr">
              <a:buNone/>
              <a:defRPr>
                <a:solidFill>
                  <a:schemeClr val="tx1">
                    <a:tint val="75000"/>
                  </a:schemeClr>
                </a:solidFill>
              </a:defRPr>
            </a:lvl3pPr>
            <a:lvl4pPr marL="1386422" indent="0" algn="ctr">
              <a:buNone/>
              <a:defRPr>
                <a:solidFill>
                  <a:schemeClr val="tx1">
                    <a:tint val="75000"/>
                  </a:schemeClr>
                </a:solidFill>
              </a:defRPr>
            </a:lvl4pPr>
            <a:lvl5pPr marL="1848564" indent="0" algn="ctr">
              <a:buNone/>
              <a:defRPr>
                <a:solidFill>
                  <a:schemeClr val="tx1">
                    <a:tint val="75000"/>
                  </a:schemeClr>
                </a:solidFill>
              </a:defRPr>
            </a:lvl5pPr>
            <a:lvl6pPr marL="2310704" indent="0" algn="ctr">
              <a:buNone/>
              <a:defRPr>
                <a:solidFill>
                  <a:schemeClr val="tx1">
                    <a:tint val="75000"/>
                  </a:schemeClr>
                </a:solidFill>
              </a:defRPr>
            </a:lvl6pPr>
            <a:lvl7pPr marL="2772846" indent="0" algn="ctr">
              <a:buNone/>
              <a:defRPr>
                <a:solidFill>
                  <a:schemeClr val="tx1">
                    <a:tint val="75000"/>
                  </a:schemeClr>
                </a:solidFill>
              </a:defRPr>
            </a:lvl7pPr>
            <a:lvl8pPr marL="3234986" indent="0" algn="ctr">
              <a:buNone/>
              <a:defRPr>
                <a:solidFill>
                  <a:schemeClr val="tx1">
                    <a:tint val="75000"/>
                  </a:schemeClr>
                </a:solidFill>
              </a:defRPr>
            </a:lvl8pPr>
            <a:lvl9pPr marL="3697126" indent="0" algn="ctr">
              <a:buNone/>
              <a:defRPr>
                <a:solidFill>
                  <a:schemeClr val="tx1">
                    <a:tint val="75000"/>
                  </a:schemeClr>
                </a:solidFill>
              </a:defRPr>
            </a:lvl9pPr>
          </a:lstStyle>
          <a:p>
            <a:r>
              <a:rPr lang="en-US" dirty="0"/>
              <a:t>Slide Title</a:t>
            </a:r>
          </a:p>
          <a:p>
            <a:pPr lvl="1"/>
            <a:r>
              <a:rPr lang="en-US" dirty="0"/>
              <a:t>Lorem ipsum dolor sit amet, consectetuer adipiscing elit. Maecenas porttitor congue </a:t>
            </a:r>
            <a:r>
              <a:rPr lang="en-US" dirty="0" err="1"/>
              <a:t>massa</a:t>
            </a:r>
            <a:r>
              <a:rPr lang="en-US" dirty="0"/>
              <a:t>.</a:t>
            </a:r>
          </a:p>
        </p:txBody>
      </p:sp>
      <p:pic>
        <p:nvPicPr>
          <p:cNvPr id="13"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0521102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Title Slide - wide image [Red]">
    <p:bg>
      <p:bgPr>
        <a:solidFill>
          <a:schemeClr val="accent1"/>
        </a:solidFill>
        <a:effectLst/>
      </p:bgPr>
    </p:bg>
    <p:spTree>
      <p:nvGrpSpPr>
        <p:cNvPr id="1" name=""/>
        <p:cNvGrpSpPr/>
        <p:nvPr/>
      </p:nvGrpSpPr>
      <p:grpSpPr>
        <a:xfrm>
          <a:off x="0" y="0"/>
          <a:ext cx="0" cy="0"/>
          <a:chOff x="0" y="0"/>
          <a:chExt cx="0" cy="0"/>
        </a:xfrm>
      </p:grpSpPr>
      <p:sp>
        <p:nvSpPr>
          <p:cNvPr id="20" name="Picture Placeholder 3"/>
          <p:cNvSpPr>
            <a:spLocks noGrp="1"/>
          </p:cNvSpPr>
          <p:nvPr>
            <p:ph type="pic" sz="quarter" idx="10"/>
          </p:nvPr>
        </p:nvSpPr>
        <p:spPr>
          <a:xfrm>
            <a:off x="0" y="-11951"/>
            <a:ext cx="6313395" cy="6905811"/>
          </a:xfrm>
          <a:custGeom>
            <a:avLst/>
            <a:gdLst>
              <a:gd name="connsiteX0" fmla="*/ 0 w 6438900"/>
              <a:gd name="connsiteY0" fmla="*/ 0 h 5143500"/>
              <a:gd name="connsiteX1" fmla="*/ 6438900 w 6438900"/>
              <a:gd name="connsiteY1" fmla="*/ 0 h 5143500"/>
              <a:gd name="connsiteX2" fmla="*/ 6438900 w 6438900"/>
              <a:gd name="connsiteY2" fmla="*/ 5143500 h 5143500"/>
              <a:gd name="connsiteX3" fmla="*/ 0 w 6438900"/>
              <a:gd name="connsiteY3" fmla="*/ 5143500 h 5143500"/>
              <a:gd name="connsiteX4" fmla="*/ 0 w 6438900"/>
              <a:gd name="connsiteY4" fmla="*/ 0 h 5143500"/>
              <a:gd name="connsiteX0" fmla="*/ 0 w 6438900"/>
              <a:gd name="connsiteY0" fmla="*/ 0 h 5143500"/>
              <a:gd name="connsiteX1" fmla="*/ 4654924 w 6438900"/>
              <a:gd name="connsiteY1" fmla="*/ 0 h 5143500"/>
              <a:gd name="connsiteX2" fmla="*/ 6438900 w 6438900"/>
              <a:gd name="connsiteY2" fmla="*/ 5143500 h 5143500"/>
              <a:gd name="connsiteX3" fmla="*/ 0 w 6438900"/>
              <a:gd name="connsiteY3" fmla="*/ 5143500 h 5143500"/>
              <a:gd name="connsiteX4" fmla="*/ 0 w 6438900"/>
              <a:gd name="connsiteY4" fmla="*/ 0 h 5143500"/>
              <a:gd name="connsiteX0" fmla="*/ 0 w 6340288"/>
              <a:gd name="connsiteY0" fmla="*/ 0 h 5143500"/>
              <a:gd name="connsiteX1" fmla="*/ 4654924 w 6340288"/>
              <a:gd name="connsiteY1" fmla="*/ 0 h 5143500"/>
              <a:gd name="connsiteX2" fmla="*/ 6340288 w 6340288"/>
              <a:gd name="connsiteY2" fmla="*/ 5143500 h 5143500"/>
              <a:gd name="connsiteX3" fmla="*/ 0 w 6340288"/>
              <a:gd name="connsiteY3" fmla="*/ 5143500 h 5143500"/>
              <a:gd name="connsiteX4" fmla="*/ 0 w 6340288"/>
              <a:gd name="connsiteY4" fmla="*/ 0 h 5143500"/>
              <a:gd name="connsiteX0" fmla="*/ 0 w 6205818"/>
              <a:gd name="connsiteY0" fmla="*/ 0 h 5143500"/>
              <a:gd name="connsiteX1" fmla="*/ 4654924 w 6205818"/>
              <a:gd name="connsiteY1" fmla="*/ 0 h 5143500"/>
              <a:gd name="connsiteX2" fmla="*/ 6205818 w 6205818"/>
              <a:gd name="connsiteY2" fmla="*/ 5134535 h 5143500"/>
              <a:gd name="connsiteX3" fmla="*/ 0 w 6205818"/>
              <a:gd name="connsiteY3" fmla="*/ 5143500 h 5143500"/>
              <a:gd name="connsiteX4" fmla="*/ 0 w 6205818"/>
              <a:gd name="connsiteY4" fmla="*/ 0 h 5143500"/>
              <a:gd name="connsiteX0" fmla="*/ 0 w 6205818"/>
              <a:gd name="connsiteY0" fmla="*/ 0 h 5143500"/>
              <a:gd name="connsiteX1" fmla="*/ 4493559 w 6205818"/>
              <a:gd name="connsiteY1" fmla="*/ 17930 h 5143500"/>
              <a:gd name="connsiteX2" fmla="*/ 6205818 w 6205818"/>
              <a:gd name="connsiteY2" fmla="*/ 5134535 h 5143500"/>
              <a:gd name="connsiteX3" fmla="*/ 0 w 6205818"/>
              <a:gd name="connsiteY3" fmla="*/ 5143500 h 5143500"/>
              <a:gd name="connsiteX4" fmla="*/ 0 w 6205818"/>
              <a:gd name="connsiteY4" fmla="*/ 0 h 5143500"/>
              <a:gd name="connsiteX0" fmla="*/ 0 w 6205818"/>
              <a:gd name="connsiteY0" fmla="*/ 0 h 5143500"/>
              <a:gd name="connsiteX1" fmla="*/ 4502524 w 6205818"/>
              <a:gd name="connsiteY1" fmla="*/ 26895 h 5143500"/>
              <a:gd name="connsiteX2" fmla="*/ 6205818 w 6205818"/>
              <a:gd name="connsiteY2" fmla="*/ 5134535 h 5143500"/>
              <a:gd name="connsiteX3" fmla="*/ 0 w 6205818"/>
              <a:gd name="connsiteY3" fmla="*/ 5143500 h 5143500"/>
              <a:gd name="connsiteX4" fmla="*/ 0 w 6205818"/>
              <a:gd name="connsiteY4" fmla="*/ 0 h 5143500"/>
              <a:gd name="connsiteX0" fmla="*/ 0 w 6205818"/>
              <a:gd name="connsiteY0" fmla="*/ 0 h 5143500"/>
              <a:gd name="connsiteX1" fmla="*/ 4502524 w 6205818"/>
              <a:gd name="connsiteY1" fmla="*/ 1 h 5143500"/>
              <a:gd name="connsiteX2" fmla="*/ 6205818 w 6205818"/>
              <a:gd name="connsiteY2" fmla="*/ 5134535 h 5143500"/>
              <a:gd name="connsiteX3" fmla="*/ 0 w 6205818"/>
              <a:gd name="connsiteY3" fmla="*/ 5143500 h 5143500"/>
              <a:gd name="connsiteX4" fmla="*/ 0 w 6205818"/>
              <a:gd name="connsiteY4" fmla="*/ 0 h 5143500"/>
              <a:gd name="connsiteX0" fmla="*/ 0 w 6223748"/>
              <a:gd name="connsiteY0" fmla="*/ 0 h 5143500"/>
              <a:gd name="connsiteX1" fmla="*/ 4502524 w 6223748"/>
              <a:gd name="connsiteY1" fmla="*/ 1 h 5143500"/>
              <a:gd name="connsiteX2" fmla="*/ 6223748 w 6223748"/>
              <a:gd name="connsiteY2" fmla="*/ 5143499 h 5143500"/>
              <a:gd name="connsiteX3" fmla="*/ 0 w 6223748"/>
              <a:gd name="connsiteY3" fmla="*/ 5143500 h 5143500"/>
              <a:gd name="connsiteX4" fmla="*/ 0 w 6223748"/>
              <a:gd name="connsiteY4" fmla="*/ 0 h 5143500"/>
              <a:gd name="connsiteX0" fmla="*/ 0 w 6223748"/>
              <a:gd name="connsiteY0" fmla="*/ 8964 h 5152464"/>
              <a:gd name="connsiteX1" fmla="*/ 4529418 w 6223748"/>
              <a:gd name="connsiteY1" fmla="*/ 0 h 5152464"/>
              <a:gd name="connsiteX2" fmla="*/ 6223748 w 6223748"/>
              <a:gd name="connsiteY2" fmla="*/ 5152463 h 5152464"/>
              <a:gd name="connsiteX3" fmla="*/ 0 w 6223748"/>
              <a:gd name="connsiteY3" fmla="*/ 5152464 h 5152464"/>
              <a:gd name="connsiteX4" fmla="*/ 0 w 6223748"/>
              <a:gd name="connsiteY4" fmla="*/ 8964 h 5152464"/>
              <a:gd name="connsiteX0" fmla="*/ 0 w 6313395"/>
              <a:gd name="connsiteY0" fmla="*/ 8964 h 5179357"/>
              <a:gd name="connsiteX1" fmla="*/ 4529418 w 6313395"/>
              <a:gd name="connsiteY1" fmla="*/ 0 h 5179357"/>
              <a:gd name="connsiteX2" fmla="*/ 6313395 w 6313395"/>
              <a:gd name="connsiteY2" fmla="*/ 5179357 h 5179357"/>
              <a:gd name="connsiteX3" fmla="*/ 0 w 6313395"/>
              <a:gd name="connsiteY3" fmla="*/ 5152464 h 5179357"/>
              <a:gd name="connsiteX4" fmla="*/ 0 w 6313395"/>
              <a:gd name="connsiteY4" fmla="*/ 8964 h 5179357"/>
              <a:gd name="connsiteX0" fmla="*/ 0 w 6313395"/>
              <a:gd name="connsiteY0" fmla="*/ 8964 h 5179358"/>
              <a:gd name="connsiteX1" fmla="*/ 4529418 w 6313395"/>
              <a:gd name="connsiteY1" fmla="*/ 0 h 5179358"/>
              <a:gd name="connsiteX2" fmla="*/ 6313395 w 6313395"/>
              <a:gd name="connsiteY2" fmla="*/ 5179357 h 5179358"/>
              <a:gd name="connsiteX3" fmla="*/ 8965 w 6313395"/>
              <a:gd name="connsiteY3" fmla="*/ 5179358 h 5179358"/>
              <a:gd name="connsiteX4" fmla="*/ 0 w 6313395"/>
              <a:gd name="connsiteY4" fmla="*/ 8964 h 51793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13395" h="5179358">
                <a:moveTo>
                  <a:pt x="0" y="8964"/>
                </a:moveTo>
                <a:lnTo>
                  <a:pt x="4529418" y="0"/>
                </a:lnTo>
                <a:lnTo>
                  <a:pt x="6313395" y="5179357"/>
                </a:lnTo>
                <a:lnTo>
                  <a:pt x="8965" y="5179358"/>
                </a:lnTo>
                <a:cubicBezTo>
                  <a:pt x="5977" y="3455893"/>
                  <a:pt x="2988" y="1732429"/>
                  <a:pt x="0" y="8964"/>
                </a:cubicBezTo>
                <a:close/>
              </a:path>
            </a:pathLst>
          </a:custGeom>
        </p:spPr>
        <p:txBody>
          <a:bodyPr/>
          <a:lstStyle/>
          <a:p>
            <a:r>
              <a:rPr lang="en-US"/>
              <a:t>Click icon to add picture</a:t>
            </a:r>
            <a:endParaRPr lang="en-GB"/>
          </a:p>
        </p:txBody>
      </p:sp>
      <p:sp>
        <p:nvSpPr>
          <p:cNvPr id="2" name="Title 1"/>
          <p:cNvSpPr>
            <a:spLocks noGrp="1"/>
          </p:cNvSpPr>
          <p:nvPr>
            <p:ph type="ctrTitle" hasCustomPrompt="1"/>
          </p:nvPr>
        </p:nvSpPr>
        <p:spPr>
          <a:xfrm>
            <a:off x="6889050" y="2859126"/>
            <a:ext cx="1982834" cy="886397"/>
          </a:xfrm>
        </p:spPr>
        <p:txBody>
          <a:bodyPr anchor="ctr"/>
          <a:lstStyle>
            <a:lvl1pPr>
              <a:defRPr sz="3200" baseline="0">
                <a:solidFill>
                  <a:schemeClr val="bg1"/>
                </a:solidFill>
              </a:defRPr>
            </a:lvl1pPr>
          </a:lstStyle>
          <a:p>
            <a:r>
              <a:rPr lang="en-US" dirty="0"/>
              <a:t>Title </a:t>
            </a:r>
            <a:r>
              <a:rPr lang="en-US" dirty="0" err="1"/>
              <a:t>title</a:t>
            </a:r>
            <a:r>
              <a:rPr lang="en-US" dirty="0"/>
              <a:t> </a:t>
            </a:r>
            <a:r>
              <a:rPr lang="en-US" dirty="0" err="1"/>
              <a:t>title</a:t>
            </a:r>
            <a:r>
              <a:rPr lang="en-US" dirty="0"/>
              <a:t> </a:t>
            </a:r>
            <a:r>
              <a:rPr lang="en-US" dirty="0" err="1"/>
              <a:t>title</a:t>
            </a:r>
            <a:endParaRPr lang="en-US" dirty="0"/>
          </a:p>
        </p:txBody>
      </p:sp>
      <p:pic>
        <p:nvPicPr>
          <p:cNvPr id="11"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132470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les Only">
    <p:spTree>
      <p:nvGrpSpPr>
        <p:cNvPr id="1" name=""/>
        <p:cNvGrpSpPr/>
        <p:nvPr/>
      </p:nvGrpSpPr>
      <p:grpSpPr>
        <a:xfrm>
          <a:off x="0" y="0"/>
          <a:ext cx="0" cy="0"/>
          <a:chOff x="0" y="0"/>
          <a:chExt cx="0" cy="0"/>
        </a:xfrm>
      </p:grpSpPr>
      <p:sp>
        <p:nvSpPr>
          <p:cNvPr id="7" name="Text Placeholder 6"/>
          <p:cNvSpPr>
            <a:spLocks noGrp="1"/>
          </p:cNvSpPr>
          <p:nvPr>
            <p:ph type="body" sz="quarter" idx="16" hasCustomPrompt="1"/>
          </p:nvPr>
        </p:nvSpPr>
        <p:spPr>
          <a:xfrm>
            <a:off x="209558" y="6526589"/>
            <a:ext cx="7258042" cy="146194"/>
          </a:xfrm>
        </p:spPr>
        <p:txBody>
          <a:bodyPr wrap="square" anchor="b">
            <a:spAutoFit/>
          </a:bodyPr>
          <a:lstStyle>
            <a:lvl1pPr algn="l">
              <a:lnSpc>
                <a:spcPct val="95000"/>
              </a:lnSpc>
              <a:spcBef>
                <a:spcPts val="204"/>
              </a:spcBef>
              <a:defRPr sz="1000" cap="none" baseline="0">
                <a:solidFill>
                  <a:schemeClr val="bg2">
                    <a:lumMod val="50000"/>
                  </a:schemeClr>
                </a:solidFill>
              </a:defRPr>
            </a:lvl1pPr>
          </a:lstStyle>
          <a:p>
            <a:pPr lvl="0"/>
            <a:r>
              <a:rPr lang="en-US" dirty="0"/>
              <a:t>Question and Base</a:t>
            </a:r>
            <a:endParaRPr lang="en-GB" dirty="0"/>
          </a:p>
        </p:txBody>
      </p:sp>
      <p:sp>
        <p:nvSpPr>
          <p:cNvPr id="2" name="Title 1"/>
          <p:cNvSpPr>
            <a:spLocks noGrp="1"/>
          </p:cNvSpPr>
          <p:nvPr>
            <p:ph type="title" hasCustomPrompt="1"/>
          </p:nvPr>
        </p:nvSpPr>
        <p:spPr>
          <a:xfrm>
            <a:off x="234000" y="228600"/>
            <a:ext cx="8646971" cy="276999"/>
          </a:xfrm>
        </p:spPr>
        <p:txBody>
          <a:bodyPr/>
          <a:lstStyle>
            <a:lvl1pPr>
              <a:defRPr sz="2000" baseline="0"/>
            </a:lvl1pPr>
          </a:lstStyle>
          <a:p>
            <a:r>
              <a:rPr lang="en-US" dirty="0"/>
              <a:t>Click to add emphasis part of title</a:t>
            </a:r>
          </a:p>
        </p:txBody>
      </p:sp>
    </p:spTree>
    <p:extLst>
      <p:ext uri="{BB962C8B-B14F-4D97-AF65-F5344CB8AC3E}">
        <p14:creationId xmlns:p14="http://schemas.microsoft.com/office/powerpoint/2010/main" val="270054892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1_Title Slide - wide image [Re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89050" y="2859126"/>
            <a:ext cx="1982834" cy="886397"/>
          </a:xfrm>
        </p:spPr>
        <p:txBody>
          <a:bodyPr anchor="ctr"/>
          <a:lstStyle>
            <a:lvl1pPr>
              <a:defRPr sz="3200" baseline="0">
                <a:solidFill>
                  <a:schemeClr val="bg1"/>
                </a:solidFill>
              </a:defRPr>
            </a:lvl1pPr>
          </a:lstStyle>
          <a:p>
            <a:r>
              <a:rPr lang="en-US" dirty="0"/>
              <a:t>Title </a:t>
            </a:r>
            <a:r>
              <a:rPr lang="en-US" dirty="0" err="1"/>
              <a:t>title</a:t>
            </a:r>
            <a:r>
              <a:rPr lang="en-US" dirty="0"/>
              <a:t> </a:t>
            </a:r>
            <a:r>
              <a:rPr lang="en-US" dirty="0" err="1"/>
              <a:t>title</a:t>
            </a:r>
            <a:r>
              <a:rPr lang="en-US" dirty="0"/>
              <a:t> </a:t>
            </a:r>
            <a:r>
              <a:rPr lang="en-US" dirty="0" err="1"/>
              <a:t>title</a:t>
            </a:r>
            <a:endParaRPr lang="en-US" dirty="0"/>
          </a:p>
        </p:txBody>
      </p:sp>
      <p:sp>
        <p:nvSpPr>
          <p:cNvPr id="10" name="Picture Placeholder 3"/>
          <p:cNvSpPr>
            <a:spLocks noGrp="1"/>
          </p:cNvSpPr>
          <p:nvPr>
            <p:ph type="pic" sz="quarter" idx="10"/>
          </p:nvPr>
        </p:nvSpPr>
        <p:spPr>
          <a:xfrm>
            <a:off x="0" y="-9526"/>
            <a:ext cx="5930713" cy="6867525"/>
          </a:xfrm>
          <a:custGeom>
            <a:avLst/>
            <a:gdLst>
              <a:gd name="connsiteX0" fmla="*/ 0 w 6438900"/>
              <a:gd name="connsiteY0" fmla="*/ 0 h 5143500"/>
              <a:gd name="connsiteX1" fmla="*/ 6438900 w 6438900"/>
              <a:gd name="connsiteY1" fmla="*/ 0 h 5143500"/>
              <a:gd name="connsiteX2" fmla="*/ 6438900 w 6438900"/>
              <a:gd name="connsiteY2" fmla="*/ 5143500 h 5143500"/>
              <a:gd name="connsiteX3" fmla="*/ 0 w 6438900"/>
              <a:gd name="connsiteY3" fmla="*/ 5143500 h 5143500"/>
              <a:gd name="connsiteX4" fmla="*/ 0 w 6438900"/>
              <a:gd name="connsiteY4" fmla="*/ 0 h 5143500"/>
              <a:gd name="connsiteX0" fmla="*/ 0 w 6438900"/>
              <a:gd name="connsiteY0" fmla="*/ 0 h 5143500"/>
              <a:gd name="connsiteX1" fmla="*/ 4654924 w 6438900"/>
              <a:gd name="connsiteY1" fmla="*/ 0 h 5143500"/>
              <a:gd name="connsiteX2" fmla="*/ 6438900 w 6438900"/>
              <a:gd name="connsiteY2" fmla="*/ 5143500 h 5143500"/>
              <a:gd name="connsiteX3" fmla="*/ 0 w 6438900"/>
              <a:gd name="connsiteY3" fmla="*/ 5143500 h 5143500"/>
              <a:gd name="connsiteX4" fmla="*/ 0 w 6438900"/>
              <a:gd name="connsiteY4" fmla="*/ 0 h 5143500"/>
              <a:gd name="connsiteX0" fmla="*/ 0 w 6340288"/>
              <a:gd name="connsiteY0" fmla="*/ 0 h 5143500"/>
              <a:gd name="connsiteX1" fmla="*/ 4654924 w 6340288"/>
              <a:gd name="connsiteY1" fmla="*/ 0 h 5143500"/>
              <a:gd name="connsiteX2" fmla="*/ 6340288 w 6340288"/>
              <a:gd name="connsiteY2" fmla="*/ 5143500 h 5143500"/>
              <a:gd name="connsiteX3" fmla="*/ 0 w 6340288"/>
              <a:gd name="connsiteY3" fmla="*/ 5143500 h 5143500"/>
              <a:gd name="connsiteX4" fmla="*/ 0 w 6340288"/>
              <a:gd name="connsiteY4" fmla="*/ 0 h 5143500"/>
              <a:gd name="connsiteX0" fmla="*/ 0 w 6616513"/>
              <a:gd name="connsiteY0" fmla="*/ 0 h 5143500"/>
              <a:gd name="connsiteX1" fmla="*/ 4654924 w 6616513"/>
              <a:gd name="connsiteY1" fmla="*/ 0 h 5143500"/>
              <a:gd name="connsiteX2" fmla="*/ 6616513 w 6616513"/>
              <a:gd name="connsiteY2" fmla="*/ 5143500 h 5143500"/>
              <a:gd name="connsiteX3" fmla="*/ 0 w 6616513"/>
              <a:gd name="connsiteY3" fmla="*/ 5143500 h 5143500"/>
              <a:gd name="connsiteX4" fmla="*/ 0 w 6616513"/>
              <a:gd name="connsiteY4" fmla="*/ 0 h 5143500"/>
              <a:gd name="connsiteX0" fmla="*/ 0 w 6616513"/>
              <a:gd name="connsiteY0" fmla="*/ 7144 h 5150644"/>
              <a:gd name="connsiteX1" fmla="*/ 3578599 w 6616513"/>
              <a:gd name="connsiteY1" fmla="*/ 0 h 5150644"/>
              <a:gd name="connsiteX2" fmla="*/ 6616513 w 6616513"/>
              <a:gd name="connsiteY2" fmla="*/ 5150644 h 5150644"/>
              <a:gd name="connsiteX3" fmla="*/ 0 w 6616513"/>
              <a:gd name="connsiteY3" fmla="*/ 5150644 h 5150644"/>
              <a:gd name="connsiteX4" fmla="*/ 0 w 6616513"/>
              <a:gd name="connsiteY4" fmla="*/ 7144 h 5150644"/>
              <a:gd name="connsiteX0" fmla="*/ 0 w 5930713"/>
              <a:gd name="connsiteY0" fmla="*/ 7144 h 5150644"/>
              <a:gd name="connsiteX1" fmla="*/ 3578599 w 5930713"/>
              <a:gd name="connsiteY1" fmla="*/ 0 h 5150644"/>
              <a:gd name="connsiteX2" fmla="*/ 5930713 w 5930713"/>
              <a:gd name="connsiteY2" fmla="*/ 5150644 h 5150644"/>
              <a:gd name="connsiteX3" fmla="*/ 0 w 5930713"/>
              <a:gd name="connsiteY3" fmla="*/ 5150644 h 5150644"/>
              <a:gd name="connsiteX4" fmla="*/ 0 w 5930713"/>
              <a:gd name="connsiteY4" fmla="*/ 7144 h 51506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30713" h="5150644">
                <a:moveTo>
                  <a:pt x="0" y="7144"/>
                </a:moveTo>
                <a:lnTo>
                  <a:pt x="3578599" y="0"/>
                </a:lnTo>
                <a:lnTo>
                  <a:pt x="5930713" y="5150644"/>
                </a:lnTo>
                <a:lnTo>
                  <a:pt x="0" y="5150644"/>
                </a:lnTo>
                <a:lnTo>
                  <a:pt x="0" y="7144"/>
                </a:lnTo>
                <a:close/>
              </a:path>
            </a:pathLst>
          </a:custGeom>
        </p:spPr>
        <p:txBody>
          <a:bodyPr/>
          <a:lstStyle/>
          <a:p>
            <a:r>
              <a:rPr lang="en-US"/>
              <a:t>Click icon to add picture</a:t>
            </a:r>
            <a:endParaRPr lang="en-GB"/>
          </a:p>
        </p:txBody>
      </p:sp>
      <p:pic>
        <p:nvPicPr>
          <p:cNvPr id="14"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9557791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 Section Header">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2833" y="3306922"/>
            <a:ext cx="7093160" cy="960263"/>
          </a:xfrm>
        </p:spPr>
        <p:txBody>
          <a:bodyPr lIns="0" anchor="t"/>
          <a:lstStyle>
            <a:lvl1pPr>
              <a:lnSpc>
                <a:spcPct val="80000"/>
              </a:lnSpc>
              <a:spcBef>
                <a:spcPts val="816"/>
              </a:spcBef>
              <a:defRPr sz="7800" cap="all" baseline="0">
                <a:solidFill>
                  <a:schemeClr val="bg1"/>
                </a:solidFill>
              </a:defRPr>
            </a:lvl1pPr>
          </a:lstStyle>
          <a:p>
            <a:r>
              <a:rPr lang="en-US" dirty="0"/>
              <a:t>DOLOR SIT</a:t>
            </a:r>
            <a:endParaRPr lang="en-GB" dirty="0"/>
          </a:p>
        </p:txBody>
      </p:sp>
      <p:sp>
        <p:nvSpPr>
          <p:cNvPr id="7" name="Text Placeholder 6"/>
          <p:cNvSpPr>
            <a:spLocks noGrp="1"/>
          </p:cNvSpPr>
          <p:nvPr>
            <p:ph type="body" sz="quarter" idx="13" hasCustomPrompt="1"/>
          </p:nvPr>
        </p:nvSpPr>
        <p:spPr>
          <a:xfrm>
            <a:off x="221814" y="2477744"/>
            <a:ext cx="6033722" cy="829179"/>
          </a:xfrm>
        </p:spPr>
        <p:txBody>
          <a:bodyPr anchor="b">
            <a:normAutofit/>
          </a:bodyPr>
          <a:lstStyle>
            <a:lvl1pPr>
              <a:spcBef>
                <a:spcPts val="1224"/>
              </a:spcBef>
              <a:defRPr sz="2700" b="0" cap="none" baseline="0">
                <a:solidFill>
                  <a:schemeClr val="bg1"/>
                </a:solidFill>
              </a:defRPr>
            </a:lvl1pPr>
          </a:lstStyle>
          <a:p>
            <a:pPr lvl="0"/>
            <a:r>
              <a:rPr lang="en-US" dirty="0"/>
              <a:t>Lorem Ipsum</a:t>
            </a:r>
            <a:endParaRPr lang="en-GB" dirty="0"/>
          </a:p>
        </p:txBody>
      </p:sp>
      <p:pic>
        <p:nvPicPr>
          <p:cNvPr id="13"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7913180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1_ Section Header">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2833" y="2667000"/>
            <a:ext cx="7093160" cy="812530"/>
          </a:xfrm>
        </p:spPr>
        <p:txBody>
          <a:bodyPr lIns="0" anchor="t"/>
          <a:lstStyle>
            <a:lvl1pPr>
              <a:lnSpc>
                <a:spcPct val="80000"/>
              </a:lnSpc>
              <a:spcBef>
                <a:spcPts val="816"/>
              </a:spcBef>
              <a:defRPr sz="6600" cap="all" baseline="0">
                <a:solidFill>
                  <a:schemeClr val="bg1"/>
                </a:solidFill>
              </a:defRPr>
            </a:lvl1pPr>
          </a:lstStyle>
          <a:p>
            <a:r>
              <a:rPr lang="en-US" dirty="0"/>
              <a:t>DOLOR SIT</a:t>
            </a:r>
            <a:endParaRPr lang="en-GB" dirty="0"/>
          </a:p>
        </p:txBody>
      </p:sp>
      <p:pic>
        <p:nvPicPr>
          <p:cNvPr id="13"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userDrawn="1"/>
        </p:nvSpPr>
        <p:spPr>
          <a:xfrm>
            <a:off x="8704362" y="6400800"/>
            <a:ext cx="307188" cy="317340"/>
          </a:xfrm>
          <a:prstGeom prst="rect">
            <a:avLst/>
          </a:prstGeom>
        </p:spPr>
        <p:txBody>
          <a:bodyPr vert="horz" wrap="none" lIns="0" tIns="0" rIns="0" bIns="0" rtlCol="0" anchor="b">
            <a:normAutofit/>
          </a:bodyPr>
          <a:lstStyle/>
          <a:p>
            <a:pPr marL="0" algn="l" defTabSz="924282" rtl="0" eaLnBrk="1" latinLnBrk="0" hangingPunct="1">
              <a:lnSpc>
                <a:spcPct val="85000"/>
              </a:lnSpc>
              <a:spcBef>
                <a:spcPts val="204"/>
              </a:spcBef>
            </a:pPr>
            <a:fld id="{01990C03-C3A3-48FE-AF6D-3AE397C89625}" type="slidenum">
              <a:rPr lang="en-GB" sz="800" kern="1200" smtClean="0">
                <a:solidFill>
                  <a:schemeClr val="bg1"/>
                </a:solidFill>
                <a:latin typeface="+mn-lt"/>
                <a:ea typeface="+mn-ea"/>
                <a:cs typeface="+mn-cs"/>
              </a:rPr>
              <a:pPr marL="0" algn="l" defTabSz="924282" rtl="0" eaLnBrk="1" latinLnBrk="0" hangingPunct="1">
                <a:lnSpc>
                  <a:spcPct val="85000"/>
                </a:lnSpc>
                <a:spcBef>
                  <a:spcPts val="204"/>
                </a:spcBef>
              </a:pPr>
              <a:t>‹#›</a:t>
            </a:fld>
            <a:endParaRPr lang="en-GB" sz="800" kern="1200" dirty="0">
              <a:solidFill>
                <a:schemeClr val="bg1"/>
              </a:solidFill>
              <a:latin typeface="+mn-lt"/>
              <a:ea typeface="+mn-ea"/>
              <a:cs typeface="+mn-cs"/>
            </a:endParaRPr>
          </a:p>
        </p:txBody>
      </p:sp>
      <p:pic>
        <p:nvPicPr>
          <p:cNvPr id="5" name="Picture 4" descr="IPSOS_GAMECHANGERS_blue.png"/>
          <p:cNvPicPr>
            <a:picLocks noChangeAspect="1"/>
          </p:cNvPicPr>
          <p:nvPr userDrawn="1"/>
        </p:nvPicPr>
        <p:blipFill rotWithShape="1">
          <a:blip r:embed="rId3" cstate="print">
            <a:extLst>
              <a:ext uri="{28A0092B-C50C-407E-A947-70E740481C1C}">
                <a14:useLocalDpi xmlns:a14="http://schemas.microsoft.com/office/drawing/2010/main" val="0"/>
              </a:ext>
            </a:extLst>
          </a:blip>
          <a:srcRect l="78888" t="-9671" b="-1"/>
          <a:stretch/>
        </p:blipFill>
        <p:spPr>
          <a:xfrm>
            <a:off x="8140829" y="6400800"/>
            <a:ext cx="377327" cy="355982"/>
          </a:xfrm>
          <a:prstGeom prst="rect">
            <a:avLst/>
          </a:prstGeom>
        </p:spPr>
      </p:pic>
      <p:sp>
        <p:nvSpPr>
          <p:cNvPr id="6" name="TextBox 5"/>
          <p:cNvSpPr txBox="1"/>
          <p:nvPr userDrawn="1"/>
        </p:nvSpPr>
        <p:spPr>
          <a:xfrm>
            <a:off x="367002" y="6341236"/>
            <a:ext cx="691172" cy="225209"/>
          </a:xfrm>
          <a:prstGeom prst="rect">
            <a:avLst/>
          </a:prstGeom>
        </p:spPr>
        <p:txBody>
          <a:bodyPr vert="horz" wrap="none" lIns="0" tIns="0" rIns="0" bIns="0" rtlCol="0" anchor="b">
            <a:normAutofit/>
          </a:bodyPr>
          <a:lstStyle/>
          <a:p>
            <a:pPr marL="0" marR="0" indent="0" algn="l" defTabSz="924282" rtl="0" eaLnBrk="1" fontAlgn="auto" latinLnBrk="0" hangingPunct="1">
              <a:lnSpc>
                <a:spcPct val="85000"/>
              </a:lnSpc>
              <a:spcBef>
                <a:spcPts val="204"/>
              </a:spcBef>
              <a:spcAft>
                <a:spcPts val="0"/>
              </a:spcAft>
              <a:buClrTx/>
              <a:buSzTx/>
              <a:buFontTx/>
              <a:buNone/>
              <a:tabLst/>
              <a:defRPr/>
            </a:pPr>
            <a:r>
              <a:rPr lang="en-GB" sz="800" kern="1200" dirty="0">
                <a:solidFill>
                  <a:schemeClr val="bg1"/>
                </a:solidFill>
                <a:latin typeface="+mn-lt"/>
                <a:ea typeface="+mn-ea"/>
                <a:cs typeface="+mn-cs"/>
              </a:rPr>
              <a:t>© 2018 Ipsos.</a:t>
            </a:r>
            <a:endParaRPr lang="en-GB" sz="1200" dirty="0">
              <a:solidFill>
                <a:schemeClr val="bg1"/>
              </a:solidFill>
            </a:endParaRPr>
          </a:p>
        </p:txBody>
      </p:sp>
    </p:spTree>
    <p:extLst>
      <p:ext uri="{BB962C8B-B14F-4D97-AF65-F5344CB8AC3E}">
        <p14:creationId xmlns:p14="http://schemas.microsoft.com/office/powerpoint/2010/main" val="23159137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p:cSld name="Fill1_Title Only">
    <p:bg bwMode="ltGray">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solidFill>
                  <a:schemeClr val="bg1"/>
                </a:solidFill>
              </a:defRPr>
            </a:lvl1pPr>
          </a:lstStyle>
          <a:p>
            <a:r>
              <a:rPr lang="en-US" dirty="0"/>
              <a:t>Click to add emphasis part of title</a:t>
            </a:r>
          </a:p>
        </p:txBody>
      </p:sp>
      <p:sp>
        <p:nvSpPr>
          <p:cNvPr id="8" name="Text Placeholder 7"/>
          <p:cNvSpPr>
            <a:spLocks noGrp="1"/>
          </p:cNvSpPr>
          <p:nvPr>
            <p:ph type="body" sz="quarter" idx="13" hasCustomPrompt="1"/>
          </p:nvPr>
        </p:nvSpPr>
        <p:spPr>
          <a:xfrm>
            <a:off x="232376" y="331099"/>
            <a:ext cx="6733351" cy="590215"/>
          </a:xfrm>
        </p:spPr>
        <p:txBody>
          <a:bodyPr anchor="b">
            <a:normAutofit/>
          </a:bodyPr>
          <a:lstStyle>
            <a:lvl1pPr marL="0" indent="0">
              <a:buNone/>
              <a:defRPr sz="1900" b="0" baseline="0">
                <a:solidFill>
                  <a:schemeClr val="bg1"/>
                </a:solidFill>
              </a:defRPr>
            </a:lvl1pPr>
          </a:lstStyle>
          <a:p>
            <a:pPr lvl="0"/>
            <a:r>
              <a:rPr lang="en-US" dirty="0"/>
              <a:t>CLICK TO ADD TAG LINE OR BEGINNING OF TITLE</a:t>
            </a:r>
            <a:endParaRPr lang="en-GB" dirty="0"/>
          </a:p>
        </p:txBody>
      </p:sp>
      <p:pic>
        <p:nvPicPr>
          <p:cNvPr id="14"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0500941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Fill1_Text Options">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bg1"/>
                </a:solidFill>
              </a:defRPr>
            </a:lvl1pPr>
          </a:lstStyle>
          <a:p>
            <a:r>
              <a:rPr lang="en-US" dirty="0"/>
              <a:t>Click to add emphasis part of title</a:t>
            </a:r>
          </a:p>
        </p:txBody>
      </p:sp>
      <p:sp>
        <p:nvSpPr>
          <p:cNvPr id="8" name="Text Placeholder 7"/>
          <p:cNvSpPr>
            <a:spLocks noGrp="1"/>
          </p:cNvSpPr>
          <p:nvPr>
            <p:ph type="body" sz="quarter" idx="13" hasCustomPrompt="1"/>
          </p:nvPr>
        </p:nvSpPr>
        <p:spPr>
          <a:xfrm>
            <a:off x="232377" y="331099"/>
            <a:ext cx="6733349" cy="590215"/>
          </a:xfrm>
        </p:spPr>
        <p:txBody>
          <a:bodyPr anchor="b">
            <a:normAutofit/>
          </a:bodyPr>
          <a:lstStyle>
            <a:lvl1pPr marL="0" indent="0">
              <a:buNone/>
              <a:defRPr sz="1900" b="0">
                <a:solidFill>
                  <a:schemeClr val="bg1"/>
                </a:solidFill>
              </a:defRPr>
            </a:lvl1pPr>
          </a:lstStyle>
          <a:p>
            <a:pPr lvl="0"/>
            <a:r>
              <a:rPr lang="en-US" dirty="0"/>
              <a:t>CLICK TO ADD TAG LINE OR BEGINNING OF TITLE</a:t>
            </a:r>
            <a:endParaRPr lang="en-GB" dirty="0"/>
          </a:p>
        </p:txBody>
      </p:sp>
      <p:sp>
        <p:nvSpPr>
          <p:cNvPr id="11" name="Text Placeholder 10"/>
          <p:cNvSpPr>
            <a:spLocks noGrp="1"/>
          </p:cNvSpPr>
          <p:nvPr>
            <p:ph type="body" sz="quarter" idx="14"/>
          </p:nvPr>
        </p:nvSpPr>
        <p:spPr>
          <a:xfrm>
            <a:off x="232377" y="1851261"/>
            <a:ext cx="7885666" cy="3524009"/>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17"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4831393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p:cSld name="Fill1_Bullets Only">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bg1"/>
                </a:solidFill>
              </a:defRPr>
            </a:lvl1pPr>
          </a:lstStyle>
          <a:p>
            <a:r>
              <a:rPr lang="en-US" dirty="0"/>
              <a:t>Click to add emphasis part of title</a:t>
            </a:r>
          </a:p>
        </p:txBody>
      </p:sp>
      <p:sp>
        <p:nvSpPr>
          <p:cNvPr id="8" name="Text Placeholder 7"/>
          <p:cNvSpPr>
            <a:spLocks noGrp="1"/>
          </p:cNvSpPr>
          <p:nvPr>
            <p:ph type="body" sz="quarter" idx="13" hasCustomPrompt="1"/>
          </p:nvPr>
        </p:nvSpPr>
        <p:spPr>
          <a:xfrm>
            <a:off x="232377" y="331099"/>
            <a:ext cx="6733349" cy="590215"/>
          </a:xfrm>
        </p:spPr>
        <p:txBody>
          <a:bodyPr anchor="b">
            <a:normAutofit/>
          </a:bodyPr>
          <a:lstStyle>
            <a:lvl1pPr marL="0" indent="0">
              <a:buNone/>
              <a:defRPr sz="1900" b="0">
                <a:solidFill>
                  <a:schemeClr val="bg1"/>
                </a:solidFill>
              </a:defRPr>
            </a:lvl1pPr>
          </a:lstStyle>
          <a:p>
            <a:pPr lvl="0"/>
            <a:r>
              <a:rPr lang="en-US" dirty="0"/>
              <a:t>CLICK TO ADD TAG LINE OR BEGINNING OF TITLE</a:t>
            </a:r>
            <a:endParaRPr lang="en-GB" dirty="0"/>
          </a:p>
        </p:txBody>
      </p:sp>
      <p:sp>
        <p:nvSpPr>
          <p:cNvPr id="11" name="Text Placeholder 10"/>
          <p:cNvSpPr>
            <a:spLocks noGrp="1"/>
          </p:cNvSpPr>
          <p:nvPr>
            <p:ph type="body" sz="quarter" idx="14"/>
          </p:nvPr>
        </p:nvSpPr>
        <p:spPr>
          <a:xfrm>
            <a:off x="232377" y="1851261"/>
            <a:ext cx="7885666" cy="3524009"/>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17"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077032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p:cSld name="Fill2_Title Only">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solidFill>
                  <a:schemeClr val="bg1"/>
                </a:solidFill>
              </a:defRPr>
            </a:lvl1pPr>
          </a:lstStyle>
          <a:p>
            <a:r>
              <a:rPr lang="en-US" dirty="0"/>
              <a:t>Click to add emphasis part of title</a:t>
            </a:r>
          </a:p>
        </p:txBody>
      </p:sp>
      <p:sp>
        <p:nvSpPr>
          <p:cNvPr id="8" name="Text Placeholder 7"/>
          <p:cNvSpPr>
            <a:spLocks noGrp="1"/>
          </p:cNvSpPr>
          <p:nvPr>
            <p:ph type="body" sz="quarter" idx="13" hasCustomPrompt="1"/>
          </p:nvPr>
        </p:nvSpPr>
        <p:spPr>
          <a:xfrm>
            <a:off x="232376" y="331099"/>
            <a:ext cx="6733351" cy="590215"/>
          </a:xfrm>
        </p:spPr>
        <p:txBody>
          <a:bodyPr anchor="b">
            <a:normAutofit/>
          </a:bodyPr>
          <a:lstStyle>
            <a:lvl1pPr marL="0" indent="0">
              <a:buNone/>
              <a:defRPr sz="1900" b="0" baseline="0">
                <a:solidFill>
                  <a:schemeClr val="bg1"/>
                </a:solidFill>
              </a:defRPr>
            </a:lvl1pPr>
          </a:lstStyle>
          <a:p>
            <a:pPr lvl="0"/>
            <a:r>
              <a:rPr lang="en-US" dirty="0"/>
              <a:t>CLICK TO ADD TAG LINE OR BEGINNING OF TITLE</a:t>
            </a:r>
            <a:endParaRPr lang="en-GB" dirty="0"/>
          </a:p>
        </p:txBody>
      </p:sp>
      <p:pic>
        <p:nvPicPr>
          <p:cNvPr id="14"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4356750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p:cSld name="Fill2_Text Options">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34003" y="857959"/>
            <a:ext cx="8654595" cy="457048"/>
          </a:xfrm>
        </p:spPr>
        <p:txBody>
          <a:bodyPr/>
          <a:lstStyle>
            <a:lvl1pPr>
              <a:defRPr>
                <a:solidFill>
                  <a:schemeClr val="bg1"/>
                </a:solidFill>
              </a:defRPr>
            </a:lvl1pPr>
          </a:lstStyle>
          <a:p>
            <a:r>
              <a:rPr lang="en-US" dirty="0"/>
              <a:t>Click to add emphasis part of title</a:t>
            </a:r>
          </a:p>
        </p:txBody>
      </p:sp>
      <p:sp>
        <p:nvSpPr>
          <p:cNvPr id="8" name="Text Placeholder 7"/>
          <p:cNvSpPr>
            <a:spLocks noGrp="1"/>
          </p:cNvSpPr>
          <p:nvPr>
            <p:ph type="body" sz="quarter" idx="13" hasCustomPrompt="1"/>
          </p:nvPr>
        </p:nvSpPr>
        <p:spPr>
          <a:xfrm>
            <a:off x="234000" y="331099"/>
            <a:ext cx="6725791" cy="590215"/>
          </a:xfrm>
        </p:spPr>
        <p:txBody>
          <a:bodyPr anchor="b">
            <a:normAutofit/>
          </a:bodyPr>
          <a:lstStyle>
            <a:lvl1pPr marL="0" indent="0">
              <a:buNone/>
              <a:defRPr sz="1900" b="0">
                <a:solidFill>
                  <a:schemeClr val="bg1"/>
                </a:solidFill>
              </a:defRPr>
            </a:lvl1pPr>
          </a:lstStyle>
          <a:p>
            <a:pPr lvl="0"/>
            <a:r>
              <a:rPr lang="en-US" dirty="0"/>
              <a:t>CLICK TO ADD TAG LINE OR BEGINNING OF TITLE</a:t>
            </a:r>
            <a:endParaRPr lang="en-GB" dirty="0"/>
          </a:p>
        </p:txBody>
      </p:sp>
      <p:sp>
        <p:nvSpPr>
          <p:cNvPr id="11" name="Text Placeholder 10"/>
          <p:cNvSpPr>
            <a:spLocks noGrp="1"/>
          </p:cNvSpPr>
          <p:nvPr>
            <p:ph type="body" sz="quarter" idx="14"/>
          </p:nvPr>
        </p:nvSpPr>
        <p:spPr>
          <a:xfrm>
            <a:off x="234000" y="1851257"/>
            <a:ext cx="7870391" cy="3524011"/>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17"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4580748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Fill2_Bullets Only">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34003" y="857959"/>
            <a:ext cx="8654595" cy="457048"/>
          </a:xfrm>
        </p:spPr>
        <p:txBody>
          <a:bodyPr/>
          <a:lstStyle>
            <a:lvl1pPr>
              <a:defRPr>
                <a:solidFill>
                  <a:schemeClr val="bg1"/>
                </a:solidFill>
              </a:defRPr>
            </a:lvl1pPr>
          </a:lstStyle>
          <a:p>
            <a:r>
              <a:rPr lang="en-US" dirty="0"/>
              <a:t>Click to add emphasis part of title</a:t>
            </a:r>
          </a:p>
        </p:txBody>
      </p:sp>
      <p:sp>
        <p:nvSpPr>
          <p:cNvPr id="8" name="Text Placeholder 7"/>
          <p:cNvSpPr>
            <a:spLocks noGrp="1"/>
          </p:cNvSpPr>
          <p:nvPr>
            <p:ph type="body" sz="quarter" idx="13" hasCustomPrompt="1"/>
          </p:nvPr>
        </p:nvSpPr>
        <p:spPr>
          <a:xfrm>
            <a:off x="234000" y="331099"/>
            <a:ext cx="6725791" cy="590215"/>
          </a:xfrm>
        </p:spPr>
        <p:txBody>
          <a:bodyPr anchor="b">
            <a:normAutofit/>
          </a:bodyPr>
          <a:lstStyle>
            <a:lvl1pPr marL="0" indent="0">
              <a:buNone/>
              <a:defRPr sz="1900" b="0">
                <a:solidFill>
                  <a:schemeClr val="bg1"/>
                </a:solidFill>
              </a:defRPr>
            </a:lvl1pPr>
          </a:lstStyle>
          <a:p>
            <a:pPr lvl="0"/>
            <a:r>
              <a:rPr lang="en-US" dirty="0"/>
              <a:t>CLICK TO ADD TAG LINE OR BEGINNING OF TITLE</a:t>
            </a:r>
            <a:endParaRPr lang="en-GB" dirty="0"/>
          </a:p>
        </p:txBody>
      </p:sp>
      <p:sp>
        <p:nvSpPr>
          <p:cNvPr id="12" name="Text Placeholder 4"/>
          <p:cNvSpPr>
            <a:spLocks noGrp="1"/>
          </p:cNvSpPr>
          <p:nvPr>
            <p:ph type="body" sz="quarter" idx="14" hasCustomPrompt="1"/>
          </p:nvPr>
        </p:nvSpPr>
        <p:spPr>
          <a:xfrm>
            <a:off x="233365" y="1865606"/>
            <a:ext cx="8288337" cy="3519196"/>
          </a:xfrm>
        </p:spPr>
        <p:txBody>
          <a:bodyPr/>
          <a:lstStyle>
            <a:lvl1pPr marL="176213" indent="-176213">
              <a:lnSpc>
                <a:spcPct val="100000"/>
              </a:lnSpc>
              <a:spcBef>
                <a:spcPts val="300"/>
              </a:spcBef>
              <a:spcAft>
                <a:spcPts val="300"/>
              </a:spcAft>
              <a:buFont typeface="Arial" panose="020B0604020202020204" pitchFamily="34" charset="0"/>
              <a:buChar char="•"/>
              <a:defRPr sz="1200" cap="none">
                <a:solidFill>
                  <a:schemeClr val="bg1"/>
                </a:solidFill>
              </a:defRPr>
            </a:lvl1pPr>
            <a:lvl2pPr marL="476250" indent="-166688">
              <a:lnSpc>
                <a:spcPct val="100000"/>
              </a:lnSpc>
              <a:spcBef>
                <a:spcPts val="300"/>
              </a:spcBef>
              <a:spcAft>
                <a:spcPts val="300"/>
              </a:spcAft>
              <a:buFont typeface="Arial" panose="020B0604020202020204" pitchFamily="34" charset="0"/>
              <a:buChar char="–"/>
              <a:tabLst/>
              <a:defRPr sz="1200">
                <a:solidFill>
                  <a:schemeClr val="bg1"/>
                </a:solidFill>
              </a:defRPr>
            </a:lvl2pPr>
            <a:lvl3pPr marL="692150" indent="-177800">
              <a:lnSpc>
                <a:spcPct val="100000"/>
              </a:lnSpc>
              <a:spcBef>
                <a:spcPts val="300"/>
              </a:spcBef>
              <a:spcAft>
                <a:spcPts val="300"/>
              </a:spcAft>
              <a:buSzPct val="85000"/>
              <a:buFont typeface="Arial" panose="020B0604020202020204" pitchFamily="34" charset="0"/>
              <a:buChar char="•"/>
              <a:defRPr sz="1200">
                <a:solidFill>
                  <a:schemeClr val="bg1"/>
                </a:solidFill>
              </a:defRPr>
            </a:lvl3pPr>
            <a:lvl5pPr marL="968375" indent="-174625">
              <a:lnSpc>
                <a:spcPct val="100000"/>
              </a:lnSpc>
              <a:spcBef>
                <a:spcPts val="300"/>
              </a:spcBef>
              <a:spcAft>
                <a:spcPts val="300"/>
              </a:spcAft>
              <a:buSzPct val="85000"/>
              <a:buFont typeface="Arial" panose="020B0604020202020204" pitchFamily="34" charset="0"/>
              <a:buChar char="-"/>
              <a:defRPr sz="1200">
                <a:solidFill>
                  <a:schemeClr val="bg1"/>
                </a:solidFill>
              </a:defRPr>
            </a:lvl5pPr>
          </a:lstStyle>
          <a:p>
            <a:pPr lvl="0"/>
            <a:r>
              <a:rPr lang="en-US" dirty="0"/>
              <a:t>First level bullet</a:t>
            </a:r>
          </a:p>
          <a:p>
            <a:pPr lvl="1"/>
            <a:r>
              <a:rPr lang="en-US" dirty="0"/>
              <a:t>Second level</a:t>
            </a:r>
          </a:p>
          <a:p>
            <a:pPr lvl="2"/>
            <a:r>
              <a:rPr lang="en-US" dirty="0"/>
              <a:t>Third level</a:t>
            </a:r>
          </a:p>
          <a:p>
            <a:pPr lvl="4"/>
            <a:r>
              <a:rPr lang="en-US" dirty="0"/>
              <a:t>Fourth level</a:t>
            </a:r>
            <a:endParaRPr lang="en-GB" dirty="0"/>
          </a:p>
        </p:txBody>
      </p:sp>
      <p:pic>
        <p:nvPicPr>
          <p:cNvPr id="16"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7988211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p:cSld name="Fill3_Title Only">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bwMode="black"/>
        <p:txBody>
          <a:bodyPr/>
          <a:lstStyle>
            <a:lvl1pPr>
              <a:defRPr baseline="0">
                <a:solidFill>
                  <a:schemeClr val="bg1"/>
                </a:solidFill>
              </a:defRPr>
            </a:lvl1pPr>
          </a:lstStyle>
          <a:p>
            <a:r>
              <a:rPr lang="en-US" dirty="0"/>
              <a:t>Click to add emphasis part of title</a:t>
            </a:r>
          </a:p>
        </p:txBody>
      </p:sp>
      <p:sp>
        <p:nvSpPr>
          <p:cNvPr id="8" name="Text Placeholder 7"/>
          <p:cNvSpPr>
            <a:spLocks noGrp="1"/>
          </p:cNvSpPr>
          <p:nvPr>
            <p:ph type="body" sz="quarter" idx="13" hasCustomPrompt="1"/>
          </p:nvPr>
        </p:nvSpPr>
        <p:spPr bwMode="black">
          <a:xfrm>
            <a:off x="232376" y="331099"/>
            <a:ext cx="6733351" cy="590215"/>
          </a:xfrm>
        </p:spPr>
        <p:txBody>
          <a:bodyPr anchor="b">
            <a:normAutofit/>
          </a:bodyPr>
          <a:lstStyle>
            <a:lvl1pPr marL="0" indent="0">
              <a:buNone/>
              <a:defRPr sz="1900" b="0" baseline="0">
                <a:solidFill>
                  <a:schemeClr val="bg1"/>
                </a:solidFill>
              </a:defRPr>
            </a:lvl1pPr>
          </a:lstStyle>
          <a:p>
            <a:pPr lvl="0"/>
            <a:r>
              <a:rPr lang="en-US" dirty="0"/>
              <a:t>CLICK TO ADD TAG LINE OR BEGINNING OF TITLE</a:t>
            </a:r>
            <a:endParaRPr lang="en-GB" dirty="0"/>
          </a:p>
        </p:txBody>
      </p:sp>
      <p:pic>
        <p:nvPicPr>
          <p:cNvPr id="14"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487018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s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34000" y="457200"/>
            <a:ext cx="8646971" cy="387798"/>
          </a:xfrm>
        </p:spPr>
        <p:txBody>
          <a:bodyPr/>
          <a:lstStyle>
            <a:lvl1pPr>
              <a:defRPr sz="2800" baseline="0"/>
            </a:lvl1pPr>
          </a:lstStyle>
          <a:p>
            <a:r>
              <a:rPr lang="en-US" dirty="0"/>
              <a:t>Click to add emphasis part of title</a:t>
            </a:r>
          </a:p>
        </p:txBody>
      </p:sp>
      <p:sp>
        <p:nvSpPr>
          <p:cNvPr id="4" name="Text Placeholder 4"/>
          <p:cNvSpPr>
            <a:spLocks noGrp="1"/>
          </p:cNvSpPr>
          <p:nvPr>
            <p:ph type="body" sz="quarter" idx="14" hasCustomPrompt="1"/>
          </p:nvPr>
        </p:nvSpPr>
        <p:spPr>
          <a:xfrm>
            <a:off x="234000" y="1066800"/>
            <a:ext cx="8288337" cy="3519196"/>
          </a:xfrm>
        </p:spPr>
        <p:txBody>
          <a:bodyPr/>
          <a:lstStyle>
            <a:lvl1pPr marL="176213" indent="-176213">
              <a:lnSpc>
                <a:spcPct val="100000"/>
              </a:lnSpc>
              <a:spcBef>
                <a:spcPts val="300"/>
              </a:spcBef>
              <a:spcAft>
                <a:spcPts val="300"/>
              </a:spcAft>
              <a:buFont typeface="Arial" panose="020B0604020202020204" pitchFamily="34" charset="0"/>
              <a:buChar char="•"/>
              <a:defRPr sz="1200" cap="none"/>
            </a:lvl1pPr>
            <a:lvl2pPr marL="476250" indent="-166688">
              <a:lnSpc>
                <a:spcPct val="100000"/>
              </a:lnSpc>
              <a:spcBef>
                <a:spcPts val="300"/>
              </a:spcBef>
              <a:spcAft>
                <a:spcPts val="300"/>
              </a:spcAft>
              <a:buFont typeface="Arial" panose="020B0604020202020204" pitchFamily="34" charset="0"/>
              <a:buChar char="–"/>
              <a:tabLst/>
              <a:defRPr sz="1200"/>
            </a:lvl2pPr>
            <a:lvl3pPr marL="692150" indent="-177800">
              <a:lnSpc>
                <a:spcPct val="100000"/>
              </a:lnSpc>
              <a:spcBef>
                <a:spcPts val="300"/>
              </a:spcBef>
              <a:spcAft>
                <a:spcPts val="300"/>
              </a:spcAft>
              <a:buSzPct val="85000"/>
              <a:buFont typeface="Arial" panose="020B0604020202020204" pitchFamily="34" charset="0"/>
              <a:buChar char="•"/>
              <a:defRPr sz="1200"/>
            </a:lvl3pPr>
            <a:lvl5pPr marL="968375" indent="-174625">
              <a:lnSpc>
                <a:spcPct val="100000"/>
              </a:lnSpc>
              <a:spcBef>
                <a:spcPts val="300"/>
              </a:spcBef>
              <a:spcAft>
                <a:spcPts val="300"/>
              </a:spcAft>
              <a:buSzPct val="85000"/>
              <a:buFont typeface="Arial" panose="020B0604020202020204" pitchFamily="34" charset="0"/>
              <a:buChar char="-"/>
              <a:defRPr sz="1200"/>
            </a:lvl5pPr>
          </a:lstStyle>
          <a:p>
            <a:pPr lvl="0"/>
            <a:r>
              <a:rPr lang="en-US" dirty="0"/>
              <a:t>First level bullet</a:t>
            </a:r>
          </a:p>
          <a:p>
            <a:pPr lvl="1"/>
            <a:r>
              <a:rPr lang="en-US" dirty="0"/>
              <a:t>Second level</a:t>
            </a:r>
          </a:p>
          <a:p>
            <a:pPr lvl="2"/>
            <a:r>
              <a:rPr lang="en-US" dirty="0"/>
              <a:t>Third level</a:t>
            </a:r>
          </a:p>
          <a:p>
            <a:pPr lvl="4"/>
            <a:r>
              <a:rPr lang="en-US" dirty="0"/>
              <a:t>Fourth level</a:t>
            </a:r>
            <a:endParaRPr lang="en-GB" dirty="0"/>
          </a:p>
        </p:txBody>
      </p:sp>
      <p:sp>
        <p:nvSpPr>
          <p:cNvPr id="5" name="TextBox 4"/>
          <p:cNvSpPr txBox="1"/>
          <p:nvPr userDrawn="1"/>
        </p:nvSpPr>
        <p:spPr>
          <a:xfrm>
            <a:off x="367002" y="6341236"/>
            <a:ext cx="691172" cy="225209"/>
          </a:xfrm>
          <a:prstGeom prst="rect">
            <a:avLst/>
          </a:prstGeom>
        </p:spPr>
        <p:txBody>
          <a:bodyPr vert="horz" wrap="none" lIns="0" tIns="0" rIns="0" bIns="0" rtlCol="0" anchor="b">
            <a:normAutofit/>
          </a:bodyPr>
          <a:lstStyle/>
          <a:p>
            <a:pPr marL="0" marR="0" indent="0" algn="l" defTabSz="924282" rtl="0" eaLnBrk="1" fontAlgn="auto" latinLnBrk="0" hangingPunct="1">
              <a:lnSpc>
                <a:spcPct val="85000"/>
              </a:lnSpc>
              <a:spcBef>
                <a:spcPts val="204"/>
              </a:spcBef>
              <a:spcAft>
                <a:spcPts val="0"/>
              </a:spcAft>
              <a:buClrTx/>
              <a:buSzTx/>
              <a:buFontTx/>
              <a:buNone/>
              <a:tabLst/>
              <a:defRPr/>
            </a:pPr>
            <a:r>
              <a:rPr lang="en-GB" sz="800" kern="1200" dirty="0">
                <a:solidFill>
                  <a:schemeClr val="bg1">
                    <a:lumMod val="50000"/>
                  </a:schemeClr>
                </a:solidFill>
                <a:latin typeface="+mn-lt"/>
                <a:ea typeface="+mn-ea"/>
                <a:cs typeface="+mn-cs"/>
              </a:rPr>
              <a:t>© 2018 Ipsos.</a:t>
            </a:r>
            <a:endParaRPr lang="en-GB" sz="1200" dirty="0">
              <a:solidFill>
                <a:schemeClr val="bg1">
                  <a:lumMod val="50000"/>
                </a:schemeClr>
              </a:solidFill>
            </a:endParaRPr>
          </a:p>
        </p:txBody>
      </p:sp>
    </p:spTree>
    <p:extLst>
      <p:ext uri="{BB962C8B-B14F-4D97-AF65-F5344CB8AC3E}">
        <p14:creationId xmlns:p14="http://schemas.microsoft.com/office/powerpoint/2010/main" val="376088902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p:cSld name="Fill3_Text Options">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bg1"/>
                </a:solidFill>
              </a:defRPr>
            </a:lvl1pPr>
          </a:lstStyle>
          <a:p>
            <a:r>
              <a:rPr lang="en-US" dirty="0"/>
              <a:t>Click to add emphasis part of title</a:t>
            </a:r>
          </a:p>
        </p:txBody>
      </p:sp>
      <p:sp>
        <p:nvSpPr>
          <p:cNvPr id="8" name="Text Placeholder 7"/>
          <p:cNvSpPr>
            <a:spLocks noGrp="1"/>
          </p:cNvSpPr>
          <p:nvPr>
            <p:ph type="body" sz="quarter" idx="13" hasCustomPrompt="1"/>
          </p:nvPr>
        </p:nvSpPr>
        <p:spPr>
          <a:xfrm>
            <a:off x="232377" y="331099"/>
            <a:ext cx="6733349" cy="590215"/>
          </a:xfrm>
        </p:spPr>
        <p:txBody>
          <a:bodyPr anchor="b">
            <a:normAutofit/>
          </a:bodyPr>
          <a:lstStyle>
            <a:lvl1pPr marL="0" indent="0">
              <a:buNone/>
              <a:defRPr sz="1900" b="0">
                <a:solidFill>
                  <a:schemeClr val="bg1"/>
                </a:solidFill>
              </a:defRPr>
            </a:lvl1pPr>
          </a:lstStyle>
          <a:p>
            <a:pPr lvl="0"/>
            <a:r>
              <a:rPr lang="en-US" dirty="0"/>
              <a:t>CLICK TO ADD TAG LINE OR BEGINNING OF TITLE</a:t>
            </a:r>
            <a:endParaRPr lang="en-GB" dirty="0"/>
          </a:p>
        </p:txBody>
      </p:sp>
      <p:sp>
        <p:nvSpPr>
          <p:cNvPr id="11" name="Text Placeholder 10"/>
          <p:cNvSpPr>
            <a:spLocks noGrp="1"/>
          </p:cNvSpPr>
          <p:nvPr>
            <p:ph type="body" sz="quarter" idx="14"/>
          </p:nvPr>
        </p:nvSpPr>
        <p:spPr>
          <a:xfrm>
            <a:off x="232377" y="1851261"/>
            <a:ext cx="7885666" cy="3524009"/>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17"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9665221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Fill3_Bullets Only">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bg1"/>
                </a:solidFill>
              </a:defRPr>
            </a:lvl1pPr>
          </a:lstStyle>
          <a:p>
            <a:r>
              <a:rPr lang="en-US" dirty="0"/>
              <a:t>Click to add emphasis part of title</a:t>
            </a:r>
          </a:p>
        </p:txBody>
      </p:sp>
      <p:sp>
        <p:nvSpPr>
          <p:cNvPr id="8" name="Text Placeholder 7"/>
          <p:cNvSpPr>
            <a:spLocks noGrp="1"/>
          </p:cNvSpPr>
          <p:nvPr>
            <p:ph type="body" sz="quarter" idx="13" hasCustomPrompt="1"/>
          </p:nvPr>
        </p:nvSpPr>
        <p:spPr>
          <a:xfrm>
            <a:off x="232377" y="331099"/>
            <a:ext cx="6733349" cy="590215"/>
          </a:xfrm>
        </p:spPr>
        <p:txBody>
          <a:bodyPr anchor="b">
            <a:normAutofit/>
          </a:bodyPr>
          <a:lstStyle>
            <a:lvl1pPr marL="0" indent="0">
              <a:buNone/>
              <a:defRPr sz="1900" b="0">
                <a:solidFill>
                  <a:schemeClr val="bg1"/>
                </a:solidFill>
              </a:defRPr>
            </a:lvl1pPr>
          </a:lstStyle>
          <a:p>
            <a:pPr lvl="0"/>
            <a:r>
              <a:rPr lang="en-US" dirty="0"/>
              <a:t>CLICK TO ADD TAG LINE OR BEGINNING OF TITLE</a:t>
            </a:r>
            <a:endParaRPr lang="en-GB" dirty="0"/>
          </a:p>
        </p:txBody>
      </p:sp>
      <p:sp>
        <p:nvSpPr>
          <p:cNvPr id="12" name="Text Placeholder 4"/>
          <p:cNvSpPr>
            <a:spLocks noGrp="1"/>
          </p:cNvSpPr>
          <p:nvPr>
            <p:ph type="body" sz="quarter" idx="14" hasCustomPrompt="1"/>
          </p:nvPr>
        </p:nvSpPr>
        <p:spPr>
          <a:xfrm>
            <a:off x="233365" y="1865606"/>
            <a:ext cx="8288337" cy="3519196"/>
          </a:xfrm>
        </p:spPr>
        <p:txBody>
          <a:bodyPr/>
          <a:lstStyle>
            <a:lvl1pPr marL="176213" indent="-176213">
              <a:lnSpc>
                <a:spcPct val="100000"/>
              </a:lnSpc>
              <a:spcBef>
                <a:spcPts val="300"/>
              </a:spcBef>
              <a:spcAft>
                <a:spcPts val="300"/>
              </a:spcAft>
              <a:buFont typeface="Arial" panose="020B0604020202020204" pitchFamily="34" charset="0"/>
              <a:buChar char="•"/>
              <a:defRPr sz="1200" cap="none">
                <a:solidFill>
                  <a:schemeClr val="bg1"/>
                </a:solidFill>
              </a:defRPr>
            </a:lvl1pPr>
            <a:lvl2pPr marL="476250" indent="-166688">
              <a:lnSpc>
                <a:spcPct val="100000"/>
              </a:lnSpc>
              <a:spcBef>
                <a:spcPts val="300"/>
              </a:spcBef>
              <a:spcAft>
                <a:spcPts val="300"/>
              </a:spcAft>
              <a:buFont typeface="Arial" panose="020B0604020202020204" pitchFamily="34" charset="0"/>
              <a:buChar char="–"/>
              <a:tabLst/>
              <a:defRPr sz="1200">
                <a:solidFill>
                  <a:schemeClr val="bg1"/>
                </a:solidFill>
              </a:defRPr>
            </a:lvl2pPr>
            <a:lvl3pPr marL="692150" indent="-177800">
              <a:lnSpc>
                <a:spcPct val="100000"/>
              </a:lnSpc>
              <a:spcBef>
                <a:spcPts val="300"/>
              </a:spcBef>
              <a:spcAft>
                <a:spcPts val="300"/>
              </a:spcAft>
              <a:buSzPct val="85000"/>
              <a:buFont typeface="Arial" panose="020B0604020202020204" pitchFamily="34" charset="0"/>
              <a:buChar char="•"/>
              <a:defRPr sz="1200">
                <a:solidFill>
                  <a:schemeClr val="bg1"/>
                </a:solidFill>
              </a:defRPr>
            </a:lvl3pPr>
            <a:lvl5pPr marL="968375" indent="-174625">
              <a:lnSpc>
                <a:spcPct val="100000"/>
              </a:lnSpc>
              <a:spcBef>
                <a:spcPts val="300"/>
              </a:spcBef>
              <a:spcAft>
                <a:spcPts val="300"/>
              </a:spcAft>
              <a:buSzPct val="85000"/>
              <a:buFont typeface="Arial" panose="020B0604020202020204" pitchFamily="34" charset="0"/>
              <a:buChar char="-"/>
              <a:defRPr sz="1200">
                <a:solidFill>
                  <a:schemeClr val="bg1"/>
                </a:solidFill>
              </a:defRPr>
            </a:lvl5pPr>
          </a:lstStyle>
          <a:p>
            <a:pPr lvl="0"/>
            <a:r>
              <a:rPr lang="en-US" dirty="0"/>
              <a:t>First level bullet</a:t>
            </a:r>
          </a:p>
          <a:p>
            <a:pPr lvl="1"/>
            <a:r>
              <a:rPr lang="en-US" dirty="0"/>
              <a:t>Second level</a:t>
            </a:r>
          </a:p>
          <a:p>
            <a:pPr lvl="2"/>
            <a:r>
              <a:rPr lang="en-US" dirty="0"/>
              <a:t>Third level</a:t>
            </a:r>
          </a:p>
          <a:p>
            <a:pPr lvl="4"/>
            <a:r>
              <a:rPr lang="en-US" dirty="0"/>
              <a:t>Fourth level</a:t>
            </a:r>
            <a:endParaRPr lang="en-GB" dirty="0"/>
          </a:p>
        </p:txBody>
      </p:sp>
      <p:pic>
        <p:nvPicPr>
          <p:cNvPr id="16"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5836645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3_Main Title - 1/3 Imag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176001" y="2952519"/>
            <a:ext cx="4699059" cy="512448"/>
          </a:xfrm>
        </p:spPr>
        <p:txBody>
          <a:bodyPr anchor="ctr"/>
          <a:lstStyle>
            <a:lvl1pPr>
              <a:defRPr sz="3700" baseline="0"/>
            </a:lvl1pPr>
          </a:lstStyle>
          <a:p>
            <a:r>
              <a:rPr lang="en-US" dirty="0"/>
              <a:t>Impact word(s)</a:t>
            </a:r>
          </a:p>
        </p:txBody>
      </p:sp>
      <p:sp>
        <p:nvSpPr>
          <p:cNvPr id="14" name="Footer Placeholder 10"/>
          <p:cNvSpPr>
            <a:spLocks noGrp="1"/>
          </p:cNvSpPr>
          <p:nvPr>
            <p:ph type="ftr" sz="quarter" idx="11"/>
          </p:nvPr>
        </p:nvSpPr>
        <p:spPr>
          <a:xfrm>
            <a:off x="4176001" y="5375268"/>
            <a:ext cx="4699059" cy="794629"/>
          </a:xfrm>
          <a:prstGeom prst="rect">
            <a:avLst/>
          </a:prstGeom>
        </p:spPr>
        <p:txBody>
          <a:bodyPr lIns="0" tIns="0" rIns="0" bIns="0"/>
          <a:lstStyle>
            <a:lvl1pPr>
              <a:defRPr sz="1000">
                <a:solidFill>
                  <a:schemeClr val="accent4">
                    <a:lumMod val="75000"/>
                  </a:schemeClr>
                </a:solidFill>
              </a:defRPr>
            </a:lvl1pPr>
          </a:lstStyle>
          <a:p>
            <a:r>
              <a:rPr lang="en-GB" dirty="0"/>
              <a:t>© 2015 Ipsos.  All rights reserved. Contains Ipsos' Confidential and Proprietary information and may not be disclosed or reproduced without the prior written consent of Ipsos.</a:t>
            </a:r>
          </a:p>
        </p:txBody>
      </p:sp>
      <p:sp>
        <p:nvSpPr>
          <p:cNvPr id="21" name="TextBox 20"/>
          <p:cNvSpPr txBox="1"/>
          <p:nvPr userDrawn="1"/>
        </p:nvSpPr>
        <p:spPr>
          <a:xfrm>
            <a:off x="7848600" y="6400800"/>
            <a:ext cx="1219200" cy="393540"/>
          </a:xfrm>
          <a:prstGeom prst="rect">
            <a:avLst/>
          </a:prstGeom>
          <a:solidFill>
            <a:schemeClr val="bg1"/>
          </a:solidFill>
        </p:spPr>
        <p:txBody>
          <a:bodyPr vert="horz" wrap="none" lIns="0" tIns="0" rIns="0" bIns="0" rtlCol="0" anchor="b">
            <a:normAutofit/>
          </a:bodyPr>
          <a:lstStyle/>
          <a:p>
            <a:pPr>
              <a:lnSpc>
                <a:spcPct val="85000"/>
              </a:lnSpc>
              <a:spcBef>
                <a:spcPts val="204"/>
              </a:spcBef>
            </a:pPr>
            <a:fld id="{01990C03-C3A3-48FE-AF6D-3AE397C89625}" type="slidenum">
              <a:rPr lang="en-GB" sz="1000">
                <a:solidFill>
                  <a:schemeClr val="bg1"/>
                </a:solidFill>
              </a:rPr>
              <a:pPr>
                <a:lnSpc>
                  <a:spcPct val="85000"/>
                </a:lnSpc>
                <a:spcBef>
                  <a:spcPts val="204"/>
                </a:spcBef>
              </a:pPr>
              <a:t>‹#›</a:t>
            </a:fld>
            <a:endParaRPr lang="en-GB" sz="1000" dirty="0">
              <a:solidFill>
                <a:schemeClr val="bg1"/>
              </a:solidFill>
            </a:endParaRPr>
          </a:p>
        </p:txBody>
      </p:sp>
    </p:spTree>
    <p:extLst>
      <p:ext uri="{BB962C8B-B14F-4D97-AF65-F5344CB8AC3E}">
        <p14:creationId xmlns:p14="http://schemas.microsoft.com/office/powerpoint/2010/main" val="307978889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1_Blank White">
    <p:spTree>
      <p:nvGrpSpPr>
        <p:cNvPr id="1" name=""/>
        <p:cNvGrpSpPr/>
        <p:nvPr/>
      </p:nvGrpSpPr>
      <p:grpSpPr>
        <a:xfrm>
          <a:off x="0" y="0"/>
          <a:ext cx="0" cy="0"/>
          <a:chOff x="0" y="0"/>
          <a:chExt cx="0" cy="0"/>
        </a:xfrm>
      </p:grpSpPr>
    </p:spTree>
    <p:extLst>
      <p:ext uri="{BB962C8B-B14F-4D97-AF65-F5344CB8AC3E}">
        <p14:creationId xmlns:p14="http://schemas.microsoft.com/office/powerpoint/2010/main" val="412368446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1_Mobile 1">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solidFill>
                  <a:schemeClr val="tx1"/>
                </a:solidFill>
              </a:defRPr>
            </a:lvl1pPr>
          </a:lstStyle>
          <a:p>
            <a:r>
              <a:rPr lang="en-US" dirty="0"/>
              <a:t>Click to add emphasis part of title</a:t>
            </a:r>
          </a:p>
        </p:txBody>
      </p:sp>
      <p:sp>
        <p:nvSpPr>
          <p:cNvPr id="8" name="Text Placeholder 7"/>
          <p:cNvSpPr>
            <a:spLocks noGrp="1"/>
          </p:cNvSpPr>
          <p:nvPr>
            <p:ph type="body" sz="quarter" idx="13" hasCustomPrompt="1"/>
          </p:nvPr>
        </p:nvSpPr>
        <p:spPr>
          <a:xfrm>
            <a:off x="247650" y="331099"/>
            <a:ext cx="7472962" cy="590215"/>
          </a:xfrm>
        </p:spPr>
        <p:txBody>
          <a:bodyPr anchor="b">
            <a:normAutofit/>
          </a:bodyPr>
          <a:lstStyle>
            <a:lvl1pPr marL="0" indent="0">
              <a:buNone/>
              <a:defRPr sz="1900" b="0" baseline="0">
                <a:solidFill>
                  <a:schemeClr val="bg2"/>
                </a:solidFill>
              </a:defRPr>
            </a:lvl1pPr>
          </a:lstStyle>
          <a:p>
            <a:pPr lvl="0"/>
            <a:r>
              <a:rPr lang="en-US" dirty="0"/>
              <a:t>Click to add tag line or beginning of title</a:t>
            </a:r>
            <a:endParaRPr lang="en-GB" dirty="0"/>
          </a:p>
        </p:txBody>
      </p:sp>
      <p:sp>
        <p:nvSpPr>
          <p:cNvPr id="7" name="Picture Placeholder 6"/>
          <p:cNvSpPr>
            <a:spLocks noGrp="1"/>
          </p:cNvSpPr>
          <p:nvPr>
            <p:ph type="pic" sz="quarter" idx="16"/>
          </p:nvPr>
        </p:nvSpPr>
        <p:spPr>
          <a:xfrm rot="420000">
            <a:off x="6504329" y="2177424"/>
            <a:ext cx="1809823" cy="2855108"/>
          </a:xfrm>
        </p:spPr>
        <p:txBody>
          <a:bodyPr/>
          <a:lstStyle/>
          <a:p>
            <a:r>
              <a:rPr lang="en-US"/>
              <a:t>Click icon to add picture</a:t>
            </a:r>
            <a:endParaRPr lang="en-GB" dirty="0"/>
          </a:p>
        </p:txBody>
      </p:sp>
    </p:spTree>
    <p:extLst>
      <p:ext uri="{BB962C8B-B14F-4D97-AF65-F5344CB8AC3E}">
        <p14:creationId xmlns:p14="http://schemas.microsoft.com/office/powerpoint/2010/main" val="83603315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Contacts">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solidFill>
                  <a:schemeClr val="bg1"/>
                </a:solidFill>
              </a:defRPr>
            </a:lvl1pPr>
          </a:lstStyle>
          <a:p>
            <a:r>
              <a:rPr lang="en-US" dirty="0"/>
              <a:t>Click to add emphasis part of title</a:t>
            </a:r>
          </a:p>
        </p:txBody>
      </p:sp>
      <p:sp>
        <p:nvSpPr>
          <p:cNvPr id="21" name="TextBox 20"/>
          <p:cNvSpPr txBox="1"/>
          <p:nvPr userDrawn="1"/>
        </p:nvSpPr>
        <p:spPr>
          <a:xfrm>
            <a:off x="239634" y="6249103"/>
            <a:ext cx="307188" cy="317340"/>
          </a:xfrm>
          <a:prstGeom prst="rect">
            <a:avLst/>
          </a:prstGeom>
        </p:spPr>
        <p:txBody>
          <a:bodyPr vert="horz" wrap="none" lIns="0" tIns="0" rIns="0" bIns="0" rtlCol="0" anchor="b">
            <a:normAutofit/>
          </a:bodyPr>
          <a:lstStyle/>
          <a:p>
            <a:pPr marL="0" algn="l" defTabSz="924282" rtl="0" eaLnBrk="1" latinLnBrk="0" hangingPunct="1">
              <a:lnSpc>
                <a:spcPct val="85000"/>
              </a:lnSpc>
              <a:spcBef>
                <a:spcPts val="204"/>
              </a:spcBef>
            </a:pPr>
            <a:fld id="{01990C03-C3A3-48FE-AF6D-3AE397C89625}" type="slidenum">
              <a:rPr lang="en-GB" sz="800" kern="1200" smtClean="0">
                <a:solidFill>
                  <a:schemeClr val="bg1"/>
                </a:solidFill>
                <a:latin typeface="+mn-lt"/>
                <a:ea typeface="+mn-ea"/>
                <a:cs typeface="+mn-cs"/>
              </a:rPr>
              <a:pPr marL="0" algn="l" defTabSz="924282" rtl="0" eaLnBrk="1" latinLnBrk="0" hangingPunct="1">
                <a:lnSpc>
                  <a:spcPct val="85000"/>
                </a:lnSpc>
                <a:spcBef>
                  <a:spcPts val="204"/>
                </a:spcBef>
              </a:pPr>
              <a:t>‹#›</a:t>
            </a:fld>
            <a:endParaRPr lang="en-GB" sz="800" kern="1200" dirty="0">
              <a:solidFill>
                <a:schemeClr val="bg1"/>
              </a:solidFill>
              <a:latin typeface="+mn-lt"/>
              <a:ea typeface="+mn-ea"/>
              <a:cs typeface="+mn-cs"/>
            </a:endParaRPr>
          </a:p>
        </p:txBody>
      </p:sp>
      <p:sp>
        <p:nvSpPr>
          <p:cNvPr id="22" name="TextBox 21"/>
          <p:cNvSpPr txBox="1"/>
          <p:nvPr userDrawn="1"/>
        </p:nvSpPr>
        <p:spPr>
          <a:xfrm>
            <a:off x="629736" y="6341236"/>
            <a:ext cx="691172" cy="225209"/>
          </a:xfrm>
          <a:prstGeom prst="rect">
            <a:avLst/>
          </a:prstGeom>
        </p:spPr>
        <p:txBody>
          <a:bodyPr vert="horz" wrap="none" lIns="0" tIns="0" rIns="0" bIns="0" rtlCol="0" anchor="b">
            <a:normAutofit/>
          </a:bodyPr>
          <a:lstStyle/>
          <a:p>
            <a:pPr marL="0" marR="0" indent="0" algn="l" defTabSz="924282" rtl="0" eaLnBrk="1" fontAlgn="auto" latinLnBrk="0" hangingPunct="1">
              <a:lnSpc>
                <a:spcPct val="85000"/>
              </a:lnSpc>
              <a:spcBef>
                <a:spcPts val="204"/>
              </a:spcBef>
              <a:spcAft>
                <a:spcPts val="0"/>
              </a:spcAft>
              <a:buClrTx/>
              <a:buSzTx/>
              <a:buFontTx/>
              <a:buNone/>
              <a:tabLst/>
              <a:defRPr/>
            </a:pPr>
            <a:r>
              <a:rPr lang="en-GB" sz="800" kern="1200" dirty="0">
                <a:solidFill>
                  <a:schemeClr val="bg1"/>
                </a:solidFill>
                <a:latin typeface="+mn-lt"/>
                <a:ea typeface="+mn-ea"/>
                <a:cs typeface="+mn-cs"/>
              </a:rPr>
              <a:t>© 2017 Ipsos.</a:t>
            </a:r>
            <a:endParaRPr lang="en-GB" sz="1200" dirty="0">
              <a:solidFill>
                <a:schemeClr val="bg1"/>
              </a:solidFill>
            </a:endParaRPr>
          </a:p>
        </p:txBody>
      </p:sp>
      <p:grpSp>
        <p:nvGrpSpPr>
          <p:cNvPr id="13" name="Group 12"/>
          <p:cNvGrpSpPr/>
          <p:nvPr userDrawn="1"/>
        </p:nvGrpSpPr>
        <p:grpSpPr>
          <a:xfrm>
            <a:off x="6965726" y="6232981"/>
            <a:ext cx="1933546" cy="355982"/>
            <a:chOff x="10239375" y="6688139"/>
            <a:chExt cx="2842245" cy="523426"/>
          </a:xfrm>
        </p:grpSpPr>
        <p:pic>
          <p:nvPicPr>
            <p:cNvPr id="14" name="Picture 13" descr="IPSOS_GAMECHANGERS_blue.png"/>
            <p:cNvPicPr>
              <a:picLocks noChangeAspect="1"/>
            </p:cNvPicPr>
            <p:nvPr/>
          </p:nvPicPr>
          <p:blipFill rotWithShape="1">
            <a:blip r:embed="rId2" cstate="print">
              <a:extLst>
                <a:ext uri="{28A0092B-C50C-407E-A947-70E740481C1C}">
                  <a14:useLocalDpi xmlns:a14="http://schemas.microsoft.com/office/drawing/2010/main" val="0"/>
                </a:ext>
              </a:extLst>
            </a:blip>
            <a:srcRect l="78888" t="-9671" b="-1"/>
            <a:stretch/>
          </p:blipFill>
          <p:spPr>
            <a:xfrm>
              <a:off x="12526963" y="6688139"/>
              <a:ext cx="554657" cy="523426"/>
            </a:xfrm>
            <a:prstGeom prst="rect">
              <a:avLst/>
            </a:prstGeom>
          </p:spPr>
        </p:pic>
        <p:pic>
          <p:nvPicPr>
            <p:cNvPr id="24" name="Picture 23" descr="IPSOS_GAMECHANGERS_blue.png"/>
            <p:cNvPicPr>
              <a:picLocks noChangeAspect="1"/>
            </p:cNvPicPr>
            <p:nvPr userDrawn="1"/>
          </p:nvPicPr>
          <p:blipFill rotWithShape="1">
            <a:blip r:embed="rId2" cstate="print">
              <a:biLevel thresh="25000"/>
              <a:extLst>
                <a:ext uri="{28A0092B-C50C-407E-A947-70E740481C1C}">
                  <a14:useLocalDpi xmlns:a14="http://schemas.microsoft.com/office/drawing/2010/main" val="0"/>
                </a:ext>
              </a:extLst>
            </a:blip>
            <a:srcRect t="14610" r="22774"/>
            <a:stretch/>
          </p:blipFill>
          <p:spPr>
            <a:xfrm>
              <a:off x="10239375" y="6804025"/>
              <a:ext cx="2028825" cy="407539"/>
            </a:xfrm>
            <a:prstGeom prst="rect">
              <a:avLst/>
            </a:prstGeom>
          </p:spPr>
        </p:pic>
      </p:grpSp>
      <p:pic>
        <p:nvPicPr>
          <p:cNvPr id="15" name="Picture 24"/>
          <p:cNvPicPr>
            <a:picLocks noChangeAspect="1" noChangeArrowheads="1"/>
          </p:cNvPicPr>
          <p:nvPr userDrawn="1"/>
        </p:nvPicPr>
        <p:blipFill>
          <a:blip r:embed="rId3"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958326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ext Optio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emphasis part of title</a:t>
            </a:r>
          </a:p>
        </p:txBody>
      </p:sp>
      <p:sp>
        <p:nvSpPr>
          <p:cNvPr id="8" name="Text Placeholder 7"/>
          <p:cNvSpPr>
            <a:spLocks noGrp="1"/>
          </p:cNvSpPr>
          <p:nvPr>
            <p:ph type="body" sz="quarter" idx="13" hasCustomPrompt="1"/>
          </p:nvPr>
        </p:nvSpPr>
        <p:spPr>
          <a:xfrm>
            <a:off x="232378" y="331099"/>
            <a:ext cx="6725791" cy="590215"/>
          </a:xfrm>
        </p:spPr>
        <p:txBody>
          <a:bodyPr anchor="b">
            <a:normAutofit/>
          </a:bodyPr>
          <a:lstStyle>
            <a:lvl1pPr marL="0" indent="0">
              <a:buNone/>
              <a:defRPr sz="1900" b="0">
                <a:solidFill>
                  <a:schemeClr val="bg2"/>
                </a:solidFill>
              </a:defRPr>
            </a:lvl1pPr>
          </a:lstStyle>
          <a:p>
            <a:pPr lvl="0"/>
            <a:r>
              <a:rPr lang="en-US" dirty="0"/>
              <a:t>CLICK TO ADD TAG LINE OR BEGINNING OF TITLE</a:t>
            </a:r>
            <a:endParaRPr lang="en-GB" dirty="0"/>
          </a:p>
        </p:txBody>
      </p:sp>
      <p:sp>
        <p:nvSpPr>
          <p:cNvPr id="11" name="Text Placeholder 10"/>
          <p:cNvSpPr>
            <a:spLocks noGrp="1"/>
          </p:cNvSpPr>
          <p:nvPr>
            <p:ph type="body" sz="quarter" idx="14"/>
          </p:nvPr>
        </p:nvSpPr>
        <p:spPr>
          <a:xfrm>
            <a:off x="247650" y="1851257"/>
            <a:ext cx="7870391" cy="352401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2189853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ullets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34003" y="857959"/>
            <a:ext cx="8654595" cy="457048"/>
          </a:xfrm>
        </p:spPr>
        <p:txBody>
          <a:bodyPr/>
          <a:lstStyle/>
          <a:p>
            <a:r>
              <a:rPr lang="en-US" dirty="0"/>
              <a:t>Click to add emphasis part of title</a:t>
            </a:r>
          </a:p>
        </p:txBody>
      </p:sp>
      <p:sp>
        <p:nvSpPr>
          <p:cNvPr id="8" name="Text Placeholder 7"/>
          <p:cNvSpPr>
            <a:spLocks noGrp="1"/>
          </p:cNvSpPr>
          <p:nvPr>
            <p:ph type="body" sz="quarter" idx="13" hasCustomPrompt="1"/>
          </p:nvPr>
        </p:nvSpPr>
        <p:spPr>
          <a:xfrm>
            <a:off x="234000" y="331099"/>
            <a:ext cx="6710396" cy="590215"/>
          </a:xfrm>
        </p:spPr>
        <p:txBody>
          <a:bodyPr anchor="b">
            <a:normAutofit/>
          </a:bodyPr>
          <a:lstStyle>
            <a:lvl1pPr marL="0" indent="0">
              <a:buNone/>
              <a:defRPr sz="1900" b="0">
                <a:solidFill>
                  <a:schemeClr val="bg2"/>
                </a:solidFill>
              </a:defRPr>
            </a:lvl1pPr>
          </a:lstStyle>
          <a:p>
            <a:pPr lvl="0"/>
            <a:r>
              <a:rPr lang="en-US" dirty="0"/>
              <a:t>CLICK TO ADD TAG LINE OR BEGINNING OF TITLE</a:t>
            </a:r>
            <a:endParaRPr lang="en-GB" dirty="0"/>
          </a:p>
        </p:txBody>
      </p:sp>
      <p:sp>
        <p:nvSpPr>
          <p:cNvPr id="5" name="Text Placeholder 4"/>
          <p:cNvSpPr>
            <a:spLocks noGrp="1"/>
          </p:cNvSpPr>
          <p:nvPr>
            <p:ph type="body" sz="quarter" idx="14" hasCustomPrompt="1"/>
          </p:nvPr>
        </p:nvSpPr>
        <p:spPr>
          <a:xfrm>
            <a:off x="233365" y="1865606"/>
            <a:ext cx="8288337" cy="3519196"/>
          </a:xfrm>
        </p:spPr>
        <p:txBody>
          <a:bodyPr/>
          <a:lstStyle>
            <a:lvl1pPr marL="176213" indent="-176213">
              <a:lnSpc>
                <a:spcPct val="100000"/>
              </a:lnSpc>
              <a:spcBef>
                <a:spcPts val="300"/>
              </a:spcBef>
              <a:spcAft>
                <a:spcPts val="300"/>
              </a:spcAft>
              <a:buFont typeface="Arial" panose="020B0604020202020204" pitchFamily="34" charset="0"/>
              <a:buChar char="•"/>
              <a:defRPr sz="1200" cap="none"/>
            </a:lvl1pPr>
            <a:lvl2pPr marL="476250" indent="-166688">
              <a:lnSpc>
                <a:spcPct val="100000"/>
              </a:lnSpc>
              <a:spcBef>
                <a:spcPts val="300"/>
              </a:spcBef>
              <a:spcAft>
                <a:spcPts val="300"/>
              </a:spcAft>
              <a:buFont typeface="Arial" panose="020B0604020202020204" pitchFamily="34" charset="0"/>
              <a:buChar char="–"/>
              <a:tabLst/>
              <a:defRPr sz="1200"/>
            </a:lvl2pPr>
            <a:lvl3pPr marL="692150" indent="-177800">
              <a:lnSpc>
                <a:spcPct val="100000"/>
              </a:lnSpc>
              <a:spcBef>
                <a:spcPts val="300"/>
              </a:spcBef>
              <a:spcAft>
                <a:spcPts val="300"/>
              </a:spcAft>
              <a:buSzPct val="85000"/>
              <a:buFont typeface="Arial" panose="020B0604020202020204" pitchFamily="34" charset="0"/>
              <a:buChar char="•"/>
              <a:defRPr sz="1200"/>
            </a:lvl3pPr>
            <a:lvl5pPr marL="968375" indent="-174625">
              <a:lnSpc>
                <a:spcPct val="100000"/>
              </a:lnSpc>
              <a:spcBef>
                <a:spcPts val="300"/>
              </a:spcBef>
              <a:spcAft>
                <a:spcPts val="300"/>
              </a:spcAft>
              <a:buSzPct val="85000"/>
              <a:buFont typeface="Arial" panose="020B0604020202020204" pitchFamily="34" charset="0"/>
              <a:buChar char="-"/>
              <a:defRPr sz="1200"/>
            </a:lvl5pPr>
          </a:lstStyle>
          <a:p>
            <a:pPr lvl="0"/>
            <a:r>
              <a:rPr lang="en-US" dirty="0"/>
              <a:t>First level bullet</a:t>
            </a:r>
          </a:p>
          <a:p>
            <a:pPr lvl="1"/>
            <a:r>
              <a:rPr lang="en-US" dirty="0"/>
              <a:t>Second level</a:t>
            </a:r>
          </a:p>
          <a:p>
            <a:pPr lvl="2"/>
            <a:r>
              <a:rPr lang="en-US" dirty="0"/>
              <a:t>Third level</a:t>
            </a:r>
          </a:p>
          <a:p>
            <a:pPr lvl="4"/>
            <a:r>
              <a:rPr lang="en-US" dirty="0"/>
              <a:t>Fourth level</a:t>
            </a:r>
            <a:endParaRPr lang="en-GB" dirty="0"/>
          </a:p>
        </p:txBody>
      </p:sp>
    </p:spTree>
    <p:extLst>
      <p:ext uri="{BB962C8B-B14F-4D97-AF65-F5344CB8AC3E}">
        <p14:creationId xmlns:p14="http://schemas.microsoft.com/office/powerpoint/2010/main" val="2728743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with Bling">
    <p:spTree>
      <p:nvGrpSpPr>
        <p:cNvPr id="1" name=""/>
        <p:cNvGrpSpPr/>
        <p:nvPr/>
      </p:nvGrpSpPr>
      <p:grpSpPr>
        <a:xfrm>
          <a:off x="0" y="0"/>
          <a:ext cx="0" cy="0"/>
          <a:chOff x="0" y="0"/>
          <a:chExt cx="0" cy="0"/>
        </a:xfrm>
      </p:grpSpPr>
      <p:grpSp>
        <p:nvGrpSpPr>
          <p:cNvPr id="12" name="Group 11"/>
          <p:cNvGrpSpPr/>
          <p:nvPr userDrawn="1"/>
        </p:nvGrpSpPr>
        <p:grpSpPr>
          <a:xfrm>
            <a:off x="8170263" y="4205621"/>
            <a:ext cx="973740" cy="2652379"/>
            <a:chOff x="11870412" y="3781425"/>
            <a:chExt cx="1570949" cy="3781425"/>
          </a:xfrm>
        </p:grpSpPr>
        <p:sp>
          <p:nvSpPr>
            <p:cNvPr id="13" name="Oval 12"/>
            <p:cNvSpPr>
              <a:spLocks/>
            </p:cNvSpPr>
            <p:nvPr/>
          </p:nvSpPr>
          <p:spPr bwMode="auto">
            <a:xfrm rot="3900000" flipH="1">
              <a:off x="12506686" y="4873163"/>
              <a:ext cx="698400" cy="789879"/>
            </a:xfrm>
            <a:prstGeom prst="ellipse">
              <a:avLst/>
            </a:prstGeom>
            <a:solidFill>
              <a:schemeClr val="accent6"/>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14" name="Oval 13"/>
            <p:cNvSpPr/>
            <p:nvPr/>
          </p:nvSpPr>
          <p:spPr>
            <a:xfrm>
              <a:off x="12353809" y="4356054"/>
              <a:ext cx="464635" cy="41128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Oval 14"/>
            <p:cNvSpPr/>
            <p:nvPr/>
          </p:nvSpPr>
          <p:spPr>
            <a:xfrm>
              <a:off x="12330947" y="4060981"/>
              <a:ext cx="197470" cy="17283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Right Triangle 15"/>
            <p:cNvSpPr/>
            <p:nvPr/>
          </p:nvSpPr>
          <p:spPr>
            <a:xfrm flipH="1">
              <a:off x="11870412" y="3781425"/>
              <a:ext cx="1570949" cy="3781425"/>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Freeform 16"/>
            <p:cNvSpPr>
              <a:spLocks/>
            </p:cNvSpPr>
            <p:nvPr/>
          </p:nvSpPr>
          <p:spPr bwMode="auto">
            <a:xfrm rot="21075523">
              <a:off x="12263453" y="5283312"/>
              <a:ext cx="957422" cy="1142838"/>
            </a:xfrm>
            <a:custGeom>
              <a:avLst/>
              <a:gdLst>
                <a:gd name="T0" fmla="*/ 397 w 568"/>
                <a:gd name="T1" fmla="*/ 0 h 678"/>
                <a:gd name="T2" fmla="*/ 397 w 568"/>
                <a:gd name="T3" fmla="*/ 0 h 678"/>
                <a:gd name="T4" fmla="*/ 428 w 568"/>
                <a:gd name="T5" fmla="*/ 22 h 678"/>
                <a:gd name="T6" fmla="*/ 457 w 568"/>
                <a:gd name="T7" fmla="*/ 46 h 678"/>
                <a:gd name="T8" fmla="*/ 481 w 568"/>
                <a:gd name="T9" fmla="*/ 71 h 678"/>
                <a:gd name="T10" fmla="*/ 503 w 568"/>
                <a:gd name="T11" fmla="*/ 100 h 678"/>
                <a:gd name="T12" fmla="*/ 522 w 568"/>
                <a:gd name="T13" fmla="*/ 131 h 678"/>
                <a:gd name="T14" fmla="*/ 539 w 568"/>
                <a:gd name="T15" fmla="*/ 163 h 678"/>
                <a:gd name="T16" fmla="*/ 551 w 568"/>
                <a:gd name="T17" fmla="*/ 196 h 678"/>
                <a:gd name="T18" fmla="*/ 559 w 568"/>
                <a:gd name="T19" fmla="*/ 230 h 678"/>
                <a:gd name="T20" fmla="*/ 566 w 568"/>
                <a:gd name="T21" fmla="*/ 266 h 678"/>
                <a:gd name="T22" fmla="*/ 568 w 568"/>
                <a:gd name="T23" fmla="*/ 300 h 678"/>
                <a:gd name="T24" fmla="*/ 568 w 568"/>
                <a:gd name="T25" fmla="*/ 335 h 678"/>
                <a:gd name="T26" fmla="*/ 564 w 568"/>
                <a:gd name="T27" fmla="*/ 371 h 678"/>
                <a:gd name="T28" fmla="*/ 556 w 568"/>
                <a:gd name="T29" fmla="*/ 407 h 678"/>
                <a:gd name="T30" fmla="*/ 544 w 568"/>
                <a:gd name="T31" fmla="*/ 441 h 678"/>
                <a:gd name="T32" fmla="*/ 530 w 568"/>
                <a:gd name="T33" fmla="*/ 475 h 678"/>
                <a:gd name="T34" fmla="*/ 511 w 568"/>
                <a:gd name="T35" fmla="*/ 507 h 678"/>
                <a:gd name="T36" fmla="*/ 511 w 568"/>
                <a:gd name="T37" fmla="*/ 507 h 678"/>
                <a:gd name="T38" fmla="*/ 489 w 568"/>
                <a:gd name="T39" fmla="*/ 538 h 678"/>
                <a:gd name="T40" fmla="*/ 466 w 568"/>
                <a:gd name="T41" fmla="*/ 567 h 678"/>
                <a:gd name="T42" fmla="*/ 438 w 568"/>
                <a:gd name="T43" fmla="*/ 591 h 678"/>
                <a:gd name="T44" fmla="*/ 409 w 568"/>
                <a:gd name="T45" fmla="*/ 613 h 678"/>
                <a:gd name="T46" fmla="*/ 380 w 568"/>
                <a:gd name="T47" fmla="*/ 632 h 678"/>
                <a:gd name="T48" fmla="*/ 348 w 568"/>
                <a:gd name="T49" fmla="*/ 647 h 678"/>
                <a:gd name="T50" fmla="*/ 314 w 568"/>
                <a:gd name="T51" fmla="*/ 661 h 678"/>
                <a:gd name="T52" fmla="*/ 280 w 568"/>
                <a:gd name="T53" fmla="*/ 669 h 678"/>
                <a:gd name="T54" fmla="*/ 246 w 568"/>
                <a:gd name="T55" fmla="*/ 676 h 678"/>
                <a:gd name="T56" fmla="*/ 210 w 568"/>
                <a:gd name="T57" fmla="*/ 678 h 678"/>
                <a:gd name="T58" fmla="*/ 174 w 568"/>
                <a:gd name="T59" fmla="*/ 678 h 678"/>
                <a:gd name="T60" fmla="*/ 140 w 568"/>
                <a:gd name="T61" fmla="*/ 673 h 678"/>
                <a:gd name="T62" fmla="*/ 104 w 568"/>
                <a:gd name="T63" fmla="*/ 666 h 678"/>
                <a:gd name="T64" fmla="*/ 70 w 568"/>
                <a:gd name="T65" fmla="*/ 654 h 678"/>
                <a:gd name="T66" fmla="*/ 36 w 568"/>
                <a:gd name="T67" fmla="*/ 640 h 678"/>
                <a:gd name="T68" fmla="*/ 2 w 568"/>
                <a:gd name="T69" fmla="*/ 622 h 678"/>
                <a:gd name="T70" fmla="*/ 2 w 568"/>
                <a:gd name="T71" fmla="*/ 622 h 678"/>
                <a:gd name="T72" fmla="*/ 0 w 568"/>
                <a:gd name="T73" fmla="*/ 620 h 678"/>
                <a:gd name="T74" fmla="*/ 397 w 568"/>
                <a:gd name="T75" fmla="*/ 0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8" h="678">
                  <a:moveTo>
                    <a:pt x="397" y="0"/>
                  </a:moveTo>
                  <a:lnTo>
                    <a:pt x="397" y="0"/>
                  </a:lnTo>
                  <a:lnTo>
                    <a:pt x="428" y="22"/>
                  </a:lnTo>
                  <a:lnTo>
                    <a:pt x="457" y="46"/>
                  </a:lnTo>
                  <a:lnTo>
                    <a:pt x="481" y="71"/>
                  </a:lnTo>
                  <a:lnTo>
                    <a:pt x="503" y="100"/>
                  </a:lnTo>
                  <a:lnTo>
                    <a:pt x="522" y="131"/>
                  </a:lnTo>
                  <a:lnTo>
                    <a:pt x="539" y="163"/>
                  </a:lnTo>
                  <a:lnTo>
                    <a:pt x="551" y="196"/>
                  </a:lnTo>
                  <a:lnTo>
                    <a:pt x="559" y="230"/>
                  </a:lnTo>
                  <a:lnTo>
                    <a:pt x="566" y="266"/>
                  </a:lnTo>
                  <a:lnTo>
                    <a:pt x="568" y="300"/>
                  </a:lnTo>
                  <a:lnTo>
                    <a:pt x="568" y="335"/>
                  </a:lnTo>
                  <a:lnTo>
                    <a:pt x="564" y="371"/>
                  </a:lnTo>
                  <a:lnTo>
                    <a:pt x="556" y="407"/>
                  </a:lnTo>
                  <a:lnTo>
                    <a:pt x="544" y="441"/>
                  </a:lnTo>
                  <a:lnTo>
                    <a:pt x="530" y="475"/>
                  </a:lnTo>
                  <a:lnTo>
                    <a:pt x="511" y="507"/>
                  </a:lnTo>
                  <a:lnTo>
                    <a:pt x="511" y="507"/>
                  </a:lnTo>
                  <a:lnTo>
                    <a:pt x="489" y="538"/>
                  </a:lnTo>
                  <a:lnTo>
                    <a:pt x="466" y="567"/>
                  </a:lnTo>
                  <a:lnTo>
                    <a:pt x="438" y="591"/>
                  </a:lnTo>
                  <a:lnTo>
                    <a:pt x="409" y="613"/>
                  </a:lnTo>
                  <a:lnTo>
                    <a:pt x="380" y="632"/>
                  </a:lnTo>
                  <a:lnTo>
                    <a:pt x="348" y="647"/>
                  </a:lnTo>
                  <a:lnTo>
                    <a:pt x="314" y="661"/>
                  </a:lnTo>
                  <a:lnTo>
                    <a:pt x="280" y="669"/>
                  </a:lnTo>
                  <a:lnTo>
                    <a:pt x="246" y="676"/>
                  </a:lnTo>
                  <a:lnTo>
                    <a:pt x="210" y="678"/>
                  </a:lnTo>
                  <a:lnTo>
                    <a:pt x="174" y="678"/>
                  </a:lnTo>
                  <a:lnTo>
                    <a:pt x="140" y="673"/>
                  </a:lnTo>
                  <a:lnTo>
                    <a:pt x="104" y="666"/>
                  </a:lnTo>
                  <a:lnTo>
                    <a:pt x="70" y="654"/>
                  </a:lnTo>
                  <a:lnTo>
                    <a:pt x="36" y="640"/>
                  </a:lnTo>
                  <a:lnTo>
                    <a:pt x="2" y="622"/>
                  </a:lnTo>
                  <a:lnTo>
                    <a:pt x="2" y="622"/>
                  </a:lnTo>
                  <a:lnTo>
                    <a:pt x="0" y="620"/>
                  </a:lnTo>
                  <a:lnTo>
                    <a:pt x="397" y="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GB" dirty="0"/>
            </a:p>
          </p:txBody>
        </p:sp>
      </p:grpSp>
      <p:sp>
        <p:nvSpPr>
          <p:cNvPr id="2" name="Title 1"/>
          <p:cNvSpPr>
            <a:spLocks noGrp="1"/>
          </p:cNvSpPr>
          <p:nvPr>
            <p:ph type="title" hasCustomPrompt="1"/>
          </p:nvPr>
        </p:nvSpPr>
        <p:spPr>
          <a:xfrm>
            <a:off x="234003" y="857959"/>
            <a:ext cx="8654595" cy="457048"/>
          </a:xfrm>
        </p:spPr>
        <p:txBody>
          <a:bodyPr/>
          <a:lstStyle/>
          <a:p>
            <a:r>
              <a:rPr lang="en-US" dirty="0"/>
              <a:t>Click to add emphasis part of title</a:t>
            </a:r>
            <a:endParaRPr lang="en-GB" dirty="0"/>
          </a:p>
        </p:txBody>
      </p:sp>
      <p:sp>
        <p:nvSpPr>
          <p:cNvPr id="11" name="Text Placeholder 7"/>
          <p:cNvSpPr>
            <a:spLocks noGrp="1"/>
          </p:cNvSpPr>
          <p:nvPr>
            <p:ph type="body" sz="quarter" idx="13" hasCustomPrompt="1"/>
          </p:nvPr>
        </p:nvSpPr>
        <p:spPr>
          <a:xfrm>
            <a:off x="234000" y="331099"/>
            <a:ext cx="7887670" cy="590215"/>
          </a:xfrm>
        </p:spPr>
        <p:txBody>
          <a:bodyPr anchor="b">
            <a:normAutofit/>
          </a:bodyPr>
          <a:lstStyle>
            <a:lvl1pPr marL="0" indent="0">
              <a:buNone/>
              <a:defRPr sz="1900" b="0">
                <a:solidFill>
                  <a:schemeClr val="bg2"/>
                </a:solidFill>
              </a:defRPr>
            </a:lvl1pPr>
          </a:lstStyle>
          <a:p>
            <a:pPr lvl="0"/>
            <a:r>
              <a:rPr lang="en-US" dirty="0"/>
              <a:t>CLICK TO ADD TAG LINE OR BEGINNING OF TITLE</a:t>
            </a:r>
            <a:endParaRPr lang="en-GB" dirty="0"/>
          </a:p>
        </p:txBody>
      </p:sp>
      <p:pic>
        <p:nvPicPr>
          <p:cNvPr id="19" name="Picture 18" descr="IPSOS_GAMECHANGERS_blue.png"/>
          <p:cNvPicPr>
            <a:picLocks noChangeAspect="1"/>
          </p:cNvPicPr>
          <p:nvPr/>
        </p:nvPicPr>
        <p:blipFill rotWithShape="1">
          <a:blip r:embed="rId2" cstate="print">
            <a:extLst>
              <a:ext uri="{28A0092B-C50C-407E-A947-70E740481C1C}">
                <a14:useLocalDpi xmlns:a14="http://schemas.microsoft.com/office/drawing/2010/main" val="0"/>
              </a:ext>
            </a:extLst>
          </a:blip>
          <a:srcRect l="78888" t="-9671" b="-1"/>
          <a:stretch/>
        </p:blipFill>
        <p:spPr>
          <a:xfrm>
            <a:off x="8521953" y="6232981"/>
            <a:ext cx="377327" cy="355982"/>
          </a:xfrm>
          <a:prstGeom prst="rect">
            <a:avLst/>
          </a:prstGeom>
        </p:spPr>
      </p:pic>
    </p:spTree>
    <p:extLst>
      <p:ext uri="{BB962C8B-B14F-4D97-AF65-F5344CB8AC3E}">
        <p14:creationId xmlns:p14="http://schemas.microsoft.com/office/powerpoint/2010/main" val="31373404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ext &amp; Blin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emphasis part of title</a:t>
            </a:r>
          </a:p>
        </p:txBody>
      </p:sp>
      <p:sp>
        <p:nvSpPr>
          <p:cNvPr id="8" name="Text Placeholder 7"/>
          <p:cNvSpPr>
            <a:spLocks noGrp="1"/>
          </p:cNvSpPr>
          <p:nvPr>
            <p:ph type="body" sz="quarter" idx="13" hasCustomPrompt="1"/>
          </p:nvPr>
        </p:nvSpPr>
        <p:spPr>
          <a:xfrm>
            <a:off x="232378" y="331099"/>
            <a:ext cx="6725791" cy="590215"/>
          </a:xfrm>
        </p:spPr>
        <p:txBody>
          <a:bodyPr anchor="b">
            <a:normAutofit/>
          </a:bodyPr>
          <a:lstStyle>
            <a:lvl1pPr marL="0" indent="0">
              <a:buNone/>
              <a:defRPr sz="1900" b="0">
                <a:solidFill>
                  <a:schemeClr val="bg2"/>
                </a:solidFill>
              </a:defRPr>
            </a:lvl1pPr>
          </a:lstStyle>
          <a:p>
            <a:pPr lvl="0"/>
            <a:r>
              <a:rPr lang="en-US" dirty="0"/>
              <a:t>CLICK TO ADD TAG LINE OR BEGINNING OF TITLE</a:t>
            </a:r>
            <a:endParaRPr lang="en-GB" dirty="0"/>
          </a:p>
        </p:txBody>
      </p:sp>
      <p:sp>
        <p:nvSpPr>
          <p:cNvPr id="11" name="Text Placeholder 10"/>
          <p:cNvSpPr>
            <a:spLocks noGrp="1"/>
          </p:cNvSpPr>
          <p:nvPr>
            <p:ph type="body" sz="quarter" idx="14"/>
          </p:nvPr>
        </p:nvSpPr>
        <p:spPr>
          <a:xfrm>
            <a:off x="247650" y="1851257"/>
            <a:ext cx="7870391" cy="352401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12" name="Group 11"/>
          <p:cNvGrpSpPr/>
          <p:nvPr userDrawn="1"/>
        </p:nvGrpSpPr>
        <p:grpSpPr>
          <a:xfrm>
            <a:off x="8170263" y="4205621"/>
            <a:ext cx="973740" cy="2652379"/>
            <a:chOff x="11870412" y="3781425"/>
            <a:chExt cx="1570949" cy="3781425"/>
          </a:xfrm>
        </p:grpSpPr>
        <p:sp>
          <p:nvSpPr>
            <p:cNvPr id="13" name="Oval 12"/>
            <p:cNvSpPr>
              <a:spLocks/>
            </p:cNvSpPr>
            <p:nvPr/>
          </p:nvSpPr>
          <p:spPr bwMode="auto">
            <a:xfrm rot="3900000" flipH="1">
              <a:off x="12506686" y="4873163"/>
              <a:ext cx="698400" cy="789879"/>
            </a:xfrm>
            <a:prstGeom prst="ellipse">
              <a:avLst/>
            </a:prstGeom>
            <a:solidFill>
              <a:schemeClr val="accent6"/>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14" name="Oval 13"/>
            <p:cNvSpPr/>
            <p:nvPr/>
          </p:nvSpPr>
          <p:spPr>
            <a:xfrm>
              <a:off x="12353809" y="4356054"/>
              <a:ext cx="464635" cy="41128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Oval 14"/>
            <p:cNvSpPr/>
            <p:nvPr/>
          </p:nvSpPr>
          <p:spPr>
            <a:xfrm>
              <a:off x="12330947" y="4060981"/>
              <a:ext cx="197470" cy="17283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Right Triangle 15"/>
            <p:cNvSpPr/>
            <p:nvPr/>
          </p:nvSpPr>
          <p:spPr>
            <a:xfrm flipH="1">
              <a:off x="11870412" y="3781425"/>
              <a:ext cx="1570949" cy="3781425"/>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Freeform 16"/>
            <p:cNvSpPr>
              <a:spLocks/>
            </p:cNvSpPr>
            <p:nvPr/>
          </p:nvSpPr>
          <p:spPr bwMode="auto">
            <a:xfrm rot="21075523">
              <a:off x="12263453" y="5283312"/>
              <a:ext cx="957422" cy="1142838"/>
            </a:xfrm>
            <a:custGeom>
              <a:avLst/>
              <a:gdLst>
                <a:gd name="T0" fmla="*/ 397 w 568"/>
                <a:gd name="T1" fmla="*/ 0 h 678"/>
                <a:gd name="T2" fmla="*/ 397 w 568"/>
                <a:gd name="T3" fmla="*/ 0 h 678"/>
                <a:gd name="T4" fmla="*/ 428 w 568"/>
                <a:gd name="T5" fmla="*/ 22 h 678"/>
                <a:gd name="T6" fmla="*/ 457 w 568"/>
                <a:gd name="T7" fmla="*/ 46 h 678"/>
                <a:gd name="T8" fmla="*/ 481 w 568"/>
                <a:gd name="T9" fmla="*/ 71 h 678"/>
                <a:gd name="T10" fmla="*/ 503 w 568"/>
                <a:gd name="T11" fmla="*/ 100 h 678"/>
                <a:gd name="T12" fmla="*/ 522 w 568"/>
                <a:gd name="T13" fmla="*/ 131 h 678"/>
                <a:gd name="T14" fmla="*/ 539 w 568"/>
                <a:gd name="T15" fmla="*/ 163 h 678"/>
                <a:gd name="T16" fmla="*/ 551 w 568"/>
                <a:gd name="T17" fmla="*/ 196 h 678"/>
                <a:gd name="T18" fmla="*/ 559 w 568"/>
                <a:gd name="T19" fmla="*/ 230 h 678"/>
                <a:gd name="T20" fmla="*/ 566 w 568"/>
                <a:gd name="T21" fmla="*/ 266 h 678"/>
                <a:gd name="T22" fmla="*/ 568 w 568"/>
                <a:gd name="T23" fmla="*/ 300 h 678"/>
                <a:gd name="T24" fmla="*/ 568 w 568"/>
                <a:gd name="T25" fmla="*/ 335 h 678"/>
                <a:gd name="T26" fmla="*/ 564 w 568"/>
                <a:gd name="T27" fmla="*/ 371 h 678"/>
                <a:gd name="T28" fmla="*/ 556 w 568"/>
                <a:gd name="T29" fmla="*/ 407 h 678"/>
                <a:gd name="T30" fmla="*/ 544 w 568"/>
                <a:gd name="T31" fmla="*/ 441 h 678"/>
                <a:gd name="T32" fmla="*/ 530 w 568"/>
                <a:gd name="T33" fmla="*/ 475 h 678"/>
                <a:gd name="T34" fmla="*/ 511 w 568"/>
                <a:gd name="T35" fmla="*/ 507 h 678"/>
                <a:gd name="T36" fmla="*/ 511 w 568"/>
                <a:gd name="T37" fmla="*/ 507 h 678"/>
                <a:gd name="T38" fmla="*/ 489 w 568"/>
                <a:gd name="T39" fmla="*/ 538 h 678"/>
                <a:gd name="T40" fmla="*/ 466 w 568"/>
                <a:gd name="T41" fmla="*/ 567 h 678"/>
                <a:gd name="T42" fmla="*/ 438 w 568"/>
                <a:gd name="T43" fmla="*/ 591 h 678"/>
                <a:gd name="T44" fmla="*/ 409 w 568"/>
                <a:gd name="T45" fmla="*/ 613 h 678"/>
                <a:gd name="T46" fmla="*/ 380 w 568"/>
                <a:gd name="T47" fmla="*/ 632 h 678"/>
                <a:gd name="T48" fmla="*/ 348 w 568"/>
                <a:gd name="T49" fmla="*/ 647 h 678"/>
                <a:gd name="T50" fmla="*/ 314 w 568"/>
                <a:gd name="T51" fmla="*/ 661 h 678"/>
                <a:gd name="T52" fmla="*/ 280 w 568"/>
                <a:gd name="T53" fmla="*/ 669 h 678"/>
                <a:gd name="T54" fmla="*/ 246 w 568"/>
                <a:gd name="T55" fmla="*/ 676 h 678"/>
                <a:gd name="T56" fmla="*/ 210 w 568"/>
                <a:gd name="T57" fmla="*/ 678 h 678"/>
                <a:gd name="T58" fmla="*/ 174 w 568"/>
                <a:gd name="T59" fmla="*/ 678 h 678"/>
                <a:gd name="T60" fmla="*/ 140 w 568"/>
                <a:gd name="T61" fmla="*/ 673 h 678"/>
                <a:gd name="T62" fmla="*/ 104 w 568"/>
                <a:gd name="T63" fmla="*/ 666 h 678"/>
                <a:gd name="T64" fmla="*/ 70 w 568"/>
                <a:gd name="T65" fmla="*/ 654 h 678"/>
                <a:gd name="T66" fmla="*/ 36 w 568"/>
                <a:gd name="T67" fmla="*/ 640 h 678"/>
                <a:gd name="T68" fmla="*/ 2 w 568"/>
                <a:gd name="T69" fmla="*/ 622 h 678"/>
                <a:gd name="T70" fmla="*/ 2 w 568"/>
                <a:gd name="T71" fmla="*/ 622 h 678"/>
                <a:gd name="T72" fmla="*/ 0 w 568"/>
                <a:gd name="T73" fmla="*/ 620 h 678"/>
                <a:gd name="T74" fmla="*/ 397 w 568"/>
                <a:gd name="T75" fmla="*/ 0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8" h="678">
                  <a:moveTo>
                    <a:pt x="397" y="0"/>
                  </a:moveTo>
                  <a:lnTo>
                    <a:pt x="397" y="0"/>
                  </a:lnTo>
                  <a:lnTo>
                    <a:pt x="428" y="22"/>
                  </a:lnTo>
                  <a:lnTo>
                    <a:pt x="457" y="46"/>
                  </a:lnTo>
                  <a:lnTo>
                    <a:pt x="481" y="71"/>
                  </a:lnTo>
                  <a:lnTo>
                    <a:pt x="503" y="100"/>
                  </a:lnTo>
                  <a:lnTo>
                    <a:pt x="522" y="131"/>
                  </a:lnTo>
                  <a:lnTo>
                    <a:pt x="539" y="163"/>
                  </a:lnTo>
                  <a:lnTo>
                    <a:pt x="551" y="196"/>
                  </a:lnTo>
                  <a:lnTo>
                    <a:pt x="559" y="230"/>
                  </a:lnTo>
                  <a:lnTo>
                    <a:pt x="566" y="266"/>
                  </a:lnTo>
                  <a:lnTo>
                    <a:pt x="568" y="300"/>
                  </a:lnTo>
                  <a:lnTo>
                    <a:pt x="568" y="335"/>
                  </a:lnTo>
                  <a:lnTo>
                    <a:pt x="564" y="371"/>
                  </a:lnTo>
                  <a:lnTo>
                    <a:pt x="556" y="407"/>
                  </a:lnTo>
                  <a:lnTo>
                    <a:pt x="544" y="441"/>
                  </a:lnTo>
                  <a:lnTo>
                    <a:pt x="530" y="475"/>
                  </a:lnTo>
                  <a:lnTo>
                    <a:pt x="511" y="507"/>
                  </a:lnTo>
                  <a:lnTo>
                    <a:pt x="511" y="507"/>
                  </a:lnTo>
                  <a:lnTo>
                    <a:pt x="489" y="538"/>
                  </a:lnTo>
                  <a:lnTo>
                    <a:pt x="466" y="567"/>
                  </a:lnTo>
                  <a:lnTo>
                    <a:pt x="438" y="591"/>
                  </a:lnTo>
                  <a:lnTo>
                    <a:pt x="409" y="613"/>
                  </a:lnTo>
                  <a:lnTo>
                    <a:pt x="380" y="632"/>
                  </a:lnTo>
                  <a:lnTo>
                    <a:pt x="348" y="647"/>
                  </a:lnTo>
                  <a:lnTo>
                    <a:pt x="314" y="661"/>
                  </a:lnTo>
                  <a:lnTo>
                    <a:pt x="280" y="669"/>
                  </a:lnTo>
                  <a:lnTo>
                    <a:pt x="246" y="676"/>
                  </a:lnTo>
                  <a:lnTo>
                    <a:pt x="210" y="678"/>
                  </a:lnTo>
                  <a:lnTo>
                    <a:pt x="174" y="678"/>
                  </a:lnTo>
                  <a:lnTo>
                    <a:pt x="140" y="673"/>
                  </a:lnTo>
                  <a:lnTo>
                    <a:pt x="104" y="666"/>
                  </a:lnTo>
                  <a:lnTo>
                    <a:pt x="70" y="654"/>
                  </a:lnTo>
                  <a:lnTo>
                    <a:pt x="36" y="640"/>
                  </a:lnTo>
                  <a:lnTo>
                    <a:pt x="2" y="622"/>
                  </a:lnTo>
                  <a:lnTo>
                    <a:pt x="2" y="622"/>
                  </a:lnTo>
                  <a:lnTo>
                    <a:pt x="0" y="620"/>
                  </a:lnTo>
                  <a:lnTo>
                    <a:pt x="397" y="0"/>
                  </a:ln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en-GB" dirty="0"/>
            </a:p>
          </p:txBody>
        </p:sp>
      </p:grpSp>
      <p:pic>
        <p:nvPicPr>
          <p:cNvPr id="19" name="Picture 18" descr="IPSOS_GAMECHANGERS_blue.png"/>
          <p:cNvPicPr>
            <a:picLocks noChangeAspect="1"/>
          </p:cNvPicPr>
          <p:nvPr/>
        </p:nvPicPr>
        <p:blipFill rotWithShape="1">
          <a:blip r:embed="rId2" cstate="print">
            <a:extLst>
              <a:ext uri="{28A0092B-C50C-407E-A947-70E740481C1C}">
                <a14:useLocalDpi xmlns:a14="http://schemas.microsoft.com/office/drawing/2010/main" val="0"/>
              </a:ext>
            </a:extLst>
          </a:blip>
          <a:srcRect l="78888" t="-9671" b="-1"/>
          <a:stretch/>
        </p:blipFill>
        <p:spPr>
          <a:xfrm>
            <a:off x="8521953" y="6232981"/>
            <a:ext cx="377327" cy="355982"/>
          </a:xfrm>
          <a:prstGeom prst="rect">
            <a:avLst/>
          </a:prstGeom>
        </p:spPr>
      </p:pic>
    </p:spTree>
    <p:extLst>
      <p:ext uri="{BB962C8B-B14F-4D97-AF65-F5344CB8AC3E}">
        <p14:creationId xmlns:p14="http://schemas.microsoft.com/office/powerpoint/2010/main" val="15578457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iographie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34000" y="857959"/>
            <a:ext cx="8646971" cy="457048"/>
          </a:xfrm>
        </p:spPr>
        <p:txBody>
          <a:bodyPr/>
          <a:lstStyle>
            <a:lvl1pPr>
              <a:defRPr baseline="0"/>
            </a:lvl1pPr>
          </a:lstStyle>
          <a:p>
            <a:r>
              <a:rPr lang="en-US" dirty="0"/>
              <a:t>Click to add emphasis part of title</a:t>
            </a:r>
          </a:p>
        </p:txBody>
      </p:sp>
      <p:sp>
        <p:nvSpPr>
          <p:cNvPr id="8" name="Text Placeholder 7"/>
          <p:cNvSpPr>
            <a:spLocks noGrp="1"/>
          </p:cNvSpPr>
          <p:nvPr>
            <p:ph type="body" sz="quarter" idx="13" hasCustomPrompt="1"/>
          </p:nvPr>
        </p:nvSpPr>
        <p:spPr>
          <a:xfrm>
            <a:off x="234000" y="324099"/>
            <a:ext cx="6718167" cy="590215"/>
          </a:xfrm>
        </p:spPr>
        <p:txBody>
          <a:bodyPr anchor="b">
            <a:normAutofit/>
          </a:bodyPr>
          <a:lstStyle>
            <a:lvl1pPr marL="0" indent="0">
              <a:buNone/>
              <a:defRPr sz="1900" b="0" baseline="0">
                <a:solidFill>
                  <a:schemeClr val="bg2"/>
                </a:solidFill>
              </a:defRPr>
            </a:lvl1pPr>
          </a:lstStyle>
          <a:p>
            <a:pPr lvl="0"/>
            <a:r>
              <a:rPr lang="en-US" dirty="0"/>
              <a:t>CLICK TO ADD TAG LINE OR BEGINNING OF TITLE</a:t>
            </a:r>
            <a:endParaRPr lang="en-GB" dirty="0"/>
          </a:p>
        </p:txBody>
      </p:sp>
      <p:sp>
        <p:nvSpPr>
          <p:cNvPr id="5" name="Content Placeholder 2"/>
          <p:cNvSpPr>
            <a:spLocks noGrp="1"/>
          </p:cNvSpPr>
          <p:nvPr>
            <p:ph idx="12" hasCustomPrompt="1"/>
          </p:nvPr>
        </p:nvSpPr>
        <p:spPr>
          <a:xfrm>
            <a:off x="947454" y="1653117"/>
            <a:ext cx="1941711" cy="771705"/>
          </a:xfrm>
          <a:prstGeom prst="rect">
            <a:avLst/>
          </a:prstGeom>
          <a:solidFill>
            <a:schemeClr val="accent6"/>
          </a:solidFill>
        </p:spPr>
        <p:txBody>
          <a:bodyPr lIns="90000" tIns="90000" rIns="90000" bIns="90000" anchor="ctr">
            <a:noAutofit/>
          </a:bodyPr>
          <a:lstStyle>
            <a:lvl1pPr marL="0" indent="0">
              <a:lnSpc>
                <a:spcPct val="100000"/>
              </a:lnSpc>
              <a:spcBef>
                <a:spcPts val="200"/>
              </a:spcBef>
              <a:spcAft>
                <a:spcPts val="0"/>
              </a:spcAft>
              <a:buNone/>
              <a:defRPr sz="1200" cap="none">
                <a:solidFill>
                  <a:schemeClr val="bg1"/>
                </a:solidFill>
              </a:defRPr>
            </a:lvl1pPr>
            <a:lvl2pPr marL="533400" indent="-285750">
              <a:defRPr>
                <a:solidFill>
                  <a:schemeClr val="bg1"/>
                </a:solidFill>
              </a:defRPr>
            </a:lvl2pPr>
            <a:lvl3pPr marL="898525" indent="-228600">
              <a:defRPr>
                <a:solidFill>
                  <a:schemeClr val="bg1"/>
                </a:solidFill>
              </a:defRPr>
            </a:lvl3pPr>
            <a:lvl4pPr marL="1257300" indent="-228600">
              <a:defRPr>
                <a:solidFill>
                  <a:schemeClr val="bg1"/>
                </a:solidFill>
              </a:defRPr>
            </a:lvl4pPr>
            <a:lvl5pPr marL="1612900" indent="-228600">
              <a:defRPr/>
            </a:lvl5pPr>
          </a:lstStyle>
          <a:p>
            <a:pPr lvl="0"/>
            <a:r>
              <a:rPr lang="en-US" dirty="0"/>
              <a:t>Click to edit master text styles</a:t>
            </a:r>
          </a:p>
        </p:txBody>
      </p:sp>
      <p:sp>
        <p:nvSpPr>
          <p:cNvPr id="10" name="Picture Placeholder 8"/>
          <p:cNvSpPr>
            <a:spLocks noGrp="1"/>
          </p:cNvSpPr>
          <p:nvPr>
            <p:ph type="pic" sz="quarter" idx="15" hasCustomPrompt="1"/>
          </p:nvPr>
        </p:nvSpPr>
        <p:spPr>
          <a:xfrm>
            <a:off x="262929" y="1653117"/>
            <a:ext cx="684522" cy="771705"/>
          </a:xfrm>
          <a:solidFill>
            <a:schemeClr val="bg1">
              <a:lumMod val="85000"/>
            </a:schemeClr>
          </a:solidFill>
        </p:spPr>
        <p:txBody>
          <a:bodyPr>
            <a:normAutofit/>
          </a:bodyPr>
          <a:lstStyle>
            <a:lvl1pPr marL="0" indent="0">
              <a:buNone/>
              <a:defRPr sz="1050" baseline="0"/>
            </a:lvl1pPr>
          </a:lstStyle>
          <a:p>
            <a:r>
              <a:rPr lang="en-GB" dirty="0"/>
              <a:t>Insert picture from file</a:t>
            </a:r>
          </a:p>
        </p:txBody>
      </p:sp>
      <p:sp>
        <p:nvSpPr>
          <p:cNvPr id="11" name="Picture Placeholder 8"/>
          <p:cNvSpPr>
            <a:spLocks noGrp="1"/>
          </p:cNvSpPr>
          <p:nvPr>
            <p:ph type="pic" sz="quarter" idx="18" hasCustomPrompt="1"/>
          </p:nvPr>
        </p:nvSpPr>
        <p:spPr>
          <a:xfrm>
            <a:off x="3196468" y="1653117"/>
            <a:ext cx="684522" cy="771705"/>
          </a:xfrm>
          <a:solidFill>
            <a:schemeClr val="bg1">
              <a:lumMod val="85000"/>
            </a:schemeClr>
          </a:solidFill>
        </p:spPr>
        <p:txBody>
          <a:bodyPr>
            <a:normAutofit/>
          </a:bodyPr>
          <a:lstStyle>
            <a:lvl1pPr marL="0" indent="0">
              <a:buNone/>
              <a:defRPr sz="1050" baseline="0"/>
            </a:lvl1pPr>
          </a:lstStyle>
          <a:p>
            <a:r>
              <a:rPr lang="en-GB" dirty="0"/>
              <a:t>Insert picture from file</a:t>
            </a:r>
          </a:p>
        </p:txBody>
      </p:sp>
      <p:sp>
        <p:nvSpPr>
          <p:cNvPr id="12" name="Picture Placeholder 8"/>
          <p:cNvSpPr>
            <a:spLocks noGrp="1"/>
          </p:cNvSpPr>
          <p:nvPr>
            <p:ph type="pic" sz="quarter" idx="19" hasCustomPrompt="1"/>
          </p:nvPr>
        </p:nvSpPr>
        <p:spPr>
          <a:xfrm>
            <a:off x="6147915" y="1653117"/>
            <a:ext cx="684522" cy="771705"/>
          </a:xfrm>
          <a:solidFill>
            <a:schemeClr val="bg1">
              <a:lumMod val="85000"/>
            </a:schemeClr>
          </a:solidFill>
        </p:spPr>
        <p:txBody>
          <a:bodyPr>
            <a:normAutofit/>
          </a:bodyPr>
          <a:lstStyle>
            <a:lvl1pPr marL="0" indent="0">
              <a:buNone/>
              <a:defRPr sz="1050" baseline="0"/>
            </a:lvl1pPr>
          </a:lstStyle>
          <a:p>
            <a:r>
              <a:rPr lang="en-GB" dirty="0"/>
              <a:t>Insert picture from file</a:t>
            </a:r>
          </a:p>
        </p:txBody>
      </p:sp>
      <p:sp>
        <p:nvSpPr>
          <p:cNvPr id="4" name="Text Placeholder 3"/>
          <p:cNvSpPr>
            <a:spLocks noGrp="1"/>
          </p:cNvSpPr>
          <p:nvPr>
            <p:ph type="body" sz="quarter" idx="20" hasCustomPrompt="1"/>
          </p:nvPr>
        </p:nvSpPr>
        <p:spPr>
          <a:xfrm>
            <a:off x="263525" y="2557381"/>
            <a:ext cx="2625725" cy="1263651"/>
          </a:xfrm>
        </p:spPr>
        <p:txBody>
          <a:bodyPr>
            <a:noAutofit/>
          </a:bodyPr>
          <a:lstStyle>
            <a:lvl3pPr>
              <a:defRPr baseline="0"/>
            </a:lvl3pPr>
            <a:lvl4pPr>
              <a:defRPr baseline="0"/>
            </a:lvl4pPr>
            <a:lvl5pPr>
              <a:defRPr/>
            </a:lvl5pPr>
          </a:lstStyle>
          <a:p>
            <a:pPr lvl="2"/>
            <a:r>
              <a:rPr lang="en-US" dirty="0"/>
              <a:t>1st Level</a:t>
            </a:r>
          </a:p>
          <a:p>
            <a:pPr lvl="3"/>
            <a:r>
              <a:rPr lang="en-US" dirty="0"/>
              <a:t>2nd Level</a:t>
            </a:r>
          </a:p>
          <a:p>
            <a:pPr lvl="4"/>
            <a:r>
              <a:rPr lang="en-US" dirty="0"/>
              <a:t>3rd Level</a:t>
            </a:r>
            <a:endParaRPr lang="en-GB" dirty="0"/>
          </a:p>
        </p:txBody>
      </p:sp>
      <p:sp>
        <p:nvSpPr>
          <p:cNvPr id="13" name="Text Placeholder 3"/>
          <p:cNvSpPr>
            <a:spLocks noGrp="1"/>
          </p:cNvSpPr>
          <p:nvPr>
            <p:ph type="body" sz="quarter" idx="21" hasCustomPrompt="1"/>
          </p:nvPr>
        </p:nvSpPr>
        <p:spPr>
          <a:xfrm>
            <a:off x="3196471" y="2557381"/>
            <a:ext cx="2625725" cy="1263651"/>
          </a:xfrm>
        </p:spPr>
        <p:txBody>
          <a:bodyPr>
            <a:noAutofit/>
          </a:bodyPr>
          <a:lstStyle>
            <a:lvl3pPr>
              <a:defRPr baseline="0"/>
            </a:lvl3pPr>
            <a:lvl4pPr>
              <a:defRPr baseline="0"/>
            </a:lvl4pPr>
            <a:lvl5pPr>
              <a:defRPr/>
            </a:lvl5pPr>
          </a:lstStyle>
          <a:p>
            <a:pPr lvl="2"/>
            <a:r>
              <a:rPr lang="en-US" dirty="0"/>
              <a:t>1st Level</a:t>
            </a:r>
          </a:p>
          <a:p>
            <a:pPr lvl="3"/>
            <a:r>
              <a:rPr lang="en-US" dirty="0"/>
              <a:t>2nd Level</a:t>
            </a:r>
          </a:p>
          <a:p>
            <a:pPr lvl="4"/>
            <a:r>
              <a:rPr lang="en-US" dirty="0"/>
              <a:t>3rd Level</a:t>
            </a:r>
            <a:endParaRPr lang="en-GB" dirty="0"/>
          </a:p>
        </p:txBody>
      </p:sp>
      <p:sp>
        <p:nvSpPr>
          <p:cNvPr id="14" name="Text Placeholder 3"/>
          <p:cNvSpPr>
            <a:spLocks noGrp="1"/>
          </p:cNvSpPr>
          <p:nvPr>
            <p:ph type="body" sz="quarter" idx="22" hasCustomPrompt="1"/>
          </p:nvPr>
        </p:nvSpPr>
        <p:spPr>
          <a:xfrm>
            <a:off x="6143704" y="2557381"/>
            <a:ext cx="2625725" cy="1263651"/>
          </a:xfrm>
        </p:spPr>
        <p:txBody>
          <a:bodyPr>
            <a:noAutofit/>
          </a:bodyPr>
          <a:lstStyle>
            <a:lvl3pPr>
              <a:defRPr baseline="0"/>
            </a:lvl3pPr>
            <a:lvl4pPr>
              <a:defRPr baseline="0"/>
            </a:lvl4pPr>
            <a:lvl5pPr>
              <a:defRPr/>
            </a:lvl5pPr>
          </a:lstStyle>
          <a:p>
            <a:pPr lvl="2"/>
            <a:r>
              <a:rPr lang="en-US" dirty="0"/>
              <a:t>1st Level</a:t>
            </a:r>
          </a:p>
          <a:p>
            <a:pPr lvl="3"/>
            <a:r>
              <a:rPr lang="en-US" dirty="0"/>
              <a:t>2nd Level</a:t>
            </a:r>
          </a:p>
          <a:p>
            <a:pPr lvl="4"/>
            <a:r>
              <a:rPr lang="en-US" dirty="0"/>
              <a:t>3rd Level</a:t>
            </a:r>
            <a:endParaRPr lang="en-GB" dirty="0"/>
          </a:p>
        </p:txBody>
      </p:sp>
      <p:sp>
        <p:nvSpPr>
          <p:cNvPr id="24" name="Content Placeholder 2"/>
          <p:cNvSpPr>
            <a:spLocks noGrp="1"/>
          </p:cNvSpPr>
          <p:nvPr>
            <p:ph idx="23" hasCustomPrompt="1"/>
          </p:nvPr>
        </p:nvSpPr>
        <p:spPr>
          <a:xfrm>
            <a:off x="3880993" y="1653117"/>
            <a:ext cx="1941711" cy="771705"/>
          </a:xfrm>
          <a:prstGeom prst="rect">
            <a:avLst/>
          </a:prstGeom>
          <a:solidFill>
            <a:schemeClr val="accent6"/>
          </a:solidFill>
        </p:spPr>
        <p:txBody>
          <a:bodyPr lIns="90000" tIns="90000" rIns="90000" bIns="90000" anchor="ctr">
            <a:noAutofit/>
          </a:bodyPr>
          <a:lstStyle>
            <a:lvl1pPr marL="0" indent="0">
              <a:lnSpc>
                <a:spcPct val="100000"/>
              </a:lnSpc>
              <a:spcBef>
                <a:spcPts val="200"/>
              </a:spcBef>
              <a:spcAft>
                <a:spcPts val="0"/>
              </a:spcAft>
              <a:buNone/>
              <a:defRPr sz="1200" cap="none">
                <a:solidFill>
                  <a:schemeClr val="bg1"/>
                </a:solidFill>
              </a:defRPr>
            </a:lvl1pPr>
            <a:lvl2pPr marL="533400" indent="-285750">
              <a:defRPr>
                <a:solidFill>
                  <a:schemeClr val="bg1"/>
                </a:solidFill>
              </a:defRPr>
            </a:lvl2pPr>
            <a:lvl3pPr marL="898525" indent="-228600">
              <a:defRPr>
                <a:solidFill>
                  <a:schemeClr val="bg1"/>
                </a:solidFill>
              </a:defRPr>
            </a:lvl3pPr>
            <a:lvl4pPr marL="1257300" indent="-228600">
              <a:defRPr>
                <a:solidFill>
                  <a:schemeClr val="bg1"/>
                </a:solidFill>
              </a:defRPr>
            </a:lvl4pPr>
            <a:lvl5pPr marL="1612900" indent="-228600">
              <a:defRPr/>
            </a:lvl5pPr>
          </a:lstStyle>
          <a:p>
            <a:pPr lvl="0"/>
            <a:r>
              <a:rPr lang="en-US" dirty="0"/>
              <a:t>Click to edit master text styles</a:t>
            </a:r>
          </a:p>
        </p:txBody>
      </p:sp>
      <p:sp>
        <p:nvSpPr>
          <p:cNvPr id="25" name="Content Placeholder 2"/>
          <p:cNvSpPr>
            <a:spLocks noGrp="1"/>
          </p:cNvSpPr>
          <p:nvPr>
            <p:ph idx="24" hasCustomPrompt="1"/>
          </p:nvPr>
        </p:nvSpPr>
        <p:spPr>
          <a:xfrm>
            <a:off x="6832437" y="1653117"/>
            <a:ext cx="1941711" cy="771705"/>
          </a:xfrm>
          <a:prstGeom prst="rect">
            <a:avLst/>
          </a:prstGeom>
          <a:solidFill>
            <a:schemeClr val="accent6"/>
          </a:solidFill>
        </p:spPr>
        <p:txBody>
          <a:bodyPr lIns="90000" tIns="90000" rIns="90000" bIns="90000" anchor="ctr">
            <a:noAutofit/>
          </a:bodyPr>
          <a:lstStyle>
            <a:lvl1pPr marL="0" indent="0">
              <a:lnSpc>
                <a:spcPct val="100000"/>
              </a:lnSpc>
              <a:spcBef>
                <a:spcPts val="200"/>
              </a:spcBef>
              <a:spcAft>
                <a:spcPts val="0"/>
              </a:spcAft>
              <a:buNone/>
              <a:defRPr sz="1200" cap="none">
                <a:solidFill>
                  <a:schemeClr val="bg1"/>
                </a:solidFill>
              </a:defRPr>
            </a:lvl1pPr>
            <a:lvl2pPr marL="533400" indent="-285750">
              <a:defRPr>
                <a:solidFill>
                  <a:schemeClr val="bg1"/>
                </a:solidFill>
              </a:defRPr>
            </a:lvl2pPr>
            <a:lvl3pPr marL="898525" indent="-228600">
              <a:defRPr>
                <a:solidFill>
                  <a:schemeClr val="bg1"/>
                </a:solidFill>
              </a:defRPr>
            </a:lvl3pPr>
            <a:lvl4pPr marL="1257300" indent="-228600">
              <a:defRPr>
                <a:solidFill>
                  <a:schemeClr val="bg1"/>
                </a:solidFill>
              </a:defRPr>
            </a:lvl4pPr>
            <a:lvl5pPr marL="1612900" indent="-228600">
              <a:defRPr/>
            </a:lvl5pPr>
          </a:lstStyle>
          <a:p>
            <a:pPr lvl="0"/>
            <a:r>
              <a:rPr lang="en-US" dirty="0"/>
              <a:t>Click to edit master text styles</a:t>
            </a:r>
          </a:p>
        </p:txBody>
      </p:sp>
    </p:spTree>
    <p:extLst>
      <p:ext uri="{BB962C8B-B14F-4D97-AF65-F5344CB8AC3E}">
        <p14:creationId xmlns:p14="http://schemas.microsoft.com/office/powerpoint/2010/main" val="224992262"/>
      </p:ext>
    </p:extLst>
  </p:cSld>
  <p:clrMapOvr>
    <a:masterClrMapping/>
  </p:clrMapOvr>
</p:sldLayout>
</file>

<file path=ppt/slideMasters/_rels/slideMaster1.xml.rels><?xml version="1.0" encoding="UTF-8" standalone="yes"?>
<Relationships xmlns="http://schemas.openxmlformats.org/package/2006/relationships"><Relationship Id="rId46" Type="http://schemas.openxmlformats.org/officeDocument/2006/relationships/theme" Target="../theme/theme1.xml"/><Relationship Id="rId47" Type="http://schemas.openxmlformats.org/officeDocument/2006/relationships/image" Target="../media/image1.png"/><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9" Type="http://schemas.openxmlformats.org/officeDocument/2006/relationships/slideLayout" Target="../slideLayouts/slideLayout9.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3" Type="http://schemas.openxmlformats.org/officeDocument/2006/relationships/slideLayout" Target="../slideLayouts/slideLayout33.xml"/><Relationship Id="rId34" Type="http://schemas.openxmlformats.org/officeDocument/2006/relationships/slideLayout" Target="../slideLayouts/slideLayout34.xml"/><Relationship Id="rId35" Type="http://schemas.openxmlformats.org/officeDocument/2006/relationships/slideLayout" Target="../slideLayouts/slideLayout35.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37" Type="http://schemas.openxmlformats.org/officeDocument/2006/relationships/slideLayout" Target="../slideLayouts/slideLayout37.xml"/><Relationship Id="rId38" Type="http://schemas.openxmlformats.org/officeDocument/2006/relationships/slideLayout" Target="../slideLayouts/slideLayout38.xml"/><Relationship Id="rId39" Type="http://schemas.openxmlformats.org/officeDocument/2006/relationships/slideLayout" Target="../slideLayouts/slideLayout39.xml"/><Relationship Id="rId40" Type="http://schemas.openxmlformats.org/officeDocument/2006/relationships/slideLayout" Target="../slideLayouts/slideLayout40.xml"/><Relationship Id="rId41" Type="http://schemas.openxmlformats.org/officeDocument/2006/relationships/slideLayout" Target="../slideLayouts/slideLayout41.xml"/><Relationship Id="rId42" Type="http://schemas.openxmlformats.org/officeDocument/2006/relationships/slideLayout" Target="../slideLayouts/slideLayout42.xml"/><Relationship Id="rId43" Type="http://schemas.openxmlformats.org/officeDocument/2006/relationships/slideLayout" Target="../slideLayouts/slideLayout43.xml"/><Relationship Id="rId44" Type="http://schemas.openxmlformats.org/officeDocument/2006/relationships/slideLayout" Target="../slideLayouts/slideLayout44.xml"/><Relationship Id="rId45"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32377" y="857958"/>
            <a:ext cx="8654595" cy="457048"/>
          </a:xfrm>
          <a:prstGeom prst="rect">
            <a:avLst/>
          </a:prstGeom>
        </p:spPr>
        <p:txBody>
          <a:bodyPr vert="horz" wrap="square" lIns="0" tIns="0" rIns="0" bIns="0" rtlCol="0" anchor="t">
            <a:spAutoFit/>
          </a:bodyPr>
          <a:lstStyle/>
          <a:p>
            <a:r>
              <a:rPr lang="en-US" dirty="0"/>
              <a:t>Click to add emphasis part of title</a:t>
            </a:r>
          </a:p>
        </p:txBody>
      </p:sp>
      <p:sp>
        <p:nvSpPr>
          <p:cNvPr id="3" name="Text Placeholder 2"/>
          <p:cNvSpPr>
            <a:spLocks noGrp="1"/>
          </p:cNvSpPr>
          <p:nvPr>
            <p:ph type="body" idx="1"/>
          </p:nvPr>
        </p:nvSpPr>
        <p:spPr>
          <a:xfrm>
            <a:off x="247651" y="1851257"/>
            <a:ext cx="8651621" cy="3524011"/>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IPSOS_GAMECHANGERS_blue.png"/>
          <p:cNvPicPr>
            <a:picLocks noChangeAspect="1"/>
          </p:cNvPicPr>
          <p:nvPr/>
        </p:nvPicPr>
        <p:blipFill rotWithShape="1">
          <a:blip r:embed="rId47" cstate="print">
            <a:extLst>
              <a:ext uri="{28A0092B-C50C-407E-A947-70E740481C1C}">
                <a14:useLocalDpi xmlns:a14="http://schemas.microsoft.com/office/drawing/2010/main" val="0"/>
              </a:ext>
            </a:extLst>
          </a:blip>
          <a:srcRect l="78888" t="-9671" b="-1"/>
          <a:stretch/>
        </p:blipFill>
        <p:spPr>
          <a:xfrm>
            <a:off x="8140829" y="6400800"/>
            <a:ext cx="377327" cy="355982"/>
          </a:xfrm>
          <a:prstGeom prst="rect">
            <a:avLst/>
          </a:prstGeom>
        </p:spPr>
      </p:pic>
      <p:sp>
        <p:nvSpPr>
          <p:cNvPr id="8" name="TextBox 7"/>
          <p:cNvSpPr txBox="1"/>
          <p:nvPr userDrawn="1"/>
        </p:nvSpPr>
        <p:spPr>
          <a:xfrm>
            <a:off x="8704362" y="6400800"/>
            <a:ext cx="307188" cy="317340"/>
          </a:xfrm>
          <a:prstGeom prst="rect">
            <a:avLst/>
          </a:prstGeom>
        </p:spPr>
        <p:txBody>
          <a:bodyPr vert="horz" wrap="none" lIns="0" tIns="0" rIns="0" bIns="0" rtlCol="0" anchor="b">
            <a:normAutofit/>
          </a:bodyPr>
          <a:lstStyle/>
          <a:p>
            <a:pPr marL="0" algn="l" defTabSz="924282" rtl="0" eaLnBrk="1" latinLnBrk="0" hangingPunct="1">
              <a:lnSpc>
                <a:spcPct val="85000"/>
              </a:lnSpc>
              <a:spcBef>
                <a:spcPts val="204"/>
              </a:spcBef>
            </a:pPr>
            <a:fld id="{01990C03-C3A3-48FE-AF6D-3AE397C89625}" type="slidenum">
              <a:rPr lang="en-GB" sz="800" kern="1200" smtClean="0">
                <a:solidFill>
                  <a:schemeClr val="bg2"/>
                </a:solidFill>
                <a:latin typeface="+mn-lt"/>
                <a:ea typeface="+mn-ea"/>
                <a:cs typeface="+mn-cs"/>
              </a:rPr>
              <a:pPr marL="0" algn="l" defTabSz="924282" rtl="0" eaLnBrk="1" latinLnBrk="0" hangingPunct="1">
                <a:lnSpc>
                  <a:spcPct val="85000"/>
                </a:lnSpc>
                <a:spcBef>
                  <a:spcPts val="204"/>
                </a:spcBef>
              </a:pPr>
              <a:t>‹#›</a:t>
            </a:fld>
            <a:endParaRPr lang="en-GB" sz="800" kern="1200" dirty="0">
              <a:solidFill>
                <a:schemeClr val="bg2"/>
              </a:solidFill>
              <a:latin typeface="+mn-lt"/>
              <a:ea typeface="+mn-ea"/>
              <a:cs typeface="+mn-cs"/>
            </a:endParaRPr>
          </a:p>
        </p:txBody>
      </p:sp>
    </p:spTree>
    <p:extLst>
      <p:ext uri="{BB962C8B-B14F-4D97-AF65-F5344CB8AC3E}">
        <p14:creationId xmlns:p14="http://schemas.microsoft.com/office/powerpoint/2010/main" val="779159334"/>
      </p:ext>
    </p:extLst>
  </p:cSld>
  <p:clrMap bg1="lt1" tx1="dk1" bg2="lt2" tx2="dk2" accent1="accent1" accent2="accent2" accent3="accent3" accent4="accent4" accent5="accent5" accent6="accent6" hlink="hlink" folHlink="folHlink"/>
  <p:sldLayoutIdLst>
    <p:sldLayoutId id="2147483661" r:id="rId1"/>
    <p:sldLayoutId id="2147483702" r:id="rId2"/>
    <p:sldLayoutId id="2147483705" r:id="rId3"/>
    <p:sldLayoutId id="2147483703"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2" r:id="rId15"/>
    <p:sldLayoutId id="2147483673" r:id="rId16"/>
    <p:sldLayoutId id="2147483674" r:id="rId17"/>
    <p:sldLayoutId id="2147483675" r:id="rId18"/>
    <p:sldLayoutId id="2147483676" r:id="rId19"/>
    <p:sldLayoutId id="2147483677" r:id="rId20"/>
    <p:sldLayoutId id="2147483678" r:id="rId21"/>
    <p:sldLayoutId id="2147483679" r:id="rId22"/>
    <p:sldLayoutId id="2147483680" r:id="rId23"/>
    <p:sldLayoutId id="2147483681" r:id="rId24"/>
    <p:sldLayoutId id="2147483682" r:id="rId25"/>
    <p:sldLayoutId id="2147483683" r:id="rId26"/>
    <p:sldLayoutId id="2147483684" r:id="rId27"/>
    <p:sldLayoutId id="2147483685" r:id="rId28"/>
    <p:sldLayoutId id="2147483686" r:id="rId29"/>
    <p:sldLayoutId id="2147483687" r:id="rId30"/>
    <p:sldLayoutId id="2147483688" r:id="rId31"/>
    <p:sldLayoutId id="2147483704" r:id="rId32"/>
    <p:sldLayoutId id="2147483689" r:id="rId33"/>
    <p:sldLayoutId id="2147483690" r:id="rId34"/>
    <p:sldLayoutId id="2147483691" r:id="rId35"/>
    <p:sldLayoutId id="2147483692" r:id="rId36"/>
    <p:sldLayoutId id="2147483693" r:id="rId37"/>
    <p:sldLayoutId id="2147483694" r:id="rId38"/>
    <p:sldLayoutId id="2147483695" r:id="rId39"/>
    <p:sldLayoutId id="2147483696" r:id="rId40"/>
    <p:sldLayoutId id="2147483697" r:id="rId41"/>
    <p:sldLayoutId id="2147483698" r:id="rId42"/>
    <p:sldLayoutId id="2147483699" r:id="rId43"/>
    <p:sldLayoutId id="2147483700" r:id="rId44"/>
    <p:sldLayoutId id="2147483701" r:id="rId45"/>
  </p:sldLayoutIdLst>
  <p:hf hdr="0"/>
  <p:txStyles>
    <p:titleStyle>
      <a:lvl1pPr algn="l" defTabSz="924282" rtl="0" eaLnBrk="1" latinLnBrk="0" hangingPunct="1">
        <a:lnSpc>
          <a:spcPct val="90000"/>
        </a:lnSpc>
        <a:spcBef>
          <a:spcPts val="408"/>
        </a:spcBef>
        <a:buNone/>
        <a:tabLst/>
        <a:defRPr sz="3300" b="1" kern="1200">
          <a:solidFill>
            <a:schemeClr val="tx1"/>
          </a:solidFill>
          <a:latin typeface="+mj-lt"/>
          <a:ea typeface="+mj-ea"/>
          <a:cs typeface="+mj-cs"/>
        </a:defRPr>
      </a:lvl1pPr>
    </p:titleStyle>
    <p:bodyStyle>
      <a:lvl1pPr marL="0" indent="0" algn="l" defTabSz="924282" rtl="0" eaLnBrk="1" latinLnBrk="0" hangingPunct="1">
        <a:lnSpc>
          <a:spcPct val="100000"/>
        </a:lnSpc>
        <a:spcBef>
          <a:spcPts val="300"/>
        </a:spcBef>
        <a:spcAft>
          <a:spcPts val="300"/>
        </a:spcAft>
        <a:buFont typeface="Arial" panose="020B0604020202020204" pitchFamily="34" charset="0"/>
        <a:buNone/>
        <a:defRPr sz="1600" kern="1200" cap="all" baseline="0">
          <a:solidFill>
            <a:schemeClr val="tx1"/>
          </a:solidFill>
          <a:latin typeface="+mn-lt"/>
          <a:ea typeface="+mn-ea"/>
          <a:cs typeface="+mn-cs"/>
        </a:defRPr>
      </a:lvl1pPr>
      <a:lvl2pPr marL="3240" indent="0" algn="l" defTabSz="924282" rtl="0" eaLnBrk="1" latinLnBrk="0" hangingPunct="1">
        <a:lnSpc>
          <a:spcPct val="100000"/>
        </a:lnSpc>
        <a:spcBef>
          <a:spcPts val="300"/>
        </a:spcBef>
        <a:spcAft>
          <a:spcPts val="300"/>
        </a:spcAft>
        <a:buFont typeface="Arial" panose="020B0604020202020204" pitchFamily="34" charset="0"/>
        <a:buNone/>
        <a:defRPr sz="1200" kern="1200">
          <a:solidFill>
            <a:schemeClr val="tx1"/>
          </a:solidFill>
          <a:latin typeface="+mn-lt"/>
          <a:ea typeface="+mn-ea"/>
          <a:cs typeface="+mn-cs"/>
        </a:defRPr>
      </a:lvl2pPr>
      <a:lvl3pPr marL="186802" indent="-186802" algn="l" defTabSz="924282" rtl="0" eaLnBrk="1" latinLnBrk="0" hangingPunct="1">
        <a:lnSpc>
          <a:spcPct val="100000"/>
        </a:lnSpc>
        <a:spcBef>
          <a:spcPts val="300"/>
        </a:spcBef>
        <a:spcAft>
          <a:spcPts val="300"/>
        </a:spcAft>
        <a:buFont typeface="Arial" panose="020B0604020202020204" pitchFamily="34" charset="0"/>
        <a:buChar char="•"/>
        <a:defRPr sz="1200" kern="1200">
          <a:solidFill>
            <a:schemeClr val="tx1"/>
          </a:solidFill>
          <a:latin typeface="+mn-lt"/>
          <a:ea typeface="+mn-ea"/>
          <a:cs typeface="+mn-cs"/>
        </a:defRPr>
      </a:lvl3pPr>
      <a:lvl4pPr marL="431911" indent="-191121" algn="l" defTabSz="924282" rtl="0" eaLnBrk="1" latinLnBrk="0" hangingPunct="1">
        <a:lnSpc>
          <a:spcPct val="100000"/>
        </a:lnSpc>
        <a:spcBef>
          <a:spcPts val="300"/>
        </a:spcBef>
        <a:spcAft>
          <a:spcPts val="300"/>
        </a:spcAft>
        <a:buFont typeface="Arial" panose="020B0604020202020204" pitchFamily="34" charset="0"/>
        <a:buChar char="–"/>
        <a:defRPr sz="1200" kern="1200">
          <a:solidFill>
            <a:schemeClr val="tx1"/>
          </a:solidFill>
          <a:latin typeface="+mn-lt"/>
          <a:ea typeface="+mn-ea"/>
          <a:cs typeface="+mn-cs"/>
        </a:defRPr>
      </a:lvl4pPr>
      <a:lvl5pPr marL="606834" indent="-176004" algn="l" defTabSz="924282" rtl="0" eaLnBrk="1" latinLnBrk="0" hangingPunct="1">
        <a:lnSpc>
          <a:spcPct val="100000"/>
        </a:lnSpc>
        <a:spcBef>
          <a:spcPts val="300"/>
        </a:spcBef>
        <a:spcAft>
          <a:spcPts val="300"/>
        </a:spcAft>
        <a:buSzPct val="85000"/>
        <a:buFont typeface="Arial" panose="020B0604020202020204" pitchFamily="34" charset="0"/>
        <a:buChar char="•"/>
        <a:defRPr sz="1200" kern="1200">
          <a:solidFill>
            <a:schemeClr val="tx1"/>
          </a:solidFill>
          <a:latin typeface="+mn-lt"/>
          <a:ea typeface="+mn-ea"/>
          <a:cs typeface="+mn-cs"/>
        </a:defRPr>
      </a:lvl5pPr>
      <a:lvl6pPr marL="2541775" indent="-231070" algn="l" defTabSz="924282"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3003916" indent="-231070" algn="l" defTabSz="924282"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66056" indent="-231070" algn="l" defTabSz="924282"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928198" indent="-231070" algn="l" defTabSz="924282"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24282" rtl="0" eaLnBrk="1" latinLnBrk="0" hangingPunct="1">
        <a:defRPr sz="1800" kern="1200">
          <a:solidFill>
            <a:schemeClr val="tx1"/>
          </a:solidFill>
          <a:latin typeface="+mn-lt"/>
          <a:ea typeface="+mn-ea"/>
          <a:cs typeface="+mn-cs"/>
        </a:defRPr>
      </a:lvl1pPr>
      <a:lvl2pPr marL="462140" algn="l" defTabSz="924282" rtl="0" eaLnBrk="1" latinLnBrk="0" hangingPunct="1">
        <a:defRPr sz="1800" kern="1200">
          <a:solidFill>
            <a:schemeClr val="tx1"/>
          </a:solidFill>
          <a:latin typeface="+mn-lt"/>
          <a:ea typeface="+mn-ea"/>
          <a:cs typeface="+mn-cs"/>
        </a:defRPr>
      </a:lvl2pPr>
      <a:lvl3pPr marL="924282" algn="l" defTabSz="924282" rtl="0" eaLnBrk="1" latinLnBrk="0" hangingPunct="1">
        <a:defRPr sz="1800" kern="1200">
          <a:solidFill>
            <a:schemeClr val="tx1"/>
          </a:solidFill>
          <a:latin typeface="+mn-lt"/>
          <a:ea typeface="+mn-ea"/>
          <a:cs typeface="+mn-cs"/>
        </a:defRPr>
      </a:lvl3pPr>
      <a:lvl4pPr marL="1386422" algn="l" defTabSz="924282" rtl="0" eaLnBrk="1" latinLnBrk="0" hangingPunct="1">
        <a:defRPr sz="1800" kern="1200">
          <a:solidFill>
            <a:schemeClr val="tx1"/>
          </a:solidFill>
          <a:latin typeface="+mn-lt"/>
          <a:ea typeface="+mn-ea"/>
          <a:cs typeface="+mn-cs"/>
        </a:defRPr>
      </a:lvl4pPr>
      <a:lvl5pPr marL="1848564" algn="l" defTabSz="924282" rtl="0" eaLnBrk="1" latinLnBrk="0" hangingPunct="1">
        <a:defRPr sz="1800" kern="1200">
          <a:solidFill>
            <a:schemeClr val="tx1"/>
          </a:solidFill>
          <a:latin typeface="+mn-lt"/>
          <a:ea typeface="+mn-ea"/>
          <a:cs typeface="+mn-cs"/>
        </a:defRPr>
      </a:lvl5pPr>
      <a:lvl6pPr marL="2310704" algn="l" defTabSz="924282" rtl="0" eaLnBrk="1" latinLnBrk="0" hangingPunct="1">
        <a:defRPr sz="1800" kern="1200">
          <a:solidFill>
            <a:schemeClr val="tx1"/>
          </a:solidFill>
          <a:latin typeface="+mn-lt"/>
          <a:ea typeface="+mn-ea"/>
          <a:cs typeface="+mn-cs"/>
        </a:defRPr>
      </a:lvl6pPr>
      <a:lvl7pPr marL="2772846" algn="l" defTabSz="924282" rtl="0" eaLnBrk="1" latinLnBrk="0" hangingPunct="1">
        <a:defRPr sz="1800" kern="1200">
          <a:solidFill>
            <a:schemeClr val="tx1"/>
          </a:solidFill>
          <a:latin typeface="+mn-lt"/>
          <a:ea typeface="+mn-ea"/>
          <a:cs typeface="+mn-cs"/>
        </a:defRPr>
      </a:lvl7pPr>
      <a:lvl8pPr marL="3234986" algn="l" defTabSz="924282" rtl="0" eaLnBrk="1" latinLnBrk="0" hangingPunct="1">
        <a:defRPr sz="1800" kern="1200">
          <a:solidFill>
            <a:schemeClr val="tx1"/>
          </a:solidFill>
          <a:latin typeface="+mn-lt"/>
          <a:ea typeface="+mn-ea"/>
          <a:cs typeface="+mn-cs"/>
        </a:defRPr>
      </a:lvl8pPr>
      <a:lvl9pPr marL="3697126" algn="l" defTabSz="92428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image" Target="../media/image4.tiff"/><Relationship Id="rId7" Type="http://schemas.openxmlformats.org/officeDocument/2006/relationships/image" Target="../media/image5.jpeg"/><Relationship Id="rId8" Type="http://schemas.openxmlformats.org/officeDocument/2006/relationships/image" Target="../media/image6.png"/><Relationship Id="rId1" Type="http://schemas.openxmlformats.org/officeDocument/2006/relationships/slideLayout" Target="../slideLayouts/slideLayout4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2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2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2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2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2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2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2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3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3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3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3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3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3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3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3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3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40.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4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4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5.xml"/><Relationship Id="rId2" Type="http://schemas.openxmlformats.org/officeDocument/2006/relationships/notesSlide" Target="../notesSlides/notesSlide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ctrTitle"/>
          </p:nvPr>
        </p:nvSpPr>
        <p:spPr>
          <a:xfrm>
            <a:off x="6256020" y="685800"/>
            <a:ext cx="2626660" cy="2202141"/>
          </a:xfrm>
        </p:spPr>
        <p:txBody>
          <a:bodyPr/>
          <a:lstStyle/>
          <a:p>
            <a:r>
              <a:rPr lang="en-CA" sz="2400" b="0" dirty="0"/>
              <a:t>CIGI-IPSOS</a:t>
            </a:r>
            <a:br>
              <a:rPr lang="en-CA" sz="2400" b="0" dirty="0"/>
            </a:br>
            <a:r>
              <a:rPr lang="en-CA" sz="2400" b="0" dirty="0"/>
              <a:t>GLOBAL SURVEY ON</a:t>
            </a:r>
            <a:r>
              <a:rPr lang="en-CA" sz="2400" dirty="0"/>
              <a:t/>
            </a:r>
            <a:br>
              <a:rPr lang="en-CA" sz="2400" dirty="0"/>
            </a:br>
            <a:r>
              <a:rPr lang="en-CA" dirty="0">
                <a:solidFill>
                  <a:srgbClr val="070F32"/>
                </a:solidFill>
              </a:rPr>
              <a:t>INTERNET SECURITY and TRUST</a:t>
            </a:r>
            <a:endParaRPr lang="en-GB" dirty="0">
              <a:solidFill>
                <a:srgbClr val="070F32"/>
              </a:solidFill>
            </a:endParaRPr>
          </a:p>
        </p:txBody>
      </p:sp>
      <p:sp>
        <p:nvSpPr>
          <p:cNvPr id="22" name="Subtitle 21"/>
          <p:cNvSpPr>
            <a:spLocks noGrp="1"/>
          </p:cNvSpPr>
          <p:nvPr>
            <p:ph type="subTitle" idx="4294967295"/>
          </p:nvPr>
        </p:nvSpPr>
        <p:spPr>
          <a:xfrm>
            <a:off x="4176001" y="3819109"/>
            <a:ext cx="4699059" cy="1776400"/>
          </a:xfrm>
        </p:spPr>
        <p:txBody>
          <a:bodyPr/>
          <a:lstStyle/>
          <a:p>
            <a:r>
              <a:rPr lang="en-GB" dirty="0"/>
              <a:t>January 2017</a:t>
            </a:r>
          </a:p>
        </p:txBody>
      </p:sp>
      <p:sp>
        <p:nvSpPr>
          <p:cNvPr id="31" name="Footer Placeholder 10"/>
          <p:cNvSpPr>
            <a:spLocks noGrp="1"/>
          </p:cNvSpPr>
          <p:nvPr>
            <p:ph type="ftr" sz="quarter" idx="11"/>
          </p:nvPr>
        </p:nvSpPr>
        <p:spPr>
          <a:xfrm>
            <a:off x="6172200" y="5733392"/>
            <a:ext cx="2702860" cy="794629"/>
          </a:xfrm>
        </p:spPr>
        <p:txBody>
          <a:bodyPr/>
          <a:lstStyle>
            <a:lvl1pPr>
              <a:defRPr sz="1000">
                <a:solidFill>
                  <a:schemeClr val="accent4">
                    <a:lumMod val="75000"/>
                  </a:schemeClr>
                </a:solidFill>
              </a:defRPr>
            </a:lvl1pPr>
          </a:lstStyle>
          <a:p>
            <a:r>
              <a:rPr lang="en-GB" dirty="0"/>
              <a:t>© 2018 Ipsos.  All rights reserved. Contains Ipsos' Confidential and Proprietary information and may not be disclosed or reproduced without the prior written consent of Ipsos.</a:t>
            </a:r>
          </a:p>
        </p:txBody>
      </p:sp>
      <p:pic>
        <p:nvPicPr>
          <p:cNvPr id="16" name="Picture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5938382" cy="6858000"/>
          </a:xfrm>
          <a:prstGeom prst="rect">
            <a:avLst/>
          </a:prstGeom>
        </p:spPr>
      </p:pic>
      <p:pic>
        <p:nvPicPr>
          <p:cNvPr id="20" name="Picture 2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TextBox 16"/>
          <p:cNvSpPr txBox="1"/>
          <p:nvPr/>
        </p:nvSpPr>
        <p:spPr>
          <a:xfrm>
            <a:off x="6256020" y="3025824"/>
            <a:ext cx="2514600" cy="553998"/>
          </a:xfrm>
          <a:prstGeom prst="rect">
            <a:avLst/>
          </a:prstGeom>
        </p:spPr>
        <p:txBody>
          <a:bodyPr vert="horz" wrap="square" lIns="0" tIns="0" rIns="0" bIns="0" rtlCol="0">
            <a:spAutoFit/>
          </a:bodyPr>
          <a:lstStyle/>
          <a:p>
            <a:pPr marL="4763"/>
            <a:r>
              <a:rPr lang="en-US" dirty="0"/>
              <a:t>2018 Poll</a:t>
            </a:r>
          </a:p>
          <a:p>
            <a:pPr marL="4763"/>
            <a:r>
              <a:rPr lang="en-US" dirty="0"/>
              <a:t>Part 5: </a:t>
            </a:r>
            <a:r>
              <a:rPr lang="en-US" b="1" dirty="0"/>
              <a:t>New Technologies</a:t>
            </a:r>
          </a:p>
        </p:txBody>
      </p:sp>
      <p:pic>
        <p:nvPicPr>
          <p:cNvPr id="13" name="Picture 12" descr="IPSOS_GAMECHANGERS_blue.png"/>
          <p:cNvPicPr>
            <a:picLocks noChangeAspect="1"/>
          </p:cNvPicPr>
          <p:nvPr/>
        </p:nvPicPr>
        <p:blipFill rotWithShape="1">
          <a:blip r:embed="rId5" cstate="print">
            <a:extLst>
              <a:ext uri="{28A0092B-C50C-407E-A947-70E740481C1C}">
                <a14:useLocalDpi xmlns:a14="http://schemas.microsoft.com/office/drawing/2010/main" val="0"/>
              </a:ext>
            </a:extLst>
          </a:blip>
          <a:srcRect l="78888" t="-9671" b="-1"/>
          <a:stretch/>
        </p:blipFill>
        <p:spPr>
          <a:xfrm>
            <a:off x="6456646" y="4877532"/>
            <a:ext cx="484614" cy="457200"/>
          </a:xfrm>
          <a:prstGeom prst="rect">
            <a:avLst/>
          </a:prstGeom>
        </p:spPr>
      </p:pic>
      <p:pic>
        <p:nvPicPr>
          <p:cNvPr id="14" name="Picture 13">
            <a:extLst>
              <a:ext uri="{FF2B5EF4-FFF2-40B4-BE49-F238E27FC236}">
                <a16:creationId xmlns:a16="http://schemas.microsoft.com/office/drawing/2014/main" xmlns="" id="{3C965B8A-D8FD-45F7-A221-17D26D355C0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459524" y="4935979"/>
            <a:ext cx="1196259" cy="398753"/>
          </a:xfrm>
          <a:prstGeom prst="rect">
            <a:avLst/>
          </a:prstGeom>
        </p:spPr>
      </p:pic>
      <p:pic>
        <p:nvPicPr>
          <p:cNvPr id="15" name="Picture 14">
            <a:extLst>
              <a:ext uri="{FF2B5EF4-FFF2-40B4-BE49-F238E27FC236}">
                <a16:creationId xmlns:a16="http://schemas.microsoft.com/office/drawing/2014/main" xmlns="" id="{EB69E94D-EF38-47BA-8D1C-01E847E4624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949756" y="3901392"/>
            <a:ext cx="538696" cy="661190"/>
          </a:xfrm>
          <a:prstGeom prst="rect">
            <a:avLst/>
          </a:prstGeom>
        </p:spPr>
      </p:pic>
      <p:pic>
        <p:nvPicPr>
          <p:cNvPr id="18" name="Picture 17">
            <a:extLst>
              <a:ext uri="{FF2B5EF4-FFF2-40B4-BE49-F238E27FC236}">
                <a16:creationId xmlns:a16="http://schemas.microsoft.com/office/drawing/2014/main" xmlns="" id="{9CEC7A9D-69F5-440C-8CCD-B2480A768736}"/>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172200" y="4021836"/>
            <a:ext cx="1434475" cy="420303"/>
          </a:xfrm>
          <a:prstGeom prst="rect">
            <a:avLst/>
          </a:prstGeom>
        </p:spPr>
      </p:pic>
    </p:spTree>
    <p:extLst>
      <p:ext uri="{BB962C8B-B14F-4D97-AF65-F5344CB8AC3E}">
        <p14:creationId xmlns:p14="http://schemas.microsoft.com/office/powerpoint/2010/main" val="1420983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553998"/>
          </a:xfrm>
        </p:spPr>
        <p:txBody>
          <a:bodyPr/>
          <a:lstStyle/>
          <a:p>
            <a:pPr algn="just"/>
            <a:r>
              <a:rPr lang="en-US" dirty="0"/>
              <a:t>The pace of change is too much for people to reasonably keep up with</a:t>
            </a:r>
            <a:br>
              <a:rPr lang="en-US" dirty="0"/>
            </a:br>
            <a:r>
              <a:rPr lang="en-US" dirty="0"/>
              <a:t>—By Regional Economy</a:t>
            </a:r>
          </a:p>
        </p:txBody>
      </p:sp>
      <p:graphicFrame>
        <p:nvGraphicFramePr>
          <p:cNvPr id="6" name="Chart 5"/>
          <p:cNvGraphicFramePr/>
          <p:nvPr>
            <p:extLst>
              <p:ext uri="{D42A27DB-BD31-4B8C-83A1-F6EECF244321}">
                <p14:modId xmlns:p14="http://schemas.microsoft.com/office/powerpoint/2010/main" val="2895328686"/>
              </p:ext>
            </p:extLst>
          </p:nvPr>
        </p:nvGraphicFramePr>
        <p:xfrm>
          <a:off x="268506" y="1584960"/>
          <a:ext cx="7680960" cy="4206240"/>
        </p:xfrm>
        <a:graphic>
          <a:graphicData uri="http://schemas.openxmlformats.org/drawingml/2006/chart">
            <c:chart xmlns:c="http://schemas.openxmlformats.org/drawingml/2006/chart" xmlns:r="http://schemas.openxmlformats.org/officeDocument/2006/relationships" r:id="rId2"/>
          </a:graphicData>
        </a:graphic>
      </p:graphicFrame>
      <p:cxnSp>
        <p:nvCxnSpPr>
          <p:cNvPr id="7" name="Straight Connector 6"/>
          <p:cNvCxnSpPr/>
          <p:nvPr/>
        </p:nvCxnSpPr>
        <p:spPr>
          <a:xfrm>
            <a:off x="381000" y="23622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8" name="Text Placeholder 2">
            <a:extLst>
              <a:ext uri="{FF2B5EF4-FFF2-40B4-BE49-F238E27FC236}">
                <a16:creationId xmlns:a16="http://schemas.microsoft.com/office/drawing/2014/main" xmlns="" id="{441AF519-DAF7-45BD-8225-2E8B62AC6AAE}"/>
              </a:ext>
            </a:extLst>
          </p:cNvPr>
          <p:cNvSpPr>
            <a:spLocks noGrp="1"/>
          </p:cNvSpPr>
          <p:nvPr>
            <p:ph type="body" sz="quarter" idx="16"/>
          </p:nvPr>
        </p:nvSpPr>
        <p:spPr>
          <a:xfrm>
            <a:off x="209558" y="6316275"/>
            <a:ext cx="7258042" cy="356508"/>
          </a:xfrm>
        </p:spPr>
        <p:txBody>
          <a:bodyPr/>
          <a:lstStyle/>
          <a:p>
            <a:r>
              <a:rPr lang="en-US" dirty="0"/>
              <a:t>Q35.  Why do you disagree that the benefits of these new types of technological advances outweigh the costs?</a:t>
            </a:r>
          </a:p>
          <a:p>
            <a:r>
              <a:rPr lang="en-CA" dirty="0"/>
              <a:t>Base: Disagree Benefits Outweigh Costs (n=7,013)</a:t>
            </a:r>
            <a:endParaRPr lang="en-US" dirty="0"/>
          </a:p>
        </p:txBody>
      </p:sp>
      <p:graphicFrame>
        <p:nvGraphicFramePr>
          <p:cNvPr id="9" name="Table 8">
            <a:extLst>
              <a:ext uri="{FF2B5EF4-FFF2-40B4-BE49-F238E27FC236}">
                <a16:creationId xmlns:a16="http://schemas.microsoft.com/office/drawing/2014/main" xmlns="" id="{4A071FE8-8E4D-47F6-9B6D-8CB92E9321AA}"/>
              </a:ext>
            </a:extLst>
          </p:cNvPr>
          <p:cNvGraphicFramePr>
            <a:graphicFrameLocks noGrp="1"/>
          </p:cNvGraphicFramePr>
          <p:nvPr>
            <p:extLst>
              <p:ext uri="{D42A27DB-BD31-4B8C-83A1-F6EECF244321}">
                <p14:modId xmlns:p14="http://schemas.microsoft.com/office/powerpoint/2010/main" val="1713226238"/>
              </p:ext>
            </p:extLst>
          </p:nvPr>
        </p:nvGraphicFramePr>
        <p:xfrm>
          <a:off x="7162800" y="914400"/>
          <a:ext cx="1143000" cy="5212083"/>
        </p:xfrm>
        <a:graphic>
          <a:graphicData uri="http://schemas.openxmlformats.org/drawingml/2006/table">
            <a:tbl>
              <a:tblPr>
                <a:tableStyleId>{5C22544A-7EE6-4342-B048-85BDC9FD1C3A}</a:tableStyleId>
              </a:tblPr>
              <a:tblGrid>
                <a:gridCol w="1143000">
                  <a:extLst>
                    <a:ext uri="{9D8B030D-6E8A-4147-A177-3AD203B41FA5}">
                      <a16:colId xmlns:a16="http://schemas.microsoft.com/office/drawing/2014/main" xmlns="" val="2687950427"/>
                    </a:ext>
                  </a:extLst>
                </a:gridCol>
              </a:tblGrid>
              <a:tr h="409895">
                <a:tc>
                  <a:txBody>
                    <a:bodyPr/>
                    <a:lstStyle/>
                    <a:p>
                      <a:pPr algn="ctr" fontAlgn="t"/>
                      <a:endParaRPr lang="en-US" sz="1200" b="1" i="0" u="none"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807450666"/>
                  </a:ext>
                </a:extLst>
              </a:tr>
              <a:tr h="322244">
                <a:tc>
                  <a:txBody>
                    <a:bodyPr/>
                    <a:lstStyle/>
                    <a:p>
                      <a:pPr algn="ctr" fontAlgn="t"/>
                      <a:r>
                        <a:rPr lang="en-US" sz="1200" b="1" u="sng" strike="noStrike" dirty="0">
                          <a:effectLst/>
                          <a:latin typeface="+mn-lt"/>
                        </a:rPr>
                        <a:t>2017</a:t>
                      </a:r>
                      <a:endParaRPr lang="en-US" sz="1200" b="1" i="0" u="sng"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315944323"/>
                  </a:ext>
                </a:extLst>
              </a:tr>
              <a:tr h="551040">
                <a:tc>
                  <a:txBody>
                    <a:bodyPr/>
                    <a:lstStyle/>
                    <a:p>
                      <a:pPr algn="ctr" fontAlgn="b"/>
                      <a:r>
                        <a:rPr lang="en-CA" sz="1200" b="0" i="0" u="none" strike="noStrike" kern="1200">
                          <a:solidFill>
                            <a:srgbClr val="222223"/>
                          </a:solidFill>
                          <a:effectLst/>
                          <a:latin typeface="Calibri" panose="020F0502020204030204" pitchFamily="34" charset="0"/>
                          <a:ea typeface="+mn-ea"/>
                          <a:cs typeface="+mn-cs"/>
                        </a:rPr>
                        <a:t>30%</a:t>
                      </a:r>
                      <a:endParaRPr lang="en-CA" sz="1200" b="0" i="0" u="none" strike="noStrike" kern="1200" dirty="0">
                        <a:solidFill>
                          <a:srgbClr val="222223"/>
                        </a:solidFill>
                        <a:effectLst/>
                        <a:latin typeface="Calibri" panose="020F0502020204030204" pitchFamily="34" charset="0"/>
                        <a:ea typeface="+mn-ea"/>
                        <a:cs typeface="+mn-cs"/>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61919264"/>
                  </a:ext>
                </a:extLst>
              </a:tr>
              <a:tr h="440762">
                <a:tc>
                  <a:txBody>
                    <a:bodyPr/>
                    <a:lstStyle/>
                    <a:p>
                      <a:pPr algn="ctr" fontAlgn="b"/>
                      <a:endParaRPr lang="en-CA" sz="1200" b="0" i="0" u="none" strike="noStrike" kern="1200" dirty="0">
                        <a:solidFill>
                          <a:srgbClr val="222223"/>
                        </a:solidFill>
                        <a:effectLst/>
                        <a:latin typeface="Calibri" panose="020F0502020204030204" pitchFamily="34" charset="0"/>
                        <a:ea typeface="+mn-ea"/>
                        <a:cs typeface="+mn-cs"/>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55413844"/>
                  </a:ext>
                </a:extLst>
              </a:tr>
              <a:tr h="440762">
                <a:tc>
                  <a:txBody>
                    <a:bodyPr/>
                    <a:lstStyle/>
                    <a:p>
                      <a:pPr algn="ctr" fontAlgn="ctr"/>
                      <a:r>
                        <a:rPr lang="en-US" sz="1200" b="0" i="0" u="none" strike="noStrike" dirty="0">
                          <a:solidFill>
                            <a:srgbClr val="000000"/>
                          </a:solidFill>
                          <a:effectLst/>
                          <a:latin typeface="Calibri" panose="020F0502020204030204" pitchFamily="34" charset="0"/>
                        </a:rPr>
                        <a:t>29%</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13976434"/>
                  </a:ext>
                </a:extLst>
              </a:tr>
              <a:tr h="440762">
                <a:tc>
                  <a:txBody>
                    <a:bodyPr/>
                    <a:lstStyle/>
                    <a:p>
                      <a:pPr algn="ctr" fontAlgn="ctr"/>
                      <a:r>
                        <a:rPr lang="en-US" sz="1200" b="0" i="0" u="none" strike="noStrike">
                          <a:solidFill>
                            <a:srgbClr val="000000"/>
                          </a:solidFill>
                          <a:effectLst/>
                          <a:latin typeface="Calibri" panose="020F0502020204030204" pitchFamily="34" charset="0"/>
                        </a:rPr>
                        <a:t>29%</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42134388"/>
                  </a:ext>
                </a:extLst>
              </a:tr>
              <a:tr h="440762">
                <a:tc>
                  <a:txBody>
                    <a:bodyPr/>
                    <a:lstStyle/>
                    <a:p>
                      <a:pPr algn="ctr" fontAlgn="ctr"/>
                      <a:r>
                        <a:rPr lang="en-US" sz="1200" b="0" i="0" u="none" strike="noStrike">
                          <a:solidFill>
                            <a:srgbClr val="000000"/>
                          </a:solidFill>
                          <a:effectLst/>
                          <a:latin typeface="Calibri" panose="020F0502020204030204" pitchFamily="34" charset="0"/>
                        </a:rPr>
                        <a:t>26%</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9803394"/>
                  </a:ext>
                </a:extLst>
              </a:tr>
              <a:tr h="440762">
                <a:tc>
                  <a:txBody>
                    <a:bodyPr/>
                    <a:lstStyle/>
                    <a:p>
                      <a:pPr algn="ctr" fontAlgn="ctr"/>
                      <a:r>
                        <a:rPr lang="en-US" sz="1200" b="0" i="0" u="none" strike="noStrike">
                          <a:solidFill>
                            <a:srgbClr val="000000"/>
                          </a:solidFill>
                          <a:effectLst/>
                          <a:latin typeface="Calibri" panose="020F0502020204030204" pitchFamily="34" charset="0"/>
                        </a:rPr>
                        <a:t>31%</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869873137"/>
                  </a:ext>
                </a:extLst>
              </a:tr>
              <a:tr h="440762">
                <a:tc>
                  <a:txBody>
                    <a:bodyPr/>
                    <a:lstStyle/>
                    <a:p>
                      <a:pPr algn="ctr" fontAlgn="ctr"/>
                      <a:r>
                        <a:rPr lang="en-US" sz="1200" b="0" i="0" u="none" strike="noStrike">
                          <a:solidFill>
                            <a:srgbClr val="000000"/>
                          </a:solidFill>
                          <a:effectLst/>
                          <a:latin typeface="Calibri" panose="020F0502020204030204" pitchFamily="34" charset="0"/>
                        </a:rPr>
                        <a:t>24%</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62794929"/>
                  </a:ext>
                </a:extLst>
              </a:tr>
              <a:tr h="440762">
                <a:tc>
                  <a:txBody>
                    <a:bodyPr/>
                    <a:lstStyle/>
                    <a:p>
                      <a:pPr algn="ctr" fontAlgn="ctr"/>
                      <a:r>
                        <a:rPr lang="en-US" sz="1200" b="0" i="0" u="none" strike="noStrike">
                          <a:solidFill>
                            <a:srgbClr val="000000"/>
                          </a:solidFill>
                          <a:effectLst/>
                          <a:latin typeface="Calibri" panose="020F0502020204030204" pitchFamily="34" charset="0"/>
                        </a:rPr>
                        <a:t>27%</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73477182"/>
                  </a:ext>
                </a:extLst>
              </a:tr>
              <a:tr h="440762">
                <a:tc>
                  <a:txBody>
                    <a:bodyPr/>
                    <a:lstStyle/>
                    <a:p>
                      <a:pPr algn="ctr" fontAlgn="ctr"/>
                      <a:r>
                        <a:rPr lang="en-US" sz="1200" b="0" i="0" u="none" strike="noStrike" dirty="0">
                          <a:solidFill>
                            <a:srgbClr val="000000"/>
                          </a:solidFill>
                          <a:effectLst/>
                          <a:latin typeface="Calibri" panose="020F0502020204030204" pitchFamily="34" charset="0"/>
                        </a:rPr>
                        <a:t>36%</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30935026"/>
                  </a:ext>
                </a:extLst>
              </a:tr>
              <a:tr h="402808">
                <a:tc>
                  <a:txBody>
                    <a:bodyPr/>
                    <a:lstStyle/>
                    <a:p>
                      <a:pPr algn="ctr" fontAlgn="t"/>
                      <a:endParaRPr lang="en-US" sz="1200" b="0" i="0" u="none" strike="noStrike" kern="1200" dirty="0">
                        <a:solidFill>
                          <a:srgbClr val="222223"/>
                        </a:solidFill>
                        <a:effectLst/>
                        <a:latin typeface="Calibri" panose="020F0502020204030204" pitchFamily="34" charset="0"/>
                        <a:ea typeface="+mn-ea"/>
                        <a:cs typeface="+mn-cs"/>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47027772"/>
                  </a:ext>
                </a:extLst>
              </a:tr>
            </a:tbl>
          </a:graphicData>
        </a:graphic>
      </p:graphicFrame>
    </p:spTree>
    <p:extLst>
      <p:ext uri="{BB962C8B-B14F-4D97-AF65-F5344CB8AC3E}">
        <p14:creationId xmlns:p14="http://schemas.microsoft.com/office/powerpoint/2010/main" val="4944275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276999"/>
          </a:xfrm>
        </p:spPr>
        <p:txBody>
          <a:bodyPr/>
          <a:lstStyle/>
          <a:p>
            <a:pPr algn="just"/>
            <a:r>
              <a:rPr lang="en-US" dirty="0"/>
              <a:t>New technologies hardly ever work right—By Economy</a:t>
            </a:r>
          </a:p>
        </p:txBody>
      </p:sp>
      <p:sp>
        <p:nvSpPr>
          <p:cNvPr id="3" name="Text Placeholder 2"/>
          <p:cNvSpPr>
            <a:spLocks noGrp="1"/>
          </p:cNvSpPr>
          <p:nvPr>
            <p:ph type="body" sz="quarter" idx="16"/>
          </p:nvPr>
        </p:nvSpPr>
        <p:spPr>
          <a:xfrm>
            <a:off x="209558" y="6316275"/>
            <a:ext cx="7258042" cy="356508"/>
          </a:xfrm>
        </p:spPr>
        <p:txBody>
          <a:bodyPr/>
          <a:lstStyle/>
          <a:p>
            <a:r>
              <a:rPr lang="en-US" dirty="0"/>
              <a:t>Q35.  Why do you disagree that the benefits of these new types of technological advances outweigh the costs?</a:t>
            </a:r>
          </a:p>
          <a:p>
            <a:r>
              <a:rPr lang="en-CA" dirty="0"/>
              <a:t>Base: Disagree Benefits Outweigh Costs (n=7,013)</a:t>
            </a:r>
            <a:endParaRPr lang="en-US" dirty="0"/>
          </a:p>
        </p:txBody>
      </p:sp>
      <p:graphicFrame>
        <p:nvGraphicFramePr>
          <p:cNvPr id="6" name="Chart 5"/>
          <p:cNvGraphicFramePr/>
          <p:nvPr>
            <p:extLst>
              <p:ext uri="{D42A27DB-BD31-4B8C-83A1-F6EECF244321}">
                <p14:modId xmlns:p14="http://schemas.microsoft.com/office/powerpoint/2010/main" val="1414999824"/>
              </p:ext>
            </p:extLst>
          </p:nvPr>
        </p:nvGraphicFramePr>
        <p:xfrm>
          <a:off x="209558" y="990600"/>
          <a:ext cx="8934442"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7" name="Straight Connector 6"/>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8" name="Table 7">
            <a:extLst>
              <a:ext uri="{FF2B5EF4-FFF2-40B4-BE49-F238E27FC236}">
                <a16:creationId xmlns:a16="http://schemas.microsoft.com/office/drawing/2014/main" xmlns="" id="{CDA4148B-E509-496C-9328-A3EBC85F60E4}"/>
              </a:ext>
            </a:extLst>
          </p:cNvPr>
          <p:cNvGraphicFramePr>
            <a:graphicFrameLocks noGrp="1"/>
          </p:cNvGraphicFramePr>
          <p:nvPr>
            <p:extLst>
              <p:ext uri="{D42A27DB-BD31-4B8C-83A1-F6EECF244321}">
                <p14:modId xmlns:p14="http://schemas.microsoft.com/office/powerpoint/2010/main" val="1991143473"/>
              </p:ext>
            </p:extLst>
          </p:nvPr>
        </p:nvGraphicFramePr>
        <p:xfrm>
          <a:off x="7086600" y="494763"/>
          <a:ext cx="1981200" cy="365760"/>
        </p:xfrm>
        <a:graphic>
          <a:graphicData uri="http://schemas.openxmlformats.org/drawingml/2006/table">
            <a:tbl>
              <a:tblPr>
                <a:tableStyleId>{5C22544A-7EE6-4342-B048-85BDC9FD1C3A}</a:tableStyleId>
              </a:tblPr>
              <a:tblGrid>
                <a:gridCol w="1981200">
                  <a:extLst>
                    <a:ext uri="{9D8B030D-6E8A-4147-A177-3AD203B41FA5}">
                      <a16:colId xmlns:a16="http://schemas.microsoft.com/office/drawing/2014/main" xmlns="" val="900316581"/>
                    </a:ext>
                  </a:extLst>
                </a:gridCol>
              </a:tblGrid>
              <a:tr h="165660">
                <a:tc>
                  <a:txBody>
                    <a:bodyPr/>
                    <a:lstStyle/>
                    <a:p>
                      <a:pPr algn="ctr" fontAlgn="b"/>
                      <a:endParaRPr lang="en-US" sz="1200" b="1" i="0" u="none" strike="noStrike" dirty="0">
                        <a:solidFill>
                          <a:srgbClr val="000000"/>
                        </a:solidFill>
                        <a:effectLst/>
                        <a:latin typeface="+mn-lt"/>
                      </a:endParaRPr>
                    </a:p>
                  </a:txBody>
                  <a:tcPr marL="5943" marR="5943"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27757543"/>
                  </a:ext>
                </a:extLst>
              </a:tr>
              <a:tr h="165660">
                <a:tc>
                  <a:txBody>
                    <a:bodyPr/>
                    <a:lstStyle/>
                    <a:p>
                      <a:pPr algn="ctr" fontAlgn="b"/>
                      <a:r>
                        <a:rPr kumimoji="0" lang="en-US" sz="1200" b="1" i="0" u="sng" strike="noStrike" kern="1200" cap="none" spc="0" normalizeH="0" baseline="0" noProof="0" dirty="0">
                          <a:ln>
                            <a:noFill/>
                          </a:ln>
                          <a:solidFill>
                            <a:srgbClr val="222223"/>
                          </a:solidFill>
                          <a:effectLst/>
                          <a:uLnTx/>
                          <a:uFillTx/>
                          <a:latin typeface="+mn-lt"/>
                          <a:ea typeface="+mn-ea"/>
                          <a:cs typeface="+mn-cs"/>
                        </a:rPr>
                        <a:t>2017</a:t>
                      </a:r>
                      <a:endParaRPr lang="en-US" sz="1200" b="1" i="0" u="sng" strike="noStrike" dirty="0">
                        <a:solidFill>
                          <a:srgbClr val="000000"/>
                        </a:solidFill>
                        <a:effectLst/>
                        <a:latin typeface="+mn-lt"/>
                      </a:endParaRPr>
                    </a:p>
                  </a:txBody>
                  <a:tcPr marL="5943" marR="5943"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22876814"/>
                  </a:ext>
                </a:extLst>
              </a:tr>
            </a:tbl>
          </a:graphicData>
        </a:graphic>
      </p:graphicFrame>
      <p:graphicFrame>
        <p:nvGraphicFramePr>
          <p:cNvPr id="9" name="Table 8">
            <a:extLst>
              <a:ext uri="{FF2B5EF4-FFF2-40B4-BE49-F238E27FC236}">
                <a16:creationId xmlns:a16="http://schemas.microsoft.com/office/drawing/2014/main" xmlns="" id="{55B3F793-6347-453B-BD21-7E9492255CAC}"/>
              </a:ext>
            </a:extLst>
          </p:cNvPr>
          <p:cNvGraphicFramePr>
            <a:graphicFrameLocks noGrp="1"/>
          </p:cNvGraphicFramePr>
          <p:nvPr>
            <p:extLst>
              <p:ext uri="{D42A27DB-BD31-4B8C-83A1-F6EECF244321}">
                <p14:modId xmlns:p14="http://schemas.microsoft.com/office/powerpoint/2010/main" val="67980239"/>
              </p:ext>
            </p:extLst>
          </p:nvPr>
        </p:nvGraphicFramePr>
        <p:xfrm>
          <a:off x="7679856" y="1524000"/>
          <a:ext cx="778344" cy="4663450"/>
        </p:xfrm>
        <a:graphic>
          <a:graphicData uri="http://schemas.openxmlformats.org/drawingml/2006/table">
            <a:tbl>
              <a:tblPr>
                <a:tableStyleId>{5C22544A-7EE6-4342-B048-85BDC9FD1C3A}</a:tableStyleId>
              </a:tblPr>
              <a:tblGrid>
                <a:gridCol w="778344">
                  <a:extLst>
                    <a:ext uri="{9D8B030D-6E8A-4147-A177-3AD203B41FA5}">
                      <a16:colId xmlns:a16="http://schemas.microsoft.com/office/drawing/2014/main" xmlns="" val="1157489862"/>
                    </a:ext>
                  </a:extLst>
                </a:gridCol>
              </a:tblGrid>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29924001"/>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330636559"/>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26%</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9575464"/>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16%</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76512565"/>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22%</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11263259"/>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22%</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39388472"/>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19%</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574569006"/>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14%</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788361006"/>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22%</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888552465"/>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40836611"/>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21%</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66003345"/>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15%</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36028271"/>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15%</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364789539"/>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800758124"/>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19%</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1806946"/>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16%</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688704111"/>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15%</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28709516"/>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14%</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71739661"/>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16%</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22593658"/>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34533265"/>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9%</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769567438"/>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17%</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18870496"/>
                  </a:ext>
                </a:extLst>
              </a:tr>
              <a:tr h="186538">
                <a:tc>
                  <a:txBody>
                    <a:bodyPr/>
                    <a:lstStyle/>
                    <a:p>
                      <a:pPr algn="ctr" fontAlgn="ctr">
                        <a:lnSpc>
                          <a:spcPts val="900"/>
                        </a:lnSpc>
                      </a:pPr>
                      <a:r>
                        <a:rPr lang="en-US" sz="1100" b="0" i="0" u="none" strike="noStrike">
                          <a:solidFill>
                            <a:srgbClr val="000000"/>
                          </a:solidFill>
                          <a:effectLst/>
                          <a:latin typeface="Calibri" panose="020F0502020204030204" pitchFamily="34" charset="0"/>
                        </a:rPr>
                        <a:t>10%</a:t>
                      </a:r>
                      <a:endParaRPr lang="en-US" sz="1100" b="0" i="0" u="none" strike="noStrike" dirty="0">
                        <a:solidFill>
                          <a:srgbClr val="000000"/>
                        </a:solidFill>
                        <a:effectLst/>
                        <a:latin typeface="Calibri" panose="020F0502020204030204" pitchFamily="34" charset="0"/>
                      </a:endParaRP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1616855"/>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8%</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29315003"/>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8%</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74815038"/>
                  </a:ext>
                </a:extLst>
              </a:tr>
            </a:tbl>
          </a:graphicData>
        </a:graphic>
      </p:graphicFrame>
      <p:sp>
        <p:nvSpPr>
          <p:cNvPr id="10" name="TextBox 9">
            <a:extLst>
              <a:ext uri="{FF2B5EF4-FFF2-40B4-BE49-F238E27FC236}">
                <a16:creationId xmlns:a16="http://schemas.microsoft.com/office/drawing/2014/main" xmlns="" id="{5F18F5A8-5A1D-4A47-85E0-E37208D68049}"/>
              </a:ext>
            </a:extLst>
          </p:cNvPr>
          <p:cNvSpPr txBox="1"/>
          <p:nvPr/>
        </p:nvSpPr>
        <p:spPr>
          <a:xfrm>
            <a:off x="7754363" y="1075681"/>
            <a:ext cx="642076" cy="169277"/>
          </a:xfrm>
          <a:prstGeom prst="rect">
            <a:avLst/>
          </a:prstGeom>
        </p:spPr>
        <p:txBody>
          <a:bodyPr vert="horz" wrap="square" lIns="0" tIns="0" rIns="0" bIns="0" rtlCol="0">
            <a:spAutoFit/>
          </a:bodyPr>
          <a:lstStyle/>
          <a:p>
            <a:pPr marL="4763" algn="ctr"/>
            <a:r>
              <a:rPr lang="en-US" sz="1100" dirty="0"/>
              <a:t>16%</a:t>
            </a:r>
          </a:p>
        </p:txBody>
      </p:sp>
    </p:spTree>
    <p:extLst>
      <p:ext uri="{BB962C8B-B14F-4D97-AF65-F5344CB8AC3E}">
        <p14:creationId xmlns:p14="http://schemas.microsoft.com/office/powerpoint/2010/main" val="20809103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276999"/>
          </a:xfrm>
        </p:spPr>
        <p:txBody>
          <a:bodyPr/>
          <a:lstStyle/>
          <a:p>
            <a:pPr algn="just"/>
            <a:r>
              <a:rPr lang="en-US" dirty="0"/>
              <a:t>New technologies hardly ever work right—By Regional Economy</a:t>
            </a:r>
          </a:p>
        </p:txBody>
      </p:sp>
      <p:graphicFrame>
        <p:nvGraphicFramePr>
          <p:cNvPr id="6" name="Chart 5"/>
          <p:cNvGraphicFramePr/>
          <p:nvPr>
            <p:extLst>
              <p:ext uri="{D42A27DB-BD31-4B8C-83A1-F6EECF244321}">
                <p14:modId xmlns:p14="http://schemas.microsoft.com/office/powerpoint/2010/main" val="163361750"/>
              </p:ext>
            </p:extLst>
          </p:nvPr>
        </p:nvGraphicFramePr>
        <p:xfrm>
          <a:off x="268506" y="1584960"/>
          <a:ext cx="7680960" cy="4206240"/>
        </p:xfrm>
        <a:graphic>
          <a:graphicData uri="http://schemas.openxmlformats.org/drawingml/2006/chart">
            <c:chart xmlns:c="http://schemas.openxmlformats.org/drawingml/2006/chart" xmlns:r="http://schemas.openxmlformats.org/officeDocument/2006/relationships" r:id="rId2"/>
          </a:graphicData>
        </a:graphic>
      </p:graphicFrame>
      <p:cxnSp>
        <p:nvCxnSpPr>
          <p:cNvPr id="7" name="Straight Connector 6"/>
          <p:cNvCxnSpPr/>
          <p:nvPr/>
        </p:nvCxnSpPr>
        <p:spPr>
          <a:xfrm>
            <a:off x="381000" y="23622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8" name="Text Placeholder 2">
            <a:extLst>
              <a:ext uri="{FF2B5EF4-FFF2-40B4-BE49-F238E27FC236}">
                <a16:creationId xmlns:a16="http://schemas.microsoft.com/office/drawing/2014/main" xmlns="" id="{78CF8553-62E2-48C2-AAC6-12B9E12C24F8}"/>
              </a:ext>
            </a:extLst>
          </p:cNvPr>
          <p:cNvSpPr>
            <a:spLocks noGrp="1"/>
          </p:cNvSpPr>
          <p:nvPr>
            <p:ph type="body" sz="quarter" idx="16"/>
          </p:nvPr>
        </p:nvSpPr>
        <p:spPr>
          <a:xfrm>
            <a:off x="209558" y="6316275"/>
            <a:ext cx="7258042" cy="356508"/>
          </a:xfrm>
        </p:spPr>
        <p:txBody>
          <a:bodyPr/>
          <a:lstStyle/>
          <a:p>
            <a:r>
              <a:rPr lang="en-US" dirty="0"/>
              <a:t>Q35.  Why do you disagree that the benefits of these new types of technological advances outweigh the costs?</a:t>
            </a:r>
          </a:p>
          <a:p>
            <a:r>
              <a:rPr lang="en-CA" dirty="0"/>
              <a:t>Base: Disagree Benefits Outweigh Costs (n=7,013)</a:t>
            </a:r>
            <a:endParaRPr lang="en-US" dirty="0"/>
          </a:p>
        </p:txBody>
      </p:sp>
      <p:graphicFrame>
        <p:nvGraphicFramePr>
          <p:cNvPr id="9" name="Table 8">
            <a:extLst>
              <a:ext uri="{FF2B5EF4-FFF2-40B4-BE49-F238E27FC236}">
                <a16:creationId xmlns:a16="http://schemas.microsoft.com/office/drawing/2014/main" xmlns="" id="{C480FA0B-B2D5-4499-9AAF-895763FD96B7}"/>
              </a:ext>
            </a:extLst>
          </p:cNvPr>
          <p:cNvGraphicFramePr>
            <a:graphicFrameLocks noGrp="1"/>
          </p:cNvGraphicFramePr>
          <p:nvPr>
            <p:extLst>
              <p:ext uri="{D42A27DB-BD31-4B8C-83A1-F6EECF244321}">
                <p14:modId xmlns:p14="http://schemas.microsoft.com/office/powerpoint/2010/main" val="3472332181"/>
              </p:ext>
            </p:extLst>
          </p:nvPr>
        </p:nvGraphicFramePr>
        <p:xfrm>
          <a:off x="7162800" y="838200"/>
          <a:ext cx="1143000" cy="5212083"/>
        </p:xfrm>
        <a:graphic>
          <a:graphicData uri="http://schemas.openxmlformats.org/drawingml/2006/table">
            <a:tbl>
              <a:tblPr>
                <a:tableStyleId>{5C22544A-7EE6-4342-B048-85BDC9FD1C3A}</a:tableStyleId>
              </a:tblPr>
              <a:tblGrid>
                <a:gridCol w="1143000">
                  <a:extLst>
                    <a:ext uri="{9D8B030D-6E8A-4147-A177-3AD203B41FA5}">
                      <a16:colId xmlns:a16="http://schemas.microsoft.com/office/drawing/2014/main" xmlns="" val="2687950427"/>
                    </a:ext>
                  </a:extLst>
                </a:gridCol>
              </a:tblGrid>
              <a:tr h="409895">
                <a:tc>
                  <a:txBody>
                    <a:bodyPr/>
                    <a:lstStyle/>
                    <a:p>
                      <a:pPr algn="ctr" fontAlgn="t"/>
                      <a:endParaRPr lang="en-US" sz="1200" b="1" i="0" u="none"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807450666"/>
                  </a:ext>
                </a:extLst>
              </a:tr>
              <a:tr h="322244">
                <a:tc>
                  <a:txBody>
                    <a:bodyPr/>
                    <a:lstStyle/>
                    <a:p>
                      <a:pPr algn="ctr" fontAlgn="t"/>
                      <a:r>
                        <a:rPr lang="en-US" sz="1200" b="1" u="sng" strike="noStrike" dirty="0">
                          <a:effectLst/>
                          <a:latin typeface="+mn-lt"/>
                        </a:rPr>
                        <a:t>2017</a:t>
                      </a:r>
                      <a:endParaRPr lang="en-US" sz="1200" b="1" i="0" u="sng"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315944323"/>
                  </a:ext>
                </a:extLst>
              </a:tr>
              <a:tr h="551040">
                <a:tc>
                  <a:txBody>
                    <a:bodyPr/>
                    <a:lstStyle/>
                    <a:p>
                      <a:pPr algn="ctr" fontAlgn="b"/>
                      <a:r>
                        <a:rPr lang="en-CA" sz="1200" b="0" i="0" u="none" strike="noStrike" kern="1200" dirty="0">
                          <a:solidFill>
                            <a:srgbClr val="222223"/>
                          </a:solidFill>
                          <a:effectLst/>
                          <a:latin typeface="Calibri" panose="020F0502020204030204" pitchFamily="34" charset="0"/>
                          <a:ea typeface="+mn-ea"/>
                          <a:cs typeface="+mn-cs"/>
                        </a:rPr>
                        <a:t>16%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61919264"/>
                  </a:ext>
                </a:extLst>
              </a:tr>
              <a:tr h="440762">
                <a:tc>
                  <a:txBody>
                    <a:bodyPr/>
                    <a:lstStyle/>
                    <a:p>
                      <a:pPr algn="ctr" fontAlgn="b"/>
                      <a:endParaRPr lang="en-CA" sz="1200" b="0" i="0" u="none" strike="noStrike" kern="1200" dirty="0">
                        <a:solidFill>
                          <a:srgbClr val="222223"/>
                        </a:solidFill>
                        <a:effectLst/>
                        <a:latin typeface="Calibri" panose="020F0502020204030204" pitchFamily="34" charset="0"/>
                        <a:ea typeface="+mn-ea"/>
                        <a:cs typeface="+mn-cs"/>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55413844"/>
                  </a:ext>
                </a:extLst>
              </a:tr>
              <a:tr h="440762">
                <a:tc>
                  <a:txBody>
                    <a:bodyPr/>
                    <a:lstStyle/>
                    <a:p>
                      <a:pPr algn="ctr" fontAlgn="ctr"/>
                      <a:r>
                        <a:rPr lang="en-US" sz="1200" b="0" i="0" u="none" strike="noStrike" dirty="0">
                          <a:solidFill>
                            <a:srgbClr val="000000"/>
                          </a:solidFill>
                          <a:effectLst/>
                          <a:latin typeface="Calibri" panose="020F0502020204030204" pitchFamily="34" charset="0"/>
                        </a:rPr>
                        <a:t>17%</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13976434"/>
                  </a:ext>
                </a:extLst>
              </a:tr>
              <a:tr h="440762">
                <a:tc>
                  <a:txBody>
                    <a:bodyPr/>
                    <a:lstStyle/>
                    <a:p>
                      <a:pPr algn="ctr" fontAlgn="ctr"/>
                      <a:r>
                        <a:rPr lang="en-US" sz="1200" b="0" i="0" u="none" strike="noStrike">
                          <a:solidFill>
                            <a:srgbClr val="000000"/>
                          </a:solidFill>
                          <a:effectLst/>
                          <a:latin typeface="Calibri" panose="020F0502020204030204" pitchFamily="34" charset="0"/>
                        </a:rPr>
                        <a:t>17%</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42134388"/>
                  </a:ext>
                </a:extLst>
              </a:tr>
              <a:tr h="440762">
                <a:tc>
                  <a:txBody>
                    <a:bodyPr/>
                    <a:lstStyle/>
                    <a:p>
                      <a:pPr algn="ctr" fontAlgn="ctr"/>
                      <a:r>
                        <a:rPr lang="en-US" sz="1200" b="0" i="0" u="none" strike="noStrike">
                          <a:solidFill>
                            <a:srgbClr val="000000"/>
                          </a:solidFill>
                          <a:effectLst/>
                          <a:latin typeface="Calibri" panose="020F0502020204030204" pitchFamily="34" charset="0"/>
                        </a:rPr>
                        <a:t>18%</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9803394"/>
                  </a:ext>
                </a:extLst>
              </a:tr>
              <a:tr h="440762">
                <a:tc>
                  <a:txBody>
                    <a:bodyPr/>
                    <a:lstStyle/>
                    <a:p>
                      <a:pPr algn="ctr" fontAlgn="ctr"/>
                      <a:r>
                        <a:rPr lang="en-US" sz="1200" b="0" i="0" u="none" strike="noStrike">
                          <a:solidFill>
                            <a:srgbClr val="000000"/>
                          </a:solidFill>
                          <a:effectLst/>
                          <a:latin typeface="Calibri" panose="020F0502020204030204" pitchFamily="34" charset="0"/>
                        </a:rPr>
                        <a:t>16%</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869873137"/>
                  </a:ext>
                </a:extLst>
              </a:tr>
              <a:tr h="440762">
                <a:tc>
                  <a:txBody>
                    <a:bodyPr/>
                    <a:lstStyle/>
                    <a:p>
                      <a:pPr algn="ctr" fontAlgn="ctr"/>
                      <a:r>
                        <a:rPr lang="en-US" sz="1200" b="0" i="0" u="none" strike="noStrike">
                          <a:solidFill>
                            <a:srgbClr val="000000"/>
                          </a:solidFill>
                          <a:effectLst/>
                          <a:latin typeface="Calibri" panose="020F0502020204030204" pitchFamily="34" charset="0"/>
                        </a:rPr>
                        <a:t>15%</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62794929"/>
                  </a:ext>
                </a:extLst>
              </a:tr>
              <a:tr h="440762">
                <a:tc>
                  <a:txBody>
                    <a:bodyPr/>
                    <a:lstStyle/>
                    <a:p>
                      <a:pPr algn="ctr" fontAlgn="ctr"/>
                      <a:r>
                        <a:rPr lang="en-US" sz="1200" b="0" i="0" u="none" strike="noStrike">
                          <a:solidFill>
                            <a:srgbClr val="000000"/>
                          </a:solidFill>
                          <a:effectLst/>
                          <a:latin typeface="Calibri" panose="020F0502020204030204" pitchFamily="34" charset="0"/>
                        </a:rPr>
                        <a:t>15%</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73477182"/>
                  </a:ext>
                </a:extLst>
              </a:tr>
              <a:tr h="440762">
                <a:tc>
                  <a:txBody>
                    <a:bodyPr/>
                    <a:lstStyle/>
                    <a:p>
                      <a:pPr algn="ctr" fontAlgn="ctr"/>
                      <a:r>
                        <a:rPr lang="en-US" sz="1200" b="0" i="0" u="none" strike="noStrike" dirty="0">
                          <a:solidFill>
                            <a:srgbClr val="000000"/>
                          </a:solidFill>
                          <a:effectLst/>
                          <a:latin typeface="Calibri" panose="020F0502020204030204" pitchFamily="34" charset="0"/>
                        </a:rPr>
                        <a:t>12%</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30935026"/>
                  </a:ext>
                </a:extLst>
              </a:tr>
              <a:tr h="402808">
                <a:tc>
                  <a:txBody>
                    <a:bodyPr/>
                    <a:lstStyle/>
                    <a:p>
                      <a:pPr algn="ctr" fontAlgn="t"/>
                      <a:endParaRPr lang="en-US" sz="1200" b="0" i="0" u="none" strike="noStrike" kern="1200" dirty="0">
                        <a:solidFill>
                          <a:srgbClr val="222223"/>
                        </a:solidFill>
                        <a:effectLst/>
                        <a:latin typeface="Calibri" panose="020F0502020204030204" pitchFamily="34" charset="0"/>
                        <a:ea typeface="+mn-ea"/>
                        <a:cs typeface="+mn-cs"/>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47027772"/>
                  </a:ext>
                </a:extLst>
              </a:tr>
            </a:tbl>
          </a:graphicData>
        </a:graphic>
      </p:graphicFrame>
    </p:spTree>
    <p:extLst>
      <p:ext uri="{BB962C8B-B14F-4D97-AF65-F5344CB8AC3E}">
        <p14:creationId xmlns:p14="http://schemas.microsoft.com/office/powerpoint/2010/main" val="13818980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276999"/>
          </a:xfrm>
        </p:spPr>
        <p:txBody>
          <a:bodyPr/>
          <a:lstStyle/>
          <a:p>
            <a:pPr algn="just"/>
            <a:r>
              <a:rPr lang="en-US" dirty="0"/>
              <a:t>New technologies often lead to more problems than they solve—By Economy</a:t>
            </a:r>
          </a:p>
        </p:txBody>
      </p:sp>
      <p:sp>
        <p:nvSpPr>
          <p:cNvPr id="3" name="Text Placeholder 2"/>
          <p:cNvSpPr>
            <a:spLocks noGrp="1"/>
          </p:cNvSpPr>
          <p:nvPr>
            <p:ph type="body" sz="quarter" idx="16"/>
          </p:nvPr>
        </p:nvSpPr>
        <p:spPr>
          <a:xfrm>
            <a:off x="209558" y="6316275"/>
            <a:ext cx="7258042" cy="356508"/>
          </a:xfrm>
        </p:spPr>
        <p:txBody>
          <a:bodyPr/>
          <a:lstStyle/>
          <a:p>
            <a:r>
              <a:rPr lang="en-US" dirty="0"/>
              <a:t>Q35.  Why do you disagree that the benefits of these new types of technological advances outweigh the costs?</a:t>
            </a:r>
          </a:p>
          <a:p>
            <a:r>
              <a:rPr lang="en-CA" dirty="0"/>
              <a:t>Base: Disagree Benefits Outweigh Costs (n=7,013)</a:t>
            </a:r>
            <a:endParaRPr lang="en-US" dirty="0"/>
          </a:p>
        </p:txBody>
      </p:sp>
      <p:graphicFrame>
        <p:nvGraphicFramePr>
          <p:cNvPr id="6" name="Chart 5"/>
          <p:cNvGraphicFramePr/>
          <p:nvPr>
            <p:extLst>
              <p:ext uri="{D42A27DB-BD31-4B8C-83A1-F6EECF244321}">
                <p14:modId xmlns:p14="http://schemas.microsoft.com/office/powerpoint/2010/main" val="156637675"/>
              </p:ext>
            </p:extLst>
          </p:nvPr>
        </p:nvGraphicFramePr>
        <p:xfrm>
          <a:off x="209558" y="990600"/>
          <a:ext cx="8934442"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7" name="Straight Connector 6"/>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8" name="Table 7">
            <a:extLst>
              <a:ext uri="{FF2B5EF4-FFF2-40B4-BE49-F238E27FC236}">
                <a16:creationId xmlns:a16="http://schemas.microsoft.com/office/drawing/2014/main" xmlns="" id="{51585C5A-6456-4E8D-AC5E-5C37760C27B9}"/>
              </a:ext>
            </a:extLst>
          </p:cNvPr>
          <p:cNvGraphicFramePr>
            <a:graphicFrameLocks noGrp="1"/>
          </p:cNvGraphicFramePr>
          <p:nvPr>
            <p:extLst>
              <p:ext uri="{D42A27DB-BD31-4B8C-83A1-F6EECF244321}">
                <p14:modId xmlns:p14="http://schemas.microsoft.com/office/powerpoint/2010/main" val="3454672171"/>
              </p:ext>
            </p:extLst>
          </p:nvPr>
        </p:nvGraphicFramePr>
        <p:xfrm>
          <a:off x="7086600" y="494763"/>
          <a:ext cx="1981200" cy="365760"/>
        </p:xfrm>
        <a:graphic>
          <a:graphicData uri="http://schemas.openxmlformats.org/drawingml/2006/table">
            <a:tbl>
              <a:tblPr>
                <a:tableStyleId>{5C22544A-7EE6-4342-B048-85BDC9FD1C3A}</a:tableStyleId>
              </a:tblPr>
              <a:tblGrid>
                <a:gridCol w="1981200">
                  <a:extLst>
                    <a:ext uri="{9D8B030D-6E8A-4147-A177-3AD203B41FA5}">
                      <a16:colId xmlns:a16="http://schemas.microsoft.com/office/drawing/2014/main" xmlns="" val="900316581"/>
                    </a:ext>
                  </a:extLst>
                </a:gridCol>
              </a:tblGrid>
              <a:tr h="165660">
                <a:tc>
                  <a:txBody>
                    <a:bodyPr/>
                    <a:lstStyle/>
                    <a:p>
                      <a:pPr algn="ctr" fontAlgn="b"/>
                      <a:endParaRPr lang="en-US" sz="1200" b="1" i="0" u="none" strike="noStrike" dirty="0">
                        <a:solidFill>
                          <a:srgbClr val="000000"/>
                        </a:solidFill>
                        <a:effectLst/>
                        <a:latin typeface="+mn-lt"/>
                      </a:endParaRPr>
                    </a:p>
                  </a:txBody>
                  <a:tcPr marL="5943" marR="5943"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27757543"/>
                  </a:ext>
                </a:extLst>
              </a:tr>
              <a:tr h="165660">
                <a:tc>
                  <a:txBody>
                    <a:bodyPr/>
                    <a:lstStyle/>
                    <a:p>
                      <a:pPr algn="ctr" fontAlgn="b"/>
                      <a:r>
                        <a:rPr kumimoji="0" lang="en-US" sz="1200" b="1" i="0" u="sng" strike="noStrike" kern="1200" cap="none" spc="0" normalizeH="0" baseline="0" noProof="0" dirty="0">
                          <a:ln>
                            <a:noFill/>
                          </a:ln>
                          <a:solidFill>
                            <a:srgbClr val="222223"/>
                          </a:solidFill>
                          <a:effectLst/>
                          <a:uLnTx/>
                          <a:uFillTx/>
                          <a:latin typeface="+mn-lt"/>
                          <a:ea typeface="+mn-ea"/>
                          <a:cs typeface="+mn-cs"/>
                        </a:rPr>
                        <a:t>2017</a:t>
                      </a:r>
                      <a:endParaRPr lang="en-US" sz="1200" b="1" i="0" u="sng" strike="noStrike" dirty="0">
                        <a:solidFill>
                          <a:srgbClr val="000000"/>
                        </a:solidFill>
                        <a:effectLst/>
                        <a:latin typeface="+mn-lt"/>
                      </a:endParaRPr>
                    </a:p>
                  </a:txBody>
                  <a:tcPr marL="5943" marR="5943"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22876814"/>
                  </a:ext>
                </a:extLst>
              </a:tr>
            </a:tbl>
          </a:graphicData>
        </a:graphic>
      </p:graphicFrame>
      <p:graphicFrame>
        <p:nvGraphicFramePr>
          <p:cNvPr id="9" name="Table 8">
            <a:extLst>
              <a:ext uri="{FF2B5EF4-FFF2-40B4-BE49-F238E27FC236}">
                <a16:creationId xmlns:a16="http://schemas.microsoft.com/office/drawing/2014/main" xmlns="" id="{B20ABE3A-A72F-494B-B220-594151694EC7}"/>
              </a:ext>
            </a:extLst>
          </p:cNvPr>
          <p:cNvGraphicFramePr>
            <a:graphicFrameLocks noGrp="1"/>
          </p:cNvGraphicFramePr>
          <p:nvPr>
            <p:extLst>
              <p:ext uri="{D42A27DB-BD31-4B8C-83A1-F6EECF244321}">
                <p14:modId xmlns:p14="http://schemas.microsoft.com/office/powerpoint/2010/main" val="2473617350"/>
              </p:ext>
            </p:extLst>
          </p:nvPr>
        </p:nvGraphicFramePr>
        <p:xfrm>
          <a:off x="7679856" y="1524000"/>
          <a:ext cx="778344" cy="4663450"/>
        </p:xfrm>
        <a:graphic>
          <a:graphicData uri="http://schemas.openxmlformats.org/drawingml/2006/table">
            <a:tbl>
              <a:tblPr>
                <a:tableStyleId>{5C22544A-7EE6-4342-B048-85BDC9FD1C3A}</a:tableStyleId>
              </a:tblPr>
              <a:tblGrid>
                <a:gridCol w="778344">
                  <a:extLst>
                    <a:ext uri="{9D8B030D-6E8A-4147-A177-3AD203B41FA5}">
                      <a16:colId xmlns:a16="http://schemas.microsoft.com/office/drawing/2014/main" xmlns="" val="1157489862"/>
                    </a:ext>
                  </a:extLst>
                </a:gridCol>
              </a:tblGrid>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29924001"/>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43%</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330636559"/>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35%</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9575464"/>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37%</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76512565"/>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40%</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11263259"/>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39388472"/>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40%</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574569006"/>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34%</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788361006"/>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41%</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888552465"/>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38%</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40836611"/>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29%</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66003345"/>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24%</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36028271"/>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37%</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364789539"/>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25%</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800758124"/>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32%</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1806946"/>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23%</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688704111"/>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28709516"/>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9%</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71739661"/>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22593658"/>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22%</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34533265"/>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26%</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769567438"/>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31%</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18870496"/>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31%</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1616855"/>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29315003"/>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12%</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74815038"/>
                  </a:ext>
                </a:extLst>
              </a:tr>
            </a:tbl>
          </a:graphicData>
        </a:graphic>
      </p:graphicFrame>
      <p:sp>
        <p:nvSpPr>
          <p:cNvPr id="10" name="TextBox 9">
            <a:extLst>
              <a:ext uri="{FF2B5EF4-FFF2-40B4-BE49-F238E27FC236}">
                <a16:creationId xmlns:a16="http://schemas.microsoft.com/office/drawing/2014/main" xmlns="" id="{B44BDFE8-4380-49B8-9BC5-B02D1D42612D}"/>
              </a:ext>
            </a:extLst>
          </p:cNvPr>
          <p:cNvSpPr txBox="1"/>
          <p:nvPr/>
        </p:nvSpPr>
        <p:spPr>
          <a:xfrm>
            <a:off x="7754363" y="1075681"/>
            <a:ext cx="642076" cy="169277"/>
          </a:xfrm>
          <a:prstGeom prst="rect">
            <a:avLst/>
          </a:prstGeom>
        </p:spPr>
        <p:txBody>
          <a:bodyPr vert="horz" wrap="square" lIns="0" tIns="0" rIns="0" bIns="0" rtlCol="0">
            <a:spAutoFit/>
          </a:bodyPr>
          <a:lstStyle/>
          <a:p>
            <a:pPr marL="4763" algn="ctr"/>
            <a:r>
              <a:rPr lang="en-US" sz="1100"/>
              <a:t>30%</a:t>
            </a:r>
            <a:endParaRPr lang="en-US" sz="1100" dirty="0"/>
          </a:p>
        </p:txBody>
      </p:sp>
    </p:spTree>
    <p:extLst>
      <p:ext uri="{BB962C8B-B14F-4D97-AF65-F5344CB8AC3E}">
        <p14:creationId xmlns:p14="http://schemas.microsoft.com/office/powerpoint/2010/main" val="10058051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553998"/>
          </a:xfrm>
        </p:spPr>
        <p:txBody>
          <a:bodyPr/>
          <a:lstStyle/>
          <a:p>
            <a:pPr algn="just"/>
            <a:r>
              <a:rPr lang="en-US" dirty="0"/>
              <a:t>New technologies often lead to more problems than they solve—By Regional Economy</a:t>
            </a:r>
          </a:p>
        </p:txBody>
      </p:sp>
      <p:graphicFrame>
        <p:nvGraphicFramePr>
          <p:cNvPr id="6" name="Chart 5"/>
          <p:cNvGraphicFramePr/>
          <p:nvPr>
            <p:extLst>
              <p:ext uri="{D42A27DB-BD31-4B8C-83A1-F6EECF244321}">
                <p14:modId xmlns:p14="http://schemas.microsoft.com/office/powerpoint/2010/main" val="2841299225"/>
              </p:ext>
            </p:extLst>
          </p:nvPr>
        </p:nvGraphicFramePr>
        <p:xfrm>
          <a:off x="268506" y="1584960"/>
          <a:ext cx="7680960" cy="4206240"/>
        </p:xfrm>
        <a:graphic>
          <a:graphicData uri="http://schemas.openxmlformats.org/drawingml/2006/chart">
            <c:chart xmlns:c="http://schemas.openxmlformats.org/drawingml/2006/chart" xmlns:r="http://schemas.openxmlformats.org/officeDocument/2006/relationships" r:id="rId2"/>
          </a:graphicData>
        </a:graphic>
      </p:graphicFrame>
      <p:cxnSp>
        <p:nvCxnSpPr>
          <p:cNvPr id="7" name="Straight Connector 6"/>
          <p:cNvCxnSpPr/>
          <p:nvPr/>
        </p:nvCxnSpPr>
        <p:spPr>
          <a:xfrm>
            <a:off x="381000" y="23622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8" name="Text Placeholder 2">
            <a:extLst>
              <a:ext uri="{FF2B5EF4-FFF2-40B4-BE49-F238E27FC236}">
                <a16:creationId xmlns:a16="http://schemas.microsoft.com/office/drawing/2014/main" xmlns="" id="{7FCCF3DD-F7A3-45DD-A717-40E66855C39C}"/>
              </a:ext>
            </a:extLst>
          </p:cNvPr>
          <p:cNvSpPr>
            <a:spLocks noGrp="1"/>
          </p:cNvSpPr>
          <p:nvPr>
            <p:ph type="body" sz="quarter" idx="16"/>
          </p:nvPr>
        </p:nvSpPr>
        <p:spPr>
          <a:xfrm>
            <a:off x="209558" y="6316275"/>
            <a:ext cx="7258042" cy="356508"/>
          </a:xfrm>
        </p:spPr>
        <p:txBody>
          <a:bodyPr/>
          <a:lstStyle/>
          <a:p>
            <a:r>
              <a:rPr lang="en-US" dirty="0"/>
              <a:t>Q35.  Why do you disagree that the benefits of these new types of technological advances outweigh the costs?</a:t>
            </a:r>
          </a:p>
          <a:p>
            <a:r>
              <a:rPr lang="en-CA" dirty="0"/>
              <a:t>Base: Disagree Benefits Outweigh Costs (n=7,013)</a:t>
            </a:r>
            <a:endParaRPr lang="en-US" dirty="0"/>
          </a:p>
        </p:txBody>
      </p:sp>
      <p:graphicFrame>
        <p:nvGraphicFramePr>
          <p:cNvPr id="9" name="Table 8">
            <a:extLst>
              <a:ext uri="{FF2B5EF4-FFF2-40B4-BE49-F238E27FC236}">
                <a16:creationId xmlns:a16="http://schemas.microsoft.com/office/drawing/2014/main" xmlns="" id="{74E0DAAE-8406-492E-9C38-FD1F5DAB5F57}"/>
              </a:ext>
            </a:extLst>
          </p:cNvPr>
          <p:cNvGraphicFramePr>
            <a:graphicFrameLocks noGrp="1"/>
          </p:cNvGraphicFramePr>
          <p:nvPr>
            <p:extLst>
              <p:ext uri="{D42A27DB-BD31-4B8C-83A1-F6EECF244321}">
                <p14:modId xmlns:p14="http://schemas.microsoft.com/office/powerpoint/2010/main" val="2725093330"/>
              </p:ext>
            </p:extLst>
          </p:nvPr>
        </p:nvGraphicFramePr>
        <p:xfrm>
          <a:off x="7162800" y="914400"/>
          <a:ext cx="1143000" cy="5212083"/>
        </p:xfrm>
        <a:graphic>
          <a:graphicData uri="http://schemas.openxmlformats.org/drawingml/2006/table">
            <a:tbl>
              <a:tblPr>
                <a:tableStyleId>{5C22544A-7EE6-4342-B048-85BDC9FD1C3A}</a:tableStyleId>
              </a:tblPr>
              <a:tblGrid>
                <a:gridCol w="1143000">
                  <a:extLst>
                    <a:ext uri="{9D8B030D-6E8A-4147-A177-3AD203B41FA5}">
                      <a16:colId xmlns:a16="http://schemas.microsoft.com/office/drawing/2014/main" xmlns="" val="2687950427"/>
                    </a:ext>
                  </a:extLst>
                </a:gridCol>
              </a:tblGrid>
              <a:tr h="409895">
                <a:tc>
                  <a:txBody>
                    <a:bodyPr/>
                    <a:lstStyle/>
                    <a:p>
                      <a:pPr algn="ctr" fontAlgn="t"/>
                      <a:endParaRPr lang="en-US" sz="1200" b="1" i="0" u="none"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807450666"/>
                  </a:ext>
                </a:extLst>
              </a:tr>
              <a:tr h="322244">
                <a:tc>
                  <a:txBody>
                    <a:bodyPr/>
                    <a:lstStyle/>
                    <a:p>
                      <a:pPr algn="ctr" fontAlgn="t"/>
                      <a:r>
                        <a:rPr lang="en-US" sz="1200" b="1" u="sng" strike="noStrike" dirty="0">
                          <a:effectLst/>
                          <a:latin typeface="+mn-lt"/>
                        </a:rPr>
                        <a:t>2017</a:t>
                      </a:r>
                      <a:endParaRPr lang="en-US" sz="1200" b="1" i="0" u="sng"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315944323"/>
                  </a:ext>
                </a:extLst>
              </a:tr>
              <a:tr h="551040">
                <a:tc>
                  <a:txBody>
                    <a:bodyPr/>
                    <a:lstStyle/>
                    <a:p>
                      <a:pPr algn="ctr" fontAlgn="b"/>
                      <a:r>
                        <a:rPr lang="en-CA" sz="1200" b="0" i="0" u="none" strike="noStrike" kern="1200">
                          <a:solidFill>
                            <a:srgbClr val="222223"/>
                          </a:solidFill>
                          <a:effectLst/>
                          <a:latin typeface="Calibri" panose="020F0502020204030204" pitchFamily="34" charset="0"/>
                          <a:ea typeface="+mn-ea"/>
                          <a:cs typeface="+mn-cs"/>
                        </a:rPr>
                        <a:t>30%</a:t>
                      </a:r>
                      <a:endParaRPr lang="en-CA" sz="1200" b="0" i="0" u="none" strike="noStrike" kern="1200" dirty="0">
                        <a:solidFill>
                          <a:srgbClr val="222223"/>
                        </a:solidFill>
                        <a:effectLst/>
                        <a:latin typeface="Calibri" panose="020F0502020204030204" pitchFamily="34" charset="0"/>
                        <a:ea typeface="+mn-ea"/>
                        <a:cs typeface="+mn-cs"/>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61919264"/>
                  </a:ext>
                </a:extLst>
              </a:tr>
              <a:tr h="440762">
                <a:tc>
                  <a:txBody>
                    <a:bodyPr/>
                    <a:lstStyle/>
                    <a:p>
                      <a:pPr algn="ctr" fontAlgn="b"/>
                      <a:endParaRPr lang="en-CA" sz="1200" b="0" i="0" u="none" strike="noStrike" kern="1200" dirty="0">
                        <a:solidFill>
                          <a:srgbClr val="222223"/>
                        </a:solidFill>
                        <a:effectLst/>
                        <a:latin typeface="Calibri" panose="020F0502020204030204" pitchFamily="34" charset="0"/>
                        <a:ea typeface="+mn-ea"/>
                        <a:cs typeface="+mn-cs"/>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55413844"/>
                  </a:ext>
                </a:extLst>
              </a:tr>
              <a:tr h="440762">
                <a:tc>
                  <a:txBody>
                    <a:bodyPr/>
                    <a:lstStyle/>
                    <a:p>
                      <a:pPr algn="ctr" fontAlgn="ctr"/>
                      <a:r>
                        <a:rPr lang="en-US" sz="1200" b="0" i="0" u="none" strike="noStrike">
                          <a:solidFill>
                            <a:srgbClr val="000000"/>
                          </a:solidFill>
                          <a:effectLst/>
                          <a:latin typeface="Calibri" panose="020F0502020204030204" pitchFamily="34" charset="0"/>
                        </a:rPr>
                        <a:t>40%</a:t>
                      </a:r>
                      <a:endParaRPr lang="en-US" sz="1200" b="0" i="0" u="none" strike="noStrike" dirty="0">
                        <a:solidFill>
                          <a:srgbClr val="000000"/>
                        </a:solidFill>
                        <a:effectLst/>
                        <a:latin typeface="Calibri" panose="020F0502020204030204" pitchFamily="34" charset="0"/>
                      </a:endParaRP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13976434"/>
                  </a:ext>
                </a:extLst>
              </a:tr>
              <a:tr h="440762">
                <a:tc>
                  <a:txBody>
                    <a:bodyPr/>
                    <a:lstStyle/>
                    <a:p>
                      <a:pPr algn="ctr" fontAlgn="ctr"/>
                      <a:r>
                        <a:rPr lang="en-US" sz="1200" b="0" i="0" u="none" strike="noStrike">
                          <a:solidFill>
                            <a:srgbClr val="000000"/>
                          </a:solidFill>
                          <a:effectLst/>
                          <a:latin typeface="Calibri" panose="020F0502020204030204" pitchFamily="34" charset="0"/>
                        </a:rPr>
                        <a:t>32%</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42134388"/>
                  </a:ext>
                </a:extLst>
              </a:tr>
              <a:tr h="440762">
                <a:tc>
                  <a:txBody>
                    <a:bodyPr/>
                    <a:lstStyle/>
                    <a:p>
                      <a:pPr algn="ctr" fontAlgn="ctr"/>
                      <a:r>
                        <a:rPr lang="en-US" sz="1200" b="0" i="0" u="none" strike="noStrike">
                          <a:solidFill>
                            <a:srgbClr val="000000"/>
                          </a:solidFill>
                          <a:effectLst/>
                          <a:latin typeface="Calibri" panose="020F0502020204030204" pitchFamily="34" charset="0"/>
                        </a:rPr>
                        <a:t>31%</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9803394"/>
                  </a:ext>
                </a:extLst>
              </a:tr>
              <a:tr h="440762">
                <a:tc>
                  <a:txBody>
                    <a:bodyPr/>
                    <a:lstStyle/>
                    <a:p>
                      <a:pPr algn="ctr" fontAlgn="ctr"/>
                      <a:r>
                        <a:rPr lang="en-US" sz="1200" b="0" i="0" u="none" strike="noStrike">
                          <a:solidFill>
                            <a:srgbClr val="000000"/>
                          </a:solidFill>
                          <a:effectLst/>
                          <a:latin typeface="Calibri" panose="020F0502020204030204" pitchFamily="34" charset="0"/>
                        </a:rPr>
                        <a:t>32%</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869873137"/>
                  </a:ext>
                </a:extLst>
              </a:tr>
              <a:tr h="440762">
                <a:tc>
                  <a:txBody>
                    <a:bodyPr/>
                    <a:lstStyle/>
                    <a:p>
                      <a:pPr algn="ctr" fontAlgn="ctr"/>
                      <a:r>
                        <a:rPr lang="en-US" sz="1200" b="0" i="0" u="none" strike="noStrike">
                          <a:solidFill>
                            <a:srgbClr val="000000"/>
                          </a:solidFill>
                          <a:effectLst/>
                          <a:latin typeface="Calibri" panose="020F0502020204030204" pitchFamily="34" charset="0"/>
                        </a:rPr>
                        <a:t>31%</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62794929"/>
                  </a:ext>
                </a:extLst>
              </a:tr>
              <a:tr h="440762">
                <a:tc>
                  <a:txBody>
                    <a:bodyPr/>
                    <a:lstStyle/>
                    <a:p>
                      <a:pPr algn="ctr" fontAlgn="ctr"/>
                      <a:r>
                        <a:rPr lang="en-US" sz="1200" b="0" i="0" u="none" strike="noStrike">
                          <a:solidFill>
                            <a:srgbClr val="000000"/>
                          </a:solidFill>
                          <a:effectLst/>
                          <a:latin typeface="Calibri" panose="020F0502020204030204" pitchFamily="34" charset="0"/>
                        </a:rPr>
                        <a:t>21%</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73477182"/>
                  </a:ext>
                </a:extLst>
              </a:tr>
              <a:tr h="440762">
                <a:tc>
                  <a:txBody>
                    <a:bodyPr/>
                    <a:lstStyle/>
                    <a:p>
                      <a:pPr algn="ctr" fontAlgn="ctr"/>
                      <a:r>
                        <a:rPr lang="en-US" sz="1200" b="0" i="0" u="none" strike="noStrike">
                          <a:solidFill>
                            <a:srgbClr val="000000"/>
                          </a:solidFill>
                          <a:effectLst/>
                          <a:latin typeface="Calibri" panose="020F0502020204030204" pitchFamily="34" charset="0"/>
                        </a:rPr>
                        <a:t>10%</a:t>
                      </a:r>
                      <a:endParaRPr lang="en-US" sz="1200" b="0" i="0" u="none" strike="noStrike" dirty="0">
                        <a:solidFill>
                          <a:srgbClr val="000000"/>
                        </a:solidFill>
                        <a:effectLst/>
                        <a:latin typeface="Calibri" panose="020F0502020204030204" pitchFamily="34" charset="0"/>
                      </a:endParaRP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30935026"/>
                  </a:ext>
                </a:extLst>
              </a:tr>
              <a:tr h="402808">
                <a:tc>
                  <a:txBody>
                    <a:bodyPr/>
                    <a:lstStyle/>
                    <a:p>
                      <a:pPr algn="ctr" fontAlgn="t"/>
                      <a:endParaRPr lang="en-US" sz="1200" b="0" i="0" u="none" strike="noStrike" kern="1200" dirty="0">
                        <a:solidFill>
                          <a:srgbClr val="222223"/>
                        </a:solidFill>
                        <a:effectLst/>
                        <a:latin typeface="Calibri" panose="020F0502020204030204" pitchFamily="34" charset="0"/>
                        <a:ea typeface="+mn-ea"/>
                        <a:cs typeface="+mn-cs"/>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47027772"/>
                  </a:ext>
                </a:extLst>
              </a:tr>
            </a:tbl>
          </a:graphicData>
        </a:graphic>
      </p:graphicFrame>
    </p:spTree>
    <p:extLst>
      <p:ext uri="{BB962C8B-B14F-4D97-AF65-F5344CB8AC3E}">
        <p14:creationId xmlns:p14="http://schemas.microsoft.com/office/powerpoint/2010/main" val="35144546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276999"/>
          </a:xfrm>
        </p:spPr>
        <p:txBody>
          <a:bodyPr/>
          <a:lstStyle/>
          <a:p>
            <a:pPr algn="just"/>
            <a:r>
              <a:rPr lang="en-US" dirty="0"/>
              <a:t>They increase income inequalities —By Economy</a:t>
            </a:r>
          </a:p>
        </p:txBody>
      </p:sp>
      <p:sp>
        <p:nvSpPr>
          <p:cNvPr id="3" name="Text Placeholder 2"/>
          <p:cNvSpPr>
            <a:spLocks noGrp="1"/>
          </p:cNvSpPr>
          <p:nvPr>
            <p:ph type="body" sz="quarter" idx="16"/>
          </p:nvPr>
        </p:nvSpPr>
        <p:spPr>
          <a:xfrm>
            <a:off x="209558" y="6316275"/>
            <a:ext cx="7258042" cy="356508"/>
          </a:xfrm>
        </p:spPr>
        <p:txBody>
          <a:bodyPr/>
          <a:lstStyle/>
          <a:p>
            <a:r>
              <a:rPr lang="en-US" dirty="0"/>
              <a:t>Q35.  Why do you disagree that the benefits of these new types of technological advances outweigh the costs?</a:t>
            </a:r>
          </a:p>
          <a:p>
            <a:r>
              <a:rPr lang="en-CA" dirty="0"/>
              <a:t>Base: Disagree Benefits Outweigh Costs (n=7,013)</a:t>
            </a:r>
            <a:endParaRPr lang="en-US" dirty="0"/>
          </a:p>
        </p:txBody>
      </p:sp>
      <p:graphicFrame>
        <p:nvGraphicFramePr>
          <p:cNvPr id="6" name="Chart 5"/>
          <p:cNvGraphicFramePr/>
          <p:nvPr>
            <p:extLst>
              <p:ext uri="{D42A27DB-BD31-4B8C-83A1-F6EECF244321}">
                <p14:modId xmlns:p14="http://schemas.microsoft.com/office/powerpoint/2010/main" val="18655710"/>
              </p:ext>
            </p:extLst>
          </p:nvPr>
        </p:nvGraphicFramePr>
        <p:xfrm>
          <a:off x="209558" y="990600"/>
          <a:ext cx="8934442"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7" name="Straight Connector 6"/>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6101907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276999"/>
          </a:xfrm>
        </p:spPr>
        <p:txBody>
          <a:bodyPr/>
          <a:lstStyle/>
          <a:p>
            <a:pPr algn="just"/>
            <a:r>
              <a:rPr lang="en-US" dirty="0"/>
              <a:t>They increase income inequalities —By Economy</a:t>
            </a:r>
          </a:p>
        </p:txBody>
      </p:sp>
      <p:graphicFrame>
        <p:nvGraphicFramePr>
          <p:cNvPr id="6" name="Chart 5"/>
          <p:cNvGraphicFramePr/>
          <p:nvPr>
            <p:extLst>
              <p:ext uri="{D42A27DB-BD31-4B8C-83A1-F6EECF244321}">
                <p14:modId xmlns:p14="http://schemas.microsoft.com/office/powerpoint/2010/main" val="3130660523"/>
              </p:ext>
            </p:extLst>
          </p:nvPr>
        </p:nvGraphicFramePr>
        <p:xfrm>
          <a:off x="268506" y="1584960"/>
          <a:ext cx="7680960" cy="4206240"/>
        </p:xfrm>
        <a:graphic>
          <a:graphicData uri="http://schemas.openxmlformats.org/drawingml/2006/chart">
            <c:chart xmlns:c="http://schemas.openxmlformats.org/drawingml/2006/chart" xmlns:r="http://schemas.openxmlformats.org/officeDocument/2006/relationships" r:id="rId2"/>
          </a:graphicData>
        </a:graphic>
      </p:graphicFrame>
      <p:cxnSp>
        <p:nvCxnSpPr>
          <p:cNvPr id="7" name="Straight Connector 6"/>
          <p:cNvCxnSpPr/>
          <p:nvPr/>
        </p:nvCxnSpPr>
        <p:spPr>
          <a:xfrm>
            <a:off x="381000" y="23622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8" name="Text Placeholder 2">
            <a:extLst>
              <a:ext uri="{FF2B5EF4-FFF2-40B4-BE49-F238E27FC236}">
                <a16:creationId xmlns:a16="http://schemas.microsoft.com/office/drawing/2014/main" xmlns="" id="{C0DB2310-5D35-46B1-A530-3655EFEE65B0}"/>
              </a:ext>
            </a:extLst>
          </p:cNvPr>
          <p:cNvSpPr>
            <a:spLocks noGrp="1"/>
          </p:cNvSpPr>
          <p:nvPr>
            <p:ph type="body" sz="quarter" idx="16"/>
          </p:nvPr>
        </p:nvSpPr>
        <p:spPr>
          <a:xfrm>
            <a:off x="209558" y="6316275"/>
            <a:ext cx="7258042" cy="356508"/>
          </a:xfrm>
        </p:spPr>
        <p:txBody>
          <a:bodyPr/>
          <a:lstStyle/>
          <a:p>
            <a:r>
              <a:rPr lang="en-US" dirty="0"/>
              <a:t>Q35.  Why do you disagree that the benefits of these new types of technological advances outweigh the costs?</a:t>
            </a:r>
          </a:p>
          <a:p>
            <a:r>
              <a:rPr lang="en-CA" dirty="0"/>
              <a:t>Base: Disagree Benefits Outweigh Costs (n=7,013)</a:t>
            </a:r>
            <a:endParaRPr lang="en-US" dirty="0"/>
          </a:p>
        </p:txBody>
      </p:sp>
    </p:spTree>
    <p:extLst>
      <p:ext uri="{BB962C8B-B14F-4D97-AF65-F5344CB8AC3E}">
        <p14:creationId xmlns:p14="http://schemas.microsoft.com/office/powerpoint/2010/main" val="30875693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276999"/>
          </a:xfrm>
        </p:spPr>
        <p:txBody>
          <a:bodyPr/>
          <a:lstStyle/>
          <a:p>
            <a:pPr algn="just"/>
            <a:r>
              <a:rPr lang="en-US" dirty="0"/>
              <a:t>Other—By Economy</a:t>
            </a:r>
          </a:p>
        </p:txBody>
      </p:sp>
      <p:sp>
        <p:nvSpPr>
          <p:cNvPr id="3" name="Text Placeholder 2"/>
          <p:cNvSpPr>
            <a:spLocks noGrp="1"/>
          </p:cNvSpPr>
          <p:nvPr>
            <p:ph type="body" sz="quarter" idx="16"/>
          </p:nvPr>
        </p:nvSpPr>
        <p:spPr>
          <a:xfrm>
            <a:off x="209558" y="6316275"/>
            <a:ext cx="7258042" cy="356508"/>
          </a:xfrm>
        </p:spPr>
        <p:txBody>
          <a:bodyPr/>
          <a:lstStyle/>
          <a:p>
            <a:r>
              <a:rPr lang="en-US" dirty="0"/>
              <a:t>Q35.  Why do you disagree that the benefits of these new types of technological advances outweigh the costs?</a:t>
            </a:r>
          </a:p>
          <a:p>
            <a:r>
              <a:rPr lang="en-CA" dirty="0"/>
              <a:t>Base: Disagree Benefits Outweigh Costs (n=7,013)</a:t>
            </a:r>
            <a:endParaRPr lang="en-US" dirty="0"/>
          </a:p>
        </p:txBody>
      </p:sp>
      <p:graphicFrame>
        <p:nvGraphicFramePr>
          <p:cNvPr id="6" name="Chart 5"/>
          <p:cNvGraphicFramePr/>
          <p:nvPr>
            <p:extLst>
              <p:ext uri="{D42A27DB-BD31-4B8C-83A1-F6EECF244321}">
                <p14:modId xmlns:p14="http://schemas.microsoft.com/office/powerpoint/2010/main" val="2985381978"/>
              </p:ext>
            </p:extLst>
          </p:nvPr>
        </p:nvGraphicFramePr>
        <p:xfrm>
          <a:off x="209558" y="990600"/>
          <a:ext cx="8934442"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7" name="Straight Connector 6"/>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8" name="Table 7">
            <a:extLst>
              <a:ext uri="{FF2B5EF4-FFF2-40B4-BE49-F238E27FC236}">
                <a16:creationId xmlns:a16="http://schemas.microsoft.com/office/drawing/2014/main" xmlns="" id="{4970AC49-343B-4B24-9256-7DDEDCD35180}"/>
              </a:ext>
            </a:extLst>
          </p:cNvPr>
          <p:cNvGraphicFramePr>
            <a:graphicFrameLocks noGrp="1"/>
          </p:cNvGraphicFramePr>
          <p:nvPr>
            <p:extLst>
              <p:ext uri="{D42A27DB-BD31-4B8C-83A1-F6EECF244321}">
                <p14:modId xmlns:p14="http://schemas.microsoft.com/office/powerpoint/2010/main" val="3232770047"/>
              </p:ext>
            </p:extLst>
          </p:nvPr>
        </p:nvGraphicFramePr>
        <p:xfrm>
          <a:off x="7086600" y="494763"/>
          <a:ext cx="1981200" cy="365760"/>
        </p:xfrm>
        <a:graphic>
          <a:graphicData uri="http://schemas.openxmlformats.org/drawingml/2006/table">
            <a:tbl>
              <a:tblPr>
                <a:tableStyleId>{5C22544A-7EE6-4342-B048-85BDC9FD1C3A}</a:tableStyleId>
              </a:tblPr>
              <a:tblGrid>
                <a:gridCol w="1981200">
                  <a:extLst>
                    <a:ext uri="{9D8B030D-6E8A-4147-A177-3AD203B41FA5}">
                      <a16:colId xmlns:a16="http://schemas.microsoft.com/office/drawing/2014/main" xmlns="" val="900316581"/>
                    </a:ext>
                  </a:extLst>
                </a:gridCol>
              </a:tblGrid>
              <a:tr h="165660">
                <a:tc>
                  <a:txBody>
                    <a:bodyPr/>
                    <a:lstStyle/>
                    <a:p>
                      <a:pPr algn="ctr" fontAlgn="b"/>
                      <a:endParaRPr lang="en-US" sz="1200" b="1" i="0" u="none" strike="noStrike" dirty="0">
                        <a:solidFill>
                          <a:srgbClr val="000000"/>
                        </a:solidFill>
                        <a:effectLst/>
                        <a:latin typeface="+mn-lt"/>
                      </a:endParaRPr>
                    </a:p>
                  </a:txBody>
                  <a:tcPr marL="5943" marR="5943"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27757543"/>
                  </a:ext>
                </a:extLst>
              </a:tr>
              <a:tr h="165660">
                <a:tc>
                  <a:txBody>
                    <a:bodyPr/>
                    <a:lstStyle/>
                    <a:p>
                      <a:pPr algn="ctr" fontAlgn="b"/>
                      <a:r>
                        <a:rPr kumimoji="0" lang="en-US" sz="1200" b="1" i="0" u="sng" strike="noStrike" kern="1200" cap="none" spc="0" normalizeH="0" baseline="0" noProof="0" dirty="0">
                          <a:ln>
                            <a:noFill/>
                          </a:ln>
                          <a:solidFill>
                            <a:srgbClr val="222223"/>
                          </a:solidFill>
                          <a:effectLst/>
                          <a:uLnTx/>
                          <a:uFillTx/>
                          <a:latin typeface="+mn-lt"/>
                          <a:ea typeface="+mn-ea"/>
                          <a:cs typeface="+mn-cs"/>
                        </a:rPr>
                        <a:t>2017</a:t>
                      </a:r>
                      <a:endParaRPr lang="en-US" sz="1200" b="1" i="0" u="sng" strike="noStrike" dirty="0">
                        <a:solidFill>
                          <a:srgbClr val="000000"/>
                        </a:solidFill>
                        <a:effectLst/>
                        <a:latin typeface="+mn-lt"/>
                      </a:endParaRPr>
                    </a:p>
                  </a:txBody>
                  <a:tcPr marL="5943" marR="5943"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22876814"/>
                  </a:ext>
                </a:extLst>
              </a:tr>
            </a:tbl>
          </a:graphicData>
        </a:graphic>
      </p:graphicFrame>
      <p:graphicFrame>
        <p:nvGraphicFramePr>
          <p:cNvPr id="9" name="Table 8">
            <a:extLst>
              <a:ext uri="{FF2B5EF4-FFF2-40B4-BE49-F238E27FC236}">
                <a16:creationId xmlns:a16="http://schemas.microsoft.com/office/drawing/2014/main" xmlns="" id="{FE3E8D97-CAAA-4957-BC6B-94D5F48E156B}"/>
              </a:ext>
            </a:extLst>
          </p:cNvPr>
          <p:cNvGraphicFramePr>
            <a:graphicFrameLocks noGrp="1"/>
          </p:cNvGraphicFramePr>
          <p:nvPr>
            <p:extLst>
              <p:ext uri="{D42A27DB-BD31-4B8C-83A1-F6EECF244321}">
                <p14:modId xmlns:p14="http://schemas.microsoft.com/office/powerpoint/2010/main" val="3032483629"/>
              </p:ext>
            </p:extLst>
          </p:nvPr>
        </p:nvGraphicFramePr>
        <p:xfrm>
          <a:off x="7679856" y="1524000"/>
          <a:ext cx="778344" cy="4663450"/>
        </p:xfrm>
        <a:graphic>
          <a:graphicData uri="http://schemas.openxmlformats.org/drawingml/2006/table">
            <a:tbl>
              <a:tblPr>
                <a:tableStyleId>{5C22544A-7EE6-4342-B048-85BDC9FD1C3A}</a:tableStyleId>
              </a:tblPr>
              <a:tblGrid>
                <a:gridCol w="778344">
                  <a:extLst>
                    <a:ext uri="{9D8B030D-6E8A-4147-A177-3AD203B41FA5}">
                      <a16:colId xmlns:a16="http://schemas.microsoft.com/office/drawing/2014/main" xmlns="" val="1157489862"/>
                    </a:ext>
                  </a:extLst>
                </a:gridCol>
              </a:tblGrid>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9%</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29924001"/>
                  </a:ext>
                </a:extLst>
              </a:tr>
              <a:tr h="186538">
                <a:tc>
                  <a:txBody>
                    <a:bodyPr/>
                    <a:lstStyle/>
                    <a:p>
                      <a:pPr algn="ctr" fontAlgn="ctr">
                        <a:lnSpc>
                          <a:spcPts val="900"/>
                        </a:lnSpc>
                      </a:pPr>
                      <a:r>
                        <a:rPr lang="en-US" sz="1100" b="0" i="0" u="none" strike="noStrike">
                          <a:solidFill>
                            <a:srgbClr val="000000"/>
                          </a:solidFill>
                          <a:effectLst/>
                          <a:latin typeface="Calibri" panose="020F0502020204030204" pitchFamily="34" charset="0"/>
                        </a:rPr>
                        <a:t>7%</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330636559"/>
                  </a:ext>
                </a:extLst>
              </a:tr>
              <a:tr h="186538">
                <a:tc>
                  <a:txBody>
                    <a:bodyPr/>
                    <a:lstStyle/>
                    <a:p>
                      <a:pPr algn="ctr" fontAlgn="ctr">
                        <a:lnSpc>
                          <a:spcPts val="900"/>
                        </a:lnSpc>
                      </a:pPr>
                      <a:r>
                        <a:rPr lang="en-US" sz="1100" b="0" i="0" u="none" strike="noStrike">
                          <a:solidFill>
                            <a:srgbClr val="000000"/>
                          </a:solidFill>
                          <a:effectLst/>
                          <a:latin typeface="Calibri" panose="020F0502020204030204" pitchFamily="34" charset="0"/>
                        </a:rPr>
                        <a:t>7%</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9575464"/>
                  </a:ext>
                </a:extLst>
              </a:tr>
              <a:tr h="186538">
                <a:tc>
                  <a:txBody>
                    <a:bodyPr/>
                    <a:lstStyle/>
                    <a:p>
                      <a:pPr algn="ctr" fontAlgn="ctr">
                        <a:lnSpc>
                          <a:spcPts val="900"/>
                        </a:lnSpc>
                      </a:pPr>
                      <a:r>
                        <a:rPr lang="en-US" sz="1100" b="0" i="0" u="none" strike="noStrike">
                          <a:solidFill>
                            <a:srgbClr val="000000"/>
                          </a:solidFill>
                          <a:effectLst/>
                          <a:latin typeface="Calibri" panose="020F0502020204030204" pitchFamily="34" charset="0"/>
                        </a:rPr>
                        <a:t>7%</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76512565"/>
                  </a:ext>
                </a:extLst>
              </a:tr>
              <a:tr h="186538">
                <a:tc>
                  <a:txBody>
                    <a:bodyPr/>
                    <a:lstStyle/>
                    <a:p>
                      <a:pPr algn="ctr" fontAlgn="ctr">
                        <a:lnSpc>
                          <a:spcPts val="900"/>
                        </a:lnSpc>
                      </a:pPr>
                      <a:r>
                        <a:rPr lang="en-US" sz="1100" b="0" i="0" u="none" strike="noStrike">
                          <a:solidFill>
                            <a:srgbClr val="000000"/>
                          </a:solidFill>
                          <a:effectLst/>
                          <a:latin typeface="Calibri" panose="020F0502020204030204" pitchFamily="34" charset="0"/>
                        </a:rPr>
                        <a:t>6%</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11263259"/>
                  </a:ext>
                </a:extLst>
              </a:tr>
              <a:tr h="186538">
                <a:tc>
                  <a:txBody>
                    <a:bodyPr/>
                    <a:lstStyle/>
                    <a:p>
                      <a:pPr algn="ctr" fontAlgn="ctr">
                        <a:lnSpc>
                          <a:spcPts val="900"/>
                        </a:lnSpc>
                      </a:pPr>
                      <a:r>
                        <a:rPr lang="en-US" sz="1100" b="0" i="0" u="none" strike="noStrike">
                          <a:solidFill>
                            <a:srgbClr val="000000"/>
                          </a:solidFill>
                          <a:effectLst/>
                          <a:latin typeface="Calibri" panose="020F0502020204030204" pitchFamily="34" charset="0"/>
                        </a:rPr>
                        <a:t>11%</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39388472"/>
                  </a:ext>
                </a:extLst>
              </a:tr>
              <a:tr h="186538">
                <a:tc>
                  <a:txBody>
                    <a:bodyPr/>
                    <a:lstStyle/>
                    <a:p>
                      <a:pPr algn="ctr" fontAlgn="ctr">
                        <a:lnSpc>
                          <a:spcPts val="900"/>
                        </a:lnSpc>
                      </a:pPr>
                      <a:r>
                        <a:rPr lang="en-US" sz="1100" b="0" i="0" u="none" strike="noStrike">
                          <a:solidFill>
                            <a:srgbClr val="000000"/>
                          </a:solidFill>
                          <a:effectLst/>
                          <a:latin typeface="Calibri" panose="020F0502020204030204" pitchFamily="34" charset="0"/>
                        </a:rPr>
                        <a:t>10%</a:t>
                      </a:r>
                      <a:endParaRPr lang="en-US" sz="1100" b="0" i="0" u="none" strike="noStrike" dirty="0">
                        <a:solidFill>
                          <a:srgbClr val="000000"/>
                        </a:solidFill>
                        <a:effectLst/>
                        <a:latin typeface="Calibri" panose="020F0502020204030204" pitchFamily="34" charset="0"/>
                      </a:endParaRP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574569006"/>
                  </a:ext>
                </a:extLst>
              </a:tr>
              <a:tr h="186538">
                <a:tc>
                  <a:txBody>
                    <a:bodyPr/>
                    <a:lstStyle/>
                    <a:p>
                      <a:pPr algn="ctr" fontAlgn="ctr">
                        <a:lnSpc>
                          <a:spcPts val="900"/>
                        </a:lnSpc>
                      </a:pPr>
                      <a:r>
                        <a:rPr lang="en-US" sz="1100" b="0" i="0" u="none" strike="noStrike">
                          <a:solidFill>
                            <a:srgbClr val="000000"/>
                          </a:solidFill>
                          <a:effectLst/>
                          <a:latin typeface="Calibri" panose="020F0502020204030204" pitchFamily="34" charset="0"/>
                        </a:rPr>
                        <a:t>7%</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788361006"/>
                  </a:ext>
                </a:extLst>
              </a:tr>
              <a:tr h="186538">
                <a:tc>
                  <a:txBody>
                    <a:bodyPr/>
                    <a:lstStyle/>
                    <a:p>
                      <a:pPr algn="ctr" fontAlgn="ctr">
                        <a:lnSpc>
                          <a:spcPts val="900"/>
                        </a:lnSpc>
                      </a:pPr>
                      <a:r>
                        <a:rPr lang="en-US" sz="1100" b="0" i="0" u="none" strike="noStrike">
                          <a:solidFill>
                            <a:srgbClr val="000000"/>
                          </a:solidFill>
                          <a:effectLst/>
                          <a:latin typeface="Calibri" panose="020F0502020204030204" pitchFamily="34" charset="0"/>
                        </a:rPr>
                        <a:t>11%</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888552465"/>
                  </a:ext>
                </a:extLst>
              </a:tr>
              <a:tr h="186538">
                <a:tc>
                  <a:txBody>
                    <a:bodyPr/>
                    <a:lstStyle/>
                    <a:p>
                      <a:pPr algn="ctr" fontAlgn="ctr">
                        <a:lnSpc>
                          <a:spcPts val="900"/>
                        </a:lnSpc>
                      </a:pPr>
                      <a:r>
                        <a:rPr lang="en-US" sz="1100" b="0" i="0" u="none" strike="noStrike">
                          <a:solidFill>
                            <a:srgbClr val="000000"/>
                          </a:solidFill>
                          <a:effectLst/>
                          <a:latin typeface="Calibri" panose="020F0502020204030204" pitchFamily="34" charset="0"/>
                        </a:rPr>
                        <a:t>5%</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40836611"/>
                  </a:ext>
                </a:extLst>
              </a:tr>
              <a:tr h="186538">
                <a:tc>
                  <a:txBody>
                    <a:bodyPr/>
                    <a:lstStyle/>
                    <a:p>
                      <a:pPr algn="ctr" fontAlgn="ctr">
                        <a:lnSpc>
                          <a:spcPts val="900"/>
                        </a:lnSpc>
                      </a:pPr>
                      <a:r>
                        <a:rPr lang="en-US" sz="1100" b="0" i="0" u="none" strike="noStrike">
                          <a:solidFill>
                            <a:srgbClr val="000000"/>
                          </a:solidFill>
                          <a:effectLst/>
                          <a:latin typeface="Calibri" panose="020F0502020204030204" pitchFamily="34" charset="0"/>
                        </a:rPr>
                        <a:t>4%</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66003345"/>
                  </a:ext>
                </a:extLst>
              </a:tr>
              <a:tr h="186538">
                <a:tc>
                  <a:txBody>
                    <a:bodyPr/>
                    <a:lstStyle/>
                    <a:p>
                      <a:pPr algn="ctr" fontAlgn="ctr">
                        <a:lnSpc>
                          <a:spcPts val="900"/>
                        </a:lnSpc>
                      </a:pPr>
                      <a:r>
                        <a:rPr lang="en-US" sz="1100" b="0" i="0" u="none" strike="noStrike">
                          <a:solidFill>
                            <a:srgbClr val="000000"/>
                          </a:solidFill>
                          <a:effectLst/>
                          <a:latin typeface="Calibri" panose="020F0502020204030204" pitchFamily="34" charset="0"/>
                        </a:rPr>
                        <a:t>0%</a:t>
                      </a:r>
                      <a:endParaRPr lang="en-US" sz="1100" b="0" i="0" u="none" strike="noStrike" dirty="0">
                        <a:solidFill>
                          <a:srgbClr val="000000"/>
                        </a:solidFill>
                        <a:effectLst/>
                        <a:latin typeface="Calibri" panose="020F0502020204030204" pitchFamily="34" charset="0"/>
                      </a:endParaRP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36028271"/>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364789539"/>
                  </a:ext>
                </a:extLst>
              </a:tr>
              <a:tr h="186538">
                <a:tc>
                  <a:txBody>
                    <a:bodyPr/>
                    <a:lstStyle/>
                    <a:p>
                      <a:pPr algn="ctr" fontAlgn="ctr">
                        <a:lnSpc>
                          <a:spcPts val="900"/>
                        </a:lnSpc>
                      </a:pPr>
                      <a:r>
                        <a:rPr lang="en-US" sz="1100" b="0" i="0" u="none" strike="noStrike">
                          <a:solidFill>
                            <a:srgbClr val="000000"/>
                          </a:solidFill>
                          <a:effectLst/>
                          <a:latin typeface="Calibri" panose="020F0502020204030204" pitchFamily="34" charset="0"/>
                        </a:rPr>
                        <a:t>6%</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800758124"/>
                  </a:ext>
                </a:extLst>
              </a:tr>
              <a:tr h="186538">
                <a:tc>
                  <a:txBody>
                    <a:bodyPr/>
                    <a:lstStyle/>
                    <a:p>
                      <a:pPr algn="ctr" fontAlgn="ctr">
                        <a:lnSpc>
                          <a:spcPts val="900"/>
                        </a:lnSpc>
                      </a:pPr>
                      <a:r>
                        <a:rPr lang="en-US" sz="1100" b="0" i="0" u="none" strike="noStrike">
                          <a:solidFill>
                            <a:srgbClr val="000000"/>
                          </a:solidFill>
                          <a:effectLst/>
                          <a:latin typeface="Calibri" panose="020F0502020204030204" pitchFamily="34" charset="0"/>
                        </a:rPr>
                        <a:t>6%</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1806946"/>
                  </a:ext>
                </a:extLst>
              </a:tr>
              <a:tr h="186538">
                <a:tc>
                  <a:txBody>
                    <a:bodyPr/>
                    <a:lstStyle/>
                    <a:p>
                      <a:pPr algn="ctr" fontAlgn="ctr">
                        <a:lnSpc>
                          <a:spcPts val="900"/>
                        </a:lnSpc>
                      </a:pPr>
                      <a:r>
                        <a:rPr lang="en-US" sz="1100" b="0" i="0" u="none" strike="noStrike">
                          <a:solidFill>
                            <a:srgbClr val="000000"/>
                          </a:solidFill>
                          <a:effectLst/>
                          <a:latin typeface="Calibri" panose="020F0502020204030204" pitchFamily="34" charset="0"/>
                        </a:rPr>
                        <a:t>5%</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688704111"/>
                  </a:ext>
                </a:extLst>
              </a:tr>
              <a:tr h="186538">
                <a:tc>
                  <a:txBody>
                    <a:bodyPr/>
                    <a:lstStyle/>
                    <a:p>
                      <a:pPr algn="ctr" fontAlgn="ctr">
                        <a:lnSpc>
                          <a:spcPts val="900"/>
                        </a:lnSpc>
                      </a:pPr>
                      <a:r>
                        <a:rPr lang="en-US" sz="1100" b="0" i="0" u="none" strike="noStrike">
                          <a:solidFill>
                            <a:srgbClr val="000000"/>
                          </a:solidFill>
                          <a:effectLst/>
                          <a:latin typeface="Calibri" panose="020F0502020204030204" pitchFamily="34" charset="0"/>
                        </a:rPr>
                        <a:t>0%</a:t>
                      </a:r>
                      <a:endParaRPr lang="en-US" sz="1100" b="0" i="0" u="none" strike="noStrike" dirty="0">
                        <a:solidFill>
                          <a:srgbClr val="000000"/>
                        </a:solidFill>
                        <a:effectLst/>
                        <a:latin typeface="Calibri" panose="020F0502020204030204" pitchFamily="34" charset="0"/>
                      </a:endParaRP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28709516"/>
                  </a:ext>
                </a:extLst>
              </a:tr>
              <a:tr h="186538">
                <a:tc>
                  <a:txBody>
                    <a:bodyPr/>
                    <a:lstStyle/>
                    <a:p>
                      <a:pPr algn="ctr" fontAlgn="ctr">
                        <a:lnSpc>
                          <a:spcPts val="900"/>
                        </a:lnSpc>
                      </a:pPr>
                      <a:r>
                        <a:rPr lang="en-US" sz="1100" b="0" i="0" u="none" strike="noStrike">
                          <a:solidFill>
                            <a:srgbClr val="000000"/>
                          </a:solidFill>
                          <a:effectLst/>
                          <a:latin typeface="Calibri" panose="020F0502020204030204" pitchFamily="34" charset="0"/>
                        </a:rPr>
                        <a:t>12%</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71739661"/>
                  </a:ext>
                </a:extLst>
              </a:tr>
              <a:tr h="186538">
                <a:tc>
                  <a:txBody>
                    <a:bodyPr/>
                    <a:lstStyle/>
                    <a:p>
                      <a:pPr algn="ctr" fontAlgn="ctr">
                        <a:lnSpc>
                          <a:spcPts val="900"/>
                        </a:lnSpc>
                      </a:pPr>
                      <a:r>
                        <a:rPr lang="en-US" sz="1100" b="0" i="0" u="none" strike="noStrike">
                          <a:solidFill>
                            <a:srgbClr val="000000"/>
                          </a:solidFill>
                          <a:effectLst/>
                          <a:latin typeface="Calibri" panose="020F0502020204030204" pitchFamily="34" charset="0"/>
                        </a:rPr>
                        <a:t>8%</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22593658"/>
                  </a:ext>
                </a:extLst>
              </a:tr>
              <a:tr h="186538">
                <a:tc>
                  <a:txBody>
                    <a:bodyPr/>
                    <a:lstStyle/>
                    <a:p>
                      <a:pPr algn="ctr" fontAlgn="ctr">
                        <a:lnSpc>
                          <a:spcPts val="900"/>
                        </a:lnSpc>
                      </a:pPr>
                      <a:r>
                        <a:rPr lang="en-US" sz="1100" b="0" i="0" u="none" strike="noStrike">
                          <a:solidFill>
                            <a:srgbClr val="000000"/>
                          </a:solidFill>
                          <a:effectLst/>
                          <a:latin typeface="Calibri" panose="020F0502020204030204" pitchFamily="34" charset="0"/>
                        </a:rPr>
                        <a:t>5%</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34533265"/>
                  </a:ext>
                </a:extLst>
              </a:tr>
              <a:tr h="186538">
                <a:tc>
                  <a:txBody>
                    <a:bodyPr/>
                    <a:lstStyle/>
                    <a:p>
                      <a:pPr algn="ctr" fontAlgn="ctr">
                        <a:lnSpc>
                          <a:spcPts val="900"/>
                        </a:lnSpc>
                      </a:pPr>
                      <a:r>
                        <a:rPr lang="en-US" sz="1100" b="0" i="0" u="none" strike="noStrike">
                          <a:solidFill>
                            <a:srgbClr val="000000"/>
                          </a:solidFill>
                          <a:effectLst/>
                          <a:latin typeface="Calibri" panose="020F0502020204030204" pitchFamily="34" charset="0"/>
                        </a:rPr>
                        <a:t>5%</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769567438"/>
                  </a:ext>
                </a:extLst>
              </a:tr>
              <a:tr h="186538">
                <a:tc>
                  <a:txBody>
                    <a:bodyPr/>
                    <a:lstStyle/>
                    <a:p>
                      <a:pPr algn="ctr" fontAlgn="ctr">
                        <a:lnSpc>
                          <a:spcPts val="900"/>
                        </a:lnSpc>
                      </a:pPr>
                      <a:r>
                        <a:rPr lang="en-US" sz="1100" b="0" i="0" u="none" strike="noStrike">
                          <a:solidFill>
                            <a:srgbClr val="000000"/>
                          </a:solidFill>
                          <a:effectLst/>
                          <a:latin typeface="Calibri" panose="020F0502020204030204" pitchFamily="34" charset="0"/>
                        </a:rPr>
                        <a:t>5%</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18870496"/>
                  </a:ext>
                </a:extLst>
              </a:tr>
              <a:tr h="186538">
                <a:tc>
                  <a:txBody>
                    <a:bodyPr/>
                    <a:lstStyle/>
                    <a:p>
                      <a:pPr algn="ctr" fontAlgn="ctr">
                        <a:lnSpc>
                          <a:spcPts val="900"/>
                        </a:lnSpc>
                      </a:pPr>
                      <a:r>
                        <a:rPr lang="en-US" sz="1100" b="0" i="0" u="none" strike="noStrike">
                          <a:solidFill>
                            <a:srgbClr val="000000"/>
                          </a:solidFill>
                          <a:effectLst/>
                          <a:latin typeface="Calibri" panose="020F0502020204030204" pitchFamily="34" charset="0"/>
                        </a:rPr>
                        <a:t>2%</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1616855"/>
                  </a:ext>
                </a:extLst>
              </a:tr>
              <a:tr h="186538">
                <a:tc>
                  <a:txBody>
                    <a:bodyPr/>
                    <a:lstStyle/>
                    <a:p>
                      <a:pPr algn="ctr" fontAlgn="ctr">
                        <a:lnSpc>
                          <a:spcPts val="900"/>
                        </a:lnSpc>
                      </a:pPr>
                      <a:r>
                        <a:rPr lang="en-US" sz="1100" b="0" i="0" u="none" strike="noStrike">
                          <a:solidFill>
                            <a:srgbClr val="000000"/>
                          </a:solidFill>
                          <a:effectLst/>
                          <a:latin typeface="Calibri" panose="020F0502020204030204" pitchFamily="34" charset="0"/>
                        </a:rPr>
                        <a:t>0%</a:t>
                      </a:r>
                      <a:endParaRPr lang="en-US" sz="1100" b="0" i="0" u="none" strike="noStrike" dirty="0">
                        <a:solidFill>
                          <a:srgbClr val="000000"/>
                        </a:solidFill>
                        <a:effectLst/>
                        <a:latin typeface="Calibri" panose="020F0502020204030204" pitchFamily="34" charset="0"/>
                      </a:endParaRP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29315003"/>
                  </a:ext>
                </a:extLst>
              </a:tr>
              <a:tr h="186538">
                <a:tc>
                  <a:txBody>
                    <a:bodyPr/>
                    <a:lstStyle/>
                    <a:p>
                      <a:pPr algn="ctr" fontAlgn="ctr">
                        <a:lnSpc>
                          <a:spcPts val="900"/>
                        </a:lnSpc>
                      </a:pPr>
                      <a:r>
                        <a:rPr lang="en-US" sz="1100" b="0" i="0" u="none" strike="noStrike">
                          <a:solidFill>
                            <a:srgbClr val="000000"/>
                          </a:solidFill>
                          <a:effectLst/>
                          <a:latin typeface="Calibri" panose="020F0502020204030204" pitchFamily="34" charset="0"/>
                        </a:rPr>
                        <a:t>0%</a:t>
                      </a:r>
                      <a:endParaRPr lang="en-US" sz="1100" b="0" i="0" u="none" strike="noStrike" dirty="0">
                        <a:solidFill>
                          <a:srgbClr val="000000"/>
                        </a:solidFill>
                        <a:effectLst/>
                        <a:latin typeface="Calibri" panose="020F0502020204030204" pitchFamily="34" charset="0"/>
                      </a:endParaRP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74815038"/>
                  </a:ext>
                </a:extLst>
              </a:tr>
            </a:tbl>
          </a:graphicData>
        </a:graphic>
      </p:graphicFrame>
      <p:sp>
        <p:nvSpPr>
          <p:cNvPr id="10" name="TextBox 9">
            <a:extLst>
              <a:ext uri="{FF2B5EF4-FFF2-40B4-BE49-F238E27FC236}">
                <a16:creationId xmlns:a16="http://schemas.microsoft.com/office/drawing/2014/main" xmlns="" id="{9684ACA2-9F5A-4747-8C7C-7EB897C272EA}"/>
              </a:ext>
            </a:extLst>
          </p:cNvPr>
          <p:cNvSpPr txBox="1"/>
          <p:nvPr/>
        </p:nvSpPr>
        <p:spPr>
          <a:xfrm>
            <a:off x="7754363" y="1075681"/>
            <a:ext cx="642076" cy="169277"/>
          </a:xfrm>
          <a:prstGeom prst="rect">
            <a:avLst/>
          </a:prstGeom>
        </p:spPr>
        <p:txBody>
          <a:bodyPr vert="horz" wrap="square" lIns="0" tIns="0" rIns="0" bIns="0" rtlCol="0">
            <a:spAutoFit/>
          </a:bodyPr>
          <a:lstStyle/>
          <a:p>
            <a:pPr marL="4763" algn="ctr"/>
            <a:r>
              <a:rPr lang="en-US" sz="1100" dirty="0"/>
              <a:t>7%</a:t>
            </a:r>
          </a:p>
        </p:txBody>
      </p:sp>
    </p:spTree>
    <p:extLst>
      <p:ext uri="{BB962C8B-B14F-4D97-AF65-F5344CB8AC3E}">
        <p14:creationId xmlns:p14="http://schemas.microsoft.com/office/powerpoint/2010/main" val="19368861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276999"/>
          </a:xfrm>
        </p:spPr>
        <p:txBody>
          <a:bodyPr/>
          <a:lstStyle/>
          <a:p>
            <a:pPr algn="just"/>
            <a:r>
              <a:rPr lang="en-US" dirty="0"/>
              <a:t>Other—By Regional Economy</a:t>
            </a:r>
          </a:p>
        </p:txBody>
      </p:sp>
      <p:graphicFrame>
        <p:nvGraphicFramePr>
          <p:cNvPr id="6" name="Chart 5"/>
          <p:cNvGraphicFramePr/>
          <p:nvPr>
            <p:extLst>
              <p:ext uri="{D42A27DB-BD31-4B8C-83A1-F6EECF244321}">
                <p14:modId xmlns:p14="http://schemas.microsoft.com/office/powerpoint/2010/main" val="3227588680"/>
              </p:ext>
            </p:extLst>
          </p:nvPr>
        </p:nvGraphicFramePr>
        <p:xfrm>
          <a:off x="268506" y="1584960"/>
          <a:ext cx="7680960" cy="4206240"/>
        </p:xfrm>
        <a:graphic>
          <a:graphicData uri="http://schemas.openxmlformats.org/drawingml/2006/chart">
            <c:chart xmlns:c="http://schemas.openxmlformats.org/drawingml/2006/chart" xmlns:r="http://schemas.openxmlformats.org/officeDocument/2006/relationships" r:id="rId2"/>
          </a:graphicData>
        </a:graphic>
      </p:graphicFrame>
      <p:cxnSp>
        <p:nvCxnSpPr>
          <p:cNvPr id="7" name="Straight Connector 6"/>
          <p:cNvCxnSpPr/>
          <p:nvPr/>
        </p:nvCxnSpPr>
        <p:spPr>
          <a:xfrm>
            <a:off x="381000" y="23622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8" name="Text Placeholder 2">
            <a:extLst>
              <a:ext uri="{FF2B5EF4-FFF2-40B4-BE49-F238E27FC236}">
                <a16:creationId xmlns:a16="http://schemas.microsoft.com/office/drawing/2014/main" xmlns="" id="{B8B9BF04-DBF3-4E67-9555-2368030F6C07}"/>
              </a:ext>
            </a:extLst>
          </p:cNvPr>
          <p:cNvSpPr>
            <a:spLocks noGrp="1"/>
          </p:cNvSpPr>
          <p:nvPr>
            <p:ph type="body" sz="quarter" idx="16"/>
          </p:nvPr>
        </p:nvSpPr>
        <p:spPr>
          <a:xfrm>
            <a:off x="209558" y="6316275"/>
            <a:ext cx="7258042" cy="356508"/>
          </a:xfrm>
        </p:spPr>
        <p:txBody>
          <a:bodyPr/>
          <a:lstStyle/>
          <a:p>
            <a:r>
              <a:rPr lang="en-US" dirty="0"/>
              <a:t>Q35.  Why do you disagree that the benefits of these new types of technological advances outweigh the costs?</a:t>
            </a:r>
          </a:p>
          <a:p>
            <a:r>
              <a:rPr lang="en-CA" dirty="0"/>
              <a:t>Base: Disagree Benefits Outweigh Costs (n=7,013)</a:t>
            </a:r>
            <a:endParaRPr lang="en-US" dirty="0"/>
          </a:p>
        </p:txBody>
      </p:sp>
      <p:graphicFrame>
        <p:nvGraphicFramePr>
          <p:cNvPr id="9" name="Table 8">
            <a:extLst>
              <a:ext uri="{FF2B5EF4-FFF2-40B4-BE49-F238E27FC236}">
                <a16:creationId xmlns:a16="http://schemas.microsoft.com/office/drawing/2014/main" xmlns="" id="{ED68E779-3C7B-4A79-98F0-54C3835EA77B}"/>
              </a:ext>
            </a:extLst>
          </p:cNvPr>
          <p:cNvGraphicFramePr>
            <a:graphicFrameLocks noGrp="1"/>
          </p:cNvGraphicFramePr>
          <p:nvPr>
            <p:extLst>
              <p:ext uri="{D42A27DB-BD31-4B8C-83A1-F6EECF244321}">
                <p14:modId xmlns:p14="http://schemas.microsoft.com/office/powerpoint/2010/main" val="3161618522"/>
              </p:ext>
            </p:extLst>
          </p:nvPr>
        </p:nvGraphicFramePr>
        <p:xfrm>
          <a:off x="7162800" y="914400"/>
          <a:ext cx="1143000" cy="5212083"/>
        </p:xfrm>
        <a:graphic>
          <a:graphicData uri="http://schemas.openxmlformats.org/drawingml/2006/table">
            <a:tbl>
              <a:tblPr>
                <a:tableStyleId>{5C22544A-7EE6-4342-B048-85BDC9FD1C3A}</a:tableStyleId>
              </a:tblPr>
              <a:tblGrid>
                <a:gridCol w="1143000">
                  <a:extLst>
                    <a:ext uri="{9D8B030D-6E8A-4147-A177-3AD203B41FA5}">
                      <a16:colId xmlns:a16="http://schemas.microsoft.com/office/drawing/2014/main" xmlns="" val="2687950427"/>
                    </a:ext>
                  </a:extLst>
                </a:gridCol>
              </a:tblGrid>
              <a:tr h="409895">
                <a:tc>
                  <a:txBody>
                    <a:bodyPr/>
                    <a:lstStyle/>
                    <a:p>
                      <a:pPr algn="ctr" fontAlgn="t"/>
                      <a:endParaRPr lang="en-US" sz="1200" b="1" i="0" u="none"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807450666"/>
                  </a:ext>
                </a:extLst>
              </a:tr>
              <a:tr h="322244">
                <a:tc>
                  <a:txBody>
                    <a:bodyPr/>
                    <a:lstStyle/>
                    <a:p>
                      <a:pPr algn="ctr" fontAlgn="t"/>
                      <a:r>
                        <a:rPr lang="en-US" sz="1200" b="1" u="sng" strike="noStrike" dirty="0">
                          <a:effectLst/>
                          <a:latin typeface="+mn-lt"/>
                        </a:rPr>
                        <a:t>2017</a:t>
                      </a:r>
                      <a:endParaRPr lang="en-US" sz="1200" b="1" i="0" u="sng"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315944323"/>
                  </a:ext>
                </a:extLst>
              </a:tr>
              <a:tr h="551040">
                <a:tc>
                  <a:txBody>
                    <a:bodyPr/>
                    <a:lstStyle/>
                    <a:p>
                      <a:pPr algn="ctr" fontAlgn="b"/>
                      <a:r>
                        <a:rPr lang="en-CA" sz="1200" b="0" i="0" u="none" strike="noStrike" kern="1200" dirty="0">
                          <a:solidFill>
                            <a:srgbClr val="222223"/>
                          </a:solidFill>
                          <a:effectLst/>
                          <a:latin typeface="Calibri" panose="020F0502020204030204" pitchFamily="34" charset="0"/>
                          <a:ea typeface="+mn-ea"/>
                          <a:cs typeface="+mn-cs"/>
                        </a:rPr>
                        <a:t>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61919264"/>
                  </a:ext>
                </a:extLst>
              </a:tr>
              <a:tr h="440762">
                <a:tc>
                  <a:txBody>
                    <a:bodyPr/>
                    <a:lstStyle/>
                    <a:p>
                      <a:pPr algn="ctr" fontAlgn="b"/>
                      <a:endParaRPr lang="en-CA" sz="1200" b="0" i="0" u="none" strike="noStrike" kern="1200" dirty="0">
                        <a:solidFill>
                          <a:srgbClr val="222223"/>
                        </a:solidFill>
                        <a:effectLst/>
                        <a:latin typeface="Calibri" panose="020F0502020204030204" pitchFamily="34" charset="0"/>
                        <a:ea typeface="+mn-ea"/>
                        <a:cs typeface="+mn-cs"/>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55413844"/>
                  </a:ext>
                </a:extLst>
              </a:tr>
              <a:tr h="440762">
                <a:tc>
                  <a:txBody>
                    <a:bodyPr/>
                    <a:lstStyle/>
                    <a:p>
                      <a:pPr algn="ctr" fontAlgn="ctr"/>
                      <a:r>
                        <a:rPr lang="en-US" sz="1200" b="0" i="0" u="none" strike="noStrike" dirty="0">
                          <a:solidFill>
                            <a:srgbClr val="000000"/>
                          </a:solidFill>
                          <a:effectLst/>
                          <a:latin typeface="Calibri" panose="020F0502020204030204" pitchFamily="34" charset="0"/>
                        </a:rPr>
                        <a:t>7%</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13976434"/>
                  </a:ext>
                </a:extLst>
              </a:tr>
              <a:tr h="440762">
                <a:tc>
                  <a:txBody>
                    <a:bodyPr/>
                    <a:lstStyle/>
                    <a:p>
                      <a:pPr algn="ctr" fontAlgn="ctr"/>
                      <a:r>
                        <a:rPr lang="en-US" sz="1200" b="0" i="0" u="none" strike="noStrike" dirty="0">
                          <a:solidFill>
                            <a:srgbClr val="000000"/>
                          </a:solidFill>
                          <a:effectLst/>
                          <a:latin typeface="Calibri" panose="020F0502020204030204" pitchFamily="34" charset="0"/>
                        </a:rPr>
                        <a:t>6%</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42134388"/>
                  </a:ext>
                </a:extLst>
              </a:tr>
              <a:tr h="440762">
                <a:tc>
                  <a:txBody>
                    <a:bodyPr/>
                    <a:lstStyle/>
                    <a:p>
                      <a:pPr algn="ctr" rtl="0" fontAlgn="ctr"/>
                      <a:r>
                        <a:rPr lang="en-US" sz="1200" b="0" i="0" u="none" strike="noStrike">
                          <a:solidFill>
                            <a:srgbClr val="000000"/>
                          </a:solidFill>
                          <a:effectLst/>
                          <a:latin typeface="Calibri" panose="020F0502020204030204" pitchFamily="34" charset="0"/>
                        </a:rPr>
                        <a:t>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9803394"/>
                  </a:ext>
                </a:extLst>
              </a:tr>
              <a:tr h="440762">
                <a:tc>
                  <a:txBody>
                    <a:bodyPr/>
                    <a:lstStyle/>
                    <a:p>
                      <a:pPr algn="ctr" rtl="0" fontAlgn="ctr"/>
                      <a:r>
                        <a:rPr lang="en-US" sz="1200" b="0" i="0" u="none" strike="noStrike">
                          <a:solidFill>
                            <a:srgbClr val="000000"/>
                          </a:solidFill>
                          <a:effectLst/>
                          <a:latin typeface="Calibri" panose="020F0502020204030204" pitchFamily="34" charset="0"/>
                        </a:rPr>
                        <a:t>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869873137"/>
                  </a:ext>
                </a:extLst>
              </a:tr>
              <a:tr h="440762">
                <a:tc>
                  <a:txBody>
                    <a:bodyPr/>
                    <a:lstStyle/>
                    <a:p>
                      <a:pPr algn="ctr" rtl="0" fontAlgn="ctr"/>
                      <a:r>
                        <a:rPr lang="en-US" sz="1200" b="0" i="0" u="none" strike="noStrike">
                          <a:solidFill>
                            <a:srgbClr val="000000"/>
                          </a:solidFill>
                          <a:effectLst/>
                          <a:latin typeface="Calibri" panose="020F0502020204030204" pitchFamily="34" charset="0"/>
                        </a:rPr>
                        <a:t>10%</a:t>
                      </a:r>
                      <a:endParaRPr lang="en-US" sz="1200" b="0" i="0" u="none" strike="noStrike" dirty="0">
                        <a:solidFill>
                          <a:srgbClr val="000000"/>
                        </a:solidFill>
                        <a:effectLst/>
                        <a:latin typeface="Calibri" panose="020F0502020204030204" pitchFamily="34" charset="0"/>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62794929"/>
                  </a:ext>
                </a:extLst>
              </a:tr>
              <a:tr h="440762">
                <a:tc>
                  <a:txBody>
                    <a:bodyPr/>
                    <a:lstStyle/>
                    <a:p>
                      <a:pPr algn="ctr" rtl="0" fontAlgn="ctr"/>
                      <a:r>
                        <a:rPr lang="en-US" sz="1200" b="0" i="0" u="none" strike="noStrike">
                          <a:solidFill>
                            <a:srgbClr val="000000"/>
                          </a:solidFill>
                          <a:effectLst/>
                          <a:latin typeface="Calibri" panose="020F0502020204030204" pitchFamily="34" charset="0"/>
                        </a:rPr>
                        <a:t>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73477182"/>
                  </a:ext>
                </a:extLst>
              </a:tr>
              <a:tr h="440762">
                <a:tc>
                  <a:txBody>
                    <a:bodyPr/>
                    <a:lstStyle/>
                    <a:p>
                      <a:pPr algn="ctr" rtl="0" fontAlgn="ctr"/>
                      <a:r>
                        <a:rPr lang="en-US" sz="1200" b="0" i="0" u="none" strike="noStrike" dirty="0">
                          <a:solidFill>
                            <a:srgbClr val="000000"/>
                          </a:solidFill>
                          <a:effectLst/>
                          <a:latin typeface="Calibri" panose="020F0502020204030204" pitchFamily="34" charset="0"/>
                        </a:rPr>
                        <a:t>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30935026"/>
                  </a:ext>
                </a:extLst>
              </a:tr>
              <a:tr h="402808">
                <a:tc>
                  <a:txBody>
                    <a:bodyPr/>
                    <a:lstStyle/>
                    <a:p>
                      <a:pPr algn="ctr" fontAlgn="t"/>
                      <a:endParaRPr lang="en-US" sz="1200" b="0" i="0" u="none" strike="noStrike" kern="1200" dirty="0">
                        <a:solidFill>
                          <a:srgbClr val="222223"/>
                        </a:solidFill>
                        <a:effectLst/>
                        <a:latin typeface="Calibri" panose="020F0502020204030204" pitchFamily="34" charset="0"/>
                        <a:ea typeface="+mn-ea"/>
                        <a:cs typeface="+mn-cs"/>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47027772"/>
                  </a:ext>
                </a:extLst>
              </a:tr>
            </a:tbl>
          </a:graphicData>
        </a:graphic>
      </p:graphicFrame>
    </p:spTree>
    <p:extLst>
      <p:ext uri="{BB962C8B-B14F-4D97-AF65-F5344CB8AC3E}">
        <p14:creationId xmlns:p14="http://schemas.microsoft.com/office/powerpoint/2010/main" val="262760677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1107996"/>
          </a:xfrm>
        </p:spPr>
        <p:txBody>
          <a:bodyPr/>
          <a:lstStyle/>
          <a:p>
            <a:pPr algn="just"/>
            <a:r>
              <a:rPr lang="en-US" dirty="0"/>
              <a:t>There is no consensus on how to deal with the potentially-negative effects of technological change. It appears that corporations, governments and individuals are all a part of the solution. The idea of training programs is gaining traction (up 5 points since last year). </a:t>
            </a:r>
          </a:p>
        </p:txBody>
      </p:sp>
      <p:graphicFrame>
        <p:nvGraphicFramePr>
          <p:cNvPr id="5" name="Chart 4"/>
          <p:cNvGraphicFramePr/>
          <p:nvPr>
            <p:extLst>
              <p:ext uri="{D42A27DB-BD31-4B8C-83A1-F6EECF244321}">
                <p14:modId xmlns:p14="http://schemas.microsoft.com/office/powerpoint/2010/main" val="4023542849"/>
              </p:ext>
            </p:extLst>
          </p:nvPr>
        </p:nvGraphicFramePr>
        <p:xfrm>
          <a:off x="234000" y="1676400"/>
          <a:ext cx="891000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 Placeholder 2">
            <a:extLst>
              <a:ext uri="{FF2B5EF4-FFF2-40B4-BE49-F238E27FC236}">
                <a16:creationId xmlns:a16="http://schemas.microsoft.com/office/drawing/2014/main" xmlns="" id="{76BFEA46-B080-4C4E-A4E7-DE3FFC28C772}"/>
              </a:ext>
            </a:extLst>
          </p:cNvPr>
          <p:cNvSpPr>
            <a:spLocks noGrp="1"/>
          </p:cNvSpPr>
          <p:nvPr>
            <p:ph type="body" sz="quarter" idx="16"/>
          </p:nvPr>
        </p:nvSpPr>
        <p:spPr>
          <a:xfrm>
            <a:off x="209558" y="6316275"/>
            <a:ext cx="7258042" cy="356508"/>
          </a:xfrm>
        </p:spPr>
        <p:txBody>
          <a:bodyPr/>
          <a:lstStyle/>
          <a:p>
            <a:r>
              <a:rPr lang="en-US" dirty="0"/>
              <a:t>Q36.  What steps should be taken to deal with the potentially negative effects of technological change? * not asked in China</a:t>
            </a:r>
          </a:p>
          <a:p>
            <a:r>
              <a:rPr lang="en-CA" dirty="0"/>
              <a:t>Base: Disagree Benefits Outweigh Costs (n=7,012)</a:t>
            </a:r>
            <a:endParaRPr lang="en-US" dirty="0"/>
          </a:p>
        </p:txBody>
      </p:sp>
      <p:graphicFrame>
        <p:nvGraphicFramePr>
          <p:cNvPr id="8" name="Table 7">
            <a:extLst>
              <a:ext uri="{FF2B5EF4-FFF2-40B4-BE49-F238E27FC236}">
                <a16:creationId xmlns:a16="http://schemas.microsoft.com/office/drawing/2014/main" xmlns="" id="{4BE9C416-AE4D-44E7-84DA-DE8A649CA6AC}"/>
              </a:ext>
            </a:extLst>
          </p:cNvPr>
          <p:cNvGraphicFramePr>
            <a:graphicFrameLocks noGrp="1"/>
          </p:cNvGraphicFramePr>
          <p:nvPr>
            <p:extLst>
              <p:ext uri="{D42A27DB-BD31-4B8C-83A1-F6EECF244321}">
                <p14:modId xmlns:p14="http://schemas.microsoft.com/office/powerpoint/2010/main" val="3141263708"/>
              </p:ext>
            </p:extLst>
          </p:nvPr>
        </p:nvGraphicFramePr>
        <p:xfrm>
          <a:off x="7162800" y="1143001"/>
          <a:ext cx="1143000" cy="4571999"/>
        </p:xfrm>
        <a:graphic>
          <a:graphicData uri="http://schemas.openxmlformats.org/drawingml/2006/table">
            <a:tbl>
              <a:tblPr>
                <a:tableStyleId>{5C22544A-7EE6-4342-B048-85BDC9FD1C3A}</a:tableStyleId>
              </a:tblPr>
              <a:tblGrid>
                <a:gridCol w="1143000">
                  <a:extLst>
                    <a:ext uri="{9D8B030D-6E8A-4147-A177-3AD203B41FA5}">
                      <a16:colId xmlns:a16="http://schemas.microsoft.com/office/drawing/2014/main" xmlns="" val="2687950427"/>
                    </a:ext>
                  </a:extLst>
                </a:gridCol>
              </a:tblGrid>
              <a:tr h="359557">
                <a:tc>
                  <a:txBody>
                    <a:bodyPr/>
                    <a:lstStyle/>
                    <a:p>
                      <a:pPr algn="ctr" fontAlgn="t"/>
                      <a:endParaRPr lang="en-US" sz="1200" b="1" i="0" u="none"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807450666"/>
                  </a:ext>
                </a:extLst>
              </a:tr>
              <a:tr h="282670">
                <a:tc>
                  <a:txBody>
                    <a:bodyPr/>
                    <a:lstStyle/>
                    <a:p>
                      <a:pPr algn="ctr" fontAlgn="t"/>
                      <a:r>
                        <a:rPr lang="en-US" sz="1200" b="1" u="sng" strike="noStrike" dirty="0">
                          <a:effectLst/>
                          <a:latin typeface="+mn-lt"/>
                        </a:rPr>
                        <a:t>2017</a:t>
                      </a:r>
                      <a:endParaRPr lang="en-US" sz="1200" b="1" i="0" u="sng"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315944323"/>
                  </a:ext>
                </a:extLst>
              </a:tr>
              <a:tr h="483368">
                <a:tc>
                  <a:txBody>
                    <a:bodyPr/>
                    <a:lstStyle/>
                    <a:p>
                      <a:pPr algn="ctr" fontAlgn="ctr"/>
                      <a:r>
                        <a:rPr lang="en-US" sz="1200" b="0" i="0" u="none" strike="noStrike" dirty="0">
                          <a:solidFill>
                            <a:srgbClr val="000000"/>
                          </a:solidFill>
                          <a:effectLst/>
                          <a:latin typeface="Calibri" panose="020F0502020204030204" pitchFamily="34" charset="0"/>
                        </a:rPr>
                        <a:t>37%</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61919264"/>
                  </a:ext>
                </a:extLst>
              </a:tr>
              <a:tr h="386633">
                <a:tc>
                  <a:txBody>
                    <a:bodyPr/>
                    <a:lstStyle/>
                    <a:p>
                      <a:pPr algn="ctr" fontAlgn="ctr"/>
                      <a:r>
                        <a:rPr lang="en-US" sz="1200" b="0" i="0" u="none" strike="noStrike" dirty="0">
                          <a:solidFill>
                            <a:srgbClr val="000000"/>
                          </a:solidFill>
                          <a:effectLst/>
                          <a:latin typeface="Calibri" panose="020F0502020204030204" pitchFamily="34" charset="0"/>
                        </a:rPr>
                        <a:t>39%</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55413844"/>
                  </a:ext>
                </a:extLst>
              </a:tr>
              <a:tr h="386633">
                <a:tc>
                  <a:txBody>
                    <a:bodyPr/>
                    <a:lstStyle/>
                    <a:p>
                      <a:pPr algn="ctr" fontAlgn="ctr"/>
                      <a:r>
                        <a:rPr lang="en-US" sz="1200" b="0" i="0" u="none" strike="noStrike" dirty="0">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13976434"/>
                  </a:ext>
                </a:extLst>
              </a:tr>
              <a:tr h="386633">
                <a:tc>
                  <a:txBody>
                    <a:bodyPr/>
                    <a:lstStyle/>
                    <a:p>
                      <a:pPr algn="ctr" fontAlgn="ctr"/>
                      <a:r>
                        <a:rPr lang="en-US" sz="1200" b="0" i="0" u="none" strike="noStrike">
                          <a:solidFill>
                            <a:srgbClr val="000000"/>
                          </a:solidFill>
                          <a:effectLst/>
                          <a:latin typeface="Calibri" panose="020F0502020204030204" pitchFamily="34" charset="0"/>
                        </a:rPr>
                        <a:t>31%</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42134388"/>
                  </a:ext>
                </a:extLst>
              </a:tr>
              <a:tr h="386633">
                <a:tc>
                  <a:txBody>
                    <a:bodyPr/>
                    <a:lstStyle/>
                    <a:p>
                      <a:pPr algn="ctr" fontAlgn="ctr"/>
                      <a:r>
                        <a:rPr lang="en-US" sz="1200" b="0" i="0" u="none" strike="noStrike">
                          <a:solidFill>
                            <a:srgbClr val="000000"/>
                          </a:solidFill>
                          <a:effectLst/>
                          <a:latin typeface="Calibri" panose="020F0502020204030204" pitchFamily="34" charset="0"/>
                        </a:rPr>
                        <a:t>31%</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9803394"/>
                  </a:ext>
                </a:extLst>
              </a:tr>
              <a:tr h="386633">
                <a:tc>
                  <a:txBody>
                    <a:bodyPr/>
                    <a:lstStyle/>
                    <a:p>
                      <a:pPr algn="ctr" fontAlgn="ctr"/>
                      <a:r>
                        <a:rPr lang="en-US" sz="1200" b="0" i="0" u="none" strike="noStrike">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869873137"/>
                  </a:ext>
                </a:extLst>
              </a:tr>
              <a:tr h="386633">
                <a:tc>
                  <a:txBody>
                    <a:bodyPr/>
                    <a:lstStyle/>
                    <a:p>
                      <a:pPr algn="ctr" fontAlgn="ctr"/>
                      <a:r>
                        <a:rPr lang="en-US" sz="1200" b="0" i="0" u="none" strike="noStrike">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62794929"/>
                  </a:ext>
                </a:extLst>
              </a:tr>
              <a:tr h="386633">
                <a:tc>
                  <a:txBody>
                    <a:bodyPr/>
                    <a:lstStyle/>
                    <a:p>
                      <a:pPr algn="ctr" fontAlgn="ctr"/>
                      <a:r>
                        <a:rPr lang="en-US" sz="1200" b="0" i="0" u="none" strike="noStrike">
                          <a:solidFill>
                            <a:srgbClr val="000000"/>
                          </a:solidFill>
                          <a:effectLst/>
                          <a:latin typeface="Calibri" panose="020F0502020204030204" pitchFamily="34" charset="0"/>
                        </a:rPr>
                        <a:t>10%</a:t>
                      </a:r>
                      <a:endParaRPr lang="en-US" sz="1200" b="0" i="0" u="none" strike="noStrike" dirty="0">
                        <a:solidFill>
                          <a:srgbClr val="000000"/>
                        </a:solidFill>
                        <a:effectLst/>
                        <a:latin typeface="Calibri" panose="020F0502020204030204" pitchFamily="34" charset="0"/>
                      </a:endParaRP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73477182"/>
                  </a:ext>
                </a:extLst>
              </a:tr>
              <a:tr h="386633">
                <a:tc>
                  <a:txBody>
                    <a:bodyPr/>
                    <a:lstStyle/>
                    <a:p>
                      <a:pPr algn="ctr" fontAlgn="ctr"/>
                      <a:r>
                        <a:rPr lang="en-US" sz="1200" b="0" i="0" u="none" strike="noStrike">
                          <a:solidFill>
                            <a:srgbClr val="000000"/>
                          </a:solidFill>
                          <a:effectLst/>
                          <a:latin typeface="Calibri" panose="020F0502020204030204" pitchFamily="34" charset="0"/>
                        </a:rPr>
                        <a:t>6%</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30935026"/>
                  </a:ext>
                </a:extLst>
              </a:tr>
              <a:tr h="353340">
                <a:tc>
                  <a:txBody>
                    <a:bodyPr/>
                    <a:lstStyle/>
                    <a:p>
                      <a:pPr algn="ctr" fontAlgn="ctr"/>
                      <a:r>
                        <a:rPr lang="en-US" sz="1200" b="0" i="0" u="none" strike="noStrike" dirty="0">
                          <a:solidFill>
                            <a:srgbClr val="000000"/>
                          </a:solidFill>
                          <a:effectLst/>
                          <a:latin typeface="Calibri" panose="020F0502020204030204" pitchFamily="34" charset="0"/>
                        </a:rPr>
                        <a:t>18%</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47027772"/>
                  </a:ext>
                </a:extLst>
              </a:tr>
            </a:tbl>
          </a:graphicData>
        </a:graphic>
      </p:graphicFrame>
    </p:spTree>
    <p:extLst>
      <p:ext uri="{BB962C8B-B14F-4D97-AF65-F5344CB8AC3E}">
        <p14:creationId xmlns:p14="http://schemas.microsoft.com/office/powerpoint/2010/main" val="19994451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457200"/>
            <a:ext cx="8646971" cy="387798"/>
          </a:xfrm>
        </p:spPr>
        <p:txBody>
          <a:bodyPr/>
          <a:lstStyle/>
          <a:p>
            <a:r>
              <a:rPr lang="en-US" dirty="0"/>
              <a:t>Methodology</a:t>
            </a:r>
          </a:p>
        </p:txBody>
      </p:sp>
      <p:sp>
        <p:nvSpPr>
          <p:cNvPr id="3" name="Text Placeholder 2"/>
          <p:cNvSpPr>
            <a:spLocks noGrp="1"/>
          </p:cNvSpPr>
          <p:nvPr>
            <p:ph type="body" sz="quarter" idx="14"/>
          </p:nvPr>
        </p:nvSpPr>
        <p:spPr/>
        <p:txBody>
          <a:bodyPr/>
          <a:lstStyle/>
          <a:p>
            <a:pPr algn="just"/>
            <a:r>
              <a:rPr lang="en-US" sz="1400" dirty="0"/>
              <a:t>This survey was conducted by Ipsos on behalf of the Centre for International Governance Innovation (“CIGI”) between December 29, 2017, and March 5, 2018. </a:t>
            </a:r>
          </a:p>
          <a:p>
            <a:pPr algn="just"/>
            <a:r>
              <a:rPr lang="en-US" sz="1400" dirty="0"/>
              <a:t>The survey was conducted in 25 economies—Australia, Brazil, Canada, China, Egypt, France, Germany, Great Britain, Hong Kong, India, Indonesia, Italy, Japan, Kenya, Mexico, Nigeria, Pakistan, Poland, Russia, South Africa, Republic of Korea, Sweden, Tunisia, Turkey and the United States—and involved 25,262 Internet users. </a:t>
            </a:r>
          </a:p>
          <a:p>
            <a:pPr algn="just"/>
            <a:r>
              <a:rPr lang="en-US" sz="1400" dirty="0"/>
              <a:t>Twenty-one of the economies utilized the Ipsos Internet panel system while Tunisia was conducted via CATI, and Kenya, Nigeria and Pakistan utilized face-to-face interviewing, given online constraints in these economies and the length of the poll.  The inclusion of Russia is new to this year’s poll. </a:t>
            </a:r>
          </a:p>
          <a:p>
            <a:pPr algn="just"/>
            <a:r>
              <a:rPr lang="en-US" sz="1400" dirty="0"/>
              <a:t>In the US and Canada respondents were aged 18-64, and 16-64 in all other economies. </a:t>
            </a:r>
          </a:p>
          <a:p>
            <a:pPr algn="just"/>
            <a:r>
              <a:rPr lang="en-US" sz="1400" dirty="0"/>
              <a:t>For 2018, the economies of Russia and South Africa have been added to the BRICS definition, which previously only included Brazil, India, and China (BIC). For analytic purposes, the BRICS data is tracked against the BIC data from previous surveys, though the comparison is not direct. </a:t>
            </a:r>
          </a:p>
          <a:p>
            <a:pPr algn="just"/>
            <a:r>
              <a:rPr lang="en-US" sz="1400" dirty="0"/>
              <a:t>Approximately 1,000+ individuals were surveyed in each economy and are weighted to match the population in each economy surveyed. The precision of Ipsos online polls is calculated using a credibility interval. In this case, a poll of 1,000 is accurate to +/- 3.5 percentage points. For those surveys conducted by CATI and face-to-face, the margin of error is +/-3.1, 19 times out of 20. </a:t>
            </a:r>
          </a:p>
          <a:p>
            <a:pPr algn="just"/>
            <a:endParaRPr lang="en-US" dirty="0"/>
          </a:p>
        </p:txBody>
      </p:sp>
      <p:graphicFrame>
        <p:nvGraphicFramePr>
          <p:cNvPr id="4" name="Table 3"/>
          <p:cNvGraphicFramePr>
            <a:graphicFrameLocks noGrp="1"/>
          </p:cNvGraphicFramePr>
          <p:nvPr>
            <p:extLst/>
          </p:nvPr>
        </p:nvGraphicFramePr>
        <p:xfrm>
          <a:off x="152400" y="5181600"/>
          <a:ext cx="4648200" cy="731520"/>
        </p:xfrm>
        <a:graphic>
          <a:graphicData uri="http://schemas.openxmlformats.org/drawingml/2006/table">
            <a:tbl>
              <a:tblPr firstRow="1" bandRow="1"/>
              <a:tblGrid>
                <a:gridCol w="1093694">
                  <a:extLst>
                    <a:ext uri="{9D8B030D-6E8A-4147-A177-3AD203B41FA5}">
                      <a16:colId xmlns:a16="http://schemas.microsoft.com/office/drawing/2014/main" xmlns="" val="20000"/>
                    </a:ext>
                  </a:extLst>
                </a:gridCol>
                <a:gridCol w="3554506">
                  <a:extLst>
                    <a:ext uri="{9D8B030D-6E8A-4147-A177-3AD203B41FA5}">
                      <a16:colId xmlns:a16="http://schemas.microsoft.com/office/drawing/2014/main" xmlns="" val="20001"/>
                    </a:ext>
                  </a:extLst>
                </a:gridCol>
              </a:tblGrid>
              <a:tr h="0">
                <a:tc>
                  <a:txBody>
                    <a:bodyPr/>
                    <a:lstStyle>
                      <a:lvl1pPr marL="0" algn="l" defTabSz="924282" rtl="0" eaLnBrk="1" latinLnBrk="0" hangingPunct="1">
                        <a:defRPr sz="1800" b="1" kern="1200">
                          <a:solidFill>
                            <a:schemeClr val="lt1"/>
                          </a:solidFill>
                          <a:latin typeface="Calibri"/>
                        </a:defRPr>
                      </a:lvl1pPr>
                      <a:lvl2pPr marL="462140" algn="l" defTabSz="924282" rtl="0" eaLnBrk="1" latinLnBrk="0" hangingPunct="1">
                        <a:defRPr sz="1800" b="1" kern="1200">
                          <a:solidFill>
                            <a:schemeClr val="lt1"/>
                          </a:solidFill>
                          <a:latin typeface="Calibri"/>
                        </a:defRPr>
                      </a:lvl2pPr>
                      <a:lvl3pPr marL="924282" algn="l" defTabSz="924282" rtl="0" eaLnBrk="1" latinLnBrk="0" hangingPunct="1">
                        <a:defRPr sz="1800" b="1" kern="1200">
                          <a:solidFill>
                            <a:schemeClr val="lt1"/>
                          </a:solidFill>
                          <a:latin typeface="Calibri"/>
                        </a:defRPr>
                      </a:lvl3pPr>
                      <a:lvl4pPr marL="1386422" algn="l" defTabSz="924282" rtl="0" eaLnBrk="1" latinLnBrk="0" hangingPunct="1">
                        <a:defRPr sz="1800" b="1" kern="1200">
                          <a:solidFill>
                            <a:schemeClr val="lt1"/>
                          </a:solidFill>
                          <a:latin typeface="Calibri"/>
                        </a:defRPr>
                      </a:lvl4pPr>
                      <a:lvl5pPr marL="1848564" algn="l" defTabSz="924282" rtl="0" eaLnBrk="1" latinLnBrk="0" hangingPunct="1">
                        <a:defRPr sz="1800" b="1" kern="1200">
                          <a:solidFill>
                            <a:schemeClr val="lt1"/>
                          </a:solidFill>
                          <a:latin typeface="Calibri"/>
                        </a:defRPr>
                      </a:lvl5pPr>
                      <a:lvl6pPr marL="2310704" algn="l" defTabSz="924282" rtl="0" eaLnBrk="1" latinLnBrk="0" hangingPunct="1">
                        <a:defRPr sz="1800" b="1" kern="1200">
                          <a:solidFill>
                            <a:schemeClr val="lt1"/>
                          </a:solidFill>
                          <a:latin typeface="Calibri"/>
                        </a:defRPr>
                      </a:lvl6pPr>
                      <a:lvl7pPr marL="2772846" algn="l" defTabSz="924282" rtl="0" eaLnBrk="1" latinLnBrk="0" hangingPunct="1">
                        <a:defRPr sz="1800" b="1" kern="1200">
                          <a:solidFill>
                            <a:schemeClr val="lt1"/>
                          </a:solidFill>
                          <a:latin typeface="Calibri"/>
                        </a:defRPr>
                      </a:lvl7pPr>
                      <a:lvl8pPr marL="3234986" algn="l" defTabSz="924282" rtl="0" eaLnBrk="1" latinLnBrk="0" hangingPunct="1">
                        <a:defRPr sz="1800" b="1" kern="1200">
                          <a:solidFill>
                            <a:schemeClr val="lt1"/>
                          </a:solidFill>
                          <a:latin typeface="Calibri"/>
                        </a:defRPr>
                      </a:lvl8pPr>
                      <a:lvl9pPr marL="3697126" algn="l" defTabSz="924282" rtl="0" eaLnBrk="1" latinLnBrk="0" hangingPunct="1">
                        <a:defRPr sz="1800" b="1" kern="1200">
                          <a:solidFill>
                            <a:schemeClr val="lt1"/>
                          </a:solidFill>
                          <a:latin typeface="Calibri"/>
                        </a:defRPr>
                      </a:lvl9pPr>
                    </a:lstStyle>
                    <a:p>
                      <a:pPr algn="r"/>
                      <a:r>
                        <a:rPr lang="en-US" sz="1600" b="1" dirty="0">
                          <a:solidFill>
                            <a:schemeClr val="tx1"/>
                          </a:solidFill>
                        </a:rPr>
                        <a:t>BRICS =</a:t>
                      </a:r>
                      <a:endParaRPr lang="en-CA" sz="1600" b="1" dirty="0">
                        <a:solidFill>
                          <a:schemeClr val="tx1"/>
                        </a:solidFill>
                      </a:endParaRPr>
                    </a:p>
                  </a:txBody>
                  <a:tcPr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lvl1pPr marL="0" algn="l" defTabSz="924282" rtl="0" eaLnBrk="1" latinLnBrk="0" hangingPunct="1">
                        <a:defRPr sz="1800" b="1" kern="1200">
                          <a:solidFill>
                            <a:schemeClr val="lt1"/>
                          </a:solidFill>
                          <a:latin typeface="Calibri"/>
                        </a:defRPr>
                      </a:lvl1pPr>
                      <a:lvl2pPr marL="462140" algn="l" defTabSz="924282" rtl="0" eaLnBrk="1" latinLnBrk="0" hangingPunct="1">
                        <a:defRPr sz="1800" b="1" kern="1200">
                          <a:solidFill>
                            <a:schemeClr val="lt1"/>
                          </a:solidFill>
                          <a:latin typeface="Calibri"/>
                        </a:defRPr>
                      </a:lvl2pPr>
                      <a:lvl3pPr marL="924282" algn="l" defTabSz="924282" rtl="0" eaLnBrk="1" latinLnBrk="0" hangingPunct="1">
                        <a:defRPr sz="1800" b="1" kern="1200">
                          <a:solidFill>
                            <a:schemeClr val="lt1"/>
                          </a:solidFill>
                          <a:latin typeface="Calibri"/>
                        </a:defRPr>
                      </a:lvl3pPr>
                      <a:lvl4pPr marL="1386422" algn="l" defTabSz="924282" rtl="0" eaLnBrk="1" latinLnBrk="0" hangingPunct="1">
                        <a:defRPr sz="1800" b="1" kern="1200">
                          <a:solidFill>
                            <a:schemeClr val="lt1"/>
                          </a:solidFill>
                          <a:latin typeface="Calibri"/>
                        </a:defRPr>
                      </a:lvl4pPr>
                      <a:lvl5pPr marL="1848564" algn="l" defTabSz="924282" rtl="0" eaLnBrk="1" latinLnBrk="0" hangingPunct="1">
                        <a:defRPr sz="1800" b="1" kern="1200">
                          <a:solidFill>
                            <a:schemeClr val="lt1"/>
                          </a:solidFill>
                          <a:latin typeface="Calibri"/>
                        </a:defRPr>
                      </a:lvl5pPr>
                      <a:lvl6pPr marL="2310704" algn="l" defTabSz="924282" rtl="0" eaLnBrk="1" latinLnBrk="0" hangingPunct="1">
                        <a:defRPr sz="1800" b="1" kern="1200">
                          <a:solidFill>
                            <a:schemeClr val="lt1"/>
                          </a:solidFill>
                          <a:latin typeface="Calibri"/>
                        </a:defRPr>
                      </a:lvl6pPr>
                      <a:lvl7pPr marL="2772846" algn="l" defTabSz="924282" rtl="0" eaLnBrk="1" latinLnBrk="0" hangingPunct="1">
                        <a:defRPr sz="1800" b="1" kern="1200">
                          <a:solidFill>
                            <a:schemeClr val="lt1"/>
                          </a:solidFill>
                          <a:latin typeface="Calibri"/>
                        </a:defRPr>
                      </a:lvl7pPr>
                      <a:lvl8pPr marL="3234986" algn="l" defTabSz="924282" rtl="0" eaLnBrk="1" latinLnBrk="0" hangingPunct="1">
                        <a:defRPr sz="1800" b="1" kern="1200">
                          <a:solidFill>
                            <a:schemeClr val="lt1"/>
                          </a:solidFill>
                          <a:latin typeface="Calibri"/>
                        </a:defRPr>
                      </a:lvl8pPr>
                      <a:lvl9pPr marL="3697126" algn="l" defTabSz="924282" rtl="0" eaLnBrk="1" latinLnBrk="0" hangingPunct="1">
                        <a:defRPr sz="1800" b="1" kern="1200">
                          <a:solidFill>
                            <a:schemeClr val="lt1"/>
                          </a:solidFill>
                          <a:latin typeface="Calibri"/>
                        </a:defRPr>
                      </a:lvl9pPr>
                    </a:lstStyle>
                    <a:p>
                      <a:r>
                        <a:rPr lang="en-US" sz="1600" b="1" dirty="0">
                          <a:solidFill>
                            <a:schemeClr val="tx1"/>
                          </a:solidFill>
                        </a:rPr>
                        <a:t>Brazil, Russia, India, China, South Africa</a:t>
                      </a:r>
                      <a:endParaRPr lang="en-CA" sz="1600" b="1" dirty="0">
                        <a:solidFill>
                          <a:schemeClr val="tx1"/>
                        </a:solidFill>
                      </a:endParaRPr>
                    </a:p>
                  </a:txBody>
                  <a:tcPr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0"/>
                  </a:ext>
                </a:extLst>
              </a:tr>
              <a:tr h="0">
                <a:tc>
                  <a:txBody>
                    <a:bodyPr/>
                    <a:lstStyle>
                      <a:lvl1pPr marL="0" algn="l" defTabSz="924282" rtl="0" eaLnBrk="1" latinLnBrk="0" hangingPunct="1">
                        <a:defRPr sz="1800" kern="1200">
                          <a:solidFill>
                            <a:schemeClr val="dk1"/>
                          </a:solidFill>
                          <a:latin typeface="Calibri"/>
                        </a:defRPr>
                      </a:lvl1pPr>
                      <a:lvl2pPr marL="462140" algn="l" defTabSz="924282" rtl="0" eaLnBrk="1" latinLnBrk="0" hangingPunct="1">
                        <a:defRPr sz="1800" kern="1200">
                          <a:solidFill>
                            <a:schemeClr val="dk1"/>
                          </a:solidFill>
                          <a:latin typeface="Calibri"/>
                        </a:defRPr>
                      </a:lvl2pPr>
                      <a:lvl3pPr marL="924282" algn="l" defTabSz="924282" rtl="0" eaLnBrk="1" latinLnBrk="0" hangingPunct="1">
                        <a:defRPr sz="1800" kern="1200">
                          <a:solidFill>
                            <a:schemeClr val="dk1"/>
                          </a:solidFill>
                          <a:latin typeface="Calibri"/>
                        </a:defRPr>
                      </a:lvl3pPr>
                      <a:lvl4pPr marL="1386422" algn="l" defTabSz="924282" rtl="0" eaLnBrk="1" latinLnBrk="0" hangingPunct="1">
                        <a:defRPr sz="1800" kern="1200">
                          <a:solidFill>
                            <a:schemeClr val="dk1"/>
                          </a:solidFill>
                          <a:latin typeface="Calibri"/>
                        </a:defRPr>
                      </a:lvl4pPr>
                      <a:lvl5pPr marL="1848564" algn="l" defTabSz="924282" rtl="0" eaLnBrk="1" latinLnBrk="0" hangingPunct="1">
                        <a:defRPr sz="1800" kern="1200">
                          <a:solidFill>
                            <a:schemeClr val="dk1"/>
                          </a:solidFill>
                          <a:latin typeface="Calibri"/>
                        </a:defRPr>
                      </a:lvl5pPr>
                      <a:lvl6pPr marL="2310704" algn="l" defTabSz="924282" rtl="0" eaLnBrk="1" latinLnBrk="0" hangingPunct="1">
                        <a:defRPr sz="1800" kern="1200">
                          <a:solidFill>
                            <a:schemeClr val="dk1"/>
                          </a:solidFill>
                          <a:latin typeface="Calibri"/>
                        </a:defRPr>
                      </a:lvl6pPr>
                      <a:lvl7pPr marL="2772846" algn="l" defTabSz="924282" rtl="0" eaLnBrk="1" latinLnBrk="0" hangingPunct="1">
                        <a:defRPr sz="1800" kern="1200">
                          <a:solidFill>
                            <a:schemeClr val="dk1"/>
                          </a:solidFill>
                          <a:latin typeface="Calibri"/>
                        </a:defRPr>
                      </a:lvl7pPr>
                      <a:lvl8pPr marL="3234986" algn="l" defTabSz="924282" rtl="0" eaLnBrk="1" latinLnBrk="0" hangingPunct="1">
                        <a:defRPr sz="1800" kern="1200">
                          <a:solidFill>
                            <a:schemeClr val="dk1"/>
                          </a:solidFill>
                          <a:latin typeface="Calibri"/>
                        </a:defRPr>
                      </a:lvl8pPr>
                      <a:lvl9pPr marL="3697126" algn="l" defTabSz="924282" rtl="0" eaLnBrk="1" latinLnBrk="0" hangingPunct="1">
                        <a:defRPr sz="1800" kern="1200">
                          <a:solidFill>
                            <a:schemeClr val="dk1"/>
                          </a:solidFill>
                          <a:latin typeface="Calibri"/>
                        </a:defRPr>
                      </a:lvl9pPr>
                    </a:lstStyle>
                    <a:p>
                      <a:pPr algn="r"/>
                      <a:r>
                        <a:rPr lang="en-US" sz="1600" b="1" dirty="0">
                          <a:solidFill>
                            <a:schemeClr val="tx1"/>
                          </a:solidFill>
                        </a:rPr>
                        <a:t>APAC =</a:t>
                      </a:r>
                      <a:endParaRPr lang="en-CA" sz="1600" b="1" dirty="0">
                        <a:solidFill>
                          <a:schemeClr val="tx1"/>
                        </a:solidFill>
                      </a:endParaRPr>
                    </a:p>
                  </a:txBody>
                  <a:tcPr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lvl1pPr marL="0" algn="l" defTabSz="924282" rtl="0" eaLnBrk="1" latinLnBrk="0" hangingPunct="1">
                        <a:defRPr sz="1800" kern="1200">
                          <a:solidFill>
                            <a:schemeClr val="dk1"/>
                          </a:solidFill>
                          <a:latin typeface="Calibri"/>
                        </a:defRPr>
                      </a:lvl1pPr>
                      <a:lvl2pPr marL="462140" algn="l" defTabSz="924282" rtl="0" eaLnBrk="1" latinLnBrk="0" hangingPunct="1">
                        <a:defRPr sz="1800" kern="1200">
                          <a:solidFill>
                            <a:schemeClr val="dk1"/>
                          </a:solidFill>
                          <a:latin typeface="Calibri"/>
                        </a:defRPr>
                      </a:lvl2pPr>
                      <a:lvl3pPr marL="924282" algn="l" defTabSz="924282" rtl="0" eaLnBrk="1" latinLnBrk="0" hangingPunct="1">
                        <a:defRPr sz="1800" kern="1200">
                          <a:solidFill>
                            <a:schemeClr val="dk1"/>
                          </a:solidFill>
                          <a:latin typeface="Calibri"/>
                        </a:defRPr>
                      </a:lvl3pPr>
                      <a:lvl4pPr marL="1386422" algn="l" defTabSz="924282" rtl="0" eaLnBrk="1" latinLnBrk="0" hangingPunct="1">
                        <a:defRPr sz="1800" kern="1200">
                          <a:solidFill>
                            <a:schemeClr val="dk1"/>
                          </a:solidFill>
                          <a:latin typeface="Calibri"/>
                        </a:defRPr>
                      </a:lvl4pPr>
                      <a:lvl5pPr marL="1848564" algn="l" defTabSz="924282" rtl="0" eaLnBrk="1" latinLnBrk="0" hangingPunct="1">
                        <a:defRPr sz="1800" kern="1200">
                          <a:solidFill>
                            <a:schemeClr val="dk1"/>
                          </a:solidFill>
                          <a:latin typeface="Calibri"/>
                        </a:defRPr>
                      </a:lvl5pPr>
                      <a:lvl6pPr marL="2310704" algn="l" defTabSz="924282" rtl="0" eaLnBrk="1" latinLnBrk="0" hangingPunct="1">
                        <a:defRPr sz="1800" kern="1200">
                          <a:solidFill>
                            <a:schemeClr val="dk1"/>
                          </a:solidFill>
                          <a:latin typeface="Calibri"/>
                        </a:defRPr>
                      </a:lvl6pPr>
                      <a:lvl7pPr marL="2772846" algn="l" defTabSz="924282" rtl="0" eaLnBrk="1" latinLnBrk="0" hangingPunct="1">
                        <a:defRPr sz="1800" kern="1200">
                          <a:solidFill>
                            <a:schemeClr val="dk1"/>
                          </a:solidFill>
                          <a:latin typeface="Calibri"/>
                        </a:defRPr>
                      </a:lvl7pPr>
                      <a:lvl8pPr marL="3234986" algn="l" defTabSz="924282" rtl="0" eaLnBrk="1" latinLnBrk="0" hangingPunct="1">
                        <a:defRPr sz="1800" kern="1200">
                          <a:solidFill>
                            <a:schemeClr val="dk1"/>
                          </a:solidFill>
                          <a:latin typeface="Calibri"/>
                        </a:defRPr>
                      </a:lvl8pPr>
                      <a:lvl9pPr marL="3697126" algn="l" defTabSz="924282" rtl="0" eaLnBrk="1" latinLnBrk="0" hangingPunct="1">
                        <a:defRPr sz="1800" kern="1200">
                          <a:solidFill>
                            <a:schemeClr val="dk1"/>
                          </a:solidFill>
                          <a:latin typeface="Calibri"/>
                        </a:defRPr>
                      </a:lvl9pPr>
                    </a:lstStyle>
                    <a:p>
                      <a:r>
                        <a:rPr lang="en-US" sz="1600" b="1" dirty="0">
                          <a:solidFill>
                            <a:schemeClr val="tx1"/>
                          </a:solidFill>
                        </a:rPr>
                        <a:t>Asia</a:t>
                      </a:r>
                      <a:r>
                        <a:rPr lang="en-US" sz="1600" b="1" baseline="0" dirty="0">
                          <a:solidFill>
                            <a:schemeClr val="tx1"/>
                          </a:solidFill>
                        </a:rPr>
                        <a:t> Pacific</a:t>
                      </a:r>
                      <a:endParaRPr lang="en-CA" sz="1600" b="1" dirty="0">
                        <a:solidFill>
                          <a:schemeClr val="tx1"/>
                        </a:solidFill>
                      </a:endParaRPr>
                    </a:p>
                  </a:txBody>
                  <a:tcPr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1"/>
                  </a:ext>
                </a:extLst>
              </a:tr>
              <a:tr h="0">
                <a:tc>
                  <a:txBody>
                    <a:bodyPr/>
                    <a:lstStyle>
                      <a:lvl1pPr marL="0" algn="l" defTabSz="924282" rtl="0" eaLnBrk="1" latinLnBrk="0" hangingPunct="1">
                        <a:defRPr sz="1800" kern="1200">
                          <a:solidFill>
                            <a:schemeClr val="dk1"/>
                          </a:solidFill>
                          <a:latin typeface="Calibri"/>
                        </a:defRPr>
                      </a:lvl1pPr>
                      <a:lvl2pPr marL="462140" algn="l" defTabSz="924282" rtl="0" eaLnBrk="1" latinLnBrk="0" hangingPunct="1">
                        <a:defRPr sz="1800" kern="1200">
                          <a:solidFill>
                            <a:schemeClr val="dk1"/>
                          </a:solidFill>
                          <a:latin typeface="Calibri"/>
                        </a:defRPr>
                      </a:lvl2pPr>
                      <a:lvl3pPr marL="924282" algn="l" defTabSz="924282" rtl="0" eaLnBrk="1" latinLnBrk="0" hangingPunct="1">
                        <a:defRPr sz="1800" kern="1200">
                          <a:solidFill>
                            <a:schemeClr val="dk1"/>
                          </a:solidFill>
                          <a:latin typeface="Calibri"/>
                        </a:defRPr>
                      </a:lvl3pPr>
                      <a:lvl4pPr marL="1386422" algn="l" defTabSz="924282" rtl="0" eaLnBrk="1" latinLnBrk="0" hangingPunct="1">
                        <a:defRPr sz="1800" kern="1200">
                          <a:solidFill>
                            <a:schemeClr val="dk1"/>
                          </a:solidFill>
                          <a:latin typeface="Calibri"/>
                        </a:defRPr>
                      </a:lvl4pPr>
                      <a:lvl5pPr marL="1848564" algn="l" defTabSz="924282" rtl="0" eaLnBrk="1" latinLnBrk="0" hangingPunct="1">
                        <a:defRPr sz="1800" kern="1200">
                          <a:solidFill>
                            <a:schemeClr val="dk1"/>
                          </a:solidFill>
                          <a:latin typeface="Calibri"/>
                        </a:defRPr>
                      </a:lvl5pPr>
                      <a:lvl6pPr marL="2310704" algn="l" defTabSz="924282" rtl="0" eaLnBrk="1" latinLnBrk="0" hangingPunct="1">
                        <a:defRPr sz="1800" kern="1200">
                          <a:solidFill>
                            <a:schemeClr val="dk1"/>
                          </a:solidFill>
                          <a:latin typeface="Calibri"/>
                        </a:defRPr>
                      </a:lvl6pPr>
                      <a:lvl7pPr marL="2772846" algn="l" defTabSz="924282" rtl="0" eaLnBrk="1" latinLnBrk="0" hangingPunct="1">
                        <a:defRPr sz="1800" kern="1200">
                          <a:solidFill>
                            <a:schemeClr val="dk1"/>
                          </a:solidFill>
                          <a:latin typeface="Calibri"/>
                        </a:defRPr>
                      </a:lvl7pPr>
                      <a:lvl8pPr marL="3234986" algn="l" defTabSz="924282" rtl="0" eaLnBrk="1" latinLnBrk="0" hangingPunct="1">
                        <a:defRPr sz="1800" kern="1200">
                          <a:solidFill>
                            <a:schemeClr val="dk1"/>
                          </a:solidFill>
                          <a:latin typeface="Calibri"/>
                        </a:defRPr>
                      </a:lvl8pPr>
                      <a:lvl9pPr marL="3697126" algn="l" defTabSz="924282" rtl="0" eaLnBrk="1" latinLnBrk="0" hangingPunct="1">
                        <a:defRPr sz="1800" kern="1200">
                          <a:solidFill>
                            <a:schemeClr val="dk1"/>
                          </a:solidFill>
                          <a:latin typeface="Calibri"/>
                        </a:defRPr>
                      </a:lvl9pPr>
                    </a:lstStyle>
                    <a:p>
                      <a:pPr algn="r"/>
                      <a:r>
                        <a:rPr lang="en-US" sz="1600" b="1" dirty="0">
                          <a:solidFill>
                            <a:schemeClr val="tx1"/>
                          </a:solidFill>
                        </a:rPr>
                        <a:t>LATAM =</a:t>
                      </a:r>
                      <a:endParaRPr lang="en-CA" sz="1600" b="1" dirty="0">
                        <a:solidFill>
                          <a:schemeClr val="tx1"/>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lvl1pPr marL="0" algn="l" defTabSz="924282" rtl="0" eaLnBrk="1" latinLnBrk="0" hangingPunct="1">
                        <a:defRPr sz="1800" kern="1200">
                          <a:solidFill>
                            <a:schemeClr val="dk1"/>
                          </a:solidFill>
                          <a:latin typeface="Calibri"/>
                        </a:defRPr>
                      </a:lvl1pPr>
                      <a:lvl2pPr marL="462140" algn="l" defTabSz="924282" rtl="0" eaLnBrk="1" latinLnBrk="0" hangingPunct="1">
                        <a:defRPr sz="1800" kern="1200">
                          <a:solidFill>
                            <a:schemeClr val="dk1"/>
                          </a:solidFill>
                          <a:latin typeface="Calibri"/>
                        </a:defRPr>
                      </a:lvl2pPr>
                      <a:lvl3pPr marL="924282" algn="l" defTabSz="924282" rtl="0" eaLnBrk="1" latinLnBrk="0" hangingPunct="1">
                        <a:defRPr sz="1800" kern="1200">
                          <a:solidFill>
                            <a:schemeClr val="dk1"/>
                          </a:solidFill>
                          <a:latin typeface="Calibri"/>
                        </a:defRPr>
                      </a:lvl3pPr>
                      <a:lvl4pPr marL="1386422" algn="l" defTabSz="924282" rtl="0" eaLnBrk="1" latinLnBrk="0" hangingPunct="1">
                        <a:defRPr sz="1800" kern="1200">
                          <a:solidFill>
                            <a:schemeClr val="dk1"/>
                          </a:solidFill>
                          <a:latin typeface="Calibri"/>
                        </a:defRPr>
                      </a:lvl4pPr>
                      <a:lvl5pPr marL="1848564" algn="l" defTabSz="924282" rtl="0" eaLnBrk="1" latinLnBrk="0" hangingPunct="1">
                        <a:defRPr sz="1800" kern="1200">
                          <a:solidFill>
                            <a:schemeClr val="dk1"/>
                          </a:solidFill>
                          <a:latin typeface="Calibri"/>
                        </a:defRPr>
                      </a:lvl5pPr>
                      <a:lvl6pPr marL="2310704" algn="l" defTabSz="924282" rtl="0" eaLnBrk="1" latinLnBrk="0" hangingPunct="1">
                        <a:defRPr sz="1800" kern="1200">
                          <a:solidFill>
                            <a:schemeClr val="dk1"/>
                          </a:solidFill>
                          <a:latin typeface="Calibri"/>
                        </a:defRPr>
                      </a:lvl6pPr>
                      <a:lvl7pPr marL="2772846" algn="l" defTabSz="924282" rtl="0" eaLnBrk="1" latinLnBrk="0" hangingPunct="1">
                        <a:defRPr sz="1800" kern="1200">
                          <a:solidFill>
                            <a:schemeClr val="dk1"/>
                          </a:solidFill>
                          <a:latin typeface="Calibri"/>
                        </a:defRPr>
                      </a:lvl7pPr>
                      <a:lvl8pPr marL="3234986" algn="l" defTabSz="924282" rtl="0" eaLnBrk="1" latinLnBrk="0" hangingPunct="1">
                        <a:defRPr sz="1800" kern="1200">
                          <a:solidFill>
                            <a:schemeClr val="dk1"/>
                          </a:solidFill>
                          <a:latin typeface="Calibri"/>
                        </a:defRPr>
                      </a:lvl8pPr>
                      <a:lvl9pPr marL="3697126" algn="l" defTabSz="924282" rtl="0" eaLnBrk="1" latinLnBrk="0" hangingPunct="1">
                        <a:defRPr sz="1800" kern="1200">
                          <a:solidFill>
                            <a:schemeClr val="dk1"/>
                          </a:solidFill>
                          <a:latin typeface="Calibri"/>
                        </a:defRPr>
                      </a:lvl9pPr>
                    </a:lstStyle>
                    <a:p>
                      <a:r>
                        <a:rPr lang="en-US" sz="1600" b="1" dirty="0">
                          <a:solidFill>
                            <a:schemeClr val="tx1"/>
                          </a:solidFill>
                        </a:rPr>
                        <a:t>Latin America</a:t>
                      </a:r>
                      <a:endParaRPr lang="en-CA" sz="1600" b="1" dirty="0">
                        <a:solidFill>
                          <a:schemeClr val="tx1"/>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2"/>
                  </a:ext>
                </a:extLst>
              </a:tr>
            </a:tbl>
          </a:graphicData>
        </a:graphic>
      </p:graphicFrame>
    </p:spTree>
    <p:extLst>
      <p:ext uri="{BB962C8B-B14F-4D97-AF65-F5344CB8AC3E}">
        <p14:creationId xmlns:p14="http://schemas.microsoft.com/office/powerpoint/2010/main" val="17192900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276999"/>
          </a:xfrm>
        </p:spPr>
        <p:txBody>
          <a:bodyPr/>
          <a:lstStyle/>
          <a:p>
            <a:pPr algn="just"/>
            <a:r>
              <a:rPr lang="en-US" dirty="0"/>
              <a:t>Governments should regulate technology to slow its development —By Economy</a:t>
            </a:r>
          </a:p>
        </p:txBody>
      </p:sp>
      <p:graphicFrame>
        <p:nvGraphicFramePr>
          <p:cNvPr id="5" name="Chart 4"/>
          <p:cNvGraphicFramePr/>
          <p:nvPr>
            <p:extLst>
              <p:ext uri="{D42A27DB-BD31-4B8C-83A1-F6EECF244321}">
                <p14:modId xmlns:p14="http://schemas.microsoft.com/office/powerpoint/2010/main" val="1938293944"/>
              </p:ext>
            </p:extLst>
          </p:nvPr>
        </p:nvGraphicFramePr>
        <p:xfrm>
          <a:off x="209558" y="990600"/>
          <a:ext cx="8934442"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6" name="Straight Connector 5"/>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8" name="Text Placeholder 2">
            <a:extLst>
              <a:ext uri="{FF2B5EF4-FFF2-40B4-BE49-F238E27FC236}">
                <a16:creationId xmlns:a16="http://schemas.microsoft.com/office/drawing/2014/main" xmlns="" id="{553F3827-230C-48C0-99FB-DCAF4BB9CC22}"/>
              </a:ext>
            </a:extLst>
          </p:cNvPr>
          <p:cNvSpPr>
            <a:spLocks noGrp="1"/>
          </p:cNvSpPr>
          <p:nvPr>
            <p:ph type="body" sz="quarter" idx="16"/>
          </p:nvPr>
        </p:nvSpPr>
        <p:spPr>
          <a:xfrm>
            <a:off x="209558" y="6316275"/>
            <a:ext cx="7258042" cy="356508"/>
          </a:xfrm>
        </p:spPr>
        <p:txBody>
          <a:bodyPr/>
          <a:lstStyle/>
          <a:p>
            <a:r>
              <a:rPr lang="en-US" dirty="0"/>
              <a:t>Q36.  What steps should be taken to deal with the potentially negative effects of technological change? * not asked in China</a:t>
            </a:r>
          </a:p>
          <a:p>
            <a:r>
              <a:rPr lang="en-CA" dirty="0"/>
              <a:t>Base: Disagree Benefits Outweigh Costs (n=7,012)</a:t>
            </a:r>
            <a:endParaRPr lang="en-US" dirty="0"/>
          </a:p>
        </p:txBody>
      </p:sp>
      <p:graphicFrame>
        <p:nvGraphicFramePr>
          <p:cNvPr id="9" name="Table 8">
            <a:extLst>
              <a:ext uri="{FF2B5EF4-FFF2-40B4-BE49-F238E27FC236}">
                <a16:creationId xmlns:a16="http://schemas.microsoft.com/office/drawing/2014/main" xmlns="" id="{3EE70387-FBCB-4399-BAF6-D0114B4FCC4F}"/>
              </a:ext>
            </a:extLst>
          </p:cNvPr>
          <p:cNvGraphicFramePr>
            <a:graphicFrameLocks noGrp="1"/>
          </p:cNvGraphicFramePr>
          <p:nvPr>
            <p:extLst>
              <p:ext uri="{D42A27DB-BD31-4B8C-83A1-F6EECF244321}">
                <p14:modId xmlns:p14="http://schemas.microsoft.com/office/powerpoint/2010/main" val="3716168385"/>
              </p:ext>
            </p:extLst>
          </p:nvPr>
        </p:nvGraphicFramePr>
        <p:xfrm>
          <a:off x="7086600" y="494763"/>
          <a:ext cx="1981200" cy="365760"/>
        </p:xfrm>
        <a:graphic>
          <a:graphicData uri="http://schemas.openxmlformats.org/drawingml/2006/table">
            <a:tbl>
              <a:tblPr>
                <a:tableStyleId>{5C22544A-7EE6-4342-B048-85BDC9FD1C3A}</a:tableStyleId>
              </a:tblPr>
              <a:tblGrid>
                <a:gridCol w="1981200">
                  <a:extLst>
                    <a:ext uri="{9D8B030D-6E8A-4147-A177-3AD203B41FA5}">
                      <a16:colId xmlns:a16="http://schemas.microsoft.com/office/drawing/2014/main" xmlns="" val="900316581"/>
                    </a:ext>
                  </a:extLst>
                </a:gridCol>
              </a:tblGrid>
              <a:tr h="165660">
                <a:tc>
                  <a:txBody>
                    <a:bodyPr/>
                    <a:lstStyle/>
                    <a:p>
                      <a:pPr algn="ctr" fontAlgn="b"/>
                      <a:endParaRPr lang="en-US" sz="1200" b="1" i="0" u="none" strike="noStrike" dirty="0">
                        <a:solidFill>
                          <a:srgbClr val="000000"/>
                        </a:solidFill>
                        <a:effectLst/>
                        <a:latin typeface="+mn-lt"/>
                      </a:endParaRPr>
                    </a:p>
                  </a:txBody>
                  <a:tcPr marL="5943" marR="5943"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27757543"/>
                  </a:ext>
                </a:extLst>
              </a:tr>
              <a:tr h="165660">
                <a:tc>
                  <a:txBody>
                    <a:bodyPr/>
                    <a:lstStyle/>
                    <a:p>
                      <a:pPr algn="ctr" fontAlgn="b"/>
                      <a:r>
                        <a:rPr kumimoji="0" lang="en-US" sz="1200" b="1" i="0" u="sng" strike="noStrike" kern="1200" cap="none" spc="0" normalizeH="0" baseline="0" noProof="0" dirty="0">
                          <a:ln>
                            <a:noFill/>
                          </a:ln>
                          <a:solidFill>
                            <a:srgbClr val="222223"/>
                          </a:solidFill>
                          <a:effectLst/>
                          <a:uLnTx/>
                          <a:uFillTx/>
                          <a:latin typeface="+mn-lt"/>
                          <a:ea typeface="+mn-ea"/>
                          <a:cs typeface="+mn-cs"/>
                        </a:rPr>
                        <a:t>2017</a:t>
                      </a:r>
                      <a:endParaRPr lang="en-US" sz="1200" b="1" i="0" u="sng" strike="noStrike" dirty="0">
                        <a:solidFill>
                          <a:srgbClr val="000000"/>
                        </a:solidFill>
                        <a:effectLst/>
                        <a:latin typeface="+mn-lt"/>
                      </a:endParaRPr>
                    </a:p>
                  </a:txBody>
                  <a:tcPr marL="5943" marR="5943"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22876814"/>
                  </a:ext>
                </a:extLst>
              </a:tr>
            </a:tbl>
          </a:graphicData>
        </a:graphic>
      </p:graphicFrame>
      <p:graphicFrame>
        <p:nvGraphicFramePr>
          <p:cNvPr id="10" name="Table 9">
            <a:extLst>
              <a:ext uri="{FF2B5EF4-FFF2-40B4-BE49-F238E27FC236}">
                <a16:creationId xmlns:a16="http://schemas.microsoft.com/office/drawing/2014/main" xmlns="" id="{148FA008-C2BD-4B1E-B721-3484AB126344}"/>
              </a:ext>
            </a:extLst>
          </p:cNvPr>
          <p:cNvGraphicFramePr>
            <a:graphicFrameLocks noGrp="1"/>
          </p:cNvGraphicFramePr>
          <p:nvPr>
            <p:extLst>
              <p:ext uri="{D42A27DB-BD31-4B8C-83A1-F6EECF244321}">
                <p14:modId xmlns:p14="http://schemas.microsoft.com/office/powerpoint/2010/main" val="3610522689"/>
              </p:ext>
            </p:extLst>
          </p:nvPr>
        </p:nvGraphicFramePr>
        <p:xfrm>
          <a:off x="7679856" y="1524000"/>
          <a:ext cx="778344" cy="4663450"/>
        </p:xfrm>
        <a:graphic>
          <a:graphicData uri="http://schemas.openxmlformats.org/drawingml/2006/table">
            <a:tbl>
              <a:tblPr>
                <a:tableStyleId>{5C22544A-7EE6-4342-B048-85BDC9FD1C3A}</a:tableStyleId>
              </a:tblPr>
              <a:tblGrid>
                <a:gridCol w="778344">
                  <a:extLst>
                    <a:ext uri="{9D8B030D-6E8A-4147-A177-3AD203B41FA5}">
                      <a16:colId xmlns:a16="http://schemas.microsoft.com/office/drawing/2014/main" xmlns="" val="1157489862"/>
                    </a:ext>
                  </a:extLst>
                </a:gridCol>
              </a:tblGrid>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29924001"/>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330636559"/>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14%</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9575464"/>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76512565"/>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20%</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11263259"/>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6%</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39388472"/>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15%</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574569006"/>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788361006"/>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13%</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888552465"/>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12%</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40836611"/>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16%</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66003345"/>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8%</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36028271"/>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9%</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364789539"/>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19%</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800758124"/>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9%</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1806946"/>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10%</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688704111"/>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14%</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28709516"/>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6%</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71739661"/>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5%</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22593658"/>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15%</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34533265"/>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11%</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769567438"/>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5%</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18870496"/>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1616855"/>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6%</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29315003"/>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74815038"/>
                  </a:ext>
                </a:extLst>
              </a:tr>
            </a:tbl>
          </a:graphicData>
        </a:graphic>
      </p:graphicFrame>
      <p:sp>
        <p:nvSpPr>
          <p:cNvPr id="11" name="TextBox 10">
            <a:extLst>
              <a:ext uri="{FF2B5EF4-FFF2-40B4-BE49-F238E27FC236}">
                <a16:creationId xmlns:a16="http://schemas.microsoft.com/office/drawing/2014/main" xmlns="" id="{B889BAC6-5811-48F4-81ED-26737E1958F6}"/>
              </a:ext>
            </a:extLst>
          </p:cNvPr>
          <p:cNvSpPr txBox="1"/>
          <p:nvPr/>
        </p:nvSpPr>
        <p:spPr>
          <a:xfrm>
            <a:off x="7754363" y="1075681"/>
            <a:ext cx="642076" cy="169277"/>
          </a:xfrm>
          <a:prstGeom prst="rect">
            <a:avLst/>
          </a:prstGeom>
        </p:spPr>
        <p:txBody>
          <a:bodyPr vert="horz" wrap="square" lIns="0" tIns="0" rIns="0" bIns="0" rtlCol="0">
            <a:spAutoFit/>
          </a:bodyPr>
          <a:lstStyle/>
          <a:p>
            <a:pPr marL="4763" algn="ctr"/>
            <a:r>
              <a:rPr lang="en-US" sz="1100"/>
              <a:t>10%</a:t>
            </a:r>
            <a:endParaRPr lang="en-US" sz="1100" dirty="0"/>
          </a:p>
        </p:txBody>
      </p:sp>
    </p:spTree>
    <p:extLst>
      <p:ext uri="{BB962C8B-B14F-4D97-AF65-F5344CB8AC3E}">
        <p14:creationId xmlns:p14="http://schemas.microsoft.com/office/powerpoint/2010/main" val="13950308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553998"/>
          </a:xfrm>
        </p:spPr>
        <p:txBody>
          <a:bodyPr/>
          <a:lstStyle/>
          <a:p>
            <a:pPr algn="just"/>
            <a:r>
              <a:rPr lang="en-US" dirty="0"/>
              <a:t>Governments should regulate technology to slow its development -- By Regional Economy </a:t>
            </a:r>
          </a:p>
        </p:txBody>
      </p:sp>
      <p:graphicFrame>
        <p:nvGraphicFramePr>
          <p:cNvPr id="5" name="Chart 4"/>
          <p:cNvGraphicFramePr/>
          <p:nvPr>
            <p:extLst>
              <p:ext uri="{D42A27DB-BD31-4B8C-83A1-F6EECF244321}">
                <p14:modId xmlns:p14="http://schemas.microsoft.com/office/powerpoint/2010/main" val="1886333569"/>
              </p:ext>
            </p:extLst>
          </p:nvPr>
        </p:nvGraphicFramePr>
        <p:xfrm>
          <a:off x="268506" y="1584960"/>
          <a:ext cx="7680960" cy="4206240"/>
        </p:xfrm>
        <a:graphic>
          <a:graphicData uri="http://schemas.openxmlformats.org/drawingml/2006/chart">
            <c:chart xmlns:c="http://schemas.openxmlformats.org/drawingml/2006/chart" xmlns:r="http://schemas.openxmlformats.org/officeDocument/2006/relationships" r:id="rId2"/>
          </a:graphicData>
        </a:graphic>
      </p:graphicFrame>
      <p:cxnSp>
        <p:nvCxnSpPr>
          <p:cNvPr id="6" name="Straight Connector 5"/>
          <p:cNvCxnSpPr/>
          <p:nvPr/>
        </p:nvCxnSpPr>
        <p:spPr>
          <a:xfrm>
            <a:off x="381000" y="23622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8" name="Text Placeholder 2">
            <a:extLst>
              <a:ext uri="{FF2B5EF4-FFF2-40B4-BE49-F238E27FC236}">
                <a16:creationId xmlns:a16="http://schemas.microsoft.com/office/drawing/2014/main" xmlns="" id="{0739B79D-F696-4826-830F-C5005567A524}"/>
              </a:ext>
            </a:extLst>
          </p:cNvPr>
          <p:cNvSpPr>
            <a:spLocks noGrp="1"/>
          </p:cNvSpPr>
          <p:nvPr>
            <p:ph type="body" sz="quarter" idx="16"/>
          </p:nvPr>
        </p:nvSpPr>
        <p:spPr>
          <a:xfrm>
            <a:off x="209558" y="6316275"/>
            <a:ext cx="7258042" cy="356508"/>
          </a:xfrm>
        </p:spPr>
        <p:txBody>
          <a:bodyPr/>
          <a:lstStyle/>
          <a:p>
            <a:r>
              <a:rPr lang="en-US" dirty="0"/>
              <a:t>Q36.  What steps should be taken to deal with the potentially negative effects of technological change? * not asked in China</a:t>
            </a:r>
          </a:p>
          <a:p>
            <a:r>
              <a:rPr lang="en-CA" dirty="0"/>
              <a:t>Base: Disagree Benefits Outweigh Costs (n=7,012)</a:t>
            </a:r>
            <a:endParaRPr lang="en-US" dirty="0"/>
          </a:p>
        </p:txBody>
      </p:sp>
      <p:graphicFrame>
        <p:nvGraphicFramePr>
          <p:cNvPr id="9" name="Table 8">
            <a:extLst>
              <a:ext uri="{FF2B5EF4-FFF2-40B4-BE49-F238E27FC236}">
                <a16:creationId xmlns:a16="http://schemas.microsoft.com/office/drawing/2014/main" xmlns="" id="{B8EC4B95-449D-4A9C-B007-70D2A751FC1D}"/>
              </a:ext>
            </a:extLst>
          </p:cNvPr>
          <p:cNvGraphicFramePr>
            <a:graphicFrameLocks noGrp="1"/>
          </p:cNvGraphicFramePr>
          <p:nvPr>
            <p:extLst>
              <p:ext uri="{D42A27DB-BD31-4B8C-83A1-F6EECF244321}">
                <p14:modId xmlns:p14="http://schemas.microsoft.com/office/powerpoint/2010/main" val="2796323422"/>
              </p:ext>
            </p:extLst>
          </p:nvPr>
        </p:nvGraphicFramePr>
        <p:xfrm>
          <a:off x="7162800" y="914400"/>
          <a:ext cx="1143000" cy="5212083"/>
        </p:xfrm>
        <a:graphic>
          <a:graphicData uri="http://schemas.openxmlformats.org/drawingml/2006/table">
            <a:tbl>
              <a:tblPr>
                <a:tableStyleId>{5C22544A-7EE6-4342-B048-85BDC9FD1C3A}</a:tableStyleId>
              </a:tblPr>
              <a:tblGrid>
                <a:gridCol w="1143000">
                  <a:extLst>
                    <a:ext uri="{9D8B030D-6E8A-4147-A177-3AD203B41FA5}">
                      <a16:colId xmlns:a16="http://schemas.microsoft.com/office/drawing/2014/main" xmlns="" val="2687950427"/>
                    </a:ext>
                  </a:extLst>
                </a:gridCol>
              </a:tblGrid>
              <a:tr h="409895">
                <a:tc>
                  <a:txBody>
                    <a:bodyPr/>
                    <a:lstStyle/>
                    <a:p>
                      <a:pPr algn="ctr" fontAlgn="t"/>
                      <a:endParaRPr lang="en-US" sz="1200" b="1" i="0" u="none"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807450666"/>
                  </a:ext>
                </a:extLst>
              </a:tr>
              <a:tr h="322244">
                <a:tc>
                  <a:txBody>
                    <a:bodyPr/>
                    <a:lstStyle/>
                    <a:p>
                      <a:pPr algn="ctr" fontAlgn="t"/>
                      <a:r>
                        <a:rPr lang="en-US" sz="1200" b="1" u="sng" strike="noStrike" dirty="0">
                          <a:effectLst/>
                          <a:latin typeface="+mn-lt"/>
                        </a:rPr>
                        <a:t>2017</a:t>
                      </a:r>
                      <a:endParaRPr lang="en-US" sz="1200" b="1" i="0" u="sng"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315944323"/>
                  </a:ext>
                </a:extLst>
              </a:tr>
              <a:tr h="551040">
                <a:tc>
                  <a:txBody>
                    <a:bodyPr/>
                    <a:lstStyle/>
                    <a:p>
                      <a:pPr algn="ctr" fontAlgn="b"/>
                      <a:r>
                        <a:rPr lang="en-CA" sz="1200" b="0" i="0" u="none" strike="noStrike" kern="1200">
                          <a:solidFill>
                            <a:srgbClr val="222223"/>
                          </a:solidFill>
                          <a:effectLst/>
                          <a:latin typeface="Calibri" panose="020F0502020204030204" pitchFamily="34" charset="0"/>
                          <a:ea typeface="+mn-ea"/>
                          <a:cs typeface="+mn-cs"/>
                        </a:rPr>
                        <a:t>10%</a:t>
                      </a:r>
                      <a:endParaRPr lang="en-CA" sz="1200" b="0" i="0" u="none" strike="noStrike" kern="1200" dirty="0">
                        <a:solidFill>
                          <a:srgbClr val="222223"/>
                        </a:solidFill>
                        <a:effectLst/>
                        <a:latin typeface="Calibri" panose="020F0502020204030204" pitchFamily="34" charset="0"/>
                        <a:ea typeface="+mn-ea"/>
                        <a:cs typeface="+mn-cs"/>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61919264"/>
                  </a:ext>
                </a:extLst>
              </a:tr>
              <a:tr h="440762">
                <a:tc>
                  <a:txBody>
                    <a:bodyPr/>
                    <a:lstStyle/>
                    <a:p>
                      <a:pPr algn="ctr" fontAlgn="b"/>
                      <a:endParaRPr lang="en-CA" sz="1200" b="0" i="0" u="none" strike="noStrike" kern="1200" dirty="0">
                        <a:solidFill>
                          <a:srgbClr val="222223"/>
                        </a:solidFill>
                        <a:effectLst/>
                        <a:latin typeface="Calibri" panose="020F0502020204030204" pitchFamily="34" charset="0"/>
                        <a:ea typeface="+mn-ea"/>
                        <a:cs typeface="+mn-cs"/>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55413844"/>
                  </a:ext>
                </a:extLst>
              </a:tr>
              <a:tr h="440762">
                <a:tc>
                  <a:txBody>
                    <a:bodyPr/>
                    <a:lstStyle/>
                    <a:p>
                      <a:pPr algn="ctr" fontAlgn="ctr"/>
                      <a:r>
                        <a:rPr lang="en-US" sz="1200" b="0" i="0" u="none" strike="noStrike" dirty="0">
                          <a:solidFill>
                            <a:srgbClr val="000000"/>
                          </a:solidFill>
                          <a:effectLst/>
                          <a:latin typeface="Calibri" panose="020F0502020204030204" pitchFamily="34" charset="0"/>
                        </a:rPr>
                        <a:t>12%</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13976434"/>
                  </a:ext>
                </a:extLst>
              </a:tr>
              <a:tr h="440762">
                <a:tc>
                  <a:txBody>
                    <a:bodyPr/>
                    <a:lstStyle/>
                    <a:p>
                      <a:pPr algn="ctr" fontAlgn="ctr"/>
                      <a:r>
                        <a:rPr lang="en-US" sz="1200" b="0" i="0" u="none" strike="noStrike">
                          <a:solidFill>
                            <a:srgbClr val="000000"/>
                          </a:solidFill>
                          <a:effectLst/>
                          <a:latin typeface="Calibri" panose="020F0502020204030204" pitchFamily="34" charset="0"/>
                        </a:rPr>
                        <a:t>10%</a:t>
                      </a:r>
                      <a:endParaRPr lang="en-US" sz="1200" b="0" i="0" u="none" strike="noStrike" dirty="0">
                        <a:solidFill>
                          <a:srgbClr val="000000"/>
                        </a:solidFill>
                        <a:effectLst/>
                        <a:latin typeface="Calibri" panose="020F0502020204030204" pitchFamily="34" charset="0"/>
                      </a:endParaRP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42134388"/>
                  </a:ext>
                </a:extLst>
              </a:tr>
              <a:tr h="440762">
                <a:tc>
                  <a:txBody>
                    <a:bodyPr/>
                    <a:lstStyle/>
                    <a:p>
                      <a:pPr algn="ctr" fontAlgn="ctr"/>
                      <a:r>
                        <a:rPr lang="en-US" sz="1200" b="0" i="0" u="none" strike="noStrike" dirty="0">
                          <a:solidFill>
                            <a:srgbClr val="000000"/>
                          </a:solidFill>
                          <a:effectLst/>
                          <a:latin typeface="Calibri" panose="020F0502020204030204" pitchFamily="34" charset="0"/>
                        </a:rPr>
                        <a:t>9%</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9803394"/>
                  </a:ext>
                </a:extLst>
              </a:tr>
              <a:tr h="440762">
                <a:tc>
                  <a:txBody>
                    <a:bodyPr/>
                    <a:lstStyle/>
                    <a:p>
                      <a:pPr algn="ctr" fontAlgn="ctr"/>
                      <a:r>
                        <a:rPr lang="en-US" sz="1200" b="0" i="0" u="none" strike="noStrike" dirty="0">
                          <a:solidFill>
                            <a:srgbClr val="000000"/>
                          </a:solidFill>
                          <a:effectLst/>
                          <a:latin typeface="Calibri" panose="020F0502020204030204" pitchFamily="34" charset="0"/>
                        </a:rPr>
                        <a:t>9%</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869873137"/>
                  </a:ext>
                </a:extLst>
              </a:tr>
              <a:tr h="440762">
                <a:tc>
                  <a:txBody>
                    <a:bodyPr/>
                    <a:lstStyle/>
                    <a:p>
                      <a:pPr algn="ctr" rtl="0" fontAlgn="ctr"/>
                      <a:r>
                        <a:rPr lang="en-US" sz="1200" b="0" i="0" u="none" strike="noStrike">
                          <a:solidFill>
                            <a:srgbClr val="000000"/>
                          </a:solidFill>
                          <a:effectLst/>
                          <a:latin typeface="Calibri" panose="020F0502020204030204" pitchFamily="34" charset="0"/>
                        </a:rPr>
                        <a:t>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62794929"/>
                  </a:ext>
                </a:extLst>
              </a:tr>
              <a:tr h="440762">
                <a:tc>
                  <a:txBody>
                    <a:bodyPr/>
                    <a:lstStyle/>
                    <a:p>
                      <a:pPr algn="ctr" rtl="0" fontAlgn="ctr"/>
                      <a:r>
                        <a:rPr lang="en-US" sz="1200" b="0" i="0" u="none" strike="noStrike">
                          <a:solidFill>
                            <a:srgbClr val="000000"/>
                          </a:solidFill>
                          <a:effectLst/>
                          <a:latin typeface="Calibri" panose="020F0502020204030204" pitchFamily="34" charset="0"/>
                        </a:rPr>
                        <a:t>10%</a:t>
                      </a:r>
                      <a:endParaRPr lang="en-US" sz="1200" b="0" i="0" u="none" strike="noStrike" dirty="0">
                        <a:solidFill>
                          <a:srgbClr val="000000"/>
                        </a:solidFill>
                        <a:effectLst/>
                        <a:latin typeface="Calibri" panose="020F0502020204030204" pitchFamily="34" charset="0"/>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73477182"/>
                  </a:ext>
                </a:extLst>
              </a:tr>
              <a:tr h="440762">
                <a:tc>
                  <a:txBody>
                    <a:bodyPr/>
                    <a:lstStyle/>
                    <a:p>
                      <a:pPr algn="ctr" rtl="0" fontAlgn="ctr"/>
                      <a:r>
                        <a:rPr lang="en-US" sz="1200" b="0" i="0" u="none" strike="noStrike" dirty="0">
                          <a:solidFill>
                            <a:srgbClr val="000000"/>
                          </a:solidFill>
                          <a:effectLst/>
                          <a:latin typeface="Calibri" panose="020F0502020204030204" pitchFamily="34" charset="0"/>
                        </a:rPr>
                        <a:t>11%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30935026"/>
                  </a:ext>
                </a:extLst>
              </a:tr>
              <a:tr h="402808">
                <a:tc>
                  <a:txBody>
                    <a:bodyPr/>
                    <a:lstStyle/>
                    <a:p>
                      <a:pPr algn="ctr" fontAlgn="t"/>
                      <a:endParaRPr lang="en-US" sz="1200" b="0" i="0" u="none" strike="noStrike" kern="1200" dirty="0">
                        <a:solidFill>
                          <a:srgbClr val="222223"/>
                        </a:solidFill>
                        <a:effectLst/>
                        <a:latin typeface="Calibri" panose="020F0502020204030204" pitchFamily="34" charset="0"/>
                        <a:ea typeface="+mn-ea"/>
                        <a:cs typeface="+mn-cs"/>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47027772"/>
                  </a:ext>
                </a:extLst>
              </a:tr>
            </a:tbl>
          </a:graphicData>
        </a:graphic>
      </p:graphicFrame>
    </p:spTree>
    <p:extLst>
      <p:ext uri="{BB962C8B-B14F-4D97-AF65-F5344CB8AC3E}">
        <p14:creationId xmlns:p14="http://schemas.microsoft.com/office/powerpoint/2010/main" val="21182071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553998"/>
          </a:xfrm>
        </p:spPr>
        <p:txBody>
          <a:bodyPr/>
          <a:lstStyle/>
          <a:p>
            <a:pPr algn="just"/>
            <a:r>
              <a:rPr lang="en-US" dirty="0"/>
              <a:t>Governments should provide training programs to help those who are put out of work due to technological changes -- By Economy</a:t>
            </a:r>
          </a:p>
        </p:txBody>
      </p:sp>
      <p:graphicFrame>
        <p:nvGraphicFramePr>
          <p:cNvPr id="5" name="Chart 4"/>
          <p:cNvGraphicFramePr/>
          <p:nvPr>
            <p:extLst>
              <p:ext uri="{D42A27DB-BD31-4B8C-83A1-F6EECF244321}">
                <p14:modId xmlns:p14="http://schemas.microsoft.com/office/powerpoint/2010/main" val="208123370"/>
              </p:ext>
            </p:extLst>
          </p:nvPr>
        </p:nvGraphicFramePr>
        <p:xfrm>
          <a:off x="209558" y="990600"/>
          <a:ext cx="8934442"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6" name="Straight Connector 5"/>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8" name="Text Placeholder 2">
            <a:extLst>
              <a:ext uri="{FF2B5EF4-FFF2-40B4-BE49-F238E27FC236}">
                <a16:creationId xmlns:a16="http://schemas.microsoft.com/office/drawing/2014/main" xmlns="" id="{2031753F-DAF4-4F62-A898-6AF6D740E285}"/>
              </a:ext>
            </a:extLst>
          </p:cNvPr>
          <p:cNvSpPr>
            <a:spLocks noGrp="1"/>
          </p:cNvSpPr>
          <p:nvPr>
            <p:ph type="body" sz="quarter" idx="16"/>
          </p:nvPr>
        </p:nvSpPr>
        <p:spPr>
          <a:xfrm>
            <a:off x="209558" y="6316275"/>
            <a:ext cx="7258042" cy="356508"/>
          </a:xfrm>
        </p:spPr>
        <p:txBody>
          <a:bodyPr/>
          <a:lstStyle/>
          <a:p>
            <a:r>
              <a:rPr lang="en-US" dirty="0"/>
              <a:t>Q36.  What steps should be taken to deal with the potentially negative effects of technological change? * not asked in China</a:t>
            </a:r>
          </a:p>
          <a:p>
            <a:r>
              <a:rPr lang="en-CA" dirty="0"/>
              <a:t>Base: Disagree Benefits Outweigh Costs (n=7,012)</a:t>
            </a:r>
            <a:endParaRPr lang="en-US" dirty="0"/>
          </a:p>
        </p:txBody>
      </p:sp>
      <p:graphicFrame>
        <p:nvGraphicFramePr>
          <p:cNvPr id="9" name="Table 8">
            <a:extLst>
              <a:ext uri="{FF2B5EF4-FFF2-40B4-BE49-F238E27FC236}">
                <a16:creationId xmlns:a16="http://schemas.microsoft.com/office/drawing/2014/main" xmlns="" id="{0B48729C-EA2F-4C33-A01B-3800C2B3C42D}"/>
              </a:ext>
            </a:extLst>
          </p:cNvPr>
          <p:cNvGraphicFramePr>
            <a:graphicFrameLocks noGrp="1"/>
          </p:cNvGraphicFramePr>
          <p:nvPr>
            <p:extLst>
              <p:ext uri="{D42A27DB-BD31-4B8C-83A1-F6EECF244321}">
                <p14:modId xmlns:p14="http://schemas.microsoft.com/office/powerpoint/2010/main" val="425884367"/>
              </p:ext>
            </p:extLst>
          </p:nvPr>
        </p:nvGraphicFramePr>
        <p:xfrm>
          <a:off x="7086600" y="494763"/>
          <a:ext cx="1981200" cy="365760"/>
        </p:xfrm>
        <a:graphic>
          <a:graphicData uri="http://schemas.openxmlformats.org/drawingml/2006/table">
            <a:tbl>
              <a:tblPr>
                <a:tableStyleId>{5C22544A-7EE6-4342-B048-85BDC9FD1C3A}</a:tableStyleId>
              </a:tblPr>
              <a:tblGrid>
                <a:gridCol w="1981200">
                  <a:extLst>
                    <a:ext uri="{9D8B030D-6E8A-4147-A177-3AD203B41FA5}">
                      <a16:colId xmlns:a16="http://schemas.microsoft.com/office/drawing/2014/main" xmlns="" val="900316581"/>
                    </a:ext>
                  </a:extLst>
                </a:gridCol>
              </a:tblGrid>
              <a:tr h="165660">
                <a:tc>
                  <a:txBody>
                    <a:bodyPr/>
                    <a:lstStyle/>
                    <a:p>
                      <a:pPr algn="ctr" fontAlgn="b"/>
                      <a:endParaRPr lang="en-US" sz="1200" b="1" i="0" u="none" strike="noStrike" dirty="0">
                        <a:solidFill>
                          <a:srgbClr val="000000"/>
                        </a:solidFill>
                        <a:effectLst/>
                        <a:latin typeface="+mn-lt"/>
                      </a:endParaRPr>
                    </a:p>
                  </a:txBody>
                  <a:tcPr marL="5943" marR="5943"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27757543"/>
                  </a:ext>
                </a:extLst>
              </a:tr>
              <a:tr h="165660">
                <a:tc>
                  <a:txBody>
                    <a:bodyPr/>
                    <a:lstStyle/>
                    <a:p>
                      <a:pPr algn="ctr" fontAlgn="b"/>
                      <a:r>
                        <a:rPr kumimoji="0" lang="en-US" sz="1200" b="1" i="0" u="sng" strike="noStrike" kern="1200" cap="none" spc="0" normalizeH="0" baseline="0" noProof="0" dirty="0">
                          <a:ln>
                            <a:noFill/>
                          </a:ln>
                          <a:solidFill>
                            <a:srgbClr val="222223"/>
                          </a:solidFill>
                          <a:effectLst/>
                          <a:uLnTx/>
                          <a:uFillTx/>
                          <a:latin typeface="+mn-lt"/>
                          <a:ea typeface="+mn-ea"/>
                          <a:cs typeface="+mn-cs"/>
                        </a:rPr>
                        <a:t>2017</a:t>
                      </a:r>
                      <a:endParaRPr lang="en-US" sz="1200" b="1" i="0" u="sng" strike="noStrike" dirty="0">
                        <a:solidFill>
                          <a:srgbClr val="000000"/>
                        </a:solidFill>
                        <a:effectLst/>
                        <a:latin typeface="+mn-lt"/>
                      </a:endParaRPr>
                    </a:p>
                  </a:txBody>
                  <a:tcPr marL="5943" marR="5943"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22876814"/>
                  </a:ext>
                </a:extLst>
              </a:tr>
            </a:tbl>
          </a:graphicData>
        </a:graphic>
      </p:graphicFrame>
      <p:graphicFrame>
        <p:nvGraphicFramePr>
          <p:cNvPr id="10" name="Table 9">
            <a:extLst>
              <a:ext uri="{FF2B5EF4-FFF2-40B4-BE49-F238E27FC236}">
                <a16:creationId xmlns:a16="http://schemas.microsoft.com/office/drawing/2014/main" xmlns="" id="{44C1D0A4-3EC9-48EB-9342-B0684CD59177}"/>
              </a:ext>
            </a:extLst>
          </p:cNvPr>
          <p:cNvGraphicFramePr>
            <a:graphicFrameLocks noGrp="1"/>
          </p:cNvGraphicFramePr>
          <p:nvPr>
            <p:extLst>
              <p:ext uri="{D42A27DB-BD31-4B8C-83A1-F6EECF244321}">
                <p14:modId xmlns:p14="http://schemas.microsoft.com/office/powerpoint/2010/main" val="2251152481"/>
              </p:ext>
            </p:extLst>
          </p:nvPr>
        </p:nvGraphicFramePr>
        <p:xfrm>
          <a:off x="7679856" y="1524000"/>
          <a:ext cx="778344" cy="4663450"/>
        </p:xfrm>
        <a:graphic>
          <a:graphicData uri="http://schemas.openxmlformats.org/drawingml/2006/table">
            <a:tbl>
              <a:tblPr>
                <a:tableStyleId>{5C22544A-7EE6-4342-B048-85BDC9FD1C3A}</a:tableStyleId>
              </a:tblPr>
              <a:tblGrid>
                <a:gridCol w="778344">
                  <a:extLst>
                    <a:ext uri="{9D8B030D-6E8A-4147-A177-3AD203B41FA5}">
                      <a16:colId xmlns:a16="http://schemas.microsoft.com/office/drawing/2014/main" xmlns="" val="1157489862"/>
                    </a:ext>
                  </a:extLst>
                </a:gridCol>
              </a:tblGrid>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29924001"/>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330636559"/>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63%</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9575464"/>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51%</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76512565"/>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52%</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11263259"/>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39388472"/>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47%</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574569006"/>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48%</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788361006"/>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43%</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888552465"/>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37%</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40836611"/>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48%</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66003345"/>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48%</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36028271"/>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50%</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364789539"/>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30%</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800758124"/>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39%</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1806946"/>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28%</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688704111"/>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36%</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28709516"/>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33%</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71739661"/>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22593658"/>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33%</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34533265"/>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35%</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769567438"/>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28%</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18870496"/>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1616855"/>
                  </a:ext>
                </a:extLst>
              </a:tr>
              <a:tr h="186538">
                <a:tc>
                  <a:txBody>
                    <a:bodyPr/>
                    <a:lstStyle/>
                    <a:p>
                      <a:pPr algn="ctr" fontAlgn="ctr">
                        <a:lnSpc>
                          <a:spcPts val="900"/>
                        </a:lnSpc>
                      </a:pPr>
                      <a:r>
                        <a:rPr lang="en-US" sz="1100" b="0" i="0" u="none" strike="noStrike">
                          <a:solidFill>
                            <a:srgbClr val="000000"/>
                          </a:solidFill>
                          <a:effectLst/>
                          <a:latin typeface="Calibri" panose="020F0502020204030204" pitchFamily="34" charset="0"/>
                        </a:rPr>
                        <a:t>12%</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29315003"/>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74815038"/>
                  </a:ext>
                </a:extLst>
              </a:tr>
            </a:tbl>
          </a:graphicData>
        </a:graphic>
      </p:graphicFrame>
      <p:sp>
        <p:nvSpPr>
          <p:cNvPr id="11" name="TextBox 10">
            <a:extLst>
              <a:ext uri="{FF2B5EF4-FFF2-40B4-BE49-F238E27FC236}">
                <a16:creationId xmlns:a16="http://schemas.microsoft.com/office/drawing/2014/main" xmlns="" id="{D3552AC6-54F4-4FCD-9155-1C0986CD57A0}"/>
              </a:ext>
            </a:extLst>
          </p:cNvPr>
          <p:cNvSpPr txBox="1"/>
          <p:nvPr/>
        </p:nvSpPr>
        <p:spPr>
          <a:xfrm>
            <a:off x="7754363" y="1075681"/>
            <a:ext cx="642076" cy="169277"/>
          </a:xfrm>
          <a:prstGeom prst="rect">
            <a:avLst/>
          </a:prstGeom>
        </p:spPr>
        <p:txBody>
          <a:bodyPr vert="horz" wrap="square" lIns="0" tIns="0" rIns="0" bIns="0" rtlCol="0">
            <a:spAutoFit/>
          </a:bodyPr>
          <a:lstStyle/>
          <a:p>
            <a:pPr marL="4763" algn="ctr"/>
            <a:r>
              <a:rPr lang="en-US" sz="1100" dirty="0"/>
              <a:t>37%</a:t>
            </a:r>
          </a:p>
        </p:txBody>
      </p:sp>
    </p:spTree>
    <p:extLst>
      <p:ext uri="{BB962C8B-B14F-4D97-AF65-F5344CB8AC3E}">
        <p14:creationId xmlns:p14="http://schemas.microsoft.com/office/powerpoint/2010/main" val="19654071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553998"/>
          </a:xfrm>
        </p:spPr>
        <p:txBody>
          <a:bodyPr/>
          <a:lstStyle/>
          <a:p>
            <a:pPr algn="just"/>
            <a:r>
              <a:rPr lang="en-US" dirty="0"/>
              <a:t>Governments should provide training programs to help those who are put out of work due to technological changes —By Regional Economy</a:t>
            </a:r>
          </a:p>
        </p:txBody>
      </p:sp>
      <p:graphicFrame>
        <p:nvGraphicFramePr>
          <p:cNvPr id="5" name="Chart 4"/>
          <p:cNvGraphicFramePr/>
          <p:nvPr>
            <p:extLst>
              <p:ext uri="{D42A27DB-BD31-4B8C-83A1-F6EECF244321}">
                <p14:modId xmlns:p14="http://schemas.microsoft.com/office/powerpoint/2010/main" val="3284250126"/>
              </p:ext>
            </p:extLst>
          </p:nvPr>
        </p:nvGraphicFramePr>
        <p:xfrm>
          <a:off x="268506" y="1584960"/>
          <a:ext cx="7680960" cy="4206240"/>
        </p:xfrm>
        <a:graphic>
          <a:graphicData uri="http://schemas.openxmlformats.org/drawingml/2006/chart">
            <c:chart xmlns:c="http://schemas.openxmlformats.org/drawingml/2006/chart" xmlns:r="http://schemas.openxmlformats.org/officeDocument/2006/relationships" r:id="rId2"/>
          </a:graphicData>
        </a:graphic>
      </p:graphicFrame>
      <p:cxnSp>
        <p:nvCxnSpPr>
          <p:cNvPr id="6" name="Straight Connector 5"/>
          <p:cNvCxnSpPr/>
          <p:nvPr/>
        </p:nvCxnSpPr>
        <p:spPr>
          <a:xfrm>
            <a:off x="381000" y="23622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8" name="Text Placeholder 2">
            <a:extLst>
              <a:ext uri="{FF2B5EF4-FFF2-40B4-BE49-F238E27FC236}">
                <a16:creationId xmlns:a16="http://schemas.microsoft.com/office/drawing/2014/main" xmlns="" id="{F92713A4-2348-447C-AFD9-40057E529E4A}"/>
              </a:ext>
            </a:extLst>
          </p:cNvPr>
          <p:cNvSpPr>
            <a:spLocks noGrp="1"/>
          </p:cNvSpPr>
          <p:nvPr>
            <p:ph type="body" sz="quarter" idx="16"/>
          </p:nvPr>
        </p:nvSpPr>
        <p:spPr>
          <a:xfrm>
            <a:off x="209558" y="6316275"/>
            <a:ext cx="7258042" cy="356508"/>
          </a:xfrm>
        </p:spPr>
        <p:txBody>
          <a:bodyPr/>
          <a:lstStyle/>
          <a:p>
            <a:r>
              <a:rPr lang="en-US" dirty="0"/>
              <a:t>Q36.  What steps should be taken to deal with the potentially negative effects of technological change? * not asked in China</a:t>
            </a:r>
          </a:p>
          <a:p>
            <a:r>
              <a:rPr lang="en-CA" dirty="0"/>
              <a:t>Base: Disagree Benefits Outweigh Costs (n=7,012)</a:t>
            </a:r>
            <a:endParaRPr lang="en-US" dirty="0"/>
          </a:p>
        </p:txBody>
      </p:sp>
      <p:graphicFrame>
        <p:nvGraphicFramePr>
          <p:cNvPr id="9" name="Table 8">
            <a:extLst>
              <a:ext uri="{FF2B5EF4-FFF2-40B4-BE49-F238E27FC236}">
                <a16:creationId xmlns:a16="http://schemas.microsoft.com/office/drawing/2014/main" xmlns="" id="{A7F95456-0978-4BBB-8029-9C797C9712AE}"/>
              </a:ext>
            </a:extLst>
          </p:cNvPr>
          <p:cNvGraphicFramePr>
            <a:graphicFrameLocks noGrp="1"/>
          </p:cNvGraphicFramePr>
          <p:nvPr>
            <p:extLst>
              <p:ext uri="{D42A27DB-BD31-4B8C-83A1-F6EECF244321}">
                <p14:modId xmlns:p14="http://schemas.microsoft.com/office/powerpoint/2010/main" val="3291576929"/>
              </p:ext>
            </p:extLst>
          </p:nvPr>
        </p:nvGraphicFramePr>
        <p:xfrm>
          <a:off x="7162800" y="914400"/>
          <a:ext cx="1143000" cy="5212083"/>
        </p:xfrm>
        <a:graphic>
          <a:graphicData uri="http://schemas.openxmlformats.org/drawingml/2006/table">
            <a:tbl>
              <a:tblPr>
                <a:tableStyleId>{5C22544A-7EE6-4342-B048-85BDC9FD1C3A}</a:tableStyleId>
              </a:tblPr>
              <a:tblGrid>
                <a:gridCol w="1143000">
                  <a:extLst>
                    <a:ext uri="{9D8B030D-6E8A-4147-A177-3AD203B41FA5}">
                      <a16:colId xmlns:a16="http://schemas.microsoft.com/office/drawing/2014/main" xmlns="" val="2687950427"/>
                    </a:ext>
                  </a:extLst>
                </a:gridCol>
              </a:tblGrid>
              <a:tr h="409895">
                <a:tc>
                  <a:txBody>
                    <a:bodyPr/>
                    <a:lstStyle/>
                    <a:p>
                      <a:pPr algn="ctr" fontAlgn="t"/>
                      <a:endParaRPr lang="en-US" sz="1200" b="1" i="0" u="none"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807450666"/>
                  </a:ext>
                </a:extLst>
              </a:tr>
              <a:tr h="322244">
                <a:tc>
                  <a:txBody>
                    <a:bodyPr/>
                    <a:lstStyle/>
                    <a:p>
                      <a:pPr algn="ctr" fontAlgn="t"/>
                      <a:r>
                        <a:rPr lang="en-US" sz="1200" b="1" u="sng" strike="noStrike" dirty="0">
                          <a:effectLst/>
                          <a:latin typeface="+mn-lt"/>
                        </a:rPr>
                        <a:t>2017</a:t>
                      </a:r>
                      <a:endParaRPr lang="en-US" sz="1200" b="1" i="0" u="sng"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315944323"/>
                  </a:ext>
                </a:extLst>
              </a:tr>
              <a:tr h="551040">
                <a:tc>
                  <a:txBody>
                    <a:bodyPr/>
                    <a:lstStyle/>
                    <a:p>
                      <a:pPr algn="ctr" fontAlgn="b"/>
                      <a:r>
                        <a:rPr lang="en-CA" sz="1200" b="0" i="0" u="none" strike="noStrike" kern="1200" dirty="0">
                          <a:solidFill>
                            <a:srgbClr val="222223"/>
                          </a:solidFill>
                          <a:effectLst/>
                          <a:latin typeface="Calibri" panose="020F0502020204030204" pitchFamily="34" charset="0"/>
                          <a:ea typeface="+mn-ea"/>
                          <a:cs typeface="+mn-cs"/>
                        </a:rPr>
                        <a:t>37%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61919264"/>
                  </a:ext>
                </a:extLst>
              </a:tr>
              <a:tr h="440762">
                <a:tc>
                  <a:txBody>
                    <a:bodyPr/>
                    <a:lstStyle/>
                    <a:p>
                      <a:pPr algn="ctr" fontAlgn="b"/>
                      <a:endParaRPr lang="en-CA" sz="1200" b="0" i="0" u="none" strike="noStrike" kern="1200" dirty="0">
                        <a:solidFill>
                          <a:srgbClr val="222223"/>
                        </a:solidFill>
                        <a:effectLst/>
                        <a:latin typeface="Calibri" panose="020F0502020204030204" pitchFamily="34" charset="0"/>
                        <a:ea typeface="+mn-ea"/>
                        <a:cs typeface="+mn-cs"/>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55413844"/>
                  </a:ext>
                </a:extLst>
              </a:tr>
              <a:tr h="440762">
                <a:tc>
                  <a:txBody>
                    <a:bodyPr/>
                    <a:lstStyle/>
                    <a:p>
                      <a:pPr algn="ctr" rtl="0" fontAlgn="ctr"/>
                      <a:r>
                        <a:rPr lang="en-US" sz="1200" b="0" i="0" u="none" strike="noStrike">
                          <a:solidFill>
                            <a:srgbClr val="000000"/>
                          </a:solidFill>
                          <a:effectLst/>
                          <a:latin typeface="Calibri" panose="020F0502020204030204" pitchFamily="34" charset="0"/>
                        </a:rPr>
                        <a:t>40%</a:t>
                      </a:r>
                      <a:endParaRPr lang="en-US" sz="1200" b="0" i="0" u="none" strike="noStrike" dirty="0">
                        <a:solidFill>
                          <a:srgbClr val="000000"/>
                        </a:solidFill>
                        <a:effectLst/>
                        <a:latin typeface="Calibri" panose="020F0502020204030204" pitchFamily="34" charset="0"/>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13976434"/>
                  </a:ext>
                </a:extLst>
              </a:tr>
              <a:tr h="440762">
                <a:tc>
                  <a:txBody>
                    <a:bodyPr/>
                    <a:lstStyle/>
                    <a:p>
                      <a:pPr algn="ctr" rtl="0" fontAlgn="ctr"/>
                      <a:r>
                        <a:rPr lang="en-US" sz="1200" b="0" i="0" u="none" strike="noStrike">
                          <a:solidFill>
                            <a:srgbClr val="000000"/>
                          </a:solidFill>
                          <a:effectLst/>
                          <a:latin typeface="Calibri" panose="020F0502020204030204" pitchFamily="34" charset="0"/>
                        </a:rPr>
                        <a:t>27%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42134388"/>
                  </a:ext>
                </a:extLst>
              </a:tr>
              <a:tr h="440762">
                <a:tc>
                  <a:txBody>
                    <a:bodyPr/>
                    <a:lstStyle/>
                    <a:p>
                      <a:pPr algn="ctr" rtl="0" fontAlgn="ctr"/>
                      <a:r>
                        <a:rPr lang="en-US" sz="1200" b="0" i="0" u="none" strike="noStrike" dirty="0">
                          <a:solidFill>
                            <a:srgbClr val="000000"/>
                          </a:solidFill>
                          <a:effectLst/>
                          <a:latin typeface="Calibri" panose="020F0502020204030204" pitchFamily="34" charset="0"/>
                        </a:rPr>
                        <a:t>48%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9803394"/>
                  </a:ext>
                </a:extLst>
              </a:tr>
              <a:tr h="440762">
                <a:tc>
                  <a:txBody>
                    <a:bodyPr/>
                    <a:lstStyle/>
                    <a:p>
                      <a:pPr algn="ctr" fontAlgn="ctr"/>
                      <a:r>
                        <a:rPr lang="en-US" sz="1200" b="0" i="0" u="none" strike="noStrike" dirty="0">
                          <a:solidFill>
                            <a:srgbClr val="000000"/>
                          </a:solidFill>
                          <a:effectLst/>
                          <a:latin typeface="Calibri" panose="020F0502020204030204" pitchFamily="34" charset="0"/>
                        </a:rPr>
                        <a:t>38%</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869873137"/>
                  </a:ext>
                </a:extLst>
              </a:tr>
              <a:tr h="440762">
                <a:tc>
                  <a:txBody>
                    <a:bodyPr/>
                    <a:lstStyle/>
                    <a:p>
                      <a:pPr algn="ctr" fontAlgn="ctr"/>
                      <a:r>
                        <a:rPr lang="en-US" sz="1200" b="0" i="0" u="none" strike="noStrike" dirty="0">
                          <a:solidFill>
                            <a:srgbClr val="000000"/>
                          </a:solidFill>
                          <a:effectLst/>
                          <a:latin typeface="Calibri" panose="020F0502020204030204" pitchFamily="34" charset="0"/>
                        </a:rPr>
                        <a:t>32%</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62794929"/>
                  </a:ext>
                </a:extLst>
              </a:tr>
              <a:tr h="440762">
                <a:tc>
                  <a:txBody>
                    <a:bodyPr/>
                    <a:lstStyle/>
                    <a:p>
                      <a:pPr algn="ctr" fontAlgn="ctr"/>
                      <a:r>
                        <a:rPr lang="en-US" sz="1200" b="0" i="0" u="none" strike="noStrike" dirty="0">
                          <a:solidFill>
                            <a:srgbClr val="000000"/>
                          </a:solidFill>
                          <a:effectLst/>
                          <a:latin typeface="Calibri" panose="020F0502020204030204" pitchFamily="34" charset="0"/>
                        </a:rPr>
                        <a:t>36%</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73477182"/>
                  </a:ext>
                </a:extLst>
              </a:tr>
              <a:tr h="440762">
                <a:tc>
                  <a:txBody>
                    <a:bodyPr/>
                    <a:lstStyle/>
                    <a:p>
                      <a:pPr algn="ctr" fontAlgn="ctr"/>
                      <a:r>
                        <a:rPr lang="en-US" sz="1200" b="0" i="0" u="none" strike="noStrike" dirty="0">
                          <a:solidFill>
                            <a:srgbClr val="000000"/>
                          </a:solidFill>
                          <a:effectLst/>
                          <a:latin typeface="Calibri" panose="020F0502020204030204" pitchFamily="34" charset="0"/>
                        </a:rPr>
                        <a:t>35%</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30935026"/>
                  </a:ext>
                </a:extLst>
              </a:tr>
              <a:tr h="402808">
                <a:tc>
                  <a:txBody>
                    <a:bodyPr/>
                    <a:lstStyle/>
                    <a:p>
                      <a:pPr algn="ctr" fontAlgn="t"/>
                      <a:endParaRPr lang="en-US" sz="1200" b="0" i="0" u="none" strike="noStrike" kern="1200" dirty="0">
                        <a:solidFill>
                          <a:srgbClr val="222223"/>
                        </a:solidFill>
                        <a:effectLst/>
                        <a:latin typeface="Calibri" panose="020F0502020204030204" pitchFamily="34" charset="0"/>
                        <a:ea typeface="+mn-ea"/>
                        <a:cs typeface="+mn-cs"/>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47027772"/>
                  </a:ext>
                </a:extLst>
              </a:tr>
            </a:tbl>
          </a:graphicData>
        </a:graphic>
      </p:graphicFrame>
    </p:spTree>
    <p:extLst>
      <p:ext uri="{BB962C8B-B14F-4D97-AF65-F5344CB8AC3E}">
        <p14:creationId xmlns:p14="http://schemas.microsoft.com/office/powerpoint/2010/main" val="40472873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553998"/>
          </a:xfrm>
        </p:spPr>
        <p:txBody>
          <a:bodyPr/>
          <a:lstStyle/>
          <a:p>
            <a:pPr algn="just"/>
            <a:r>
              <a:rPr lang="en-US" dirty="0"/>
              <a:t>Corporations should think about the social and economic consequences when designing new technologies—By Economy</a:t>
            </a:r>
          </a:p>
        </p:txBody>
      </p:sp>
      <p:graphicFrame>
        <p:nvGraphicFramePr>
          <p:cNvPr id="5" name="Chart 4"/>
          <p:cNvGraphicFramePr/>
          <p:nvPr>
            <p:extLst>
              <p:ext uri="{D42A27DB-BD31-4B8C-83A1-F6EECF244321}">
                <p14:modId xmlns:p14="http://schemas.microsoft.com/office/powerpoint/2010/main" val="2715578146"/>
              </p:ext>
            </p:extLst>
          </p:nvPr>
        </p:nvGraphicFramePr>
        <p:xfrm>
          <a:off x="209558" y="990600"/>
          <a:ext cx="8934442"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6" name="Straight Connector 5"/>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8" name="Text Placeholder 2">
            <a:extLst>
              <a:ext uri="{FF2B5EF4-FFF2-40B4-BE49-F238E27FC236}">
                <a16:creationId xmlns:a16="http://schemas.microsoft.com/office/drawing/2014/main" xmlns="" id="{25CEE2AF-F17E-4948-9F7C-F067E43B4987}"/>
              </a:ext>
            </a:extLst>
          </p:cNvPr>
          <p:cNvSpPr>
            <a:spLocks noGrp="1"/>
          </p:cNvSpPr>
          <p:nvPr>
            <p:ph type="body" sz="quarter" idx="16"/>
          </p:nvPr>
        </p:nvSpPr>
        <p:spPr>
          <a:xfrm>
            <a:off x="209558" y="6316275"/>
            <a:ext cx="7258042" cy="356508"/>
          </a:xfrm>
        </p:spPr>
        <p:txBody>
          <a:bodyPr/>
          <a:lstStyle/>
          <a:p>
            <a:r>
              <a:rPr lang="en-US" dirty="0"/>
              <a:t>Q36.  What steps should be taken to deal with the potentially negative effects of technological change? * not asked in China</a:t>
            </a:r>
          </a:p>
          <a:p>
            <a:r>
              <a:rPr lang="en-CA" dirty="0"/>
              <a:t>Base: Disagree Benefits Outweigh Costs (n=7,012)</a:t>
            </a:r>
            <a:endParaRPr lang="en-US" dirty="0"/>
          </a:p>
        </p:txBody>
      </p:sp>
      <p:graphicFrame>
        <p:nvGraphicFramePr>
          <p:cNvPr id="9" name="Table 8">
            <a:extLst>
              <a:ext uri="{FF2B5EF4-FFF2-40B4-BE49-F238E27FC236}">
                <a16:creationId xmlns:a16="http://schemas.microsoft.com/office/drawing/2014/main" xmlns="" id="{92AB2DEB-1B68-4416-81C0-D2E7856CCE73}"/>
              </a:ext>
            </a:extLst>
          </p:cNvPr>
          <p:cNvGraphicFramePr>
            <a:graphicFrameLocks noGrp="1"/>
          </p:cNvGraphicFramePr>
          <p:nvPr>
            <p:extLst>
              <p:ext uri="{D42A27DB-BD31-4B8C-83A1-F6EECF244321}">
                <p14:modId xmlns:p14="http://schemas.microsoft.com/office/powerpoint/2010/main" val="1504730087"/>
              </p:ext>
            </p:extLst>
          </p:nvPr>
        </p:nvGraphicFramePr>
        <p:xfrm>
          <a:off x="7086600" y="494763"/>
          <a:ext cx="1981200" cy="365760"/>
        </p:xfrm>
        <a:graphic>
          <a:graphicData uri="http://schemas.openxmlformats.org/drawingml/2006/table">
            <a:tbl>
              <a:tblPr>
                <a:tableStyleId>{5C22544A-7EE6-4342-B048-85BDC9FD1C3A}</a:tableStyleId>
              </a:tblPr>
              <a:tblGrid>
                <a:gridCol w="1981200">
                  <a:extLst>
                    <a:ext uri="{9D8B030D-6E8A-4147-A177-3AD203B41FA5}">
                      <a16:colId xmlns:a16="http://schemas.microsoft.com/office/drawing/2014/main" xmlns="" val="900316581"/>
                    </a:ext>
                  </a:extLst>
                </a:gridCol>
              </a:tblGrid>
              <a:tr h="165660">
                <a:tc>
                  <a:txBody>
                    <a:bodyPr/>
                    <a:lstStyle/>
                    <a:p>
                      <a:pPr algn="ctr" fontAlgn="b"/>
                      <a:endParaRPr lang="en-US" sz="1200" b="1" i="0" u="none" strike="noStrike" dirty="0">
                        <a:solidFill>
                          <a:srgbClr val="000000"/>
                        </a:solidFill>
                        <a:effectLst/>
                        <a:latin typeface="+mn-lt"/>
                      </a:endParaRPr>
                    </a:p>
                  </a:txBody>
                  <a:tcPr marL="5943" marR="5943"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27757543"/>
                  </a:ext>
                </a:extLst>
              </a:tr>
              <a:tr h="165660">
                <a:tc>
                  <a:txBody>
                    <a:bodyPr/>
                    <a:lstStyle/>
                    <a:p>
                      <a:pPr algn="ctr" fontAlgn="b"/>
                      <a:r>
                        <a:rPr kumimoji="0" lang="en-US" sz="1200" b="1" i="0" u="sng" strike="noStrike" kern="1200" cap="none" spc="0" normalizeH="0" baseline="0" noProof="0" dirty="0">
                          <a:ln>
                            <a:noFill/>
                          </a:ln>
                          <a:solidFill>
                            <a:srgbClr val="222223"/>
                          </a:solidFill>
                          <a:effectLst/>
                          <a:uLnTx/>
                          <a:uFillTx/>
                          <a:latin typeface="+mn-lt"/>
                          <a:ea typeface="+mn-ea"/>
                          <a:cs typeface="+mn-cs"/>
                        </a:rPr>
                        <a:t>2017</a:t>
                      </a:r>
                      <a:endParaRPr lang="en-US" sz="1200" b="1" i="0" u="sng" strike="noStrike" dirty="0">
                        <a:solidFill>
                          <a:srgbClr val="000000"/>
                        </a:solidFill>
                        <a:effectLst/>
                        <a:latin typeface="+mn-lt"/>
                      </a:endParaRPr>
                    </a:p>
                  </a:txBody>
                  <a:tcPr marL="5943" marR="5943"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22876814"/>
                  </a:ext>
                </a:extLst>
              </a:tr>
            </a:tbl>
          </a:graphicData>
        </a:graphic>
      </p:graphicFrame>
      <p:graphicFrame>
        <p:nvGraphicFramePr>
          <p:cNvPr id="10" name="Table 9">
            <a:extLst>
              <a:ext uri="{FF2B5EF4-FFF2-40B4-BE49-F238E27FC236}">
                <a16:creationId xmlns:a16="http://schemas.microsoft.com/office/drawing/2014/main" xmlns="" id="{87B42C72-94EE-40D9-A50E-D826330F4006}"/>
              </a:ext>
            </a:extLst>
          </p:cNvPr>
          <p:cNvGraphicFramePr>
            <a:graphicFrameLocks noGrp="1"/>
          </p:cNvGraphicFramePr>
          <p:nvPr>
            <p:extLst>
              <p:ext uri="{D42A27DB-BD31-4B8C-83A1-F6EECF244321}">
                <p14:modId xmlns:p14="http://schemas.microsoft.com/office/powerpoint/2010/main" val="314498599"/>
              </p:ext>
            </p:extLst>
          </p:nvPr>
        </p:nvGraphicFramePr>
        <p:xfrm>
          <a:off x="7679856" y="1524000"/>
          <a:ext cx="778344" cy="4663450"/>
        </p:xfrm>
        <a:graphic>
          <a:graphicData uri="http://schemas.openxmlformats.org/drawingml/2006/table">
            <a:tbl>
              <a:tblPr>
                <a:tableStyleId>{5C22544A-7EE6-4342-B048-85BDC9FD1C3A}</a:tableStyleId>
              </a:tblPr>
              <a:tblGrid>
                <a:gridCol w="778344">
                  <a:extLst>
                    <a:ext uri="{9D8B030D-6E8A-4147-A177-3AD203B41FA5}">
                      <a16:colId xmlns:a16="http://schemas.microsoft.com/office/drawing/2014/main" xmlns="" val="1157489862"/>
                    </a:ext>
                  </a:extLst>
                </a:gridCol>
              </a:tblGrid>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29924001"/>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57%</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330636559"/>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44%</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9575464"/>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76512565"/>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27%</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11263259"/>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30%</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39388472"/>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40%</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574569006"/>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54%</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788361006"/>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42%</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888552465"/>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43%</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40836611"/>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46%</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66003345"/>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40%</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36028271"/>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44%</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364789539"/>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42%</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800758124"/>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37%</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1806946"/>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40%</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688704111"/>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43%</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28709516"/>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44%</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71739661"/>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22593658"/>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39%</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34533265"/>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31%</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769567438"/>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27%</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18870496"/>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1616855"/>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20%</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29315003"/>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74815038"/>
                  </a:ext>
                </a:extLst>
              </a:tr>
            </a:tbl>
          </a:graphicData>
        </a:graphic>
      </p:graphicFrame>
      <p:sp>
        <p:nvSpPr>
          <p:cNvPr id="11" name="TextBox 10">
            <a:extLst>
              <a:ext uri="{FF2B5EF4-FFF2-40B4-BE49-F238E27FC236}">
                <a16:creationId xmlns:a16="http://schemas.microsoft.com/office/drawing/2014/main" xmlns="" id="{7B069A41-F625-40DB-90E8-8CB8643F6B61}"/>
              </a:ext>
            </a:extLst>
          </p:cNvPr>
          <p:cNvSpPr txBox="1"/>
          <p:nvPr/>
        </p:nvSpPr>
        <p:spPr>
          <a:xfrm>
            <a:off x="7754363" y="1075681"/>
            <a:ext cx="642076" cy="169277"/>
          </a:xfrm>
          <a:prstGeom prst="rect">
            <a:avLst/>
          </a:prstGeom>
        </p:spPr>
        <p:txBody>
          <a:bodyPr vert="horz" wrap="square" lIns="0" tIns="0" rIns="0" bIns="0" rtlCol="0">
            <a:spAutoFit/>
          </a:bodyPr>
          <a:lstStyle/>
          <a:p>
            <a:pPr marL="4763" algn="ctr"/>
            <a:r>
              <a:rPr lang="en-US" sz="1100" dirty="0"/>
              <a:t>39%</a:t>
            </a:r>
          </a:p>
        </p:txBody>
      </p:sp>
    </p:spTree>
    <p:extLst>
      <p:ext uri="{BB962C8B-B14F-4D97-AF65-F5344CB8AC3E}">
        <p14:creationId xmlns:p14="http://schemas.microsoft.com/office/powerpoint/2010/main" val="34667525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553998"/>
          </a:xfrm>
        </p:spPr>
        <p:txBody>
          <a:bodyPr/>
          <a:lstStyle/>
          <a:p>
            <a:pPr algn="just"/>
            <a:r>
              <a:rPr lang="en-US" dirty="0"/>
              <a:t>Corporations should think about the social and economic consequences when designing new technologies—By Regional Economy</a:t>
            </a:r>
          </a:p>
        </p:txBody>
      </p:sp>
      <p:graphicFrame>
        <p:nvGraphicFramePr>
          <p:cNvPr id="5" name="Chart 4"/>
          <p:cNvGraphicFramePr/>
          <p:nvPr>
            <p:extLst>
              <p:ext uri="{D42A27DB-BD31-4B8C-83A1-F6EECF244321}">
                <p14:modId xmlns:p14="http://schemas.microsoft.com/office/powerpoint/2010/main" val="3033612393"/>
              </p:ext>
            </p:extLst>
          </p:nvPr>
        </p:nvGraphicFramePr>
        <p:xfrm>
          <a:off x="268506" y="1584960"/>
          <a:ext cx="7680960" cy="4206240"/>
        </p:xfrm>
        <a:graphic>
          <a:graphicData uri="http://schemas.openxmlformats.org/drawingml/2006/chart">
            <c:chart xmlns:c="http://schemas.openxmlformats.org/drawingml/2006/chart" xmlns:r="http://schemas.openxmlformats.org/officeDocument/2006/relationships" r:id="rId2"/>
          </a:graphicData>
        </a:graphic>
      </p:graphicFrame>
      <p:cxnSp>
        <p:nvCxnSpPr>
          <p:cNvPr id="6" name="Straight Connector 5"/>
          <p:cNvCxnSpPr/>
          <p:nvPr/>
        </p:nvCxnSpPr>
        <p:spPr>
          <a:xfrm>
            <a:off x="381000" y="23622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8" name="Text Placeholder 2">
            <a:extLst>
              <a:ext uri="{FF2B5EF4-FFF2-40B4-BE49-F238E27FC236}">
                <a16:creationId xmlns:a16="http://schemas.microsoft.com/office/drawing/2014/main" xmlns="" id="{B32686D3-F7EE-409B-AC24-85F00DD28B55}"/>
              </a:ext>
            </a:extLst>
          </p:cNvPr>
          <p:cNvSpPr>
            <a:spLocks noGrp="1"/>
          </p:cNvSpPr>
          <p:nvPr>
            <p:ph type="body" sz="quarter" idx="16"/>
          </p:nvPr>
        </p:nvSpPr>
        <p:spPr>
          <a:xfrm>
            <a:off x="209558" y="6316275"/>
            <a:ext cx="7258042" cy="356508"/>
          </a:xfrm>
        </p:spPr>
        <p:txBody>
          <a:bodyPr/>
          <a:lstStyle/>
          <a:p>
            <a:r>
              <a:rPr lang="en-US" dirty="0"/>
              <a:t>Q36.  What steps should be taken to deal with the potentially negative effects of technological change? * not asked in China</a:t>
            </a:r>
          </a:p>
          <a:p>
            <a:r>
              <a:rPr lang="en-CA" dirty="0"/>
              <a:t>Base: Disagree Benefits Outweigh Costs (n=7,012)</a:t>
            </a:r>
            <a:endParaRPr lang="en-US" dirty="0"/>
          </a:p>
        </p:txBody>
      </p:sp>
      <p:graphicFrame>
        <p:nvGraphicFramePr>
          <p:cNvPr id="9" name="Table 8">
            <a:extLst>
              <a:ext uri="{FF2B5EF4-FFF2-40B4-BE49-F238E27FC236}">
                <a16:creationId xmlns:a16="http://schemas.microsoft.com/office/drawing/2014/main" xmlns="" id="{A6898AB0-03E6-4B33-A673-7373E73D4420}"/>
              </a:ext>
            </a:extLst>
          </p:cNvPr>
          <p:cNvGraphicFramePr>
            <a:graphicFrameLocks noGrp="1"/>
          </p:cNvGraphicFramePr>
          <p:nvPr>
            <p:extLst>
              <p:ext uri="{D42A27DB-BD31-4B8C-83A1-F6EECF244321}">
                <p14:modId xmlns:p14="http://schemas.microsoft.com/office/powerpoint/2010/main" val="1389103152"/>
              </p:ext>
            </p:extLst>
          </p:nvPr>
        </p:nvGraphicFramePr>
        <p:xfrm>
          <a:off x="7162800" y="914400"/>
          <a:ext cx="1143000" cy="5212083"/>
        </p:xfrm>
        <a:graphic>
          <a:graphicData uri="http://schemas.openxmlformats.org/drawingml/2006/table">
            <a:tbl>
              <a:tblPr>
                <a:tableStyleId>{5C22544A-7EE6-4342-B048-85BDC9FD1C3A}</a:tableStyleId>
              </a:tblPr>
              <a:tblGrid>
                <a:gridCol w="1143000">
                  <a:extLst>
                    <a:ext uri="{9D8B030D-6E8A-4147-A177-3AD203B41FA5}">
                      <a16:colId xmlns:a16="http://schemas.microsoft.com/office/drawing/2014/main" xmlns="" val="2687950427"/>
                    </a:ext>
                  </a:extLst>
                </a:gridCol>
              </a:tblGrid>
              <a:tr h="409895">
                <a:tc>
                  <a:txBody>
                    <a:bodyPr/>
                    <a:lstStyle/>
                    <a:p>
                      <a:pPr algn="ctr" fontAlgn="t"/>
                      <a:endParaRPr lang="en-US" sz="1200" b="1" i="0" u="none"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807450666"/>
                  </a:ext>
                </a:extLst>
              </a:tr>
              <a:tr h="322244">
                <a:tc>
                  <a:txBody>
                    <a:bodyPr/>
                    <a:lstStyle/>
                    <a:p>
                      <a:pPr algn="ctr" fontAlgn="t"/>
                      <a:r>
                        <a:rPr lang="en-US" sz="1200" b="1" u="sng" strike="noStrike" dirty="0">
                          <a:effectLst/>
                          <a:latin typeface="+mn-lt"/>
                        </a:rPr>
                        <a:t>2017</a:t>
                      </a:r>
                      <a:endParaRPr lang="en-US" sz="1200" b="1" i="0" u="sng"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315944323"/>
                  </a:ext>
                </a:extLst>
              </a:tr>
              <a:tr h="551040">
                <a:tc>
                  <a:txBody>
                    <a:bodyPr/>
                    <a:lstStyle/>
                    <a:p>
                      <a:pPr algn="ctr" fontAlgn="b"/>
                      <a:r>
                        <a:rPr lang="en-CA" sz="1200" b="0" i="0" u="none" strike="noStrike" kern="1200" dirty="0">
                          <a:solidFill>
                            <a:srgbClr val="222223"/>
                          </a:solidFill>
                          <a:effectLst/>
                          <a:latin typeface="Calibri" panose="020F0502020204030204" pitchFamily="34" charset="0"/>
                          <a:ea typeface="+mn-ea"/>
                          <a:cs typeface="+mn-cs"/>
                        </a:rPr>
                        <a:t>39%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61919264"/>
                  </a:ext>
                </a:extLst>
              </a:tr>
              <a:tr h="440762">
                <a:tc>
                  <a:txBody>
                    <a:bodyPr/>
                    <a:lstStyle/>
                    <a:p>
                      <a:pPr algn="ctr" fontAlgn="b"/>
                      <a:endParaRPr lang="en-CA" sz="1200" b="0" i="0" u="none" strike="noStrike" kern="1200" dirty="0">
                        <a:solidFill>
                          <a:srgbClr val="222223"/>
                        </a:solidFill>
                        <a:effectLst/>
                        <a:latin typeface="Calibri" panose="020F0502020204030204" pitchFamily="34" charset="0"/>
                        <a:ea typeface="+mn-ea"/>
                        <a:cs typeface="+mn-cs"/>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55413844"/>
                  </a:ext>
                </a:extLst>
              </a:tr>
              <a:tr h="440762">
                <a:tc>
                  <a:txBody>
                    <a:bodyPr/>
                    <a:lstStyle/>
                    <a:p>
                      <a:pPr algn="ctr" rtl="0" fontAlgn="ctr"/>
                      <a:r>
                        <a:rPr lang="en-US" sz="1200" b="0" i="0" u="none" strike="noStrike">
                          <a:solidFill>
                            <a:srgbClr val="000000"/>
                          </a:solidFill>
                          <a:effectLst/>
                          <a:latin typeface="Calibri" panose="020F0502020204030204" pitchFamily="34" charset="0"/>
                        </a:rPr>
                        <a:t>36%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13976434"/>
                  </a:ext>
                </a:extLst>
              </a:tr>
              <a:tr h="440762">
                <a:tc>
                  <a:txBody>
                    <a:bodyPr/>
                    <a:lstStyle/>
                    <a:p>
                      <a:pPr algn="ctr" rtl="0" fontAlgn="ctr"/>
                      <a:r>
                        <a:rPr lang="en-US" sz="1200" b="0" i="0" u="none" strike="noStrike">
                          <a:solidFill>
                            <a:srgbClr val="000000"/>
                          </a:solidFill>
                          <a:effectLst/>
                          <a:latin typeface="Calibri" panose="020F0502020204030204" pitchFamily="34" charset="0"/>
                        </a:rPr>
                        <a:t>29%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42134388"/>
                  </a:ext>
                </a:extLst>
              </a:tr>
              <a:tr h="440762">
                <a:tc>
                  <a:txBody>
                    <a:bodyPr/>
                    <a:lstStyle/>
                    <a:p>
                      <a:pPr algn="ctr" rtl="0" fontAlgn="ctr"/>
                      <a:r>
                        <a:rPr lang="en-US" sz="1200" b="0" i="0" u="none" strike="noStrike" dirty="0">
                          <a:solidFill>
                            <a:srgbClr val="000000"/>
                          </a:solidFill>
                          <a:effectLst/>
                          <a:latin typeface="Calibri" panose="020F0502020204030204" pitchFamily="34" charset="0"/>
                        </a:rPr>
                        <a:t>41%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9803394"/>
                  </a:ext>
                </a:extLst>
              </a:tr>
              <a:tr h="440762">
                <a:tc>
                  <a:txBody>
                    <a:bodyPr/>
                    <a:lstStyle/>
                    <a:p>
                      <a:pPr algn="ctr" fontAlgn="ctr"/>
                      <a:r>
                        <a:rPr lang="en-US" sz="1200" b="0" i="0" u="none" strike="noStrike" dirty="0">
                          <a:solidFill>
                            <a:srgbClr val="000000"/>
                          </a:solidFill>
                          <a:effectLst/>
                          <a:latin typeface="Calibri" panose="020F0502020204030204" pitchFamily="34" charset="0"/>
                        </a:rPr>
                        <a:t>48%</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869873137"/>
                  </a:ext>
                </a:extLst>
              </a:tr>
              <a:tr h="440762">
                <a:tc>
                  <a:txBody>
                    <a:bodyPr/>
                    <a:lstStyle/>
                    <a:p>
                      <a:pPr algn="ctr" fontAlgn="ctr"/>
                      <a:r>
                        <a:rPr lang="en-US" sz="1200" b="0" i="0" u="none" strike="noStrike" dirty="0">
                          <a:solidFill>
                            <a:srgbClr val="000000"/>
                          </a:solidFill>
                          <a:effectLst/>
                          <a:latin typeface="Calibri" panose="020F0502020204030204" pitchFamily="34" charset="0"/>
                        </a:rPr>
                        <a:t>37%</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62794929"/>
                  </a:ext>
                </a:extLst>
              </a:tr>
              <a:tr h="440762">
                <a:tc>
                  <a:txBody>
                    <a:bodyPr/>
                    <a:lstStyle/>
                    <a:p>
                      <a:pPr algn="ctr" fontAlgn="ctr"/>
                      <a:r>
                        <a:rPr lang="en-US" sz="1200" b="0" i="0" u="none" strike="noStrike" dirty="0">
                          <a:solidFill>
                            <a:srgbClr val="000000"/>
                          </a:solidFill>
                          <a:effectLst/>
                          <a:latin typeface="Calibri" panose="020F0502020204030204" pitchFamily="34" charset="0"/>
                        </a:rPr>
                        <a:t>37%</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73477182"/>
                  </a:ext>
                </a:extLst>
              </a:tr>
              <a:tr h="440762">
                <a:tc>
                  <a:txBody>
                    <a:bodyPr/>
                    <a:lstStyle/>
                    <a:p>
                      <a:pPr algn="ctr" fontAlgn="ctr"/>
                      <a:r>
                        <a:rPr lang="en-US" sz="1200" b="0" i="0" u="none" strike="noStrike" dirty="0">
                          <a:solidFill>
                            <a:srgbClr val="000000"/>
                          </a:solidFill>
                          <a:effectLst/>
                          <a:latin typeface="Calibri" panose="020F0502020204030204" pitchFamily="34" charset="0"/>
                        </a:rPr>
                        <a:t>39%</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30935026"/>
                  </a:ext>
                </a:extLst>
              </a:tr>
              <a:tr h="402808">
                <a:tc>
                  <a:txBody>
                    <a:bodyPr/>
                    <a:lstStyle/>
                    <a:p>
                      <a:pPr algn="ctr" fontAlgn="t"/>
                      <a:endParaRPr lang="en-US" sz="1200" b="0" i="0" u="none" strike="noStrike" kern="1200" dirty="0">
                        <a:solidFill>
                          <a:srgbClr val="222223"/>
                        </a:solidFill>
                        <a:effectLst/>
                        <a:latin typeface="Calibri" panose="020F0502020204030204" pitchFamily="34" charset="0"/>
                        <a:ea typeface="+mn-ea"/>
                        <a:cs typeface="+mn-cs"/>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47027772"/>
                  </a:ext>
                </a:extLst>
              </a:tr>
            </a:tbl>
          </a:graphicData>
        </a:graphic>
      </p:graphicFrame>
    </p:spTree>
    <p:extLst>
      <p:ext uri="{BB962C8B-B14F-4D97-AF65-F5344CB8AC3E}">
        <p14:creationId xmlns:p14="http://schemas.microsoft.com/office/powerpoint/2010/main" val="39703627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830997"/>
          </a:xfrm>
        </p:spPr>
        <p:txBody>
          <a:bodyPr/>
          <a:lstStyle/>
          <a:p>
            <a:pPr algn="just"/>
            <a:r>
              <a:rPr lang="en-US" dirty="0"/>
              <a:t>Governments should provide everyone in society with a minimum guaranteed income in order to cope with the effects of rapid technological change on employment —By Economy</a:t>
            </a:r>
          </a:p>
        </p:txBody>
      </p:sp>
      <p:graphicFrame>
        <p:nvGraphicFramePr>
          <p:cNvPr id="5" name="Chart 4"/>
          <p:cNvGraphicFramePr/>
          <p:nvPr>
            <p:extLst>
              <p:ext uri="{D42A27DB-BD31-4B8C-83A1-F6EECF244321}">
                <p14:modId xmlns:p14="http://schemas.microsoft.com/office/powerpoint/2010/main" val="3560179118"/>
              </p:ext>
            </p:extLst>
          </p:nvPr>
        </p:nvGraphicFramePr>
        <p:xfrm>
          <a:off x="209558" y="990600"/>
          <a:ext cx="8934442"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6" name="Straight Connector 5"/>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8" name="Text Placeholder 2">
            <a:extLst>
              <a:ext uri="{FF2B5EF4-FFF2-40B4-BE49-F238E27FC236}">
                <a16:creationId xmlns:a16="http://schemas.microsoft.com/office/drawing/2014/main" xmlns="" id="{9E0D9600-9BED-429F-8613-3402E63DCEDF}"/>
              </a:ext>
            </a:extLst>
          </p:cNvPr>
          <p:cNvSpPr>
            <a:spLocks noGrp="1"/>
          </p:cNvSpPr>
          <p:nvPr>
            <p:ph type="body" sz="quarter" idx="16"/>
          </p:nvPr>
        </p:nvSpPr>
        <p:spPr>
          <a:xfrm>
            <a:off x="209558" y="6316275"/>
            <a:ext cx="7258042" cy="356508"/>
          </a:xfrm>
        </p:spPr>
        <p:txBody>
          <a:bodyPr/>
          <a:lstStyle/>
          <a:p>
            <a:r>
              <a:rPr lang="en-US" dirty="0"/>
              <a:t>Q36.  What steps should be taken to deal with the potentially negative effects of technological change? * not asked in China</a:t>
            </a:r>
          </a:p>
          <a:p>
            <a:r>
              <a:rPr lang="en-CA" dirty="0"/>
              <a:t>Base: Disagree Benefits Outweigh Costs (n=7,012)</a:t>
            </a:r>
            <a:endParaRPr lang="en-US" dirty="0"/>
          </a:p>
        </p:txBody>
      </p:sp>
      <p:graphicFrame>
        <p:nvGraphicFramePr>
          <p:cNvPr id="9" name="Table 8">
            <a:extLst>
              <a:ext uri="{FF2B5EF4-FFF2-40B4-BE49-F238E27FC236}">
                <a16:creationId xmlns:a16="http://schemas.microsoft.com/office/drawing/2014/main" xmlns="" id="{AD27D45A-AB56-47FB-A393-372321061846}"/>
              </a:ext>
            </a:extLst>
          </p:cNvPr>
          <p:cNvGraphicFramePr>
            <a:graphicFrameLocks noGrp="1"/>
          </p:cNvGraphicFramePr>
          <p:nvPr>
            <p:extLst>
              <p:ext uri="{D42A27DB-BD31-4B8C-83A1-F6EECF244321}">
                <p14:modId xmlns:p14="http://schemas.microsoft.com/office/powerpoint/2010/main" val="4106600080"/>
              </p:ext>
            </p:extLst>
          </p:nvPr>
        </p:nvGraphicFramePr>
        <p:xfrm>
          <a:off x="7086600" y="494763"/>
          <a:ext cx="1981200" cy="365760"/>
        </p:xfrm>
        <a:graphic>
          <a:graphicData uri="http://schemas.openxmlformats.org/drawingml/2006/table">
            <a:tbl>
              <a:tblPr>
                <a:tableStyleId>{5C22544A-7EE6-4342-B048-85BDC9FD1C3A}</a:tableStyleId>
              </a:tblPr>
              <a:tblGrid>
                <a:gridCol w="1981200">
                  <a:extLst>
                    <a:ext uri="{9D8B030D-6E8A-4147-A177-3AD203B41FA5}">
                      <a16:colId xmlns:a16="http://schemas.microsoft.com/office/drawing/2014/main" xmlns="" val="900316581"/>
                    </a:ext>
                  </a:extLst>
                </a:gridCol>
              </a:tblGrid>
              <a:tr h="165660">
                <a:tc>
                  <a:txBody>
                    <a:bodyPr/>
                    <a:lstStyle/>
                    <a:p>
                      <a:pPr algn="ctr" fontAlgn="b"/>
                      <a:endParaRPr lang="en-US" sz="1200" b="1" i="0" u="none" strike="noStrike" dirty="0">
                        <a:solidFill>
                          <a:srgbClr val="000000"/>
                        </a:solidFill>
                        <a:effectLst/>
                        <a:latin typeface="+mn-lt"/>
                      </a:endParaRPr>
                    </a:p>
                  </a:txBody>
                  <a:tcPr marL="5943" marR="5943"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27757543"/>
                  </a:ext>
                </a:extLst>
              </a:tr>
              <a:tr h="165660">
                <a:tc>
                  <a:txBody>
                    <a:bodyPr/>
                    <a:lstStyle/>
                    <a:p>
                      <a:pPr algn="ctr" fontAlgn="b"/>
                      <a:r>
                        <a:rPr kumimoji="0" lang="en-US" sz="1200" b="1" i="0" u="sng" strike="noStrike" kern="1200" cap="none" spc="0" normalizeH="0" baseline="0" noProof="0" dirty="0">
                          <a:ln>
                            <a:noFill/>
                          </a:ln>
                          <a:solidFill>
                            <a:srgbClr val="222223"/>
                          </a:solidFill>
                          <a:effectLst/>
                          <a:uLnTx/>
                          <a:uFillTx/>
                          <a:latin typeface="+mn-lt"/>
                          <a:ea typeface="+mn-ea"/>
                          <a:cs typeface="+mn-cs"/>
                        </a:rPr>
                        <a:t>2017</a:t>
                      </a:r>
                      <a:endParaRPr lang="en-US" sz="1200" b="1" i="0" u="sng" strike="noStrike" dirty="0">
                        <a:solidFill>
                          <a:srgbClr val="000000"/>
                        </a:solidFill>
                        <a:effectLst/>
                        <a:latin typeface="+mn-lt"/>
                      </a:endParaRPr>
                    </a:p>
                  </a:txBody>
                  <a:tcPr marL="5943" marR="5943"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22876814"/>
                  </a:ext>
                </a:extLst>
              </a:tr>
            </a:tbl>
          </a:graphicData>
        </a:graphic>
      </p:graphicFrame>
      <p:graphicFrame>
        <p:nvGraphicFramePr>
          <p:cNvPr id="10" name="Table 9">
            <a:extLst>
              <a:ext uri="{FF2B5EF4-FFF2-40B4-BE49-F238E27FC236}">
                <a16:creationId xmlns:a16="http://schemas.microsoft.com/office/drawing/2014/main" xmlns="" id="{D91B4FE1-B9D7-4F57-BAE9-F37E0F5923FD}"/>
              </a:ext>
            </a:extLst>
          </p:cNvPr>
          <p:cNvGraphicFramePr>
            <a:graphicFrameLocks noGrp="1"/>
          </p:cNvGraphicFramePr>
          <p:nvPr>
            <p:extLst>
              <p:ext uri="{D42A27DB-BD31-4B8C-83A1-F6EECF244321}">
                <p14:modId xmlns:p14="http://schemas.microsoft.com/office/powerpoint/2010/main" val="352637005"/>
              </p:ext>
            </p:extLst>
          </p:nvPr>
        </p:nvGraphicFramePr>
        <p:xfrm>
          <a:off x="7679856" y="1524000"/>
          <a:ext cx="778344" cy="4663450"/>
        </p:xfrm>
        <a:graphic>
          <a:graphicData uri="http://schemas.openxmlformats.org/drawingml/2006/table">
            <a:tbl>
              <a:tblPr>
                <a:tableStyleId>{5C22544A-7EE6-4342-B048-85BDC9FD1C3A}</a:tableStyleId>
              </a:tblPr>
              <a:tblGrid>
                <a:gridCol w="778344">
                  <a:extLst>
                    <a:ext uri="{9D8B030D-6E8A-4147-A177-3AD203B41FA5}">
                      <a16:colId xmlns:a16="http://schemas.microsoft.com/office/drawing/2014/main" xmlns="" val="1157489862"/>
                    </a:ext>
                  </a:extLst>
                </a:gridCol>
              </a:tblGrid>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29924001"/>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63%</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330636559"/>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41%</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9575464"/>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76512565"/>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36%</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11263259"/>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41%</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39388472"/>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45%</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574569006"/>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51%</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788361006"/>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888552465"/>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29%</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40836611"/>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19%</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66003345"/>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38%</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36028271"/>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34%</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364789539"/>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32%</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800758124"/>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36%</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1806946"/>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33%</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688704111"/>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43%</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28709516"/>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23%</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71739661"/>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22593658"/>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30%</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34533265"/>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24%</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769567438"/>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18870496"/>
                  </a:ext>
                </a:extLst>
              </a:tr>
              <a:tr h="186538">
                <a:tc>
                  <a:txBody>
                    <a:bodyPr/>
                    <a:lstStyle/>
                    <a:p>
                      <a:pPr algn="ctr" fontAlgn="ctr">
                        <a:lnSpc>
                          <a:spcPts val="900"/>
                        </a:lnSpc>
                      </a:pPr>
                      <a:r>
                        <a:rPr lang="en-US" sz="1100" b="0" i="0" u="none" strike="noStrike">
                          <a:solidFill>
                            <a:srgbClr val="000000"/>
                          </a:solidFill>
                          <a:effectLst/>
                          <a:latin typeface="Calibri" panose="020F0502020204030204" pitchFamily="34" charset="0"/>
                        </a:rPr>
                        <a:t>11%</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1616855"/>
                  </a:ext>
                </a:extLst>
              </a:tr>
              <a:tr h="186538">
                <a:tc>
                  <a:txBody>
                    <a:bodyPr/>
                    <a:lstStyle/>
                    <a:p>
                      <a:pPr algn="ctr" fontAlgn="ctr">
                        <a:lnSpc>
                          <a:spcPts val="900"/>
                        </a:lnSpc>
                      </a:pPr>
                      <a:r>
                        <a:rPr lang="en-US" sz="1100" b="0" i="0" u="none" strike="noStrike">
                          <a:solidFill>
                            <a:srgbClr val="000000"/>
                          </a:solidFill>
                          <a:effectLst/>
                          <a:latin typeface="Calibri" panose="020F0502020204030204" pitchFamily="34" charset="0"/>
                        </a:rPr>
                        <a:t>18%</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29315003"/>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74815038"/>
                  </a:ext>
                </a:extLst>
              </a:tr>
            </a:tbl>
          </a:graphicData>
        </a:graphic>
      </p:graphicFrame>
      <p:sp>
        <p:nvSpPr>
          <p:cNvPr id="11" name="TextBox 10">
            <a:extLst>
              <a:ext uri="{FF2B5EF4-FFF2-40B4-BE49-F238E27FC236}">
                <a16:creationId xmlns:a16="http://schemas.microsoft.com/office/drawing/2014/main" xmlns="" id="{6522F661-D035-4F6C-A391-F690DD7CB8A9}"/>
              </a:ext>
            </a:extLst>
          </p:cNvPr>
          <p:cNvSpPr txBox="1"/>
          <p:nvPr/>
        </p:nvSpPr>
        <p:spPr>
          <a:xfrm>
            <a:off x="7754363" y="1075681"/>
            <a:ext cx="642076" cy="169277"/>
          </a:xfrm>
          <a:prstGeom prst="rect">
            <a:avLst/>
          </a:prstGeom>
        </p:spPr>
        <p:txBody>
          <a:bodyPr vert="horz" wrap="square" lIns="0" tIns="0" rIns="0" bIns="0" rtlCol="0">
            <a:spAutoFit/>
          </a:bodyPr>
          <a:lstStyle/>
          <a:p>
            <a:pPr marL="4763" algn="ctr"/>
            <a:r>
              <a:rPr lang="en-US" sz="1100" dirty="0"/>
              <a:t>31%</a:t>
            </a:r>
          </a:p>
        </p:txBody>
      </p:sp>
    </p:spTree>
    <p:extLst>
      <p:ext uri="{BB962C8B-B14F-4D97-AF65-F5344CB8AC3E}">
        <p14:creationId xmlns:p14="http://schemas.microsoft.com/office/powerpoint/2010/main" val="4802971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830997"/>
          </a:xfrm>
        </p:spPr>
        <p:txBody>
          <a:bodyPr/>
          <a:lstStyle/>
          <a:p>
            <a:pPr algn="just"/>
            <a:r>
              <a:rPr lang="en-US" dirty="0"/>
              <a:t>Governments should provide everyone in society with a minimum guaranteed income in order to cope with the effects of rapid technological change on employment – By Regional Economy</a:t>
            </a:r>
          </a:p>
        </p:txBody>
      </p:sp>
      <p:graphicFrame>
        <p:nvGraphicFramePr>
          <p:cNvPr id="5" name="Chart 4"/>
          <p:cNvGraphicFramePr/>
          <p:nvPr>
            <p:extLst>
              <p:ext uri="{D42A27DB-BD31-4B8C-83A1-F6EECF244321}">
                <p14:modId xmlns:p14="http://schemas.microsoft.com/office/powerpoint/2010/main" val="146851943"/>
              </p:ext>
            </p:extLst>
          </p:nvPr>
        </p:nvGraphicFramePr>
        <p:xfrm>
          <a:off x="268506" y="1584960"/>
          <a:ext cx="7680960" cy="4206240"/>
        </p:xfrm>
        <a:graphic>
          <a:graphicData uri="http://schemas.openxmlformats.org/drawingml/2006/chart">
            <c:chart xmlns:c="http://schemas.openxmlformats.org/drawingml/2006/chart" xmlns:r="http://schemas.openxmlformats.org/officeDocument/2006/relationships" r:id="rId2"/>
          </a:graphicData>
        </a:graphic>
      </p:graphicFrame>
      <p:cxnSp>
        <p:nvCxnSpPr>
          <p:cNvPr id="6" name="Straight Connector 5"/>
          <p:cNvCxnSpPr/>
          <p:nvPr/>
        </p:nvCxnSpPr>
        <p:spPr>
          <a:xfrm>
            <a:off x="381000" y="23622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8" name="Text Placeholder 2">
            <a:extLst>
              <a:ext uri="{FF2B5EF4-FFF2-40B4-BE49-F238E27FC236}">
                <a16:creationId xmlns:a16="http://schemas.microsoft.com/office/drawing/2014/main" xmlns="" id="{83EB6093-6D3F-4CBF-BD4A-E9F0CA74B878}"/>
              </a:ext>
            </a:extLst>
          </p:cNvPr>
          <p:cNvSpPr>
            <a:spLocks noGrp="1"/>
          </p:cNvSpPr>
          <p:nvPr>
            <p:ph type="body" sz="quarter" idx="16"/>
          </p:nvPr>
        </p:nvSpPr>
        <p:spPr>
          <a:xfrm>
            <a:off x="209558" y="6316275"/>
            <a:ext cx="7258042" cy="356508"/>
          </a:xfrm>
        </p:spPr>
        <p:txBody>
          <a:bodyPr/>
          <a:lstStyle/>
          <a:p>
            <a:r>
              <a:rPr lang="en-US" dirty="0"/>
              <a:t>Q36.  What steps should be taken to deal with the potentially negative effects of technological change? * not asked in China</a:t>
            </a:r>
          </a:p>
          <a:p>
            <a:r>
              <a:rPr lang="en-CA" dirty="0"/>
              <a:t>Base: Disagree Benefits Outweigh Costs (n=7,012)</a:t>
            </a:r>
            <a:endParaRPr lang="en-US" dirty="0"/>
          </a:p>
        </p:txBody>
      </p:sp>
      <p:graphicFrame>
        <p:nvGraphicFramePr>
          <p:cNvPr id="9" name="Table 8">
            <a:extLst>
              <a:ext uri="{FF2B5EF4-FFF2-40B4-BE49-F238E27FC236}">
                <a16:creationId xmlns:a16="http://schemas.microsoft.com/office/drawing/2014/main" xmlns="" id="{E501AB26-97E3-42E9-B29D-1EEC009DF543}"/>
              </a:ext>
            </a:extLst>
          </p:cNvPr>
          <p:cNvGraphicFramePr>
            <a:graphicFrameLocks noGrp="1"/>
          </p:cNvGraphicFramePr>
          <p:nvPr>
            <p:extLst>
              <p:ext uri="{D42A27DB-BD31-4B8C-83A1-F6EECF244321}">
                <p14:modId xmlns:p14="http://schemas.microsoft.com/office/powerpoint/2010/main" val="2727516868"/>
              </p:ext>
            </p:extLst>
          </p:nvPr>
        </p:nvGraphicFramePr>
        <p:xfrm>
          <a:off x="7162800" y="914400"/>
          <a:ext cx="1143000" cy="5212083"/>
        </p:xfrm>
        <a:graphic>
          <a:graphicData uri="http://schemas.openxmlformats.org/drawingml/2006/table">
            <a:tbl>
              <a:tblPr>
                <a:tableStyleId>{5C22544A-7EE6-4342-B048-85BDC9FD1C3A}</a:tableStyleId>
              </a:tblPr>
              <a:tblGrid>
                <a:gridCol w="1143000">
                  <a:extLst>
                    <a:ext uri="{9D8B030D-6E8A-4147-A177-3AD203B41FA5}">
                      <a16:colId xmlns:a16="http://schemas.microsoft.com/office/drawing/2014/main" xmlns="" val="2687950427"/>
                    </a:ext>
                  </a:extLst>
                </a:gridCol>
              </a:tblGrid>
              <a:tr h="409895">
                <a:tc>
                  <a:txBody>
                    <a:bodyPr/>
                    <a:lstStyle/>
                    <a:p>
                      <a:pPr algn="ctr" fontAlgn="t"/>
                      <a:endParaRPr lang="en-US" sz="1200" b="1" i="0" u="none"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807450666"/>
                  </a:ext>
                </a:extLst>
              </a:tr>
              <a:tr h="322244">
                <a:tc>
                  <a:txBody>
                    <a:bodyPr/>
                    <a:lstStyle/>
                    <a:p>
                      <a:pPr algn="ctr" fontAlgn="t"/>
                      <a:r>
                        <a:rPr lang="en-US" sz="1200" b="1" u="sng" strike="noStrike" dirty="0">
                          <a:effectLst/>
                          <a:latin typeface="+mn-lt"/>
                        </a:rPr>
                        <a:t>2017</a:t>
                      </a:r>
                      <a:endParaRPr lang="en-US" sz="1200" b="1" i="0" u="sng"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315944323"/>
                  </a:ext>
                </a:extLst>
              </a:tr>
              <a:tr h="551040">
                <a:tc>
                  <a:txBody>
                    <a:bodyPr/>
                    <a:lstStyle/>
                    <a:p>
                      <a:pPr algn="ctr" fontAlgn="b"/>
                      <a:r>
                        <a:rPr lang="en-CA" sz="1200" b="0" i="0" u="none" strike="noStrike" kern="1200" dirty="0">
                          <a:solidFill>
                            <a:srgbClr val="222223"/>
                          </a:solidFill>
                          <a:effectLst/>
                          <a:latin typeface="Calibri" panose="020F0502020204030204" pitchFamily="34" charset="0"/>
                          <a:ea typeface="+mn-ea"/>
                          <a:cs typeface="+mn-cs"/>
                        </a:rPr>
                        <a:t>31%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61919264"/>
                  </a:ext>
                </a:extLst>
              </a:tr>
              <a:tr h="440762">
                <a:tc>
                  <a:txBody>
                    <a:bodyPr/>
                    <a:lstStyle/>
                    <a:p>
                      <a:pPr algn="ctr" fontAlgn="b"/>
                      <a:endParaRPr lang="en-CA" sz="1200" b="0" i="0" u="none" strike="noStrike" kern="1200" dirty="0">
                        <a:solidFill>
                          <a:srgbClr val="222223"/>
                        </a:solidFill>
                        <a:effectLst/>
                        <a:latin typeface="Calibri" panose="020F0502020204030204" pitchFamily="34" charset="0"/>
                        <a:ea typeface="+mn-ea"/>
                        <a:cs typeface="+mn-cs"/>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55413844"/>
                  </a:ext>
                </a:extLst>
              </a:tr>
              <a:tr h="440762">
                <a:tc>
                  <a:txBody>
                    <a:bodyPr/>
                    <a:lstStyle/>
                    <a:p>
                      <a:pPr algn="ctr" fontAlgn="ctr"/>
                      <a:r>
                        <a:rPr lang="en-US" sz="1200" b="0" i="0" u="none" strike="noStrike" dirty="0">
                          <a:solidFill>
                            <a:srgbClr val="000000"/>
                          </a:solidFill>
                          <a:effectLst/>
                          <a:latin typeface="Calibri" panose="020F0502020204030204" pitchFamily="34" charset="0"/>
                        </a:rPr>
                        <a:t>29%</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13976434"/>
                  </a:ext>
                </a:extLst>
              </a:tr>
              <a:tr h="440762">
                <a:tc>
                  <a:txBody>
                    <a:bodyPr/>
                    <a:lstStyle/>
                    <a:p>
                      <a:pPr algn="ctr" fontAlgn="ctr"/>
                      <a:r>
                        <a:rPr lang="en-US" sz="1200" b="0" i="0" u="none" strike="noStrike">
                          <a:solidFill>
                            <a:srgbClr val="000000"/>
                          </a:solidFill>
                          <a:effectLst/>
                          <a:latin typeface="Calibri" panose="020F0502020204030204" pitchFamily="34" charset="0"/>
                        </a:rPr>
                        <a:t>41%</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42134388"/>
                  </a:ext>
                </a:extLst>
              </a:tr>
              <a:tr h="440762">
                <a:tc>
                  <a:txBody>
                    <a:bodyPr/>
                    <a:lstStyle/>
                    <a:p>
                      <a:pPr algn="ctr" fontAlgn="ctr"/>
                      <a:r>
                        <a:rPr lang="en-US" sz="1200" b="0" i="0" u="none" strike="noStrike">
                          <a:solidFill>
                            <a:srgbClr val="000000"/>
                          </a:solidFill>
                          <a:effectLst/>
                          <a:latin typeface="Calibri" panose="020F0502020204030204" pitchFamily="34" charset="0"/>
                        </a:rPr>
                        <a:t>21%</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9803394"/>
                  </a:ext>
                </a:extLst>
              </a:tr>
              <a:tr h="440762">
                <a:tc>
                  <a:txBody>
                    <a:bodyPr/>
                    <a:lstStyle/>
                    <a:p>
                      <a:pPr algn="ctr" fontAlgn="ctr"/>
                      <a:r>
                        <a:rPr lang="en-US" sz="1200" b="0" i="0" u="none" strike="noStrike">
                          <a:solidFill>
                            <a:srgbClr val="000000"/>
                          </a:solidFill>
                          <a:effectLst/>
                          <a:latin typeface="Calibri" panose="020F0502020204030204" pitchFamily="34" charset="0"/>
                        </a:rPr>
                        <a:t>31%</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869873137"/>
                  </a:ext>
                </a:extLst>
              </a:tr>
              <a:tr h="440762">
                <a:tc>
                  <a:txBody>
                    <a:bodyPr/>
                    <a:lstStyle/>
                    <a:p>
                      <a:pPr algn="ctr" fontAlgn="ctr"/>
                      <a:r>
                        <a:rPr lang="en-US" sz="1200" b="0" i="0" u="none" strike="noStrike">
                          <a:solidFill>
                            <a:srgbClr val="000000"/>
                          </a:solidFill>
                          <a:effectLst/>
                          <a:latin typeface="Calibri" panose="020F0502020204030204" pitchFamily="34" charset="0"/>
                        </a:rPr>
                        <a:t>31%</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62794929"/>
                  </a:ext>
                </a:extLst>
              </a:tr>
              <a:tr h="440762">
                <a:tc>
                  <a:txBody>
                    <a:bodyPr/>
                    <a:lstStyle/>
                    <a:p>
                      <a:pPr algn="ctr" fontAlgn="ctr"/>
                      <a:r>
                        <a:rPr lang="en-US" sz="1200" b="0" i="0" u="none" strike="noStrike">
                          <a:solidFill>
                            <a:srgbClr val="000000"/>
                          </a:solidFill>
                          <a:effectLst/>
                          <a:latin typeface="Calibri" panose="020F0502020204030204" pitchFamily="34" charset="0"/>
                        </a:rPr>
                        <a:t>26%</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73477182"/>
                  </a:ext>
                </a:extLst>
              </a:tr>
              <a:tr h="440762">
                <a:tc>
                  <a:txBody>
                    <a:bodyPr/>
                    <a:lstStyle/>
                    <a:p>
                      <a:pPr algn="ctr" fontAlgn="ctr"/>
                      <a:r>
                        <a:rPr lang="en-US" sz="1200" b="0" i="0" u="none" strike="noStrike" dirty="0">
                          <a:solidFill>
                            <a:srgbClr val="000000"/>
                          </a:solidFill>
                          <a:effectLst/>
                          <a:latin typeface="Calibri" panose="020F0502020204030204" pitchFamily="34" charset="0"/>
                        </a:rPr>
                        <a:t>23%</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30935026"/>
                  </a:ext>
                </a:extLst>
              </a:tr>
              <a:tr h="402808">
                <a:tc>
                  <a:txBody>
                    <a:bodyPr/>
                    <a:lstStyle/>
                    <a:p>
                      <a:pPr algn="ctr" fontAlgn="t"/>
                      <a:endParaRPr lang="en-US" sz="1200" b="0" i="0" u="none" strike="noStrike" kern="1200" dirty="0">
                        <a:solidFill>
                          <a:srgbClr val="222223"/>
                        </a:solidFill>
                        <a:effectLst/>
                        <a:latin typeface="Calibri" panose="020F0502020204030204" pitchFamily="34" charset="0"/>
                        <a:ea typeface="+mn-ea"/>
                        <a:cs typeface="+mn-cs"/>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47027772"/>
                  </a:ext>
                </a:extLst>
              </a:tr>
            </a:tbl>
          </a:graphicData>
        </a:graphic>
      </p:graphicFrame>
    </p:spTree>
    <p:extLst>
      <p:ext uri="{BB962C8B-B14F-4D97-AF65-F5344CB8AC3E}">
        <p14:creationId xmlns:p14="http://schemas.microsoft.com/office/powerpoint/2010/main" val="36271960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553998"/>
          </a:xfrm>
        </p:spPr>
        <p:txBody>
          <a:bodyPr/>
          <a:lstStyle/>
          <a:p>
            <a:pPr algn="just"/>
            <a:r>
              <a:rPr lang="en-US" dirty="0"/>
              <a:t>Individuals should better educate themselves to deal with the effects of technological change—By Economy</a:t>
            </a:r>
          </a:p>
        </p:txBody>
      </p:sp>
      <p:graphicFrame>
        <p:nvGraphicFramePr>
          <p:cNvPr id="5" name="Chart 4"/>
          <p:cNvGraphicFramePr/>
          <p:nvPr>
            <p:extLst>
              <p:ext uri="{D42A27DB-BD31-4B8C-83A1-F6EECF244321}">
                <p14:modId xmlns:p14="http://schemas.microsoft.com/office/powerpoint/2010/main" val="4182675890"/>
              </p:ext>
            </p:extLst>
          </p:nvPr>
        </p:nvGraphicFramePr>
        <p:xfrm>
          <a:off x="209558" y="990600"/>
          <a:ext cx="8934442"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6" name="Straight Connector 5"/>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8" name="Text Placeholder 2">
            <a:extLst>
              <a:ext uri="{FF2B5EF4-FFF2-40B4-BE49-F238E27FC236}">
                <a16:creationId xmlns:a16="http://schemas.microsoft.com/office/drawing/2014/main" xmlns="" id="{81D4FDD1-3F2E-4836-A8DA-9D384853C5DD}"/>
              </a:ext>
            </a:extLst>
          </p:cNvPr>
          <p:cNvSpPr>
            <a:spLocks noGrp="1"/>
          </p:cNvSpPr>
          <p:nvPr>
            <p:ph type="body" sz="quarter" idx="16"/>
          </p:nvPr>
        </p:nvSpPr>
        <p:spPr>
          <a:xfrm>
            <a:off x="209558" y="6316275"/>
            <a:ext cx="7258042" cy="356508"/>
          </a:xfrm>
        </p:spPr>
        <p:txBody>
          <a:bodyPr/>
          <a:lstStyle/>
          <a:p>
            <a:r>
              <a:rPr lang="en-US" dirty="0"/>
              <a:t>Q36.  What steps should be taken to deal with the potentially negative effects of technological change? * not asked in China</a:t>
            </a:r>
          </a:p>
          <a:p>
            <a:r>
              <a:rPr lang="en-CA" dirty="0"/>
              <a:t>Base: Disagree Benefits Outweigh Costs (n=7,012)</a:t>
            </a:r>
            <a:endParaRPr lang="en-US" dirty="0"/>
          </a:p>
        </p:txBody>
      </p:sp>
      <p:graphicFrame>
        <p:nvGraphicFramePr>
          <p:cNvPr id="9" name="Table 8">
            <a:extLst>
              <a:ext uri="{FF2B5EF4-FFF2-40B4-BE49-F238E27FC236}">
                <a16:creationId xmlns:a16="http://schemas.microsoft.com/office/drawing/2014/main" xmlns="" id="{DF4CA6EA-803D-47CB-8537-89A5433E3CA4}"/>
              </a:ext>
            </a:extLst>
          </p:cNvPr>
          <p:cNvGraphicFramePr>
            <a:graphicFrameLocks noGrp="1"/>
          </p:cNvGraphicFramePr>
          <p:nvPr>
            <p:extLst>
              <p:ext uri="{D42A27DB-BD31-4B8C-83A1-F6EECF244321}">
                <p14:modId xmlns:p14="http://schemas.microsoft.com/office/powerpoint/2010/main" val="305338634"/>
              </p:ext>
            </p:extLst>
          </p:nvPr>
        </p:nvGraphicFramePr>
        <p:xfrm>
          <a:off x="7086600" y="494763"/>
          <a:ext cx="1981200" cy="365760"/>
        </p:xfrm>
        <a:graphic>
          <a:graphicData uri="http://schemas.openxmlformats.org/drawingml/2006/table">
            <a:tbl>
              <a:tblPr>
                <a:tableStyleId>{5C22544A-7EE6-4342-B048-85BDC9FD1C3A}</a:tableStyleId>
              </a:tblPr>
              <a:tblGrid>
                <a:gridCol w="1981200">
                  <a:extLst>
                    <a:ext uri="{9D8B030D-6E8A-4147-A177-3AD203B41FA5}">
                      <a16:colId xmlns:a16="http://schemas.microsoft.com/office/drawing/2014/main" xmlns="" val="900316581"/>
                    </a:ext>
                  </a:extLst>
                </a:gridCol>
              </a:tblGrid>
              <a:tr h="165660">
                <a:tc>
                  <a:txBody>
                    <a:bodyPr/>
                    <a:lstStyle/>
                    <a:p>
                      <a:pPr algn="ctr" fontAlgn="b"/>
                      <a:endParaRPr lang="en-US" sz="1200" b="1" i="0" u="none" strike="noStrike" dirty="0">
                        <a:solidFill>
                          <a:srgbClr val="000000"/>
                        </a:solidFill>
                        <a:effectLst/>
                        <a:latin typeface="+mn-lt"/>
                      </a:endParaRPr>
                    </a:p>
                  </a:txBody>
                  <a:tcPr marL="5943" marR="5943"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27757543"/>
                  </a:ext>
                </a:extLst>
              </a:tr>
              <a:tr h="165660">
                <a:tc>
                  <a:txBody>
                    <a:bodyPr/>
                    <a:lstStyle/>
                    <a:p>
                      <a:pPr algn="ctr" fontAlgn="b"/>
                      <a:r>
                        <a:rPr kumimoji="0" lang="en-US" sz="1200" b="1" i="0" u="sng" strike="noStrike" kern="1200" cap="none" spc="0" normalizeH="0" baseline="0" noProof="0" dirty="0">
                          <a:ln>
                            <a:noFill/>
                          </a:ln>
                          <a:solidFill>
                            <a:srgbClr val="222223"/>
                          </a:solidFill>
                          <a:effectLst/>
                          <a:uLnTx/>
                          <a:uFillTx/>
                          <a:latin typeface="+mn-lt"/>
                          <a:ea typeface="+mn-ea"/>
                          <a:cs typeface="+mn-cs"/>
                        </a:rPr>
                        <a:t>2017</a:t>
                      </a:r>
                      <a:endParaRPr lang="en-US" sz="1200" b="1" i="0" u="sng" strike="noStrike" dirty="0">
                        <a:solidFill>
                          <a:srgbClr val="000000"/>
                        </a:solidFill>
                        <a:effectLst/>
                        <a:latin typeface="+mn-lt"/>
                      </a:endParaRPr>
                    </a:p>
                  </a:txBody>
                  <a:tcPr marL="5943" marR="5943"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22876814"/>
                  </a:ext>
                </a:extLst>
              </a:tr>
            </a:tbl>
          </a:graphicData>
        </a:graphic>
      </p:graphicFrame>
      <p:graphicFrame>
        <p:nvGraphicFramePr>
          <p:cNvPr id="10" name="Table 9">
            <a:extLst>
              <a:ext uri="{FF2B5EF4-FFF2-40B4-BE49-F238E27FC236}">
                <a16:creationId xmlns:a16="http://schemas.microsoft.com/office/drawing/2014/main" xmlns="" id="{9743498D-49AD-4D8C-AC74-7837C0E73425}"/>
              </a:ext>
            </a:extLst>
          </p:cNvPr>
          <p:cNvGraphicFramePr>
            <a:graphicFrameLocks noGrp="1"/>
          </p:cNvGraphicFramePr>
          <p:nvPr>
            <p:extLst>
              <p:ext uri="{D42A27DB-BD31-4B8C-83A1-F6EECF244321}">
                <p14:modId xmlns:p14="http://schemas.microsoft.com/office/powerpoint/2010/main" val="3672060204"/>
              </p:ext>
            </p:extLst>
          </p:nvPr>
        </p:nvGraphicFramePr>
        <p:xfrm>
          <a:off x="7679856" y="1524000"/>
          <a:ext cx="778344" cy="4663450"/>
        </p:xfrm>
        <a:graphic>
          <a:graphicData uri="http://schemas.openxmlformats.org/drawingml/2006/table">
            <a:tbl>
              <a:tblPr>
                <a:tableStyleId>{5C22544A-7EE6-4342-B048-85BDC9FD1C3A}</a:tableStyleId>
              </a:tblPr>
              <a:tblGrid>
                <a:gridCol w="778344">
                  <a:extLst>
                    <a:ext uri="{9D8B030D-6E8A-4147-A177-3AD203B41FA5}">
                      <a16:colId xmlns:a16="http://schemas.microsoft.com/office/drawing/2014/main" xmlns="" val="1157489862"/>
                    </a:ext>
                  </a:extLst>
                </a:gridCol>
              </a:tblGrid>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29924001"/>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48%</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330636559"/>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44%</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9575464"/>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55%</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76512565"/>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50%</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11263259"/>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37%</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39388472"/>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574569006"/>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44%</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788361006"/>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32%</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888552465"/>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26%</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40836611"/>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34%</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66003345"/>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35%</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36028271"/>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42%</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364789539"/>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31%</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800758124"/>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27%</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1806946"/>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688704111"/>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29%</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28709516"/>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25%</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71739661"/>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28%</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22593658"/>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27%</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34533265"/>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769567438"/>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23%</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18870496"/>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21%</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1616855"/>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29315003"/>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12%</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74815038"/>
                  </a:ext>
                </a:extLst>
              </a:tr>
            </a:tbl>
          </a:graphicData>
        </a:graphic>
      </p:graphicFrame>
      <p:sp>
        <p:nvSpPr>
          <p:cNvPr id="11" name="TextBox 10">
            <a:extLst>
              <a:ext uri="{FF2B5EF4-FFF2-40B4-BE49-F238E27FC236}">
                <a16:creationId xmlns:a16="http://schemas.microsoft.com/office/drawing/2014/main" xmlns="" id="{D54CE2EF-6CE5-4CFC-B10E-1F87F756E37C}"/>
              </a:ext>
            </a:extLst>
          </p:cNvPr>
          <p:cNvSpPr txBox="1"/>
          <p:nvPr/>
        </p:nvSpPr>
        <p:spPr>
          <a:xfrm>
            <a:off x="7754363" y="1075681"/>
            <a:ext cx="642076" cy="169277"/>
          </a:xfrm>
          <a:prstGeom prst="rect">
            <a:avLst/>
          </a:prstGeom>
        </p:spPr>
        <p:txBody>
          <a:bodyPr vert="horz" wrap="square" lIns="0" tIns="0" rIns="0" bIns="0" rtlCol="0">
            <a:spAutoFit/>
          </a:bodyPr>
          <a:lstStyle/>
          <a:p>
            <a:pPr marL="4763" algn="ctr"/>
            <a:r>
              <a:rPr lang="en-US" sz="1100" dirty="0"/>
              <a:t>31%</a:t>
            </a:r>
          </a:p>
        </p:txBody>
      </p:sp>
    </p:spTree>
    <p:extLst>
      <p:ext uri="{BB962C8B-B14F-4D97-AF65-F5344CB8AC3E}">
        <p14:creationId xmlns:p14="http://schemas.microsoft.com/office/powerpoint/2010/main" val="16646243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553998"/>
          </a:xfrm>
        </p:spPr>
        <p:txBody>
          <a:bodyPr/>
          <a:lstStyle/>
          <a:p>
            <a:pPr algn="just"/>
            <a:r>
              <a:rPr lang="en-US" dirty="0"/>
              <a:t>Individuals should better educate themselves to deal with the effects of technological change—By Regional Economy</a:t>
            </a:r>
          </a:p>
        </p:txBody>
      </p:sp>
      <p:graphicFrame>
        <p:nvGraphicFramePr>
          <p:cNvPr id="5" name="Chart 4"/>
          <p:cNvGraphicFramePr/>
          <p:nvPr>
            <p:extLst>
              <p:ext uri="{D42A27DB-BD31-4B8C-83A1-F6EECF244321}">
                <p14:modId xmlns:p14="http://schemas.microsoft.com/office/powerpoint/2010/main" val="1758799148"/>
              </p:ext>
            </p:extLst>
          </p:nvPr>
        </p:nvGraphicFramePr>
        <p:xfrm>
          <a:off x="268506" y="1584960"/>
          <a:ext cx="7680960" cy="4206240"/>
        </p:xfrm>
        <a:graphic>
          <a:graphicData uri="http://schemas.openxmlformats.org/drawingml/2006/chart">
            <c:chart xmlns:c="http://schemas.openxmlformats.org/drawingml/2006/chart" xmlns:r="http://schemas.openxmlformats.org/officeDocument/2006/relationships" r:id="rId2"/>
          </a:graphicData>
        </a:graphic>
      </p:graphicFrame>
      <p:cxnSp>
        <p:nvCxnSpPr>
          <p:cNvPr id="6" name="Straight Connector 5"/>
          <p:cNvCxnSpPr/>
          <p:nvPr/>
        </p:nvCxnSpPr>
        <p:spPr>
          <a:xfrm>
            <a:off x="381000" y="23622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8" name="Text Placeholder 2">
            <a:extLst>
              <a:ext uri="{FF2B5EF4-FFF2-40B4-BE49-F238E27FC236}">
                <a16:creationId xmlns:a16="http://schemas.microsoft.com/office/drawing/2014/main" xmlns="" id="{297D4D30-D826-4624-8785-AF89E0644D13}"/>
              </a:ext>
            </a:extLst>
          </p:cNvPr>
          <p:cNvSpPr>
            <a:spLocks noGrp="1"/>
          </p:cNvSpPr>
          <p:nvPr>
            <p:ph type="body" sz="quarter" idx="16"/>
          </p:nvPr>
        </p:nvSpPr>
        <p:spPr>
          <a:xfrm>
            <a:off x="209558" y="6316275"/>
            <a:ext cx="7258042" cy="356508"/>
          </a:xfrm>
        </p:spPr>
        <p:txBody>
          <a:bodyPr/>
          <a:lstStyle/>
          <a:p>
            <a:r>
              <a:rPr lang="en-US" dirty="0"/>
              <a:t>Q36.  What steps should be taken to deal with the potentially negative effects of technological change? * not asked in China</a:t>
            </a:r>
          </a:p>
          <a:p>
            <a:r>
              <a:rPr lang="en-CA" dirty="0"/>
              <a:t>Base: Disagree Benefits Outweigh Costs (n=7,012)</a:t>
            </a:r>
            <a:endParaRPr lang="en-US" dirty="0"/>
          </a:p>
        </p:txBody>
      </p:sp>
      <p:graphicFrame>
        <p:nvGraphicFramePr>
          <p:cNvPr id="9" name="Table 8">
            <a:extLst>
              <a:ext uri="{FF2B5EF4-FFF2-40B4-BE49-F238E27FC236}">
                <a16:creationId xmlns:a16="http://schemas.microsoft.com/office/drawing/2014/main" xmlns="" id="{6D3D73C7-6E80-4AE5-8DB2-965A6F8DEEAF}"/>
              </a:ext>
            </a:extLst>
          </p:cNvPr>
          <p:cNvGraphicFramePr>
            <a:graphicFrameLocks noGrp="1"/>
          </p:cNvGraphicFramePr>
          <p:nvPr>
            <p:extLst>
              <p:ext uri="{D42A27DB-BD31-4B8C-83A1-F6EECF244321}">
                <p14:modId xmlns:p14="http://schemas.microsoft.com/office/powerpoint/2010/main" val="1889956376"/>
              </p:ext>
            </p:extLst>
          </p:nvPr>
        </p:nvGraphicFramePr>
        <p:xfrm>
          <a:off x="7162800" y="914400"/>
          <a:ext cx="1143000" cy="5212083"/>
        </p:xfrm>
        <a:graphic>
          <a:graphicData uri="http://schemas.openxmlformats.org/drawingml/2006/table">
            <a:tbl>
              <a:tblPr>
                <a:tableStyleId>{5C22544A-7EE6-4342-B048-85BDC9FD1C3A}</a:tableStyleId>
              </a:tblPr>
              <a:tblGrid>
                <a:gridCol w="1143000">
                  <a:extLst>
                    <a:ext uri="{9D8B030D-6E8A-4147-A177-3AD203B41FA5}">
                      <a16:colId xmlns:a16="http://schemas.microsoft.com/office/drawing/2014/main" xmlns="" val="2687950427"/>
                    </a:ext>
                  </a:extLst>
                </a:gridCol>
              </a:tblGrid>
              <a:tr h="409895">
                <a:tc>
                  <a:txBody>
                    <a:bodyPr/>
                    <a:lstStyle/>
                    <a:p>
                      <a:pPr algn="ctr" fontAlgn="t"/>
                      <a:endParaRPr lang="en-US" sz="1200" b="1" i="0" u="none"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807450666"/>
                  </a:ext>
                </a:extLst>
              </a:tr>
              <a:tr h="322244">
                <a:tc>
                  <a:txBody>
                    <a:bodyPr/>
                    <a:lstStyle/>
                    <a:p>
                      <a:pPr algn="ctr" fontAlgn="t"/>
                      <a:r>
                        <a:rPr lang="en-US" sz="1200" b="1" u="sng" strike="noStrike" dirty="0">
                          <a:effectLst/>
                          <a:latin typeface="+mn-lt"/>
                        </a:rPr>
                        <a:t>2017</a:t>
                      </a:r>
                      <a:endParaRPr lang="en-US" sz="1200" b="1" i="0" u="sng"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315944323"/>
                  </a:ext>
                </a:extLst>
              </a:tr>
              <a:tr h="551040">
                <a:tc>
                  <a:txBody>
                    <a:bodyPr/>
                    <a:lstStyle/>
                    <a:p>
                      <a:pPr algn="ctr" fontAlgn="b"/>
                      <a:r>
                        <a:rPr lang="en-CA" sz="1200" b="0" i="0" u="none" strike="noStrike" kern="1200" dirty="0">
                          <a:solidFill>
                            <a:srgbClr val="222223"/>
                          </a:solidFill>
                          <a:effectLst/>
                          <a:latin typeface="Calibri" panose="020F0502020204030204" pitchFamily="34" charset="0"/>
                          <a:ea typeface="+mn-ea"/>
                          <a:cs typeface="+mn-cs"/>
                        </a:rPr>
                        <a:t>31%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61919264"/>
                  </a:ext>
                </a:extLst>
              </a:tr>
              <a:tr h="440762">
                <a:tc>
                  <a:txBody>
                    <a:bodyPr/>
                    <a:lstStyle/>
                    <a:p>
                      <a:pPr algn="ctr" fontAlgn="b"/>
                      <a:endParaRPr lang="en-CA" sz="1200" b="0" i="0" u="none" strike="noStrike" kern="1200" dirty="0">
                        <a:solidFill>
                          <a:srgbClr val="222223"/>
                        </a:solidFill>
                        <a:effectLst/>
                        <a:latin typeface="Calibri" panose="020F0502020204030204" pitchFamily="34" charset="0"/>
                        <a:ea typeface="+mn-ea"/>
                        <a:cs typeface="+mn-cs"/>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55413844"/>
                  </a:ext>
                </a:extLst>
              </a:tr>
              <a:tr h="440762">
                <a:tc>
                  <a:txBody>
                    <a:bodyPr/>
                    <a:lstStyle/>
                    <a:p>
                      <a:pPr algn="ctr" fontAlgn="ctr"/>
                      <a:r>
                        <a:rPr lang="en-US" sz="1200" b="0" i="0" u="none" strike="noStrike" dirty="0">
                          <a:solidFill>
                            <a:srgbClr val="000000"/>
                          </a:solidFill>
                          <a:effectLst/>
                          <a:latin typeface="Calibri" panose="020F0502020204030204" pitchFamily="34" charset="0"/>
                        </a:rPr>
                        <a:t>35%</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13976434"/>
                  </a:ext>
                </a:extLst>
              </a:tr>
              <a:tr h="440762">
                <a:tc>
                  <a:txBody>
                    <a:bodyPr/>
                    <a:lstStyle/>
                    <a:p>
                      <a:pPr algn="ctr" fontAlgn="ctr"/>
                      <a:r>
                        <a:rPr lang="en-US" sz="1200" b="0" i="0" u="none" strike="noStrike">
                          <a:solidFill>
                            <a:srgbClr val="000000"/>
                          </a:solidFill>
                          <a:effectLst/>
                          <a:latin typeface="Calibri" panose="020F0502020204030204" pitchFamily="34" charset="0"/>
                        </a:rPr>
                        <a:t>36%</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42134388"/>
                  </a:ext>
                </a:extLst>
              </a:tr>
              <a:tr h="440762">
                <a:tc>
                  <a:txBody>
                    <a:bodyPr/>
                    <a:lstStyle/>
                    <a:p>
                      <a:pPr algn="ctr" fontAlgn="ctr"/>
                      <a:r>
                        <a:rPr lang="en-US" sz="1200" b="0" i="0" u="none" strike="noStrike">
                          <a:solidFill>
                            <a:srgbClr val="000000"/>
                          </a:solidFill>
                          <a:effectLst/>
                          <a:latin typeface="Calibri" panose="020F0502020204030204" pitchFamily="34" charset="0"/>
                        </a:rPr>
                        <a:t>29%</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9803394"/>
                  </a:ext>
                </a:extLst>
              </a:tr>
              <a:tr h="440762">
                <a:tc>
                  <a:txBody>
                    <a:bodyPr/>
                    <a:lstStyle/>
                    <a:p>
                      <a:pPr algn="ctr" fontAlgn="ctr"/>
                      <a:r>
                        <a:rPr lang="en-US" sz="1200" b="0" i="0" u="none" strike="noStrike">
                          <a:solidFill>
                            <a:srgbClr val="000000"/>
                          </a:solidFill>
                          <a:effectLst/>
                          <a:latin typeface="Calibri" panose="020F0502020204030204" pitchFamily="34" charset="0"/>
                        </a:rPr>
                        <a:t>50%</a:t>
                      </a:r>
                      <a:endParaRPr lang="en-US" sz="1200" b="0" i="0" u="none" strike="noStrike" dirty="0">
                        <a:solidFill>
                          <a:srgbClr val="000000"/>
                        </a:solidFill>
                        <a:effectLst/>
                        <a:latin typeface="Calibri" panose="020F0502020204030204" pitchFamily="34" charset="0"/>
                      </a:endParaRP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869873137"/>
                  </a:ext>
                </a:extLst>
              </a:tr>
              <a:tr h="440762">
                <a:tc>
                  <a:txBody>
                    <a:bodyPr/>
                    <a:lstStyle/>
                    <a:p>
                      <a:pPr algn="ctr" fontAlgn="ctr"/>
                      <a:r>
                        <a:rPr lang="en-US" sz="1200" b="0" i="0" u="none" strike="noStrike">
                          <a:solidFill>
                            <a:srgbClr val="000000"/>
                          </a:solidFill>
                          <a:effectLst/>
                          <a:latin typeface="Calibri" panose="020F0502020204030204" pitchFamily="34" charset="0"/>
                        </a:rPr>
                        <a:t>29%</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62794929"/>
                  </a:ext>
                </a:extLst>
              </a:tr>
              <a:tr h="440762">
                <a:tc>
                  <a:txBody>
                    <a:bodyPr/>
                    <a:lstStyle/>
                    <a:p>
                      <a:pPr algn="ctr" fontAlgn="ctr"/>
                      <a:r>
                        <a:rPr lang="en-US" sz="1200" b="0" i="0" u="none" strike="noStrike">
                          <a:solidFill>
                            <a:srgbClr val="000000"/>
                          </a:solidFill>
                          <a:effectLst/>
                          <a:latin typeface="Calibri" panose="020F0502020204030204" pitchFamily="34" charset="0"/>
                        </a:rPr>
                        <a:t>26%</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73477182"/>
                  </a:ext>
                </a:extLst>
              </a:tr>
              <a:tr h="440762">
                <a:tc>
                  <a:txBody>
                    <a:bodyPr/>
                    <a:lstStyle/>
                    <a:p>
                      <a:pPr algn="ctr" fontAlgn="ctr"/>
                      <a:r>
                        <a:rPr lang="en-US" sz="1200" b="0" i="0" u="none" strike="noStrike" dirty="0">
                          <a:solidFill>
                            <a:srgbClr val="000000"/>
                          </a:solidFill>
                          <a:effectLst/>
                          <a:latin typeface="Calibri" panose="020F0502020204030204" pitchFamily="34" charset="0"/>
                        </a:rPr>
                        <a:t>26%</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30935026"/>
                  </a:ext>
                </a:extLst>
              </a:tr>
              <a:tr h="402808">
                <a:tc>
                  <a:txBody>
                    <a:bodyPr/>
                    <a:lstStyle/>
                    <a:p>
                      <a:pPr algn="ctr" fontAlgn="t"/>
                      <a:endParaRPr lang="en-US" sz="1200" b="0" i="0" u="none" strike="noStrike" kern="1200" dirty="0">
                        <a:solidFill>
                          <a:srgbClr val="222223"/>
                        </a:solidFill>
                        <a:effectLst/>
                        <a:latin typeface="Calibri" panose="020F0502020204030204" pitchFamily="34" charset="0"/>
                        <a:ea typeface="+mn-ea"/>
                        <a:cs typeface="+mn-cs"/>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47027772"/>
                  </a:ext>
                </a:extLst>
              </a:tr>
            </a:tbl>
          </a:graphicData>
        </a:graphic>
      </p:graphicFrame>
    </p:spTree>
    <p:extLst>
      <p:ext uri="{BB962C8B-B14F-4D97-AF65-F5344CB8AC3E}">
        <p14:creationId xmlns:p14="http://schemas.microsoft.com/office/powerpoint/2010/main" val="21691522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2833" y="2667000"/>
            <a:ext cx="7093160" cy="1625060"/>
          </a:xfrm>
        </p:spPr>
        <p:txBody>
          <a:bodyPr/>
          <a:lstStyle/>
          <a:p>
            <a:r>
              <a:rPr lang="en-CA" dirty="0"/>
              <a:t>PART 5: New TECHNOLOGIES</a:t>
            </a:r>
          </a:p>
        </p:txBody>
      </p:sp>
    </p:spTree>
    <p:extLst>
      <p:ext uri="{BB962C8B-B14F-4D97-AF65-F5344CB8AC3E}">
        <p14:creationId xmlns:p14="http://schemas.microsoft.com/office/powerpoint/2010/main" val="41015048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553998"/>
          </a:xfrm>
        </p:spPr>
        <p:txBody>
          <a:bodyPr/>
          <a:lstStyle/>
          <a:p>
            <a:pPr algn="just"/>
            <a:r>
              <a:rPr lang="en-US" dirty="0"/>
              <a:t>Corporations should provide training programs to help those who are put out of work due to technological changes—By Economy</a:t>
            </a:r>
          </a:p>
        </p:txBody>
      </p:sp>
      <p:graphicFrame>
        <p:nvGraphicFramePr>
          <p:cNvPr id="5" name="Chart 4"/>
          <p:cNvGraphicFramePr/>
          <p:nvPr>
            <p:extLst>
              <p:ext uri="{D42A27DB-BD31-4B8C-83A1-F6EECF244321}">
                <p14:modId xmlns:p14="http://schemas.microsoft.com/office/powerpoint/2010/main" val="2780002717"/>
              </p:ext>
            </p:extLst>
          </p:nvPr>
        </p:nvGraphicFramePr>
        <p:xfrm>
          <a:off x="209558" y="990600"/>
          <a:ext cx="8934442"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6" name="Straight Connector 5"/>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8" name="Text Placeholder 2">
            <a:extLst>
              <a:ext uri="{FF2B5EF4-FFF2-40B4-BE49-F238E27FC236}">
                <a16:creationId xmlns:a16="http://schemas.microsoft.com/office/drawing/2014/main" xmlns="" id="{81D4FDD1-3F2E-4836-A8DA-9D384853C5DD}"/>
              </a:ext>
            </a:extLst>
          </p:cNvPr>
          <p:cNvSpPr>
            <a:spLocks noGrp="1"/>
          </p:cNvSpPr>
          <p:nvPr>
            <p:ph type="body" sz="quarter" idx="16"/>
          </p:nvPr>
        </p:nvSpPr>
        <p:spPr>
          <a:xfrm>
            <a:off x="209558" y="6316275"/>
            <a:ext cx="7258042" cy="356508"/>
          </a:xfrm>
        </p:spPr>
        <p:txBody>
          <a:bodyPr/>
          <a:lstStyle/>
          <a:p>
            <a:r>
              <a:rPr lang="en-US" dirty="0"/>
              <a:t>Q36.  What steps should be taken to deal with the potentially negative effects of technological change? * not asked in China</a:t>
            </a:r>
          </a:p>
          <a:p>
            <a:r>
              <a:rPr lang="en-CA" dirty="0"/>
              <a:t>Base: Disagree Benefits Outweigh Costs (n=7,012)</a:t>
            </a:r>
            <a:endParaRPr lang="en-US" dirty="0"/>
          </a:p>
        </p:txBody>
      </p:sp>
    </p:spTree>
    <p:extLst>
      <p:ext uri="{BB962C8B-B14F-4D97-AF65-F5344CB8AC3E}">
        <p14:creationId xmlns:p14="http://schemas.microsoft.com/office/powerpoint/2010/main" val="2550482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553998"/>
          </a:xfrm>
        </p:spPr>
        <p:txBody>
          <a:bodyPr/>
          <a:lstStyle/>
          <a:p>
            <a:pPr algn="just"/>
            <a:r>
              <a:rPr lang="en-US" dirty="0"/>
              <a:t>Corporations should provide training programs to help those who are put out of work due to technological changes—By Regional Economy</a:t>
            </a:r>
          </a:p>
        </p:txBody>
      </p:sp>
      <p:cxnSp>
        <p:nvCxnSpPr>
          <p:cNvPr id="6" name="Straight Connector 5"/>
          <p:cNvCxnSpPr/>
          <p:nvPr/>
        </p:nvCxnSpPr>
        <p:spPr>
          <a:xfrm>
            <a:off x="381000" y="23622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8" name="Text Placeholder 2">
            <a:extLst>
              <a:ext uri="{FF2B5EF4-FFF2-40B4-BE49-F238E27FC236}">
                <a16:creationId xmlns:a16="http://schemas.microsoft.com/office/drawing/2014/main" xmlns="" id="{297D4D30-D826-4624-8785-AF89E0644D13}"/>
              </a:ext>
            </a:extLst>
          </p:cNvPr>
          <p:cNvSpPr>
            <a:spLocks noGrp="1"/>
          </p:cNvSpPr>
          <p:nvPr>
            <p:ph type="body" sz="quarter" idx="16"/>
          </p:nvPr>
        </p:nvSpPr>
        <p:spPr>
          <a:xfrm>
            <a:off x="209558" y="6316275"/>
            <a:ext cx="7258042" cy="356508"/>
          </a:xfrm>
        </p:spPr>
        <p:txBody>
          <a:bodyPr/>
          <a:lstStyle/>
          <a:p>
            <a:r>
              <a:rPr lang="en-US" dirty="0"/>
              <a:t>Q36.  What steps should be taken to deal with the potentially negative effects of technological change? * not asked in China</a:t>
            </a:r>
          </a:p>
          <a:p>
            <a:r>
              <a:rPr lang="en-CA" dirty="0"/>
              <a:t>Base: Disagree Benefits Outweigh Costs (n=7,012)</a:t>
            </a:r>
            <a:endParaRPr lang="en-US" dirty="0"/>
          </a:p>
        </p:txBody>
      </p:sp>
      <p:graphicFrame>
        <p:nvGraphicFramePr>
          <p:cNvPr id="7" name="Chart 6">
            <a:extLst>
              <a:ext uri="{FF2B5EF4-FFF2-40B4-BE49-F238E27FC236}">
                <a16:creationId xmlns:a16="http://schemas.microsoft.com/office/drawing/2014/main" xmlns="" id="{3B6EE07B-CBFC-4C2D-BFD3-140B0AD073D4}"/>
              </a:ext>
            </a:extLst>
          </p:cNvPr>
          <p:cNvGraphicFramePr/>
          <p:nvPr>
            <p:extLst>
              <p:ext uri="{D42A27DB-BD31-4B8C-83A1-F6EECF244321}">
                <p14:modId xmlns:p14="http://schemas.microsoft.com/office/powerpoint/2010/main" val="1617423346"/>
              </p:ext>
            </p:extLst>
          </p:nvPr>
        </p:nvGraphicFramePr>
        <p:xfrm>
          <a:off x="268506" y="158496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610354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553998"/>
          </a:xfrm>
        </p:spPr>
        <p:txBody>
          <a:bodyPr/>
          <a:lstStyle/>
          <a:p>
            <a:pPr algn="just"/>
            <a:r>
              <a:rPr lang="en-US" dirty="0"/>
              <a:t>Governments should tax those that benefit from technology changes most and use taxes for redistribution purposes — By Economy</a:t>
            </a:r>
          </a:p>
        </p:txBody>
      </p:sp>
      <p:graphicFrame>
        <p:nvGraphicFramePr>
          <p:cNvPr id="5" name="Chart 4"/>
          <p:cNvGraphicFramePr/>
          <p:nvPr>
            <p:extLst>
              <p:ext uri="{D42A27DB-BD31-4B8C-83A1-F6EECF244321}">
                <p14:modId xmlns:p14="http://schemas.microsoft.com/office/powerpoint/2010/main" val="1095895628"/>
              </p:ext>
            </p:extLst>
          </p:nvPr>
        </p:nvGraphicFramePr>
        <p:xfrm>
          <a:off x="209558" y="990600"/>
          <a:ext cx="8934442"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6" name="Straight Connector 5"/>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8" name="Text Placeholder 2">
            <a:extLst>
              <a:ext uri="{FF2B5EF4-FFF2-40B4-BE49-F238E27FC236}">
                <a16:creationId xmlns:a16="http://schemas.microsoft.com/office/drawing/2014/main" xmlns="" id="{2031753F-DAF4-4F62-A898-6AF6D740E285}"/>
              </a:ext>
            </a:extLst>
          </p:cNvPr>
          <p:cNvSpPr>
            <a:spLocks noGrp="1"/>
          </p:cNvSpPr>
          <p:nvPr>
            <p:ph type="body" sz="quarter" idx="16"/>
          </p:nvPr>
        </p:nvSpPr>
        <p:spPr>
          <a:xfrm>
            <a:off x="209558" y="6316275"/>
            <a:ext cx="7258042" cy="356508"/>
          </a:xfrm>
        </p:spPr>
        <p:txBody>
          <a:bodyPr/>
          <a:lstStyle/>
          <a:p>
            <a:r>
              <a:rPr lang="en-US" dirty="0"/>
              <a:t>Q36.  What steps should be taken to deal with the potentially negative effects of technological change? * not asked in China</a:t>
            </a:r>
          </a:p>
          <a:p>
            <a:r>
              <a:rPr lang="en-CA" dirty="0"/>
              <a:t>Base: Disagree Benefits Outweigh Costs (n=7,012)</a:t>
            </a:r>
            <a:endParaRPr lang="en-US" dirty="0"/>
          </a:p>
        </p:txBody>
      </p:sp>
    </p:spTree>
    <p:extLst>
      <p:ext uri="{BB962C8B-B14F-4D97-AF65-F5344CB8AC3E}">
        <p14:creationId xmlns:p14="http://schemas.microsoft.com/office/powerpoint/2010/main" val="177352848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553998"/>
          </a:xfrm>
        </p:spPr>
        <p:txBody>
          <a:bodyPr/>
          <a:lstStyle/>
          <a:p>
            <a:pPr algn="just"/>
            <a:r>
              <a:rPr lang="en-US" dirty="0"/>
              <a:t>Governments should tax those that benefit from technology changes most and use taxes for redistribution purposes — By Regional Economy</a:t>
            </a:r>
          </a:p>
        </p:txBody>
      </p:sp>
      <p:cxnSp>
        <p:nvCxnSpPr>
          <p:cNvPr id="6" name="Straight Connector 5"/>
          <p:cNvCxnSpPr/>
          <p:nvPr/>
        </p:nvCxnSpPr>
        <p:spPr>
          <a:xfrm>
            <a:off x="381000" y="23622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8" name="Text Placeholder 2">
            <a:extLst>
              <a:ext uri="{FF2B5EF4-FFF2-40B4-BE49-F238E27FC236}">
                <a16:creationId xmlns:a16="http://schemas.microsoft.com/office/drawing/2014/main" xmlns="" id="{297D4D30-D826-4624-8785-AF89E0644D13}"/>
              </a:ext>
            </a:extLst>
          </p:cNvPr>
          <p:cNvSpPr>
            <a:spLocks noGrp="1"/>
          </p:cNvSpPr>
          <p:nvPr>
            <p:ph type="body" sz="quarter" idx="16"/>
          </p:nvPr>
        </p:nvSpPr>
        <p:spPr>
          <a:xfrm>
            <a:off x="209558" y="6316275"/>
            <a:ext cx="7258042" cy="356508"/>
          </a:xfrm>
        </p:spPr>
        <p:txBody>
          <a:bodyPr/>
          <a:lstStyle/>
          <a:p>
            <a:r>
              <a:rPr lang="en-US" dirty="0"/>
              <a:t>Q36.  What steps should be taken to deal with the potentially negative effects of technological change? * not asked in China</a:t>
            </a:r>
          </a:p>
          <a:p>
            <a:r>
              <a:rPr lang="en-CA" dirty="0"/>
              <a:t>Base: Disagree Benefits Outweigh Costs (n=7,012)</a:t>
            </a:r>
            <a:endParaRPr lang="en-US" dirty="0"/>
          </a:p>
        </p:txBody>
      </p:sp>
      <p:graphicFrame>
        <p:nvGraphicFramePr>
          <p:cNvPr id="7" name="Chart 6">
            <a:extLst>
              <a:ext uri="{FF2B5EF4-FFF2-40B4-BE49-F238E27FC236}">
                <a16:creationId xmlns:a16="http://schemas.microsoft.com/office/drawing/2014/main" xmlns="" id="{05EEEADD-8E0D-4968-B40C-3BC8946DE357}"/>
              </a:ext>
            </a:extLst>
          </p:cNvPr>
          <p:cNvGraphicFramePr/>
          <p:nvPr>
            <p:extLst>
              <p:ext uri="{D42A27DB-BD31-4B8C-83A1-F6EECF244321}">
                <p14:modId xmlns:p14="http://schemas.microsoft.com/office/powerpoint/2010/main" val="93818514"/>
              </p:ext>
            </p:extLst>
          </p:nvPr>
        </p:nvGraphicFramePr>
        <p:xfrm>
          <a:off x="268506" y="158496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0904842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276999"/>
          </a:xfrm>
        </p:spPr>
        <p:txBody>
          <a:bodyPr/>
          <a:lstStyle/>
          <a:p>
            <a:pPr algn="just"/>
            <a:r>
              <a:rPr lang="en-US" dirty="0"/>
              <a:t>Governments should tax robots — By Economy</a:t>
            </a:r>
          </a:p>
        </p:txBody>
      </p:sp>
      <p:graphicFrame>
        <p:nvGraphicFramePr>
          <p:cNvPr id="5" name="Chart 4"/>
          <p:cNvGraphicFramePr/>
          <p:nvPr>
            <p:extLst>
              <p:ext uri="{D42A27DB-BD31-4B8C-83A1-F6EECF244321}">
                <p14:modId xmlns:p14="http://schemas.microsoft.com/office/powerpoint/2010/main" val="635926803"/>
              </p:ext>
            </p:extLst>
          </p:nvPr>
        </p:nvGraphicFramePr>
        <p:xfrm>
          <a:off x="209558" y="990600"/>
          <a:ext cx="8934442"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6" name="Straight Connector 5"/>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8" name="Text Placeholder 2">
            <a:extLst>
              <a:ext uri="{FF2B5EF4-FFF2-40B4-BE49-F238E27FC236}">
                <a16:creationId xmlns:a16="http://schemas.microsoft.com/office/drawing/2014/main" xmlns="" id="{2031753F-DAF4-4F62-A898-6AF6D740E285}"/>
              </a:ext>
            </a:extLst>
          </p:cNvPr>
          <p:cNvSpPr>
            <a:spLocks noGrp="1"/>
          </p:cNvSpPr>
          <p:nvPr>
            <p:ph type="body" sz="quarter" idx="16"/>
          </p:nvPr>
        </p:nvSpPr>
        <p:spPr>
          <a:xfrm>
            <a:off x="209558" y="6316275"/>
            <a:ext cx="7258042" cy="356508"/>
          </a:xfrm>
        </p:spPr>
        <p:txBody>
          <a:bodyPr/>
          <a:lstStyle/>
          <a:p>
            <a:r>
              <a:rPr lang="en-US" dirty="0"/>
              <a:t>Q36.  What steps should be taken to deal with the potentially negative effects of technological change? * not asked in China</a:t>
            </a:r>
          </a:p>
          <a:p>
            <a:r>
              <a:rPr lang="en-CA" dirty="0"/>
              <a:t>Base: Disagree Benefits Outweigh Costs (n=7,012)</a:t>
            </a:r>
            <a:endParaRPr lang="en-US" dirty="0"/>
          </a:p>
        </p:txBody>
      </p:sp>
    </p:spTree>
    <p:extLst>
      <p:ext uri="{BB962C8B-B14F-4D97-AF65-F5344CB8AC3E}">
        <p14:creationId xmlns:p14="http://schemas.microsoft.com/office/powerpoint/2010/main" val="334332533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558" y="228600"/>
            <a:ext cx="8646971" cy="276999"/>
          </a:xfrm>
        </p:spPr>
        <p:txBody>
          <a:bodyPr/>
          <a:lstStyle/>
          <a:p>
            <a:pPr algn="just"/>
            <a:r>
              <a:rPr lang="en-US" dirty="0"/>
              <a:t>Governments should tax robots — By Regional Economy</a:t>
            </a:r>
          </a:p>
        </p:txBody>
      </p:sp>
      <p:cxnSp>
        <p:nvCxnSpPr>
          <p:cNvPr id="6" name="Straight Connector 5"/>
          <p:cNvCxnSpPr/>
          <p:nvPr/>
        </p:nvCxnSpPr>
        <p:spPr>
          <a:xfrm>
            <a:off x="381000" y="23622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8" name="Text Placeholder 2">
            <a:extLst>
              <a:ext uri="{FF2B5EF4-FFF2-40B4-BE49-F238E27FC236}">
                <a16:creationId xmlns:a16="http://schemas.microsoft.com/office/drawing/2014/main" xmlns="" id="{297D4D30-D826-4624-8785-AF89E0644D13}"/>
              </a:ext>
            </a:extLst>
          </p:cNvPr>
          <p:cNvSpPr>
            <a:spLocks noGrp="1"/>
          </p:cNvSpPr>
          <p:nvPr>
            <p:ph type="body" sz="quarter" idx="16"/>
          </p:nvPr>
        </p:nvSpPr>
        <p:spPr>
          <a:xfrm>
            <a:off x="209558" y="6316275"/>
            <a:ext cx="7258042" cy="356508"/>
          </a:xfrm>
        </p:spPr>
        <p:txBody>
          <a:bodyPr/>
          <a:lstStyle/>
          <a:p>
            <a:r>
              <a:rPr lang="en-US" dirty="0"/>
              <a:t>Q36.  What steps should be taken to deal with the potentially negative effects of technological change? * not asked in China</a:t>
            </a:r>
          </a:p>
          <a:p>
            <a:r>
              <a:rPr lang="en-CA" dirty="0"/>
              <a:t>Base: Disagree Benefits Outweigh Costs (n=7,012)</a:t>
            </a:r>
            <a:endParaRPr lang="en-US" dirty="0"/>
          </a:p>
        </p:txBody>
      </p:sp>
      <p:graphicFrame>
        <p:nvGraphicFramePr>
          <p:cNvPr id="9" name="Chart 8">
            <a:extLst>
              <a:ext uri="{FF2B5EF4-FFF2-40B4-BE49-F238E27FC236}">
                <a16:creationId xmlns:a16="http://schemas.microsoft.com/office/drawing/2014/main" xmlns="" id="{56D66F56-6463-4EC2-8D41-9FAA88125179}"/>
              </a:ext>
            </a:extLst>
          </p:cNvPr>
          <p:cNvGraphicFramePr/>
          <p:nvPr>
            <p:extLst>
              <p:ext uri="{D42A27DB-BD31-4B8C-83A1-F6EECF244321}">
                <p14:modId xmlns:p14="http://schemas.microsoft.com/office/powerpoint/2010/main" val="3238631794"/>
              </p:ext>
            </p:extLst>
          </p:nvPr>
        </p:nvGraphicFramePr>
        <p:xfrm>
          <a:off x="268506" y="158496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8847811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276999"/>
          </a:xfrm>
        </p:spPr>
        <p:txBody>
          <a:bodyPr/>
          <a:lstStyle/>
          <a:p>
            <a:pPr algn="just"/>
            <a:r>
              <a:rPr lang="en-US" dirty="0"/>
              <a:t>Other—By Economy</a:t>
            </a:r>
          </a:p>
        </p:txBody>
      </p:sp>
      <p:graphicFrame>
        <p:nvGraphicFramePr>
          <p:cNvPr id="5" name="Chart 4"/>
          <p:cNvGraphicFramePr/>
          <p:nvPr>
            <p:extLst>
              <p:ext uri="{D42A27DB-BD31-4B8C-83A1-F6EECF244321}">
                <p14:modId xmlns:p14="http://schemas.microsoft.com/office/powerpoint/2010/main" val="2613127591"/>
              </p:ext>
            </p:extLst>
          </p:nvPr>
        </p:nvGraphicFramePr>
        <p:xfrm>
          <a:off x="209558" y="990600"/>
          <a:ext cx="8934442"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6" name="Straight Connector 5"/>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8" name="Text Placeholder 2">
            <a:extLst>
              <a:ext uri="{FF2B5EF4-FFF2-40B4-BE49-F238E27FC236}">
                <a16:creationId xmlns:a16="http://schemas.microsoft.com/office/drawing/2014/main" xmlns="" id="{F7CBC16D-9504-4F7A-A10A-382CA6AA3BBF}"/>
              </a:ext>
            </a:extLst>
          </p:cNvPr>
          <p:cNvSpPr>
            <a:spLocks noGrp="1"/>
          </p:cNvSpPr>
          <p:nvPr>
            <p:ph type="body" sz="quarter" idx="16"/>
          </p:nvPr>
        </p:nvSpPr>
        <p:spPr>
          <a:xfrm>
            <a:off x="209558" y="6316275"/>
            <a:ext cx="7258042" cy="356508"/>
          </a:xfrm>
        </p:spPr>
        <p:txBody>
          <a:bodyPr/>
          <a:lstStyle/>
          <a:p>
            <a:r>
              <a:rPr lang="en-US" dirty="0"/>
              <a:t>Q36.  What steps should be taken to deal with the potentially negative effects of technological change? * not asked in China</a:t>
            </a:r>
          </a:p>
          <a:p>
            <a:r>
              <a:rPr lang="en-CA" dirty="0"/>
              <a:t>Base: Disagree Benefits Outweigh Costs (n=7,012)</a:t>
            </a:r>
            <a:endParaRPr lang="en-US" dirty="0"/>
          </a:p>
        </p:txBody>
      </p:sp>
      <p:graphicFrame>
        <p:nvGraphicFramePr>
          <p:cNvPr id="9" name="Table 8">
            <a:extLst>
              <a:ext uri="{FF2B5EF4-FFF2-40B4-BE49-F238E27FC236}">
                <a16:creationId xmlns:a16="http://schemas.microsoft.com/office/drawing/2014/main" xmlns="" id="{7F552E74-238F-4F81-9338-97F24FB03304}"/>
              </a:ext>
            </a:extLst>
          </p:cNvPr>
          <p:cNvGraphicFramePr>
            <a:graphicFrameLocks noGrp="1"/>
          </p:cNvGraphicFramePr>
          <p:nvPr>
            <p:extLst>
              <p:ext uri="{D42A27DB-BD31-4B8C-83A1-F6EECF244321}">
                <p14:modId xmlns:p14="http://schemas.microsoft.com/office/powerpoint/2010/main" val="1798729835"/>
              </p:ext>
            </p:extLst>
          </p:nvPr>
        </p:nvGraphicFramePr>
        <p:xfrm>
          <a:off x="7086600" y="494763"/>
          <a:ext cx="1981200" cy="365760"/>
        </p:xfrm>
        <a:graphic>
          <a:graphicData uri="http://schemas.openxmlformats.org/drawingml/2006/table">
            <a:tbl>
              <a:tblPr>
                <a:tableStyleId>{5C22544A-7EE6-4342-B048-85BDC9FD1C3A}</a:tableStyleId>
              </a:tblPr>
              <a:tblGrid>
                <a:gridCol w="1981200">
                  <a:extLst>
                    <a:ext uri="{9D8B030D-6E8A-4147-A177-3AD203B41FA5}">
                      <a16:colId xmlns:a16="http://schemas.microsoft.com/office/drawing/2014/main" xmlns="" val="900316581"/>
                    </a:ext>
                  </a:extLst>
                </a:gridCol>
              </a:tblGrid>
              <a:tr h="165660">
                <a:tc>
                  <a:txBody>
                    <a:bodyPr/>
                    <a:lstStyle/>
                    <a:p>
                      <a:pPr algn="ctr" fontAlgn="b"/>
                      <a:endParaRPr lang="en-US" sz="1200" b="1" i="0" u="none" strike="noStrike" dirty="0">
                        <a:solidFill>
                          <a:srgbClr val="000000"/>
                        </a:solidFill>
                        <a:effectLst/>
                        <a:latin typeface="+mn-lt"/>
                      </a:endParaRPr>
                    </a:p>
                  </a:txBody>
                  <a:tcPr marL="5943" marR="5943"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27757543"/>
                  </a:ext>
                </a:extLst>
              </a:tr>
              <a:tr h="165660">
                <a:tc>
                  <a:txBody>
                    <a:bodyPr/>
                    <a:lstStyle/>
                    <a:p>
                      <a:pPr algn="ctr" fontAlgn="b"/>
                      <a:r>
                        <a:rPr kumimoji="0" lang="en-US" sz="1200" b="1" i="0" u="sng" strike="noStrike" kern="1200" cap="none" spc="0" normalizeH="0" baseline="0" noProof="0" dirty="0">
                          <a:ln>
                            <a:noFill/>
                          </a:ln>
                          <a:solidFill>
                            <a:srgbClr val="222223"/>
                          </a:solidFill>
                          <a:effectLst/>
                          <a:uLnTx/>
                          <a:uFillTx/>
                          <a:latin typeface="+mn-lt"/>
                          <a:ea typeface="+mn-ea"/>
                          <a:cs typeface="+mn-cs"/>
                        </a:rPr>
                        <a:t>2017</a:t>
                      </a:r>
                      <a:endParaRPr lang="en-US" sz="1200" b="1" i="0" u="sng" strike="noStrike" dirty="0">
                        <a:solidFill>
                          <a:srgbClr val="000000"/>
                        </a:solidFill>
                        <a:effectLst/>
                        <a:latin typeface="+mn-lt"/>
                      </a:endParaRPr>
                    </a:p>
                  </a:txBody>
                  <a:tcPr marL="5943" marR="5943"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22876814"/>
                  </a:ext>
                </a:extLst>
              </a:tr>
            </a:tbl>
          </a:graphicData>
        </a:graphic>
      </p:graphicFrame>
      <p:graphicFrame>
        <p:nvGraphicFramePr>
          <p:cNvPr id="10" name="Table 9">
            <a:extLst>
              <a:ext uri="{FF2B5EF4-FFF2-40B4-BE49-F238E27FC236}">
                <a16:creationId xmlns:a16="http://schemas.microsoft.com/office/drawing/2014/main" xmlns="" id="{7292C883-90BC-4A75-A660-CAF7553016F0}"/>
              </a:ext>
            </a:extLst>
          </p:cNvPr>
          <p:cNvGraphicFramePr>
            <a:graphicFrameLocks noGrp="1"/>
          </p:cNvGraphicFramePr>
          <p:nvPr>
            <p:extLst>
              <p:ext uri="{D42A27DB-BD31-4B8C-83A1-F6EECF244321}">
                <p14:modId xmlns:p14="http://schemas.microsoft.com/office/powerpoint/2010/main" val="3462250350"/>
              </p:ext>
            </p:extLst>
          </p:nvPr>
        </p:nvGraphicFramePr>
        <p:xfrm>
          <a:off x="7679856" y="1524000"/>
          <a:ext cx="778344" cy="4663450"/>
        </p:xfrm>
        <a:graphic>
          <a:graphicData uri="http://schemas.openxmlformats.org/drawingml/2006/table">
            <a:tbl>
              <a:tblPr>
                <a:tableStyleId>{5C22544A-7EE6-4342-B048-85BDC9FD1C3A}</a:tableStyleId>
              </a:tblPr>
              <a:tblGrid>
                <a:gridCol w="778344">
                  <a:extLst>
                    <a:ext uri="{9D8B030D-6E8A-4147-A177-3AD203B41FA5}">
                      <a16:colId xmlns:a16="http://schemas.microsoft.com/office/drawing/2014/main" xmlns="" val="1157489862"/>
                    </a:ext>
                  </a:extLst>
                </a:gridCol>
              </a:tblGrid>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12%</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29924001"/>
                  </a:ext>
                </a:extLst>
              </a:tr>
              <a:tr h="186538">
                <a:tc>
                  <a:txBody>
                    <a:bodyPr/>
                    <a:lstStyle/>
                    <a:p>
                      <a:pPr algn="ctr" fontAlgn="ctr">
                        <a:lnSpc>
                          <a:spcPts val="900"/>
                        </a:lnSpc>
                      </a:pPr>
                      <a:r>
                        <a:rPr lang="en-US" sz="1100" b="0" i="0" u="none" strike="noStrike">
                          <a:solidFill>
                            <a:srgbClr val="000000"/>
                          </a:solidFill>
                          <a:effectLst/>
                          <a:latin typeface="Calibri" panose="020F0502020204030204" pitchFamily="34" charset="0"/>
                        </a:rPr>
                        <a:t>8%</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330636559"/>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11%</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9575464"/>
                  </a:ext>
                </a:extLst>
              </a:tr>
              <a:tr h="186538">
                <a:tc>
                  <a:txBody>
                    <a:bodyPr/>
                    <a:lstStyle/>
                    <a:p>
                      <a:pPr algn="ctr" fontAlgn="ctr">
                        <a:lnSpc>
                          <a:spcPts val="900"/>
                        </a:lnSpc>
                      </a:pPr>
                      <a:r>
                        <a:rPr lang="en-US" sz="1100" b="0" i="0" u="none" strike="noStrike">
                          <a:solidFill>
                            <a:srgbClr val="000000"/>
                          </a:solidFill>
                          <a:effectLst/>
                          <a:latin typeface="Calibri" panose="020F0502020204030204" pitchFamily="34" charset="0"/>
                        </a:rPr>
                        <a:t>7%</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76512565"/>
                  </a:ext>
                </a:extLst>
              </a:tr>
              <a:tr h="186538">
                <a:tc>
                  <a:txBody>
                    <a:bodyPr/>
                    <a:lstStyle/>
                    <a:p>
                      <a:pPr algn="ctr" fontAlgn="ctr">
                        <a:lnSpc>
                          <a:spcPts val="900"/>
                        </a:lnSpc>
                      </a:pPr>
                      <a:r>
                        <a:rPr lang="en-US" sz="1100" b="0" i="0" u="none" strike="noStrike">
                          <a:solidFill>
                            <a:srgbClr val="000000"/>
                          </a:solidFill>
                          <a:effectLst/>
                          <a:latin typeface="Calibri" panose="020F0502020204030204" pitchFamily="34" charset="0"/>
                        </a:rPr>
                        <a:t>4%</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11263259"/>
                  </a:ext>
                </a:extLst>
              </a:tr>
              <a:tr h="186538">
                <a:tc>
                  <a:txBody>
                    <a:bodyPr/>
                    <a:lstStyle/>
                    <a:p>
                      <a:pPr algn="ctr" fontAlgn="ctr">
                        <a:lnSpc>
                          <a:spcPts val="900"/>
                        </a:lnSpc>
                      </a:pPr>
                      <a:r>
                        <a:rPr lang="en-US" sz="1100" b="0" i="0" u="none" strike="noStrike">
                          <a:solidFill>
                            <a:srgbClr val="000000"/>
                          </a:solidFill>
                          <a:effectLst/>
                          <a:latin typeface="Calibri" panose="020F0502020204030204" pitchFamily="34" charset="0"/>
                        </a:rPr>
                        <a:t>4%</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39388472"/>
                  </a:ext>
                </a:extLst>
              </a:tr>
              <a:tr h="186538">
                <a:tc>
                  <a:txBody>
                    <a:bodyPr/>
                    <a:lstStyle/>
                    <a:p>
                      <a:pPr algn="ctr" fontAlgn="ctr">
                        <a:lnSpc>
                          <a:spcPts val="900"/>
                        </a:lnSpc>
                      </a:pPr>
                      <a:r>
                        <a:rPr lang="en-US" sz="1100" b="0" i="0" u="none" strike="noStrike">
                          <a:solidFill>
                            <a:srgbClr val="000000"/>
                          </a:solidFill>
                          <a:effectLst/>
                          <a:latin typeface="Calibri" panose="020F0502020204030204" pitchFamily="34" charset="0"/>
                        </a:rPr>
                        <a:t>5%</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574569006"/>
                  </a:ext>
                </a:extLst>
              </a:tr>
              <a:tr h="186538">
                <a:tc>
                  <a:txBody>
                    <a:bodyPr/>
                    <a:lstStyle/>
                    <a:p>
                      <a:pPr algn="ctr" fontAlgn="ctr">
                        <a:lnSpc>
                          <a:spcPts val="900"/>
                        </a:lnSpc>
                      </a:pPr>
                      <a:r>
                        <a:rPr lang="en-US" sz="1100" b="0" i="0" u="none" strike="noStrike">
                          <a:solidFill>
                            <a:srgbClr val="000000"/>
                          </a:solidFill>
                          <a:effectLst/>
                          <a:latin typeface="Calibri" panose="020F0502020204030204" pitchFamily="34" charset="0"/>
                        </a:rPr>
                        <a:t>6%</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788361006"/>
                  </a:ext>
                </a:extLst>
              </a:tr>
              <a:tr h="186538">
                <a:tc>
                  <a:txBody>
                    <a:bodyPr/>
                    <a:lstStyle/>
                    <a:p>
                      <a:pPr algn="ctr" fontAlgn="ctr">
                        <a:lnSpc>
                          <a:spcPts val="900"/>
                        </a:lnSpc>
                      </a:pPr>
                      <a:r>
                        <a:rPr lang="en-US" sz="1100" b="0" i="0" u="none" strike="noStrike">
                          <a:solidFill>
                            <a:srgbClr val="000000"/>
                          </a:solidFill>
                          <a:effectLst/>
                          <a:latin typeface="Calibri" panose="020F0502020204030204" pitchFamily="34" charset="0"/>
                        </a:rPr>
                        <a:t>9%</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888552465"/>
                  </a:ext>
                </a:extLst>
              </a:tr>
              <a:tr h="186538">
                <a:tc>
                  <a:txBody>
                    <a:bodyPr/>
                    <a:lstStyle/>
                    <a:p>
                      <a:pPr algn="ctr" fontAlgn="ctr">
                        <a:lnSpc>
                          <a:spcPts val="900"/>
                        </a:lnSpc>
                      </a:pPr>
                      <a:r>
                        <a:rPr lang="en-US" sz="1100" b="0" i="0" u="none" strike="noStrike">
                          <a:solidFill>
                            <a:srgbClr val="000000"/>
                          </a:solidFill>
                          <a:effectLst/>
                          <a:latin typeface="Calibri" panose="020F0502020204030204" pitchFamily="34" charset="0"/>
                        </a:rPr>
                        <a:t>3%</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40836611"/>
                  </a:ext>
                </a:extLst>
              </a:tr>
              <a:tr h="186538">
                <a:tc>
                  <a:txBody>
                    <a:bodyPr/>
                    <a:lstStyle/>
                    <a:p>
                      <a:pPr algn="ctr" fontAlgn="ctr">
                        <a:lnSpc>
                          <a:spcPts val="900"/>
                        </a:lnSpc>
                      </a:pPr>
                      <a:r>
                        <a:rPr lang="en-US" sz="1100" b="0" i="0" u="none" strike="noStrike">
                          <a:solidFill>
                            <a:srgbClr val="000000"/>
                          </a:solidFill>
                          <a:effectLst/>
                          <a:latin typeface="Calibri" panose="020F0502020204030204" pitchFamily="34" charset="0"/>
                        </a:rPr>
                        <a:t>4%</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66003345"/>
                  </a:ext>
                </a:extLst>
              </a:tr>
              <a:tr h="186538">
                <a:tc>
                  <a:txBody>
                    <a:bodyPr/>
                    <a:lstStyle/>
                    <a:p>
                      <a:pPr algn="ctr" fontAlgn="ctr">
                        <a:lnSpc>
                          <a:spcPts val="900"/>
                        </a:lnSpc>
                      </a:pPr>
                      <a:r>
                        <a:rPr lang="en-US" sz="1100" b="0" i="0" u="none" strike="noStrike">
                          <a:solidFill>
                            <a:srgbClr val="000000"/>
                          </a:solidFill>
                          <a:effectLst/>
                          <a:latin typeface="Calibri" panose="020F0502020204030204" pitchFamily="34" charset="0"/>
                        </a:rPr>
                        <a:t>5%</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36028271"/>
                  </a:ext>
                </a:extLst>
              </a:tr>
              <a:tr h="186538">
                <a:tc>
                  <a:txBody>
                    <a:bodyPr/>
                    <a:lstStyle/>
                    <a:p>
                      <a:pPr algn="ctr" fontAlgn="ctr">
                        <a:lnSpc>
                          <a:spcPts val="900"/>
                        </a:lnSpc>
                      </a:pPr>
                      <a:r>
                        <a:rPr lang="en-US" sz="1100" b="0" i="0" u="none" strike="noStrike">
                          <a:solidFill>
                            <a:srgbClr val="000000"/>
                          </a:solidFill>
                          <a:effectLst/>
                          <a:latin typeface="Calibri" panose="020F0502020204030204" pitchFamily="34" charset="0"/>
                        </a:rPr>
                        <a:t>8%</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364789539"/>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800758124"/>
                  </a:ext>
                </a:extLst>
              </a:tr>
              <a:tr h="186538">
                <a:tc>
                  <a:txBody>
                    <a:bodyPr/>
                    <a:lstStyle/>
                    <a:p>
                      <a:pPr algn="ctr" fontAlgn="ctr">
                        <a:lnSpc>
                          <a:spcPts val="900"/>
                        </a:lnSpc>
                      </a:pPr>
                      <a:r>
                        <a:rPr lang="en-US" sz="1100" b="0" i="0" u="none" strike="noStrike">
                          <a:solidFill>
                            <a:srgbClr val="000000"/>
                          </a:solidFill>
                          <a:effectLst/>
                          <a:latin typeface="Calibri" panose="020F0502020204030204" pitchFamily="34" charset="0"/>
                        </a:rPr>
                        <a:t>5%</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1806946"/>
                  </a:ext>
                </a:extLst>
              </a:tr>
              <a:tr h="186538">
                <a:tc>
                  <a:txBody>
                    <a:bodyPr/>
                    <a:lstStyle/>
                    <a:p>
                      <a:pPr algn="ctr" fontAlgn="ctr">
                        <a:lnSpc>
                          <a:spcPts val="900"/>
                        </a:lnSpc>
                      </a:pPr>
                      <a:r>
                        <a:rPr lang="en-US" sz="1100" b="0" i="0" u="none" strike="noStrike">
                          <a:solidFill>
                            <a:srgbClr val="000000"/>
                          </a:solidFill>
                          <a:effectLst/>
                          <a:latin typeface="Calibri" panose="020F0502020204030204" pitchFamily="34" charset="0"/>
                        </a:rPr>
                        <a:t>0%</a:t>
                      </a:r>
                      <a:endParaRPr lang="en-US" sz="1100" b="0" i="0" u="none" strike="noStrike" dirty="0">
                        <a:solidFill>
                          <a:srgbClr val="000000"/>
                        </a:solidFill>
                        <a:effectLst/>
                        <a:latin typeface="Calibri" panose="020F0502020204030204" pitchFamily="34" charset="0"/>
                      </a:endParaRP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688704111"/>
                  </a:ext>
                </a:extLst>
              </a:tr>
              <a:tr h="186538">
                <a:tc>
                  <a:txBody>
                    <a:bodyPr/>
                    <a:lstStyle/>
                    <a:p>
                      <a:pPr algn="ctr" fontAlgn="ctr">
                        <a:lnSpc>
                          <a:spcPts val="900"/>
                        </a:lnSpc>
                      </a:pPr>
                      <a:r>
                        <a:rPr lang="en-US" sz="1100" b="0" i="0" u="none" strike="noStrike">
                          <a:solidFill>
                            <a:srgbClr val="000000"/>
                          </a:solidFill>
                          <a:effectLst/>
                          <a:latin typeface="Calibri" panose="020F0502020204030204" pitchFamily="34" charset="0"/>
                        </a:rPr>
                        <a:t>4%</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28709516"/>
                  </a:ext>
                </a:extLst>
              </a:tr>
              <a:tr h="186538">
                <a:tc>
                  <a:txBody>
                    <a:bodyPr/>
                    <a:lstStyle/>
                    <a:p>
                      <a:pPr algn="ctr" fontAlgn="ctr">
                        <a:lnSpc>
                          <a:spcPts val="900"/>
                        </a:lnSpc>
                      </a:pPr>
                      <a:r>
                        <a:rPr lang="en-US" sz="1100" b="0" i="0" u="none" strike="noStrike">
                          <a:solidFill>
                            <a:srgbClr val="000000"/>
                          </a:solidFill>
                          <a:effectLst/>
                          <a:latin typeface="Calibri" panose="020F0502020204030204" pitchFamily="34" charset="0"/>
                        </a:rPr>
                        <a:t>7%</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71739661"/>
                  </a:ext>
                </a:extLst>
              </a:tr>
              <a:tr h="186538">
                <a:tc>
                  <a:txBody>
                    <a:bodyPr/>
                    <a:lstStyle/>
                    <a:p>
                      <a:pPr algn="ctr" fontAlgn="ctr">
                        <a:lnSpc>
                          <a:spcPts val="900"/>
                        </a:lnSpc>
                      </a:pPr>
                      <a:r>
                        <a:rPr lang="en-US" sz="1100" b="0" i="0" u="none" strike="noStrike">
                          <a:solidFill>
                            <a:srgbClr val="000000"/>
                          </a:solidFill>
                          <a:effectLst/>
                          <a:latin typeface="Calibri" panose="020F0502020204030204" pitchFamily="34" charset="0"/>
                        </a:rPr>
                        <a:t>4%</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22593658"/>
                  </a:ext>
                </a:extLst>
              </a:tr>
              <a:tr h="186538">
                <a:tc>
                  <a:txBody>
                    <a:bodyPr/>
                    <a:lstStyle/>
                    <a:p>
                      <a:pPr algn="ctr" fontAlgn="ctr">
                        <a:lnSpc>
                          <a:spcPts val="900"/>
                        </a:lnSpc>
                      </a:pPr>
                      <a:r>
                        <a:rPr lang="en-US" sz="1100" b="0" i="0" u="none" strike="noStrike">
                          <a:solidFill>
                            <a:srgbClr val="000000"/>
                          </a:solidFill>
                          <a:effectLst/>
                          <a:latin typeface="Calibri" panose="020F0502020204030204" pitchFamily="34" charset="0"/>
                        </a:rPr>
                        <a:t>5%</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34533265"/>
                  </a:ext>
                </a:extLst>
              </a:tr>
              <a:tr h="186538">
                <a:tc>
                  <a:txBody>
                    <a:bodyPr/>
                    <a:lstStyle/>
                    <a:p>
                      <a:pPr algn="ctr" fontAlgn="ctr">
                        <a:lnSpc>
                          <a:spcPts val="900"/>
                        </a:lnSpc>
                      </a:pPr>
                      <a:r>
                        <a:rPr lang="en-US" sz="1100" b="0" i="0" u="none" strike="noStrike">
                          <a:solidFill>
                            <a:srgbClr val="000000"/>
                          </a:solidFill>
                          <a:effectLst/>
                          <a:latin typeface="Calibri" panose="020F0502020204030204" pitchFamily="34" charset="0"/>
                        </a:rPr>
                        <a:t>4%</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769567438"/>
                  </a:ext>
                </a:extLst>
              </a:tr>
              <a:tr h="186538">
                <a:tc>
                  <a:txBody>
                    <a:bodyPr/>
                    <a:lstStyle/>
                    <a:p>
                      <a:pPr algn="ctr" fontAlgn="ctr">
                        <a:lnSpc>
                          <a:spcPts val="900"/>
                        </a:lnSpc>
                      </a:pPr>
                      <a:r>
                        <a:rPr lang="en-US" sz="1100" b="0" i="0" u="none" strike="noStrike">
                          <a:solidFill>
                            <a:srgbClr val="000000"/>
                          </a:solidFill>
                          <a:effectLst/>
                          <a:latin typeface="Calibri" panose="020F0502020204030204" pitchFamily="34" charset="0"/>
                        </a:rPr>
                        <a:t>0%</a:t>
                      </a:r>
                      <a:endParaRPr lang="en-US" sz="1100" b="0" i="0" u="none" strike="noStrike" dirty="0">
                        <a:solidFill>
                          <a:srgbClr val="000000"/>
                        </a:solidFill>
                        <a:effectLst/>
                        <a:latin typeface="Calibri" panose="020F0502020204030204" pitchFamily="34" charset="0"/>
                      </a:endParaRP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18870496"/>
                  </a:ext>
                </a:extLst>
              </a:tr>
              <a:tr h="186538">
                <a:tc>
                  <a:txBody>
                    <a:bodyPr/>
                    <a:lstStyle/>
                    <a:p>
                      <a:pPr algn="ctr" fontAlgn="ctr">
                        <a:lnSpc>
                          <a:spcPts val="900"/>
                        </a:lnSpc>
                      </a:pPr>
                      <a:r>
                        <a:rPr lang="en-US" sz="1100" b="0" i="0" u="none" strike="noStrike">
                          <a:solidFill>
                            <a:srgbClr val="000000"/>
                          </a:solidFill>
                          <a:effectLst/>
                          <a:latin typeface="Calibri" panose="020F0502020204030204" pitchFamily="34" charset="0"/>
                        </a:rPr>
                        <a:t>0%</a:t>
                      </a:r>
                      <a:endParaRPr lang="en-US" sz="1100" b="0" i="0" u="none" strike="noStrike" dirty="0">
                        <a:solidFill>
                          <a:srgbClr val="000000"/>
                        </a:solidFill>
                        <a:effectLst/>
                        <a:latin typeface="Calibri" panose="020F0502020204030204" pitchFamily="34" charset="0"/>
                      </a:endParaRP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1616855"/>
                  </a:ext>
                </a:extLst>
              </a:tr>
              <a:tr h="186538">
                <a:tc>
                  <a:txBody>
                    <a:bodyPr/>
                    <a:lstStyle/>
                    <a:p>
                      <a:pPr algn="ctr" fontAlgn="ctr">
                        <a:lnSpc>
                          <a:spcPts val="900"/>
                        </a:lnSpc>
                      </a:pPr>
                      <a:r>
                        <a:rPr lang="en-US" sz="1100" b="0" i="0" u="none" strike="noStrike">
                          <a:solidFill>
                            <a:srgbClr val="000000"/>
                          </a:solidFill>
                          <a:effectLst/>
                          <a:latin typeface="Calibri" panose="020F0502020204030204" pitchFamily="34" charset="0"/>
                        </a:rPr>
                        <a:t>2%</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29315003"/>
                  </a:ext>
                </a:extLst>
              </a:tr>
              <a:tr h="18653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0%</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74815038"/>
                  </a:ext>
                </a:extLst>
              </a:tr>
            </a:tbl>
          </a:graphicData>
        </a:graphic>
      </p:graphicFrame>
      <p:sp>
        <p:nvSpPr>
          <p:cNvPr id="11" name="TextBox 10">
            <a:extLst>
              <a:ext uri="{FF2B5EF4-FFF2-40B4-BE49-F238E27FC236}">
                <a16:creationId xmlns:a16="http://schemas.microsoft.com/office/drawing/2014/main" xmlns="" id="{6AC75237-0A9B-4BA6-8C78-ED2963C5E532}"/>
              </a:ext>
            </a:extLst>
          </p:cNvPr>
          <p:cNvSpPr txBox="1"/>
          <p:nvPr/>
        </p:nvSpPr>
        <p:spPr>
          <a:xfrm>
            <a:off x="7754363" y="1075681"/>
            <a:ext cx="642076" cy="169277"/>
          </a:xfrm>
          <a:prstGeom prst="rect">
            <a:avLst/>
          </a:prstGeom>
        </p:spPr>
        <p:txBody>
          <a:bodyPr vert="horz" wrap="square" lIns="0" tIns="0" rIns="0" bIns="0" rtlCol="0">
            <a:spAutoFit/>
          </a:bodyPr>
          <a:lstStyle/>
          <a:p>
            <a:pPr marL="4763" algn="ctr"/>
            <a:r>
              <a:rPr lang="en-US" sz="1100" dirty="0"/>
              <a:t>6%</a:t>
            </a:r>
          </a:p>
        </p:txBody>
      </p:sp>
    </p:spTree>
    <p:extLst>
      <p:ext uri="{BB962C8B-B14F-4D97-AF65-F5344CB8AC3E}">
        <p14:creationId xmlns:p14="http://schemas.microsoft.com/office/powerpoint/2010/main" val="201289029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276999"/>
          </a:xfrm>
        </p:spPr>
        <p:txBody>
          <a:bodyPr/>
          <a:lstStyle/>
          <a:p>
            <a:pPr algn="just"/>
            <a:r>
              <a:rPr lang="en-US" dirty="0"/>
              <a:t>Other—By Regional Economy</a:t>
            </a:r>
          </a:p>
        </p:txBody>
      </p:sp>
      <p:graphicFrame>
        <p:nvGraphicFramePr>
          <p:cNvPr id="5" name="Chart 4"/>
          <p:cNvGraphicFramePr/>
          <p:nvPr>
            <p:extLst>
              <p:ext uri="{D42A27DB-BD31-4B8C-83A1-F6EECF244321}">
                <p14:modId xmlns:p14="http://schemas.microsoft.com/office/powerpoint/2010/main" val="2895697285"/>
              </p:ext>
            </p:extLst>
          </p:nvPr>
        </p:nvGraphicFramePr>
        <p:xfrm>
          <a:off x="268506" y="1584960"/>
          <a:ext cx="7680960" cy="4206240"/>
        </p:xfrm>
        <a:graphic>
          <a:graphicData uri="http://schemas.openxmlformats.org/drawingml/2006/chart">
            <c:chart xmlns:c="http://schemas.openxmlformats.org/drawingml/2006/chart" xmlns:r="http://schemas.openxmlformats.org/officeDocument/2006/relationships" r:id="rId2"/>
          </a:graphicData>
        </a:graphic>
      </p:graphicFrame>
      <p:cxnSp>
        <p:nvCxnSpPr>
          <p:cNvPr id="6" name="Straight Connector 5"/>
          <p:cNvCxnSpPr/>
          <p:nvPr/>
        </p:nvCxnSpPr>
        <p:spPr>
          <a:xfrm>
            <a:off x="381000" y="23622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8" name="Text Placeholder 2">
            <a:extLst>
              <a:ext uri="{FF2B5EF4-FFF2-40B4-BE49-F238E27FC236}">
                <a16:creationId xmlns:a16="http://schemas.microsoft.com/office/drawing/2014/main" xmlns="" id="{771788D8-03C3-46FD-98BC-D91B13765CAA}"/>
              </a:ext>
            </a:extLst>
          </p:cNvPr>
          <p:cNvSpPr>
            <a:spLocks noGrp="1"/>
          </p:cNvSpPr>
          <p:nvPr>
            <p:ph type="body" sz="quarter" idx="16"/>
          </p:nvPr>
        </p:nvSpPr>
        <p:spPr>
          <a:xfrm>
            <a:off x="209558" y="6316275"/>
            <a:ext cx="7258042" cy="356508"/>
          </a:xfrm>
        </p:spPr>
        <p:txBody>
          <a:bodyPr/>
          <a:lstStyle/>
          <a:p>
            <a:r>
              <a:rPr lang="en-US" dirty="0"/>
              <a:t>Q36.  What steps should be taken to deal with the potentially negative effects of technological change? * not asked in China</a:t>
            </a:r>
          </a:p>
          <a:p>
            <a:r>
              <a:rPr lang="en-CA" dirty="0"/>
              <a:t>Base: Disagree Benefits Outweigh Costs (n=7,012)</a:t>
            </a:r>
            <a:endParaRPr lang="en-US" dirty="0"/>
          </a:p>
        </p:txBody>
      </p:sp>
      <p:graphicFrame>
        <p:nvGraphicFramePr>
          <p:cNvPr id="9" name="Table 8">
            <a:extLst>
              <a:ext uri="{FF2B5EF4-FFF2-40B4-BE49-F238E27FC236}">
                <a16:creationId xmlns:a16="http://schemas.microsoft.com/office/drawing/2014/main" xmlns="" id="{CAFD45BA-2253-4677-88C4-30AD7AE46318}"/>
              </a:ext>
            </a:extLst>
          </p:cNvPr>
          <p:cNvGraphicFramePr>
            <a:graphicFrameLocks noGrp="1"/>
          </p:cNvGraphicFramePr>
          <p:nvPr>
            <p:extLst>
              <p:ext uri="{D42A27DB-BD31-4B8C-83A1-F6EECF244321}">
                <p14:modId xmlns:p14="http://schemas.microsoft.com/office/powerpoint/2010/main" val="759732318"/>
              </p:ext>
            </p:extLst>
          </p:nvPr>
        </p:nvGraphicFramePr>
        <p:xfrm>
          <a:off x="7162800" y="914400"/>
          <a:ext cx="1143000" cy="5212083"/>
        </p:xfrm>
        <a:graphic>
          <a:graphicData uri="http://schemas.openxmlformats.org/drawingml/2006/table">
            <a:tbl>
              <a:tblPr>
                <a:tableStyleId>{5C22544A-7EE6-4342-B048-85BDC9FD1C3A}</a:tableStyleId>
              </a:tblPr>
              <a:tblGrid>
                <a:gridCol w="1143000">
                  <a:extLst>
                    <a:ext uri="{9D8B030D-6E8A-4147-A177-3AD203B41FA5}">
                      <a16:colId xmlns:a16="http://schemas.microsoft.com/office/drawing/2014/main" xmlns="" val="2687950427"/>
                    </a:ext>
                  </a:extLst>
                </a:gridCol>
              </a:tblGrid>
              <a:tr h="409895">
                <a:tc>
                  <a:txBody>
                    <a:bodyPr/>
                    <a:lstStyle/>
                    <a:p>
                      <a:pPr algn="ctr" fontAlgn="t"/>
                      <a:endParaRPr lang="en-US" sz="1200" b="1" i="0" u="none"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807450666"/>
                  </a:ext>
                </a:extLst>
              </a:tr>
              <a:tr h="322244">
                <a:tc>
                  <a:txBody>
                    <a:bodyPr/>
                    <a:lstStyle/>
                    <a:p>
                      <a:pPr algn="ctr" fontAlgn="t"/>
                      <a:r>
                        <a:rPr lang="en-US" sz="1200" b="1" u="sng" strike="noStrike" dirty="0">
                          <a:effectLst/>
                          <a:latin typeface="+mn-lt"/>
                        </a:rPr>
                        <a:t>2017</a:t>
                      </a:r>
                      <a:endParaRPr lang="en-US" sz="1200" b="1" i="0" u="sng"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315944323"/>
                  </a:ext>
                </a:extLst>
              </a:tr>
              <a:tr h="551040">
                <a:tc>
                  <a:txBody>
                    <a:bodyPr/>
                    <a:lstStyle/>
                    <a:p>
                      <a:pPr algn="ctr" fontAlgn="b"/>
                      <a:r>
                        <a:rPr lang="en-CA" sz="1200" b="0" i="0" u="none" strike="noStrike" kern="1200" dirty="0">
                          <a:solidFill>
                            <a:srgbClr val="222223"/>
                          </a:solidFill>
                          <a:effectLst/>
                          <a:latin typeface="Calibri" panose="020F0502020204030204" pitchFamily="34" charset="0"/>
                          <a:ea typeface="+mn-ea"/>
                          <a:cs typeface="+mn-cs"/>
                        </a:rPr>
                        <a:t>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61919264"/>
                  </a:ext>
                </a:extLst>
              </a:tr>
              <a:tr h="440762">
                <a:tc>
                  <a:txBody>
                    <a:bodyPr/>
                    <a:lstStyle/>
                    <a:p>
                      <a:pPr algn="ctr" fontAlgn="b"/>
                      <a:endParaRPr lang="en-CA" sz="1200" b="0" i="0" u="none" strike="noStrike" kern="1200" dirty="0">
                        <a:solidFill>
                          <a:srgbClr val="222223"/>
                        </a:solidFill>
                        <a:effectLst/>
                        <a:latin typeface="Calibri" panose="020F0502020204030204" pitchFamily="34" charset="0"/>
                        <a:ea typeface="+mn-ea"/>
                        <a:cs typeface="+mn-cs"/>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55413844"/>
                  </a:ext>
                </a:extLst>
              </a:tr>
              <a:tr h="440762">
                <a:tc>
                  <a:txBody>
                    <a:bodyPr/>
                    <a:lstStyle/>
                    <a:p>
                      <a:pPr algn="ctr" fontAlgn="ctr"/>
                      <a:r>
                        <a:rPr lang="en-US" sz="1200" b="0" i="0" u="none" strike="noStrike" dirty="0">
                          <a:solidFill>
                            <a:srgbClr val="000000"/>
                          </a:solidFill>
                          <a:effectLst/>
                          <a:latin typeface="Calibri" panose="020F0502020204030204" pitchFamily="34" charset="0"/>
                        </a:rPr>
                        <a:t>6%</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13976434"/>
                  </a:ext>
                </a:extLst>
              </a:tr>
              <a:tr h="440762">
                <a:tc>
                  <a:txBody>
                    <a:bodyPr/>
                    <a:lstStyle/>
                    <a:p>
                      <a:pPr algn="ctr" fontAlgn="ctr"/>
                      <a:r>
                        <a:rPr lang="en-US" sz="1200" b="0" i="0" u="none" strike="noStrike">
                          <a:solidFill>
                            <a:srgbClr val="000000"/>
                          </a:solidFill>
                          <a:effectLst/>
                          <a:latin typeface="Calibri" panose="020F0502020204030204" pitchFamily="34" charset="0"/>
                        </a:rPr>
                        <a:t>7%</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42134388"/>
                  </a:ext>
                </a:extLst>
              </a:tr>
              <a:tr h="440762">
                <a:tc>
                  <a:txBody>
                    <a:bodyPr/>
                    <a:lstStyle/>
                    <a:p>
                      <a:pPr algn="ctr" fontAlgn="ctr"/>
                      <a:r>
                        <a:rPr lang="en-US" sz="1200" b="0" i="0" u="none" strike="noStrike">
                          <a:solidFill>
                            <a:srgbClr val="000000"/>
                          </a:solidFill>
                          <a:effectLst/>
                          <a:latin typeface="Calibri" panose="020F0502020204030204" pitchFamily="34" charset="0"/>
                        </a:rPr>
                        <a:t>6%</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9803394"/>
                  </a:ext>
                </a:extLst>
              </a:tr>
              <a:tr h="440762">
                <a:tc>
                  <a:txBody>
                    <a:bodyPr/>
                    <a:lstStyle/>
                    <a:p>
                      <a:pPr algn="ctr" fontAlgn="ctr"/>
                      <a:r>
                        <a:rPr lang="en-US" sz="1200" b="0" i="0" u="none" strike="noStrike">
                          <a:solidFill>
                            <a:srgbClr val="000000"/>
                          </a:solidFill>
                          <a:effectLst/>
                          <a:latin typeface="Calibri" panose="020F0502020204030204" pitchFamily="34" charset="0"/>
                        </a:rPr>
                        <a:t>7%</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869873137"/>
                  </a:ext>
                </a:extLst>
              </a:tr>
              <a:tr h="440762">
                <a:tc>
                  <a:txBody>
                    <a:bodyPr/>
                    <a:lstStyle/>
                    <a:p>
                      <a:pPr algn="ctr" fontAlgn="ctr"/>
                      <a:r>
                        <a:rPr lang="en-US" sz="1200" b="0" i="0" u="none" strike="noStrike">
                          <a:solidFill>
                            <a:srgbClr val="000000"/>
                          </a:solidFill>
                          <a:effectLst/>
                          <a:latin typeface="Calibri" panose="020F0502020204030204" pitchFamily="34" charset="0"/>
                        </a:rPr>
                        <a:t>9%</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62794929"/>
                  </a:ext>
                </a:extLst>
              </a:tr>
              <a:tr h="440762">
                <a:tc>
                  <a:txBody>
                    <a:bodyPr/>
                    <a:lstStyle/>
                    <a:p>
                      <a:pPr algn="ctr" fontAlgn="ctr"/>
                      <a:r>
                        <a:rPr lang="en-US" sz="1200" b="0" i="0" u="none" strike="noStrike">
                          <a:solidFill>
                            <a:srgbClr val="000000"/>
                          </a:solidFill>
                          <a:effectLst/>
                          <a:latin typeface="Calibri" panose="020F0502020204030204" pitchFamily="34" charset="0"/>
                        </a:rPr>
                        <a:t>4%</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73477182"/>
                  </a:ext>
                </a:extLst>
              </a:tr>
              <a:tr h="440762">
                <a:tc>
                  <a:txBody>
                    <a:bodyPr/>
                    <a:lstStyle/>
                    <a:p>
                      <a:pPr algn="ctr" fontAlgn="ctr"/>
                      <a:r>
                        <a:rPr lang="en-US" sz="1200" b="0" i="0" u="none" strike="noStrike" dirty="0">
                          <a:solidFill>
                            <a:srgbClr val="000000"/>
                          </a:solidFill>
                          <a:effectLst/>
                          <a:latin typeface="Calibri" panose="020F0502020204030204" pitchFamily="34" charset="0"/>
                        </a:rPr>
                        <a:t>6%</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30935026"/>
                  </a:ext>
                </a:extLst>
              </a:tr>
              <a:tr h="402808">
                <a:tc>
                  <a:txBody>
                    <a:bodyPr/>
                    <a:lstStyle/>
                    <a:p>
                      <a:pPr algn="ctr" fontAlgn="t"/>
                      <a:endParaRPr lang="en-US" sz="1200" b="0" i="0" u="none" strike="noStrike" kern="1200" dirty="0">
                        <a:solidFill>
                          <a:srgbClr val="222223"/>
                        </a:solidFill>
                        <a:effectLst/>
                        <a:latin typeface="Calibri" panose="020F0502020204030204" pitchFamily="34" charset="0"/>
                        <a:ea typeface="+mn-ea"/>
                        <a:cs typeface="+mn-cs"/>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47027772"/>
                  </a:ext>
                </a:extLst>
              </a:tr>
            </a:tbl>
          </a:graphicData>
        </a:graphic>
      </p:graphicFrame>
    </p:spTree>
    <p:extLst>
      <p:ext uri="{BB962C8B-B14F-4D97-AF65-F5344CB8AC3E}">
        <p14:creationId xmlns:p14="http://schemas.microsoft.com/office/powerpoint/2010/main" val="52254477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830997"/>
          </a:xfrm>
        </p:spPr>
        <p:txBody>
          <a:bodyPr/>
          <a:lstStyle/>
          <a:p>
            <a:pPr algn="just"/>
            <a:r>
              <a:rPr lang="en-US" dirty="0"/>
              <a:t>Nine in ten (87%) would be more confident buying a product that had a security certification mark developed by a trusted and independent third party, representing a majority in every economy. </a:t>
            </a:r>
          </a:p>
        </p:txBody>
      </p:sp>
      <p:sp>
        <p:nvSpPr>
          <p:cNvPr id="3" name="Text Placeholder 2"/>
          <p:cNvSpPr>
            <a:spLocks noGrp="1"/>
          </p:cNvSpPr>
          <p:nvPr>
            <p:ph type="body" sz="quarter" idx="16"/>
          </p:nvPr>
        </p:nvSpPr>
        <p:spPr>
          <a:xfrm>
            <a:off x="209558" y="6380395"/>
            <a:ext cx="7258042" cy="292388"/>
          </a:xfrm>
        </p:spPr>
        <p:txBody>
          <a:bodyPr/>
          <a:lstStyle/>
          <a:p>
            <a:r>
              <a:rPr lang="en-US" dirty="0"/>
              <a:t>Q37. Do you agree or disagree that you would be more confident buying a product that had a security certification mark developed by a trusted and independent third party Base: All Respondents (n=25,262)</a:t>
            </a:r>
          </a:p>
        </p:txBody>
      </p:sp>
      <p:graphicFrame>
        <p:nvGraphicFramePr>
          <p:cNvPr id="5" name="Chart 4"/>
          <p:cNvGraphicFramePr/>
          <p:nvPr>
            <p:extLst>
              <p:ext uri="{D42A27DB-BD31-4B8C-83A1-F6EECF244321}">
                <p14:modId xmlns:p14="http://schemas.microsoft.com/office/powerpoint/2010/main" val="620578583"/>
              </p:ext>
            </p:extLst>
          </p:nvPr>
        </p:nvGraphicFramePr>
        <p:xfrm>
          <a:off x="287564" y="1085049"/>
          <a:ext cx="7865836" cy="5394960"/>
        </p:xfrm>
        <a:graphic>
          <a:graphicData uri="http://schemas.openxmlformats.org/drawingml/2006/chart">
            <c:chart xmlns:c="http://schemas.openxmlformats.org/drawingml/2006/chart" xmlns:r="http://schemas.openxmlformats.org/officeDocument/2006/relationships" r:id="rId2"/>
          </a:graphicData>
        </a:graphic>
      </p:graphicFrame>
      <p:cxnSp>
        <p:nvCxnSpPr>
          <p:cNvPr id="6" name="Straight Connector 5"/>
          <p:cNvCxnSpPr/>
          <p:nvPr/>
        </p:nvCxnSpPr>
        <p:spPr>
          <a:xfrm>
            <a:off x="381000" y="1466168"/>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41327055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553998"/>
          </a:xfrm>
        </p:spPr>
        <p:txBody>
          <a:bodyPr/>
          <a:lstStyle/>
          <a:p>
            <a:pPr algn="just"/>
            <a:r>
              <a:rPr lang="en-US" dirty="0"/>
              <a:t>Would Be More Confident Buying A Product That Had Security Certification — By Regional Economy</a:t>
            </a:r>
          </a:p>
        </p:txBody>
      </p:sp>
      <p:graphicFrame>
        <p:nvGraphicFramePr>
          <p:cNvPr id="5" name="Chart 4"/>
          <p:cNvGraphicFramePr/>
          <p:nvPr>
            <p:extLst>
              <p:ext uri="{D42A27DB-BD31-4B8C-83A1-F6EECF244321}">
                <p14:modId xmlns:p14="http://schemas.microsoft.com/office/powerpoint/2010/main" val="1985852991"/>
              </p:ext>
            </p:extLst>
          </p:nvPr>
        </p:nvGraphicFramePr>
        <p:xfrm>
          <a:off x="268506" y="1584960"/>
          <a:ext cx="7680960" cy="4206240"/>
        </p:xfrm>
        <a:graphic>
          <a:graphicData uri="http://schemas.openxmlformats.org/drawingml/2006/chart">
            <c:chart xmlns:c="http://schemas.openxmlformats.org/drawingml/2006/chart" xmlns:r="http://schemas.openxmlformats.org/officeDocument/2006/relationships" r:id="rId2"/>
          </a:graphicData>
        </a:graphic>
      </p:graphicFrame>
      <p:cxnSp>
        <p:nvCxnSpPr>
          <p:cNvPr id="6" name="Straight Connector 5"/>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15" name="Text Placeholder 2">
            <a:extLst>
              <a:ext uri="{FF2B5EF4-FFF2-40B4-BE49-F238E27FC236}">
                <a16:creationId xmlns:a16="http://schemas.microsoft.com/office/drawing/2014/main" xmlns="" id="{D4D3C612-15B5-4B6F-8FE1-E775500660AA}"/>
              </a:ext>
            </a:extLst>
          </p:cNvPr>
          <p:cNvSpPr>
            <a:spLocks noGrp="1"/>
          </p:cNvSpPr>
          <p:nvPr>
            <p:ph type="body" sz="quarter" idx="16"/>
          </p:nvPr>
        </p:nvSpPr>
        <p:spPr>
          <a:xfrm>
            <a:off x="209558" y="6380395"/>
            <a:ext cx="7258042" cy="292388"/>
          </a:xfrm>
        </p:spPr>
        <p:txBody>
          <a:bodyPr/>
          <a:lstStyle/>
          <a:p>
            <a:r>
              <a:rPr lang="en-US" dirty="0"/>
              <a:t>Q37. Do you agree or disagree that you would be more confident buying a product that had a security certification mark developed by a trusted and independent third party Base: All Respondents (n=25,262)</a:t>
            </a:r>
          </a:p>
        </p:txBody>
      </p:sp>
    </p:spTree>
    <p:extLst>
      <p:ext uri="{BB962C8B-B14F-4D97-AF65-F5344CB8AC3E}">
        <p14:creationId xmlns:p14="http://schemas.microsoft.com/office/powerpoint/2010/main" val="20984748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830997"/>
          </a:xfrm>
        </p:spPr>
        <p:txBody>
          <a:bodyPr/>
          <a:lstStyle/>
          <a:p>
            <a:pPr algn="just"/>
            <a:r>
              <a:rPr lang="en-US" dirty="0"/>
              <a:t>A majority of citizens (up 4 points since last year) agree that the benefits of rapid technological advancements outweigh the costs – except in France where only 47% agree. </a:t>
            </a:r>
          </a:p>
        </p:txBody>
      </p:sp>
      <p:sp>
        <p:nvSpPr>
          <p:cNvPr id="3" name="Text Placeholder 2"/>
          <p:cNvSpPr>
            <a:spLocks noGrp="1"/>
          </p:cNvSpPr>
          <p:nvPr>
            <p:ph type="body" sz="quarter" idx="16"/>
          </p:nvPr>
        </p:nvSpPr>
        <p:spPr>
          <a:xfrm>
            <a:off x="209558" y="6088008"/>
            <a:ext cx="7258042" cy="584775"/>
          </a:xfrm>
        </p:spPr>
        <p:txBody>
          <a:bodyPr/>
          <a:lstStyle/>
          <a:p>
            <a:r>
              <a:rPr lang="en-US" dirty="0"/>
              <a:t>Q34.  A lot of new digital technologies, such as 3D printing and driverless cars, could lead to a drastically different economy. These technologies could make things cheaper for consumers, but they could also eliminate jobs across a variety of sectors, including manufacturing and transportation. Do you agree or disagree that the benefits of rapid technological advances such as 3D printing and driverless cars outweigh the costs? Base: All Respondents (n=25,262)</a:t>
            </a:r>
          </a:p>
        </p:txBody>
      </p:sp>
      <p:graphicFrame>
        <p:nvGraphicFramePr>
          <p:cNvPr id="5" name="Chart 4"/>
          <p:cNvGraphicFramePr/>
          <p:nvPr>
            <p:extLst>
              <p:ext uri="{D42A27DB-BD31-4B8C-83A1-F6EECF244321}">
                <p14:modId xmlns:p14="http://schemas.microsoft.com/office/powerpoint/2010/main" val="2530711447"/>
              </p:ext>
            </p:extLst>
          </p:nvPr>
        </p:nvGraphicFramePr>
        <p:xfrm>
          <a:off x="287564" y="1026014"/>
          <a:ext cx="7680960" cy="5054745"/>
        </p:xfrm>
        <a:graphic>
          <a:graphicData uri="http://schemas.openxmlformats.org/drawingml/2006/chart">
            <c:chart xmlns:c="http://schemas.openxmlformats.org/drawingml/2006/chart" xmlns:r="http://schemas.openxmlformats.org/officeDocument/2006/relationships" r:id="rId2"/>
          </a:graphicData>
        </a:graphic>
      </p:graphicFrame>
      <p:cxnSp>
        <p:nvCxnSpPr>
          <p:cNvPr id="6" name="Straight Connector 5"/>
          <p:cNvCxnSpPr/>
          <p:nvPr/>
        </p:nvCxnSpPr>
        <p:spPr>
          <a:xfrm>
            <a:off x="287564" y="13716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7" name="Table 6">
            <a:extLst>
              <a:ext uri="{FF2B5EF4-FFF2-40B4-BE49-F238E27FC236}">
                <a16:creationId xmlns:a16="http://schemas.microsoft.com/office/drawing/2014/main" xmlns="" id="{D1D3EFF6-73A4-450C-99E9-519E4640722E}"/>
              </a:ext>
            </a:extLst>
          </p:cNvPr>
          <p:cNvGraphicFramePr>
            <a:graphicFrameLocks noGrp="1"/>
          </p:cNvGraphicFramePr>
          <p:nvPr>
            <p:extLst>
              <p:ext uri="{D42A27DB-BD31-4B8C-83A1-F6EECF244321}">
                <p14:modId xmlns:p14="http://schemas.microsoft.com/office/powerpoint/2010/main" val="3603225604"/>
              </p:ext>
            </p:extLst>
          </p:nvPr>
        </p:nvGraphicFramePr>
        <p:xfrm>
          <a:off x="7180824" y="771196"/>
          <a:ext cx="1981200" cy="365760"/>
        </p:xfrm>
        <a:graphic>
          <a:graphicData uri="http://schemas.openxmlformats.org/drawingml/2006/table">
            <a:tbl>
              <a:tblPr>
                <a:tableStyleId>{5C22544A-7EE6-4342-B048-85BDC9FD1C3A}</a:tableStyleId>
              </a:tblPr>
              <a:tblGrid>
                <a:gridCol w="1981200">
                  <a:extLst>
                    <a:ext uri="{9D8B030D-6E8A-4147-A177-3AD203B41FA5}">
                      <a16:colId xmlns:a16="http://schemas.microsoft.com/office/drawing/2014/main" xmlns="" val="900316581"/>
                    </a:ext>
                  </a:extLst>
                </a:gridCol>
              </a:tblGrid>
              <a:tr h="165660">
                <a:tc>
                  <a:txBody>
                    <a:bodyPr/>
                    <a:lstStyle/>
                    <a:p>
                      <a:pPr algn="ctr" fontAlgn="b"/>
                      <a:r>
                        <a:rPr lang="en-US" sz="1200" b="1" i="0" u="none" strike="noStrike" dirty="0">
                          <a:solidFill>
                            <a:srgbClr val="000000"/>
                          </a:solidFill>
                          <a:effectLst/>
                          <a:latin typeface="+mn-lt"/>
                        </a:rPr>
                        <a:t>A Great Deal/Somewhat</a:t>
                      </a:r>
                    </a:p>
                  </a:txBody>
                  <a:tcPr marL="5943" marR="5943"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27757543"/>
                  </a:ext>
                </a:extLst>
              </a:tr>
              <a:tr h="165660">
                <a:tc>
                  <a:txBody>
                    <a:bodyPr/>
                    <a:lstStyle/>
                    <a:p>
                      <a:pPr algn="ctr" fontAlgn="b"/>
                      <a:r>
                        <a:rPr kumimoji="0" lang="en-US" sz="1200" b="1" i="0" u="sng" strike="noStrike" kern="1200" cap="none" spc="0" normalizeH="0" baseline="0" noProof="0" dirty="0">
                          <a:ln>
                            <a:noFill/>
                          </a:ln>
                          <a:solidFill>
                            <a:srgbClr val="222223"/>
                          </a:solidFill>
                          <a:effectLst/>
                          <a:uLnTx/>
                          <a:uFillTx/>
                          <a:latin typeface="+mn-lt"/>
                          <a:ea typeface="+mn-ea"/>
                          <a:cs typeface="+mn-cs"/>
                        </a:rPr>
                        <a:t>2017</a:t>
                      </a:r>
                      <a:endParaRPr lang="en-US" sz="1200" b="1" i="0" u="sng" strike="noStrike" dirty="0">
                        <a:solidFill>
                          <a:srgbClr val="000000"/>
                        </a:solidFill>
                        <a:effectLst/>
                        <a:latin typeface="+mn-lt"/>
                      </a:endParaRPr>
                    </a:p>
                  </a:txBody>
                  <a:tcPr marL="5943" marR="5943"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22876814"/>
                  </a:ext>
                </a:extLst>
              </a:tr>
            </a:tbl>
          </a:graphicData>
        </a:graphic>
      </p:graphicFrame>
      <p:graphicFrame>
        <p:nvGraphicFramePr>
          <p:cNvPr id="8" name="Table 7">
            <a:extLst>
              <a:ext uri="{FF2B5EF4-FFF2-40B4-BE49-F238E27FC236}">
                <a16:creationId xmlns:a16="http://schemas.microsoft.com/office/drawing/2014/main" xmlns="" id="{E2565648-53B3-4DF0-8D19-3251304E36BA}"/>
              </a:ext>
            </a:extLst>
          </p:cNvPr>
          <p:cNvGraphicFramePr>
            <a:graphicFrameLocks noGrp="1"/>
          </p:cNvGraphicFramePr>
          <p:nvPr>
            <p:extLst>
              <p:ext uri="{D42A27DB-BD31-4B8C-83A1-F6EECF244321}">
                <p14:modId xmlns:p14="http://schemas.microsoft.com/office/powerpoint/2010/main" val="880618166"/>
              </p:ext>
            </p:extLst>
          </p:nvPr>
        </p:nvGraphicFramePr>
        <p:xfrm>
          <a:off x="7888554" y="1447800"/>
          <a:ext cx="778344" cy="4191000"/>
        </p:xfrm>
        <a:graphic>
          <a:graphicData uri="http://schemas.openxmlformats.org/drawingml/2006/table">
            <a:tbl>
              <a:tblPr>
                <a:tableStyleId>{5C22544A-7EE6-4342-B048-85BDC9FD1C3A}</a:tableStyleId>
              </a:tblPr>
              <a:tblGrid>
                <a:gridCol w="778344">
                  <a:extLst>
                    <a:ext uri="{9D8B030D-6E8A-4147-A177-3AD203B41FA5}">
                      <a16:colId xmlns:a16="http://schemas.microsoft.com/office/drawing/2014/main" xmlns="" val="1157489862"/>
                    </a:ext>
                  </a:extLst>
                </a:gridCol>
              </a:tblGrid>
              <a:tr h="167640">
                <a:tc>
                  <a:txBody>
                    <a:bodyPr/>
                    <a:lstStyle/>
                    <a:p>
                      <a:pPr algn="ctr" rtl="0" fontAlgn="ctr"/>
                      <a:r>
                        <a:rPr lang="en-US" sz="1000" b="0" i="0" u="none" strike="noStrike">
                          <a:solidFill>
                            <a:srgbClr val="222223"/>
                          </a:solidFill>
                          <a:effectLst/>
                          <a:latin typeface="Calibri"/>
                        </a:rPr>
                        <a:t>90%</a:t>
                      </a:r>
                      <a:endParaRPr lang="en-US" sz="1000" b="0" i="0" u="none" strike="noStrike" dirty="0">
                        <a:solidFill>
                          <a:srgbClr val="222223"/>
                        </a:solidFill>
                        <a:effectLst/>
                        <a:latin typeface="Calibri"/>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29924001"/>
                  </a:ext>
                </a:extLst>
              </a:tr>
              <a:tr h="167640">
                <a:tc>
                  <a:txBody>
                    <a:bodyPr/>
                    <a:lstStyle/>
                    <a:p>
                      <a:pPr algn="ctr" rtl="0" fontAlgn="ctr"/>
                      <a:r>
                        <a:rPr lang="en-US" sz="1000" b="0" i="0" u="none" strike="noStrike" dirty="0">
                          <a:solidFill>
                            <a:srgbClr val="222223"/>
                          </a:solidFill>
                          <a:effectLst/>
                          <a:latin typeface="Calibri"/>
                        </a:rPr>
                        <a:t>86%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330636559"/>
                  </a:ext>
                </a:extLst>
              </a:tr>
              <a:tr h="167640">
                <a:tc>
                  <a:txBody>
                    <a:bodyPr/>
                    <a:lstStyle/>
                    <a:p>
                      <a:pPr algn="ctr" rtl="0" fontAlgn="ctr"/>
                      <a:r>
                        <a:rPr lang="en-US" sz="1000" b="0" i="0" u="none" strike="noStrike">
                          <a:solidFill>
                            <a:srgbClr val="222223"/>
                          </a:solidFill>
                          <a:effectLst/>
                          <a:latin typeface="Calibri"/>
                        </a:rPr>
                        <a:t>82%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11263259"/>
                  </a:ext>
                </a:extLst>
              </a:tr>
              <a:tr h="167640">
                <a:tc>
                  <a:txBody>
                    <a:bodyPr/>
                    <a:lstStyle/>
                    <a:p>
                      <a:pPr algn="ctr" rtl="0" fontAlgn="ctr"/>
                      <a:r>
                        <a:rPr lang="en-US" sz="1000" b="0" i="0" u="none" strike="noStrike">
                          <a:solidFill>
                            <a:srgbClr val="222223"/>
                          </a:solidFill>
                          <a:effectLst/>
                          <a:latin typeface="Calibri"/>
                        </a:rPr>
                        <a:t>85%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39388472"/>
                  </a:ext>
                </a:extLst>
              </a:tr>
              <a:tr h="167640">
                <a:tc>
                  <a:txBody>
                    <a:bodyPr/>
                    <a:lstStyle/>
                    <a:p>
                      <a:pPr algn="ctr" rtl="0" fontAlgn="ctr"/>
                      <a:r>
                        <a:rPr lang="en-US" sz="1000" b="0" i="0" u="none" strike="noStrike" dirty="0">
                          <a:solidFill>
                            <a:srgbClr val="222223"/>
                          </a:solidFill>
                          <a:effectLst/>
                          <a:latin typeface="Calibri"/>
                        </a:rPr>
                        <a:t>-</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574569006"/>
                  </a:ext>
                </a:extLst>
              </a:tr>
              <a:tr h="167640">
                <a:tc>
                  <a:txBody>
                    <a:bodyPr/>
                    <a:lstStyle/>
                    <a:p>
                      <a:pPr algn="ctr" rtl="0" fontAlgn="ctr"/>
                      <a:r>
                        <a:rPr lang="en-US" sz="1000" b="0" i="0" u="none" strike="noStrike">
                          <a:solidFill>
                            <a:srgbClr val="222223"/>
                          </a:solidFill>
                          <a:effectLst/>
                          <a:latin typeface="Calibri"/>
                        </a:rPr>
                        <a:t>72%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788361006"/>
                  </a:ext>
                </a:extLst>
              </a:tr>
              <a:tr h="167640">
                <a:tc>
                  <a:txBody>
                    <a:bodyPr/>
                    <a:lstStyle/>
                    <a:p>
                      <a:pPr algn="ctr" rtl="0" fontAlgn="ctr"/>
                      <a:r>
                        <a:rPr lang="en-US" sz="1000" b="0" i="0" u="none" strike="noStrike" dirty="0">
                          <a:solidFill>
                            <a:srgbClr val="222223"/>
                          </a:solidFill>
                          <a:effectLst/>
                          <a:latin typeface="Calibri"/>
                        </a:rPr>
                        <a:t>-</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888552465"/>
                  </a:ext>
                </a:extLst>
              </a:tr>
              <a:tr h="167640">
                <a:tc>
                  <a:txBody>
                    <a:bodyPr/>
                    <a:lstStyle/>
                    <a:p>
                      <a:pPr algn="ctr" rtl="0" fontAlgn="ctr"/>
                      <a:r>
                        <a:rPr lang="en-US" sz="1000" b="0" i="0" u="none" strike="noStrike" dirty="0">
                          <a:solidFill>
                            <a:srgbClr val="222223"/>
                          </a:solidFill>
                          <a:effectLst/>
                          <a:latin typeface="Calibri"/>
                        </a:rPr>
                        <a:t>74%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40836611"/>
                  </a:ext>
                </a:extLst>
              </a:tr>
              <a:tr h="167640">
                <a:tc>
                  <a:txBody>
                    <a:bodyPr/>
                    <a:lstStyle/>
                    <a:p>
                      <a:pPr algn="ctr" rtl="0" fontAlgn="ctr"/>
                      <a:r>
                        <a:rPr lang="en-US" sz="1000" b="0" i="0" u="none" strike="noStrike">
                          <a:solidFill>
                            <a:srgbClr val="222223"/>
                          </a:solidFill>
                          <a:effectLst/>
                          <a:latin typeface="Calibri"/>
                        </a:rPr>
                        <a:t>75%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66003345"/>
                  </a:ext>
                </a:extLst>
              </a:tr>
              <a:tr h="167640">
                <a:tc>
                  <a:txBody>
                    <a:bodyPr/>
                    <a:lstStyle/>
                    <a:p>
                      <a:pPr algn="ctr" rtl="0" fontAlgn="ctr"/>
                      <a:r>
                        <a:rPr lang="en-US" sz="1000" b="0" i="0" u="none" strike="noStrike">
                          <a:solidFill>
                            <a:srgbClr val="222223"/>
                          </a:solidFill>
                          <a:effectLst/>
                          <a:latin typeface="Calibri"/>
                        </a:rPr>
                        <a:t>67%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36028271"/>
                  </a:ext>
                </a:extLst>
              </a:tr>
              <a:tr h="167640">
                <a:tc>
                  <a:txBody>
                    <a:bodyPr/>
                    <a:lstStyle/>
                    <a:p>
                      <a:pPr algn="ctr" rtl="0" fontAlgn="ctr"/>
                      <a:r>
                        <a:rPr lang="en-US" sz="1000" b="0" i="0" u="none" strike="noStrike">
                          <a:solidFill>
                            <a:srgbClr val="222223"/>
                          </a:solidFill>
                          <a:effectLst/>
                          <a:latin typeface="Calibri"/>
                        </a:rPr>
                        <a:t>70%</a:t>
                      </a:r>
                      <a:endParaRPr lang="en-US" sz="1000" b="0" i="0" u="none" strike="noStrike" dirty="0">
                        <a:solidFill>
                          <a:srgbClr val="222223"/>
                        </a:solidFill>
                        <a:effectLst/>
                        <a:latin typeface="Calibri"/>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364789539"/>
                  </a:ext>
                </a:extLst>
              </a:tr>
              <a:tr h="167640">
                <a:tc>
                  <a:txBody>
                    <a:bodyPr/>
                    <a:lstStyle/>
                    <a:p>
                      <a:pPr algn="ctr" rtl="0" fontAlgn="ctr"/>
                      <a:r>
                        <a:rPr lang="en-US" sz="1000" b="0" i="0" u="none" strike="noStrike" dirty="0">
                          <a:solidFill>
                            <a:srgbClr val="222223"/>
                          </a:solidFill>
                          <a:effectLst/>
                          <a:latin typeface="Calibri"/>
                        </a:rPr>
                        <a:t>-</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800758124"/>
                  </a:ext>
                </a:extLst>
              </a:tr>
              <a:tr h="167640">
                <a:tc>
                  <a:txBody>
                    <a:bodyPr/>
                    <a:lstStyle/>
                    <a:p>
                      <a:pPr algn="ctr" rtl="0" fontAlgn="ctr"/>
                      <a:r>
                        <a:rPr lang="en-US" sz="1000" b="0" i="0" u="none" strike="noStrike">
                          <a:solidFill>
                            <a:srgbClr val="222223"/>
                          </a:solidFill>
                          <a:effectLst/>
                          <a:latin typeface="Calibri"/>
                        </a:rPr>
                        <a:t>68%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1806946"/>
                  </a:ext>
                </a:extLst>
              </a:tr>
              <a:tr h="167640">
                <a:tc>
                  <a:txBody>
                    <a:bodyPr/>
                    <a:lstStyle/>
                    <a:p>
                      <a:pPr algn="ctr" rtl="0" fontAlgn="ctr"/>
                      <a:r>
                        <a:rPr lang="en-US" sz="1000" b="0" i="0" u="none" strike="noStrike" dirty="0">
                          <a:solidFill>
                            <a:srgbClr val="222223"/>
                          </a:solidFill>
                          <a:effectLst/>
                          <a:latin typeface="Calibri"/>
                        </a:rPr>
                        <a:t>74%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688704111"/>
                  </a:ext>
                </a:extLst>
              </a:tr>
              <a:tr h="167640">
                <a:tc>
                  <a:txBody>
                    <a:bodyPr/>
                    <a:lstStyle/>
                    <a:p>
                      <a:pPr algn="ctr" rtl="0" fontAlgn="ctr"/>
                      <a:r>
                        <a:rPr lang="en-US" sz="1000" b="0" i="0" u="none" strike="noStrike">
                          <a:solidFill>
                            <a:srgbClr val="222223"/>
                          </a:solidFill>
                          <a:effectLst/>
                          <a:latin typeface="Calibri"/>
                        </a:rPr>
                        <a:t>67%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28709516"/>
                  </a:ext>
                </a:extLst>
              </a:tr>
              <a:tr h="167640">
                <a:tc>
                  <a:txBody>
                    <a:bodyPr/>
                    <a:lstStyle/>
                    <a:p>
                      <a:pPr algn="ctr" rtl="0" fontAlgn="ctr"/>
                      <a:r>
                        <a:rPr lang="en-US" sz="1000" b="0" i="0" u="none" strike="noStrike">
                          <a:solidFill>
                            <a:srgbClr val="222223"/>
                          </a:solidFill>
                          <a:effectLst/>
                          <a:latin typeface="Calibri"/>
                        </a:rPr>
                        <a:t>-</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71739661"/>
                  </a:ext>
                </a:extLst>
              </a:tr>
              <a:tr h="167640">
                <a:tc>
                  <a:txBody>
                    <a:bodyPr/>
                    <a:lstStyle/>
                    <a:p>
                      <a:pPr algn="ctr" rtl="0" fontAlgn="ctr"/>
                      <a:r>
                        <a:rPr lang="en-US" sz="1000" b="0" i="0" u="none" strike="noStrike" dirty="0">
                          <a:solidFill>
                            <a:srgbClr val="222223"/>
                          </a:solidFill>
                          <a:effectLst/>
                          <a:latin typeface="Calibri"/>
                        </a:rPr>
                        <a:t>64%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22593658"/>
                  </a:ext>
                </a:extLst>
              </a:tr>
              <a:tr h="167640">
                <a:tc>
                  <a:txBody>
                    <a:bodyPr/>
                    <a:lstStyle/>
                    <a:p>
                      <a:pPr algn="ctr" rtl="0" fontAlgn="ctr"/>
                      <a:r>
                        <a:rPr lang="en-US" sz="1000" b="0" i="0" u="none" strike="noStrike" dirty="0">
                          <a:solidFill>
                            <a:srgbClr val="222223"/>
                          </a:solidFill>
                          <a:effectLst/>
                          <a:latin typeface="Calibri"/>
                        </a:rPr>
                        <a:t>61%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34533265"/>
                  </a:ext>
                </a:extLst>
              </a:tr>
              <a:tr h="167640">
                <a:tc>
                  <a:txBody>
                    <a:bodyPr/>
                    <a:lstStyle/>
                    <a:p>
                      <a:pPr algn="ctr" rtl="0" fontAlgn="ctr"/>
                      <a:r>
                        <a:rPr lang="en-US" sz="1000" b="0" i="0" u="none" strike="noStrike" dirty="0">
                          <a:solidFill>
                            <a:srgbClr val="222223"/>
                          </a:solidFill>
                          <a:effectLst/>
                          <a:latin typeface="Calibri"/>
                        </a:rPr>
                        <a:t>66%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769567438"/>
                  </a:ext>
                </a:extLst>
              </a:tr>
              <a:tr h="167640">
                <a:tc>
                  <a:txBody>
                    <a:bodyPr/>
                    <a:lstStyle/>
                    <a:p>
                      <a:pPr algn="ctr" rtl="0" fontAlgn="ctr"/>
                      <a:r>
                        <a:rPr lang="en-US" sz="1000" b="0" i="0" u="none" strike="noStrike">
                          <a:solidFill>
                            <a:srgbClr val="222223"/>
                          </a:solidFill>
                          <a:effectLst/>
                          <a:latin typeface="Calibri"/>
                        </a:rPr>
                        <a:t>57%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18870496"/>
                  </a:ext>
                </a:extLst>
              </a:tr>
              <a:tr h="167640">
                <a:tc>
                  <a:txBody>
                    <a:bodyPr/>
                    <a:lstStyle/>
                    <a:p>
                      <a:pPr algn="ctr" rtl="0" fontAlgn="ctr"/>
                      <a:r>
                        <a:rPr lang="en-US" sz="1000" b="0" i="0" u="none" strike="noStrike" dirty="0">
                          <a:solidFill>
                            <a:srgbClr val="222223"/>
                          </a:solidFill>
                          <a:effectLst/>
                          <a:latin typeface="Calibri"/>
                        </a:rPr>
                        <a:t>62%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1616855"/>
                  </a:ext>
                </a:extLst>
              </a:tr>
              <a:tr h="167640">
                <a:tc>
                  <a:txBody>
                    <a:bodyPr/>
                    <a:lstStyle/>
                    <a:p>
                      <a:pPr algn="ctr" rtl="0" fontAlgn="ctr"/>
                      <a:r>
                        <a:rPr lang="en-US" sz="1000" b="0" i="0" u="none" strike="noStrike" dirty="0">
                          <a:solidFill>
                            <a:srgbClr val="222223"/>
                          </a:solidFill>
                          <a:effectLst/>
                          <a:latin typeface="Calibri"/>
                        </a:rPr>
                        <a:t>61%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29315003"/>
                  </a:ext>
                </a:extLst>
              </a:tr>
              <a:tr h="167640">
                <a:tc>
                  <a:txBody>
                    <a:bodyPr/>
                    <a:lstStyle/>
                    <a:p>
                      <a:pPr algn="ctr" rtl="0" fontAlgn="ctr"/>
                      <a:r>
                        <a:rPr lang="en-US" sz="1000" b="0" i="0" u="none" strike="noStrike">
                          <a:solidFill>
                            <a:srgbClr val="222223"/>
                          </a:solidFill>
                          <a:effectLst/>
                          <a:latin typeface="Calibri"/>
                        </a:rPr>
                        <a:t>55%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74815038"/>
                  </a:ext>
                </a:extLst>
              </a:tr>
              <a:tr h="167640">
                <a:tc>
                  <a:txBody>
                    <a:bodyPr/>
                    <a:lstStyle/>
                    <a:p>
                      <a:pPr algn="ctr" rtl="0" fontAlgn="ctr"/>
                      <a:r>
                        <a:rPr lang="en-US" sz="1000" b="0" i="0" u="none" strike="noStrike" dirty="0">
                          <a:solidFill>
                            <a:srgbClr val="222223"/>
                          </a:solidFill>
                          <a:effectLst/>
                          <a:latin typeface="Calibri"/>
                        </a:rPr>
                        <a:t>-</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64143215"/>
                  </a:ext>
                </a:extLst>
              </a:tr>
              <a:tr h="167640">
                <a:tc>
                  <a:txBody>
                    <a:bodyPr/>
                    <a:lstStyle/>
                    <a:p>
                      <a:pPr algn="ctr" rtl="0" fontAlgn="ctr"/>
                      <a:r>
                        <a:rPr lang="en-US" sz="1000" b="0" i="0" u="none" strike="noStrike" dirty="0">
                          <a:solidFill>
                            <a:srgbClr val="222223"/>
                          </a:solidFill>
                          <a:effectLst/>
                          <a:latin typeface="Calibri"/>
                        </a:rPr>
                        <a:t>42%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97146898"/>
                  </a:ext>
                </a:extLst>
              </a:tr>
            </a:tbl>
          </a:graphicData>
        </a:graphic>
      </p:graphicFrame>
      <p:sp>
        <p:nvSpPr>
          <p:cNvPr id="9" name="TextBox 8">
            <a:extLst>
              <a:ext uri="{FF2B5EF4-FFF2-40B4-BE49-F238E27FC236}">
                <a16:creationId xmlns:a16="http://schemas.microsoft.com/office/drawing/2014/main" xmlns="" id="{A51376B8-8059-405D-BA2E-23A475F3D30B}"/>
              </a:ext>
            </a:extLst>
          </p:cNvPr>
          <p:cNvSpPr txBox="1"/>
          <p:nvPr/>
        </p:nvSpPr>
        <p:spPr>
          <a:xfrm>
            <a:off x="7888554" y="1094699"/>
            <a:ext cx="642076" cy="169277"/>
          </a:xfrm>
          <a:prstGeom prst="rect">
            <a:avLst/>
          </a:prstGeom>
        </p:spPr>
        <p:txBody>
          <a:bodyPr vert="horz" wrap="square" lIns="0" tIns="0" rIns="0" bIns="0" rtlCol="0">
            <a:spAutoFit/>
          </a:bodyPr>
          <a:lstStyle/>
          <a:p>
            <a:pPr marL="4763" algn="ctr"/>
            <a:r>
              <a:rPr lang="en-US" sz="1100" dirty="0"/>
              <a:t>68%</a:t>
            </a:r>
          </a:p>
        </p:txBody>
      </p:sp>
    </p:spTree>
    <p:extLst>
      <p:ext uri="{BB962C8B-B14F-4D97-AF65-F5344CB8AC3E}">
        <p14:creationId xmlns:p14="http://schemas.microsoft.com/office/powerpoint/2010/main" val="292889006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553998"/>
          </a:xfrm>
        </p:spPr>
        <p:txBody>
          <a:bodyPr/>
          <a:lstStyle/>
          <a:p>
            <a:pPr algn="just"/>
            <a:r>
              <a:rPr lang="en-US" dirty="0"/>
              <a:t>Fully one half (49%) would not be willing to pay anything more to have a product with a security mark. The average amount people are willing to pay is 29% more.</a:t>
            </a:r>
          </a:p>
        </p:txBody>
      </p:sp>
      <p:sp>
        <p:nvSpPr>
          <p:cNvPr id="3" name="Text Placeholder 2"/>
          <p:cNvSpPr>
            <a:spLocks noGrp="1"/>
          </p:cNvSpPr>
          <p:nvPr>
            <p:ph type="body" sz="quarter" idx="16"/>
          </p:nvPr>
        </p:nvSpPr>
        <p:spPr>
          <a:xfrm>
            <a:off x="209558" y="6380395"/>
            <a:ext cx="7258042" cy="292388"/>
          </a:xfrm>
        </p:spPr>
        <p:txBody>
          <a:bodyPr/>
          <a:lstStyle/>
          <a:p>
            <a:r>
              <a:rPr lang="en-US" dirty="0"/>
              <a:t>Q38. How much more would you be willing to pay to have a product with a security certification mark by a trusted and independent third party. Base: All Respondents (n=25,262)</a:t>
            </a:r>
          </a:p>
        </p:txBody>
      </p:sp>
      <p:graphicFrame>
        <p:nvGraphicFramePr>
          <p:cNvPr id="5" name="Chart 4"/>
          <p:cNvGraphicFramePr/>
          <p:nvPr>
            <p:extLst>
              <p:ext uri="{D42A27DB-BD31-4B8C-83A1-F6EECF244321}">
                <p14:modId xmlns:p14="http://schemas.microsoft.com/office/powerpoint/2010/main" val="614698503"/>
              </p:ext>
            </p:extLst>
          </p:nvPr>
        </p:nvGraphicFramePr>
        <p:xfrm>
          <a:off x="287564" y="930501"/>
          <a:ext cx="7332436" cy="5394960"/>
        </p:xfrm>
        <a:graphic>
          <a:graphicData uri="http://schemas.openxmlformats.org/drawingml/2006/chart">
            <c:chart xmlns:c="http://schemas.openxmlformats.org/drawingml/2006/chart" xmlns:r="http://schemas.openxmlformats.org/officeDocument/2006/relationships" r:id="rId2"/>
          </a:graphicData>
        </a:graphic>
      </p:graphicFrame>
      <p:cxnSp>
        <p:nvCxnSpPr>
          <p:cNvPr id="6" name="Straight Connector 5"/>
          <p:cNvCxnSpPr/>
          <p:nvPr/>
        </p:nvCxnSpPr>
        <p:spPr>
          <a:xfrm>
            <a:off x="381000" y="13245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7" name="Table 6">
            <a:extLst>
              <a:ext uri="{FF2B5EF4-FFF2-40B4-BE49-F238E27FC236}">
                <a16:creationId xmlns:a16="http://schemas.microsoft.com/office/drawing/2014/main" xmlns="" id="{976164FB-2D80-4AD3-BFC5-A9422A6A0F94}"/>
              </a:ext>
            </a:extLst>
          </p:cNvPr>
          <p:cNvGraphicFramePr>
            <a:graphicFrameLocks noGrp="1"/>
          </p:cNvGraphicFramePr>
          <p:nvPr>
            <p:extLst>
              <p:ext uri="{D42A27DB-BD31-4B8C-83A1-F6EECF244321}">
                <p14:modId xmlns:p14="http://schemas.microsoft.com/office/powerpoint/2010/main" val="1400630161"/>
              </p:ext>
            </p:extLst>
          </p:nvPr>
        </p:nvGraphicFramePr>
        <p:xfrm>
          <a:off x="7786806" y="1371599"/>
          <a:ext cx="778344" cy="4498952"/>
        </p:xfrm>
        <a:graphic>
          <a:graphicData uri="http://schemas.openxmlformats.org/drawingml/2006/table">
            <a:tbl>
              <a:tblPr>
                <a:tableStyleId>{5C22544A-7EE6-4342-B048-85BDC9FD1C3A}</a:tableStyleId>
              </a:tblPr>
              <a:tblGrid>
                <a:gridCol w="778344">
                  <a:extLst>
                    <a:ext uri="{9D8B030D-6E8A-4147-A177-3AD203B41FA5}">
                      <a16:colId xmlns:a16="http://schemas.microsoft.com/office/drawing/2014/main" xmlns="" val="1157489862"/>
                    </a:ext>
                  </a:extLst>
                </a:gridCol>
              </a:tblGrid>
              <a:tr h="179856">
                <a:tc>
                  <a:txBody>
                    <a:bodyPr/>
                    <a:lstStyle/>
                    <a:p>
                      <a:pPr algn="ctr" fontAlgn="b"/>
                      <a:r>
                        <a:rPr lang="en-US" sz="1100" b="0" i="0" u="none" strike="noStrike" dirty="0">
                          <a:solidFill>
                            <a:srgbClr val="000000"/>
                          </a:solidFill>
                          <a:effectLst/>
                          <a:latin typeface="Calibri" panose="020F0502020204030204" pitchFamily="34" charset="0"/>
                        </a:rPr>
                        <a:t>55.3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330636559"/>
                  </a:ext>
                </a:extLst>
              </a:tr>
              <a:tr h="179856">
                <a:tc>
                  <a:txBody>
                    <a:bodyPr/>
                    <a:lstStyle/>
                    <a:p>
                      <a:pPr algn="ctr" fontAlgn="b"/>
                      <a:r>
                        <a:rPr lang="en-US" sz="1100" b="0" i="0" u="none" strike="noStrike">
                          <a:solidFill>
                            <a:srgbClr val="000000"/>
                          </a:solidFill>
                          <a:effectLst/>
                          <a:latin typeface="Calibri" panose="020F0502020204030204" pitchFamily="34" charset="0"/>
                        </a:rPr>
                        <a:t>52.0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527633914"/>
                  </a:ext>
                </a:extLst>
              </a:tr>
              <a:tr h="179856">
                <a:tc>
                  <a:txBody>
                    <a:bodyPr/>
                    <a:lstStyle/>
                    <a:p>
                      <a:pPr algn="ctr" fontAlgn="b"/>
                      <a:r>
                        <a:rPr lang="en-US" sz="1100" b="0" i="0" u="none" strike="noStrike">
                          <a:solidFill>
                            <a:srgbClr val="000000"/>
                          </a:solidFill>
                          <a:effectLst/>
                          <a:latin typeface="Calibri" panose="020F0502020204030204" pitchFamily="34" charset="0"/>
                        </a:rPr>
                        <a:t>47.6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9575464"/>
                  </a:ext>
                </a:extLst>
              </a:tr>
              <a:tr h="179856">
                <a:tc>
                  <a:txBody>
                    <a:bodyPr/>
                    <a:lstStyle/>
                    <a:p>
                      <a:pPr algn="ctr" fontAlgn="b"/>
                      <a:r>
                        <a:rPr lang="en-US" sz="1100" b="0" i="0" u="none" strike="noStrike">
                          <a:solidFill>
                            <a:srgbClr val="000000"/>
                          </a:solidFill>
                          <a:effectLst/>
                          <a:latin typeface="Calibri" panose="020F0502020204030204" pitchFamily="34" charset="0"/>
                        </a:rPr>
                        <a:t>38.1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76512565"/>
                  </a:ext>
                </a:extLst>
              </a:tr>
              <a:tr h="179856">
                <a:tc>
                  <a:txBody>
                    <a:bodyPr/>
                    <a:lstStyle/>
                    <a:p>
                      <a:pPr algn="ctr" fontAlgn="b"/>
                      <a:r>
                        <a:rPr lang="en-US" sz="1100" b="0" i="0" u="none" strike="noStrike">
                          <a:solidFill>
                            <a:srgbClr val="000000"/>
                          </a:solidFill>
                          <a:effectLst/>
                          <a:latin typeface="Calibri" panose="020F0502020204030204" pitchFamily="34" charset="0"/>
                        </a:rPr>
                        <a:t>36.6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11263259"/>
                  </a:ext>
                </a:extLst>
              </a:tr>
              <a:tr h="179856">
                <a:tc>
                  <a:txBody>
                    <a:bodyPr/>
                    <a:lstStyle/>
                    <a:p>
                      <a:pPr algn="ctr" fontAlgn="b"/>
                      <a:r>
                        <a:rPr lang="en-US" sz="1100" b="0" i="0" u="none" strike="noStrike">
                          <a:solidFill>
                            <a:srgbClr val="000000"/>
                          </a:solidFill>
                          <a:effectLst/>
                          <a:latin typeface="Calibri" panose="020F0502020204030204" pitchFamily="34" charset="0"/>
                        </a:rPr>
                        <a:t>32.7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39388472"/>
                  </a:ext>
                </a:extLst>
              </a:tr>
              <a:tr h="179856">
                <a:tc>
                  <a:txBody>
                    <a:bodyPr/>
                    <a:lstStyle/>
                    <a:p>
                      <a:pPr algn="ctr" fontAlgn="b"/>
                      <a:r>
                        <a:rPr lang="en-US" sz="1100" b="0" i="0" u="none" strike="noStrike">
                          <a:solidFill>
                            <a:srgbClr val="000000"/>
                          </a:solidFill>
                          <a:effectLst/>
                          <a:latin typeface="Calibri" panose="020F0502020204030204" pitchFamily="34" charset="0"/>
                        </a:rPr>
                        <a:t>32.0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574569006"/>
                  </a:ext>
                </a:extLst>
              </a:tr>
              <a:tr h="179856">
                <a:tc>
                  <a:txBody>
                    <a:bodyPr/>
                    <a:lstStyle/>
                    <a:p>
                      <a:pPr algn="ctr" fontAlgn="b"/>
                      <a:r>
                        <a:rPr lang="en-US" sz="1100" b="0" i="0" u="none" strike="noStrike">
                          <a:solidFill>
                            <a:srgbClr val="000000"/>
                          </a:solidFill>
                          <a:effectLst/>
                          <a:latin typeface="Calibri" panose="020F0502020204030204" pitchFamily="34" charset="0"/>
                        </a:rPr>
                        <a:t>31.3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788361006"/>
                  </a:ext>
                </a:extLst>
              </a:tr>
              <a:tr h="179856">
                <a:tc>
                  <a:txBody>
                    <a:bodyPr/>
                    <a:lstStyle/>
                    <a:p>
                      <a:pPr algn="ctr" fontAlgn="b"/>
                      <a:r>
                        <a:rPr lang="en-US" sz="1100" b="0" i="0" u="none" strike="noStrike">
                          <a:solidFill>
                            <a:srgbClr val="000000"/>
                          </a:solidFill>
                          <a:effectLst/>
                          <a:latin typeface="Calibri" panose="020F0502020204030204" pitchFamily="34" charset="0"/>
                        </a:rPr>
                        <a:t>27.5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888552465"/>
                  </a:ext>
                </a:extLst>
              </a:tr>
              <a:tr h="179856">
                <a:tc>
                  <a:txBody>
                    <a:bodyPr/>
                    <a:lstStyle/>
                    <a:p>
                      <a:pPr algn="ctr" fontAlgn="b"/>
                      <a:r>
                        <a:rPr lang="en-US" sz="1100" b="0" i="0" u="none" strike="noStrike">
                          <a:solidFill>
                            <a:srgbClr val="000000"/>
                          </a:solidFill>
                          <a:effectLst/>
                          <a:latin typeface="Calibri" panose="020F0502020204030204" pitchFamily="34" charset="0"/>
                        </a:rPr>
                        <a:t>26.2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40836611"/>
                  </a:ext>
                </a:extLst>
              </a:tr>
              <a:tr h="179856">
                <a:tc>
                  <a:txBody>
                    <a:bodyPr/>
                    <a:lstStyle/>
                    <a:p>
                      <a:pPr algn="ctr" fontAlgn="b"/>
                      <a:r>
                        <a:rPr lang="en-US" sz="1100" b="0" i="0" u="none" strike="noStrike">
                          <a:solidFill>
                            <a:srgbClr val="000000"/>
                          </a:solidFill>
                          <a:effectLst/>
                          <a:latin typeface="Calibri" panose="020F0502020204030204" pitchFamily="34" charset="0"/>
                        </a:rPr>
                        <a:t>24.5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66003345"/>
                  </a:ext>
                </a:extLst>
              </a:tr>
              <a:tr h="179856">
                <a:tc>
                  <a:txBody>
                    <a:bodyPr/>
                    <a:lstStyle/>
                    <a:p>
                      <a:pPr algn="ctr" fontAlgn="b"/>
                      <a:r>
                        <a:rPr lang="en-US" sz="1100" b="0" i="0" u="none" strike="noStrike">
                          <a:solidFill>
                            <a:srgbClr val="000000"/>
                          </a:solidFill>
                          <a:effectLst/>
                          <a:latin typeface="Calibri" panose="020F0502020204030204" pitchFamily="34" charset="0"/>
                        </a:rPr>
                        <a:t>24.4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36028271"/>
                  </a:ext>
                </a:extLst>
              </a:tr>
              <a:tr h="179856">
                <a:tc>
                  <a:txBody>
                    <a:bodyPr/>
                    <a:lstStyle/>
                    <a:p>
                      <a:pPr algn="ctr" fontAlgn="b"/>
                      <a:r>
                        <a:rPr lang="en-US" sz="1100" b="0" i="0" u="none" strike="noStrike">
                          <a:solidFill>
                            <a:srgbClr val="000000"/>
                          </a:solidFill>
                          <a:effectLst/>
                          <a:latin typeface="Calibri" panose="020F0502020204030204" pitchFamily="34" charset="0"/>
                        </a:rPr>
                        <a:t>22.9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364789539"/>
                  </a:ext>
                </a:extLst>
              </a:tr>
              <a:tr h="179856">
                <a:tc>
                  <a:txBody>
                    <a:bodyPr/>
                    <a:lstStyle/>
                    <a:p>
                      <a:pPr algn="ctr" fontAlgn="b"/>
                      <a:r>
                        <a:rPr lang="en-US" sz="1100" b="0" i="0" u="none" strike="noStrike">
                          <a:solidFill>
                            <a:srgbClr val="000000"/>
                          </a:solidFill>
                          <a:effectLst/>
                          <a:latin typeface="Calibri" panose="020F0502020204030204" pitchFamily="34" charset="0"/>
                        </a:rPr>
                        <a:t>20.7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800758124"/>
                  </a:ext>
                </a:extLst>
              </a:tr>
              <a:tr h="179856">
                <a:tc>
                  <a:txBody>
                    <a:bodyPr/>
                    <a:lstStyle/>
                    <a:p>
                      <a:pPr algn="ctr" fontAlgn="b"/>
                      <a:r>
                        <a:rPr lang="en-US" sz="1100" b="0" i="0" u="none" strike="noStrike">
                          <a:solidFill>
                            <a:srgbClr val="000000"/>
                          </a:solidFill>
                          <a:effectLst/>
                          <a:latin typeface="Calibri" panose="020F0502020204030204" pitchFamily="34" charset="0"/>
                        </a:rPr>
                        <a:t>20.1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1806946"/>
                  </a:ext>
                </a:extLst>
              </a:tr>
              <a:tr h="179856">
                <a:tc>
                  <a:txBody>
                    <a:bodyPr/>
                    <a:lstStyle/>
                    <a:p>
                      <a:pPr algn="ctr" fontAlgn="b"/>
                      <a:r>
                        <a:rPr lang="en-US" sz="1100" b="0" i="0" u="none" strike="noStrike">
                          <a:solidFill>
                            <a:srgbClr val="000000"/>
                          </a:solidFill>
                          <a:effectLst/>
                          <a:latin typeface="Calibri" panose="020F0502020204030204" pitchFamily="34" charset="0"/>
                        </a:rPr>
                        <a:t>19.8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688704111"/>
                  </a:ext>
                </a:extLst>
              </a:tr>
              <a:tr h="179856">
                <a:tc>
                  <a:txBody>
                    <a:bodyPr/>
                    <a:lstStyle/>
                    <a:p>
                      <a:pPr algn="ctr" fontAlgn="b"/>
                      <a:r>
                        <a:rPr lang="en-US" sz="1100" b="0" i="0" u="none" strike="noStrike">
                          <a:solidFill>
                            <a:srgbClr val="000000"/>
                          </a:solidFill>
                          <a:effectLst/>
                          <a:latin typeface="Calibri" panose="020F0502020204030204" pitchFamily="34" charset="0"/>
                        </a:rPr>
                        <a:t>19.2</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28709516"/>
                  </a:ext>
                </a:extLst>
              </a:tr>
              <a:tr h="179856">
                <a:tc>
                  <a:txBody>
                    <a:bodyPr/>
                    <a:lstStyle/>
                    <a:p>
                      <a:pPr algn="ctr" fontAlgn="b"/>
                      <a:r>
                        <a:rPr lang="en-US" sz="1100" b="0" i="0" u="none" strike="noStrike">
                          <a:solidFill>
                            <a:srgbClr val="000000"/>
                          </a:solidFill>
                          <a:effectLst/>
                          <a:latin typeface="Calibri" panose="020F0502020204030204" pitchFamily="34" charset="0"/>
                        </a:rPr>
                        <a:t>18.6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71739661"/>
                  </a:ext>
                </a:extLst>
              </a:tr>
              <a:tr h="179856">
                <a:tc>
                  <a:txBody>
                    <a:bodyPr/>
                    <a:lstStyle/>
                    <a:p>
                      <a:pPr algn="ctr" fontAlgn="b"/>
                      <a:r>
                        <a:rPr lang="en-US" sz="1100" b="0" i="0" u="none" strike="noStrike">
                          <a:solidFill>
                            <a:srgbClr val="000000"/>
                          </a:solidFill>
                          <a:effectLst/>
                          <a:latin typeface="Calibri" panose="020F0502020204030204" pitchFamily="34" charset="0"/>
                        </a:rPr>
                        <a:t>18.5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22593658"/>
                  </a:ext>
                </a:extLst>
              </a:tr>
              <a:tr h="179856">
                <a:tc>
                  <a:txBody>
                    <a:bodyPr/>
                    <a:lstStyle/>
                    <a:p>
                      <a:pPr algn="ctr" fontAlgn="b"/>
                      <a:r>
                        <a:rPr lang="en-US" sz="1100" b="0" i="0" u="none" strike="noStrike">
                          <a:solidFill>
                            <a:srgbClr val="000000"/>
                          </a:solidFill>
                          <a:effectLst/>
                          <a:latin typeface="Calibri" panose="020F0502020204030204" pitchFamily="34" charset="0"/>
                        </a:rPr>
                        <a:t>18.4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34533265"/>
                  </a:ext>
                </a:extLst>
              </a:tr>
              <a:tr h="179856">
                <a:tc>
                  <a:txBody>
                    <a:bodyPr/>
                    <a:lstStyle/>
                    <a:p>
                      <a:pPr algn="ctr" fontAlgn="b"/>
                      <a:r>
                        <a:rPr lang="en-US" sz="1100" b="0" i="0" u="none" strike="noStrike">
                          <a:solidFill>
                            <a:srgbClr val="000000"/>
                          </a:solidFill>
                          <a:effectLst/>
                          <a:latin typeface="Calibri" panose="020F0502020204030204" pitchFamily="34" charset="0"/>
                        </a:rPr>
                        <a:t>17.8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769567438"/>
                  </a:ext>
                </a:extLst>
              </a:tr>
              <a:tr h="179856">
                <a:tc>
                  <a:txBody>
                    <a:bodyPr/>
                    <a:lstStyle/>
                    <a:p>
                      <a:pPr algn="ctr" fontAlgn="b"/>
                      <a:r>
                        <a:rPr lang="en-US" sz="1100" b="0" i="0" u="none" strike="noStrike">
                          <a:solidFill>
                            <a:srgbClr val="000000"/>
                          </a:solidFill>
                          <a:effectLst/>
                          <a:latin typeface="Calibri" panose="020F0502020204030204" pitchFamily="34" charset="0"/>
                        </a:rPr>
                        <a:t>17.0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18870496"/>
                  </a:ext>
                </a:extLst>
              </a:tr>
              <a:tr h="179856">
                <a:tc>
                  <a:txBody>
                    <a:bodyPr/>
                    <a:lstStyle/>
                    <a:p>
                      <a:pPr algn="ctr" fontAlgn="b"/>
                      <a:r>
                        <a:rPr lang="en-US" sz="1100" b="0" i="0" u="none" strike="noStrike">
                          <a:solidFill>
                            <a:srgbClr val="000000"/>
                          </a:solidFill>
                          <a:effectLst/>
                          <a:latin typeface="Calibri" panose="020F0502020204030204" pitchFamily="34" charset="0"/>
                        </a:rPr>
                        <a:t>14.5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1616855"/>
                  </a:ext>
                </a:extLst>
              </a:tr>
              <a:tr h="179856">
                <a:tc>
                  <a:txBody>
                    <a:bodyPr/>
                    <a:lstStyle/>
                    <a:p>
                      <a:pPr algn="ctr" fontAlgn="b"/>
                      <a:r>
                        <a:rPr lang="en-US" sz="1100" b="0" i="0" u="none" strike="noStrike">
                          <a:solidFill>
                            <a:srgbClr val="000000"/>
                          </a:solidFill>
                          <a:effectLst/>
                          <a:latin typeface="Calibri" panose="020F0502020204030204" pitchFamily="34" charset="0"/>
                        </a:rPr>
                        <a:t>14.1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29315003"/>
                  </a:ext>
                </a:extLst>
              </a:tr>
              <a:tr h="182408">
                <a:tc>
                  <a:txBody>
                    <a:bodyPr/>
                    <a:lstStyle/>
                    <a:p>
                      <a:pPr algn="ctr" fontAlgn="b"/>
                      <a:r>
                        <a:rPr lang="en-US" sz="1100" b="0" i="0" u="none" strike="noStrike" dirty="0">
                          <a:solidFill>
                            <a:srgbClr val="000000"/>
                          </a:solidFill>
                          <a:effectLst/>
                          <a:latin typeface="Calibri" panose="020F0502020204030204" pitchFamily="34" charset="0"/>
                        </a:rPr>
                        <a:t>12.8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74815038"/>
                  </a:ext>
                </a:extLst>
              </a:tr>
            </a:tbl>
          </a:graphicData>
        </a:graphic>
      </p:graphicFrame>
      <p:sp>
        <p:nvSpPr>
          <p:cNvPr id="8" name="TextBox 7">
            <a:extLst>
              <a:ext uri="{FF2B5EF4-FFF2-40B4-BE49-F238E27FC236}">
                <a16:creationId xmlns:a16="http://schemas.microsoft.com/office/drawing/2014/main" xmlns="" id="{8C9DA297-061D-45BA-9358-2B94401AEB01}"/>
              </a:ext>
            </a:extLst>
          </p:cNvPr>
          <p:cNvSpPr txBox="1"/>
          <p:nvPr/>
        </p:nvSpPr>
        <p:spPr>
          <a:xfrm>
            <a:off x="7861313" y="990600"/>
            <a:ext cx="642076" cy="169277"/>
          </a:xfrm>
          <a:prstGeom prst="rect">
            <a:avLst/>
          </a:prstGeom>
        </p:spPr>
        <p:txBody>
          <a:bodyPr vert="horz" wrap="square" lIns="0" tIns="0" rIns="0" bIns="0" rtlCol="0">
            <a:spAutoFit/>
          </a:bodyPr>
          <a:lstStyle/>
          <a:p>
            <a:pPr marL="4763" algn="ctr"/>
            <a:r>
              <a:rPr lang="en-US" sz="1100" dirty="0"/>
              <a:t>29.0</a:t>
            </a:r>
          </a:p>
        </p:txBody>
      </p:sp>
      <p:graphicFrame>
        <p:nvGraphicFramePr>
          <p:cNvPr id="9" name="Table 8">
            <a:extLst>
              <a:ext uri="{FF2B5EF4-FFF2-40B4-BE49-F238E27FC236}">
                <a16:creationId xmlns:a16="http://schemas.microsoft.com/office/drawing/2014/main" xmlns="" id="{B2C1CC1A-7212-4423-AABD-5A794CD21A86}"/>
              </a:ext>
            </a:extLst>
          </p:cNvPr>
          <p:cNvGraphicFramePr>
            <a:graphicFrameLocks noGrp="1"/>
          </p:cNvGraphicFramePr>
          <p:nvPr>
            <p:extLst>
              <p:ext uri="{D42A27DB-BD31-4B8C-83A1-F6EECF244321}">
                <p14:modId xmlns:p14="http://schemas.microsoft.com/office/powerpoint/2010/main" val="386881161"/>
              </p:ext>
            </p:extLst>
          </p:nvPr>
        </p:nvGraphicFramePr>
        <p:xfrm>
          <a:off x="7086600" y="624840"/>
          <a:ext cx="1981200" cy="365760"/>
        </p:xfrm>
        <a:graphic>
          <a:graphicData uri="http://schemas.openxmlformats.org/drawingml/2006/table">
            <a:tbl>
              <a:tblPr>
                <a:tableStyleId>{5C22544A-7EE6-4342-B048-85BDC9FD1C3A}</a:tableStyleId>
              </a:tblPr>
              <a:tblGrid>
                <a:gridCol w="1981200">
                  <a:extLst>
                    <a:ext uri="{9D8B030D-6E8A-4147-A177-3AD203B41FA5}">
                      <a16:colId xmlns:a16="http://schemas.microsoft.com/office/drawing/2014/main" xmlns="" val="900316581"/>
                    </a:ext>
                  </a:extLst>
                </a:gridCol>
              </a:tblGrid>
              <a:tr h="165660">
                <a:tc>
                  <a:txBody>
                    <a:bodyPr/>
                    <a:lstStyle/>
                    <a:p>
                      <a:pPr algn="ctr" fontAlgn="b"/>
                      <a:endParaRPr lang="en-US" sz="1200" b="1" i="0" u="none" strike="noStrike" dirty="0">
                        <a:solidFill>
                          <a:srgbClr val="000000"/>
                        </a:solidFill>
                        <a:effectLst/>
                        <a:latin typeface="+mn-lt"/>
                      </a:endParaRPr>
                    </a:p>
                  </a:txBody>
                  <a:tcPr marL="5943" marR="5943"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27757543"/>
                  </a:ext>
                </a:extLst>
              </a:tr>
              <a:tr h="165660">
                <a:tc>
                  <a:txBody>
                    <a:bodyPr/>
                    <a:lstStyle/>
                    <a:p>
                      <a:pPr algn="ctr" fontAlgn="b"/>
                      <a:r>
                        <a:rPr kumimoji="0" lang="en-US" sz="1200" b="1" i="0" u="sng" strike="noStrike" kern="1200" cap="none" spc="0" normalizeH="0" baseline="0" noProof="0" dirty="0">
                          <a:ln>
                            <a:noFill/>
                          </a:ln>
                          <a:solidFill>
                            <a:srgbClr val="222223"/>
                          </a:solidFill>
                          <a:effectLst/>
                          <a:uLnTx/>
                          <a:uFillTx/>
                          <a:latin typeface="+mn-lt"/>
                          <a:ea typeface="+mn-ea"/>
                          <a:cs typeface="+mn-cs"/>
                        </a:rPr>
                        <a:t>Mean (incl. 0)</a:t>
                      </a:r>
                      <a:endParaRPr lang="en-US" sz="1200" b="1" i="0" u="sng" strike="noStrike" dirty="0">
                        <a:solidFill>
                          <a:srgbClr val="000000"/>
                        </a:solidFill>
                        <a:effectLst/>
                        <a:latin typeface="+mn-lt"/>
                      </a:endParaRPr>
                    </a:p>
                  </a:txBody>
                  <a:tcPr marL="5943" marR="5943"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22876814"/>
                  </a:ext>
                </a:extLst>
              </a:tr>
            </a:tbl>
          </a:graphicData>
        </a:graphic>
      </p:graphicFrame>
    </p:spTree>
    <p:extLst>
      <p:ext uri="{BB962C8B-B14F-4D97-AF65-F5344CB8AC3E}">
        <p14:creationId xmlns:p14="http://schemas.microsoft.com/office/powerpoint/2010/main" val="24813469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276999"/>
          </a:xfrm>
        </p:spPr>
        <p:txBody>
          <a:bodyPr/>
          <a:lstStyle/>
          <a:p>
            <a:pPr algn="just"/>
            <a:r>
              <a:rPr lang="en-US" dirty="0"/>
              <a:t>Willingness to Pay – By Regional Economy</a:t>
            </a:r>
          </a:p>
        </p:txBody>
      </p:sp>
      <p:graphicFrame>
        <p:nvGraphicFramePr>
          <p:cNvPr id="5" name="Chart 4"/>
          <p:cNvGraphicFramePr/>
          <p:nvPr>
            <p:extLst>
              <p:ext uri="{D42A27DB-BD31-4B8C-83A1-F6EECF244321}">
                <p14:modId xmlns:p14="http://schemas.microsoft.com/office/powerpoint/2010/main" val="3967246270"/>
              </p:ext>
            </p:extLst>
          </p:nvPr>
        </p:nvGraphicFramePr>
        <p:xfrm>
          <a:off x="268506" y="1584960"/>
          <a:ext cx="7680960" cy="4206240"/>
        </p:xfrm>
        <a:graphic>
          <a:graphicData uri="http://schemas.openxmlformats.org/drawingml/2006/chart">
            <c:chart xmlns:c="http://schemas.openxmlformats.org/drawingml/2006/chart" xmlns:r="http://schemas.openxmlformats.org/officeDocument/2006/relationships" r:id="rId2"/>
          </a:graphicData>
        </a:graphic>
      </p:graphicFrame>
      <p:cxnSp>
        <p:nvCxnSpPr>
          <p:cNvPr id="6" name="Straight Connector 5"/>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11" name="Text Placeholder 2">
            <a:extLst>
              <a:ext uri="{FF2B5EF4-FFF2-40B4-BE49-F238E27FC236}">
                <a16:creationId xmlns:a16="http://schemas.microsoft.com/office/drawing/2014/main" xmlns="" id="{150C3879-51B7-45C7-9B55-C8C8714B0B7C}"/>
              </a:ext>
            </a:extLst>
          </p:cNvPr>
          <p:cNvSpPr>
            <a:spLocks noGrp="1"/>
          </p:cNvSpPr>
          <p:nvPr>
            <p:ph type="body" sz="quarter" idx="16"/>
          </p:nvPr>
        </p:nvSpPr>
        <p:spPr>
          <a:xfrm>
            <a:off x="209558" y="6380395"/>
            <a:ext cx="7258042" cy="292388"/>
          </a:xfrm>
        </p:spPr>
        <p:txBody>
          <a:bodyPr/>
          <a:lstStyle/>
          <a:p>
            <a:r>
              <a:rPr lang="en-US" dirty="0"/>
              <a:t>Q38. How much more would you be willing to pay to have a product with a security certification mark by a trusted and independent third party. Base: All Respondents (n=25,262)</a:t>
            </a:r>
          </a:p>
        </p:txBody>
      </p:sp>
      <p:graphicFrame>
        <p:nvGraphicFramePr>
          <p:cNvPr id="8" name="Table 7">
            <a:extLst>
              <a:ext uri="{FF2B5EF4-FFF2-40B4-BE49-F238E27FC236}">
                <a16:creationId xmlns:a16="http://schemas.microsoft.com/office/drawing/2014/main" xmlns="" id="{C7F8C936-3780-4F56-BDFE-4E61D54FE621}"/>
              </a:ext>
            </a:extLst>
          </p:cNvPr>
          <p:cNvGraphicFramePr>
            <a:graphicFrameLocks noGrp="1"/>
          </p:cNvGraphicFramePr>
          <p:nvPr>
            <p:extLst>
              <p:ext uri="{D42A27DB-BD31-4B8C-83A1-F6EECF244321}">
                <p14:modId xmlns:p14="http://schemas.microsoft.com/office/powerpoint/2010/main" val="636923567"/>
              </p:ext>
            </p:extLst>
          </p:nvPr>
        </p:nvGraphicFramePr>
        <p:xfrm>
          <a:off x="7813902" y="990603"/>
          <a:ext cx="1143000" cy="4343397"/>
        </p:xfrm>
        <a:graphic>
          <a:graphicData uri="http://schemas.openxmlformats.org/drawingml/2006/table">
            <a:tbl>
              <a:tblPr>
                <a:tableStyleId>{5C22544A-7EE6-4342-B048-85BDC9FD1C3A}</a:tableStyleId>
              </a:tblPr>
              <a:tblGrid>
                <a:gridCol w="1143000">
                  <a:extLst>
                    <a:ext uri="{9D8B030D-6E8A-4147-A177-3AD203B41FA5}">
                      <a16:colId xmlns:a16="http://schemas.microsoft.com/office/drawing/2014/main" xmlns="" val="2687950427"/>
                    </a:ext>
                  </a:extLst>
                </a:gridCol>
              </a:tblGrid>
              <a:tr h="370188">
                <a:tc>
                  <a:txBody>
                    <a:bodyPr/>
                    <a:lstStyle/>
                    <a:p>
                      <a:pPr algn="ctr" fontAlgn="t"/>
                      <a:endParaRPr lang="en-US" sz="1200" b="1" i="0" u="none"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807450666"/>
                  </a:ext>
                </a:extLst>
              </a:tr>
              <a:tr h="291028">
                <a:tc>
                  <a:txBody>
                    <a:bodyPr/>
                    <a:lstStyle/>
                    <a:p>
                      <a:pPr algn="ctr" fontAlgn="t"/>
                      <a:r>
                        <a:rPr lang="en-US" sz="1200" b="1" i="0" u="sng" strike="noStrike" dirty="0">
                          <a:solidFill>
                            <a:srgbClr val="000000"/>
                          </a:solidFill>
                          <a:effectLst/>
                          <a:latin typeface="+mn-lt"/>
                        </a:rPr>
                        <a:t>Mean (incl. 0)</a:t>
                      </a: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315944323"/>
                  </a:ext>
                </a:extLst>
              </a:tr>
              <a:tr h="497661">
                <a:tc>
                  <a:txBody>
                    <a:bodyPr/>
                    <a:lstStyle/>
                    <a:p>
                      <a:pPr algn="ctr" fontAlgn="b"/>
                      <a:r>
                        <a:rPr lang="en-CA" sz="1200" b="0" i="0" u="none" strike="noStrike" kern="1200" dirty="0">
                          <a:solidFill>
                            <a:srgbClr val="222223"/>
                          </a:solidFill>
                          <a:effectLst/>
                          <a:latin typeface="Calibri" panose="020F0502020204030204" pitchFamily="34" charset="0"/>
                          <a:ea typeface="+mn-ea"/>
                          <a:cs typeface="+mn-cs"/>
                        </a:rPr>
                        <a:t>29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61919264"/>
                  </a:ext>
                </a:extLst>
              </a:tr>
              <a:tr h="398065">
                <a:tc>
                  <a:txBody>
                    <a:bodyPr/>
                    <a:lstStyle/>
                    <a:p>
                      <a:pPr algn="ctr" fontAlgn="b"/>
                      <a:endParaRPr lang="en-CA" sz="1200" b="0" i="0" u="none" strike="noStrike" kern="1200" dirty="0">
                        <a:solidFill>
                          <a:srgbClr val="222223"/>
                        </a:solidFill>
                        <a:effectLst/>
                        <a:latin typeface="Calibri" panose="020F0502020204030204" pitchFamily="34" charset="0"/>
                        <a:ea typeface="+mn-ea"/>
                        <a:cs typeface="+mn-cs"/>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55413844"/>
                  </a:ext>
                </a:extLst>
              </a:tr>
              <a:tr h="398065">
                <a:tc>
                  <a:txBody>
                    <a:bodyPr/>
                    <a:lstStyle/>
                    <a:p>
                      <a:pPr algn="ctr" fontAlgn="ctr"/>
                      <a:r>
                        <a:rPr lang="en-US" sz="1200" b="0" i="0" u="none" strike="noStrike" dirty="0">
                          <a:solidFill>
                            <a:srgbClr val="000000"/>
                          </a:solidFill>
                          <a:effectLst/>
                          <a:latin typeface="Calibri" panose="020F0502020204030204" pitchFamily="34" charset="0"/>
                        </a:rPr>
                        <a:t>40</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13976434"/>
                  </a:ext>
                </a:extLst>
              </a:tr>
              <a:tr h="398065">
                <a:tc>
                  <a:txBody>
                    <a:bodyPr/>
                    <a:lstStyle/>
                    <a:p>
                      <a:pPr algn="ctr" fontAlgn="ctr"/>
                      <a:r>
                        <a:rPr lang="en-US" sz="1200" b="0" i="0" u="none" strike="noStrike" dirty="0">
                          <a:solidFill>
                            <a:srgbClr val="000000"/>
                          </a:solidFill>
                          <a:effectLst/>
                          <a:latin typeface="Calibri" panose="020F0502020204030204" pitchFamily="34" charset="0"/>
                        </a:rPr>
                        <a:t>28.5</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42134388"/>
                  </a:ext>
                </a:extLst>
              </a:tr>
              <a:tr h="398065">
                <a:tc>
                  <a:txBody>
                    <a:bodyPr/>
                    <a:lstStyle/>
                    <a:p>
                      <a:pPr algn="ctr" fontAlgn="ctr"/>
                      <a:r>
                        <a:rPr lang="en-US" sz="1200" b="0" i="0" u="none" strike="noStrike" dirty="0">
                          <a:solidFill>
                            <a:srgbClr val="000000"/>
                          </a:solidFill>
                          <a:effectLst/>
                          <a:latin typeface="Calibri" panose="020F0502020204030204" pitchFamily="34" charset="0"/>
                        </a:rPr>
                        <a:t>28.2</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9803394"/>
                  </a:ext>
                </a:extLst>
              </a:tr>
              <a:tr h="398065">
                <a:tc>
                  <a:txBody>
                    <a:bodyPr/>
                    <a:lstStyle/>
                    <a:p>
                      <a:pPr algn="ctr" fontAlgn="ctr"/>
                      <a:r>
                        <a:rPr lang="en-US" sz="1200" b="0" i="0" u="none" strike="noStrike" dirty="0">
                          <a:solidFill>
                            <a:srgbClr val="000000"/>
                          </a:solidFill>
                          <a:effectLst/>
                          <a:latin typeface="Calibri" panose="020F0502020204030204" pitchFamily="34" charset="0"/>
                        </a:rPr>
                        <a:t>24.5</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869873137"/>
                  </a:ext>
                </a:extLst>
              </a:tr>
              <a:tr h="398065">
                <a:tc>
                  <a:txBody>
                    <a:bodyPr/>
                    <a:lstStyle/>
                    <a:p>
                      <a:pPr algn="ctr" fontAlgn="ctr"/>
                      <a:r>
                        <a:rPr lang="en-US" sz="1200" b="0" i="0" u="none" strike="noStrike" dirty="0">
                          <a:solidFill>
                            <a:srgbClr val="000000"/>
                          </a:solidFill>
                          <a:effectLst/>
                          <a:latin typeface="Calibri" panose="020F0502020204030204" pitchFamily="34" charset="0"/>
                        </a:rPr>
                        <a:t>20.7</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62794929"/>
                  </a:ext>
                </a:extLst>
              </a:tr>
              <a:tr h="398065">
                <a:tc>
                  <a:txBody>
                    <a:bodyPr/>
                    <a:lstStyle/>
                    <a:p>
                      <a:pPr algn="ctr" fontAlgn="ctr"/>
                      <a:r>
                        <a:rPr lang="en-US" sz="1200" b="0" i="0" u="none" strike="noStrike" dirty="0">
                          <a:solidFill>
                            <a:srgbClr val="000000"/>
                          </a:solidFill>
                          <a:effectLst/>
                          <a:latin typeface="Calibri" panose="020F0502020204030204" pitchFamily="34" charset="0"/>
                        </a:rPr>
                        <a:t>19.7</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73477182"/>
                  </a:ext>
                </a:extLst>
              </a:tr>
              <a:tr h="398065">
                <a:tc>
                  <a:txBody>
                    <a:bodyPr/>
                    <a:lstStyle/>
                    <a:p>
                      <a:pPr algn="ctr" fontAlgn="ctr"/>
                      <a:r>
                        <a:rPr lang="en-US" sz="1200" b="0" i="0" u="none" strike="noStrike" dirty="0">
                          <a:solidFill>
                            <a:srgbClr val="000000"/>
                          </a:solidFill>
                          <a:effectLst/>
                          <a:latin typeface="Calibri" panose="020F0502020204030204" pitchFamily="34" charset="0"/>
                        </a:rPr>
                        <a:t>19.6</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30935026"/>
                  </a:ext>
                </a:extLst>
              </a:tr>
            </a:tbl>
          </a:graphicData>
        </a:graphic>
      </p:graphicFrame>
    </p:spTree>
    <p:extLst>
      <p:ext uri="{BB962C8B-B14F-4D97-AF65-F5344CB8AC3E}">
        <p14:creationId xmlns:p14="http://schemas.microsoft.com/office/powerpoint/2010/main" val="219399024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553998"/>
          </a:xfrm>
        </p:spPr>
        <p:txBody>
          <a:bodyPr/>
          <a:lstStyle/>
          <a:p>
            <a:r>
              <a:rPr lang="en-US" dirty="0"/>
              <a:t>One quarter (24%) say that international tech companies pay local government too much tax, while four in ten (40%) say they pay too little. </a:t>
            </a:r>
          </a:p>
        </p:txBody>
      </p:sp>
      <p:sp>
        <p:nvSpPr>
          <p:cNvPr id="3" name="Text Placeholder 2"/>
          <p:cNvSpPr>
            <a:spLocks noGrp="1"/>
          </p:cNvSpPr>
          <p:nvPr>
            <p:ph type="body" sz="quarter" idx="16"/>
          </p:nvPr>
        </p:nvSpPr>
        <p:spPr>
          <a:xfrm>
            <a:off x="209558" y="6380395"/>
            <a:ext cx="7258042" cy="292388"/>
          </a:xfrm>
        </p:spPr>
        <p:txBody>
          <a:bodyPr/>
          <a:lstStyle/>
          <a:p>
            <a:r>
              <a:rPr lang="en-US" dirty="0"/>
              <a:t>Q41 What is your opinion about the level of taxes that international technology companies pay to local governments? Base: All Respondents (n=25,261)</a:t>
            </a:r>
          </a:p>
        </p:txBody>
      </p:sp>
      <p:graphicFrame>
        <p:nvGraphicFramePr>
          <p:cNvPr id="5" name="Chart 4"/>
          <p:cNvGraphicFramePr/>
          <p:nvPr>
            <p:extLst>
              <p:ext uri="{D42A27DB-BD31-4B8C-83A1-F6EECF244321}">
                <p14:modId xmlns:p14="http://schemas.microsoft.com/office/powerpoint/2010/main" val="1389091967"/>
              </p:ext>
            </p:extLst>
          </p:nvPr>
        </p:nvGraphicFramePr>
        <p:xfrm>
          <a:off x="287564" y="685800"/>
          <a:ext cx="8399236" cy="5394960"/>
        </p:xfrm>
        <a:graphic>
          <a:graphicData uri="http://schemas.openxmlformats.org/drawingml/2006/chart">
            <c:chart xmlns:c="http://schemas.openxmlformats.org/drawingml/2006/chart" xmlns:r="http://schemas.openxmlformats.org/officeDocument/2006/relationships" r:id="rId2"/>
          </a:graphicData>
        </a:graphic>
      </p:graphicFrame>
      <p:cxnSp>
        <p:nvCxnSpPr>
          <p:cNvPr id="6" name="Straight Connector 5"/>
          <p:cNvCxnSpPr/>
          <p:nvPr/>
        </p:nvCxnSpPr>
        <p:spPr>
          <a:xfrm>
            <a:off x="381000" y="1092678"/>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28968037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276999"/>
          </a:xfrm>
        </p:spPr>
        <p:txBody>
          <a:bodyPr/>
          <a:lstStyle/>
          <a:p>
            <a:pPr algn="just"/>
            <a:r>
              <a:rPr lang="en-US" dirty="0"/>
              <a:t>Taxation of International Technology Companies – By Regional Economy</a:t>
            </a:r>
          </a:p>
        </p:txBody>
      </p:sp>
      <p:graphicFrame>
        <p:nvGraphicFramePr>
          <p:cNvPr id="5" name="Chart 4"/>
          <p:cNvGraphicFramePr/>
          <p:nvPr>
            <p:extLst>
              <p:ext uri="{D42A27DB-BD31-4B8C-83A1-F6EECF244321}">
                <p14:modId xmlns:p14="http://schemas.microsoft.com/office/powerpoint/2010/main" val="73583865"/>
              </p:ext>
            </p:extLst>
          </p:nvPr>
        </p:nvGraphicFramePr>
        <p:xfrm>
          <a:off x="268506" y="1584960"/>
          <a:ext cx="7680960" cy="4206240"/>
        </p:xfrm>
        <a:graphic>
          <a:graphicData uri="http://schemas.openxmlformats.org/drawingml/2006/chart">
            <c:chart xmlns:c="http://schemas.openxmlformats.org/drawingml/2006/chart" xmlns:r="http://schemas.openxmlformats.org/officeDocument/2006/relationships" r:id="rId2"/>
          </a:graphicData>
        </a:graphic>
      </p:graphicFrame>
      <p:cxnSp>
        <p:nvCxnSpPr>
          <p:cNvPr id="6" name="Straight Connector 5"/>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15" name="Text Placeholder 2">
            <a:extLst>
              <a:ext uri="{FF2B5EF4-FFF2-40B4-BE49-F238E27FC236}">
                <a16:creationId xmlns:a16="http://schemas.microsoft.com/office/drawing/2014/main" xmlns="" id="{8585E2AC-94B5-4492-99BA-C131BA6F4E2C}"/>
              </a:ext>
            </a:extLst>
          </p:cNvPr>
          <p:cNvSpPr>
            <a:spLocks noGrp="1"/>
          </p:cNvSpPr>
          <p:nvPr>
            <p:ph type="body" sz="quarter" idx="16"/>
          </p:nvPr>
        </p:nvSpPr>
        <p:spPr>
          <a:xfrm>
            <a:off x="209558" y="6380395"/>
            <a:ext cx="7258042" cy="292388"/>
          </a:xfrm>
        </p:spPr>
        <p:txBody>
          <a:bodyPr/>
          <a:lstStyle/>
          <a:p>
            <a:r>
              <a:rPr lang="en-US" dirty="0"/>
              <a:t>Q41 What is your opinion about the level of taxes that international technology companies pay to local governments? Base: All Respondents (n=25,261)</a:t>
            </a:r>
          </a:p>
        </p:txBody>
      </p:sp>
    </p:spTree>
    <p:extLst>
      <p:ext uri="{BB962C8B-B14F-4D97-AF65-F5344CB8AC3E}">
        <p14:creationId xmlns:p14="http://schemas.microsoft.com/office/powerpoint/2010/main" val="374933984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97203"/>
            <a:ext cx="8646971" cy="664797"/>
          </a:xfrm>
        </p:spPr>
        <p:txBody>
          <a:bodyPr/>
          <a:lstStyle/>
          <a:p>
            <a:pPr algn="just"/>
            <a:r>
              <a:rPr lang="en-US" sz="1600" dirty="0"/>
              <a:t>People are evenly split on what should be done about taxation levels that tech companies pay: 30% think they should be taxed more to pay for social programs and services, 34% say taxation should hold steady at current levels, and 36% believe they should be taxed less to encourage growth. </a:t>
            </a:r>
          </a:p>
        </p:txBody>
      </p:sp>
      <p:graphicFrame>
        <p:nvGraphicFramePr>
          <p:cNvPr id="5" name="Chart 4"/>
          <p:cNvGraphicFramePr/>
          <p:nvPr>
            <p:extLst>
              <p:ext uri="{D42A27DB-BD31-4B8C-83A1-F6EECF244321}">
                <p14:modId xmlns:p14="http://schemas.microsoft.com/office/powerpoint/2010/main" val="4270729264"/>
              </p:ext>
            </p:extLst>
          </p:nvPr>
        </p:nvGraphicFramePr>
        <p:xfrm>
          <a:off x="287564" y="685800"/>
          <a:ext cx="8399236" cy="5394960"/>
        </p:xfrm>
        <a:graphic>
          <a:graphicData uri="http://schemas.openxmlformats.org/drawingml/2006/chart">
            <c:chart xmlns:c="http://schemas.openxmlformats.org/drawingml/2006/chart" xmlns:r="http://schemas.openxmlformats.org/officeDocument/2006/relationships" r:id="rId2"/>
          </a:graphicData>
        </a:graphic>
      </p:graphicFrame>
      <p:cxnSp>
        <p:nvCxnSpPr>
          <p:cNvPr id="6" name="Straight Connector 5"/>
          <p:cNvCxnSpPr/>
          <p:nvPr/>
        </p:nvCxnSpPr>
        <p:spPr>
          <a:xfrm>
            <a:off x="381000" y="1092678"/>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10" name="Text Placeholder 2">
            <a:extLst>
              <a:ext uri="{FF2B5EF4-FFF2-40B4-BE49-F238E27FC236}">
                <a16:creationId xmlns:a16="http://schemas.microsoft.com/office/drawing/2014/main" xmlns="" id="{5815A9AB-5158-492D-882A-A3FF0DAEE7F0}"/>
              </a:ext>
            </a:extLst>
          </p:cNvPr>
          <p:cNvSpPr>
            <a:spLocks noGrp="1"/>
          </p:cNvSpPr>
          <p:nvPr>
            <p:ph type="body" sz="quarter" idx="16"/>
          </p:nvPr>
        </p:nvSpPr>
        <p:spPr>
          <a:xfrm>
            <a:off x="209558" y="6526589"/>
            <a:ext cx="7258042" cy="146194"/>
          </a:xfrm>
        </p:spPr>
        <p:txBody>
          <a:bodyPr/>
          <a:lstStyle/>
          <a:p>
            <a:r>
              <a:rPr lang="en-US" dirty="0"/>
              <a:t>Q42 Which of the following statements is closest to your point of view   Base: All Respondents (n=25,259)</a:t>
            </a:r>
          </a:p>
        </p:txBody>
      </p:sp>
    </p:spTree>
    <p:extLst>
      <p:ext uri="{BB962C8B-B14F-4D97-AF65-F5344CB8AC3E}">
        <p14:creationId xmlns:p14="http://schemas.microsoft.com/office/powerpoint/2010/main" val="93438636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276999"/>
          </a:xfrm>
        </p:spPr>
        <p:txBody>
          <a:bodyPr/>
          <a:lstStyle/>
          <a:p>
            <a:pPr algn="just"/>
            <a:r>
              <a:rPr lang="en-US" dirty="0"/>
              <a:t>Governments &amp; Taxation – By Regional Economy</a:t>
            </a:r>
          </a:p>
        </p:txBody>
      </p:sp>
      <p:graphicFrame>
        <p:nvGraphicFramePr>
          <p:cNvPr id="5" name="Chart 4"/>
          <p:cNvGraphicFramePr/>
          <p:nvPr>
            <p:extLst>
              <p:ext uri="{D42A27DB-BD31-4B8C-83A1-F6EECF244321}">
                <p14:modId xmlns:p14="http://schemas.microsoft.com/office/powerpoint/2010/main" val="1201666519"/>
              </p:ext>
            </p:extLst>
          </p:nvPr>
        </p:nvGraphicFramePr>
        <p:xfrm>
          <a:off x="268506" y="1584960"/>
          <a:ext cx="7680960" cy="4206240"/>
        </p:xfrm>
        <a:graphic>
          <a:graphicData uri="http://schemas.openxmlformats.org/drawingml/2006/chart">
            <c:chart xmlns:c="http://schemas.openxmlformats.org/drawingml/2006/chart" xmlns:r="http://schemas.openxmlformats.org/officeDocument/2006/relationships" r:id="rId2"/>
          </a:graphicData>
        </a:graphic>
      </p:graphicFrame>
      <p:cxnSp>
        <p:nvCxnSpPr>
          <p:cNvPr id="6" name="Straight Connector 5"/>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9" name="Text Placeholder 2">
            <a:extLst>
              <a:ext uri="{FF2B5EF4-FFF2-40B4-BE49-F238E27FC236}">
                <a16:creationId xmlns:a16="http://schemas.microsoft.com/office/drawing/2014/main" xmlns="" id="{7A7E7BEA-603B-4C81-8732-3F71BDB710B4}"/>
              </a:ext>
            </a:extLst>
          </p:cNvPr>
          <p:cNvSpPr>
            <a:spLocks noGrp="1"/>
          </p:cNvSpPr>
          <p:nvPr>
            <p:ph type="body" sz="quarter" idx="16"/>
          </p:nvPr>
        </p:nvSpPr>
        <p:spPr>
          <a:xfrm>
            <a:off x="209558" y="6526589"/>
            <a:ext cx="7258042" cy="146194"/>
          </a:xfrm>
        </p:spPr>
        <p:txBody>
          <a:bodyPr/>
          <a:lstStyle/>
          <a:p>
            <a:r>
              <a:rPr lang="en-US" dirty="0"/>
              <a:t>Q42 Which of the following statements is closest to your point of view   Base: All Respondents (n=25,259)</a:t>
            </a:r>
          </a:p>
        </p:txBody>
      </p:sp>
    </p:spTree>
    <p:extLst>
      <p:ext uri="{BB962C8B-B14F-4D97-AF65-F5344CB8AC3E}">
        <p14:creationId xmlns:p14="http://schemas.microsoft.com/office/powerpoint/2010/main" val="196924362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a:t>Contacts</a:t>
            </a:r>
            <a:endParaRPr lang="en-GB" dirty="0"/>
          </a:p>
        </p:txBody>
      </p:sp>
      <p:sp>
        <p:nvSpPr>
          <p:cNvPr id="16" name="TextBox 15"/>
          <p:cNvSpPr txBox="1"/>
          <p:nvPr/>
        </p:nvSpPr>
        <p:spPr>
          <a:xfrm>
            <a:off x="2011672" y="3242427"/>
            <a:ext cx="1604683" cy="1061829"/>
          </a:xfrm>
          <a:prstGeom prst="rect">
            <a:avLst/>
          </a:prstGeom>
        </p:spPr>
        <p:txBody>
          <a:bodyPr vert="horz" wrap="square" lIns="0" tIns="0" rIns="0" bIns="0" rtlCol="0">
            <a:spAutoFit/>
          </a:bodyPr>
          <a:lstStyle/>
          <a:p>
            <a:pPr marL="4763"/>
            <a:r>
              <a:rPr lang="en-GB" sz="1400" b="1" dirty="0">
                <a:solidFill>
                  <a:schemeClr val="bg1"/>
                </a:solidFill>
              </a:rPr>
              <a:t>Fen Hampson</a:t>
            </a:r>
          </a:p>
          <a:p>
            <a:pPr marL="4763"/>
            <a:r>
              <a:rPr lang="en-CA" sz="1100" dirty="0">
                <a:solidFill>
                  <a:schemeClr val="bg1"/>
                </a:solidFill>
              </a:rPr>
              <a:t>CIGI Distinguished Fellow </a:t>
            </a:r>
          </a:p>
          <a:p>
            <a:pPr marL="4763"/>
            <a:r>
              <a:rPr lang="en-CA" sz="1100" dirty="0">
                <a:solidFill>
                  <a:schemeClr val="bg1"/>
                </a:solidFill>
              </a:rPr>
              <a:t>Director of the Global Security &amp; Politics Program</a:t>
            </a:r>
          </a:p>
          <a:p>
            <a:pPr marL="4763"/>
            <a:r>
              <a:rPr lang="en-CA" sz="1100" dirty="0">
                <a:solidFill>
                  <a:schemeClr val="bg1"/>
                </a:solidFill>
              </a:rPr>
              <a:t>Centre for International Governance Innovation</a:t>
            </a:r>
          </a:p>
        </p:txBody>
      </p:sp>
      <p:cxnSp>
        <p:nvCxnSpPr>
          <p:cNvPr id="22" name="Straight Connector 21"/>
          <p:cNvCxnSpPr/>
          <p:nvPr/>
        </p:nvCxnSpPr>
        <p:spPr>
          <a:xfrm>
            <a:off x="1997336" y="3122894"/>
            <a:ext cx="2097741" cy="0"/>
          </a:xfrm>
          <a:prstGeom prst="line">
            <a:avLst/>
          </a:prstGeom>
          <a:noFill/>
          <a:ln w="12700">
            <a:solidFill>
              <a:schemeClr val="bg1"/>
            </a:solidFill>
            <a:prstDash val="sysDot"/>
            <a:round/>
            <a:headEnd/>
            <a:tailEnd/>
          </a:ln>
          <a:effectLst/>
          <a:extLst>
            <a:ext uri="{909E8E84-426E-40DD-AFC4-6F175D3DCCD1}">
              <a14:hiddenFill xmlns:a14="http://schemas.microsoft.com/office/drawing/2010/main">
                <a:noFill/>
              </a14:hiddenFill>
            </a:ext>
          </a:extLst>
        </p:spPr>
      </p:cxnSp>
      <p:grpSp>
        <p:nvGrpSpPr>
          <p:cNvPr id="85" name="Group 84"/>
          <p:cNvGrpSpPr/>
          <p:nvPr/>
        </p:nvGrpSpPr>
        <p:grpSpPr bwMode="black">
          <a:xfrm>
            <a:off x="2006439" y="4585967"/>
            <a:ext cx="1743539" cy="191240"/>
            <a:chOff x="326307" y="3795324"/>
            <a:chExt cx="1743539" cy="143430"/>
          </a:xfrm>
        </p:grpSpPr>
        <p:grpSp>
          <p:nvGrpSpPr>
            <p:cNvPr id="46" name="Group 153"/>
            <p:cNvGrpSpPr>
              <a:grpSpLocks noChangeAspect="1"/>
            </p:cNvGrpSpPr>
            <p:nvPr/>
          </p:nvGrpSpPr>
          <p:grpSpPr bwMode="black">
            <a:xfrm>
              <a:off x="326307" y="3849114"/>
              <a:ext cx="134459" cy="89640"/>
              <a:chOff x="-6357938" y="3122613"/>
              <a:chExt cx="1104900" cy="736600"/>
            </a:xfrm>
            <a:solidFill>
              <a:schemeClr val="bg1"/>
            </a:solidFill>
          </p:grpSpPr>
          <p:sp>
            <p:nvSpPr>
              <p:cNvPr id="47" name="Freeform 7"/>
              <p:cNvSpPr>
                <a:spLocks/>
              </p:cNvSpPr>
              <p:nvPr/>
            </p:nvSpPr>
            <p:spPr bwMode="black">
              <a:xfrm>
                <a:off x="-6319838" y="3122613"/>
                <a:ext cx="1028700" cy="431800"/>
              </a:xfrm>
              <a:custGeom>
                <a:avLst/>
                <a:gdLst/>
                <a:ahLst/>
                <a:cxnLst>
                  <a:cxn ang="0">
                    <a:pos x="324" y="272"/>
                  </a:cxn>
                  <a:cxn ang="0">
                    <a:pos x="648" y="0"/>
                  </a:cxn>
                  <a:cxn ang="0">
                    <a:pos x="648" y="0"/>
                  </a:cxn>
                  <a:cxn ang="0">
                    <a:pos x="644" y="0"/>
                  </a:cxn>
                  <a:cxn ang="0">
                    <a:pos x="4" y="0"/>
                  </a:cxn>
                  <a:cxn ang="0">
                    <a:pos x="4" y="0"/>
                  </a:cxn>
                  <a:cxn ang="0">
                    <a:pos x="0" y="0"/>
                  </a:cxn>
                  <a:cxn ang="0">
                    <a:pos x="324" y="272"/>
                  </a:cxn>
                </a:cxnLst>
                <a:rect l="0" t="0" r="r" b="b"/>
                <a:pathLst>
                  <a:path w="648" h="272">
                    <a:moveTo>
                      <a:pt x="324" y="272"/>
                    </a:moveTo>
                    <a:lnTo>
                      <a:pt x="648" y="0"/>
                    </a:lnTo>
                    <a:lnTo>
                      <a:pt x="648" y="0"/>
                    </a:lnTo>
                    <a:lnTo>
                      <a:pt x="644" y="0"/>
                    </a:lnTo>
                    <a:lnTo>
                      <a:pt x="4" y="0"/>
                    </a:lnTo>
                    <a:lnTo>
                      <a:pt x="4" y="0"/>
                    </a:lnTo>
                    <a:lnTo>
                      <a:pt x="0" y="0"/>
                    </a:lnTo>
                    <a:lnTo>
                      <a:pt x="324" y="27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8" name="Freeform 8"/>
              <p:cNvSpPr>
                <a:spLocks/>
              </p:cNvSpPr>
              <p:nvPr/>
            </p:nvSpPr>
            <p:spPr bwMode="black">
              <a:xfrm>
                <a:off x="-5621338" y="3154363"/>
                <a:ext cx="368300" cy="669925"/>
              </a:xfrm>
              <a:custGeom>
                <a:avLst/>
                <a:gdLst/>
                <a:ahLst/>
                <a:cxnLst>
                  <a:cxn ang="0">
                    <a:pos x="232" y="8"/>
                  </a:cxn>
                  <a:cxn ang="0">
                    <a:pos x="232" y="8"/>
                  </a:cxn>
                  <a:cxn ang="0">
                    <a:pos x="230" y="0"/>
                  </a:cxn>
                  <a:cxn ang="0">
                    <a:pos x="0" y="192"/>
                  </a:cxn>
                  <a:cxn ang="0">
                    <a:pos x="230" y="422"/>
                  </a:cxn>
                  <a:cxn ang="0">
                    <a:pos x="230" y="422"/>
                  </a:cxn>
                  <a:cxn ang="0">
                    <a:pos x="232" y="416"/>
                  </a:cxn>
                  <a:cxn ang="0">
                    <a:pos x="232" y="8"/>
                  </a:cxn>
                </a:cxnLst>
                <a:rect l="0" t="0" r="r" b="b"/>
                <a:pathLst>
                  <a:path w="232" h="422">
                    <a:moveTo>
                      <a:pt x="232" y="8"/>
                    </a:moveTo>
                    <a:lnTo>
                      <a:pt x="232" y="8"/>
                    </a:lnTo>
                    <a:lnTo>
                      <a:pt x="230" y="0"/>
                    </a:lnTo>
                    <a:lnTo>
                      <a:pt x="0" y="192"/>
                    </a:lnTo>
                    <a:lnTo>
                      <a:pt x="230" y="422"/>
                    </a:lnTo>
                    <a:lnTo>
                      <a:pt x="230" y="422"/>
                    </a:lnTo>
                    <a:lnTo>
                      <a:pt x="232" y="416"/>
                    </a:lnTo>
                    <a:lnTo>
                      <a:pt x="232" y="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9" name="Freeform 9"/>
              <p:cNvSpPr>
                <a:spLocks/>
              </p:cNvSpPr>
              <p:nvPr/>
            </p:nvSpPr>
            <p:spPr bwMode="black">
              <a:xfrm>
                <a:off x="-6357938" y="3154363"/>
                <a:ext cx="368300" cy="669925"/>
              </a:xfrm>
              <a:custGeom>
                <a:avLst/>
                <a:gdLst/>
                <a:ahLst/>
                <a:cxnLst>
                  <a:cxn ang="0">
                    <a:pos x="2" y="0"/>
                  </a:cxn>
                  <a:cxn ang="0">
                    <a:pos x="2" y="0"/>
                  </a:cxn>
                  <a:cxn ang="0">
                    <a:pos x="0" y="8"/>
                  </a:cxn>
                  <a:cxn ang="0">
                    <a:pos x="0" y="416"/>
                  </a:cxn>
                  <a:cxn ang="0">
                    <a:pos x="0" y="416"/>
                  </a:cxn>
                  <a:cxn ang="0">
                    <a:pos x="2" y="422"/>
                  </a:cxn>
                  <a:cxn ang="0">
                    <a:pos x="232" y="192"/>
                  </a:cxn>
                  <a:cxn ang="0">
                    <a:pos x="2" y="0"/>
                  </a:cxn>
                </a:cxnLst>
                <a:rect l="0" t="0" r="r" b="b"/>
                <a:pathLst>
                  <a:path w="232" h="422">
                    <a:moveTo>
                      <a:pt x="2" y="0"/>
                    </a:moveTo>
                    <a:lnTo>
                      <a:pt x="2" y="0"/>
                    </a:lnTo>
                    <a:lnTo>
                      <a:pt x="0" y="8"/>
                    </a:lnTo>
                    <a:lnTo>
                      <a:pt x="0" y="416"/>
                    </a:lnTo>
                    <a:lnTo>
                      <a:pt x="0" y="416"/>
                    </a:lnTo>
                    <a:lnTo>
                      <a:pt x="2" y="422"/>
                    </a:lnTo>
                    <a:lnTo>
                      <a:pt x="232" y="192"/>
                    </a:lnTo>
                    <a:lnTo>
                      <a:pt x="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 name="Freeform 10"/>
              <p:cNvSpPr>
                <a:spLocks/>
              </p:cNvSpPr>
              <p:nvPr/>
            </p:nvSpPr>
            <p:spPr bwMode="black">
              <a:xfrm>
                <a:off x="-6323013" y="3487738"/>
                <a:ext cx="1035050" cy="371475"/>
              </a:xfrm>
              <a:custGeom>
                <a:avLst/>
                <a:gdLst/>
                <a:ahLst/>
                <a:cxnLst>
                  <a:cxn ang="0">
                    <a:pos x="420" y="0"/>
                  </a:cxn>
                  <a:cxn ang="0">
                    <a:pos x="336" y="72"/>
                  </a:cxn>
                  <a:cxn ang="0">
                    <a:pos x="336" y="72"/>
                  </a:cxn>
                  <a:cxn ang="0">
                    <a:pos x="330" y="74"/>
                  </a:cxn>
                  <a:cxn ang="0">
                    <a:pos x="326" y="74"/>
                  </a:cxn>
                  <a:cxn ang="0">
                    <a:pos x="326" y="74"/>
                  </a:cxn>
                  <a:cxn ang="0">
                    <a:pos x="322" y="74"/>
                  </a:cxn>
                  <a:cxn ang="0">
                    <a:pos x="316" y="72"/>
                  </a:cxn>
                  <a:cxn ang="0">
                    <a:pos x="232" y="0"/>
                  </a:cxn>
                  <a:cxn ang="0">
                    <a:pos x="0" y="232"/>
                  </a:cxn>
                  <a:cxn ang="0">
                    <a:pos x="0" y="232"/>
                  </a:cxn>
                  <a:cxn ang="0">
                    <a:pos x="6" y="234"/>
                  </a:cxn>
                  <a:cxn ang="0">
                    <a:pos x="646" y="234"/>
                  </a:cxn>
                  <a:cxn ang="0">
                    <a:pos x="646" y="234"/>
                  </a:cxn>
                  <a:cxn ang="0">
                    <a:pos x="652" y="232"/>
                  </a:cxn>
                  <a:cxn ang="0">
                    <a:pos x="420" y="0"/>
                  </a:cxn>
                </a:cxnLst>
                <a:rect l="0" t="0" r="r" b="b"/>
                <a:pathLst>
                  <a:path w="652" h="234">
                    <a:moveTo>
                      <a:pt x="420" y="0"/>
                    </a:moveTo>
                    <a:lnTo>
                      <a:pt x="336" y="72"/>
                    </a:lnTo>
                    <a:lnTo>
                      <a:pt x="336" y="72"/>
                    </a:lnTo>
                    <a:lnTo>
                      <a:pt x="330" y="74"/>
                    </a:lnTo>
                    <a:lnTo>
                      <a:pt x="326" y="74"/>
                    </a:lnTo>
                    <a:lnTo>
                      <a:pt x="326" y="74"/>
                    </a:lnTo>
                    <a:lnTo>
                      <a:pt x="322" y="74"/>
                    </a:lnTo>
                    <a:lnTo>
                      <a:pt x="316" y="72"/>
                    </a:lnTo>
                    <a:lnTo>
                      <a:pt x="232" y="0"/>
                    </a:lnTo>
                    <a:lnTo>
                      <a:pt x="0" y="232"/>
                    </a:lnTo>
                    <a:lnTo>
                      <a:pt x="0" y="232"/>
                    </a:lnTo>
                    <a:lnTo>
                      <a:pt x="6" y="234"/>
                    </a:lnTo>
                    <a:lnTo>
                      <a:pt x="646" y="234"/>
                    </a:lnTo>
                    <a:lnTo>
                      <a:pt x="646" y="234"/>
                    </a:lnTo>
                    <a:lnTo>
                      <a:pt x="652" y="232"/>
                    </a:lnTo>
                    <a:lnTo>
                      <a:pt x="42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grpSp>
        <p:sp>
          <p:nvSpPr>
            <p:cNvPr id="51" name="TextBox 50"/>
            <p:cNvSpPr txBox="1"/>
            <p:nvPr/>
          </p:nvSpPr>
          <p:spPr bwMode="black">
            <a:xfrm>
              <a:off x="575526" y="3795324"/>
              <a:ext cx="1494320" cy="126958"/>
            </a:xfrm>
            <a:prstGeom prst="rect">
              <a:avLst/>
            </a:prstGeom>
          </p:spPr>
          <p:txBody>
            <a:bodyPr vert="horz" wrap="none" lIns="0" tIns="0" rIns="0" bIns="0" rtlCol="0">
              <a:spAutoFit/>
            </a:bodyPr>
            <a:lstStyle/>
            <a:p>
              <a:pPr marL="4763"/>
              <a:r>
                <a:rPr lang="en-GB" sz="1100" dirty="0">
                  <a:solidFill>
                    <a:schemeClr val="bg1"/>
                  </a:solidFill>
                </a:rPr>
                <a:t>fhampson@cigionline.org</a:t>
              </a:r>
            </a:p>
          </p:txBody>
        </p:sp>
      </p:grpSp>
      <p:grpSp>
        <p:nvGrpSpPr>
          <p:cNvPr id="84" name="Group 83"/>
          <p:cNvGrpSpPr/>
          <p:nvPr/>
        </p:nvGrpSpPr>
        <p:grpSpPr bwMode="black">
          <a:xfrm>
            <a:off x="2011672" y="4817219"/>
            <a:ext cx="1829675" cy="211980"/>
            <a:chOff x="331541" y="4016967"/>
            <a:chExt cx="1829675" cy="158985"/>
          </a:xfrm>
        </p:grpSpPr>
        <p:grpSp>
          <p:nvGrpSpPr>
            <p:cNvPr id="36" name="Group 35"/>
            <p:cNvGrpSpPr>
              <a:grpSpLocks noChangeAspect="1"/>
            </p:cNvGrpSpPr>
            <p:nvPr/>
          </p:nvGrpSpPr>
          <p:grpSpPr bwMode="black">
            <a:xfrm flipH="1">
              <a:off x="331541" y="4027264"/>
              <a:ext cx="126792" cy="148688"/>
              <a:chOff x="8553450" y="4149725"/>
              <a:chExt cx="790575" cy="927100"/>
            </a:xfrm>
            <a:solidFill>
              <a:schemeClr val="bg1"/>
            </a:solidFill>
          </p:grpSpPr>
          <p:sp>
            <p:nvSpPr>
              <p:cNvPr id="37" name="Freeform 58"/>
              <p:cNvSpPr>
                <a:spLocks/>
              </p:cNvSpPr>
              <p:nvPr/>
            </p:nvSpPr>
            <p:spPr bwMode="black">
              <a:xfrm>
                <a:off x="8747125" y="4187825"/>
                <a:ext cx="596900" cy="860425"/>
              </a:xfrm>
              <a:custGeom>
                <a:avLst/>
                <a:gdLst/>
                <a:ahLst/>
                <a:cxnLst>
                  <a:cxn ang="0">
                    <a:pos x="370" y="60"/>
                  </a:cxn>
                  <a:cxn ang="0">
                    <a:pos x="306" y="10"/>
                  </a:cxn>
                  <a:cxn ang="0">
                    <a:pos x="290" y="0"/>
                  </a:cxn>
                  <a:cxn ang="0">
                    <a:pos x="240" y="106"/>
                  </a:cxn>
                  <a:cxn ang="0">
                    <a:pos x="240" y="106"/>
                  </a:cxn>
                  <a:cxn ang="0">
                    <a:pos x="240" y="118"/>
                  </a:cxn>
                  <a:cxn ang="0">
                    <a:pos x="240" y="124"/>
                  </a:cxn>
                  <a:cxn ang="0">
                    <a:pos x="236" y="128"/>
                  </a:cxn>
                  <a:cxn ang="0">
                    <a:pos x="162" y="260"/>
                  </a:cxn>
                  <a:cxn ang="0">
                    <a:pos x="160" y="260"/>
                  </a:cxn>
                  <a:cxn ang="0">
                    <a:pos x="86" y="392"/>
                  </a:cxn>
                  <a:cxn ang="0">
                    <a:pos x="86" y="392"/>
                  </a:cxn>
                  <a:cxn ang="0">
                    <a:pos x="82" y="398"/>
                  </a:cxn>
                  <a:cxn ang="0">
                    <a:pos x="78" y="400"/>
                  </a:cxn>
                  <a:cxn ang="0">
                    <a:pos x="68" y="406"/>
                  </a:cxn>
                  <a:cxn ang="0">
                    <a:pos x="0" y="504"/>
                  </a:cxn>
                  <a:cxn ang="0">
                    <a:pos x="18" y="512"/>
                  </a:cxn>
                  <a:cxn ang="0">
                    <a:pos x="94" y="542"/>
                  </a:cxn>
                  <a:cxn ang="0">
                    <a:pos x="94" y="542"/>
                  </a:cxn>
                  <a:cxn ang="0">
                    <a:pos x="98" y="542"/>
                  </a:cxn>
                  <a:cxn ang="0">
                    <a:pos x="104" y="542"/>
                  </a:cxn>
                  <a:cxn ang="0">
                    <a:pos x="110" y="540"/>
                  </a:cxn>
                  <a:cxn ang="0">
                    <a:pos x="116" y="536"/>
                  </a:cxn>
                  <a:cxn ang="0">
                    <a:pos x="126" y="524"/>
                  </a:cxn>
                  <a:cxn ang="0">
                    <a:pos x="136" y="510"/>
                  </a:cxn>
                  <a:cxn ang="0">
                    <a:pos x="220" y="372"/>
                  </a:cxn>
                  <a:cxn ang="0">
                    <a:pos x="252" y="314"/>
                  </a:cxn>
                  <a:cxn ang="0">
                    <a:pos x="254" y="314"/>
                  </a:cxn>
                  <a:cxn ang="0">
                    <a:pos x="286" y="256"/>
                  </a:cxn>
                  <a:cxn ang="0">
                    <a:pos x="364" y="114"/>
                  </a:cxn>
                  <a:cxn ang="0">
                    <a:pos x="364" y="114"/>
                  </a:cxn>
                  <a:cxn ang="0">
                    <a:pos x="370" y="98"/>
                  </a:cxn>
                  <a:cxn ang="0">
                    <a:pos x="376" y="84"/>
                  </a:cxn>
                  <a:cxn ang="0">
                    <a:pos x="376" y="76"/>
                  </a:cxn>
                  <a:cxn ang="0">
                    <a:pos x="376" y="70"/>
                  </a:cxn>
                  <a:cxn ang="0">
                    <a:pos x="374" y="66"/>
                  </a:cxn>
                  <a:cxn ang="0">
                    <a:pos x="370" y="60"/>
                  </a:cxn>
                  <a:cxn ang="0">
                    <a:pos x="370" y="60"/>
                  </a:cxn>
                </a:cxnLst>
                <a:rect l="0" t="0" r="r" b="b"/>
                <a:pathLst>
                  <a:path w="376" h="542">
                    <a:moveTo>
                      <a:pt x="370" y="60"/>
                    </a:moveTo>
                    <a:lnTo>
                      <a:pt x="306" y="10"/>
                    </a:lnTo>
                    <a:lnTo>
                      <a:pt x="290" y="0"/>
                    </a:lnTo>
                    <a:lnTo>
                      <a:pt x="240" y="106"/>
                    </a:lnTo>
                    <a:lnTo>
                      <a:pt x="240" y="106"/>
                    </a:lnTo>
                    <a:lnTo>
                      <a:pt x="240" y="118"/>
                    </a:lnTo>
                    <a:lnTo>
                      <a:pt x="240" y="124"/>
                    </a:lnTo>
                    <a:lnTo>
                      <a:pt x="236" y="128"/>
                    </a:lnTo>
                    <a:lnTo>
                      <a:pt x="162" y="260"/>
                    </a:lnTo>
                    <a:lnTo>
                      <a:pt x="160" y="260"/>
                    </a:lnTo>
                    <a:lnTo>
                      <a:pt x="86" y="392"/>
                    </a:lnTo>
                    <a:lnTo>
                      <a:pt x="86" y="392"/>
                    </a:lnTo>
                    <a:lnTo>
                      <a:pt x="82" y="398"/>
                    </a:lnTo>
                    <a:lnTo>
                      <a:pt x="78" y="400"/>
                    </a:lnTo>
                    <a:lnTo>
                      <a:pt x="68" y="406"/>
                    </a:lnTo>
                    <a:lnTo>
                      <a:pt x="0" y="504"/>
                    </a:lnTo>
                    <a:lnTo>
                      <a:pt x="18" y="512"/>
                    </a:lnTo>
                    <a:lnTo>
                      <a:pt x="94" y="542"/>
                    </a:lnTo>
                    <a:lnTo>
                      <a:pt x="94" y="542"/>
                    </a:lnTo>
                    <a:lnTo>
                      <a:pt x="98" y="542"/>
                    </a:lnTo>
                    <a:lnTo>
                      <a:pt x="104" y="542"/>
                    </a:lnTo>
                    <a:lnTo>
                      <a:pt x="110" y="540"/>
                    </a:lnTo>
                    <a:lnTo>
                      <a:pt x="116" y="536"/>
                    </a:lnTo>
                    <a:lnTo>
                      <a:pt x="126" y="524"/>
                    </a:lnTo>
                    <a:lnTo>
                      <a:pt x="136" y="510"/>
                    </a:lnTo>
                    <a:lnTo>
                      <a:pt x="220" y="372"/>
                    </a:lnTo>
                    <a:lnTo>
                      <a:pt x="252" y="314"/>
                    </a:lnTo>
                    <a:lnTo>
                      <a:pt x="254" y="314"/>
                    </a:lnTo>
                    <a:lnTo>
                      <a:pt x="286" y="256"/>
                    </a:lnTo>
                    <a:lnTo>
                      <a:pt x="364" y="114"/>
                    </a:lnTo>
                    <a:lnTo>
                      <a:pt x="364" y="114"/>
                    </a:lnTo>
                    <a:lnTo>
                      <a:pt x="370" y="98"/>
                    </a:lnTo>
                    <a:lnTo>
                      <a:pt x="376" y="84"/>
                    </a:lnTo>
                    <a:lnTo>
                      <a:pt x="376" y="76"/>
                    </a:lnTo>
                    <a:lnTo>
                      <a:pt x="376" y="70"/>
                    </a:lnTo>
                    <a:lnTo>
                      <a:pt x="374" y="66"/>
                    </a:lnTo>
                    <a:lnTo>
                      <a:pt x="370" y="60"/>
                    </a:lnTo>
                    <a:lnTo>
                      <a:pt x="370" y="6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8" name="Freeform 59"/>
              <p:cNvSpPr>
                <a:spLocks/>
              </p:cNvSpPr>
              <p:nvPr/>
            </p:nvSpPr>
            <p:spPr bwMode="black">
              <a:xfrm>
                <a:off x="8677275" y="4787900"/>
                <a:ext cx="161925" cy="190500"/>
              </a:xfrm>
              <a:custGeom>
                <a:avLst/>
                <a:gdLst/>
                <a:ahLst/>
                <a:cxnLst>
                  <a:cxn ang="0">
                    <a:pos x="48" y="6"/>
                  </a:cxn>
                  <a:cxn ang="0">
                    <a:pos x="38" y="22"/>
                  </a:cxn>
                  <a:cxn ang="0">
                    <a:pos x="38" y="22"/>
                  </a:cxn>
                  <a:cxn ang="0">
                    <a:pos x="34" y="34"/>
                  </a:cxn>
                  <a:cxn ang="0">
                    <a:pos x="28" y="48"/>
                  </a:cxn>
                  <a:cxn ang="0">
                    <a:pos x="28" y="48"/>
                  </a:cxn>
                  <a:cxn ang="0">
                    <a:pos x="20" y="58"/>
                  </a:cxn>
                  <a:cxn ang="0">
                    <a:pos x="12" y="68"/>
                  </a:cxn>
                  <a:cxn ang="0">
                    <a:pos x="2" y="84"/>
                  </a:cxn>
                  <a:cxn ang="0">
                    <a:pos x="2" y="84"/>
                  </a:cxn>
                  <a:cxn ang="0">
                    <a:pos x="0" y="90"/>
                  </a:cxn>
                  <a:cxn ang="0">
                    <a:pos x="0" y="94"/>
                  </a:cxn>
                  <a:cxn ang="0">
                    <a:pos x="4" y="100"/>
                  </a:cxn>
                  <a:cxn ang="0">
                    <a:pos x="8" y="104"/>
                  </a:cxn>
                  <a:cxn ang="0">
                    <a:pos x="34" y="120"/>
                  </a:cxn>
                  <a:cxn ang="0">
                    <a:pos x="102" y="22"/>
                  </a:cxn>
                  <a:cxn ang="0">
                    <a:pos x="66" y="2"/>
                  </a:cxn>
                  <a:cxn ang="0">
                    <a:pos x="66" y="2"/>
                  </a:cxn>
                  <a:cxn ang="0">
                    <a:pos x="60" y="0"/>
                  </a:cxn>
                  <a:cxn ang="0">
                    <a:pos x="56" y="0"/>
                  </a:cxn>
                  <a:cxn ang="0">
                    <a:pos x="50" y="2"/>
                  </a:cxn>
                  <a:cxn ang="0">
                    <a:pos x="48" y="6"/>
                  </a:cxn>
                  <a:cxn ang="0">
                    <a:pos x="48" y="6"/>
                  </a:cxn>
                </a:cxnLst>
                <a:rect l="0" t="0" r="r" b="b"/>
                <a:pathLst>
                  <a:path w="102" h="120">
                    <a:moveTo>
                      <a:pt x="48" y="6"/>
                    </a:moveTo>
                    <a:lnTo>
                      <a:pt x="38" y="22"/>
                    </a:lnTo>
                    <a:lnTo>
                      <a:pt x="38" y="22"/>
                    </a:lnTo>
                    <a:lnTo>
                      <a:pt x="34" y="34"/>
                    </a:lnTo>
                    <a:lnTo>
                      <a:pt x="28" y="48"/>
                    </a:lnTo>
                    <a:lnTo>
                      <a:pt x="28" y="48"/>
                    </a:lnTo>
                    <a:lnTo>
                      <a:pt x="20" y="58"/>
                    </a:lnTo>
                    <a:lnTo>
                      <a:pt x="12" y="68"/>
                    </a:lnTo>
                    <a:lnTo>
                      <a:pt x="2" y="84"/>
                    </a:lnTo>
                    <a:lnTo>
                      <a:pt x="2" y="84"/>
                    </a:lnTo>
                    <a:lnTo>
                      <a:pt x="0" y="90"/>
                    </a:lnTo>
                    <a:lnTo>
                      <a:pt x="0" y="94"/>
                    </a:lnTo>
                    <a:lnTo>
                      <a:pt x="4" y="100"/>
                    </a:lnTo>
                    <a:lnTo>
                      <a:pt x="8" y="104"/>
                    </a:lnTo>
                    <a:lnTo>
                      <a:pt x="34" y="120"/>
                    </a:lnTo>
                    <a:lnTo>
                      <a:pt x="102" y="22"/>
                    </a:lnTo>
                    <a:lnTo>
                      <a:pt x="66" y="2"/>
                    </a:lnTo>
                    <a:lnTo>
                      <a:pt x="66" y="2"/>
                    </a:lnTo>
                    <a:lnTo>
                      <a:pt x="60" y="0"/>
                    </a:lnTo>
                    <a:lnTo>
                      <a:pt x="56" y="0"/>
                    </a:lnTo>
                    <a:lnTo>
                      <a:pt x="50" y="2"/>
                    </a:lnTo>
                    <a:lnTo>
                      <a:pt x="48" y="6"/>
                    </a:lnTo>
                    <a:lnTo>
                      <a:pt x="48" y="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9" name="Freeform 60"/>
              <p:cNvSpPr>
                <a:spLocks/>
              </p:cNvSpPr>
              <p:nvPr/>
            </p:nvSpPr>
            <p:spPr bwMode="black">
              <a:xfrm>
                <a:off x="9042400" y="4149725"/>
                <a:ext cx="149225" cy="200025"/>
              </a:xfrm>
              <a:custGeom>
                <a:avLst/>
                <a:gdLst/>
                <a:ahLst/>
                <a:cxnLst>
                  <a:cxn ang="0">
                    <a:pos x="8" y="104"/>
                  </a:cxn>
                  <a:cxn ang="0">
                    <a:pos x="44" y="126"/>
                  </a:cxn>
                  <a:cxn ang="0">
                    <a:pos x="94" y="18"/>
                  </a:cxn>
                  <a:cxn ang="0">
                    <a:pos x="66" y="2"/>
                  </a:cxn>
                  <a:cxn ang="0">
                    <a:pos x="66" y="2"/>
                  </a:cxn>
                  <a:cxn ang="0">
                    <a:pos x="62" y="0"/>
                  </a:cxn>
                  <a:cxn ang="0">
                    <a:pos x="56" y="0"/>
                  </a:cxn>
                  <a:cxn ang="0">
                    <a:pos x="50" y="2"/>
                  </a:cxn>
                  <a:cxn ang="0">
                    <a:pos x="48" y="6"/>
                  </a:cxn>
                  <a:cxn ang="0">
                    <a:pos x="40" y="20"/>
                  </a:cxn>
                  <a:cxn ang="0">
                    <a:pos x="40" y="20"/>
                  </a:cxn>
                  <a:cxn ang="0">
                    <a:pos x="36" y="34"/>
                  </a:cxn>
                  <a:cxn ang="0">
                    <a:pos x="28" y="48"/>
                  </a:cxn>
                  <a:cxn ang="0">
                    <a:pos x="28" y="48"/>
                  </a:cxn>
                  <a:cxn ang="0">
                    <a:pos x="20" y="62"/>
                  </a:cxn>
                  <a:cxn ang="0">
                    <a:pos x="10" y="72"/>
                  </a:cxn>
                  <a:cxn ang="0">
                    <a:pos x="2" y="86"/>
                  </a:cxn>
                  <a:cxn ang="0">
                    <a:pos x="2" y="86"/>
                  </a:cxn>
                  <a:cxn ang="0">
                    <a:pos x="0" y="90"/>
                  </a:cxn>
                  <a:cxn ang="0">
                    <a:pos x="0" y="96"/>
                  </a:cxn>
                  <a:cxn ang="0">
                    <a:pos x="4" y="100"/>
                  </a:cxn>
                  <a:cxn ang="0">
                    <a:pos x="8" y="104"/>
                  </a:cxn>
                  <a:cxn ang="0">
                    <a:pos x="8" y="104"/>
                  </a:cxn>
                </a:cxnLst>
                <a:rect l="0" t="0" r="r" b="b"/>
                <a:pathLst>
                  <a:path w="94" h="126">
                    <a:moveTo>
                      <a:pt x="8" y="104"/>
                    </a:moveTo>
                    <a:lnTo>
                      <a:pt x="44" y="126"/>
                    </a:lnTo>
                    <a:lnTo>
                      <a:pt x="94" y="18"/>
                    </a:lnTo>
                    <a:lnTo>
                      <a:pt x="66" y="2"/>
                    </a:lnTo>
                    <a:lnTo>
                      <a:pt x="66" y="2"/>
                    </a:lnTo>
                    <a:lnTo>
                      <a:pt x="62" y="0"/>
                    </a:lnTo>
                    <a:lnTo>
                      <a:pt x="56" y="0"/>
                    </a:lnTo>
                    <a:lnTo>
                      <a:pt x="50" y="2"/>
                    </a:lnTo>
                    <a:lnTo>
                      <a:pt x="48" y="6"/>
                    </a:lnTo>
                    <a:lnTo>
                      <a:pt x="40" y="20"/>
                    </a:lnTo>
                    <a:lnTo>
                      <a:pt x="40" y="20"/>
                    </a:lnTo>
                    <a:lnTo>
                      <a:pt x="36" y="34"/>
                    </a:lnTo>
                    <a:lnTo>
                      <a:pt x="28" y="48"/>
                    </a:lnTo>
                    <a:lnTo>
                      <a:pt x="28" y="48"/>
                    </a:lnTo>
                    <a:lnTo>
                      <a:pt x="20" y="62"/>
                    </a:lnTo>
                    <a:lnTo>
                      <a:pt x="10" y="72"/>
                    </a:lnTo>
                    <a:lnTo>
                      <a:pt x="2" y="86"/>
                    </a:lnTo>
                    <a:lnTo>
                      <a:pt x="2" y="86"/>
                    </a:lnTo>
                    <a:lnTo>
                      <a:pt x="0" y="90"/>
                    </a:lnTo>
                    <a:lnTo>
                      <a:pt x="0" y="96"/>
                    </a:lnTo>
                    <a:lnTo>
                      <a:pt x="4" y="100"/>
                    </a:lnTo>
                    <a:lnTo>
                      <a:pt x="8" y="104"/>
                    </a:lnTo>
                    <a:lnTo>
                      <a:pt x="8" y="10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0" name="Freeform 61"/>
              <p:cNvSpPr>
                <a:spLocks/>
              </p:cNvSpPr>
              <p:nvPr/>
            </p:nvSpPr>
            <p:spPr bwMode="black">
              <a:xfrm>
                <a:off x="8553450" y="4416425"/>
                <a:ext cx="288925" cy="660400"/>
              </a:xfrm>
              <a:custGeom>
                <a:avLst/>
                <a:gdLst/>
                <a:ahLst/>
                <a:cxnLst>
                  <a:cxn ang="0">
                    <a:pos x="38" y="16"/>
                  </a:cxn>
                  <a:cxn ang="0">
                    <a:pos x="68" y="10"/>
                  </a:cxn>
                  <a:cxn ang="0">
                    <a:pos x="114" y="8"/>
                  </a:cxn>
                  <a:cxn ang="0">
                    <a:pos x="144" y="14"/>
                  </a:cxn>
                  <a:cxn ang="0">
                    <a:pos x="158" y="32"/>
                  </a:cxn>
                  <a:cxn ang="0">
                    <a:pos x="160" y="56"/>
                  </a:cxn>
                  <a:cxn ang="0">
                    <a:pos x="150" y="86"/>
                  </a:cxn>
                  <a:cxn ang="0">
                    <a:pos x="124" y="138"/>
                  </a:cxn>
                  <a:cxn ang="0">
                    <a:pos x="48" y="258"/>
                  </a:cxn>
                  <a:cxn ang="0">
                    <a:pos x="10" y="332"/>
                  </a:cxn>
                  <a:cxn ang="0">
                    <a:pos x="2" y="362"/>
                  </a:cxn>
                  <a:cxn ang="0">
                    <a:pos x="2" y="388"/>
                  </a:cxn>
                  <a:cxn ang="0">
                    <a:pos x="16" y="406"/>
                  </a:cxn>
                  <a:cxn ang="0">
                    <a:pos x="46" y="414"/>
                  </a:cxn>
                  <a:cxn ang="0">
                    <a:pos x="60" y="416"/>
                  </a:cxn>
                  <a:cxn ang="0">
                    <a:pos x="118" y="410"/>
                  </a:cxn>
                  <a:cxn ang="0">
                    <a:pos x="140" y="404"/>
                  </a:cxn>
                  <a:cxn ang="0">
                    <a:pos x="146" y="392"/>
                  </a:cxn>
                  <a:cxn ang="0">
                    <a:pos x="112" y="400"/>
                  </a:cxn>
                  <a:cxn ang="0">
                    <a:pos x="64" y="404"/>
                  </a:cxn>
                  <a:cxn ang="0">
                    <a:pos x="36" y="394"/>
                  </a:cxn>
                  <a:cxn ang="0">
                    <a:pos x="28" y="386"/>
                  </a:cxn>
                  <a:cxn ang="0">
                    <a:pos x="26" y="360"/>
                  </a:cxn>
                  <a:cxn ang="0">
                    <a:pos x="36" y="328"/>
                  </a:cxn>
                  <a:cxn ang="0">
                    <a:pos x="54" y="290"/>
                  </a:cxn>
                  <a:cxn ang="0">
                    <a:pos x="108" y="202"/>
                  </a:cxn>
                  <a:cxn ang="0">
                    <a:pos x="158" y="114"/>
                  </a:cxn>
                  <a:cxn ang="0">
                    <a:pos x="176" y="76"/>
                  </a:cxn>
                  <a:cxn ang="0">
                    <a:pos x="182" y="42"/>
                  </a:cxn>
                  <a:cxn ang="0">
                    <a:pos x="176" y="18"/>
                  </a:cxn>
                  <a:cxn ang="0">
                    <a:pos x="166" y="8"/>
                  </a:cxn>
                  <a:cxn ang="0">
                    <a:pos x="132" y="0"/>
                  </a:cxn>
                  <a:cxn ang="0">
                    <a:pos x="78" y="2"/>
                  </a:cxn>
                  <a:cxn ang="0">
                    <a:pos x="40" y="10"/>
                  </a:cxn>
                </a:cxnLst>
                <a:rect l="0" t="0" r="r" b="b"/>
                <a:pathLst>
                  <a:path w="182" h="416">
                    <a:moveTo>
                      <a:pt x="40" y="10"/>
                    </a:moveTo>
                    <a:lnTo>
                      <a:pt x="38" y="16"/>
                    </a:lnTo>
                    <a:lnTo>
                      <a:pt x="38" y="16"/>
                    </a:lnTo>
                    <a:lnTo>
                      <a:pt x="68" y="10"/>
                    </a:lnTo>
                    <a:lnTo>
                      <a:pt x="94" y="8"/>
                    </a:lnTo>
                    <a:lnTo>
                      <a:pt x="114" y="8"/>
                    </a:lnTo>
                    <a:lnTo>
                      <a:pt x="132" y="10"/>
                    </a:lnTo>
                    <a:lnTo>
                      <a:pt x="144" y="14"/>
                    </a:lnTo>
                    <a:lnTo>
                      <a:pt x="152" y="22"/>
                    </a:lnTo>
                    <a:lnTo>
                      <a:pt x="158" y="32"/>
                    </a:lnTo>
                    <a:lnTo>
                      <a:pt x="160" y="42"/>
                    </a:lnTo>
                    <a:lnTo>
                      <a:pt x="160" y="56"/>
                    </a:lnTo>
                    <a:lnTo>
                      <a:pt x="156" y="70"/>
                    </a:lnTo>
                    <a:lnTo>
                      <a:pt x="150" y="86"/>
                    </a:lnTo>
                    <a:lnTo>
                      <a:pt x="142" y="102"/>
                    </a:lnTo>
                    <a:lnTo>
                      <a:pt x="124" y="138"/>
                    </a:lnTo>
                    <a:lnTo>
                      <a:pt x="100" y="178"/>
                    </a:lnTo>
                    <a:lnTo>
                      <a:pt x="48" y="258"/>
                    </a:lnTo>
                    <a:lnTo>
                      <a:pt x="26" y="296"/>
                    </a:lnTo>
                    <a:lnTo>
                      <a:pt x="10" y="332"/>
                    </a:lnTo>
                    <a:lnTo>
                      <a:pt x="4" y="348"/>
                    </a:lnTo>
                    <a:lnTo>
                      <a:pt x="2" y="362"/>
                    </a:lnTo>
                    <a:lnTo>
                      <a:pt x="0" y="376"/>
                    </a:lnTo>
                    <a:lnTo>
                      <a:pt x="2" y="388"/>
                    </a:lnTo>
                    <a:lnTo>
                      <a:pt x="8" y="398"/>
                    </a:lnTo>
                    <a:lnTo>
                      <a:pt x="16" y="406"/>
                    </a:lnTo>
                    <a:lnTo>
                      <a:pt x="28" y="412"/>
                    </a:lnTo>
                    <a:lnTo>
                      <a:pt x="46" y="414"/>
                    </a:lnTo>
                    <a:lnTo>
                      <a:pt x="46" y="414"/>
                    </a:lnTo>
                    <a:lnTo>
                      <a:pt x="60" y="416"/>
                    </a:lnTo>
                    <a:lnTo>
                      <a:pt x="78" y="414"/>
                    </a:lnTo>
                    <a:lnTo>
                      <a:pt x="118" y="410"/>
                    </a:lnTo>
                    <a:lnTo>
                      <a:pt x="118" y="410"/>
                    </a:lnTo>
                    <a:lnTo>
                      <a:pt x="140" y="404"/>
                    </a:lnTo>
                    <a:lnTo>
                      <a:pt x="164" y="398"/>
                    </a:lnTo>
                    <a:lnTo>
                      <a:pt x="146" y="392"/>
                    </a:lnTo>
                    <a:lnTo>
                      <a:pt x="146" y="392"/>
                    </a:lnTo>
                    <a:lnTo>
                      <a:pt x="112" y="400"/>
                    </a:lnTo>
                    <a:lnTo>
                      <a:pt x="86" y="402"/>
                    </a:lnTo>
                    <a:lnTo>
                      <a:pt x="64" y="404"/>
                    </a:lnTo>
                    <a:lnTo>
                      <a:pt x="48" y="400"/>
                    </a:lnTo>
                    <a:lnTo>
                      <a:pt x="36" y="394"/>
                    </a:lnTo>
                    <a:lnTo>
                      <a:pt x="32" y="390"/>
                    </a:lnTo>
                    <a:lnTo>
                      <a:pt x="28" y="386"/>
                    </a:lnTo>
                    <a:lnTo>
                      <a:pt x="26" y="374"/>
                    </a:lnTo>
                    <a:lnTo>
                      <a:pt x="26" y="360"/>
                    </a:lnTo>
                    <a:lnTo>
                      <a:pt x="30" y="346"/>
                    </a:lnTo>
                    <a:lnTo>
                      <a:pt x="36" y="328"/>
                    </a:lnTo>
                    <a:lnTo>
                      <a:pt x="44" y="310"/>
                    </a:lnTo>
                    <a:lnTo>
                      <a:pt x="54" y="290"/>
                    </a:lnTo>
                    <a:lnTo>
                      <a:pt x="80" y="246"/>
                    </a:lnTo>
                    <a:lnTo>
                      <a:pt x="108" y="202"/>
                    </a:lnTo>
                    <a:lnTo>
                      <a:pt x="134" y="158"/>
                    </a:lnTo>
                    <a:lnTo>
                      <a:pt x="158" y="114"/>
                    </a:lnTo>
                    <a:lnTo>
                      <a:pt x="168" y="94"/>
                    </a:lnTo>
                    <a:lnTo>
                      <a:pt x="176" y="76"/>
                    </a:lnTo>
                    <a:lnTo>
                      <a:pt x="180" y="58"/>
                    </a:lnTo>
                    <a:lnTo>
                      <a:pt x="182" y="42"/>
                    </a:lnTo>
                    <a:lnTo>
                      <a:pt x="180" y="30"/>
                    </a:lnTo>
                    <a:lnTo>
                      <a:pt x="176" y="18"/>
                    </a:lnTo>
                    <a:lnTo>
                      <a:pt x="170" y="12"/>
                    </a:lnTo>
                    <a:lnTo>
                      <a:pt x="166" y="8"/>
                    </a:lnTo>
                    <a:lnTo>
                      <a:pt x="152" y="2"/>
                    </a:lnTo>
                    <a:lnTo>
                      <a:pt x="132" y="0"/>
                    </a:lnTo>
                    <a:lnTo>
                      <a:pt x="108" y="0"/>
                    </a:lnTo>
                    <a:lnTo>
                      <a:pt x="78" y="2"/>
                    </a:lnTo>
                    <a:lnTo>
                      <a:pt x="40" y="10"/>
                    </a:lnTo>
                    <a:lnTo>
                      <a:pt x="40" y="1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grpSp>
        <p:sp>
          <p:nvSpPr>
            <p:cNvPr id="52" name="TextBox 51"/>
            <p:cNvSpPr txBox="1"/>
            <p:nvPr/>
          </p:nvSpPr>
          <p:spPr bwMode="black">
            <a:xfrm>
              <a:off x="575526" y="4016967"/>
              <a:ext cx="1585690" cy="126958"/>
            </a:xfrm>
            <a:prstGeom prst="rect">
              <a:avLst/>
            </a:prstGeom>
          </p:spPr>
          <p:txBody>
            <a:bodyPr vert="horz" wrap="none" lIns="0" tIns="0" rIns="0" bIns="0" rtlCol="0">
              <a:spAutoFit/>
            </a:bodyPr>
            <a:lstStyle/>
            <a:p>
              <a:pPr marL="4763"/>
              <a:r>
                <a:rPr lang="en-GB" sz="1100" dirty="0">
                  <a:solidFill>
                    <a:schemeClr val="bg1"/>
                  </a:solidFill>
                </a:rPr>
                <a:t>+1 519 885 2444 ext. 7201 </a:t>
              </a:r>
            </a:p>
          </p:txBody>
        </p:sp>
      </p:grpSp>
      <p:cxnSp>
        <p:nvCxnSpPr>
          <p:cNvPr id="56" name="Straight Connector 55"/>
          <p:cNvCxnSpPr/>
          <p:nvPr/>
        </p:nvCxnSpPr>
        <p:spPr>
          <a:xfrm>
            <a:off x="5048027" y="3137238"/>
            <a:ext cx="2097741" cy="0"/>
          </a:xfrm>
          <a:prstGeom prst="line">
            <a:avLst/>
          </a:prstGeom>
          <a:noFill/>
          <a:ln w="12700">
            <a:solidFill>
              <a:schemeClr val="bg1"/>
            </a:solidFill>
            <a:prstDash val="sysDot"/>
            <a:round/>
            <a:headEnd/>
            <a:tailEnd/>
          </a:ln>
          <a:effectLst/>
          <a:extLst>
            <a:ext uri="{909E8E84-426E-40DD-AFC4-6F175D3DCCD1}">
              <a14:hiddenFill xmlns:a14="http://schemas.microsoft.com/office/drawing/2010/main">
                <a:noFill/>
              </a14:hiddenFill>
            </a:ext>
          </a:extLst>
        </p:spPr>
      </p:cxnSp>
      <p:sp>
        <p:nvSpPr>
          <p:cNvPr id="58" name="TextBox 57"/>
          <p:cNvSpPr txBox="1"/>
          <p:nvPr/>
        </p:nvSpPr>
        <p:spPr>
          <a:xfrm>
            <a:off x="5069543" y="3242427"/>
            <a:ext cx="1604683" cy="553998"/>
          </a:xfrm>
          <a:prstGeom prst="rect">
            <a:avLst/>
          </a:prstGeom>
        </p:spPr>
        <p:txBody>
          <a:bodyPr vert="horz" wrap="square" lIns="0" tIns="0" rIns="0" bIns="0" rtlCol="0">
            <a:spAutoFit/>
          </a:bodyPr>
          <a:lstStyle/>
          <a:p>
            <a:pPr marL="4763"/>
            <a:r>
              <a:rPr lang="en-GB" sz="1400" b="1" dirty="0">
                <a:solidFill>
                  <a:schemeClr val="bg1"/>
                </a:solidFill>
              </a:rPr>
              <a:t>Sean Simpson</a:t>
            </a:r>
          </a:p>
          <a:p>
            <a:pPr marL="4763"/>
            <a:r>
              <a:rPr lang="en-CA" sz="1100" dirty="0">
                <a:solidFill>
                  <a:schemeClr val="bg1"/>
                </a:solidFill>
              </a:rPr>
              <a:t>Vice President </a:t>
            </a:r>
          </a:p>
          <a:p>
            <a:pPr marL="4763"/>
            <a:r>
              <a:rPr lang="en-CA" sz="1100" dirty="0">
                <a:solidFill>
                  <a:schemeClr val="bg1"/>
                </a:solidFill>
              </a:rPr>
              <a:t>Ipsos Public Affairs</a:t>
            </a:r>
            <a:endParaRPr lang="en-GB" sz="1100" dirty="0">
              <a:solidFill>
                <a:schemeClr val="bg1"/>
              </a:solidFill>
            </a:endParaRPr>
          </a:p>
        </p:txBody>
      </p:sp>
      <p:grpSp>
        <p:nvGrpSpPr>
          <p:cNvPr id="86" name="Group 85"/>
          <p:cNvGrpSpPr/>
          <p:nvPr/>
        </p:nvGrpSpPr>
        <p:grpSpPr bwMode="black">
          <a:xfrm>
            <a:off x="5064310" y="4585967"/>
            <a:ext cx="1745141" cy="191240"/>
            <a:chOff x="3384178" y="3795324"/>
            <a:chExt cx="1745141" cy="143430"/>
          </a:xfrm>
        </p:grpSpPr>
        <p:grpSp>
          <p:nvGrpSpPr>
            <p:cNvPr id="64" name="Group 153"/>
            <p:cNvGrpSpPr>
              <a:grpSpLocks noChangeAspect="1"/>
            </p:cNvGrpSpPr>
            <p:nvPr/>
          </p:nvGrpSpPr>
          <p:grpSpPr bwMode="black">
            <a:xfrm>
              <a:off x="3384178" y="3849114"/>
              <a:ext cx="134459" cy="89640"/>
              <a:chOff x="-6357938" y="3122613"/>
              <a:chExt cx="1104900" cy="736600"/>
            </a:xfrm>
            <a:solidFill>
              <a:schemeClr val="bg1"/>
            </a:solidFill>
          </p:grpSpPr>
          <p:sp>
            <p:nvSpPr>
              <p:cNvPr id="65" name="Freeform 7"/>
              <p:cNvSpPr>
                <a:spLocks/>
              </p:cNvSpPr>
              <p:nvPr/>
            </p:nvSpPr>
            <p:spPr bwMode="black">
              <a:xfrm>
                <a:off x="-6319838" y="3122613"/>
                <a:ext cx="1028700" cy="431800"/>
              </a:xfrm>
              <a:custGeom>
                <a:avLst/>
                <a:gdLst/>
                <a:ahLst/>
                <a:cxnLst>
                  <a:cxn ang="0">
                    <a:pos x="324" y="272"/>
                  </a:cxn>
                  <a:cxn ang="0">
                    <a:pos x="648" y="0"/>
                  </a:cxn>
                  <a:cxn ang="0">
                    <a:pos x="648" y="0"/>
                  </a:cxn>
                  <a:cxn ang="0">
                    <a:pos x="644" y="0"/>
                  </a:cxn>
                  <a:cxn ang="0">
                    <a:pos x="4" y="0"/>
                  </a:cxn>
                  <a:cxn ang="0">
                    <a:pos x="4" y="0"/>
                  </a:cxn>
                  <a:cxn ang="0">
                    <a:pos x="0" y="0"/>
                  </a:cxn>
                  <a:cxn ang="0">
                    <a:pos x="324" y="272"/>
                  </a:cxn>
                </a:cxnLst>
                <a:rect l="0" t="0" r="r" b="b"/>
                <a:pathLst>
                  <a:path w="648" h="272">
                    <a:moveTo>
                      <a:pt x="324" y="272"/>
                    </a:moveTo>
                    <a:lnTo>
                      <a:pt x="648" y="0"/>
                    </a:lnTo>
                    <a:lnTo>
                      <a:pt x="648" y="0"/>
                    </a:lnTo>
                    <a:lnTo>
                      <a:pt x="644" y="0"/>
                    </a:lnTo>
                    <a:lnTo>
                      <a:pt x="4" y="0"/>
                    </a:lnTo>
                    <a:lnTo>
                      <a:pt x="4" y="0"/>
                    </a:lnTo>
                    <a:lnTo>
                      <a:pt x="0" y="0"/>
                    </a:lnTo>
                    <a:lnTo>
                      <a:pt x="324" y="27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6" name="Freeform 8"/>
              <p:cNvSpPr>
                <a:spLocks/>
              </p:cNvSpPr>
              <p:nvPr/>
            </p:nvSpPr>
            <p:spPr bwMode="black">
              <a:xfrm>
                <a:off x="-5621338" y="3154363"/>
                <a:ext cx="368300" cy="669925"/>
              </a:xfrm>
              <a:custGeom>
                <a:avLst/>
                <a:gdLst/>
                <a:ahLst/>
                <a:cxnLst>
                  <a:cxn ang="0">
                    <a:pos x="232" y="8"/>
                  </a:cxn>
                  <a:cxn ang="0">
                    <a:pos x="232" y="8"/>
                  </a:cxn>
                  <a:cxn ang="0">
                    <a:pos x="230" y="0"/>
                  </a:cxn>
                  <a:cxn ang="0">
                    <a:pos x="0" y="192"/>
                  </a:cxn>
                  <a:cxn ang="0">
                    <a:pos x="230" y="422"/>
                  </a:cxn>
                  <a:cxn ang="0">
                    <a:pos x="230" y="422"/>
                  </a:cxn>
                  <a:cxn ang="0">
                    <a:pos x="232" y="416"/>
                  </a:cxn>
                  <a:cxn ang="0">
                    <a:pos x="232" y="8"/>
                  </a:cxn>
                </a:cxnLst>
                <a:rect l="0" t="0" r="r" b="b"/>
                <a:pathLst>
                  <a:path w="232" h="422">
                    <a:moveTo>
                      <a:pt x="232" y="8"/>
                    </a:moveTo>
                    <a:lnTo>
                      <a:pt x="232" y="8"/>
                    </a:lnTo>
                    <a:lnTo>
                      <a:pt x="230" y="0"/>
                    </a:lnTo>
                    <a:lnTo>
                      <a:pt x="0" y="192"/>
                    </a:lnTo>
                    <a:lnTo>
                      <a:pt x="230" y="422"/>
                    </a:lnTo>
                    <a:lnTo>
                      <a:pt x="230" y="422"/>
                    </a:lnTo>
                    <a:lnTo>
                      <a:pt x="232" y="416"/>
                    </a:lnTo>
                    <a:lnTo>
                      <a:pt x="232" y="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7" name="Freeform 9"/>
              <p:cNvSpPr>
                <a:spLocks/>
              </p:cNvSpPr>
              <p:nvPr/>
            </p:nvSpPr>
            <p:spPr bwMode="black">
              <a:xfrm>
                <a:off x="-6357938" y="3154363"/>
                <a:ext cx="368300" cy="669925"/>
              </a:xfrm>
              <a:custGeom>
                <a:avLst/>
                <a:gdLst/>
                <a:ahLst/>
                <a:cxnLst>
                  <a:cxn ang="0">
                    <a:pos x="2" y="0"/>
                  </a:cxn>
                  <a:cxn ang="0">
                    <a:pos x="2" y="0"/>
                  </a:cxn>
                  <a:cxn ang="0">
                    <a:pos x="0" y="8"/>
                  </a:cxn>
                  <a:cxn ang="0">
                    <a:pos x="0" y="416"/>
                  </a:cxn>
                  <a:cxn ang="0">
                    <a:pos x="0" y="416"/>
                  </a:cxn>
                  <a:cxn ang="0">
                    <a:pos x="2" y="422"/>
                  </a:cxn>
                  <a:cxn ang="0">
                    <a:pos x="232" y="192"/>
                  </a:cxn>
                  <a:cxn ang="0">
                    <a:pos x="2" y="0"/>
                  </a:cxn>
                </a:cxnLst>
                <a:rect l="0" t="0" r="r" b="b"/>
                <a:pathLst>
                  <a:path w="232" h="422">
                    <a:moveTo>
                      <a:pt x="2" y="0"/>
                    </a:moveTo>
                    <a:lnTo>
                      <a:pt x="2" y="0"/>
                    </a:lnTo>
                    <a:lnTo>
                      <a:pt x="0" y="8"/>
                    </a:lnTo>
                    <a:lnTo>
                      <a:pt x="0" y="416"/>
                    </a:lnTo>
                    <a:lnTo>
                      <a:pt x="0" y="416"/>
                    </a:lnTo>
                    <a:lnTo>
                      <a:pt x="2" y="422"/>
                    </a:lnTo>
                    <a:lnTo>
                      <a:pt x="232" y="192"/>
                    </a:lnTo>
                    <a:lnTo>
                      <a:pt x="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8" name="Freeform 10"/>
              <p:cNvSpPr>
                <a:spLocks/>
              </p:cNvSpPr>
              <p:nvPr/>
            </p:nvSpPr>
            <p:spPr bwMode="black">
              <a:xfrm>
                <a:off x="-6323013" y="3487738"/>
                <a:ext cx="1035050" cy="371475"/>
              </a:xfrm>
              <a:custGeom>
                <a:avLst/>
                <a:gdLst/>
                <a:ahLst/>
                <a:cxnLst>
                  <a:cxn ang="0">
                    <a:pos x="420" y="0"/>
                  </a:cxn>
                  <a:cxn ang="0">
                    <a:pos x="336" y="72"/>
                  </a:cxn>
                  <a:cxn ang="0">
                    <a:pos x="336" y="72"/>
                  </a:cxn>
                  <a:cxn ang="0">
                    <a:pos x="330" y="74"/>
                  </a:cxn>
                  <a:cxn ang="0">
                    <a:pos x="326" y="74"/>
                  </a:cxn>
                  <a:cxn ang="0">
                    <a:pos x="326" y="74"/>
                  </a:cxn>
                  <a:cxn ang="0">
                    <a:pos x="322" y="74"/>
                  </a:cxn>
                  <a:cxn ang="0">
                    <a:pos x="316" y="72"/>
                  </a:cxn>
                  <a:cxn ang="0">
                    <a:pos x="232" y="0"/>
                  </a:cxn>
                  <a:cxn ang="0">
                    <a:pos x="0" y="232"/>
                  </a:cxn>
                  <a:cxn ang="0">
                    <a:pos x="0" y="232"/>
                  </a:cxn>
                  <a:cxn ang="0">
                    <a:pos x="6" y="234"/>
                  </a:cxn>
                  <a:cxn ang="0">
                    <a:pos x="646" y="234"/>
                  </a:cxn>
                  <a:cxn ang="0">
                    <a:pos x="646" y="234"/>
                  </a:cxn>
                  <a:cxn ang="0">
                    <a:pos x="652" y="232"/>
                  </a:cxn>
                  <a:cxn ang="0">
                    <a:pos x="420" y="0"/>
                  </a:cxn>
                </a:cxnLst>
                <a:rect l="0" t="0" r="r" b="b"/>
                <a:pathLst>
                  <a:path w="652" h="234">
                    <a:moveTo>
                      <a:pt x="420" y="0"/>
                    </a:moveTo>
                    <a:lnTo>
                      <a:pt x="336" y="72"/>
                    </a:lnTo>
                    <a:lnTo>
                      <a:pt x="336" y="72"/>
                    </a:lnTo>
                    <a:lnTo>
                      <a:pt x="330" y="74"/>
                    </a:lnTo>
                    <a:lnTo>
                      <a:pt x="326" y="74"/>
                    </a:lnTo>
                    <a:lnTo>
                      <a:pt x="326" y="74"/>
                    </a:lnTo>
                    <a:lnTo>
                      <a:pt x="322" y="74"/>
                    </a:lnTo>
                    <a:lnTo>
                      <a:pt x="316" y="72"/>
                    </a:lnTo>
                    <a:lnTo>
                      <a:pt x="232" y="0"/>
                    </a:lnTo>
                    <a:lnTo>
                      <a:pt x="0" y="232"/>
                    </a:lnTo>
                    <a:lnTo>
                      <a:pt x="0" y="232"/>
                    </a:lnTo>
                    <a:lnTo>
                      <a:pt x="6" y="234"/>
                    </a:lnTo>
                    <a:lnTo>
                      <a:pt x="646" y="234"/>
                    </a:lnTo>
                    <a:lnTo>
                      <a:pt x="646" y="234"/>
                    </a:lnTo>
                    <a:lnTo>
                      <a:pt x="652" y="232"/>
                    </a:lnTo>
                    <a:lnTo>
                      <a:pt x="42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grpSp>
        <p:sp>
          <p:nvSpPr>
            <p:cNvPr id="69" name="TextBox 68"/>
            <p:cNvSpPr txBox="1"/>
            <p:nvPr/>
          </p:nvSpPr>
          <p:spPr bwMode="black">
            <a:xfrm>
              <a:off x="3633397" y="3795324"/>
              <a:ext cx="1495922" cy="126958"/>
            </a:xfrm>
            <a:prstGeom prst="rect">
              <a:avLst/>
            </a:prstGeom>
          </p:spPr>
          <p:txBody>
            <a:bodyPr vert="horz" wrap="none" lIns="0" tIns="0" rIns="0" bIns="0" rtlCol="0">
              <a:spAutoFit/>
            </a:bodyPr>
            <a:lstStyle/>
            <a:p>
              <a:pPr marL="4763"/>
              <a:r>
                <a:rPr lang="en-GB" sz="1100" dirty="0">
                  <a:solidFill>
                    <a:schemeClr val="bg1"/>
                  </a:solidFill>
                </a:rPr>
                <a:t>Sean.Simpson@ipsos.com</a:t>
              </a:r>
            </a:p>
          </p:txBody>
        </p:sp>
      </p:grpSp>
      <p:grpSp>
        <p:nvGrpSpPr>
          <p:cNvPr id="87" name="Group 86"/>
          <p:cNvGrpSpPr/>
          <p:nvPr/>
        </p:nvGrpSpPr>
        <p:grpSpPr bwMode="black">
          <a:xfrm>
            <a:off x="5069543" y="4817224"/>
            <a:ext cx="1273434" cy="211976"/>
            <a:chOff x="3389412" y="4016970"/>
            <a:chExt cx="1273434" cy="158982"/>
          </a:xfrm>
        </p:grpSpPr>
        <p:grpSp>
          <p:nvGrpSpPr>
            <p:cNvPr id="59" name="Group 58"/>
            <p:cNvGrpSpPr>
              <a:grpSpLocks noChangeAspect="1"/>
            </p:cNvGrpSpPr>
            <p:nvPr/>
          </p:nvGrpSpPr>
          <p:grpSpPr bwMode="black">
            <a:xfrm flipH="1">
              <a:off x="3389412" y="4027264"/>
              <a:ext cx="126792" cy="148688"/>
              <a:chOff x="8553450" y="4149725"/>
              <a:chExt cx="790575" cy="927100"/>
            </a:xfrm>
            <a:solidFill>
              <a:schemeClr val="bg1"/>
            </a:solidFill>
          </p:grpSpPr>
          <p:sp>
            <p:nvSpPr>
              <p:cNvPr id="60" name="Freeform 58"/>
              <p:cNvSpPr>
                <a:spLocks/>
              </p:cNvSpPr>
              <p:nvPr/>
            </p:nvSpPr>
            <p:spPr bwMode="black">
              <a:xfrm>
                <a:off x="8747125" y="4187825"/>
                <a:ext cx="596900" cy="860425"/>
              </a:xfrm>
              <a:custGeom>
                <a:avLst/>
                <a:gdLst/>
                <a:ahLst/>
                <a:cxnLst>
                  <a:cxn ang="0">
                    <a:pos x="370" y="60"/>
                  </a:cxn>
                  <a:cxn ang="0">
                    <a:pos x="306" y="10"/>
                  </a:cxn>
                  <a:cxn ang="0">
                    <a:pos x="290" y="0"/>
                  </a:cxn>
                  <a:cxn ang="0">
                    <a:pos x="240" y="106"/>
                  </a:cxn>
                  <a:cxn ang="0">
                    <a:pos x="240" y="106"/>
                  </a:cxn>
                  <a:cxn ang="0">
                    <a:pos x="240" y="118"/>
                  </a:cxn>
                  <a:cxn ang="0">
                    <a:pos x="240" y="124"/>
                  </a:cxn>
                  <a:cxn ang="0">
                    <a:pos x="236" y="128"/>
                  </a:cxn>
                  <a:cxn ang="0">
                    <a:pos x="162" y="260"/>
                  </a:cxn>
                  <a:cxn ang="0">
                    <a:pos x="160" y="260"/>
                  </a:cxn>
                  <a:cxn ang="0">
                    <a:pos x="86" y="392"/>
                  </a:cxn>
                  <a:cxn ang="0">
                    <a:pos x="86" y="392"/>
                  </a:cxn>
                  <a:cxn ang="0">
                    <a:pos x="82" y="398"/>
                  </a:cxn>
                  <a:cxn ang="0">
                    <a:pos x="78" y="400"/>
                  </a:cxn>
                  <a:cxn ang="0">
                    <a:pos x="68" y="406"/>
                  </a:cxn>
                  <a:cxn ang="0">
                    <a:pos x="0" y="504"/>
                  </a:cxn>
                  <a:cxn ang="0">
                    <a:pos x="18" y="512"/>
                  </a:cxn>
                  <a:cxn ang="0">
                    <a:pos x="94" y="542"/>
                  </a:cxn>
                  <a:cxn ang="0">
                    <a:pos x="94" y="542"/>
                  </a:cxn>
                  <a:cxn ang="0">
                    <a:pos x="98" y="542"/>
                  </a:cxn>
                  <a:cxn ang="0">
                    <a:pos x="104" y="542"/>
                  </a:cxn>
                  <a:cxn ang="0">
                    <a:pos x="110" y="540"/>
                  </a:cxn>
                  <a:cxn ang="0">
                    <a:pos x="116" y="536"/>
                  </a:cxn>
                  <a:cxn ang="0">
                    <a:pos x="126" y="524"/>
                  </a:cxn>
                  <a:cxn ang="0">
                    <a:pos x="136" y="510"/>
                  </a:cxn>
                  <a:cxn ang="0">
                    <a:pos x="220" y="372"/>
                  </a:cxn>
                  <a:cxn ang="0">
                    <a:pos x="252" y="314"/>
                  </a:cxn>
                  <a:cxn ang="0">
                    <a:pos x="254" y="314"/>
                  </a:cxn>
                  <a:cxn ang="0">
                    <a:pos x="286" y="256"/>
                  </a:cxn>
                  <a:cxn ang="0">
                    <a:pos x="364" y="114"/>
                  </a:cxn>
                  <a:cxn ang="0">
                    <a:pos x="364" y="114"/>
                  </a:cxn>
                  <a:cxn ang="0">
                    <a:pos x="370" y="98"/>
                  </a:cxn>
                  <a:cxn ang="0">
                    <a:pos x="376" y="84"/>
                  </a:cxn>
                  <a:cxn ang="0">
                    <a:pos x="376" y="76"/>
                  </a:cxn>
                  <a:cxn ang="0">
                    <a:pos x="376" y="70"/>
                  </a:cxn>
                  <a:cxn ang="0">
                    <a:pos x="374" y="66"/>
                  </a:cxn>
                  <a:cxn ang="0">
                    <a:pos x="370" y="60"/>
                  </a:cxn>
                  <a:cxn ang="0">
                    <a:pos x="370" y="60"/>
                  </a:cxn>
                </a:cxnLst>
                <a:rect l="0" t="0" r="r" b="b"/>
                <a:pathLst>
                  <a:path w="376" h="542">
                    <a:moveTo>
                      <a:pt x="370" y="60"/>
                    </a:moveTo>
                    <a:lnTo>
                      <a:pt x="306" y="10"/>
                    </a:lnTo>
                    <a:lnTo>
                      <a:pt x="290" y="0"/>
                    </a:lnTo>
                    <a:lnTo>
                      <a:pt x="240" y="106"/>
                    </a:lnTo>
                    <a:lnTo>
                      <a:pt x="240" y="106"/>
                    </a:lnTo>
                    <a:lnTo>
                      <a:pt x="240" y="118"/>
                    </a:lnTo>
                    <a:lnTo>
                      <a:pt x="240" y="124"/>
                    </a:lnTo>
                    <a:lnTo>
                      <a:pt x="236" y="128"/>
                    </a:lnTo>
                    <a:lnTo>
                      <a:pt x="162" y="260"/>
                    </a:lnTo>
                    <a:lnTo>
                      <a:pt x="160" y="260"/>
                    </a:lnTo>
                    <a:lnTo>
                      <a:pt x="86" y="392"/>
                    </a:lnTo>
                    <a:lnTo>
                      <a:pt x="86" y="392"/>
                    </a:lnTo>
                    <a:lnTo>
                      <a:pt x="82" y="398"/>
                    </a:lnTo>
                    <a:lnTo>
                      <a:pt x="78" y="400"/>
                    </a:lnTo>
                    <a:lnTo>
                      <a:pt x="68" y="406"/>
                    </a:lnTo>
                    <a:lnTo>
                      <a:pt x="0" y="504"/>
                    </a:lnTo>
                    <a:lnTo>
                      <a:pt x="18" y="512"/>
                    </a:lnTo>
                    <a:lnTo>
                      <a:pt x="94" y="542"/>
                    </a:lnTo>
                    <a:lnTo>
                      <a:pt x="94" y="542"/>
                    </a:lnTo>
                    <a:lnTo>
                      <a:pt x="98" y="542"/>
                    </a:lnTo>
                    <a:lnTo>
                      <a:pt x="104" y="542"/>
                    </a:lnTo>
                    <a:lnTo>
                      <a:pt x="110" y="540"/>
                    </a:lnTo>
                    <a:lnTo>
                      <a:pt x="116" y="536"/>
                    </a:lnTo>
                    <a:lnTo>
                      <a:pt x="126" y="524"/>
                    </a:lnTo>
                    <a:lnTo>
                      <a:pt x="136" y="510"/>
                    </a:lnTo>
                    <a:lnTo>
                      <a:pt x="220" y="372"/>
                    </a:lnTo>
                    <a:lnTo>
                      <a:pt x="252" y="314"/>
                    </a:lnTo>
                    <a:lnTo>
                      <a:pt x="254" y="314"/>
                    </a:lnTo>
                    <a:lnTo>
                      <a:pt x="286" y="256"/>
                    </a:lnTo>
                    <a:lnTo>
                      <a:pt x="364" y="114"/>
                    </a:lnTo>
                    <a:lnTo>
                      <a:pt x="364" y="114"/>
                    </a:lnTo>
                    <a:lnTo>
                      <a:pt x="370" y="98"/>
                    </a:lnTo>
                    <a:lnTo>
                      <a:pt x="376" y="84"/>
                    </a:lnTo>
                    <a:lnTo>
                      <a:pt x="376" y="76"/>
                    </a:lnTo>
                    <a:lnTo>
                      <a:pt x="376" y="70"/>
                    </a:lnTo>
                    <a:lnTo>
                      <a:pt x="374" y="66"/>
                    </a:lnTo>
                    <a:lnTo>
                      <a:pt x="370" y="60"/>
                    </a:lnTo>
                    <a:lnTo>
                      <a:pt x="370" y="6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1" name="Freeform 59"/>
              <p:cNvSpPr>
                <a:spLocks/>
              </p:cNvSpPr>
              <p:nvPr/>
            </p:nvSpPr>
            <p:spPr bwMode="black">
              <a:xfrm>
                <a:off x="8677275" y="4787900"/>
                <a:ext cx="161925" cy="190500"/>
              </a:xfrm>
              <a:custGeom>
                <a:avLst/>
                <a:gdLst/>
                <a:ahLst/>
                <a:cxnLst>
                  <a:cxn ang="0">
                    <a:pos x="48" y="6"/>
                  </a:cxn>
                  <a:cxn ang="0">
                    <a:pos x="38" y="22"/>
                  </a:cxn>
                  <a:cxn ang="0">
                    <a:pos x="38" y="22"/>
                  </a:cxn>
                  <a:cxn ang="0">
                    <a:pos x="34" y="34"/>
                  </a:cxn>
                  <a:cxn ang="0">
                    <a:pos x="28" y="48"/>
                  </a:cxn>
                  <a:cxn ang="0">
                    <a:pos x="28" y="48"/>
                  </a:cxn>
                  <a:cxn ang="0">
                    <a:pos x="20" y="58"/>
                  </a:cxn>
                  <a:cxn ang="0">
                    <a:pos x="12" y="68"/>
                  </a:cxn>
                  <a:cxn ang="0">
                    <a:pos x="2" y="84"/>
                  </a:cxn>
                  <a:cxn ang="0">
                    <a:pos x="2" y="84"/>
                  </a:cxn>
                  <a:cxn ang="0">
                    <a:pos x="0" y="90"/>
                  </a:cxn>
                  <a:cxn ang="0">
                    <a:pos x="0" y="94"/>
                  </a:cxn>
                  <a:cxn ang="0">
                    <a:pos x="4" y="100"/>
                  </a:cxn>
                  <a:cxn ang="0">
                    <a:pos x="8" y="104"/>
                  </a:cxn>
                  <a:cxn ang="0">
                    <a:pos x="34" y="120"/>
                  </a:cxn>
                  <a:cxn ang="0">
                    <a:pos x="102" y="22"/>
                  </a:cxn>
                  <a:cxn ang="0">
                    <a:pos x="66" y="2"/>
                  </a:cxn>
                  <a:cxn ang="0">
                    <a:pos x="66" y="2"/>
                  </a:cxn>
                  <a:cxn ang="0">
                    <a:pos x="60" y="0"/>
                  </a:cxn>
                  <a:cxn ang="0">
                    <a:pos x="56" y="0"/>
                  </a:cxn>
                  <a:cxn ang="0">
                    <a:pos x="50" y="2"/>
                  </a:cxn>
                  <a:cxn ang="0">
                    <a:pos x="48" y="6"/>
                  </a:cxn>
                  <a:cxn ang="0">
                    <a:pos x="48" y="6"/>
                  </a:cxn>
                </a:cxnLst>
                <a:rect l="0" t="0" r="r" b="b"/>
                <a:pathLst>
                  <a:path w="102" h="120">
                    <a:moveTo>
                      <a:pt x="48" y="6"/>
                    </a:moveTo>
                    <a:lnTo>
                      <a:pt x="38" y="22"/>
                    </a:lnTo>
                    <a:lnTo>
                      <a:pt x="38" y="22"/>
                    </a:lnTo>
                    <a:lnTo>
                      <a:pt x="34" y="34"/>
                    </a:lnTo>
                    <a:lnTo>
                      <a:pt x="28" y="48"/>
                    </a:lnTo>
                    <a:lnTo>
                      <a:pt x="28" y="48"/>
                    </a:lnTo>
                    <a:lnTo>
                      <a:pt x="20" y="58"/>
                    </a:lnTo>
                    <a:lnTo>
                      <a:pt x="12" y="68"/>
                    </a:lnTo>
                    <a:lnTo>
                      <a:pt x="2" y="84"/>
                    </a:lnTo>
                    <a:lnTo>
                      <a:pt x="2" y="84"/>
                    </a:lnTo>
                    <a:lnTo>
                      <a:pt x="0" y="90"/>
                    </a:lnTo>
                    <a:lnTo>
                      <a:pt x="0" y="94"/>
                    </a:lnTo>
                    <a:lnTo>
                      <a:pt x="4" y="100"/>
                    </a:lnTo>
                    <a:lnTo>
                      <a:pt x="8" y="104"/>
                    </a:lnTo>
                    <a:lnTo>
                      <a:pt x="34" y="120"/>
                    </a:lnTo>
                    <a:lnTo>
                      <a:pt x="102" y="22"/>
                    </a:lnTo>
                    <a:lnTo>
                      <a:pt x="66" y="2"/>
                    </a:lnTo>
                    <a:lnTo>
                      <a:pt x="66" y="2"/>
                    </a:lnTo>
                    <a:lnTo>
                      <a:pt x="60" y="0"/>
                    </a:lnTo>
                    <a:lnTo>
                      <a:pt x="56" y="0"/>
                    </a:lnTo>
                    <a:lnTo>
                      <a:pt x="50" y="2"/>
                    </a:lnTo>
                    <a:lnTo>
                      <a:pt x="48" y="6"/>
                    </a:lnTo>
                    <a:lnTo>
                      <a:pt x="48" y="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2" name="Freeform 60"/>
              <p:cNvSpPr>
                <a:spLocks/>
              </p:cNvSpPr>
              <p:nvPr/>
            </p:nvSpPr>
            <p:spPr bwMode="black">
              <a:xfrm>
                <a:off x="9042400" y="4149725"/>
                <a:ext cx="149225" cy="200025"/>
              </a:xfrm>
              <a:custGeom>
                <a:avLst/>
                <a:gdLst/>
                <a:ahLst/>
                <a:cxnLst>
                  <a:cxn ang="0">
                    <a:pos x="8" y="104"/>
                  </a:cxn>
                  <a:cxn ang="0">
                    <a:pos x="44" y="126"/>
                  </a:cxn>
                  <a:cxn ang="0">
                    <a:pos x="94" y="18"/>
                  </a:cxn>
                  <a:cxn ang="0">
                    <a:pos x="66" y="2"/>
                  </a:cxn>
                  <a:cxn ang="0">
                    <a:pos x="66" y="2"/>
                  </a:cxn>
                  <a:cxn ang="0">
                    <a:pos x="62" y="0"/>
                  </a:cxn>
                  <a:cxn ang="0">
                    <a:pos x="56" y="0"/>
                  </a:cxn>
                  <a:cxn ang="0">
                    <a:pos x="50" y="2"/>
                  </a:cxn>
                  <a:cxn ang="0">
                    <a:pos x="48" y="6"/>
                  </a:cxn>
                  <a:cxn ang="0">
                    <a:pos x="40" y="20"/>
                  </a:cxn>
                  <a:cxn ang="0">
                    <a:pos x="40" y="20"/>
                  </a:cxn>
                  <a:cxn ang="0">
                    <a:pos x="36" y="34"/>
                  </a:cxn>
                  <a:cxn ang="0">
                    <a:pos x="28" y="48"/>
                  </a:cxn>
                  <a:cxn ang="0">
                    <a:pos x="28" y="48"/>
                  </a:cxn>
                  <a:cxn ang="0">
                    <a:pos x="20" y="62"/>
                  </a:cxn>
                  <a:cxn ang="0">
                    <a:pos x="10" y="72"/>
                  </a:cxn>
                  <a:cxn ang="0">
                    <a:pos x="2" y="86"/>
                  </a:cxn>
                  <a:cxn ang="0">
                    <a:pos x="2" y="86"/>
                  </a:cxn>
                  <a:cxn ang="0">
                    <a:pos x="0" y="90"/>
                  </a:cxn>
                  <a:cxn ang="0">
                    <a:pos x="0" y="96"/>
                  </a:cxn>
                  <a:cxn ang="0">
                    <a:pos x="4" y="100"/>
                  </a:cxn>
                  <a:cxn ang="0">
                    <a:pos x="8" y="104"/>
                  </a:cxn>
                  <a:cxn ang="0">
                    <a:pos x="8" y="104"/>
                  </a:cxn>
                </a:cxnLst>
                <a:rect l="0" t="0" r="r" b="b"/>
                <a:pathLst>
                  <a:path w="94" h="126">
                    <a:moveTo>
                      <a:pt x="8" y="104"/>
                    </a:moveTo>
                    <a:lnTo>
                      <a:pt x="44" y="126"/>
                    </a:lnTo>
                    <a:lnTo>
                      <a:pt x="94" y="18"/>
                    </a:lnTo>
                    <a:lnTo>
                      <a:pt x="66" y="2"/>
                    </a:lnTo>
                    <a:lnTo>
                      <a:pt x="66" y="2"/>
                    </a:lnTo>
                    <a:lnTo>
                      <a:pt x="62" y="0"/>
                    </a:lnTo>
                    <a:lnTo>
                      <a:pt x="56" y="0"/>
                    </a:lnTo>
                    <a:lnTo>
                      <a:pt x="50" y="2"/>
                    </a:lnTo>
                    <a:lnTo>
                      <a:pt x="48" y="6"/>
                    </a:lnTo>
                    <a:lnTo>
                      <a:pt x="40" y="20"/>
                    </a:lnTo>
                    <a:lnTo>
                      <a:pt x="40" y="20"/>
                    </a:lnTo>
                    <a:lnTo>
                      <a:pt x="36" y="34"/>
                    </a:lnTo>
                    <a:lnTo>
                      <a:pt x="28" y="48"/>
                    </a:lnTo>
                    <a:lnTo>
                      <a:pt x="28" y="48"/>
                    </a:lnTo>
                    <a:lnTo>
                      <a:pt x="20" y="62"/>
                    </a:lnTo>
                    <a:lnTo>
                      <a:pt x="10" y="72"/>
                    </a:lnTo>
                    <a:lnTo>
                      <a:pt x="2" y="86"/>
                    </a:lnTo>
                    <a:lnTo>
                      <a:pt x="2" y="86"/>
                    </a:lnTo>
                    <a:lnTo>
                      <a:pt x="0" y="90"/>
                    </a:lnTo>
                    <a:lnTo>
                      <a:pt x="0" y="96"/>
                    </a:lnTo>
                    <a:lnTo>
                      <a:pt x="4" y="100"/>
                    </a:lnTo>
                    <a:lnTo>
                      <a:pt x="8" y="104"/>
                    </a:lnTo>
                    <a:lnTo>
                      <a:pt x="8" y="10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3" name="Freeform 61"/>
              <p:cNvSpPr>
                <a:spLocks/>
              </p:cNvSpPr>
              <p:nvPr/>
            </p:nvSpPr>
            <p:spPr bwMode="black">
              <a:xfrm>
                <a:off x="8553450" y="4416425"/>
                <a:ext cx="288925" cy="660400"/>
              </a:xfrm>
              <a:custGeom>
                <a:avLst/>
                <a:gdLst/>
                <a:ahLst/>
                <a:cxnLst>
                  <a:cxn ang="0">
                    <a:pos x="38" y="16"/>
                  </a:cxn>
                  <a:cxn ang="0">
                    <a:pos x="68" y="10"/>
                  </a:cxn>
                  <a:cxn ang="0">
                    <a:pos x="114" y="8"/>
                  </a:cxn>
                  <a:cxn ang="0">
                    <a:pos x="144" y="14"/>
                  </a:cxn>
                  <a:cxn ang="0">
                    <a:pos x="158" y="32"/>
                  </a:cxn>
                  <a:cxn ang="0">
                    <a:pos x="160" y="56"/>
                  </a:cxn>
                  <a:cxn ang="0">
                    <a:pos x="150" y="86"/>
                  </a:cxn>
                  <a:cxn ang="0">
                    <a:pos x="124" y="138"/>
                  </a:cxn>
                  <a:cxn ang="0">
                    <a:pos x="48" y="258"/>
                  </a:cxn>
                  <a:cxn ang="0">
                    <a:pos x="10" y="332"/>
                  </a:cxn>
                  <a:cxn ang="0">
                    <a:pos x="2" y="362"/>
                  </a:cxn>
                  <a:cxn ang="0">
                    <a:pos x="2" y="388"/>
                  </a:cxn>
                  <a:cxn ang="0">
                    <a:pos x="16" y="406"/>
                  </a:cxn>
                  <a:cxn ang="0">
                    <a:pos x="46" y="414"/>
                  </a:cxn>
                  <a:cxn ang="0">
                    <a:pos x="60" y="416"/>
                  </a:cxn>
                  <a:cxn ang="0">
                    <a:pos x="118" y="410"/>
                  </a:cxn>
                  <a:cxn ang="0">
                    <a:pos x="140" y="404"/>
                  </a:cxn>
                  <a:cxn ang="0">
                    <a:pos x="146" y="392"/>
                  </a:cxn>
                  <a:cxn ang="0">
                    <a:pos x="112" y="400"/>
                  </a:cxn>
                  <a:cxn ang="0">
                    <a:pos x="64" y="404"/>
                  </a:cxn>
                  <a:cxn ang="0">
                    <a:pos x="36" y="394"/>
                  </a:cxn>
                  <a:cxn ang="0">
                    <a:pos x="28" y="386"/>
                  </a:cxn>
                  <a:cxn ang="0">
                    <a:pos x="26" y="360"/>
                  </a:cxn>
                  <a:cxn ang="0">
                    <a:pos x="36" y="328"/>
                  </a:cxn>
                  <a:cxn ang="0">
                    <a:pos x="54" y="290"/>
                  </a:cxn>
                  <a:cxn ang="0">
                    <a:pos x="108" y="202"/>
                  </a:cxn>
                  <a:cxn ang="0">
                    <a:pos x="158" y="114"/>
                  </a:cxn>
                  <a:cxn ang="0">
                    <a:pos x="176" y="76"/>
                  </a:cxn>
                  <a:cxn ang="0">
                    <a:pos x="182" y="42"/>
                  </a:cxn>
                  <a:cxn ang="0">
                    <a:pos x="176" y="18"/>
                  </a:cxn>
                  <a:cxn ang="0">
                    <a:pos x="166" y="8"/>
                  </a:cxn>
                  <a:cxn ang="0">
                    <a:pos x="132" y="0"/>
                  </a:cxn>
                  <a:cxn ang="0">
                    <a:pos x="78" y="2"/>
                  </a:cxn>
                  <a:cxn ang="0">
                    <a:pos x="40" y="10"/>
                  </a:cxn>
                </a:cxnLst>
                <a:rect l="0" t="0" r="r" b="b"/>
                <a:pathLst>
                  <a:path w="182" h="416">
                    <a:moveTo>
                      <a:pt x="40" y="10"/>
                    </a:moveTo>
                    <a:lnTo>
                      <a:pt x="38" y="16"/>
                    </a:lnTo>
                    <a:lnTo>
                      <a:pt x="38" y="16"/>
                    </a:lnTo>
                    <a:lnTo>
                      <a:pt x="68" y="10"/>
                    </a:lnTo>
                    <a:lnTo>
                      <a:pt x="94" y="8"/>
                    </a:lnTo>
                    <a:lnTo>
                      <a:pt x="114" y="8"/>
                    </a:lnTo>
                    <a:lnTo>
                      <a:pt x="132" y="10"/>
                    </a:lnTo>
                    <a:lnTo>
                      <a:pt x="144" y="14"/>
                    </a:lnTo>
                    <a:lnTo>
                      <a:pt x="152" y="22"/>
                    </a:lnTo>
                    <a:lnTo>
                      <a:pt x="158" y="32"/>
                    </a:lnTo>
                    <a:lnTo>
                      <a:pt x="160" y="42"/>
                    </a:lnTo>
                    <a:lnTo>
                      <a:pt x="160" y="56"/>
                    </a:lnTo>
                    <a:lnTo>
                      <a:pt x="156" y="70"/>
                    </a:lnTo>
                    <a:lnTo>
                      <a:pt x="150" y="86"/>
                    </a:lnTo>
                    <a:lnTo>
                      <a:pt x="142" y="102"/>
                    </a:lnTo>
                    <a:lnTo>
                      <a:pt x="124" y="138"/>
                    </a:lnTo>
                    <a:lnTo>
                      <a:pt x="100" y="178"/>
                    </a:lnTo>
                    <a:lnTo>
                      <a:pt x="48" y="258"/>
                    </a:lnTo>
                    <a:lnTo>
                      <a:pt x="26" y="296"/>
                    </a:lnTo>
                    <a:lnTo>
                      <a:pt x="10" y="332"/>
                    </a:lnTo>
                    <a:lnTo>
                      <a:pt x="4" y="348"/>
                    </a:lnTo>
                    <a:lnTo>
                      <a:pt x="2" y="362"/>
                    </a:lnTo>
                    <a:lnTo>
                      <a:pt x="0" y="376"/>
                    </a:lnTo>
                    <a:lnTo>
                      <a:pt x="2" y="388"/>
                    </a:lnTo>
                    <a:lnTo>
                      <a:pt x="8" y="398"/>
                    </a:lnTo>
                    <a:lnTo>
                      <a:pt x="16" y="406"/>
                    </a:lnTo>
                    <a:lnTo>
                      <a:pt x="28" y="412"/>
                    </a:lnTo>
                    <a:lnTo>
                      <a:pt x="46" y="414"/>
                    </a:lnTo>
                    <a:lnTo>
                      <a:pt x="46" y="414"/>
                    </a:lnTo>
                    <a:lnTo>
                      <a:pt x="60" y="416"/>
                    </a:lnTo>
                    <a:lnTo>
                      <a:pt x="78" y="414"/>
                    </a:lnTo>
                    <a:lnTo>
                      <a:pt x="118" y="410"/>
                    </a:lnTo>
                    <a:lnTo>
                      <a:pt x="118" y="410"/>
                    </a:lnTo>
                    <a:lnTo>
                      <a:pt x="140" y="404"/>
                    </a:lnTo>
                    <a:lnTo>
                      <a:pt x="164" y="398"/>
                    </a:lnTo>
                    <a:lnTo>
                      <a:pt x="146" y="392"/>
                    </a:lnTo>
                    <a:lnTo>
                      <a:pt x="146" y="392"/>
                    </a:lnTo>
                    <a:lnTo>
                      <a:pt x="112" y="400"/>
                    </a:lnTo>
                    <a:lnTo>
                      <a:pt x="86" y="402"/>
                    </a:lnTo>
                    <a:lnTo>
                      <a:pt x="64" y="404"/>
                    </a:lnTo>
                    <a:lnTo>
                      <a:pt x="48" y="400"/>
                    </a:lnTo>
                    <a:lnTo>
                      <a:pt x="36" y="394"/>
                    </a:lnTo>
                    <a:lnTo>
                      <a:pt x="32" y="390"/>
                    </a:lnTo>
                    <a:lnTo>
                      <a:pt x="28" y="386"/>
                    </a:lnTo>
                    <a:lnTo>
                      <a:pt x="26" y="374"/>
                    </a:lnTo>
                    <a:lnTo>
                      <a:pt x="26" y="360"/>
                    </a:lnTo>
                    <a:lnTo>
                      <a:pt x="30" y="346"/>
                    </a:lnTo>
                    <a:lnTo>
                      <a:pt x="36" y="328"/>
                    </a:lnTo>
                    <a:lnTo>
                      <a:pt x="44" y="310"/>
                    </a:lnTo>
                    <a:lnTo>
                      <a:pt x="54" y="290"/>
                    </a:lnTo>
                    <a:lnTo>
                      <a:pt x="80" y="246"/>
                    </a:lnTo>
                    <a:lnTo>
                      <a:pt x="108" y="202"/>
                    </a:lnTo>
                    <a:lnTo>
                      <a:pt x="134" y="158"/>
                    </a:lnTo>
                    <a:lnTo>
                      <a:pt x="158" y="114"/>
                    </a:lnTo>
                    <a:lnTo>
                      <a:pt x="168" y="94"/>
                    </a:lnTo>
                    <a:lnTo>
                      <a:pt x="176" y="76"/>
                    </a:lnTo>
                    <a:lnTo>
                      <a:pt x="180" y="58"/>
                    </a:lnTo>
                    <a:lnTo>
                      <a:pt x="182" y="42"/>
                    </a:lnTo>
                    <a:lnTo>
                      <a:pt x="180" y="30"/>
                    </a:lnTo>
                    <a:lnTo>
                      <a:pt x="176" y="18"/>
                    </a:lnTo>
                    <a:lnTo>
                      <a:pt x="170" y="12"/>
                    </a:lnTo>
                    <a:lnTo>
                      <a:pt x="166" y="8"/>
                    </a:lnTo>
                    <a:lnTo>
                      <a:pt x="152" y="2"/>
                    </a:lnTo>
                    <a:lnTo>
                      <a:pt x="132" y="0"/>
                    </a:lnTo>
                    <a:lnTo>
                      <a:pt x="108" y="0"/>
                    </a:lnTo>
                    <a:lnTo>
                      <a:pt x="78" y="2"/>
                    </a:lnTo>
                    <a:lnTo>
                      <a:pt x="40" y="10"/>
                    </a:lnTo>
                    <a:lnTo>
                      <a:pt x="40" y="1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grpSp>
        <p:sp>
          <p:nvSpPr>
            <p:cNvPr id="70" name="TextBox 69"/>
            <p:cNvSpPr txBox="1"/>
            <p:nvPr/>
          </p:nvSpPr>
          <p:spPr bwMode="black">
            <a:xfrm>
              <a:off x="3633397" y="4016970"/>
              <a:ext cx="1029449" cy="126958"/>
            </a:xfrm>
            <a:prstGeom prst="rect">
              <a:avLst/>
            </a:prstGeom>
          </p:spPr>
          <p:txBody>
            <a:bodyPr vert="horz" wrap="none" lIns="0" tIns="0" rIns="0" bIns="0" rtlCol="0">
              <a:spAutoFit/>
            </a:bodyPr>
            <a:lstStyle/>
            <a:p>
              <a:pPr marL="4763"/>
              <a:r>
                <a:rPr lang="en-GB" sz="1100" dirty="0">
                  <a:solidFill>
                    <a:schemeClr val="bg1"/>
                  </a:solidFill>
                </a:rPr>
                <a:t>+1 416 324 2002  </a:t>
              </a:r>
            </a:p>
          </p:txBody>
        </p:sp>
      </p:grpSp>
    </p:spTree>
    <p:extLst>
      <p:ext uri="{BB962C8B-B14F-4D97-AF65-F5344CB8AC3E}">
        <p14:creationId xmlns:p14="http://schemas.microsoft.com/office/powerpoint/2010/main" val="333521972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bwMode="ltGray">
          <a:xfrm>
            <a:off x="-114458" y="0"/>
            <a:ext cx="401260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bwMode="ltGray">
          <a:xfrm>
            <a:off x="285326" y="1062286"/>
            <a:ext cx="3608943" cy="4371677"/>
          </a:xfrm>
          <a:prstGeom prst="rect">
            <a:avLst/>
          </a:prstGeom>
          <a:ln>
            <a:noFill/>
          </a:ln>
        </p:spPr>
        <p:txBody>
          <a:bodyPr wrap="square" lIns="62197" tIns="31099" rIns="62197" bIns="31099">
            <a:spAutoFit/>
          </a:bodyPr>
          <a:lstStyle/>
          <a:p>
            <a:pPr algn="just" hangingPunct="0">
              <a:lnSpc>
                <a:spcPts val="1600"/>
              </a:lnSpc>
            </a:pPr>
            <a:r>
              <a:rPr lang="en-GB" sz="1400" b="1" dirty="0">
                <a:solidFill>
                  <a:schemeClr val="bg1"/>
                </a:solidFill>
              </a:rPr>
              <a:t>ABOUT IPSOS</a:t>
            </a:r>
          </a:p>
          <a:p>
            <a:pPr algn="just" hangingPunct="0">
              <a:lnSpc>
                <a:spcPts val="1600"/>
              </a:lnSpc>
            </a:pPr>
            <a:endParaRPr lang="en-US" sz="1400" dirty="0">
              <a:solidFill>
                <a:schemeClr val="bg1"/>
              </a:solidFill>
            </a:endParaRPr>
          </a:p>
          <a:p>
            <a:pPr>
              <a:lnSpc>
                <a:spcPts val="1600"/>
              </a:lnSpc>
            </a:pPr>
            <a:r>
              <a:rPr lang="en-US" sz="1200" dirty="0">
                <a:solidFill>
                  <a:schemeClr val="bg1"/>
                </a:solidFill>
              </a:rPr>
              <a:t>Ipsos ranks third in the global research industry. With a strong presence in 87 countries, Ipsos employs more than 16,000 people and has the ability to conduct research programs in more than 100 countries. Founded in France in 1975, Ipsos is controlled and managed by research professionals. They have built a solid Group around a multi-specialist positioning – Media and advertising research; Marketing research; Client and employee relationship management; Opinion &amp; social research; Mobile, Online, Offline data collection and delivery. </a:t>
            </a:r>
          </a:p>
          <a:p>
            <a:pPr>
              <a:lnSpc>
                <a:spcPts val="1600"/>
              </a:lnSpc>
            </a:pPr>
            <a:endParaRPr lang="en-US" sz="1200" dirty="0">
              <a:solidFill>
                <a:schemeClr val="bg1"/>
              </a:solidFill>
            </a:endParaRPr>
          </a:p>
          <a:p>
            <a:pPr>
              <a:lnSpc>
                <a:spcPts val="1600"/>
              </a:lnSpc>
            </a:pPr>
            <a:r>
              <a:rPr lang="en-US" sz="1200" dirty="0">
                <a:solidFill>
                  <a:schemeClr val="bg1"/>
                </a:solidFill>
              </a:rPr>
              <a:t>Ipsos is listed on Eurolist - NYSE-Euronext.  The company is part of the SBF 120 and the Mid-60 index and is eligible for the Deferred Settlement Service (SRD).</a:t>
            </a:r>
          </a:p>
          <a:p>
            <a:pPr>
              <a:lnSpc>
                <a:spcPts val="1600"/>
              </a:lnSpc>
            </a:pPr>
            <a:r>
              <a:rPr lang="en-US" sz="1200" dirty="0">
                <a:solidFill>
                  <a:schemeClr val="bg1"/>
                </a:solidFill>
              </a:rPr>
              <a:t> </a:t>
            </a:r>
          </a:p>
          <a:p>
            <a:pPr>
              <a:lnSpc>
                <a:spcPts val="1600"/>
              </a:lnSpc>
            </a:pPr>
            <a:r>
              <a:rPr lang="en-US" sz="1200" dirty="0">
                <a:solidFill>
                  <a:schemeClr val="bg1"/>
                </a:solidFill>
              </a:rPr>
              <a:t>ISIN code FR0000073298, Reuters ISOS.PA, Bloomberg IPS:FP</a:t>
            </a:r>
          </a:p>
          <a:p>
            <a:pPr>
              <a:lnSpc>
                <a:spcPts val="1600"/>
              </a:lnSpc>
            </a:pPr>
            <a:r>
              <a:rPr lang="en-US" sz="1200" dirty="0">
                <a:solidFill>
                  <a:schemeClr val="bg1"/>
                </a:solidFill>
              </a:rPr>
              <a:t>www.ipsos.com</a:t>
            </a:r>
          </a:p>
        </p:txBody>
      </p:sp>
      <p:sp>
        <p:nvSpPr>
          <p:cNvPr id="3" name="Rectangle 2"/>
          <p:cNvSpPr/>
          <p:nvPr/>
        </p:nvSpPr>
        <p:spPr>
          <a:xfrm>
            <a:off x="4385051" y="1062286"/>
            <a:ext cx="4570380" cy="3776643"/>
          </a:xfrm>
          <a:prstGeom prst="rect">
            <a:avLst/>
          </a:prstGeom>
          <a:ln>
            <a:noFill/>
          </a:ln>
        </p:spPr>
        <p:txBody>
          <a:bodyPr lIns="62197" tIns="31099" rIns="62197" bIns="31099">
            <a:spAutoFit/>
          </a:bodyPr>
          <a:lstStyle/>
          <a:p>
            <a:pPr algn="just" hangingPunct="0">
              <a:lnSpc>
                <a:spcPts val="1600"/>
              </a:lnSpc>
            </a:pPr>
            <a:r>
              <a:rPr lang="en-US" sz="1400" b="1" dirty="0"/>
              <a:t>GAME CHANGERS</a:t>
            </a:r>
          </a:p>
          <a:p>
            <a:r>
              <a:rPr lang="en-US" sz="1200" b="1" dirty="0"/>
              <a:t/>
            </a:r>
            <a:br>
              <a:rPr lang="en-US" sz="1200" b="1" dirty="0"/>
            </a:br>
            <a:r>
              <a:rPr lang="en-US" sz="1200" dirty="0"/>
              <a:t>At Ipsos we are passionately curious about people, markets, brands and society. We deliver information and analysis that makes our complex world easier and faster to navigate and inspires our clients to make smarter decisions. </a:t>
            </a:r>
          </a:p>
          <a:p>
            <a:endParaRPr lang="en-US" sz="1200" dirty="0"/>
          </a:p>
          <a:p>
            <a:r>
              <a:rPr lang="en-US" sz="1200" dirty="0"/>
              <a:t>We believe that our work is important. Security, simplicity, speed and substance applies to everything we do. </a:t>
            </a:r>
          </a:p>
          <a:p>
            <a:endParaRPr lang="en-US" sz="1200" dirty="0"/>
          </a:p>
          <a:p>
            <a:r>
              <a:rPr lang="en-US" sz="1200" dirty="0"/>
              <a:t>Through specialisation, we offer our clients a unique depth of knowledge and expertise. Learning from different experiences gives us perspective and inspires us to boldly call things into question, to be creative.</a:t>
            </a:r>
          </a:p>
          <a:p>
            <a:endParaRPr lang="en-US" sz="1200" dirty="0"/>
          </a:p>
          <a:p>
            <a:r>
              <a:rPr lang="en-US" sz="1200" dirty="0"/>
              <a:t>By nurturing a culture of collaboration and curiosity, we attract the highest calibre of people who have the ability and desire to influence and shape the future.</a:t>
            </a:r>
          </a:p>
          <a:p>
            <a:endParaRPr lang="en-US" sz="1200" dirty="0"/>
          </a:p>
          <a:p>
            <a:r>
              <a:rPr lang="en-US" sz="1200" dirty="0"/>
              <a:t>“GAME CHANGERS” - our tagline - summarises our ambition.</a:t>
            </a:r>
          </a:p>
        </p:txBody>
      </p:sp>
      <p:cxnSp>
        <p:nvCxnSpPr>
          <p:cNvPr id="8" name="Straight Connector 7"/>
          <p:cNvCxnSpPr/>
          <p:nvPr/>
        </p:nvCxnSpPr>
        <p:spPr bwMode="ltGray">
          <a:xfrm>
            <a:off x="344244" y="1412776"/>
            <a:ext cx="3356386" cy="0"/>
          </a:xfrm>
          <a:prstGeom prst="line">
            <a:avLst/>
          </a:prstGeom>
          <a:noFill/>
          <a:ln w="12700">
            <a:solidFill>
              <a:schemeClr val="bg1"/>
            </a:solidFill>
            <a:round/>
            <a:headEnd/>
            <a:tailEnd/>
          </a:ln>
          <a:effectLst/>
          <a:extLst>
            <a:ext uri="{909E8E84-426E-40DD-AFC4-6F175D3DCCD1}">
              <a14:hiddenFill xmlns:a14="http://schemas.microsoft.com/office/drawing/2010/main">
                <a:noFill/>
              </a14:hiddenFill>
            </a:ext>
          </a:extLst>
        </p:spPr>
      </p:cxnSp>
      <p:cxnSp>
        <p:nvCxnSpPr>
          <p:cNvPr id="9" name="Straight Connector 8"/>
          <p:cNvCxnSpPr/>
          <p:nvPr/>
        </p:nvCxnSpPr>
        <p:spPr>
          <a:xfrm>
            <a:off x="4475180" y="1412776"/>
            <a:ext cx="4367606"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10" name="TextBox 9"/>
          <p:cNvSpPr txBox="1"/>
          <p:nvPr/>
        </p:nvSpPr>
        <p:spPr>
          <a:xfrm>
            <a:off x="367002" y="6341236"/>
            <a:ext cx="691172" cy="225209"/>
          </a:xfrm>
          <a:prstGeom prst="rect">
            <a:avLst/>
          </a:prstGeom>
        </p:spPr>
        <p:txBody>
          <a:bodyPr vert="horz" wrap="none" lIns="0" tIns="0" rIns="0" bIns="0" rtlCol="0" anchor="b">
            <a:normAutofit/>
          </a:bodyPr>
          <a:lstStyle/>
          <a:p>
            <a:pPr marL="0" marR="0" indent="0" algn="l" defTabSz="924282" rtl="0" eaLnBrk="1" fontAlgn="auto" latinLnBrk="0" hangingPunct="1">
              <a:lnSpc>
                <a:spcPct val="85000"/>
              </a:lnSpc>
              <a:spcBef>
                <a:spcPts val="204"/>
              </a:spcBef>
              <a:spcAft>
                <a:spcPts val="0"/>
              </a:spcAft>
              <a:buClrTx/>
              <a:buSzTx/>
              <a:buFontTx/>
              <a:buNone/>
              <a:tabLst/>
              <a:defRPr/>
            </a:pPr>
            <a:r>
              <a:rPr lang="en-GB" sz="800" kern="1200" dirty="0">
                <a:solidFill>
                  <a:schemeClr val="bg1"/>
                </a:solidFill>
              </a:rPr>
              <a:t>© 2018 Ipsos.</a:t>
            </a:r>
            <a:endParaRPr lang="en-GB" sz="1200" dirty="0">
              <a:solidFill>
                <a:schemeClr val="bg1"/>
              </a:solidFill>
            </a:endParaRPr>
          </a:p>
        </p:txBody>
      </p:sp>
    </p:spTree>
    <p:extLst>
      <p:ext uri="{BB962C8B-B14F-4D97-AF65-F5344CB8AC3E}">
        <p14:creationId xmlns:p14="http://schemas.microsoft.com/office/powerpoint/2010/main" val="9645523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830997"/>
          </a:xfrm>
        </p:spPr>
        <p:txBody>
          <a:bodyPr/>
          <a:lstStyle/>
          <a:p>
            <a:pPr algn="just"/>
            <a:r>
              <a:rPr lang="en-US" dirty="0"/>
              <a:t>A majority of citizens in every Regional Economy agree that technological advancements outweigh the costs. Those in BRICS are most likely to agree, as they were last year. LATAM (82%) is up 9 points. </a:t>
            </a:r>
          </a:p>
        </p:txBody>
      </p:sp>
      <p:sp>
        <p:nvSpPr>
          <p:cNvPr id="3" name="Text Placeholder 2"/>
          <p:cNvSpPr>
            <a:spLocks noGrp="1"/>
          </p:cNvSpPr>
          <p:nvPr>
            <p:ph type="body" sz="quarter" idx="16"/>
          </p:nvPr>
        </p:nvSpPr>
        <p:spPr>
          <a:xfrm>
            <a:off x="209558" y="6088008"/>
            <a:ext cx="7258042" cy="584775"/>
          </a:xfrm>
        </p:spPr>
        <p:txBody>
          <a:bodyPr/>
          <a:lstStyle/>
          <a:p>
            <a:r>
              <a:rPr lang="en-US" dirty="0"/>
              <a:t>Q34.  A lot of new digital technologies, such as 3D printing and driverless cars, could lead to a drastically different economy. These technologies could make things cheaper for consumers, but they could also eliminate jobs across a variety of sectors, including manufacturing and transportation. Do you agree or disagree that the benefits of rapid technological advances such as 3D printing and driverless cars outweigh the costs? Base: All Respondents (n=25,262)</a:t>
            </a:r>
          </a:p>
        </p:txBody>
      </p:sp>
      <p:graphicFrame>
        <p:nvGraphicFramePr>
          <p:cNvPr id="5" name="Chart 4"/>
          <p:cNvGraphicFramePr/>
          <p:nvPr>
            <p:extLst>
              <p:ext uri="{D42A27DB-BD31-4B8C-83A1-F6EECF244321}">
                <p14:modId xmlns:p14="http://schemas.microsoft.com/office/powerpoint/2010/main" val="2400674665"/>
              </p:ext>
            </p:extLst>
          </p:nvPr>
        </p:nvGraphicFramePr>
        <p:xfrm>
          <a:off x="268506" y="1584960"/>
          <a:ext cx="7680960" cy="4206240"/>
        </p:xfrm>
        <a:graphic>
          <a:graphicData uri="http://schemas.openxmlformats.org/drawingml/2006/chart">
            <c:chart xmlns:c="http://schemas.openxmlformats.org/drawingml/2006/chart" xmlns:r="http://schemas.openxmlformats.org/officeDocument/2006/relationships" r:id="rId2"/>
          </a:graphicData>
        </a:graphic>
      </p:graphicFrame>
      <p:cxnSp>
        <p:nvCxnSpPr>
          <p:cNvPr id="6" name="Straight Connector 5"/>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7" name="Table 6">
            <a:extLst>
              <a:ext uri="{FF2B5EF4-FFF2-40B4-BE49-F238E27FC236}">
                <a16:creationId xmlns:a16="http://schemas.microsoft.com/office/drawing/2014/main" xmlns="" id="{B68C57EB-D8A2-47A3-A064-5C6AA7766E04}"/>
              </a:ext>
            </a:extLst>
          </p:cNvPr>
          <p:cNvGraphicFramePr>
            <a:graphicFrameLocks noGrp="1"/>
          </p:cNvGraphicFramePr>
          <p:nvPr>
            <p:extLst>
              <p:ext uri="{D42A27DB-BD31-4B8C-83A1-F6EECF244321}">
                <p14:modId xmlns:p14="http://schemas.microsoft.com/office/powerpoint/2010/main" val="2220641439"/>
              </p:ext>
            </p:extLst>
          </p:nvPr>
        </p:nvGraphicFramePr>
        <p:xfrm>
          <a:off x="7772400" y="972268"/>
          <a:ext cx="1143000" cy="4361732"/>
        </p:xfrm>
        <a:graphic>
          <a:graphicData uri="http://schemas.openxmlformats.org/drawingml/2006/table">
            <a:tbl>
              <a:tblPr>
                <a:tableStyleId>{5C22544A-7EE6-4342-B048-85BDC9FD1C3A}</a:tableStyleId>
              </a:tblPr>
              <a:tblGrid>
                <a:gridCol w="1143000">
                  <a:extLst>
                    <a:ext uri="{9D8B030D-6E8A-4147-A177-3AD203B41FA5}">
                      <a16:colId xmlns:a16="http://schemas.microsoft.com/office/drawing/2014/main" xmlns="" val="2687950427"/>
                    </a:ext>
                  </a:extLst>
                </a:gridCol>
              </a:tblGrid>
              <a:tr h="371752">
                <a:tc>
                  <a:txBody>
                    <a:bodyPr/>
                    <a:lstStyle/>
                    <a:p>
                      <a:pPr algn="ctr" fontAlgn="t"/>
                      <a:endParaRPr lang="en-US" sz="1200" b="1" i="0" u="none"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807450666"/>
                  </a:ext>
                </a:extLst>
              </a:tr>
              <a:tr h="292258">
                <a:tc>
                  <a:txBody>
                    <a:bodyPr/>
                    <a:lstStyle/>
                    <a:p>
                      <a:pPr algn="ctr" fontAlgn="t"/>
                      <a:r>
                        <a:rPr lang="en-US" sz="1200" b="1" u="sng" strike="noStrike" dirty="0">
                          <a:effectLst/>
                          <a:latin typeface="+mn-lt"/>
                        </a:rPr>
                        <a:t>2017</a:t>
                      </a:r>
                      <a:endParaRPr lang="en-US" sz="1200" b="1" i="0" u="sng"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315944323"/>
                  </a:ext>
                </a:extLst>
              </a:tr>
              <a:tr h="499762">
                <a:tc>
                  <a:txBody>
                    <a:bodyPr/>
                    <a:lstStyle/>
                    <a:p>
                      <a:pPr algn="ctr" fontAlgn="b"/>
                      <a:r>
                        <a:rPr lang="en-CA" sz="1200" b="0" i="0" u="none" strike="noStrike" kern="1200" dirty="0">
                          <a:solidFill>
                            <a:srgbClr val="222223"/>
                          </a:solidFill>
                          <a:effectLst/>
                          <a:latin typeface="Calibri" panose="020F0502020204030204" pitchFamily="34" charset="0"/>
                          <a:ea typeface="+mn-ea"/>
                          <a:cs typeface="+mn-cs"/>
                        </a:rPr>
                        <a:t>68%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61919264"/>
                  </a:ext>
                </a:extLst>
              </a:tr>
              <a:tr h="399745">
                <a:tc>
                  <a:txBody>
                    <a:bodyPr/>
                    <a:lstStyle/>
                    <a:p>
                      <a:pPr algn="ctr" fontAlgn="b"/>
                      <a:endParaRPr lang="en-CA" sz="1200" b="0" i="0" u="none" strike="noStrike" kern="1200" dirty="0">
                        <a:solidFill>
                          <a:srgbClr val="222223"/>
                        </a:solidFill>
                        <a:effectLst/>
                        <a:latin typeface="Calibri" panose="020F0502020204030204" pitchFamily="34" charset="0"/>
                        <a:ea typeface="+mn-ea"/>
                        <a:cs typeface="+mn-cs"/>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55413844"/>
                  </a:ext>
                </a:extLst>
              </a:tr>
              <a:tr h="399745">
                <a:tc>
                  <a:txBody>
                    <a:bodyPr/>
                    <a:lstStyle/>
                    <a:p>
                      <a:pPr algn="ctr" rtl="0" fontAlgn="ctr"/>
                      <a:r>
                        <a:rPr lang="en-US" sz="1200" b="0" i="0" u="none" strike="noStrike" dirty="0">
                          <a:solidFill>
                            <a:srgbClr val="000000"/>
                          </a:solidFill>
                          <a:effectLst/>
                          <a:latin typeface="Calibri"/>
                        </a:rPr>
                        <a:t>80%</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13976434"/>
                  </a:ext>
                </a:extLst>
              </a:tr>
              <a:tr h="399745">
                <a:tc>
                  <a:txBody>
                    <a:bodyPr/>
                    <a:lstStyle/>
                    <a:p>
                      <a:pPr algn="ctr" rtl="0" fontAlgn="ctr"/>
                      <a:r>
                        <a:rPr lang="en-US" sz="1200" b="0" i="0" u="none" strike="noStrike">
                          <a:solidFill>
                            <a:srgbClr val="000000"/>
                          </a:solidFill>
                          <a:effectLst/>
                          <a:latin typeface="Calibri"/>
                        </a:rPr>
                        <a:t>73%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42134388"/>
                  </a:ext>
                </a:extLst>
              </a:tr>
              <a:tr h="399745">
                <a:tc>
                  <a:txBody>
                    <a:bodyPr/>
                    <a:lstStyle/>
                    <a:p>
                      <a:pPr algn="ctr" rtl="0" fontAlgn="ctr"/>
                      <a:r>
                        <a:rPr lang="en-US" sz="1200" b="0" i="0" u="none" strike="noStrike">
                          <a:solidFill>
                            <a:srgbClr val="000000"/>
                          </a:solidFill>
                          <a:effectLst/>
                          <a:latin typeface="Calibri"/>
                        </a:rPr>
                        <a:t>77%</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9803394"/>
                  </a:ext>
                </a:extLst>
              </a:tr>
              <a:tr h="399745">
                <a:tc>
                  <a:txBody>
                    <a:bodyPr/>
                    <a:lstStyle/>
                    <a:p>
                      <a:pPr algn="ctr" rtl="0" fontAlgn="ctr"/>
                      <a:r>
                        <a:rPr lang="en-US" sz="1200" b="0" i="0" u="none" strike="noStrike">
                          <a:solidFill>
                            <a:srgbClr val="000000"/>
                          </a:solidFill>
                          <a:effectLst/>
                          <a:latin typeface="Calibri"/>
                        </a:rPr>
                        <a:t>74%</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869873137"/>
                  </a:ext>
                </a:extLst>
              </a:tr>
              <a:tr h="399745">
                <a:tc>
                  <a:txBody>
                    <a:bodyPr/>
                    <a:lstStyle/>
                    <a:p>
                      <a:pPr algn="ctr" rtl="0" fontAlgn="ctr"/>
                      <a:r>
                        <a:rPr lang="en-US" sz="1200" b="0" i="0" u="none" strike="noStrike">
                          <a:solidFill>
                            <a:srgbClr val="000000"/>
                          </a:solidFill>
                          <a:effectLst/>
                          <a:latin typeface="Calibri"/>
                        </a:rPr>
                        <a:t>61%</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62794929"/>
                  </a:ext>
                </a:extLst>
              </a:tr>
              <a:tr h="399745">
                <a:tc>
                  <a:txBody>
                    <a:bodyPr/>
                    <a:lstStyle/>
                    <a:p>
                      <a:pPr algn="ctr" rtl="0" fontAlgn="ctr"/>
                      <a:r>
                        <a:rPr lang="en-US" sz="1200" b="0" i="0" u="none" strike="noStrike">
                          <a:solidFill>
                            <a:srgbClr val="000000"/>
                          </a:solidFill>
                          <a:effectLst/>
                          <a:latin typeface="Calibri"/>
                        </a:rPr>
                        <a:t>58%</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73477182"/>
                  </a:ext>
                </a:extLst>
              </a:tr>
              <a:tr h="399745">
                <a:tc>
                  <a:txBody>
                    <a:bodyPr/>
                    <a:lstStyle/>
                    <a:p>
                      <a:pPr algn="ctr" rtl="0" fontAlgn="ctr"/>
                      <a:r>
                        <a:rPr lang="en-US" sz="1200" b="0" i="0" u="none" strike="noStrike" dirty="0">
                          <a:solidFill>
                            <a:srgbClr val="000000"/>
                          </a:solidFill>
                          <a:effectLst/>
                          <a:latin typeface="Calibri"/>
                        </a:rPr>
                        <a:t>59%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30935026"/>
                  </a:ext>
                </a:extLst>
              </a:tr>
            </a:tbl>
          </a:graphicData>
        </a:graphic>
      </p:graphicFrame>
    </p:spTree>
    <p:extLst>
      <p:ext uri="{BB962C8B-B14F-4D97-AF65-F5344CB8AC3E}">
        <p14:creationId xmlns:p14="http://schemas.microsoft.com/office/powerpoint/2010/main" val="2723864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553998"/>
          </a:xfrm>
        </p:spPr>
        <p:txBody>
          <a:bodyPr/>
          <a:lstStyle/>
          <a:p>
            <a:pPr algn="just"/>
            <a:r>
              <a:rPr lang="en-US" dirty="0"/>
              <a:t>Among those who </a:t>
            </a:r>
            <a:r>
              <a:rPr lang="en-US" u="sng" dirty="0"/>
              <a:t>disagree</a:t>
            </a:r>
            <a:r>
              <a:rPr lang="en-US" dirty="0"/>
              <a:t> that the benefits outweigh the costs, the main reason continues to be that the potential loss of employment is too great. </a:t>
            </a:r>
          </a:p>
        </p:txBody>
      </p:sp>
      <p:sp>
        <p:nvSpPr>
          <p:cNvPr id="3" name="Text Placeholder 2"/>
          <p:cNvSpPr>
            <a:spLocks noGrp="1"/>
          </p:cNvSpPr>
          <p:nvPr>
            <p:ph type="body" sz="quarter" idx="16"/>
          </p:nvPr>
        </p:nvSpPr>
        <p:spPr>
          <a:xfrm>
            <a:off x="209558" y="6316275"/>
            <a:ext cx="7258042" cy="356508"/>
          </a:xfrm>
        </p:spPr>
        <p:txBody>
          <a:bodyPr/>
          <a:lstStyle/>
          <a:p>
            <a:r>
              <a:rPr lang="en-US" dirty="0"/>
              <a:t>Q35.  Why do you disagree that the benefits of these new types of technological advances outweigh the costs?</a:t>
            </a:r>
          </a:p>
          <a:p>
            <a:r>
              <a:rPr lang="en-CA" dirty="0"/>
              <a:t>Base: Disagree Benefits Outweigh Costs (n=7,013)</a:t>
            </a:r>
            <a:endParaRPr lang="en-US" dirty="0"/>
          </a:p>
        </p:txBody>
      </p:sp>
      <p:graphicFrame>
        <p:nvGraphicFramePr>
          <p:cNvPr id="5" name="Chart 4"/>
          <p:cNvGraphicFramePr/>
          <p:nvPr>
            <p:extLst>
              <p:ext uri="{D42A27DB-BD31-4B8C-83A1-F6EECF244321}">
                <p14:modId xmlns:p14="http://schemas.microsoft.com/office/powerpoint/2010/main" val="1027301281"/>
              </p:ext>
            </p:extLst>
          </p:nvPr>
        </p:nvGraphicFramePr>
        <p:xfrm>
          <a:off x="76200" y="1600200"/>
          <a:ext cx="9067800" cy="420624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Table 6">
            <a:extLst>
              <a:ext uri="{FF2B5EF4-FFF2-40B4-BE49-F238E27FC236}">
                <a16:creationId xmlns:a16="http://schemas.microsoft.com/office/drawing/2014/main" xmlns="" id="{90CD5CB5-02D9-4EE0-A12C-9A2DB82E74FF}"/>
              </a:ext>
            </a:extLst>
          </p:cNvPr>
          <p:cNvGraphicFramePr>
            <a:graphicFrameLocks noGrp="1"/>
          </p:cNvGraphicFramePr>
          <p:nvPr>
            <p:extLst>
              <p:ext uri="{D42A27DB-BD31-4B8C-83A1-F6EECF244321}">
                <p14:modId xmlns:p14="http://schemas.microsoft.com/office/powerpoint/2010/main" val="2587701554"/>
              </p:ext>
            </p:extLst>
          </p:nvPr>
        </p:nvGraphicFramePr>
        <p:xfrm>
          <a:off x="7239000" y="761999"/>
          <a:ext cx="1143000" cy="4953000"/>
        </p:xfrm>
        <a:graphic>
          <a:graphicData uri="http://schemas.openxmlformats.org/drawingml/2006/table">
            <a:tbl>
              <a:tblPr>
                <a:tableStyleId>{5C22544A-7EE6-4342-B048-85BDC9FD1C3A}</a:tableStyleId>
              </a:tblPr>
              <a:tblGrid>
                <a:gridCol w="1143000">
                  <a:extLst>
                    <a:ext uri="{9D8B030D-6E8A-4147-A177-3AD203B41FA5}">
                      <a16:colId xmlns:a16="http://schemas.microsoft.com/office/drawing/2014/main" xmlns="" val="2687950427"/>
                    </a:ext>
                  </a:extLst>
                </a:gridCol>
              </a:tblGrid>
              <a:tr h="516891">
                <a:tc>
                  <a:txBody>
                    <a:bodyPr/>
                    <a:lstStyle/>
                    <a:p>
                      <a:pPr algn="ctr" fontAlgn="t"/>
                      <a:endParaRPr lang="en-US" sz="1200" b="1" i="0" u="none"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807450666"/>
                  </a:ext>
                </a:extLst>
              </a:tr>
              <a:tr h="406361">
                <a:tc>
                  <a:txBody>
                    <a:bodyPr/>
                    <a:lstStyle/>
                    <a:p>
                      <a:pPr algn="ctr" fontAlgn="t"/>
                      <a:r>
                        <a:rPr lang="en-US" sz="1200" b="1" u="sng" strike="noStrike" dirty="0">
                          <a:effectLst/>
                          <a:latin typeface="+mn-lt"/>
                        </a:rPr>
                        <a:t>2017</a:t>
                      </a:r>
                      <a:endParaRPr lang="en-US" sz="1200" b="1" i="0" u="sng"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315944323"/>
                  </a:ext>
                </a:extLst>
              </a:tr>
              <a:tr h="694876">
                <a:tc>
                  <a:txBody>
                    <a:bodyPr/>
                    <a:lstStyle/>
                    <a:p>
                      <a:pPr algn="ctr" fontAlgn="b"/>
                      <a:r>
                        <a:rPr lang="en-CA" sz="1200" b="0" i="0" u="none" strike="noStrike" kern="1200" dirty="0">
                          <a:solidFill>
                            <a:srgbClr val="222223"/>
                          </a:solidFill>
                          <a:effectLst/>
                          <a:latin typeface="Calibri" panose="020F0502020204030204" pitchFamily="34" charset="0"/>
                          <a:ea typeface="+mn-ea"/>
                          <a:cs typeface="+mn-cs"/>
                        </a:rPr>
                        <a:t>45%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61919264"/>
                  </a:ext>
                </a:extLst>
              </a:tr>
              <a:tr h="555812">
                <a:tc>
                  <a:txBody>
                    <a:bodyPr/>
                    <a:lstStyle/>
                    <a:p>
                      <a:pPr algn="ctr" fontAlgn="ctr"/>
                      <a:r>
                        <a:rPr lang="en-US" sz="1200" b="0" i="0" u="none" strike="noStrike">
                          <a:solidFill>
                            <a:srgbClr val="000000"/>
                          </a:solidFill>
                          <a:effectLst/>
                          <a:latin typeface="Calibri" panose="020F0502020204030204" pitchFamily="34" charset="0"/>
                        </a:rPr>
                        <a:t>30%</a:t>
                      </a:r>
                      <a:endParaRPr lang="en-US" sz="1200" b="0" i="0" u="none" strike="noStrike" dirty="0">
                        <a:solidFill>
                          <a:srgbClr val="000000"/>
                        </a:solidFill>
                        <a:effectLst/>
                        <a:latin typeface="Calibri" panose="020F0502020204030204" pitchFamily="34" charset="0"/>
                      </a:endParaRP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13976434"/>
                  </a:ext>
                </a:extLst>
              </a:tr>
              <a:tr h="555812">
                <a:tc>
                  <a:txBody>
                    <a:bodyPr/>
                    <a:lstStyle/>
                    <a:p>
                      <a:pPr algn="ctr" fontAlgn="ctr"/>
                      <a:r>
                        <a:rPr lang="en-US" sz="1200" b="0" i="0" u="none" strike="noStrike">
                          <a:solidFill>
                            <a:srgbClr val="000000"/>
                          </a:solidFill>
                          <a:effectLst/>
                          <a:latin typeface="Calibri" panose="020F0502020204030204" pitchFamily="34" charset="0"/>
                        </a:rPr>
                        <a:t>30%</a:t>
                      </a:r>
                      <a:endParaRPr lang="en-US" sz="1200" b="0" i="0" u="none" strike="noStrike" dirty="0">
                        <a:solidFill>
                          <a:srgbClr val="000000"/>
                        </a:solidFill>
                        <a:effectLst/>
                        <a:latin typeface="Calibri" panose="020F0502020204030204" pitchFamily="34" charset="0"/>
                      </a:endParaRP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42134388"/>
                  </a:ext>
                </a:extLst>
              </a:tr>
              <a:tr h="555812">
                <a:tc>
                  <a:txBody>
                    <a:bodyPr/>
                    <a:lstStyle/>
                    <a:p>
                      <a:pPr algn="ctr" fontAlgn="ctr"/>
                      <a:r>
                        <a:rPr lang="en-US" sz="1200" b="0" i="0" u="none" strike="noStrike" dirty="0">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9803394"/>
                  </a:ext>
                </a:extLst>
              </a:tr>
              <a:tr h="555812">
                <a:tc>
                  <a:txBody>
                    <a:bodyPr/>
                    <a:lstStyle/>
                    <a:p>
                      <a:pPr algn="ctr" fontAlgn="ctr"/>
                      <a:r>
                        <a:rPr lang="en-US" sz="1200" b="0" i="0" u="none" strike="noStrike" dirty="0">
                          <a:solidFill>
                            <a:srgbClr val="000000"/>
                          </a:solidFill>
                          <a:effectLst/>
                          <a:latin typeface="Calibri" panose="020F0502020204030204" pitchFamily="34" charset="0"/>
                        </a:rPr>
                        <a:t>16%</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869873137"/>
                  </a:ext>
                </a:extLst>
              </a:tr>
              <a:tr h="555812">
                <a:tc>
                  <a:txBody>
                    <a:bodyPr/>
                    <a:lstStyle/>
                    <a:p>
                      <a:pPr algn="ctr" fontAlgn="ctr"/>
                      <a:r>
                        <a:rPr lang="en-US" sz="1200" b="0" i="0" u="none" strike="noStrike" dirty="0">
                          <a:solidFill>
                            <a:srgbClr val="000000"/>
                          </a:solidFill>
                          <a:effectLst/>
                          <a:latin typeface="Calibri" panose="020F0502020204030204" pitchFamily="34" charset="0"/>
                        </a:rPr>
                        <a:t>7%</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62794929"/>
                  </a:ext>
                </a:extLst>
              </a:tr>
              <a:tr h="555812">
                <a:tc>
                  <a:txBody>
                    <a:bodyPr/>
                    <a:lstStyle/>
                    <a:p>
                      <a:pPr algn="ctr" fontAlgn="ctr"/>
                      <a:r>
                        <a:rPr lang="en-US" sz="1200" b="0" i="0" u="none" strike="noStrike" dirty="0">
                          <a:solidFill>
                            <a:srgbClr val="000000"/>
                          </a:solidFill>
                          <a:effectLst/>
                          <a:latin typeface="Calibri" panose="020F0502020204030204" pitchFamily="34" charset="0"/>
                        </a:rPr>
                        <a:t>17%</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13071423"/>
                  </a:ext>
                </a:extLst>
              </a:tr>
            </a:tbl>
          </a:graphicData>
        </a:graphic>
      </p:graphicFrame>
    </p:spTree>
    <p:extLst>
      <p:ext uri="{BB962C8B-B14F-4D97-AF65-F5344CB8AC3E}">
        <p14:creationId xmlns:p14="http://schemas.microsoft.com/office/powerpoint/2010/main" val="312202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276999"/>
          </a:xfrm>
        </p:spPr>
        <p:txBody>
          <a:bodyPr/>
          <a:lstStyle/>
          <a:p>
            <a:pPr algn="just"/>
            <a:r>
              <a:rPr lang="en-US" dirty="0"/>
              <a:t>The potential loss of employment is too great—By Economy</a:t>
            </a:r>
          </a:p>
        </p:txBody>
      </p:sp>
      <p:sp>
        <p:nvSpPr>
          <p:cNvPr id="3" name="Text Placeholder 2"/>
          <p:cNvSpPr>
            <a:spLocks noGrp="1"/>
          </p:cNvSpPr>
          <p:nvPr>
            <p:ph type="body" sz="quarter" idx="16"/>
          </p:nvPr>
        </p:nvSpPr>
        <p:spPr>
          <a:xfrm>
            <a:off x="209558" y="6316275"/>
            <a:ext cx="7258042" cy="356508"/>
          </a:xfrm>
        </p:spPr>
        <p:txBody>
          <a:bodyPr/>
          <a:lstStyle/>
          <a:p>
            <a:r>
              <a:rPr lang="en-US" dirty="0"/>
              <a:t>Q35.  Why do you disagree that the benefits of these new types of technological advances outweigh the costs?</a:t>
            </a:r>
          </a:p>
          <a:p>
            <a:r>
              <a:rPr lang="en-CA" dirty="0"/>
              <a:t>Base: Disagree Benefits Outweigh Costs (n=7,013)</a:t>
            </a:r>
            <a:endParaRPr lang="en-US" dirty="0"/>
          </a:p>
        </p:txBody>
      </p:sp>
      <p:graphicFrame>
        <p:nvGraphicFramePr>
          <p:cNvPr id="6" name="Chart 5"/>
          <p:cNvGraphicFramePr/>
          <p:nvPr>
            <p:extLst>
              <p:ext uri="{D42A27DB-BD31-4B8C-83A1-F6EECF244321}">
                <p14:modId xmlns:p14="http://schemas.microsoft.com/office/powerpoint/2010/main" val="4274415863"/>
              </p:ext>
            </p:extLst>
          </p:nvPr>
        </p:nvGraphicFramePr>
        <p:xfrm>
          <a:off x="209558" y="990600"/>
          <a:ext cx="8934442"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7" name="Straight Connector 6"/>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Table 11">
            <a:extLst>
              <a:ext uri="{FF2B5EF4-FFF2-40B4-BE49-F238E27FC236}">
                <a16:creationId xmlns:a16="http://schemas.microsoft.com/office/drawing/2014/main" xmlns="" id="{F3F5A1AD-1DAE-4765-9881-ECD8DB26F501}"/>
              </a:ext>
            </a:extLst>
          </p:cNvPr>
          <p:cNvGraphicFramePr>
            <a:graphicFrameLocks noGrp="1"/>
          </p:cNvGraphicFramePr>
          <p:nvPr>
            <p:extLst>
              <p:ext uri="{D42A27DB-BD31-4B8C-83A1-F6EECF244321}">
                <p14:modId xmlns:p14="http://schemas.microsoft.com/office/powerpoint/2010/main" val="270771437"/>
              </p:ext>
            </p:extLst>
          </p:nvPr>
        </p:nvGraphicFramePr>
        <p:xfrm>
          <a:off x="7086600" y="494763"/>
          <a:ext cx="1981200" cy="365760"/>
        </p:xfrm>
        <a:graphic>
          <a:graphicData uri="http://schemas.openxmlformats.org/drawingml/2006/table">
            <a:tbl>
              <a:tblPr>
                <a:tableStyleId>{5C22544A-7EE6-4342-B048-85BDC9FD1C3A}</a:tableStyleId>
              </a:tblPr>
              <a:tblGrid>
                <a:gridCol w="1981200">
                  <a:extLst>
                    <a:ext uri="{9D8B030D-6E8A-4147-A177-3AD203B41FA5}">
                      <a16:colId xmlns:a16="http://schemas.microsoft.com/office/drawing/2014/main" xmlns="" val="900316581"/>
                    </a:ext>
                  </a:extLst>
                </a:gridCol>
              </a:tblGrid>
              <a:tr h="165660">
                <a:tc>
                  <a:txBody>
                    <a:bodyPr/>
                    <a:lstStyle/>
                    <a:p>
                      <a:pPr algn="ctr" fontAlgn="b"/>
                      <a:endParaRPr lang="en-US" sz="1200" b="1" i="0" u="none" strike="noStrike" dirty="0">
                        <a:solidFill>
                          <a:srgbClr val="000000"/>
                        </a:solidFill>
                        <a:effectLst/>
                        <a:latin typeface="+mn-lt"/>
                      </a:endParaRPr>
                    </a:p>
                  </a:txBody>
                  <a:tcPr marL="5943" marR="5943"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27757543"/>
                  </a:ext>
                </a:extLst>
              </a:tr>
              <a:tr h="165660">
                <a:tc>
                  <a:txBody>
                    <a:bodyPr/>
                    <a:lstStyle/>
                    <a:p>
                      <a:pPr algn="ctr" fontAlgn="b"/>
                      <a:r>
                        <a:rPr kumimoji="0" lang="en-US" sz="1200" b="1" i="0" u="sng" strike="noStrike" kern="1200" cap="none" spc="0" normalizeH="0" baseline="0" noProof="0" dirty="0">
                          <a:ln>
                            <a:noFill/>
                          </a:ln>
                          <a:solidFill>
                            <a:srgbClr val="222223"/>
                          </a:solidFill>
                          <a:effectLst/>
                          <a:uLnTx/>
                          <a:uFillTx/>
                          <a:latin typeface="+mn-lt"/>
                          <a:ea typeface="+mn-ea"/>
                          <a:cs typeface="+mn-cs"/>
                        </a:rPr>
                        <a:t>2017</a:t>
                      </a:r>
                      <a:endParaRPr lang="en-US" sz="1200" b="1" i="0" u="sng" strike="noStrike" dirty="0">
                        <a:solidFill>
                          <a:srgbClr val="000000"/>
                        </a:solidFill>
                        <a:effectLst/>
                        <a:latin typeface="+mn-lt"/>
                      </a:endParaRPr>
                    </a:p>
                  </a:txBody>
                  <a:tcPr marL="5943" marR="5943"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22876814"/>
                  </a:ext>
                </a:extLst>
              </a:tr>
            </a:tbl>
          </a:graphicData>
        </a:graphic>
      </p:graphicFrame>
      <p:graphicFrame>
        <p:nvGraphicFramePr>
          <p:cNvPr id="13" name="Table 12">
            <a:extLst>
              <a:ext uri="{FF2B5EF4-FFF2-40B4-BE49-F238E27FC236}">
                <a16:creationId xmlns:a16="http://schemas.microsoft.com/office/drawing/2014/main" xmlns="" id="{BB98AA0B-8957-47F7-93D3-E93E2CFBC48F}"/>
              </a:ext>
            </a:extLst>
          </p:cNvPr>
          <p:cNvGraphicFramePr>
            <a:graphicFrameLocks noGrp="1"/>
          </p:cNvGraphicFramePr>
          <p:nvPr>
            <p:extLst>
              <p:ext uri="{D42A27DB-BD31-4B8C-83A1-F6EECF244321}">
                <p14:modId xmlns:p14="http://schemas.microsoft.com/office/powerpoint/2010/main" val="1668382520"/>
              </p:ext>
            </p:extLst>
          </p:nvPr>
        </p:nvGraphicFramePr>
        <p:xfrm>
          <a:off x="7679856" y="1524000"/>
          <a:ext cx="778344" cy="4663438"/>
        </p:xfrm>
        <a:graphic>
          <a:graphicData uri="http://schemas.openxmlformats.org/drawingml/2006/table">
            <a:tbl>
              <a:tblPr>
                <a:tableStyleId>{5C22544A-7EE6-4342-B048-85BDC9FD1C3A}</a:tableStyleId>
              </a:tblPr>
              <a:tblGrid>
                <a:gridCol w="778344">
                  <a:extLst>
                    <a:ext uri="{9D8B030D-6E8A-4147-A177-3AD203B41FA5}">
                      <a16:colId xmlns:a16="http://schemas.microsoft.com/office/drawing/2014/main" xmlns="" val="1157489862"/>
                    </a:ext>
                  </a:extLst>
                </a:gridCol>
              </a:tblGrid>
              <a:tr h="18602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29924001"/>
                  </a:ext>
                </a:extLst>
              </a:tr>
              <a:tr h="186028">
                <a:tc>
                  <a:txBody>
                    <a:bodyPr/>
                    <a:lstStyle/>
                    <a:p>
                      <a:pPr algn="ctr" fontAlgn="ctr">
                        <a:lnSpc>
                          <a:spcPts val="900"/>
                        </a:lnSpc>
                      </a:pPr>
                      <a:r>
                        <a:rPr lang="en-US" sz="1100" b="0" i="0" u="none" strike="noStrike">
                          <a:solidFill>
                            <a:srgbClr val="000000"/>
                          </a:solidFill>
                          <a:effectLst/>
                          <a:latin typeface="Calibri" panose="020F0502020204030204" pitchFamily="34" charset="0"/>
                        </a:rPr>
                        <a:t>63%</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330636559"/>
                  </a:ext>
                </a:extLst>
              </a:tr>
              <a:tr h="18602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9575464"/>
                  </a:ext>
                </a:extLst>
              </a:tr>
              <a:tr h="186028">
                <a:tc>
                  <a:txBody>
                    <a:bodyPr/>
                    <a:lstStyle/>
                    <a:p>
                      <a:pPr algn="ctr" fontAlgn="ctr">
                        <a:lnSpc>
                          <a:spcPts val="900"/>
                        </a:lnSpc>
                      </a:pPr>
                      <a:r>
                        <a:rPr lang="en-US" sz="1100" b="0" i="0" u="none" strike="noStrike">
                          <a:solidFill>
                            <a:srgbClr val="000000"/>
                          </a:solidFill>
                          <a:effectLst/>
                          <a:latin typeface="Calibri" panose="020F0502020204030204" pitchFamily="34" charset="0"/>
                        </a:rPr>
                        <a:t>58%</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76512565"/>
                  </a:ext>
                </a:extLst>
              </a:tr>
              <a:tr h="18602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11263259"/>
                  </a:ext>
                </a:extLst>
              </a:tr>
              <a:tr h="186028">
                <a:tc>
                  <a:txBody>
                    <a:bodyPr/>
                    <a:lstStyle/>
                    <a:p>
                      <a:pPr algn="ctr" fontAlgn="ctr">
                        <a:lnSpc>
                          <a:spcPts val="900"/>
                        </a:lnSpc>
                      </a:pPr>
                      <a:r>
                        <a:rPr lang="en-US" sz="1100" b="0" i="0" u="none" strike="noStrike">
                          <a:solidFill>
                            <a:srgbClr val="000000"/>
                          </a:solidFill>
                          <a:effectLst/>
                          <a:latin typeface="Calibri" panose="020F0502020204030204" pitchFamily="34" charset="0"/>
                        </a:rPr>
                        <a:t>59%</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39388472"/>
                  </a:ext>
                </a:extLst>
              </a:tr>
              <a:tr h="186028">
                <a:tc>
                  <a:txBody>
                    <a:bodyPr/>
                    <a:lstStyle/>
                    <a:p>
                      <a:pPr algn="ctr" fontAlgn="ctr">
                        <a:lnSpc>
                          <a:spcPts val="900"/>
                        </a:lnSpc>
                      </a:pPr>
                      <a:r>
                        <a:rPr lang="en-US" sz="1100" b="0" i="0" u="none" strike="noStrike">
                          <a:solidFill>
                            <a:srgbClr val="000000"/>
                          </a:solidFill>
                          <a:effectLst/>
                          <a:latin typeface="Calibri" panose="020F0502020204030204" pitchFamily="34" charset="0"/>
                        </a:rPr>
                        <a:t>54%</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574569006"/>
                  </a:ext>
                </a:extLst>
              </a:tr>
              <a:tr h="186028">
                <a:tc>
                  <a:txBody>
                    <a:bodyPr/>
                    <a:lstStyle/>
                    <a:p>
                      <a:pPr algn="ctr" fontAlgn="ctr">
                        <a:lnSpc>
                          <a:spcPts val="900"/>
                        </a:lnSpc>
                      </a:pPr>
                      <a:r>
                        <a:rPr lang="en-US" sz="1100" b="0" i="0" u="none" strike="noStrike">
                          <a:solidFill>
                            <a:srgbClr val="000000"/>
                          </a:solidFill>
                          <a:effectLst/>
                          <a:latin typeface="Calibri" panose="020F0502020204030204" pitchFamily="34" charset="0"/>
                        </a:rPr>
                        <a:t>33%</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788361006"/>
                  </a:ext>
                </a:extLst>
              </a:tr>
              <a:tr h="18602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58%</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888552465"/>
                  </a:ext>
                </a:extLst>
              </a:tr>
              <a:tr h="186028">
                <a:tc>
                  <a:txBody>
                    <a:bodyPr/>
                    <a:lstStyle/>
                    <a:p>
                      <a:pPr algn="ctr" fontAlgn="ctr">
                        <a:lnSpc>
                          <a:spcPts val="900"/>
                        </a:lnSpc>
                      </a:pPr>
                      <a:r>
                        <a:rPr lang="en-US" sz="1100" b="0" i="0" u="none" strike="noStrike">
                          <a:solidFill>
                            <a:srgbClr val="000000"/>
                          </a:solidFill>
                          <a:effectLst/>
                          <a:latin typeface="Calibri" panose="020F0502020204030204" pitchFamily="34" charset="0"/>
                        </a:rPr>
                        <a:t>57%</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40836611"/>
                  </a:ext>
                </a:extLst>
              </a:tr>
              <a:tr h="186028">
                <a:tc>
                  <a:txBody>
                    <a:bodyPr/>
                    <a:lstStyle/>
                    <a:p>
                      <a:pPr algn="ctr" fontAlgn="ctr">
                        <a:lnSpc>
                          <a:spcPts val="900"/>
                        </a:lnSpc>
                      </a:pPr>
                      <a:r>
                        <a:rPr lang="en-US" sz="1100" b="0" i="0" u="none" strike="noStrike">
                          <a:solidFill>
                            <a:srgbClr val="000000"/>
                          </a:solidFill>
                          <a:effectLst/>
                          <a:latin typeface="Calibri" panose="020F0502020204030204" pitchFamily="34" charset="0"/>
                        </a:rPr>
                        <a:t>51%</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66003345"/>
                  </a:ext>
                </a:extLst>
              </a:tr>
              <a:tr h="186028">
                <a:tc>
                  <a:txBody>
                    <a:bodyPr/>
                    <a:lstStyle/>
                    <a:p>
                      <a:pPr algn="ctr" fontAlgn="ctr">
                        <a:lnSpc>
                          <a:spcPts val="900"/>
                        </a:lnSpc>
                      </a:pPr>
                      <a:r>
                        <a:rPr lang="en-US" sz="1100" b="0" i="0" u="none" strike="noStrike">
                          <a:solidFill>
                            <a:srgbClr val="000000"/>
                          </a:solidFill>
                          <a:effectLst/>
                          <a:latin typeface="Calibri" panose="020F0502020204030204" pitchFamily="34" charset="0"/>
                        </a:rPr>
                        <a:t>51%</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36028271"/>
                  </a:ext>
                </a:extLst>
              </a:tr>
              <a:tr h="186028">
                <a:tc>
                  <a:txBody>
                    <a:bodyPr/>
                    <a:lstStyle/>
                    <a:p>
                      <a:pPr algn="ctr" fontAlgn="ctr">
                        <a:lnSpc>
                          <a:spcPts val="900"/>
                        </a:lnSpc>
                      </a:pPr>
                      <a:r>
                        <a:rPr lang="en-US" sz="1100" b="0" i="0" u="none" strike="noStrike">
                          <a:solidFill>
                            <a:srgbClr val="000000"/>
                          </a:solidFill>
                          <a:effectLst/>
                          <a:latin typeface="Calibri" panose="020F0502020204030204" pitchFamily="34" charset="0"/>
                        </a:rPr>
                        <a:t>44%</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364789539"/>
                  </a:ext>
                </a:extLst>
              </a:tr>
              <a:tr h="186028">
                <a:tc>
                  <a:txBody>
                    <a:bodyPr/>
                    <a:lstStyle/>
                    <a:p>
                      <a:pPr algn="ctr" fontAlgn="ctr">
                        <a:lnSpc>
                          <a:spcPts val="900"/>
                        </a:lnSpc>
                      </a:pPr>
                      <a:r>
                        <a:rPr lang="en-US" sz="1100" b="0" i="0" u="none" strike="noStrike">
                          <a:solidFill>
                            <a:srgbClr val="000000"/>
                          </a:solidFill>
                          <a:effectLst/>
                          <a:latin typeface="Calibri" panose="020F0502020204030204" pitchFamily="34" charset="0"/>
                        </a:rPr>
                        <a:t>41%</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800758124"/>
                  </a:ext>
                </a:extLst>
              </a:tr>
              <a:tr h="186028">
                <a:tc>
                  <a:txBody>
                    <a:bodyPr/>
                    <a:lstStyle/>
                    <a:p>
                      <a:pPr algn="ctr" fontAlgn="ctr">
                        <a:lnSpc>
                          <a:spcPts val="900"/>
                        </a:lnSpc>
                      </a:pPr>
                      <a:r>
                        <a:rPr lang="en-US" sz="1100" b="0" i="0" u="none" strike="noStrike">
                          <a:solidFill>
                            <a:srgbClr val="000000"/>
                          </a:solidFill>
                          <a:effectLst/>
                          <a:latin typeface="Calibri" panose="020F0502020204030204" pitchFamily="34" charset="0"/>
                        </a:rPr>
                        <a:t>44%</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1806946"/>
                  </a:ext>
                </a:extLst>
              </a:tr>
              <a:tr h="186028">
                <a:tc>
                  <a:txBody>
                    <a:bodyPr/>
                    <a:lstStyle/>
                    <a:p>
                      <a:pPr algn="ctr" fontAlgn="ctr">
                        <a:lnSpc>
                          <a:spcPts val="900"/>
                        </a:lnSpc>
                      </a:pPr>
                      <a:r>
                        <a:rPr lang="en-US" sz="1100" b="0" i="0" u="none" strike="noStrike">
                          <a:solidFill>
                            <a:srgbClr val="000000"/>
                          </a:solidFill>
                          <a:effectLst/>
                          <a:latin typeface="Calibri" panose="020F0502020204030204" pitchFamily="34" charset="0"/>
                        </a:rPr>
                        <a:t>37%</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688704111"/>
                  </a:ext>
                </a:extLst>
              </a:tr>
              <a:tr h="186028">
                <a:tc>
                  <a:txBody>
                    <a:bodyPr/>
                    <a:lstStyle/>
                    <a:p>
                      <a:pPr algn="ctr" fontAlgn="ctr">
                        <a:lnSpc>
                          <a:spcPts val="900"/>
                        </a:lnSpc>
                      </a:pPr>
                      <a:r>
                        <a:rPr lang="en-US" sz="1100" b="0" i="0" u="none" strike="noStrike">
                          <a:solidFill>
                            <a:srgbClr val="000000"/>
                          </a:solidFill>
                          <a:effectLst/>
                          <a:latin typeface="Calibri" panose="020F0502020204030204" pitchFamily="34" charset="0"/>
                        </a:rPr>
                        <a:t>42%</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28709516"/>
                  </a:ext>
                </a:extLst>
              </a:tr>
              <a:tr h="186028">
                <a:tc>
                  <a:txBody>
                    <a:bodyPr/>
                    <a:lstStyle/>
                    <a:p>
                      <a:pPr algn="ctr" fontAlgn="ctr">
                        <a:lnSpc>
                          <a:spcPts val="900"/>
                        </a:lnSpc>
                      </a:pPr>
                      <a:r>
                        <a:rPr lang="en-US" sz="1100" b="0" i="0" u="none" strike="noStrike">
                          <a:solidFill>
                            <a:srgbClr val="000000"/>
                          </a:solidFill>
                          <a:effectLst/>
                          <a:latin typeface="Calibri" panose="020F0502020204030204" pitchFamily="34" charset="0"/>
                        </a:rPr>
                        <a:t>37%</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71739661"/>
                  </a:ext>
                </a:extLst>
              </a:tr>
              <a:tr h="186028">
                <a:tc>
                  <a:txBody>
                    <a:bodyPr/>
                    <a:lstStyle/>
                    <a:p>
                      <a:pPr algn="ctr" fontAlgn="ctr">
                        <a:lnSpc>
                          <a:spcPts val="900"/>
                        </a:lnSpc>
                      </a:pPr>
                      <a:r>
                        <a:rPr lang="en-US" sz="1100" b="0" i="0" u="none" strike="noStrike">
                          <a:solidFill>
                            <a:srgbClr val="000000"/>
                          </a:solidFill>
                          <a:effectLst/>
                          <a:latin typeface="Calibri" panose="020F0502020204030204" pitchFamily="34" charset="0"/>
                        </a:rPr>
                        <a:t>50%</a:t>
                      </a:r>
                      <a:endParaRPr lang="en-US" sz="1100" b="0" i="0" u="none" strike="noStrike" dirty="0">
                        <a:solidFill>
                          <a:srgbClr val="000000"/>
                        </a:solidFill>
                        <a:effectLst/>
                        <a:latin typeface="Calibri" panose="020F0502020204030204" pitchFamily="34" charset="0"/>
                      </a:endParaRP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22593658"/>
                  </a:ext>
                </a:extLst>
              </a:tr>
              <a:tr h="199680">
                <a:tc>
                  <a:txBody>
                    <a:bodyPr/>
                    <a:lstStyle/>
                    <a:p>
                      <a:pPr algn="ctr" fontAlgn="ctr">
                        <a:lnSpc>
                          <a:spcPts val="900"/>
                        </a:lnSpc>
                      </a:pPr>
                      <a:r>
                        <a:rPr lang="en-US" sz="1100" b="0" i="0" u="none" strike="noStrike">
                          <a:solidFill>
                            <a:srgbClr val="000000"/>
                          </a:solidFill>
                          <a:effectLst/>
                          <a:latin typeface="Calibri" panose="020F0502020204030204" pitchFamily="34" charset="0"/>
                        </a:rPr>
                        <a:t>41%</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34533265"/>
                  </a:ext>
                </a:extLst>
              </a:tr>
              <a:tr h="18602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769567438"/>
                  </a:ext>
                </a:extLst>
              </a:tr>
              <a:tr h="186028">
                <a:tc>
                  <a:txBody>
                    <a:bodyPr/>
                    <a:lstStyle/>
                    <a:p>
                      <a:pPr algn="ctr" fontAlgn="ctr">
                        <a:lnSpc>
                          <a:spcPts val="900"/>
                        </a:lnSpc>
                      </a:pPr>
                      <a:r>
                        <a:rPr lang="en-US" sz="1100" b="0" i="0" u="none" strike="noStrike">
                          <a:solidFill>
                            <a:srgbClr val="000000"/>
                          </a:solidFill>
                          <a:effectLst/>
                          <a:latin typeface="Calibri" panose="020F0502020204030204" pitchFamily="34" charset="0"/>
                        </a:rPr>
                        <a:t>30%</a:t>
                      </a:r>
                      <a:endParaRPr lang="en-US" sz="1100" b="0" i="0" u="none" strike="noStrike" dirty="0">
                        <a:solidFill>
                          <a:srgbClr val="000000"/>
                        </a:solidFill>
                        <a:effectLst/>
                        <a:latin typeface="Calibri" panose="020F0502020204030204" pitchFamily="34" charset="0"/>
                      </a:endParaRP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18870496"/>
                  </a:ext>
                </a:extLst>
              </a:tr>
              <a:tr h="18602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1616855"/>
                  </a:ext>
                </a:extLst>
              </a:tr>
              <a:tr h="186028">
                <a:tc>
                  <a:txBody>
                    <a:bodyPr/>
                    <a:lstStyle/>
                    <a:p>
                      <a:pPr algn="ctr" fontAlgn="ctr">
                        <a:lnSpc>
                          <a:spcPts val="900"/>
                        </a:lnSpc>
                      </a:pPr>
                      <a:r>
                        <a:rPr lang="en-US" sz="1100" b="0" i="0" u="none" strike="noStrike">
                          <a:solidFill>
                            <a:srgbClr val="000000"/>
                          </a:solidFill>
                          <a:effectLst/>
                          <a:latin typeface="Calibri" panose="020F0502020204030204" pitchFamily="34" charset="0"/>
                        </a:rPr>
                        <a:t>22%</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29315003"/>
                  </a:ext>
                </a:extLst>
              </a:tr>
              <a:tr h="185114">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15%</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74815038"/>
                  </a:ext>
                </a:extLst>
              </a:tr>
            </a:tbl>
          </a:graphicData>
        </a:graphic>
      </p:graphicFrame>
      <p:sp>
        <p:nvSpPr>
          <p:cNvPr id="14" name="TextBox 13">
            <a:extLst>
              <a:ext uri="{FF2B5EF4-FFF2-40B4-BE49-F238E27FC236}">
                <a16:creationId xmlns:a16="http://schemas.microsoft.com/office/drawing/2014/main" xmlns="" id="{D2A5A796-CCA6-441A-938E-2ECB9DD2D6E5}"/>
              </a:ext>
            </a:extLst>
          </p:cNvPr>
          <p:cNvSpPr txBox="1"/>
          <p:nvPr/>
        </p:nvSpPr>
        <p:spPr>
          <a:xfrm>
            <a:off x="7754363" y="1075681"/>
            <a:ext cx="642076" cy="169277"/>
          </a:xfrm>
          <a:prstGeom prst="rect">
            <a:avLst/>
          </a:prstGeom>
        </p:spPr>
        <p:txBody>
          <a:bodyPr vert="horz" wrap="square" lIns="0" tIns="0" rIns="0" bIns="0" rtlCol="0">
            <a:spAutoFit/>
          </a:bodyPr>
          <a:lstStyle/>
          <a:p>
            <a:pPr marL="4763" algn="ctr"/>
            <a:r>
              <a:rPr lang="en-US" sz="1100" dirty="0"/>
              <a:t>45%</a:t>
            </a:r>
          </a:p>
        </p:txBody>
      </p:sp>
    </p:spTree>
    <p:extLst>
      <p:ext uri="{BB962C8B-B14F-4D97-AF65-F5344CB8AC3E}">
        <p14:creationId xmlns:p14="http://schemas.microsoft.com/office/powerpoint/2010/main" val="34857842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just"/>
            <a:r>
              <a:rPr lang="en-US" dirty="0"/>
              <a:t>The potential loss of employment is too great—By Regional Economy</a:t>
            </a:r>
          </a:p>
        </p:txBody>
      </p:sp>
      <p:graphicFrame>
        <p:nvGraphicFramePr>
          <p:cNvPr id="6" name="Chart 5"/>
          <p:cNvGraphicFramePr/>
          <p:nvPr>
            <p:extLst>
              <p:ext uri="{D42A27DB-BD31-4B8C-83A1-F6EECF244321}">
                <p14:modId xmlns:p14="http://schemas.microsoft.com/office/powerpoint/2010/main" val="1812858293"/>
              </p:ext>
            </p:extLst>
          </p:nvPr>
        </p:nvGraphicFramePr>
        <p:xfrm>
          <a:off x="268506" y="1584960"/>
          <a:ext cx="7680960" cy="4206240"/>
        </p:xfrm>
        <a:graphic>
          <a:graphicData uri="http://schemas.openxmlformats.org/drawingml/2006/chart">
            <c:chart xmlns:c="http://schemas.openxmlformats.org/drawingml/2006/chart" xmlns:r="http://schemas.openxmlformats.org/officeDocument/2006/relationships" r:id="rId2"/>
          </a:graphicData>
        </a:graphic>
      </p:graphicFrame>
      <p:cxnSp>
        <p:nvCxnSpPr>
          <p:cNvPr id="7" name="Straight Connector 6"/>
          <p:cNvCxnSpPr/>
          <p:nvPr/>
        </p:nvCxnSpPr>
        <p:spPr>
          <a:xfrm>
            <a:off x="381000" y="23622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8" name="Table 7">
            <a:extLst>
              <a:ext uri="{FF2B5EF4-FFF2-40B4-BE49-F238E27FC236}">
                <a16:creationId xmlns:a16="http://schemas.microsoft.com/office/drawing/2014/main" xmlns="" id="{A4B285C1-F123-4547-A52C-AF09EE898C8A}"/>
              </a:ext>
            </a:extLst>
          </p:cNvPr>
          <p:cNvGraphicFramePr>
            <a:graphicFrameLocks noGrp="1"/>
          </p:cNvGraphicFramePr>
          <p:nvPr>
            <p:extLst>
              <p:ext uri="{D42A27DB-BD31-4B8C-83A1-F6EECF244321}">
                <p14:modId xmlns:p14="http://schemas.microsoft.com/office/powerpoint/2010/main" val="3914773362"/>
              </p:ext>
            </p:extLst>
          </p:nvPr>
        </p:nvGraphicFramePr>
        <p:xfrm>
          <a:off x="7162800" y="914400"/>
          <a:ext cx="1143000" cy="5212083"/>
        </p:xfrm>
        <a:graphic>
          <a:graphicData uri="http://schemas.openxmlformats.org/drawingml/2006/table">
            <a:tbl>
              <a:tblPr>
                <a:tableStyleId>{5C22544A-7EE6-4342-B048-85BDC9FD1C3A}</a:tableStyleId>
              </a:tblPr>
              <a:tblGrid>
                <a:gridCol w="1143000">
                  <a:extLst>
                    <a:ext uri="{9D8B030D-6E8A-4147-A177-3AD203B41FA5}">
                      <a16:colId xmlns:a16="http://schemas.microsoft.com/office/drawing/2014/main" xmlns="" val="2687950427"/>
                    </a:ext>
                  </a:extLst>
                </a:gridCol>
              </a:tblGrid>
              <a:tr h="409895">
                <a:tc>
                  <a:txBody>
                    <a:bodyPr/>
                    <a:lstStyle/>
                    <a:p>
                      <a:pPr algn="ctr" fontAlgn="t"/>
                      <a:endParaRPr lang="en-US" sz="1200" b="1" i="0" u="none"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807450666"/>
                  </a:ext>
                </a:extLst>
              </a:tr>
              <a:tr h="322244">
                <a:tc>
                  <a:txBody>
                    <a:bodyPr/>
                    <a:lstStyle/>
                    <a:p>
                      <a:pPr algn="ctr" fontAlgn="t"/>
                      <a:r>
                        <a:rPr lang="en-US" sz="1200" b="1" u="sng" strike="noStrike" dirty="0">
                          <a:effectLst/>
                          <a:latin typeface="+mn-lt"/>
                        </a:rPr>
                        <a:t>2017</a:t>
                      </a:r>
                      <a:endParaRPr lang="en-US" sz="1200" b="1" i="0" u="sng" strike="noStrike" dirty="0">
                        <a:solidFill>
                          <a:srgbClr val="000000"/>
                        </a:solidFill>
                        <a:effectLst/>
                        <a:latin typeface="+mn-lt"/>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315944323"/>
                  </a:ext>
                </a:extLst>
              </a:tr>
              <a:tr h="551040">
                <a:tc>
                  <a:txBody>
                    <a:bodyPr/>
                    <a:lstStyle/>
                    <a:p>
                      <a:pPr algn="ctr" fontAlgn="b"/>
                      <a:r>
                        <a:rPr lang="en-CA" sz="1200" b="0" i="0" u="none" strike="noStrike" kern="1200" dirty="0">
                          <a:solidFill>
                            <a:srgbClr val="222223"/>
                          </a:solidFill>
                          <a:effectLst/>
                          <a:latin typeface="Calibri" panose="020F0502020204030204" pitchFamily="34" charset="0"/>
                          <a:ea typeface="+mn-ea"/>
                          <a:cs typeface="+mn-cs"/>
                        </a:rPr>
                        <a:t>45%</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61919264"/>
                  </a:ext>
                </a:extLst>
              </a:tr>
              <a:tr h="440762">
                <a:tc>
                  <a:txBody>
                    <a:bodyPr/>
                    <a:lstStyle/>
                    <a:p>
                      <a:pPr algn="ctr" fontAlgn="b"/>
                      <a:endParaRPr lang="en-CA" sz="1200" b="0" i="0" u="none" strike="noStrike" kern="1200" dirty="0">
                        <a:solidFill>
                          <a:srgbClr val="222223"/>
                        </a:solidFill>
                        <a:effectLst/>
                        <a:latin typeface="Calibri" panose="020F0502020204030204" pitchFamily="34" charset="0"/>
                        <a:ea typeface="+mn-ea"/>
                        <a:cs typeface="+mn-cs"/>
                      </a:endParaRP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55413844"/>
                  </a:ext>
                </a:extLst>
              </a:tr>
              <a:tr h="440762">
                <a:tc>
                  <a:txBody>
                    <a:bodyPr/>
                    <a:lstStyle/>
                    <a:p>
                      <a:pPr algn="ctr" fontAlgn="ctr"/>
                      <a:r>
                        <a:rPr lang="en-US" sz="1200" b="0" i="0" u="none" strike="noStrike" dirty="0">
                          <a:solidFill>
                            <a:srgbClr val="000000"/>
                          </a:solidFill>
                          <a:effectLst/>
                          <a:latin typeface="Calibri" panose="020F0502020204030204" pitchFamily="34" charset="0"/>
                        </a:rPr>
                        <a:t>45%</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13976434"/>
                  </a:ext>
                </a:extLst>
              </a:tr>
              <a:tr h="440762">
                <a:tc>
                  <a:txBody>
                    <a:bodyPr/>
                    <a:lstStyle/>
                    <a:p>
                      <a:pPr algn="ctr" fontAlgn="ctr"/>
                      <a:r>
                        <a:rPr lang="en-US" sz="1200" b="0" i="0" u="none" strike="noStrike" dirty="0">
                          <a:solidFill>
                            <a:srgbClr val="000000"/>
                          </a:solidFill>
                          <a:effectLst/>
                          <a:latin typeface="Calibri" panose="020F0502020204030204" pitchFamily="34" charset="0"/>
                        </a:rPr>
                        <a:t>47%</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42134388"/>
                  </a:ext>
                </a:extLst>
              </a:tr>
              <a:tr h="440762">
                <a:tc>
                  <a:txBody>
                    <a:bodyPr/>
                    <a:lstStyle/>
                    <a:p>
                      <a:pPr algn="ctr" fontAlgn="ctr"/>
                      <a:r>
                        <a:rPr lang="en-US" sz="1200" b="0" i="0" u="none" strike="noStrike" dirty="0">
                          <a:solidFill>
                            <a:srgbClr val="000000"/>
                          </a:solidFill>
                          <a:effectLst/>
                          <a:latin typeface="Calibri" panose="020F0502020204030204" pitchFamily="34" charset="0"/>
                        </a:rPr>
                        <a:t>54%</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9803394"/>
                  </a:ext>
                </a:extLst>
              </a:tr>
              <a:tr h="440762">
                <a:tc>
                  <a:txBody>
                    <a:bodyPr/>
                    <a:lstStyle/>
                    <a:p>
                      <a:pPr algn="ctr" rtl="0" fontAlgn="ctr"/>
                      <a:r>
                        <a:rPr lang="en-US" sz="1200" b="0" i="0" u="none" strike="noStrike">
                          <a:solidFill>
                            <a:srgbClr val="000000"/>
                          </a:solidFill>
                          <a:effectLst/>
                          <a:latin typeface="Calibri" panose="020F0502020204030204" pitchFamily="34" charset="0"/>
                        </a:rPr>
                        <a:t>33%</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869873137"/>
                  </a:ext>
                </a:extLst>
              </a:tr>
              <a:tr h="440762">
                <a:tc>
                  <a:txBody>
                    <a:bodyPr/>
                    <a:lstStyle/>
                    <a:p>
                      <a:pPr algn="ctr" rtl="0" fontAlgn="ctr"/>
                      <a:r>
                        <a:rPr lang="en-US" sz="1200" b="0" i="0" u="none" strike="noStrike">
                          <a:solidFill>
                            <a:srgbClr val="000000"/>
                          </a:solidFill>
                          <a:effectLst/>
                          <a:latin typeface="Calibri" panose="020F0502020204030204" pitchFamily="34" charset="0"/>
                        </a:rPr>
                        <a:t>46%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762794929"/>
                  </a:ext>
                </a:extLst>
              </a:tr>
              <a:tr h="440762">
                <a:tc>
                  <a:txBody>
                    <a:bodyPr/>
                    <a:lstStyle/>
                    <a:p>
                      <a:pPr algn="ctr" rtl="0" fontAlgn="ctr"/>
                      <a:r>
                        <a:rPr lang="en-US" sz="1200" b="0" i="0" u="none" strike="noStrike">
                          <a:solidFill>
                            <a:srgbClr val="000000"/>
                          </a:solidFill>
                          <a:effectLst/>
                          <a:latin typeface="Calibri" panose="020F0502020204030204" pitchFamily="34" charset="0"/>
                        </a:rPr>
                        <a:t>46%</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73477182"/>
                  </a:ext>
                </a:extLst>
              </a:tr>
              <a:tr h="440762">
                <a:tc>
                  <a:txBody>
                    <a:bodyPr/>
                    <a:lstStyle/>
                    <a:p>
                      <a:pPr algn="ctr" rtl="0" fontAlgn="ctr"/>
                      <a:r>
                        <a:rPr lang="en-US" sz="1200" b="0" i="0" u="none" strike="noStrike" dirty="0">
                          <a:solidFill>
                            <a:srgbClr val="000000"/>
                          </a:solidFill>
                          <a:effectLst/>
                          <a:latin typeface="Calibri" panose="020F0502020204030204" pitchFamily="34" charset="0"/>
                        </a:rPr>
                        <a:t>39%</a:t>
                      </a:r>
                    </a:p>
                  </a:txBody>
                  <a:tcPr marL="9525" marR="9525" marT="9525" marB="0"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30935026"/>
                  </a:ext>
                </a:extLst>
              </a:tr>
              <a:tr h="402808">
                <a:tc>
                  <a:txBody>
                    <a:bodyPr/>
                    <a:lstStyle/>
                    <a:p>
                      <a:pPr algn="ctr" fontAlgn="t"/>
                      <a:endParaRPr lang="en-US" sz="1200" b="0" i="0" u="none" strike="noStrike" kern="1200" dirty="0">
                        <a:solidFill>
                          <a:srgbClr val="222223"/>
                        </a:solidFill>
                        <a:effectLst/>
                        <a:latin typeface="Calibri" panose="020F0502020204030204" pitchFamily="34" charset="0"/>
                        <a:ea typeface="+mn-ea"/>
                        <a:cs typeface="+mn-cs"/>
                      </a:endParaRPr>
                    </a:p>
                  </a:txBody>
                  <a:tcPr marL="9525" marR="9525"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47027772"/>
                  </a:ext>
                </a:extLst>
              </a:tr>
            </a:tbl>
          </a:graphicData>
        </a:graphic>
      </p:graphicFrame>
      <p:sp>
        <p:nvSpPr>
          <p:cNvPr id="10" name="Text Placeholder 2">
            <a:extLst>
              <a:ext uri="{FF2B5EF4-FFF2-40B4-BE49-F238E27FC236}">
                <a16:creationId xmlns:a16="http://schemas.microsoft.com/office/drawing/2014/main" xmlns="" id="{F5CF7336-2CF5-418B-8C00-1539EBAAAE45}"/>
              </a:ext>
            </a:extLst>
          </p:cNvPr>
          <p:cNvSpPr>
            <a:spLocks noGrp="1"/>
          </p:cNvSpPr>
          <p:nvPr>
            <p:ph type="body" sz="quarter" idx="16"/>
          </p:nvPr>
        </p:nvSpPr>
        <p:spPr>
          <a:xfrm>
            <a:off x="209558" y="6316275"/>
            <a:ext cx="7258042" cy="356508"/>
          </a:xfrm>
        </p:spPr>
        <p:txBody>
          <a:bodyPr/>
          <a:lstStyle/>
          <a:p>
            <a:r>
              <a:rPr lang="en-US" dirty="0"/>
              <a:t>Q35.  Why do you disagree that the benefits of these new types of technological advances outweigh the costs?</a:t>
            </a:r>
          </a:p>
          <a:p>
            <a:r>
              <a:rPr lang="en-CA" dirty="0"/>
              <a:t>Base: Disagree Benefits Outweigh Costs (n=7,013)</a:t>
            </a:r>
            <a:endParaRPr lang="en-US" dirty="0"/>
          </a:p>
        </p:txBody>
      </p:sp>
    </p:spTree>
    <p:extLst>
      <p:ext uri="{BB962C8B-B14F-4D97-AF65-F5344CB8AC3E}">
        <p14:creationId xmlns:p14="http://schemas.microsoft.com/office/powerpoint/2010/main" val="4646683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228600"/>
            <a:ext cx="8646971" cy="553998"/>
          </a:xfrm>
        </p:spPr>
        <p:txBody>
          <a:bodyPr/>
          <a:lstStyle/>
          <a:p>
            <a:pPr algn="just"/>
            <a:r>
              <a:rPr lang="en-US" dirty="0"/>
              <a:t>The pace of change is too much for people to reasonably keep up with</a:t>
            </a:r>
            <a:br>
              <a:rPr lang="en-US" dirty="0"/>
            </a:br>
            <a:r>
              <a:rPr lang="en-US" dirty="0"/>
              <a:t>—By Economy</a:t>
            </a:r>
          </a:p>
        </p:txBody>
      </p:sp>
      <p:sp>
        <p:nvSpPr>
          <p:cNvPr id="3" name="Text Placeholder 2"/>
          <p:cNvSpPr>
            <a:spLocks noGrp="1"/>
          </p:cNvSpPr>
          <p:nvPr>
            <p:ph type="body" sz="quarter" idx="16"/>
          </p:nvPr>
        </p:nvSpPr>
        <p:spPr>
          <a:xfrm>
            <a:off x="209558" y="6316275"/>
            <a:ext cx="7258042" cy="356508"/>
          </a:xfrm>
        </p:spPr>
        <p:txBody>
          <a:bodyPr/>
          <a:lstStyle/>
          <a:p>
            <a:r>
              <a:rPr lang="en-US" dirty="0"/>
              <a:t>Q35.  Why do you disagree that the benefits of these new types of technological advances outweigh the costs?</a:t>
            </a:r>
          </a:p>
          <a:p>
            <a:r>
              <a:rPr lang="en-CA" dirty="0"/>
              <a:t>Base: Disagree Benefits Outweigh Costs (n=7,013)</a:t>
            </a:r>
            <a:endParaRPr lang="en-US" dirty="0"/>
          </a:p>
        </p:txBody>
      </p:sp>
      <p:graphicFrame>
        <p:nvGraphicFramePr>
          <p:cNvPr id="6" name="Chart 5"/>
          <p:cNvGraphicFramePr/>
          <p:nvPr>
            <p:extLst>
              <p:ext uri="{D42A27DB-BD31-4B8C-83A1-F6EECF244321}">
                <p14:modId xmlns:p14="http://schemas.microsoft.com/office/powerpoint/2010/main" val="1539125620"/>
              </p:ext>
            </p:extLst>
          </p:nvPr>
        </p:nvGraphicFramePr>
        <p:xfrm>
          <a:off x="209558" y="990600"/>
          <a:ext cx="8934442"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7" name="Straight Connector 6"/>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8" name="Table 7">
            <a:extLst>
              <a:ext uri="{FF2B5EF4-FFF2-40B4-BE49-F238E27FC236}">
                <a16:creationId xmlns:a16="http://schemas.microsoft.com/office/drawing/2014/main" xmlns="" id="{6221525C-E576-4009-90C6-72CE00A85BD7}"/>
              </a:ext>
            </a:extLst>
          </p:cNvPr>
          <p:cNvGraphicFramePr>
            <a:graphicFrameLocks noGrp="1"/>
          </p:cNvGraphicFramePr>
          <p:nvPr>
            <p:extLst>
              <p:ext uri="{D42A27DB-BD31-4B8C-83A1-F6EECF244321}">
                <p14:modId xmlns:p14="http://schemas.microsoft.com/office/powerpoint/2010/main" val="3145954050"/>
              </p:ext>
            </p:extLst>
          </p:nvPr>
        </p:nvGraphicFramePr>
        <p:xfrm>
          <a:off x="7086600" y="494763"/>
          <a:ext cx="1981200" cy="365760"/>
        </p:xfrm>
        <a:graphic>
          <a:graphicData uri="http://schemas.openxmlformats.org/drawingml/2006/table">
            <a:tbl>
              <a:tblPr>
                <a:tableStyleId>{5C22544A-7EE6-4342-B048-85BDC9FD1C3A}</a:tableStyleId>
              </a:tblPr>
              <a:tblGrid>
                <a:gridCol w="1981200">
                  <a:extLst>
                    <a:ext uri="{9D8B030D-6E8A-4147-A177-3AD203B41FA5}">
                      <a16:colId xmlns:a16="http://schemas.microsoft.com/office/drawing/2014/main" xmlns="" val="900316581"/>
                    </a:ext>
                  </a:extLst>
                </a:gridCol>
              </a:tblGrid>
              <a:tr h="165660">
                <a:tc>
                  <a:txBody>
                    <a:bodyPr/>
                    <a:lstStyle/>
                    <a:p>
                      <a:pPr algn="ctr" fontAlgn="b"/>
                      <a:endParaRPr lang="en-US" sz="1200" b="1" i="0" u="none" strike="noStrike" dirty="0">
                        <a:solidFill>
                          <a:srgbClr val="000000"/>
                        </a:solidFill>
                        <a:effectLst/>
                        <a:latin typeface="+mn-lt"/>
                      </a:endParaRPr>
                    </a:p>
                  </a:txBody>
                  <a:tcPr marL="5943" marR="5943"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927757543"/>
                  </a:ext>
                </a:extLst>
              </a:tr>
              <a:tr h="165660">
                <a:tc>
                  <a:txBody>
                    <a:bodyPr/>
                    <a:lstStyle/>
                    <a:p>
                      <a:pPr algn="ctr" fontAlgn="b"/>
                      <a:r>
                        <a:rPr kumimoji="0" lang="en-US" sz="1200" b="1" i="0" u="sng" strike="noStrike" kern="1200" cap="none" spc="0" normalizeH="0" baseline="0" noProof="0" dirty="0">
                          <a:ln>
                            <a:noFill/>
                          </a:ln>
                          <a:solidFill>
                            <a:srgbClr val="222223"/>
                          </a:solidFill>
                          <a:effectLst/>
                          <a:uLnTx/>
                          <a:uFillTx/>
                          <a:latin typeface="+mn-lt"/>
                          <a:ea typeface="+mn-ea"/>
                          <a:cs typeface="+mn-cs"/>
                        </a:rPr>
                        <a:t>2017</a:t>
                      </a:r>
                      <a:endParaRPr lang="en-US" sz="1200" b="1" i="0" u="sng" strike="noStrike" dirty="0">
                        <a:solidFill>
                          <a:srgbClr val="000000"/>
                        </a:solidFill>
                        <a:effectLst/>
                        <a:latin typeface="+mn-lt"/>
                      </a:endParaRPr>
                    </a:p>
                  </a:txBody>
                  <a:tcPr marL="5943" marR="5943" marT="0" marB="0" anchor="b">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22876814"/>
                  </a:ext>
                </a:extLst>
              </a:tr>
            </a:tbl>
          </a:graphicData>
        </a:graphic>
      </p:graphicFrame>
      <p:graphicFrame>
        <p:nvGraphicFramePr>
          <p:cNvPr id="9" name="Table 8">
            <a:extLst>
              <a:ext uri="{FF2B5EF4-FFF2-40B4-BE49-F238E27FC236}">
                <a16:creationId xmlns:a16="http://schemas.microsoft.com/office/drawing/2014/main" xmlns="" id="{B7D7E7FE-F1F2-4DEF-9A3F-231E97C8FF51}"/>
              </a:ext>
            </a:extLst>
          </p:cNvPr>
          <p:cNvGraphicFramePr>
            <a:graphicFrameLocks noGrp="1"/>
          </p:cNvGraphicFramePr>
          <p:nvPr>
            <p:extLst>
              <p:ext uri="{D42A27DB-BD31-4B8C-83A1-F6EECF244321}">
                <p14:modId xmlns:p14="http://schemas.microsoft.com/office/powerpoint/2010/main" val="1376917670"/>
              </p:ext>
            </p:extLst>
          </p:nvPr>
        </p:nvGraphicFramePr>
        <p:xfrm>
          <a:off x="7679856" y="1524000"/>
          <a:ext cx="778344" cy="4663438"/>
        </p:xfrm>
        <a:graphic>
          <a:graphicData uri="http://schemas.openxmlformats.org/drawingml/2006/table">
            <a:tbl>
              <a:tblPr>
                <a:tableStyleId>{5C22544A-7EE6-4342-B048-85BDC9FD1C3A}</a:tableStyleId>
              </a:tblPr>
              <a:tblGrid>
                <a:gridCol w="778344">
                  <a:extLst>
                    <a:ext uri="{9D8B030D-6E8A-4147-A177-3AD203B41FA5}">
                      <a16:colId xmlns:a16="http://schemas.microsoft.com/office/drawing/2014/main" xmlns="" val="1157489862"/>
                    </a:ext>
                  </a:extLst>
                </a:gridCol>
              </a:tblGrid>
              <a:tr h="18602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29924001"/>
                  </a:ext>
                </a:extLst>
              </a:tr>
              <a:tr h="186028">
                <a:tc>
                  <a:txBody>
                    <a:bodyPr/>
                    <a:lstStyle/>
                    <a:p>
                      <a:pPr algn="ctr" fontAlgn="ctr">
                        <a:lnSpc>
                          <a:spcPts val="900"/>
                        </a:lnSpc>
                      </a:pPr>
                      <a:r>
                        <a:rPr lang="en-US" sz="1100" b="0" i="0" u="none" strike="noStrike">
                          <a:solidFill>
                            <a:srgbClr val="000000"/>
                          </a:solidFill>
                          <a:effectLst/>
                          <a:latin typeface="Calibri" panose="020F0502020204030204" pitchFamily="34" charset="0"/>
                        </a:rPr>
                        <a:t>56%</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330636559"/>
                  </a:ext>
                </a:extLst>
              </a:tr>
              <a:tr h="186028">
                <a:tc>
                  <a:txBody>
                    <a:bodyPr/>
                    <a:lstStyle/>
                    <a:p>
                      <a:pPr algn="ctr" fontAlgn="ctr">
                        <a:lnSpc>
                          <a:spcPts val="900"/>
                        </a:lnSpc>
                      </a:pPr>
                      <a:r>
                        <a:rPr lang="en-US" sz="1100" b="0" i="0" u="none" strike="noStrike">
                          <a:solidFill>
                            <a:srgbClr val="000000"/>
                          </a:solidFill>
                          <a:effectLst/>
                          <a:latin typeface="Calibri" panose="020F0502020204030204" pitchFamily="34" charset="0"/>
                        </a:rPr>
                        <a:t>26%</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69575464"/>
                  </a:ext>
                </a:extLst>
              </a:tr>
              <a:tr h="186028">
                <a:tc>
                  <a:txBody>
                    <a:bodyPr/>
                    <a:lstStyle/>
                    <a:p>
                      <a:pPr algn="ctr" fontAlgn="ctr">
                        <a:lnSpc>
                          <a:spcPts val="900"/>
                        </a:lnSpc>
                      </a:pPr>
                      <a:r>
                        <a:rPr lang="en-US" sz="1100" b="0" i="0" u="none" strike="noStrike">
                          <a:solidFill>
                            <a:srgbClr val="000000"/>
                          </a:solidFill>
                          <a:effectLst/>
                          <a:latin typeface="Calibri" panose="020F0502020204030204" pitchFamily="34" charset="0"/>
                        </a:rPr>
                        <a:t>35%</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076512565"/>
                  </a:ext>
                </a:extLst>
              </a:tr>
              <a:tr h="186028">
                <a:tc>
                  <a:txBody>
                    <a:bodyPr/>
                    <a:lstStyle/>
                    <a:p>
                      <a:pPr algn="ctr" fontAlgn="ctr">
                        <a:lnSpc>
                          <a:spcPts val="900"/>
                        </a:lnSpc>
                      </a:pPr>
                      <a:r>
                        <a:rPr lang="en-US" sz="1100" b="0" i="0" u="none" strike="noStrike">
                          <a:solidFill>
                            <a:srgbClr val="000000"/>
                          </a:solidFill>
                          <a:effectLst/>
                          <a:latin typeface="Calibri" panose="020F0502020204030204" pitchFamily="34" charset="0"/>
                        </a:rPr>
                        <a:t>30%</a:t>
                      </a:r>
                      <a:endParaRPr lang="en-US" sz="1100" b="0" i="0" u="none" strike="noStrike" dirty="0">
                        <a:solidFill>
                          <a:srgbClr val="000000"/>
                        </a:solidFill>
                        <a:effectLst/>
                        <a:latin typeface="Calibri" panose="020F0502020204030204" pitchFamily="34" charset="0"/>
                      </a:endParaRP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211263259"/>
                  </a:ext>
                </a:extLst>
              </a:tr>
              <a:tr h="186028">
                <a:tc>
                  <a:txBody>
                    <a:bodyPr/>
                    <a:lstStyle/>
                    <a:p>
                      <a:pPr algn="ctr" fontAlgn="ctr">
                        <a:lnSpc>
                          <a:spcPts val="900"/>
                        </a:lnSpc>
                      </a:pPr>
                      <a:r>
                        <a:rPr lang="en-US" sz="1100" b="0" i="0" u="none" strike="noStrike">
                          <a:solidFill>
                            <a:srgbClr val="000000"/>
                          </a:solidFill>
                          <a:effectLst/>
                          <a:latin typeface="Calibri" panose="020F0502020204030204" pitchFamily="34" charset="0"/>
                        </a:rPr>
                        <a:t>36%</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239388472"/>
                  </a:ext>
                </a:extLst>
              </a:tr>
              <a:tr h="186028">
                <a:tc>
                  <a:txBody>
                    <a:bodyPr/>
                    <a:lstStyle/>
                    <a:p>
                      <a:pPr algn="ctr" fontAlgn="ctr">
                        <a:lnSpc>
                          <a:spcPts val="900"/>
                        </a:lnSpc>
                      </a:pPr>
                      <a:r>
                        <a:rPr lang="en-US" sz="1100" b="0" i="0" u="none" strike="noStrike">
                          <a:solidFill>
                            <a:srgbClr val="000000"/>
                          </a:solidFill>
                          <a:effectLst/>
                          <a:latin typeface="Calibri" panose="020F0502020204030204" pitchFamily="34" charset="0"/>
                        </a:rPr>
                        <a:t>33%</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574569006"/>
                  </a:ext>
                </a:extLst>
              </a:tr>
              <a:tr h="186028">
                <a:tc>
                  <a:txBody>
                    <a:bodyPr/>
                    <a:lstStyle/>
                    <a:p>
                      <a:pPr algn="ctr" fontAlgn="ctr">
                        <a:lnSpc>
                          <a:spcPts val="900"/>
                        </a:lnSpc>
                      </a:pPr>
                      <a:r>
                        <a:rPr lang="en-US" sz="1100" b="0" i="0" u="none" strike="noStrike">
                          <a:solidFill>
                            <a:srgbClr val="000000"/>
                          </a:solidFill>
                          <a:effectLst/>
                          <a:latin typeface="Calibri" panose="020F0502020204030204" pitchFamily="34" charset="0"/>
                        </a:rPr>
                        <a:t>27%</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788361006"/>
                  </a:ext>
                </a:extLst>
              </a:tr>
              <a:tr h="186028">
                <a:tc>
                  <a:txBody>
                    <a:bodyPr/>
                    <a:lstStyle/>
                    <a:p>
                      <a:pPr algn="ctr" fontAlgn="ctr">
                        <a:lnSpc>
                          <a:spcPts val="900"/>
                        </a:lnSpc>
                      </a:pPr>
                      <a:r>
                        <a:rPr lang="en-US" sz="1100" b="0" i="0" u="none" strike="noStrike">
                          <a:solidFill>
                            <a:srgbClr val="000000"/>
                          </a:solidFill>
                          <a:effectLst/>
                          <a:latin typeface="Calibri" panose="020F0502020204030204" pitchFamily="34" charset="0"/>
                        </a:rPr>
                        <a:t>31%</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888552465"/>
                  </a:ext>
                </a:extLst>
              </a:tr>
              <a:tr h="186028">
                <a:tc>
                  <a:txBody>
                    <a:bodyPr/>
                    <a:lstStyle/>
                    <a:p>
                      <a:pPr algn="ctr" fontAlgn="ctr">
                        <a:lnSpc>
                          <a:spcPts val="900"/>
                        </a:lnSpc>
                      </a:pPr>
                      <a:r>
                        <a:rPr lang="en-US" sz="1100" b="0" i="0" u="none" strike="noStrike">
                          <a:solidFill>
                            <a:srgbClr val="000000"/>
                          </a:solidFill>
                          <a:effectLst/>
                          <a:latin typeface="Calibri" panose="020F0502020204030204" pitchFamily="34" charset="0"/>
                        </a:rPr>
                        <a:t>29%</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640836611"/>
                  </a:ext>
                </a:extLst>
              </a:tr>
              <a:tr h="186028">
                <a:tc>
                  <a:txBody>
                    <a:bodyPr/>
                    <a:lstStyle/>
                    <a:p>
                      <a:pPr algn="ctr" fontAlgn="ctr">
                        <a:lnSpc>
                          <a:spcPts val="900"/>
                        </a:lnSpc>
                      </a:pPr>
                      <a:r>
                        <a:rPr lang="en-US" sz="1100" b="0" i="0" u="none" strike="noStrike">
                          <a:solidFill>
                            <a:srgbClr val="000000"/>
                          </a:solidFill>
                          <a:effectLst/>
                          <a:latin typeface="Calibri" panose="020F0502020204030204" pitchFamily="34" charset="0"/>
                        </a:rPr>
                        <a:t>26%</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466003345"/>
                  </a:ext>
                </a:extLst>
              </a:tr>
              <a:tr h="186028">
                <a:tc>
                  <a:txBody>
                    <a:bodyPr/>
                    <a:lstStyle/>
                    <a:p>
                      <a:pPr algn="ctr" fontAlgn="ctr">
                        <a:lnSpc>
                          <a:spcPts val="900"/>
                        </a:lnSpc>
                      </a:pPr>
                      <a:r>
                        <a:rPr lang="en-US" sz="1100" b="0" i="0" u="none" strike="noStrike">
                          <a:solidFill>
                            <a:srgbClr val="000000"/>
                          </a:solidFill>
                          <a:effectLst/>
                          <a:latin typeface="Calibri" panose="020F0502020204030204" pitchFamily="34" charset="0"/>
                        </a:rPr>
                        <a:t>31%</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36028271"/>
                  </a:ext>
                </a:extLst>
              </a:tr>
              <a:tr h="186028">
                <a:tc>
                  <a:txBody>
                    <a:bodyPr/>
                    <a:lstStyle/>
                    <a:p>
                      <a:pPr algn="ctr" fontAlgn="ctr">
                        <a:lnSpc>
                          <a:spcPts val="900"/>
                        </a:lnSpc>
                      </a:pPr>
                      <a:r>
                        <a:rPr lang="en-US" sz="1100" b="0" i="0" u="none" strike="noStrike">
                          <a:solidFill>
                            <a:srgbClr val="000000"/>
                          </a:solidFill>
                          <a:effectLst/>
                          <a:latin typeface="Calibri" panose="020F0502020204030204" pitchFamily="34" charset="0"/>
                        </a:rPr>
                        <a:t>25%</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3364789539"/>
                  </a:ext>
                </a:extLst>
              </a:tr>
              <a:tr h="18602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800758124"/>
                  </a:ext>
                </a:extLst>
              </a:tr>
              <a:tr h="186028">
                <a:tc>
                  <a:txBody>
                    <a:bodyPr/>
                    <a:lstStyle/>
                    <a:p>
                      <a:pPr algn="ctr" fontAlgn="ctr">
                        <a:lnSpc>
                          <a:spcPts val="900"/>
                        </a:lnSpc>
                      </a:pPr>
                      <a:r>
                        <a:rPr lang="en-US" sz="1100" b="0" i="0" u="none" strike="noStrike">
                          <a:solidFill>
                            <a:srgbClr val="000000"/>
                          </a:solidFill>
                          <a:effectLst/>
                          <a:latin typeface="Calibri" panose="020F0502020204030204" pitchFamily="34" charset="0"/>
                        </a:rPr>
                        <a:t>24%</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411806946"/>
                  </a:ext>
                </a:extLst>
              </a:tr>
              <a:tr h="18602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37%</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688704111"/>
                  </a:ext>
                </a:extLst>
              </a:tr>
              <a:tr h="186028">
                <a:tc>
                  <a:txBody>
                    <a:bodyPr/>
                    <a:lstStyle/>
                    <a:p>
                      <a:pPr algn="ctr" fontAlgn="ctr">
                        <a:lnSpc>
                          <a:spcPts val="900"/>
                        </a:lnSpc>
                      </a:pPr>
                      <a:r>
                        <a:rPr lang="en-US" sz="1100" b="0" i="0" u="none" strike="noStrike">
                          <a:solidFill>
                            <a:srgbClr val="000000"/>
                          </a:solidFill>
                          <a:effectLst/>
                          <a:latin typeface="Calibri" panose="020F0502020204030204" pitchFamily="34" charset="0"/>
                        </a:rPr>
                        <a:t>28%</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228709516"/>
                  </a:ext>
                </a:extLst>
              </a:tr>
              <a:tr h="186028">
                <a:tc>
                  <a:txBody>
                    <a:bodyPr/>
                    <a:lstStyle/>
                    <a:p>
                      <a:pPr algn="ctr" fontAlgn="ctr">
                        <a:lnSpc>
                          <a:spcPts val="900"/>
                        </a:lnSpc>
                      </a:pPr>
                      <a:r>
                        <a:rPr lang="en-US" sz="1100" b="0" i="0" u="none" strike="noStrike">
                          <a:solidFill>
                            <a:srgbClr val="000000"/>
                          </a:solidFill>
                          <a:effectLst/>
                          <a:latin typeface="Calibri" panose="020F0502020204030204" pitchFamily="34" charset="0"/>
                        </a:rPr>
                        <a:t>24%</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71739661"/>
                  </a:ext>
                </a:extLst>
              </a:tr>
              <a:tr h="186028">
                <a:tc>
                  <a:txBody>
                    <a:bodyPr/>
                    <a:lstStyle/>
                    <a:p>
                      <a:pPr algn="ctr" fontAlgn="ctr">
                        <a:lnSpc>
                          <a:spcPts val="900"/>
                        </a:lnSpc>
                      </a:pPr>
                      <a:r>
                        <a:rPr lang="en-US" sz="1100" b="0" i="0" u="none" strike="noStrike">
                          <a:solidFill>
                            <a:srgbClr val="000000"/>
                          </a:solidFill>
                          <a:effectLst/>
                          <a:latin typeface="Calibri" panose="020F0502020204030204" pitchFamily="34" charset="0"/>
                        </a:rPr>
                        <a:t>17%</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922593658"/>
                  </a:ext>
                </a:extLst>
              </a:tr>
              <a:tr h="199680">
                <a:tc>
                  <a:txBody>
                    <a:bodyPr/>
                    <a:lstStyle/>
                    <a:p>
                      <a:pPr algn="ctr" fontAlgn="ctr">
                        <a:lnSpc>
                          <a:spcPts val="900"/>
                        </a:lnSpc>
                      </a:pPr>
                      <a:r>
                        <a:rPr lang="en-US" sz="1100" b="0" i="0" u="none" strike="noStrike" dirty="0">
                          <a:solidFill>
                            <a:srgbClr val="222223"/>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34533265"/>
                  </a:ext>
                </a:extLst>
              </a:tr>
              <a:tr h="186028">
                <a:tc>
                  <a:txBody>
                    <a:bodyPr/>
                    <a:lstStyle/>
                    <a:p>
                      <a:pPr algn="ctr" fontAlgn="ctr">
                        <a:lnSpc>
                          <a:spcPts val="900"/>
                        </a:lnSpc>
                      </a:pPr>
                      <a:r>
                        <a:rPr lang="en-US" sz="1100" b="0" i="0" u="none" strike="noStrike">
                          <a:solidFill>
                            <a:srgbClr val="000000"/>
                          </a:solidFill>
                          <a:effectLst/>
                          <a:latin typeface="Calibri" panose="020F0502020204030204" pitchFamily="34" charset="0"/>
                        </a:rPr>
                        <a:t>32%</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769567438"/>
                  </a:ext>
                </a:extLst>
              </a:tr>
              <a:tr h="186028">
                <a:tc>
                  <a:txBody>
                    <a:bodyPr/>
                    <a:lstStyle/>
                    <a:p>
                      <a:pPr algn="ctr" fontAlgn="ctr">
                        <a:lnSpc>
                          <a:spcPts val="900"/>
                        </a:lnSpc>
                      </a:pPr>
                      <a:r>
                        <a:rPr lang="en-US" sz="1100" b="0" i="0" u="none" strike="noStrike">
                          <a:solidFill>
                            <a:srgbClr val="000000"/>
                          </a:solidFill>
                          <a:effectLst/>
                          <a:latin typeface="Calibri" panose="020F0502020204030204" pitchFamily="34" charset="0"/>
                        </a:rPr>
                        <a:t>41%</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918870496"/>
                  </a:ext>
                </a:extLst>
              </a:tr>
              <a:tr h="186028">
                <a:tc>
                  <a:txBody>
                    <a:bodyPr/>
                    <a:lstStyle/>
                    <a:p>
                      <a:pPr algn="ctr" fontAlgn="ctr">
                        <a:lnSpc>
                          <a:spcPts val="900"/>
                        </a:lnSpc>
                      </a:pPr>
                      <a:r>
                        <a:rPr lang="en-US" sz="1100" b="0" i="0" u="none" strike="noStrike">
                          <a:solidFill>
                            <a:srgbClr val="000000"/>
                          </a:solidFill>
                          <a:effectLst/>
                          <a:latin typeface="Calibri" panose="020F0502020204030204" pitchFamily="34" charset="0"/>
                        </a:rPr>
                        <a:t>30%</a:t>
                      </a:r>
                      <a:endParaRPr lang="en-US" sz="1100" b="0" i="0" u="none" strike="noStrike" dirty="0">
                        <a:solidFill>
                          <a:srgbClr val="000000"/>
                        </a:solidFill>
                        <a:effectLst/>
                        <a:latin typeface="Calibri" panose="020F0502020204030204" pitchFamily="34" charset="0"/>
                      </a:endParaRP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1616855"/>
                  </a:ext>
                </a:extLst>
              </a:tr>
              <a:tr h="186028">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129315003"/>
                  </a:ext>
                </a:extLst>
              </a:tr>
              <a:tr h="185114">
                <a:tc>
                  <a:txBody>
                    <a:bodyPr/>
                    <a:lstStyle/>
                    <a:p>
                      <a:pPr algn="ctr" fontAlgn="ctr">
                        <a:lnSpc>
                          <a:spcPts val="900"/>
                        </a:lnSpc>
                      </a:pPr>
                      <a:r>
                        <a:rPr lang="en-US" sz="1100" b="0" i="0" u="none" strike="noStrike" dirty="0">
                          <a:solidFill>
                            <a:srgbClr val="000000"/>
                          </a:solidFill>
                          <a:effectLst/>
                          <a:latin typeface="Calibri" panose="020F0502020204030204" pitchFamily="34" charset="0"/>
                        </a:rPr>
                        <a:t>-</a:t>
                      </a:r>
                    </a:p>
                  </a:txBody>
                  <a:tcPr marL="9525" marR="9525" marT="9525" anchor="ct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2374815038"/>
                  </a:ext>
                </a:extLst>
              </a:tr>
            </a:tbl>
          </a:graphicData>
        </a:graphic>
      </p:graphicFrame>
      <p:sp>
        <p:nvSpPr>
          <p:cNvPr id="10" name="TextBox 9">
            <a:extLst>
              <a:ext uri="{FF2B5EF4-FFF2-40B4-BE49-F238E27FC236}">
                <a16:creationId xmlns:a16="http://schemas.microsoft.com/office/drawing/2014/main" xmlns="" id="{91FAF296-B266-4D6E-AA98-D7E8F6FA4E0B}"/>
              </a:ext>
            </a:extLst>
          </p:cNvPr>
          <p:cNvSpPr txBox="1"/>
          <p:nvPr/>
        </p:nvSpPr>
        <p:spPr>
          <a:xfrm>
            <a:off x="7754363" y="1075681"/>
            <a:ext cx="642076" cy="169277"/>
          </a:xfrm>
          <a:prstGeom prst="rect">
            <a:avLst/>
          </a:prstGeom>
        </p:spPr>
        <p:txBody>
          <a:bodyPr vert="horz" wrap="square" lIns="0" tIns="0" rIns="0" bIns="0" rtlCol="0">
            <a:spAutoFit/>
          </a:bodyPr>
          <a:lstStyle/>
          <a:p>
            <a:pPr marL="4763" algn="ctr"/>
            <a:r>
              <a:rPr lang="en-US" sz="1100"/>
              <a:t>30%</a:t>
            </a:r>
            <a:endParaRPr lang="en-US" sz="1100" dirty="0"/>
          </a:p>
        </p:txBody>
      </p:sp>
    </p:spTree>
    <p:extLst>
      <p:ext uri="{BB962C8B-B14F-4D97-AF65-F5344CB8AC3E}">
        <p14:creationId xmlns:p14="http://schemas.microsoft.com/office/powerpoint/2010/main" val="1668935569"/>
      </p:ext>
    </p:extLst>
  </p:cSld>
  <p:clrMapOvr>
    <a:masterClrMapping/>
  </p:clrMapOvr>
</p:sld>
</file>

<file path=ppt/theme/theme1.xml><?xml version="1.0" encoding="utf-8"?>
<a:theme xmlns:a="http://schemas.openxmlformats.org/drawingml/2006/main" name="Ipsos PPT Template-Ipsos-Public-Affairs (4-3)">
  <a:themeElements>
    <a:clrScheme name="IpsosCURRENT">
      <a:dk1>
        <a:srgbClr val="222223"/>
      </a:dk1>
      <a:lt1>
        <a:sysClr val="window" lastClr="FFFFFF"/>
      </a:lt1>
      <a:dk2>
        <a:srgbClr val="1B365D"/>
      </a:dk2>
      <a:lt2>
        <a:srgbClr val="888B8D"/>
      </a:lt2>
      <a:accent1>
        <a:srgbClr val="E87722"/>
      </a:accent1>
      <a:accent2>
        <a:srgbClr val="F1BE48"/>
      </a:accent2>
      <a:accent3>
        <a:srgbClr val="B7BF12"/>
      </a:accent3>
      <a:accent4>
        <a:srgbClr val="C8C9C7"/>
      </a:accent4>
      <a:accent5>
        <a:srgbClr val="71B2C9"/>
      </a:accent5>
      <a:accent6>
        <a:srgbClr val="007681"/>
      </a:accent6>
      <a:hlink>
        <a:srgbClr val="485CC7"/>
      </a:hlink>
      <a:folHlink>
        <a:srgbClr val="00B2A9"/>
      </a:folHlink>
    </a:clrScheme>
    <a:fontScheme name="Ipsos MORI">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noFill/>
        <a:ln w="12700">
          <a:solidFill>
            <a:schemeClr val="bg2"/>
          </a:solidFill>
          <a:round/>
          <a:headEnd/>
          <a:tailEnd/>
        </a:ln>
        <a:effectLst/>
        <a:extLst>
          <a:ext uri="{909E8E84-426E-40DD-AFC4-6F175D3DCCD1}">
            <a14:hiddenFill xmlns:a14="http://schemas.microsoft.com/office/drawing/2010/main">
              <a:noFill/>
            </a14:hiddenFill>
          </a:ext>
        </a:extLst>
      </a:spPr>
      <a:bodyPr/>
      <a:lstStyle/>
    </a:lnDef>
    <a:txDef>
      <a:spPr/>
      <a:bodyPr vert="horz" wrap="square" lIns="0" tIns="0" rIns="0" bIns="0" rtlCol="0">
        <a:spAutoFit/>
      </a:bodyPr>
      <a:lstStyle>
        <a:defPPr marL="4763">
          <a:defRPr sz="1100"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B75AD9DC4239A47AB6FDC49FCFB618A" ma:contentTypeVersion="4" ma:contentTypeDescription="Create a new document." ma:contentTypeScope="" ma:versionID="4d81cc42fd662a3360be1cc3e1b1eace">
  <xsd:schema xmlns:xsd="http://www.w3.org/2001/XMLSchema" xmlns:xs="http://www.w3.org/2001/XMLSchema" xmlns:p="http://schemas.microsoft.com/office/2006/metadata/properties" xmlns:ns2="85c76272-7e4d-4f8f-89d1-3b227e52ef43" targetNamespace="http://schemas.microsoft.com/office/2006/metadata/properties" ma:root="true" ma:fieldsID="a71fa16961a370f0254f712e3742b8a9" ns2:_="">
    <xsd:import namespace="85c76272-7e4d-4f8f-89d1-3b227e52ef43"/>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5c76272-7e4d-4f8f-89d1-3b227e52ef43"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F9D7525-8BEB-469D-B422-DAE48CA513AE}">
  <ds:schemaRefs>
    <ds:schemaRef ds:uri="http://schemas.microsoft.com/office/infopath/2007/PartnerControls"/>
    <ds:schemaRef ds:uri="85c76272-7e4d-4f8f-89d1-3b227e52ef43"/>
    <ds:schemaRef ds:uri="http://schemas.openxmlformats.org/package/2006/metadata/core-properties"/>
    <ds:schemaRef ds:uri="http://purl.org/dc/elements/1.1/"/>
    <ds:schemaRef ds:uri="http://schemas.microsoft.com/office/2006/documentManagement/types"/>
    <ds:schemaRef ds:uri="http://purl.org/dc/terms/"/>
    <ds:schemaRef ds:uri="http://schemas.microsoft.com/office/2006/metadata/properties"/>
    <ds:schemaRef ds:uri="http://www.w3.org/XML/1998/namespace"/>
    <ds:schemaRef ds:uri="http://purl.org/dc/dcmitype/"/>
  </ds:schemaRefs>
</ds:datastoreItem>
</file>

<file path=customXml/itemProps2.xml><?xml version="1.0" encoding="utf-8"?>
<ds:datastoreItem xmlns:ds="http://schemas.openxmlformats.org/officeDocument/2006/customXml" ds:itemID="{3D2CF21A-00D8-47C4-969D-2196686E746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5c76272-7e4d-4f8f-89d1-3b227e52ef4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58CE206-DC01-4629-ADB7-90D6BB1D0E4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Ipsos PPT Template-Ipsos-Public-Affairs (4-3)</Template>
  <TotalTime>18366</TotalTime>
  <Words>3489</Words>
  <Application>Microsoft Macintosh PowerPoint</Application>
  <PresentationFormat>On-screen Show (4:3)</PresentationFormat>
  <Paragraphs>663</Paragraphs>
  <Slides>47</Slides>
  <Notes>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47</vt:i4>
      </vt:variant>
    </vt:vector>
  </HeadingPairs>
  <TitlesOfParts>
    <vt:vector size="50" baseType="lpstr">
      <vt:lpstr>Calibri</vt:lpstr>
      <vt:lpstr>Arial</vt:lpstr>
      <vt:lpstr>Ipsos PPT Template-Ipsos-Public-Affairs (4-3)</vt:lpstr>
      <vt:lpstr>CIGI-IPSOS GLOBAL SURVEY ON INTERNET SECURITY and TRUST</vt:lpstr>
      <vt:lpstr>Methodology</vt:lpstr>
      <vt:lpstr>PART 5: New TECHNOLOGIES</vt:lpstr>
      <vt:lpstr>A majority of citizens (up 4 points since last year) agree that the benefits of rapid technological advancements outweigh the costs – except in France where only 47% agree. </vt:lpstr>
      <vt:lpstr>A majority of citizens in every Regional Economy agree that technological advancements outweigh the costs. Those in BRICS are most likely to agree, as they were last year. LATAM (82%) is up 9 points. </vt:lpstr>
      <vt:lpstr>Among those who disagree that the benefits outweigh the costs, the main reason continues to be that the potential loss of employment is too great. </vt:lpstr>
      <vt:lpstr>The potential loss of employment is too great—By Economy</vt:lpstr>
      <vt:lpstr>The potential loss of employment is too great—By Regional Economy</vt:lpstr>
      <vt:lpstr>The pace of change is too much for people to reasonably keep up with —By Economy</vt:lpstr>
      <vt:lpstr>The pace of change is too much for people to reasonably keep up with —By Regional Economy</vt:lpstr>
      <vt:lpstr>New technologies hardly ever work right—By Economy</vt:lpstr>
      <vt:lpstr>New technologies hardly ever work right—By Regional Economy</vt:lpstr>
      <vt:lpstr>New technologies often lead to more problems than they solve—By Economy</vt:lpstr>
      <vt:lpstr>New technologies often lead to more problems than they solve—By Regional Economy</vt:lpstr>
      <vt:lpstr>They increase income inequalities —By Economy</vt:lpstr>
      <vt:lpstr>They increase income inequalities —By Economy</vt:lpstr>
      <vt:lpstr>Other—By Economy</vt:lpstr>
      <vt:lpstr>Other—By Regional Economy</vt:lpstr>
      <vt:lpstr>There is no consensus on how to deal with the potentially-negative effects of technological change. It appears that corporations, governments and individuals are all a part of the solution. The idea of training programs is gaining traction (up 5 points since last year). </vt:lpstr>
      <vt:lpstr>Governments should regulate technology to slow its development —By Economy</vt:lpstr>
      <vt:lpstr>Governments should regulate technology to slow its development -- By Regional Economy </vt:lpstr>
      <vt:lpstr>Governments should provide training programs to help those who are put out of work due to technological changes -- By Economy</vt:lpstr>
      <vt:lpstr>Governments should provide training programs to help those who are put out of work due to technological changes —By Regional Economy</vt:lpstr>
      <vt:lpstr>Corporations should think about the social and economic consequences when designing new technologies—By Economy</vt:lpstr>
      <vt:lpstr>Corporations should think about the social and economic consequences when designing new technologies—By Regional Economy</vt:lpstr>
      <vt:lpstr>Governments should provide everyone in society with a minimum guaranteed income in order to cope with the effects of rapid technological change on employment —By Economy</vt:lpstr>
      <vt:lpstr>Governments should provide everyone in society with a minimum guaranteed income in order to cope with the effects of rapid technological change on employment – By Regional Economy</vt:lpstr>
      <vt:lpstr>Individuals should better educate themselves to deal with the effects of technological change—By Economy</vt:lpstr>
      <vt:lpstr>Individuals should better educate themselves to deal with the effects of technological change—By Regional Economy</vt:lpstr>
      <vt:lpstr>Corporations should provide training programs to help those who are put out of work due to technological changes—By Economy</vt:lpstr>
      <vt:lpstr>Corporations should provide training programs to help those who are put out of work due to technological changes—By Regional Economy</vt:lpstr>
      <vt:lpstr>Governments should tax those that benefit from technology changes most and use taxes for redistribution purposes — By Economy</vt:lpstr>
      <vt:lpstr>Governments should tax those that benefit from technology changes most and use taxes for redistribution purposes — By Regional Economy</vt:lpstr>
      <vt:lpstr>Governments should tax robots — By Economy</vt:lpstr>
      <vt:lpstr>Governments should tax robots — By Regional Economy</vt:lpstr>
      <vt:lpstr>Other—By Economy</vt:lpstr>
      <vt:lpstr>Other—By Regional Economy</vt:lpstr>
      <vt:lpstr>Nine in ten (87%) would be more confident buying a product that had a security certification mark developed by a trusted and independent third party, representing a majority in every economy. </vt:lpstr>
      <vt:lpstr>Would Be More Confident Buying A Product That Had Security Certification — By Regional Economy</vt:lpstr>
      <vt:lpstr>Fully one half (49%) would not be willing to pay anything more to have a product with a security mark. The average amount people are willing to pay is 29% more.</vt:lpstr>
      <vt:lpstr>Willingness to Pay – By Regional Economy</vt:lpstr>
      <vt:lpstr>One quarter (24%) say that international tech companies pay local government too much tax, while four in ten (40%) say they pay too little. </vt:lpstr>
      <vt:lpstr>Taxation of International Technology Companies – By Regional Economy</vt:lpstr>
      <vt:lpstr>People are evenly split on what should be done about taxation levels that tech companies pay: 30% think they should be taxed more to pay for social programs and services, 34% say taxation should hold steady at current levels, and 36% believe they should be taxed less to encourage growth. </vt:lpstr>
      <vt:lpstr>Governments &amp; Taxation – By Regional Economy</vt:lpstr>
      <vt:lpstr>Contacts</vt:lpstr>
      <vt:lpstr>PowerPoint Presentation</vt:lpstr>
    </vt:vector>
  </TitlesOfParts>
  <Company>Ipsos-NA</Company>
  <LinksUpToDate>false</LinksUpToDate>
  <SharedDoc>false</SharedDoc>
  <HyperlinksChanged>false</HyperlinksChanged>
  <AppVersion>15.0038</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Madison Cox</cp:lastModifiedBy>
  <cp:revision>1343</cp:revision>
  <dcterms:created xsi:type="dcterms:W3CDTF">2015-10-02T18:18:16Z</dcterms:created>
  <dcterms:modified xsi:type="dcterms:W3CDTF">2018-05-16T01:21:51Z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0x0101003B75AD9DC4239A47AB6FDC49FCFB618A</vt:lpwstr>
  </property>
</Properties>
</file>