
<file path=[Content_Types].xml><?xml version="1.0" encoding="utf-8"?>
<Types xmlns="http://schemas.openxmlformats.org/package/2006/content-types">
  <Default Extension="xml" ContentType="application/xml"/>
  <Default Extension="jpeg" ContentType="image/jpeg"/>
  <Default Extension="xlsx" ContentType="application/vnd.openxmlformats-officedocument.spreadsheetml.sheet"/>
  <Default Extension="png" ContentType="image/png"/>
  <Default Extension="rels" ContentType="application/vnd.openxmlformats-package.relationships+xml"/>
  <Default Extension="tiff" ContentType="image/tif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ppt/charts/chart15.xml" ContentType="application/vnd.openxmlformats-officedocument.drawingml.chart+xml"/>
  <Override PartName="/ppt/charts/style15.xml" ContentType="application/vnd.ms-office.chartstyle+xml"/>
  <Override PartName="/ppt/charts/colors15.xml" ContentType="application/vnd.ms-office.chartcolorstyle+xml"/>
  <Override PartName="/ppt/charts/chart16.xml" ContentType="application/vnd.openxmlformats-officedocument.drawingml.chart+xml"/>
  <Override PartName="/ppt/charts/style16.xml" ContentType="application/vnd.ms-office.chartstyle+xml"/>
  <Override PartName="/ppt/charts/colors16.xml" ContentType="application/vnd.ms-office.chartcolorstyle+xml"/>
  <Override PartName="/ppt/charts/chart17.xml" ContentType="application/vnd.openxmlformats-officedocument.drawingml.chart+xml"/>
  <Override PartName="/ppt/charts/style17.xml" ContentType="application/vnd.ms-office.chartstyle+xml"/>
  <Override PartName="/ppt/charts/colors17.xml" ContentType="application/vnd.ms-office.chartcolorstyle+xml"/>
  <Override PartName="/ppt/charts/chart18.xml" ContentType="application/vnd.openxmlformats-officedocument.drawingml.chart+xml"/>
  <Override PartName="/ppt/charts/style18.xml" ContentType="application/vnd.ms-office.chartstyle+xml"/>
  <Override PartName="/ppt/charts/colors18.xml" ContentType="application/vnd.ms-office.chartcolorstyle+xml"/>
  <Override PartName="/ppt/charts/chart19.xml" ContentType="application/vnd.openxmlformats-officedocument.drawingml.chart+xml"/>
  <Override PartName="/ppt/charts/style19.xml" ContentType="application/vnd.ms-office.chartstyle+xml"/>
  <Override PartName="/ppt/charts/colors19.xml" ContentType="application/vnd.ms-office.chartcolorstyle+xml"/>
  <Override PartName="/ppt/charts/chart20.xml" ContentType="application/vnd.openxmlformats-officedocument.drawingml.chart+xml"/>
  <Override PartName="/ppt/charts/style20.xml" ContentType="application/vnd.ms-office.chartstyle+xml"/>
  <Override PartName="/ppt/charts/colors20.xml" ContentType="application/vnd.ms-office.chartcolorstyle+xml"/>
  <Override PartName="/ppt/charts/chart21.xml" ContentType="application/vnd.openxmlformats-officedocument.drawingml.chart+xml"/>
  <Override PartName="/ppt/charts/style21.xml" ContentType="application/vnd.ms-office.chartstyle+xml"/>
  <Override PartName="/ppt/charts/colors21.xml" ContentType="application/vnd.ms-office.chartcolorstyle+xml"/>
  <Override PartName="/ppt/charts/chart22.xml" ContentType="application/vnd.openxmlformats-officedocument.drawingml.chart+xml"/>
  <Override PartName="/ppt/charts/style22.xml" ContentType="application/vnd.ms-office.chartstyle+xml"/>
  <Override PartName="/ppt/charts/colors22.xml" ContentType="application/vnd.ms-office.chartcolorstyle+xml"/>
  <Override PartName="/ppt/charts/chart23.xml" ContentType="application/vnd.openxmlformats-officedocument.drawingml.chart+xml"/>
  <Override PartName="/ppt/charts/style23.xml" ContentType="application/vnd.ms-office.chartstyle+xml"/>
  <Override PartName="/ppt/charts/colors23.xml" ContentType="application/vnd.ms-office.chartcolorstyle+xml"/>
  <Override PartName="/ppt/charts/chart24.xml" ContentType="application/vnd.openxmlformats-officedocument.drawingml.chart+xml"/>
  <Override PartName="/ppt/charts/style24.xml" ContentType="application/vnd.ms-office.chartstyle+xml"/>
  <Override PartName="/ppt/charts/colors24.xml" ContentType="application/vnd.ms-office.chartcolorstyle+xml"/>
  <Override PartName="/ppt/charts/chart25.xml" ContentType="application/vnd.openxmlformats-officedocument.drawingml.chart+xml"/>
  <Override PartName="/ppt/charts/style25.xml" ContentType="application/vnd.ms-office.chartstyle+xml"/>
  <Override PartName="/ppt/charts/colors25.xml" ContentType="application/vnd.ms-office.chartcolorstyle+xml"/>
  <Override PartName="/ppt/charts/chart26.xml" ContentType="application/vnd.openxmlformats-officedocument.drawingml.chart+xml"/>
  <Override PartName="/ppt/charts/style26.xml" ContentType="application/vnd.ms-office.chartstyle+xml"/>
  <Override PartName="/ppt/charts/colors26.xml" ContentType="application/vnd.ms-office.chartcolorstyle+xml"/>
  <Override PartName="/ppt/charts/chart27.xml" ContentType="application/vnd.openxmlformats-officedocument.drawingml.chart+xml"/>
  <Override PartName="/ppt/charts/style27.xml" ContentType="application/vnd.ms-office.chartstyle+xml"/>
  <Override PartName="/ppt/charts/colors27.xml" ContentType="application/vnd.ms-office.chartcolorstyle+xml"/>
  <Override PartName="/ppt/charts/chart28.xml" ContentType="application/vnd.openxmlformats-officedocument.drawingml.chart+xml"/>
  <Override PartName="/ppt/charts/style28.xml" ContentType="application/vnd.ms-office.chartstyle+xml"/>
  <Override PartName="/ppt/charts/colors28.xml" ContentType="application/vnd.ms-office.chartcolorstyle+xml"/>
  <Override PartName="/ppt/charts/chart29.xml" ContentType="application/vnd.openxmlformats-officedocument.drawingml.chart+xml"/>
  <Override PartName="/ppt/charts/style29.xml" ContentType="application/vnd.ms-office.chartstyle+xml"/>
  <Override PartName="/ppt/charts/colors29.xml" ContentType="application/vnd.ms-office.chartcolorstyle+xml"/>
  <Override PartName="/ppt/charts/chart30.xml" ContentType="application/vnd.openxmlformats-officedocument.drawingml.chart+xml"/>
  <Override PartName="/ppt/charts/style30.xml" ContentType="application/vnd.ms-office.chartstyle+xml"/>
  <Override PartName="/ppt/charts/colors30.xml" ContentType="application/vnd.ms-office.chartcolorstyle+xml"/>
  <Override PartName="/ppt/charts/chart31.xml" ContentType="application/vnd.openxmlformats-officedocument.drawingml.chart+xml"/>
  <Override PartName="/ppt/charts/style31.xml" ContentType="application/vnd.ms-office.chartstyle+xml"/>
  <Override PartName="/ppt/charts/colors31.xml" ContentType="application/vnd.ms-office.chartcolorstyle+xml"/>
  <Override PartName="/ppt/charts/chart32.xml" ContentType="application/vnd.openxmlformats-officedocument.drawingml.chart+xml"/>
  <Override PartName="/ppt/charts/style32.xml" ContentType="application/vnd.ms-office.chartstyle+xml"/>
  <Override PartName="/ppt/charts/colors32.xml" ContentType="application/vnd.ms-office.chartcolorstyle+xml"/>
  <Override PartName="/ppt/charts/chart33.xml" ContentType="application/vnd.openxmlformats-officedocument.drawingml.chart+xml"/>
  <Override PartName="/ppt/charts/style33.xml" ContentType="application/vnd.ms-office.chartstyle+xml"/>
  <Override PartName="/ppt/charts/colors33.xml" ContentType="application/vnd.ms-office.chartcolorstyle+xml"/>
  <Override PartName="/ppt/charts/chart34.xml" ContentType="application/vnd.openxmlformats-officedocument.drawingml.chart+xml"/>
  <Override PartName="/ppt/charts/style34.xml" ContentType="application/vnd.ms-office.chartstyle+xml"/>
  <Override PartName="/ppt/charts/colors34.xml" ContentType="application/vnd.ms-office.chartcolorstyle+xml"/>
  <Override PartName="/ppt/charts/chart35.xml" ContentType="application/vnd.openxmlformats-officedocument.drawingml.chart+xml"/>
  <Override PartName="/ppt/charts/style35.xml" ContentType="application/vnd.ms-office.chartstyle+xml"/>
  <Override PartName="/ppt/charts/colors35.xml" ContentType="application/vnd.ms-office.chartcolorstyle+xml"/>
  <Override PartName="/ppt/charts/chart36.xml" ContentType="application/vnd.openxmlformats-officedocument.drawingml.chart+xml"/>
  <Override PartName="/ppt/charts/style36.xml" ContentType="application/vnd.ms-office.chartstyle+xml"/>
  <Override PartName="/ppt/charts/colors36.xml" ContentType="application/vnd.ms-office.chartcolorstyle+xml"/>
  <Override PartName="/ppt/charts/chart37.xml" ContentType="application/vnd.openxmlformats-officedocument.drawingml.chart+xml"/>
  <Override PartName="/ppt/charts/style37.xml" ContentType="application/vnd.ms-office.chartstyle+xml"/>
  <Override PartName="/ppt/charts/colors37.xml" ContentType="application/vnd.ms-office.chartcolorstyle+xml"/>
  <Override PartName="/ppt/charts/chart38.xml" ContentType="application/vnd.openxmlformats-officedocument.drawingml.chart+xml"/>
  <Override PartName="/ppt/charts/style38.xml" ContentType="application/vnd.ms-office.chartstyle+xml"/>
  <Override PartName="/ppt/charts/colors38.xml" ContentType="application/vnd.ms-office.chartcolorstyle+xml"/>
  <Override PartName="/ppt/charts/chart39.xml" ContentType="application/vnd.openxmlformats-officedocument.drawingml.chart+xml"/>
  <Override PartName="/ppt/charts/style39.xml" ContentType="application/vnd.ms-office.chartstyle+xml"/>
  <Override PartName="/ppt/charts/colors39.xml" ContentType="application/vnd.ms-office.chartcolorstyle+xml"/>
  <Override PartName="/ppt/charts/chart40.xml" ContentType="application/vnd.openxmlformats-officedocument.drawingml.chart+xml"/>
  <Override PartName="/ppt/charts/style40.xml" ContentType="application/vnd.ms-office.chartstyle+xml"/>
  <Override PartName="/ppt/charts/colors40.xml" ContentType="application/vnd.ms-office.chartcolorstyle+xml"/>
  <Override PartName="/ppt/charts/chart41.xml" ContentType="application/vnd.openxmlformats-officedocument.drawingml.chart+xml"/>
  <Override PartName="/ppt/charts/style41.xml" ContentType="application/vnd.ms-office.chartstyle+xml"/>
  <Override PartName="/ppt/charts/colors41.xml" ContentType="application/vnd.ms-office.chartcolorstyle+xml"/>
  <Override PartName="/ppt/charts/chart42.xml" ContentType="application/vnd.openxmlformats-officedocument.drawingml.chart+xml"/>
  <Override PartName="/ppt/charts/style42.xml" ContentType="application/vnd.ms-office.chartstyle+xml"/>
  <Override PartName="/ppt/charts/colors42.xml" ContentType="application/vnd.ms-office.chartcolorstyle+xml"/>
  <Override PartName="/ppt/charts/chart43.xml" ContentType="application/vnd.openxmlformats-officedocument.drawingml.chart+xml"/>
  <Override PartName="/ppt/charts/style43.xml" ContentType="application/vnd.ms-office.chartstyle+xml"/>
  <Override PartName="/ppt/charts/colors43.xml" ContentType="application/vnd.ms-office.chartcolorstyle+xml"/>
  <Override PartName="/ppt/charts/chart44.xml" ContentType="application/vnd.openxmlformats-officedocument.drawingml.chart+xml"/>
  <Override PartName="/ppt/charts/style44.xml" ContentType="application/vnd.ms-office.chartstyle+xml"/>
  <Override PartName="/ppt/charts/colors44.xml" ContentType="application/vnd.ms-office.chartcolorstyle+xml"/>
  <Override PartName="/ppt/charts/chart45.xml" ContentType="application/vnd.openxmlformats-officedocument.drawingml.chart+xml"/>
  <Override PartName="/ppt/charts/style45.xml" ContentType="application/vnd.ms-office.chartstyle+xml"/>
  <Override PartName="/ppt/charts/colors45.xml" ContentType="application/vnd.ms-office.chartcolorstyle+xml"/>
  <Override PartName="/ppt/charts/chart46.xml" ContentType="application/vnd.openxmlformats-officedocument.drawingml.chart+xml"/>
  <Override PartName="/ppt/charts/style46.xml" ContentType="application/vnd.ms-office.chartstyle+xml"/>
  <Override PartName="/ppt/charts/colors46.xml" ContentType="application/vnd.ms-office.chartcolorstyle+xml"/>
  <Override PartName="/ppt/charts/chart47.xml" ContentType="application/vnd.openxmlformats-officedocument.drawingml.chart+xml"/>
  <Override PartName="/ppt/charts/style47.xml" ContentType="application/vnd.ms-office.chartstyle+xml"/>
  <Override PartName="/ppt/charts/colors47.xml" ContentType="application/vnd.ms-office.chartcolorstyle+xml"/>
  <Override PartName="/ppt/charts/chart48.xml" ContentType="application/vnd.openxmlformats-officedocument.drawingml.chart+xml"/>
  <Override PartName="/ppt/charts/style48.xml" ContentType="application/vnd.ms-office.chartstyle+xml"/>
  <Override PartName="/ppt/charts/colors48.xml" ContentType="application/vnd.ms-office.chartcolorstyle+xml"/>
  <Override PartName="/ppt/charts/chart49.xml" ContentType="application/vnd.openxmlformats-officedocument.drawingml.chart+xml"/>
  <Override PartName="/ppt/charts/style49.xml" ContentType="application/vnd.ms-office.chartstyle+xml"/>
  <Override PartName="/ppt/charts/colors49.xml" ContentType="application/vnd.ms-office.chartcolorstyle+xml"/>
  <Override PartName="/ppt/charts/chart50.xml" ContentType="application/vnd.openxmlformats-officedocument.drawingml.chart+xml"/>
  <Override PartName="/ppt/charts/style50.xml" ContentType="application/vnd.ms-office.chartstyle+xml"/>
  <Override PartName="/ppt/charts/colors50.xml" ContentType="application/vnd.ms-office.chartcolorstyle+xml"/>
  <Override PartName="/ppt/charts/chart51.xml" ContentType="application/vnd.openxmlformats-officedocument.drawingml.chart+xml"/>
  <Override PartName="/ppt/charts/style51.xml" ContentType="application/vnd.ms-office.chartstyle+xml"/>
  <Override PartName="/ppt/charts/colors51.xml" ContentType="application/vnd.ms-office.chartcolorstyle+xml"/>
  <Override PartName="/ppt/charts/chart52.xml" ContentType="application/vnd.openxmlformats-officedocument.drawingml.chart+xml"/>
  <Override PartName="/ppt/charts/style52.xml" ContentType="application/vnd.ms-office.chartstyle+xml"/>
  <Override PartName="/ppt/charts/colors52.xml" ContentType="application/vnd.ms-office.chartcolorstyle+xml"/>
  <Override PartName="/ppt/charts/chart53.xml" ContentType="application/vnd.openxmlformats-officedocument.drawingml.chart+xml"/>
  <Override PartName="/ppt/charts/style53.xml" ContentType="application/vnd.ms-office.chartstyle+xml"/>
  <Override PartName="/ppt/charts/colors53.xml" ContentType="application/vnd.ms-office.chartcolorstyle+xml"/>
  <Override PartName="/ppt/charts/chart54.xml" ContentType="application/vnd.openxmlformats-officedocument.drawingml.chart+xml"/>
  <Override PartName="/ppt/charts/style54.xml" ContentType="application/vnd.ms-office.chartstyle+xml"/>
  <Override PartName="/ppt/charts/colors54.xml" ContentType="application/vnd.ms-office.chartcolorstyl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67"/>
  </p:notesMasterIdLst>
  <p:sldIdLst>
    <p:sldId id="1478" r:id="rId5"/>
    <p:sldId id="1479" r:id="rId6"/>
    <p:sldId id="1614" r:id="rId7"/>
    <p:sldId id="1625" r:id="rId8"/>
    <p:sldId id="1630" r:id="rId9"/>
    <p:sldId id="1396" r:id="rId10"/>
    <p:sldId id="1397" r:id="rId11"/>
    <p:sldId id="1398" r:id="rId12"/>
    <p:sldId id="1399" r:id="rId13"/>
    <p:sldId id="1400" r:id="rId14"/>
    <p:sldId id="1401" r:id="rId15"/>
    <p:sldId id="1402" r:id="rId16"/>
    <p:sldId id="1403" r:id="rId17"/>
    <p:sldId id="1404" r:id="rId18"/>
    <p:sldId id="1405" r:id="rId19"/>
    <p:sldId id="1406" r:id="rId20"/>
    <p:sldId id="1407" r:id="rId21"/>
    <p:sldId id="1408" r:id="rId22"/>
    <p:sldId id="1409" r:id="rId23"/>
    <p:sldId id="1410" r:id="rId24"/>
    <p:sldId id="1623" r:id="rId25"/>
    <p:sldId id="1624" r:id="rId26"/>
    <p:sldId id="1411" r:id="rId27"/>
    <p:sldId id="1412" r:id="rId28"/>
    <p:sldId id="1413" r:id="rId29"/>
    <p:sldId id="1414" r:id="rId30"/>
    <p:sldId id="1415" r:id="rId31"/>
    <p:sldId id="1416" r:id="rId32"/>
    <p:sldId id="1417" r:id="rId33"/>
    <p:sldId id="1418" r:id="rId34"/>
    <p:sldId id="1419" r:id="rId35"/>
    <p:sldId id="1420" r:id="rId36"/>
    <p:sldId id="1421" r:id="rId37"/>
    <p:sldId id="1422" r:id="rId38"/>
    <p:sldId id="1423" r:id="rId39"/>
    <p:sldId id="1424" r:id="rId40"/>
    <p:sldId id="1425" r:id="rId41"/>
    <p:sldId id="1426" r:id="rId42"/>
    <p:sldId id="1427" r:id="rId43"/>
    <p:sldId id="1428" r:id="rId44"/>
    <p:sldId id="1628" r:id="rId45"/>
    <p:sldId id="1629" r:id="rId46"/>
    <p:sldId id="1193" r:id="rId47"/>
    <p:sldId id="1194" r:id="rId48"/>
    <p:sldId id="1458" r:id="rId49"/>
    <p:sldId id="1631" r:id="rId50"/>
    <p:sldId id="1633" r:id="rId51"/>
    <p:sldId id="1634" r:id="rId52"/>
    <p:sldId id="1459" r:id="rId53"/>
    <p:sldId id="1460" r:id="rId54"/>
    <p:sldId id="1635" r:id="rId55"/>
    <p:sldId id="1636" r:id="rId56"/>
    <p:sldId id="1461" r:id="rId57"/>
    <p:sldId id="1462" r:id="rId58"/>
    <p:sldId id="1467" r:id="rId59"/>
    <p:sldId id="1468" r:id="rId60"/>
    <p:sldId id="1637" r:id="rId61"/>
    <p:sldId id="1638" r:id="rId62"/>
    <p:sldId id="1469" r:id="rId63"/>
    <p:sldId id="1470" r:id="rId64"/>
    <p:sldId id="565" r:id="rId65"/>
    <p:sldId id="566" r:id="rId6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6" pos="4989" userDrawn="1">
          <p15:clr>
            <a:srgbClr val="A4A3A4"/>
          </p15:clr>
        </p15:guide>
        <p15:guide id="8" pos="5579" userDrawn="1">
          <p15:clr>
            <a:srgbClr val="A4A3A4"/>
          </p15:clr>
        </p15:guide>
        <p15:guide id="9" orient="horz" pos="216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y Ferguson" initials="MF" lastIdx="5" clrIdx="0">
    <p:extLst/>
  </p:cmAuthor>
  <p:cmAuthor id="2" name="Adriana Tari" initials="AT" lastIdx="1"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0DE82"/>
    <a:srgbClr val="FBAE78"/>
    <a:srgbClr val="FA9072"/>
    <a:srgbClr val="FBA476"/>
    <a:srgbClr val="F98670"/>
    <a:srgbClr val="FCB87A"/>
    <a:srgbClr val="FA9A74"/>
    <a:srgbClr val="FCC27C"/>
    <a:srgbClr val="A1D07F"/>
    <a:srgbClr val="EBE68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65" autoAdjust="0"/>
    <p:restoredTop sz="96408" autoAdjust="0"/>
  </p:normalViewPr>
  <p:slideViewPr>
    <p:cSldViewPr>
      <p:cViewPr varScale="1">
        <p:scale>
          <a:sx n="100" d="100"/>
          <a:sy n="100" d="100"/>
        </p:scale>
        <p:origin x="1512" y="160"/>
      </p:cViewPr>
      <p:guideLst>
        <p:guide pos="4989"/>
        <p:guide pos="5579"/>
        <p:guide orient="horz" pos="2160"/>
      </p:guideLst>
    </p:cSldViewPr>
  </p:slideViewPr>
  <p:notesTextViewPr>
    <p:cViewPr>
      <p:scale>
        <a:sx n="1" d="1"/>
        <a:sy n="1" d="1"/>
      </p:scale>
      <p:origin x="0" y="0"/>
    </p:cViewPr>
  </p:notesTextViewPr>
  <p:sorterViewPr>
    <p:cViewPr>
      <p:scale>
        <a:sx n="100" d="100"/>
        <a:sy n="100" d="100"/>
      </p:scale>
      <p:origin x="0" y="-5592"/>
    </p:cViewPr>
  </p:sorterViewPr>
  <p:gridSpacing cx="36004" cy="36004"/>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63" Type="http://schemas.openxmlformats.org/officeDocument/2006/relationships/slide" Target="slides/slide59.xml"/><Relationship Id="rId64" Type="http://schemas.openxmlformats.org/officeDocument/2006/relationships/slide" Target="slides/slide60.xml"/><Relationship Id="rId65" Type="http://schemas.openxmlformats.org/officeDocument/2006/relationships/slide" Target="slides/slide61.xml"/><Relationship Id="rId66" Type="http://schemas.openxmlformats.org/officeDocument/2006/relationships/slide" Target="slides/slide62.xml"/><Relationship Id="rId67" Type="http://schemas.openxmlformats.org/officeDocument/2006/relationships/notesMaster" Target="notesMasters/notesMaster1.xml"/><Relationship Id="rId68" Type="http://schemas.openxmlformats.org/officeDocument/2006/relationships/commentAuthors" Target="commentAuthors.xml"/><Relationship Id="rId69" Type="http://schemas.openxmlformats.org/officeDocument/2006/relationships/presProps" Target="presProps.xml"/><Relationship Id="rId50" Type="http://schemas.openxmlformats.org/officeDocument/2006/relationships/slide" Target="slides/slide46.xml"/><Relationship Id="rId51" Type="http://schemas.openxmlformats.org/officeDocument/2006/relationships/slide" Target="slides/slide47.xml"/><Relationship Id="rId52" Type="http://schemas.openxmlformats.org/officeDocument/2006/relationships/slide" Target="slides/slide48.xml"/><Relationship Id="rId53" Type="http://schemas.openxmlformats.org/officeDocument/2006/relationships/slide" Target="slides/slide49.xml"/><Relationship Id="rId54" Type="http://schemas.openxmlformats.org/officeDocument/2006/relationships/slide" Target="slides/slide50.xml"/><Relationship Id="rId55" Type="http://schemas.openxmlformats.org/officeDocument/2006/relationships/slide" Target="slides/slide51.xml"/><Relationship Id="rId56" Type="http://schemas.openxmlformats.org/officeDocument/2006/relationships/slide" Target="slides/slide52.xml"/><Relationship Id="rId57" Type="http://schemas.openxmlformats.org/officeDocument/2006/relationships/slide" Target="slides/slide53.xml"/><Relationship Id="rId58" Type="http://schemas.openxmlformats.org/officeDocument/2006/relationships/slide" Target="slides/slide54.xml"/><Relationship Id="rId59" Type="http://schemas.openxmlformats.org/officeDocument/2006/relationships/slide" Target="slides/slide55.xml"/><Relationship Id="rId40" Type="http://schemas.openxmlformats.org/officeDocument/2006/relationships/slide" Target="slides/slide36.xml"/><Relationship Id="rId41" Type="http://schemas.openxmlformats.org/officeDocument/2006/relationships/slide" Target="slides/slide37.xml"/><Relationship Id="rId42" Type="http://schemas.openxmlformats.org/officeDocument/2006/relationships/slide" Target="slides/slide38.xml"/><Relationship Id="rId43" Type="http://schemas.openxmlformats.org/officeDocument/2006/relationships/slide" Target="slides/slide39.xml"/><Relationship Id="rId44" Type="http://schemas.openxmlformats.org/officeDocument/2006/relationships/slide" Target="slides/slide40.xml"/><Relationship Id="rId45" Type="http://schemas.openxmlformats.org/officeDocument/2006/relationships/slide" Target="slides/slide41.xml"/><Relationship Id="rId46" Type="http://schemas.openxmlformats.org/officeDocument/2006/relationships/slide" Target="slides/slide42.xml"/><Relationship Id="rId47" Type="http://schemas.openxmlformats.org/officeDocument/2006/relationships/slide" Target="slides/slide43.xml"/><Relationship Id="rId48" Type="http://schemas.openxmlformats.org/officeDocument/2006/relationships/slide" Target="slides/slide44.xml"/><Relationship Id="rId49" Type="http://schemas.openxmlformats.org/officeDocument/2006/relationships/slide" Target="slides/slide45.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9" Type="http://schemas.openxmlformats.org/officeDocument/2006/relationships/slide" Target="slides/slide5.xml"/><Relationship Id="rId30" Type="http://schemas.openxmlformats.org/officeDocument/2006/relationships/slide" Target="slides/slide26.xml"/><Relationship Id="rId31" Type="http://schemas.openxmlformats.org/officeDocument/2006/relationships/slide" Target="slides/slide27.xml"/><Relationship Id="rId32" Type="http://schemas.openxmlformats.org/officeDocument/2006/relationships/slide" Target="slides/slide28.xml"/><Relationship Id="rId33" Type="http://schemas.openxmlformats.org/officeDocument/2006/relationships/slide" Target="slides/slide29.xml"/><Relationship Id="rId34" Type="http://schemas.openxmlformats.org/officeDocument/2006/relationships/slide" Target="slides/slide30.xml"/><Relationship Id="rId35" Type="http://schemas.openxmlformats.org/officeDocument/2006/relationships/slide" Target="slides/slide31.xml"/><Relationship Id="rId36" Type="http://schemas.openxmlformats.org/officeDocument/2006/relationships/slide" Target="slides/slide32.xml"/><Relationship Id="rId37" Type="http://schemas.openxmlformats.org/officeDocument/2006/relationships/slide" Target="slides/slide33.xml"/><Relationship Id="rId38" Type="http://schemas.openxmlformats.org/officeDocument/2006/relationships/slide" Target="slides/slide34.xml"/><Relationship Id="rId39" Type="http://schemas.openxmlformats.org/officeDocument/2006/relationships/slide" Target="slides/slide35.xml"/><Relationship Id="rId70" Type="http://schemas.openxmlformats.org/officeDocument/2006/relationships/viewProps" Target="viewProps.xml"/><Relationship Id="rId71" Type="http://schemas.openxmlformats.org/officeDocument/2006/relationships/theme" Target="theme/theme1.xml"/><Relationship Id="rId72" Type="http://schemas.openxmlformats.org/officeDocument/2006/relationships/tableStyles" Target="tableStyles.xml"/><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slide" Target="slides/slide19.xml"/><Relationship Id="rId24" Type="http://schemas.openxmlformats.org/officeDocument/2006/relationships/slide" Target="slides/slide20.xml"/><Relationship Id="rId25" Type="http://schemas.openxmlformats.org/officeDocument/2006/relationships/slide" Target="slides/slide21.xml"/><Relationship Id="rId26" Type="http://schemas.openxmlformats.org/officeDocument/2006/relationships/slide" Target="slides/slide22.xml"/><Relationship Id="rId27" Type="http://schemas.openxmlformats.org/officeDocument/2006/relationships/slide" Target="slides/slide23.xml"/><Relationship Id="rId28" Type="http://schemas.openxmlformats.org/officeDocument/2006/relationships/slide" Target="slides/slide24.xml"/><Relationship Id="rId29" Type="http://schemas.openxmlformats.org/officeDocument/2006/relationships/slide" Target="slides/slide25.xml"/><Relationship Id="rId73" Type="http://schemas.microsoft.com/office/2015/10/relationships/revisionInfo" Target="revisionInfo.xml"/><Relationship Id="rId60" Type="http://schemas.openxmlformats.org/officeDocument/2006/relationships/slide" Target="slides/slide56.xml"/><Relationship Id="rId61" Type="http://schemas.openxmlformats.org/officeDocument/2006/relationships/slide" Target="slides/slide57.xml"/><Relationship Id="rId62" Type="http://schemas.openxmlformats.org/officeDocument/2006/relationships/slide" Target="slides/slide58.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s>
</file>

<file path=ppt/charts/_rels/chart1.xml.rels><?xml version="1.0" encoding="UTF-8" standalone="yes"?>
<Relationships xmlns="http://schemas.openxmlformats.org/package/2006/relationships"><Relationship Id="rId1" Type="http://schemas.microsoft.com/office/2011/relationships/chartStyle" Target="style1.xml"/><Relationship Id="rId2" Type="http://schemas.microsoft.com/office/2011/relationships/chartColorStyle" Target="colors1.xml"/><Relationship Id="rId3" Type="http://schemas.openxmlformats.org/officeDocument/2006/relationships/package" Target="../embeddings/Microsoft_Excel_Worksheet1.xlsx"/></Relationships>
</file>

<file path=ppt/charts/_rels/chart10.xml.rels><?xml version="1.0" encoding="UTF-8" standalone="yes"?>
<Relationships xmlns="http://schemas.openxmlformats.org/package/2006/relationships"><Relationship Id="rId1" Type="http://schemas.microsoft.com/office/2011/relationships/chartStyle" Target="style10.xml"/><Relationship Id="rId2" Type="http://schemas.microsoft.com/office/2011/relationships/chartColorStyle" Target="colors10.xml"/><Relationship Id="rId3" Type="http://schemas.openxmlformats.org/officeDocument/2006/relationships/package" Target="../embeddings/Microsoft_Excel_Worksheet10.xlsx"/></Relationships>
</file>

<file path=ppt/charts/_rels/chart11.xml.rels><?xml version="1.0" encoding="UTF-8" standalone="yes"?>
<Relationships xmlns="http://schemas.openxmlformats.org/package/2006/relationships"><Relationship Id="rId1" Type="http://schemas.microsoft.com/office/2011/relationships/chartStyle" Target="style11.xml"/><Relationship Id="rId2" Type="http://schemas.microsoft.com/office/2011/relationships/chartColorStyle" Target="colors11.xml"/><Relationship Id="rId3" Type="http://schemas.openxmlformats.org/officeDocument/2006/relationships/package" Target="../embeddings/Microsoft_Excel_Worksheet11.xlsx"/></Relationships>
</file>

<file path=ppt/charts/_rels/chart12.xml.rels><?xml version="1.0" encoding="UTF-8" standalone="yes"?>
<Relationships xmlns="http://schemas.openxmlformats.org/package/2006/relationships"><Relationship Id="rId1" Type="http://schemas.microsoft.com/office/2011/relationships/chartStyle" Target="style12.xml"/><Relationship Id="rId2" Type="http://schemas.microsoft.com/office/2011/relationships/chartColorStyle" Target="colors12.xml"/><Relationship Id="rId3" Type="http://schemas.openxmlformats.org/officeDocument/2006/relationships/package" Target="../embeddings/Microsoft_Excel_Worksheet12.xlsx"/></Relationships>
</file>

<file path=ppt/charts/_rels/chart13.xml.rels><?xml version="1.0" encoding="UTF-8" standalone="yes"?>
<Relationships xmlns="http://schemas.openxmlformats.org/package/2006/relationships"><Relationship Id="rId1" Type="http://schemas.microsoft.com/office/2011/relationships/chartStyle" Target="style13.xml"/><Relationship Id="rId2" Type="http://schemas.microsoft.com/office/2011/relationships/chartColorStyle" Target="colors13.xml"/><Relationship Id="rId3" Type="http://schemas.openxmlformats.org/officeDocument/2006/relationships/package" Target="../embeddings/Microsoft_Excel_Worksheet13.xlsx"/></Relationships>
</file>

<file path=ppt/charts/_rels/chart14.xml.rels><?xml version="1.0" encoding="UTF-8" standalone="yes"?>
<Relationships xmlns="http://schemas.openxmlformats.org/package/2006/relationships"><Relationship Id="rId1" Type="http://schemas.microsoft.com/office/2011/relationships/chartStyle" Target="style14.xml"/><Relationship Id="rId2" Type="http://schemas.microsoft.com/office/2011/relationships/chartColorStyle" Target="colors14.xml"/><Relationship Id="rId3" Type="http://schemas.openxmlformats.org/officeDocument/2006/relationships/package" Target="../embeddings/Microsoft_Excel_Worksheet14.xlsx"/></Relationships>
</file>

<file path=ppt/charts/_rels/chart15.xml.rels><?xml version="1.0" encoding="UTF-8" standalone="yes"?>
<Relationships xmlns="http://schemas.openxmlformats.org/package/2006/relationships"><Relationship Id="rId1" Type="http://schemas.microsoft.com/office/2011/relationships/chartStyle" Target="style15.xml"/><Relationship Id="rId2" Type="http://schemas.microsoft.com/office/2011/relationships/chartColorStyle" Target="colors15.xml"/><Relationship Id="rId3" Type="http://schemas.openxmlformats.org/officeDocument/2006/relationships/package" Target="../embeddings/Microsoft_Excel_Worksheet15.xlsx"/></Relationships>
</file>

<file path=ppt/charts/_rels/chart16.xml.rels><?xml version="1.0" encoding="UTF-8" standalone="yes"?>
<Relationships xmlns="http://schemas.openxmlformats.org/package/2006/relationships"><Relationship Id="rId1" Type="http://schemas.microsoft.com/office/2011/relationships/chartStyle" Target="style16.xml"/><Relationship Id="rId2" Type="http://schemas.microsoft.com/office/2011/relationships/chartColorStyle" Target="colors16.xml"/><Relationship Id="rId3" Type="http://schemas.openxmlformats.org/officeDocument/2006/relationships/package" Target="../embeddings/Microsoft_Excel_Worksheet16.xlsx"/></Relationships>
</file>

<file path=ppt/charts/_rels/chart17.xml.rels><?xml version="1.0" encoding="UTF-8" standalone="yes"?>
<Relationships xmlns="http://schemas.openxmlformats.org/package/2006/relationships"><Relationship Id="rId1" Type="http://schemas.microsoft.com/office/2011/relationships/chartStyle" Target="style17.xml"/><Relationship Id="rId2" Type="http://schemas.microsoft.com/office/2011/relationships/chartColorStyle" Target="colors17.xml"/><Relationship Id="rId3" Type="http://schemas.openxmlformats.org/officeDocument/2006/relationships/package" Target="../embeddings/Microsoft_Excel_Worksheet17.xlsx"/></Relationships>
</file>

<file path=ppt/charts/_rels/chart18.xml.rels><?xml version="1.0" encoding="UTF-8" standalone="yes"?>
<Relationships xmlns="http://schemas.openxmlformats.org/package/2006/relationships"><Relationship Id="rId1" Type="http://schemas.microsoft.com/office/2011/relationships/chartStyle" Target="style18.xml"/><Relationship Id="rId2" Type="http://schemas.microsoft.com/office/2011/relationships/chartColorStyle" Target="colors18.xml"/><Relationship Id="rId3" Type="http://schemas.openxmlformats.org/officeDocument/2006/relationships/package" Target="../embeddings/Microsoft_Excel_Worksheet18.xlsx"/></Relationships>
</file>

<file path=ppt/charts/_rels/chart19.xml.rels><?xml version="1.0" encoding="UTF-8" standalone="yes"?>
<Relationships xmlns="http://schemas.openxmlformats.org/package/2006/relationships"><Relationship Id="rId1" Type="http://schemas.microsoft.com/office/2011/relationships/chartStyle" Target="style19.xml"/><Relationship Id="rId2" Type="http://schemas.microsoft.com/office/2011/relationships/chartColorStyle" Target="colors19.xml"/><Relationship Id="rId3" Type="http://schemas.openxmlformats.org/officeDocument/2006/relationships/package" Target="../embeddings/Microsoft_Excel_Worksheet19.xlsx"/></Relationships>
</file>

<file path=ppt/charts/_rels/chart2.xml.rels><?xml version="1.0" encoding="UTF-8" standalone="yes"?>
<Relationships xmlns="http://schemas.openxmlformats.org/package/2006/relationships"><Relationship Id="rId1" Type="http://schemas.microsoft.com/office/2011/relationships/chartStyle" Target="style2.xml"/><Relationship Id="rId2" Type="http://schemas.microsoft.com/office/2011/relationships/chartColorStyle" Target="colors2.xml"/><Relationship Id="rId3" Type="http://schemas.openxmlformats.org/officeDocument/2006/relationships/package" Target="../embeddings/Microsoft_Excel_Worksheet2.xlsx"/></Relationships>
</file>

<file path=ppt/charts/_rels/chart20.xml.rels><?xml version="1.0" encoding="UTF-8" standalone="yes"?>
<Relationships xmlns="http://schemas.openxmlformats.org/package/2006/relationships"><Relationship Id="rId1" Type="http://schemas.microsoft.com/office/2011/relationships/chartStyle" Target="style20.xml"/><Relationship Id="rId2" Type="http://schemas.microsoft.com/office/2011/relationships/chartColorStyle" Target="colors20.xml"/><Relationship Id="rId3" Type="http://schemas.openxmlformats.org/officeDocument/2006/relationships/package" Target="../embeddings/Microsoft_Excel_Worksheet20.xlsx"/></Relationships>
</file>

<file path=ppt/charts/_rels/chart21.xml.rels><?xml version="1.0" encoding="UTF-8" standalone="yes"?>
<Relationships xmlns="http://schemas.openxmlformats.org/package/2006/relationships"><Relationship Id="rId1" Type="http://schemas.microsoft.com/office/2011/relationships/chartStyle" Target="style21.xml"/><Relationship Id="rId2" Type="http://schemas.microsoft.com/office/2011/relationships/chartColorStyle" Target="colors21.xml"/><Relationship Id="rId3" Type="http://schemas.openxmlformats.org/officeDocument/2006/relationships/package" Target="../embeddings/Microsoft_Excel_Worksheet21.xlsx"/></Relationships>
</file>

<file path=ppt/charts/_rels/chart22.xml.rels><?xml version="1.0" encoding="UTF-8" standalone="yes"?>
<Relationships xmlns="http://schemas.openxmlformats.org/package/2006/relationships"><Relationship Id="rId1" Type="http://schemas.microsoft.com/office/2011/relationships/chartStyle" Target="style22.xml"/><Relationship Id="rId2" Type="http://schemas.microsoft.com/office/2011/relationships/chartColorStyle" Target="colors22.xml"/><Relationship Id="rId3" Type="http://schemas.openxmlformats.org/officeDocument/2006/relationships/package" Target="../embeddings/Microsoft_Excel_Worksheet22.xlsx"/></Relationships>
</file>

<file path=ppt/charts/_rels/chart23.xml.rels><?xml version="1.0" encoding="UTF-8" standalone="yes"?>
<Relationships xmlns="http://schemas.openxmlformats.org/package/2006/relationships"><Relationship Id="rId1" Type="http://schemas.microsoft.com/office/2011/relationships/chartStyle" Target="style23.xml"/><Relationship Id="rId2" Type="http://schemas.microsoft.com/office/2011/relationships/chartColorStyle" Target="colors23.xml"/><Relationship Id="rId3" Type="http://schemas.openxmlformats.org/officeDocument/2006/relationships/package" Target="../embeddings/Microsoft_Excel_Worksheet23.xlsx"/></Relationships>
</file>

<file path=ppt/charts/_rels/chart24.xml.rels><?xml version="1.0" encoding="UTF-8" standalone="yes"?>
<Relationships xmlns="http://schemas.openxmlformats.org/package/2006/relationships"><Relationship Id="rId1" Type="http://schemas.microsoft.com/office/2011/relationships/chartStyle" Target="style24.xml"/><Relationship Id="rId2" Type="http://schemas.microsoft.com/office/2011/relationships/chartColorStyle" Target="colors24.xml"/><Relationship Id="rId3" Type="http://schemas.openxmlformats.org/officeDocument/2006/relationships/package" Target="../embeddings/Microsoft_Excel_Worksheet24.xlsx"/></Relationships>
</file>

<file path=ppt/charts/_rels/chart25.xml.rels><?xml version="1.0" encoding="UTF-8" standalone="yes"?>
<Relationships xmlns="http://schemas.openxmlformats.org/package/2006/relationships"><Relationship Id="rId1" Type="http://schemas.microsoft.com/office/2011/relationships/chartStyle" Target="style25.xml"/><Relationship Id="rId2" Type="http://schemas.microsoft.com/office/2011/relationships/chartColorStyle" Target="colors25.xml"/><Relationship Id="rId3" Type="http://schemas.openxmlformats.org/officeDocument/2006/relationships/package" Target="../embeddings/Microsoft_Excel_Worksheet25.xlsx"/></Relationships>
</file>

<file path=ppt/charts/_rels/chart26.xml.rels><?xml version="1.0" encoding="UTF-8" standalone="yes"?>
<Relationships xmlns="http://schemas.openxmlformats.org/package/2006/relationships"><Relationship Id="rId1" Type="http://schemas.microsoft.com/office/2011/relationships/chartStyle" Target="style26.xml"/><Relationship Id="rId2" Type="http://schemas.microsoft.com/office/2011/relationships/chartColorStyle" Target="colors26.xml"/><Relationship Id="rId3" Type="http://schemas.openxmlformats.org/officeDocument/2006/relationships/package" Target="../embeddings/Microsoft_Excel_Worksheet26.xlsx"/></Relationships>
</file>

<file path=ppt/charts/_rels/chart27.xml.rels><?xml version="1.0" encoding="UTF-8" standalone="yes"?>
<Relationships xmlns="http://schemas.openxmlformats.org/package/2006/relationships"><Relationship Id="rId1" Type="http://schemas.microsoft.com/office/2011/relationships/chartStyle" Target="style27.xml"/><Relationship Id="rId2" Type="http://schemas.microsoft.com/office/2011/relationships/chartColorStyle" Target="colors27.xml"/><Relationship Id="rId3" Type="http://schemas.openxmlformats.org/officeDocument/2006/relationships/package" Target="../embeddings/Microsoft_Excel_Worksheet27.xlsx"/></Relationships>
</file>

<file path=ppt/charts/_rels/chart28.xml.rels><?xml version="1.0" encoding="UTF-8" standalone="yes"?>
<Relationships xmlns="http://schemas.openxmlformats.org/package/2006/relationships"><Relationship Id="rId1" Type="http://schemas.microsoft.com/office/2011/relationships/chartStyle" Target="style28.xml"/><Relationship Id="rId2" Type="http://schemas.microsoft.com/office/2011/relationships/chartColorStyle" Target="colors28.xml"/><Relationship Id="rId3" Type="http://schemas.openxmlformats.org/officeDocument/2006/relationships/package" Target="../embeddings/Microsoft_Excel_Worksheet28.xlsx"/></Relationships>
</file>

<file path=ppt/charts/_rels/chart29.xml.rels><?xml version="1.0" encoding="UTF-8" standalone="yes"?>
<Relationships xmlns="http://schemas.openxmlformats.org/package/2006/relationships"><Relationship Id="rId1" Type="http://schemas.microsoft.com/office/2011/relationships/chartStyle" Target="style29.xml"/><Relationship Id="rId2" Type="http://schemas.microsoft.com/office/2011/relationships/chartColorStyle" Target="colors29.xml"/><Relationship Id="rId3" Type="http://schemas.openxmlformats.org/officeDocument/2006/relationships/package" Target="../embeddings/Microsoft_Excel_Worksheet29.xlsx"/></Relationships>
</file>

<file path=ppt/charts/_rels/chart3.xml.rels><?xml version="1.0" encoding="UTF-8" standalone="yes"?>
<Relationships xmlns="http://schemas.openxmlformats.org/package/2006/relationships"><Relationship Id="rId1" Type="http://schemas.microsoft.com/office/2011/relationships/chartStyle" Target="style3.xml"/><Relationship Id="rId2" Type="http://schemas.microsoft.com/office/2011/relationships/chartColorStyle" Target="colors3.xml"/><Relationship Id="rId3" Type="http://schemas.openxmlformats.org/officeDocument/2006/relationships/package" Target="../embeddings/Microsoft_Excel_Worksheet3.xlsx"/></Relationships>
</file>

<file path=ppt/charts/_rels/chart30.xml.rels><?xml version="1.0" encoding="UTF-8" standalone="yes"?>
<Relationships xmlns="http://schemas.openxmlformats.org/package/2006/relationships"><Relationship Id="rId1" Type="http://schemas.microsoft.com/office/2011/relationships/chartStyle" Target="style30.xml"/><Relationship Id="rId2" Type="http://schemas.microsoft.com/office/2011/relationships/chartColorStyle" Target="colors30.xml"/><Relationship Id="rId3" Type="http://schemas.openxmlformats.org/officeDocument/2006/relationships/package" Target="../embeddings/Microsoft_Excel_Worksheet30.xlsx"/></Relationships>
</file>

<file path=ppt/charts/_rels/chart31.xml.rels><?xml version="1.0" encoding="UTF-8" standalone="yes"?>
<Relationships xmlns="http://schemas.openxmlformats.org/package/2006/relationships"><Relationship Id="rId1" Type="http://schemas.microsoft.com/office/2011/relationships/chartStyle" Target="style31.xml"/><Relationship Id="rId2" Type="http://schemas.microsoft.com/office/2011/relationships/chartColorStyle" Target="colors31.xml"/><Relationship Id="rId3" Type="http://schemas.openxmlformats.org/officeDocument/2006/relationships/package" Target="../embeddings/Microsoft_Excel_Worksheet31.xlsx"/></Relationships>
</file>

<file path=ppt/charts/_rels/chart32.xml.rels><?xml version="1.0" encoding="UTF-8" standalone="yes"?>
<Relationships xmlns="http://schemas.openxmlformats.org/package/2006/relationships"><Relationship Id="rId1" Type="http://schemas.microsoft.com/office/2011/relationships/chartStyle" Target="style32.xml"/><Relationship Id="rId2" Type="http://schemas.microsoft.com/office/2011/relationships/chartColorStyle" Target="colors32.xml"/><Relationship Id="rId3" Type="http://schemas.openxmlformats.org/officeDocument/2006/relationships/package" Target="../embeddings/Microsoft_Excel_Worksheet32.xlsx"/></Relationships>
</file>

<file path=ppt/charts/_rels/chart33.xml.rels><?xml version="1.0" encoding="UTF-8" standalone="yes"?>
<Relationships xmlns="http://schemas.openxmlformats.org/package/2006/relationships"><Relationship Id="rId1" Type="http://schemas.microsoft.com/office/2011/relationships/chartStyle" Target="style33.xml"/><Relationship Id="rId2" Type="http://schemas.microsoft.com/office/2011/relationships/chartColorStyle" Target="colors33.xml"/><Relationship Id="rId3" Type="http://schemas.openxmlformats.org/officeDocument/2006/relationships/package" Target="../embeddings/Microsoft_Excel_Worksheet33.xlsx"/></Relationships>
</file>

<file path=ppt/charts/_rels/chart34.xml.rels><?xml version="1.0" encoding="UTF-8" standalone="yes"?>
<Relationships xmlns="http://schemas.openxmlformats.org/package/2006/relationships"><Relationship Id="rId1" Type="http://schemas.microsoft.com/office/2011/relationships/chartStyle" Target="style34.xml"/><Relationship Id="rId2" Type="http://schemas.microsoft.com/office/2011/relationships/chartColorStyle" Target="colors34.xml"/><Relationship Id="rId3" Type="http://schemas.openxmlformats.org/officeDocument/2006/relationships/package" Target="../embeddings/Microsoft_Excel_Worksheet34.xlsx"/></Relationships>
</file>

<file path=ppt/charts/_rels/chart35.xml.rels><?xml version="1.0" encoding="UTF-8" standalone="yes"?>
<Relationships xmlns="http://schemas.openxmlformats.org/package/2006/relationships"><Relationship Id="rId1" Type="http://schemas.microsoft.com/office/2011/relationships/chartStyle" Target="style35.xml"/><Relationship Id="rId2" Type="http://schemas.microsoft.com/office/2011/relationships/chartColorStyle" Target="colors35.xml"/><Relationship Id="rId3" Type="http://schemas.openxmlformats.org/officeDocument/2006/relationships/package" Target="../embeddings/Microsoft_Excel_Worksheet35.xlsx"/></Relationships>
</file>

<file path=ppt/charts/_rels/chart36.xml.rels><?xml version="1.0" encoding="UTF-8" standalone="yes"?>
<Relationships xmlns="http://schemas.openxmlformats.org/package/2006/relationships"><Relationship Id="rId1" Type="http://schemas.microsoft.com/office/2011/relationships/chartStyle" Target="style36.xml"/><Relationship Id="rId2" Type="http://schemas.microsoft.com/office/2011/relationships/chartColorStyle" Target="colors36.xml"/><Relationship Id="rId3" Type="http://schemas.openxmlformats.org/officeDocument/2006/relationships/package" Target="../embeddings/Microsoft_Excel_Worksheet36.xlsx"/></Relationships>
</file>

<file path=ppt/charts/_rels/chart37.xml.rels><?xml version="1.0" encoding="UTF-8" standalone="yes"?>
<Relationships xmlns="http://schemas.openxmlformats.org/package/2006/relationships"><Relationship Id="rId1" Type="http://schemas.microsoft.com/office/2011/relationships/chartStyle" Target="style37.xml"/><Relationship Id="rId2" Type="http://schemas.microsoft.com/office/2011/relationships/chartColorStyle" Target="colors37.xml"/><Relationship Id="rId3" Type="http://schemas.openxmlformats.org/officeDocument/2006/relationships/package" Target="../embeddings/Microsoft_Excel_Worksheet37.xlsx"/></Relationships>
</file>

<file path=ppt/charts/_rels/chart38.xml.rels><?xml version="1.0" encoding="UTF-8" standalone="yes"?>
<Relationships xmlns="http://schemas.openxmlformats.org/package/2006/relationships"><Relationship Id="rId1" Type="http://schemas.microsoft.com/office/2011/relationships/chartStyle" Target="style38.xml"/><Relationship Id="rId2" Type="http://schemas.microsoft.com/office/2011/relationships/chartColorStyle" Target="colors38.xml"/><Relationship Id="rId3" Type="http://schemas.openxmlformats.org/officeDocument/2006/relationships/package" Target="../embeddings/Microsoft_Excel_Worksheet38.xlsx"/></Relationships>
</file>

<file path=ppt/charts/_rels/chart39.xml.rels><?xml version="1.0" encoding="UTF-8" standalone="yes"?>
<Relationships xmlns="http://schemas.openxmlformats.org/package/2006/relationships"><Relationship Id="rId1" Type="http://schemas.microsoft.com/office/2011/relationships/chartStyle" Target="style39.xml"/><Relationship Id="rId2" Type="http://schemas.microsoft.com/office/2011/relationships/chartColorStyle" Target="colors39.xml"/><Relationship Id="rId3" Type="http://schemas.openxmlformats.org/officeDocument/2006/relationships/package" Target="../embeddings/Microsoft_Excel_Worksheet39.xlsx"/></Relationships>
</file>

<file path=ppt/charts/_rels/chart4.xml.rels><?xml version="1.0" encoding="UTF-8" standalone="yes"?>
<Relationships xmlns="http://schemas.openxmlformats.org/package/2006/relationships"><Relationship Id="rId1" Type="http://schemas.microsoft.com/office/2011/relationships/chartStyle" Target="style4.xml"/><Relationship Id="rId2" Type="http://schemas.microsoft.com/office/2011/relationships/chartColorStyle" Target="colors4.xml"/><Relationship Id="rId3" Type="http://schemas.openxmlformats.org/officeDocument/2006/relationships/package" Target="../embeddings/Microsoft_Excel_Worksheet4.xlsx"/></Relationships>
</file>

<file path=ppt/charts/_rels/chart40.xml.rels><?xml version="1.0" encoding="UTF-8" standalone="yes"?>
<Relationships xmlns="http://schemas.openxmlformats.org/package/2006/relationships"><Relationship Id="rId1" Type="http://schemas.microsoft.com/office/2011/relationships/chartStyle" Target="style40.xml"/><Relationship Id="rId2" Type="http://schemas.microsoft.com/office/2011/relationships/chartColorStyle" Target="colors40.xml"/><Relationship Id="rId3" Type="http://schemas.openxmlformats.org/officeDocument/2006/relationships/package" Target="../embeddings/Microsoft_Excel_Worksheet40.xlsx"/></Relationships>
</file>

<file path=ppt/charts/_rels/chart41.xml.rels><?xml version="1.0" encoding="UTF-8" standalone="yes"?>
<Relationships xmlns="http://schemas.openxmlformats.org/package/2006/relationships"><Relationship Id="rId1" Type="http://schemas.microsoft.com/office/2011/relationships/chartStyle" Target="style41.xml"/><Relationship Id="rId2" Type="http://schemas.microsoft.com/office/2011/relationships/chartColorStyle" Target="colors41.xml"/><Relationship Id="rId3" Type="http://schemas.openxmlformats.org/officeDocument/2006/relationships/package" Target="../embeddings/Microsoft_Excel_Worksheet41.xlsx"/></Relationships>
</file>

<file path=ppt/charts/_rels/chart42.xml.rels><?xml version="1.0" encoding="UTF-8" standalone="yes"?>
<Relationships xmlns="http://schemas.openxmlformats.org/package/2006/relationships"><Relationship Id="rId1" Type="http://schemas.microsoft.com/office/2011/relationships/chartStyle" Target="style42.xml"/><Relationship Id="rId2" Type="http://schemas.microsoft.com/office/2011/relationships/chartColorStyle" Target="colors42.xml"/><Relationship Id="rId3" Type="http://schemas.openxmlformats.org/officeDocument/2006/relationships/package" Target="../embeddings/Microsoft_Excel_Worksheet42.xlsx"/></Relationships>
</file>

<file path=ppt/charts/_rels/chart43.xml.rels><?xml version="1.0" encoding="UTF-8" standalone="yes"?>
<Relationships xmlns="http://schemas.openxmlformats.org/package/2006/relationships"><Relationship Id="rId1" Type="http://schemas.microsoft.com/office/2011/relationships/chartStyle" Target="style43.xml"/><Relationship Id="rId2" Type="http://schemas.microsoft.com/office/2011/relationships/chartColorStyle" Target="colors43.xml"/><Relationship Id="rId3" Type="http://schemas.openxmlformats.org/officeDocument/2006/relationships/package" Target="../embeddings/Microsoft_Excel_Worksheet43.xlsx"/></Relationships>
</file>

<file path=ppt/charts/_rels/chart44.xml.rels><?xml version="1.0" encoding="UTF-8" standalone="yes"?>
<Relationships xmlns="http://schemas.openxmlformats.org/package/2006/relationships"><Relationship Id="rId1" Type="http://schemas.microsoft.com/office/2011/relationships/chartStyle" Target="style44.xml"/><Relationship Id="rId2" Type="http://schemas.microsoft.com/office/2011/relationships/chartColorStyle" Target="colors44.xml"/><Relationship Id="rId3" Type="http://schemas.openxmlformats.org/officeDocument/2006/relationships/package" Target="../embeddings/Microsoft_Excel_Worksheet44.xlsx"/></Relationships>
</file>

<file path=ppt/charts/_rels/chart45.xml.rels><?xml version="1.0" encoding="UTF-8" standalone="yes"?>
<Relationships xmlns="http://schemas.openxmlformats.org/package/2006/relationships"><Relationship Id="rId1" Type="http://schemas.microsoft.com/office/2011/relationships/chartStyle" Target="style45.xml"/><Relationship Id="rId2" Type="http://schemas.microsoft.com/office/2011/relationships/chartColorStyle" Target="colors45.xml"/><Relationship Id="rId3" Type="http://schemas.openxmlformats.org/officeDocument/2006/relationships/package" Target="../embeddings/Microsoft_Excel_Worksheet45.xlsx"/></Relationships>
</file>

<file path=ppt/charts/_rels/chart46.xml.rels><?xml version="1.0" encoding="UTF-8" standalone="yes"?>
<Relationships xmlns="http://schemas.openxmlformats.org/package/2006/relationships"><Relationship Id="rId1" Type="http://schemas.microsoft.com/office/2011/relationships/chartStyle" Target="style46.xml"/><Relationship Id="rId2" Type="http://schemas.microsoft.com/office/2011/relationships/chartColorStyle" Target="colors46.xml"/><Relationship Id="rId3" Type="http://schemas.openxmlformats.org/officeDocument/2006/relationships/package" Target="../embeddings/Microsoft_Excel_Worksheet46.xlsx"/></Relationships>
</file>

<file path=ppt/charts/_rels/chart47.xml.rels><?xml version="1.0" encoding="UTF-8" standalone="yes"?>
<Relationships xmlns="http://schemas.openxmlformats.org/package/2006/relationships"><Relationship Id="rId1" Type="http://schemas.microsoft.com/office/2011/relationships/chartStyle" Target="style47.xml"/><Relationship Id="rId2" Type="http://schemas.microsoft.com/office/2011/relationships/chartColorStyle" Target="colors47.xml"/><Relationship Id="rId3" Type="http://schemas.openxmlformats.org/officeDocument/2006/relationships/package" Target="../embeddings/Microsoft_Excel_Worksheet47.xlsx"/></Relationships>
</file>

<file path=ppt/charts/_rels/chart48.xml.rels><?xml version="1.0" encoding="UTF-8" standalone="yes"?>
<Relationships xmlns="http://schemas.openxmlformats.org/package/2006/relationships"><Relationship Id="rId1" Type="http://schemas.microsoft.com/office/2011/relationships/chartStyle" Target="style48.xml"/><Relationship Id="rId2" Type="http://schemas.microsoft.com/office/2011/relationships/chartColorStyle" Target="colors48.xml"/><Relationship Id="rId3" Type="http://schemas.openxmlformats.org/officeDocument/2006/relationships/package" Target="../embeddings/Microsoft_Excel_Worksheet48.xlsx"/></Relationships>
</file>

<file path=ppt/charts/_rels/chart49.xml.rels><?xml version="1.0" encoding="UTF-8" standalone="yes"?>
<Relationships xmlns="http://schemas.openxmlformats.org/package/2006/relationships"><Relationship Id="rId1" Type="http://schemas.microsoft.com/office/2011/relationships/chartStyle" Target="style49.xml"/><Relationship Id="rId2" Type="http://schemas.microsoft.com/office/2011/relationships/chartColorStyle" Target="colors49.xml"/><Relationship Id="rId3" Type="http://schemas.openxmlformats.org/officeDocument/2006/relationships/package" Target="../embeddings/Microsoft_Excel_Worksheet49.xlsx"/></Relationships>
</file>

<file path=ppt/charts/_rels/chart5.xml.rels><?xml version="1.0" encoding="UTF-8" standalone="yes"?>
<Relationships xmlns="http://schemas.openxmlformats.org/package/2006/relationships"><Relationship Id="rId1" Type="http://schemas.microsoft.com/office/2011/relationships/chartStyle" Target="style5.xml"/><Relationship Id="rId2" Type="http://schemas.microsoft.com/office/2011/relationships/chartColorStyle" Target="colors5.xml"/><Relationship Id="rId3" Type="http://schemas.openxmlformats.org/officeDocument/2006/relationships/package" Target="../embeddings/Microsoft_Excel_Worksheet5.xlsx"/></Relationships>
</file>

<file path=ppt/charts/_rels/chart50.xml.rels><?xml version="1.0" encoding="UTF-8" standalone="yes"?>
<Relationships xmlns="http://schemas.openxmlformats.org/package/2006/relationships"><Relationship Id="rId1" Type="http://schemas.microsoft.com/office/2011/relationships/chartStyle" Target="style50.xml"/><Relationship Id="rId2" Type="http://schemas.microsoft.com/office/2011/relationships/chartColorStyle" Target="colors50.xml"/><Relationship Id="rId3" Type="http://schemas.openxmlformats.org/officeDocument/2006/relationships/package" Target="../embeddings/Microsoft_Excel_Worksheet50.xlsx"/></Relationships>
</file>

<file path=ppt/charts/_rels/chart51.xml.rels><?xml version="1.0" encoding="UTF-8" standalone="yes"?>
<Relationships xmlns="http://schemas.openxmlformats.org/package/2006/relationships"><Relationship Id="rId1" Type="http://schemas.microsoft.com/office/2011/relationships/chartStyle" Target="style51.xml"/><Relationship Id="rId2" Type="http://schemas.microsoft.com/office/2011/relationships/chartColorStyle" Target="colors51.xml"/><Relationship Id="rId3" Type="http://schemas.openxmlformats.org/officeDocument/2006/relationships/package" Target="../embeddings/Microsoft_Excel_Worksheet51.xlsx"/></Relationships>
</file>

<file path=ppt/charts/_rels/chart52.xml.rels><?xml version="1.0" encoding="UTF-8" standalone="yes"?>
<Relationships xmlns="http://schemas.openxmlformats.org/package/2006/relationships"><Relationship Id="rId1" Type="http://schemas.microsoft.com/office/2011/relationships/chartStyle" Target="style52.xml"/><Relationship Id="rId2" Type="http://schemas.microsoft.com/office/2011/relationships/chartColorStyle" Target="colors52.xml"/><Relationship Id="rId3" Type="http://schemas.openxmlformats.org/officeDocument/2006/relationships/package" Target="../embeddings/Microsoft_Excel_Worksheet52.xlsx"/></Relationships>
</file>

<file path=ppt/charts/_rels/chart53.xml.rels><?xml version="1.0" encoding="UTF-8" standalone="yes"?>
<Relationships xmlns="http://schemas.openxmlformats.org/package/2006/relationships"><Relationship Id="rId1" Type="http://schemas.microsoft.com/office/2011/relationships/chartStyle" Target="style53.xml"/><Relationship Id="rId2" Type="http://schemas.microsoft.com/office/2011/relationships/chartColorStyle" Target="colors53.xml"/><Relationship Id="rId3" Type="http://schemas.openxmlformats.org/officeDocument/2006/relationships/package" Target="../embeddings/Microsoft_Excel_Worksheet53.xlsx"/></Relationships>
</file>

<file path=ppt/charts/_rels/chart54.xml.rels><?xml version="1.0" encoding="UTF-8" standalone="yes"?>
<Relationships xmlns="http://schemas.openxmlformats.org/package/2006/relationships"><Relationship Id="rId1" Type="http://schemas.microsoft.com/office/2011/relationships/chartStyle" Target="style54.xml"/><Relationship Id="rId2" Type="http://schemas.microsoft.com/office/2011/relationships/chartColorStyle" Target="colors54.xml"/><Relationship Id="rId3" Type="http://schemas.openxmlformats.org/officeDocument/2006/relationships/package" Target="../embeddings/Microsoft_Excel_Worksheet54.xlsx"/></Relationships>
</file>

<file path=ppt/charts/_rels/chart6.xml.rels><?xml version="1.0" encoding="UTF-8" standalone="yes"?>
<Relationships xmlns="http://schemas.openxmlformats.org/package/2006/relationships"><Relationship Id="rId1" Type="http://schemas.microsoft.com/office/2011/relationships/chartStyle" Target="style6.xml"/><Relationship Id="rId2" Type="http://schemas.microsoft.com/office/2011/relationships/chartColorStyle" Target="colors6.xml"/><Relationship Id="rId3" Type="http://schemas.openxmlformats.org/officeDocument/2006/relationships/package" Target="../embeddings/Microsoft_Excel_Worksheet6.xlsx"/></Relationships>
</file>

<file path=ppt/charts/_rels/chart7.xml.rels><?xml version="1.0" encoding="UTF-8" standalone="yes"?>
<Relationships xmlns="http://schemas.openxmlformats.org/package/2006/relationships"><Relationship Id="rId1" Type="http://schemas.microsoft.com/office/2011/relationships/chartStyle" Target="style7.xml"/><Relationship Id="rId2" Type="http://schemas.microsoft.com/office/2011/relationships/chartColorStyle" Target="colors7.xml"/><Relationship Id="rId3" Type="http://schemas.openxmlformats.org/officeDocument/2006/relationships/package" Target="../embeddings/Microsoft_Excel_Worksheet7.xlsx"/></Relationships>
</file>

<file path=ppt/charts/_rels/chart8.xml.rels><?xml version="1.0" encoding="UTF-8" standalone="yes"?>
<Relationships xmlns="http://schemas.openxmlformats.org/package/2006/relationships"><Relationship Id="rId1" Type="http://schemas.microsoft.com/office/2011/relationships/chartStyle" Target="style8.xml"/><Relationship Id="rId2" Type="http://schemas.microsoft.com/office/2011/relationships/chartColorStyle" Target="colors8.xml"/><Relationship Id="rId3" Type="http://schemas.openxmlformats.org/officeDocument/2006/relationships/package" Target="../embeddings/Microsoft_Excel_Worksheet8.xlsx"/></Relationships>
</file>

<file path=ppt/charts/_rels/chart9.xml.rels><?xml version="1.0" encoding="UTF-8" standalone="yes"?>
<Relationships xmlns="http://schemas.openxmlformats.org/package/2006/relationships"><Relationship Id="rId1" Type="http://schemas.microsoft.com/office/2011/relationships/chartStyle" Target="style9.xml"/><Relationship Id="rId2" Type="http://schemas.microsoft.com/office/2011/relationships/chartColorStyle" Target="colors9.xml"/><Relationship Id="rId3" Type="http://schemas.openxmlformats.org/officeDocument/2006/relationships/package" Target="../embeddings/Microsoft_Excel_Worksheet9.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Total</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0-5631-40BE-AF0F-0E6A39F41EE9}"/>
              </c:ext>
            </c:extLst>
          </c:dPt>
          <c:dPt>
            <c:idx val="2"/>
            <c:invertIfNegative val="0"/>
            <c:bubble3D val="0"/>
            <c:extLst xmlns:c16r2="http://schemas.microsoft.com/office/drawing/2015/06/chart">
              <c:ext xmlns:c16="http://schemas.microsoft.com/office/drawing/2014/chart" uri="{C3380CC4-5D6E-409C-BE32-E72D297353CC}">
                <c16:uniqueId val="{00000001-5631-40BE-AF0F-0E6A39F41EE9}"/>
              </c:ext>
            </c:extLst>
          </c:dPt>
          <c:dPt>
            <c:idx val="3"/>
            <c:invertIfNegative val="0"/>
            <c:bubble3D val="0"/>
            <c:extLst xmlns:c16r2="http://schemas.microsoft.com/office/drawing/2015/06/chart">
              <c:ext xmlns:c16="http://schemas.microsoft.com/office/drawing/2014/chart" uri="{C3380CC4-5D6E-409C-BE32-E72D297353CC}">
                <c16:uniqueId val="{00000002-5631-40BE-AF0F-0E6A39F41EE9}"/>
              </c:ext>
            </c:extLst>
          </c:dPt>
          <c:dPt>
            <c:idx val="4"/>
            <c:invertIfNegative val="0"/>
            <c:bubble3D val="0"/>
            <c:extLst xmlns:c16r2="http://schemas.microsoft.com/office/drawing/2015/06/chart">
              <c:ext xmlns:c16="http://schemas.microsoft.com/office/drawing/2014/chart" uri="{C3380CC4-5D6E-409C-BE32-E72D297353CC}">
                <c16:uniqueId val="{00000003-5631-40BE-AF0F-0E6A39F41EE9}"/>
              </c:ext>
            </c:extLst>
          </c:dPt>
          <c:dPt>
            <c:idx val="8"/>
            <c:invertIfNegative val="0"/>
            <c:bubble3D val="0"/>
            <c:extLst xmlns:c16r2="http://schemas.microsoft.com/office/drawing/2015/06/chart">
              <c:ext xmlns:c16="http://schemas.microsoft.com/office/drawing/2014/chart" uri="{C3380CC4-5D6E-409C-BE32-E72D297353CC}">
                <c16:uniqueId val="{00000004-5631-40BE-AF0F-0E6A39F41EE9}"/>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I’m concerned that my information may be monitored</c:v>
                </c:pt>
                <c:pt idx="1">
                  <c:v>I’m concerned about a lack of privacy as a result of having so much information about me available on the internet</c:v>
                </c:pt>
                <c:pt idx="2">
                  <c:v>I’m concerned that my information may be bought or sold</c:v>
                </c:pt>
                <c:pt idx="3">
                  <c:v>Having all of my devices connected to the internet is an advantage that outweighs the risks</c:v>
                </c:pt>
                <c:pt idx="4">
                  <c:v>It doesn’t really bother me that almost everything seems to be connected to the internet</c:v>
                </c:pt>
              </c:strCache>
            </c:strRef>
          </c:cat>
          <c:val>
            <c:numRef>
              <c:f>Sheet1!$B$2:$B$6</c:f>
              <c:numCache>
                <c:formatCode>0%</c:formatCode>
                <c:ptCount val="5"/>
                <c:pt idx="0">
                  <c:v>0.77</c:v>
                </c:pt>
                <c:pt idx="1">
                  <c:v>0.77</c:v>
                </c:pt>
                <c:pt idx="2">
                  <c:v>0.76</c:v>
                </c:pt>
                <c:pt idx="3">
                  <c:v>0.6</c:v>
                </c:pt>
                <c:pt idx="4">
                  <c:v>0.53</c:v>
                </c:pt>
              </c:numCache>
            </c:numRef>
          </c:val>
          <c:extLst xmlns:c16r2="http://schemas.microsoft.com/office/drawing/2015/06/chart">
            <c:ext xmlns:c16="http://schemas.microsoft.com/office/drawing/2014/chart" uri="{C3380CC4-5D6E-409C-BE32-E72D297353CC}">
              <c16:uniqueId val="{00000005-5631-40BE-AF0F-0E6A39F41EE9}"/>
            </c:ext>
          </c:extLst>
        </c:ser>
        <c:dLbls>
          <c:showLegendKey val="0"/>
          <c:showVal val="0"/>
          <c:showCatName val="0"/>
          <c:showSerName val="0"/>
          <c:showPercent val="0"/>
          <c:showBubbleSize val="0"/>
        </c:dLbls>
        <c:gapWidth val="50"/>
        <c:axId val="1566071936"/>
        <c:axId val="1566074256"/>
      </c:barChart>
      <c:catAx>
        <c:axId val="1566071936"/>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66074256"/>
        <c:crosses val="autoZero"/>
        <c:auto val="1"/>
        <c:lblAlgn val="ctr"/>
        <c:lblOffset val="0"/>
        <c:noMultiLvlLbl val="0"/>
      </c:catAx>
      <c:valAx>
        <c:axId val="1566074256"/>
        <c:scaling>
          <c:orientation val="minMax"/>
          <c:max val="1.0"/>
        </c:scaling>
        <c:delete val="1"/>
        <c:axPos val="t"/>
        <c:numFmt formatCode="0%" sourceLinked="1"/>
        <c:majorTickMark val="none"/>
        <c:minorTickMark val="none"/>
        <c:tickLblPos val="nextTo"/>
        <c:crossAx val="156607193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C67F-4504-8D48-D8701F61EDA5}"/>
              </c:ext>
            </c:extLst>
          </c:dPt>
          <c:dPt>
            <c:idx val="2"/>
            <c:invertIfNegative val="0"/>
            <c:bubble3D val="0"/>
            <c:extLst xmlns:c16r2="http://schemas.microsoft.com/office/drawing/2015/06/chart">
              <c:ext xmlns:c16="http://schemas.microsoft.com/office/drawing/2014/chart" uri="{C3380CC4-5D6E-409C-BE32-E72D297353CC}">
                <c16:uniqueId val="{00000003-C67F-4504-8D48-D8701F61EDA5}"/>
              </c:ext>
            </c:extLst>
          </c:dPt>
          <c:dPt>
            <c:idx val="3"/>
            <c:invertIfNegative val="0"/>
            <c:bubble3D val="0"/>
            <c:extLst xmlns:c16r2="http://schemas.microsoft.com/office/drawing/2015/06/chart">
              <c:ext xmlns:c16="http://schemas.microsoft.com/office/drawing/2014/chart" uri="{C3380CC4-5D6E-409C-BE32-E72D297353CC}">
                <c16:uniqueId val="{00000005-C67F-4504-8D48-D8701F61EDA5}"/>
              </c:ext>
            </c:extLst>
          </c:dPt>
          <c:dPt>
            <c:idx val="4"/>
            <c:invertIfNegative val="0"/>
            <c:bubble3D val="0"/>
            <c:extLst xmlns:c16r2="http://schemas.microsoft.com/office/drawing/2015/06/chart">
              <c:ext xmlns:c16="http://schemas.microsoft.com/office/drawing/2014/chart" uri="{C3380CC4-5D6E-409C-BE32-E72D297353CC}">
                <c16:uniqueId val="{00000007-C67F-4504-8D48-D8701F61EDA5}"/>
              </c:ext>
            </c:extLst>
          </c:dPt>
          <c:dPt>
            <c:idx val="8"/>
            <c:invertIfNegative val="0"/>
            <c:bubble3D val="0"/>
            <c:extLst xmlns:c16r2="http://schemas.microsoft.com/office/drawing/2015/06/chart">
              <c:ext xmlns:c16="http://schemas.microsoft.com/office/drawing/2014/chart" uri="{C3380CC4-5D6E-409C-BE32-E72D297353CC}">
                <c16:uniqueId val="{00000009-C67F-4504-8D48-D8701F61EDA5}"/>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North America</c:v>
                </c:pt>
                <c:pt idx="3">
                  <c:v>BRICS</c:v>
                </c:pt>
                <c:pt idx="4">
                  <c:v>LATAM</c:v>
                </c:pt>
                <c:pt idx="5">
                  <c:v>APAC</c:v>
                </c:pt>
                <c:pt idx="6">
                  <c:v>G-8 Countries</c:v>
                </c:pt>
                <c:pt idx="7">
                  <c:v>Europe</c:v>
                </c:pt>
                <c:pt idx="8">
                  <c:v>Middle East/Africa</c:v>
                </c:pt>
              </c:strCache>
            </c:strRef>
          </c:cat>
          <c:val>
            <c:numRef>
              <c:f>Sheet1!$B$2:$B$10</c:f>
              <c:numCache>
                <c:formatCode>General</c:formatCode>
                <c:ptCount val="9"/>
                <c:pt idx="0" formatCode="0%">
                  <c:v>0.76</c:v>
                </c:pt>
                <c:pt idx="2" formatCode="0%">
                  <c:v>0.81</c:v>
                </c:pt>
                <c:pt idx="3" formatCode="0%">
                  <c:v>0.81</c:v>
                </c:pt>
                <c:pt idx="4" formatCode="0%">
                  <c:v>0.8</c:v>
                </c:pt>
                <c:pt idx="5" formatCode="0%">
                  <c:v>0.78</c:v>
                </c:pt>
                <c:pt idx="6" formatCode="0%">
                  <c:v>0.77</c:v>
                </c:pt>
                <c:pt idx="7" formatCode="0%">
                  <c:v>0.75</c:v>
                </c:pt>
                <c:pt idx="8" formatCode="0%">
                  <c:v>0.74</c:v>
                </c:pt>
              </c:numCache>
            </c:numRef>
          </c:val>
          <c:extLst xmlns:c16r2="http://schemas.microsoft.com/office/drawing/2015/06/chart">
            <c:ext xmlns:c16="http://schemas.microsoft.com/office/drawing/2014/chart" uri="{C3380CC4-5D6E-409C-BE32-E72D297353CC}">
              <c16:uniqueId val="{0000000A-C67F-4504-8D48-D8701F61EDA5}"/>
            </c:ext>
          </c:extLst>
        </c:ser>
        <c:dLbls>
          <c:showLegendKey val="0"/>
          <c:showVal val="0"/>
          <c:showCatName val="0"/>
          <c:showSerName val="0"/>
          <c:showPercent val="0"/>
          <c:showBubbleSize val="0"/>
        </c:dLbls>
        <c:gapWidth val="50"/>
        <c:axId val="1565929680"/>
        <c:axId val="1647479936"/>
      </c:barChart>
      <c:catAx>
        <c:axId val="1565929680"/>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47479936"/>
        <c:crosses val="autoZero"/>
        <c:auto val="1"/>
        <c:lblAlgn val="ctr"/>
        <c:lblOffset val="0"/>
        <c:noMultiLvlLbl val="0"/>
      </c:catAx>
      <c:valAx>
        <c:axId val="1647479936"/>
        <c:scaling>
          <c:orientation val="minMax"/>
          <c:max val="1.0"/>
        </c:scaling>
        <c:delete val="1"/>
        <c:axPos val="t"/>
        <c:numFmt formatCode="0%" sourceLinked="1"/>
        <c:majorTickMark val="none"/>
        <c:minorTickMark val="none"/>
        <c:tickLblPos val="nextTo"/>
        <c:crossAx val="156592968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lumMod val="60000"/>
                  <a:lumOff val="40000"/>
                </a:schemeClr>
              </a:solidFill>
              <a:ln>
                <a:solidFill>
                  <a:schemeClr val="bg1"/>
                </a:solidFill>
              </a:ln>
              <a:effectLst/>
            </c:spPr>
            <c:extLst xmlns:c16r2="http://schemas.microsoft.com/office/drawing/2015/06/chart">
              <c:ext xmlns:c16="http://schemas.microsoft.com/office/drawing/2014/chart" uri="{C3380CC4-5D6E-409C-BE32-E72D297353CC}">
                <c16:uniqueId val="{00000001-73F4-4623-95C4-E58E87EFD83F}"/>
              </c:ext>
            </c:extLst>
          </c:dPt>
          <c:dPt>
            <c:idx val="2"/>
            <c:invertIfNegative val="0"/>
            <c:bubble3D val="0"/>
            <c:spPr>
              <a:solidFill>
                <a:schemeClr val="accent2"/>
              </a:solidFill>
              <a:ln>
                <a:solidFill>
                  <a:schemeClr val="bg1"/>
                </a:solidFill>
              </a:ln>
              <a:effectLst/>
            </c:spPr>
            <c:extLst xmlns:c16r2="http://schemas.microsoft.com/office/drawing/2015/06/chart">
              <c:ext xmlns:c16="http://schemas.microsoft.com/office/drawing/2014/chart" uri="{C3380CC4-5D6E-409C-BE32-E72D297353CC}">
                <c16:uniqueId val="{00000003-73F4-4623-95C4-E58E87EFD83F}"/>
              </c:ext>
            </c:extLst>
          </c:dPt>
          <c:dPt>
            <c:idx val="3"/>
            <c:invertIfNegative val="0"/>
            <c:bubble3D val="0"/>
            <c:spPr>
              <a:solidFill>
                <a:schemeClr val="accent1"/>
              </a:solidFill>
              <a:ln>
                <a:solidFill>
                  <a:schemeClr val="bg1"/>
                </a:solidFill>
              </a:ln>
              <a:effectLst/>
            </c:spPr>
            <c:extLst xmlns:c16r2="http://schemas.microsoft.com/office/drawing/2015/06/chart">
              <c:ext xmlns:c16="http://schemas.microsoft.com/office/drawing/2014/chart" uri="{C3380CC4-5D6E-409C-BE32-E72D297353CC}">
                <c16:uniqueId val="{00000005-73F4-4623-95C4-E58E87EFD83F}"/>
              </c:ext>
            </c:extLst>
          </c:dPt>
          <c:dPt>
            <c:idx val="4"/>
            <c:invertIfNegative val="0"/>
            <c:bubble3D val="0"/>
            <c:spPr>
              <a:solidFill>
                <a:schemeClr val="bg2"/>
              </a:solidFill>
              <a:ln>
                <a:solidFill>
                  <a:schemeClr val="bg1"/>
                </a:solidFill>
              </a:ln>
              <a:effectLst/>
            </c:spPr>
            <c:extLst xmlns:c16r2="http://schemas.microsoft.com/office/drawing/2015/06/chart">
              <c:ext xmlns:c16="http://schemas.microsoft.com/office/drawing/2014/chart" uri="{C3380CC4-5D6E-409C-BE32-E72D297353CC}">
                <c16:uniqueId val="{00000007-73F4-4623-95C4-E58E87EFD83F}"/>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Strongly agree</c:v>
                </c:pt>
                <c:pt idx="1">
                  <c:v>Somewhat agree</c:v>
                </c:pt>
                <c:pt idx="2">
                  <c:v>Somewhat disagree </c:v>
                </c:pt>
                <c:pt idx="3">
                  <c:v>Strongly disagree</c:v>
                </c:pt>
              </c:strCache>
            </c:strRef>
          </c:cat>
          <c:val>
            <c:numRef>
              <c:f>Sheet1!$B$2:$B$5</c:f>
              <c:numCache>
                <c:formatCode>0%</c:formatCode>
                <c:ptCount val="4"/>
                <c:pt idx="0">
                  <c:v>0.3</c:v>
                </c:pt>
                <c:pt idx="1">
                  <c:v>0.47</c:v>
                </c:pt>
                <c:pt idx="2">
                  <c:v>0.18</c:v>
                </c:pt>
                <c:pt idx="3">
                  <c:v>0.05</c:v>
                </c:pt>
              </c:numCache>
            </c:numRef>
          </c:val>
          <c:extLst xmlns:c16r2="http://schemas.microsoft.com/office/drawing/2015/06/chart">
            <c:ext xmlns:c16="http://schemas.microsoft.com/office/drawing/2014/chart" uri="{C3380CC4-5D6E-409C-BE32-E72D297353CC}">
              <c16:uniqueId val="{00000008-73F4-4623-95C4-E58E87EFD83F}"/>
            </c:ext>
          </c:extLst>
        </c:ser>
        <c:dLbls>
          <c:showLegendKey val="0"/>
          <c:showVal val="0"/>
          <c:showCatName val="0"/>
          <c:showSerName val="0"/>
          <c:showPercent val="0"/>
          <c:showBubbleSize val="0"/>
        </c:dLbls>
        <c:gapWidth val="50"/>
        <c:axId val="1604229920"/>
        <c:axId val="1215314080"/>
      </c:barChart>
      <c:catAx>
        <c:axId val="1604229920"/>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215314080"/>
        <c:crosses val="autoZero"/>
        <c:auto val="1"/>
        <c:lblAlgn val="ctr"/>
        <c:lblOffset val="0"/>
        <c:noMultiLvlLbl val="0"/>
      </c:catAx>
      <c:valAx>
        <c:axId val="1215314080"/>
        <c:scaling>
          <c:orientation val="minMax"/>
          <c:max val="1.0"/>
        </c:scaling>
        <c:delete val="1"/>
        <c:axPos val="t"/>
        <c:numFmt formatCode="0%" sourceLinked="1"/>
        <c:majorTickMark val="none"/>
        <c:minorTickMark val="none"/>
        <c:tickLblPos val="nextTo"/>
        <c:crossAx val="160422992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B3F7-4602-B069-429533B17F0E}"/>
              </c:ext>
            </c:extLst>
          </c:dPt>
          <c:dPt>
            <c:idx val="2"/>
            <c:invertIfNegative val="0"/>
            <c:bubble3D val="0"/>
            <c:extLst xmlns:c16r2="http://schemas.microsoft.com/office/drawing/2015/06/chart">
              <c:ext xmlns:c16="http://schemas.microsoft.com/office/drawing/2014/chart" uri="{C3380CC4-5D6E-409C-BE32-E72D297353CC}">
                <c16:uniqueId val="{00000003-B3F7-4602-B069-429533B17F0E}"/>
              </c:ext>
            </c:extLst>
          </c:dPt>
          <c:dPt>
            <c:idx val="3"/>
            <c:invertIfNegative val="0"/>
            <c:bubble3D val="0"/>
            <c:extLst xmlns:c16r2="http://schemas.microsoft.com/office/drawing/2015/06/chart">
              <c:ext xmlns:c16="http://schemas.microsoft.com/office/drawing/2014/chart" uri="{C3380CC4-5D6E-409C-BE32-E72D297353CC}">
                <c16:uniqueId val="{00000005-B3F7-4602-B069-429533B17F0E}"/>
              </c:ext>
            </c:extLst>
          </c:dPt>
          <c:dPt>
            <c:idx val="4"/>
            <c:invertIfNegative val="0"/>
            <c:bubble3D val="0"/>
            <c:extLst xmlns:c16r2="http://schemas.microsoft.com/office/drawing/2015/06/chart">
              <c:ext xmlns:c16="http://schemas.microsoft.com/office/drawing/2014/chart" uri="{C3380CC4-5D6E-409C-BE32-E72D297353CC}">
                <c16:uniqueId val="{00000007-B3F7-4602-B069-429533B17F0E}"/>
              </c:ext>
            </c:extLst>
          </c:dPt>
          <c:dLbls>
            <c:dLbl>
              <c:idx val="0"/>
              <c:tx>
                <c:rich>
                  <a:bodyPr/>
                  <a:lstStyle/>
                  <a:p>
                    <a:r>
                      <a:rPr lang="en-US"/>
                      <a:t>77%</a:t>
                    </a:r>
                    <a:endParaRPr lang="en-US" dirty="0"/>
                  </a:p>
                </c:rich>
              </c:tx>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4-D802-4607-97C4-4302154AC395}"/>
                </c:ex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South Africa</c:v>
                </c:pt>
                <c:pt idx="3">
                  <c:v>Mexico</c:v>
                </c:pt>
                <c:pt idx="4">
                  <c:v>Indonesia</c:v>
                </c:pt>
                <c:pt idx="5">
                  <c:v>Egypt</c:v>
                </c:pt>
                <c:pt idx="6">
                  <c:v>United States</c:v>
                </c:pt>
                <c:pt idx="7">
                  <c:v>India</c:v>
                </c:pt>
                <c:pt idx="8">
                  <c:v>Hong Kong</c:v>
                </c:pt>
                <c:pt idx="9">
                  <c:v>Republic of Korea</c:v>
                </c:pt>
                <c:pt idx="10">
                  <c:v>China</c:v>
                </c:pt>
                <c:pt idx="11">
                  <c:v>Turkey</c:v>
                </c:pt>
                <c:pt idx="12">
                  <c:v>Canada</c:v>
                </c:pt>
                <c:pt idx="13">
                  <c:v>France</c:v>
                </c:pt>
                <c:pt idx="14">
                  <c:v>Russia</c:v>
                </c:pt>
                <c:pt idx="15">
                  <c:v>Brazil</c:v>
                </c:pt>
                <c:pt idx="16">
                  <c:v>Great Britain</c:v>
                </c:pt>
                <c:pt idx="17">
                  <c:v>Italy</c:v>
                </c:pt>
                <c:pt idx="18">
                  <c:v>Kenya</c:v>
                </c:pt>
                <c:pt idx="19">
                  <c:v>Poland</c:v>
                </c:pt>
                <c:pt idx="20">
                  <c:v>Australia</c:v>
                </c:pt>
                <c:pt idx="21">
                  <c:v>Nigeria</c:v>
                </c:pt>
                <c:pt idx="22">
                  <c:v>Germany</c:v>
                </c:pt>
                <c:pt idx="23">
                  <c:v>Tunisia</c:v>
                </c:pt>
                <c:pt idx="24">
                  <c:v>Japan</c:v>
                </c:pt>
                <c:pt idx="25">
                  <c:v>Sweden</c:v>
                </c:pt>
                <c:pt idx="26">
                  <c:v>Pakistan</c:v>
                </c:pt>
              </c:strCache>
            </c:strRef>
          </c:cat>
          <c:val>
            <c:numRef>
              <c:f>Sheet1!$B$2:$B$28</c:f>
              <c:numCache>
                <c:formatCode>General</c:formatCode>
                <c:ptCount val="27"/>
                <c:pt idx="0" formatCode="0%">
                  <c:v>0.76</c:v>
                </c:pt>
                <c:pt idx="2" formatCode="0%">
                  <c:v>0.86</c:v>
                </c:pt>
                <c:pt idx="3" formatCode="0%">
                  <c:v>0.85</c:v>
                </c:pt>
                <c:pt idx="4" formatCode="0%">
                  <c:v>0.84</c:v>
                </c:pt>
                <c:pt idx="5" formatCode="0%">
                  <c:v>0.82</c:v>
                </c:pt>
                <c:pt idx="6" formatCode="0%">
                  <c:v>0.81</c:v>
                </c:pt>
                <c:pt idx="7" formatCode="0%">
                  <c:v>0.81</c:v>
                </c:pt>
                <c:pt idx="8" formatCode="0%">
                  <c:v>0.8</c:v>
                </c:pt>
                <c:pt idx="9" formatCode="0%">
                  <c:v>0.8</c:v>
                </c:pt>
                <c:pt idx="10" formatCode="0%">
                  <c:v>0.8</c:v>
                </c:pt>
                <c:pt idx="11" formatCode="0%">
                  <c:v>0.79</c:v>
                </c:pt>
                <c:pt idx="12" formatCode="0%">
                  <c:v>0.78</c:v>
                </c:pt>
                <c:pt idx="13" formatCode="0%">
                  <c:v>0.78</c:v>
                </c:pt>
                <c:pt idx="14" formatCode="0%">
                  <c:v>0.77</c:v>
                </c:pt>
                <c:pt idx="15" formatCode="0%">
                  <c:v>0.77</c:v>
                </c:pt>
                <c:pt idx="16" formatCode="0%">
                  <c:v>0.76</c:v>
                </c:pt>
                <c:pt idx="17" formatCode="0%">
                  <c:v>0.76</c:v>
                </c:pt>
                <c:pt idx="18" formatCode="0%">
                  <c:v>0.76</c:v>
                </c:pt>
                <c:pt idx="19" formatCode="0%">
                  <c:v>0.75</c:v>
                </c:pt>
                <c:pt idx="20" formatCode="0%">
                  <c:v>0.75</c:v>
                </c:pt>
                <c:pt idx="21" formatCode="0%">
                  <c:v>0.74</c:v>
                </c:pt>
                <c:pt idx="22" formatCode="0%">
                  <c:v>0.72</c:v>
                </c:pt>
                <c:pt idx="23" formatCode="0%">
                  <c:v>0.69</c:v>
                </c:pt>
                <c:pt idx="24" formatCode="0%">
                  <c:v>0.67</c:v>
                </c:pt>
                <c:pt idx="25" formatCode="0%">
                  <c:v>0.64</c:v>
                </c:pt>
                <c:pt idx="26" formatCode="0%">
                  <c:v>0.64</c:v>
                </c:pt>
              </c:numCache>
            </c:numRef>
          </c:val>
          <c:extLst xmlns:c16r2="http://schemas.microsoft.com/office/drawing/2015/06/chart">
            <c:ext xmlns:c16="http://schemas.microsoft.com/office/drawing/2014/chart" uri="{C3380CC4-5D6E-409C-BE32-E72D297353CC}">
              <c16:uniqueId val="{00000008-B3F7-4602-B069-429533B17F0E}"/>
            </c:ext>
          </c:extLst>
        </c:ser>
        <c:dLbls>
          <c:showLegendKey val="0"/>
          <c:showVal val="0"/>
          <c:showCatName val="0"/>
          <c:showSerName val="0"/>
          <c:showPercent val="0"/>
          <c:showBubbleSize val="0"/>
        </c:dLbls>
        <c:gapWidth val="50"/>
        <c:axId val="1543442144"/>
        <c:axId val="1543437856"/>
      </c:barChart>
      <c:catAx>
        <c:axId val="1543442144"/>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543437856"/>
        <c:crosses val="autoZero"/>
        <c:auto val="1"/>
        <c:lblAlgn val="ctr"/>
        <c:lblOffset val="0"/>
        <c:noMultiLvlLbl val="0"/>
      </c:catAx>
      <c:valAx>
        <c:axId val="1543437856"/>
        <c:scaling>
          <c:orientation val="minMax"/>
          <c:max val="1.0"/>
        </c:scaling>
        <c:delete val="1"/>
        <c:axPos val="t"/>
        <c:numFmt formatCode="0%" sourceLinked="1"/>
        <c:majorTickMark val="out"/>
        <c:minorTickMark val="none"/>
        <c:tickLblPos val="nextTo"/>
        <c:crossAx val="154344214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C67F-4504-8D48-D8701F61EDA5}"/>
              </c:ext>
            </c:extLst>
          </c:dPt>
          <c:dPt>
            <c:idx val="2"/>
            <c:invertIfNegative val="0"/>
            <c:bubble3D val="0"/>
            <c:extLst xmlns:c16r2="http://schemas.microsoft.com/office/drawing/2015/06/chart">
              <c:ext xmlns:c16="http://schemas.microsoft.com/office/drawing/2014/chart" uri="{C3380CC4-5D6E-409C-BE32-E72D297353CC}">
                <c16:uniqueId val="{00000003-C67F-4504-8D48-D8701F61EDA5}"/>
              </c:ext>
            </c:extLst>
          </c:dPt>
          <c:dPt>
            <c:idx val="3"/>
            <c:invertIfNegative val="0"/>
            <c:bubble3D val="0"/>
            <c:extLst xmlns:c16r2="http://schemas.microsoft.com/office/drawing/2015/06/chart">
              <c:ext xmlns:c16="http://schemas.microsoft.com/office/drawing/2014/chart" uri="{C3380CC4-5D6E-409C-BE32-E72D297353CC}">
                <c16:uniqueId val="{00000005-C67F-4504-8D48-D8701F61EDA5}"/>
              </c:ext>
            </c:extLst>
          </c:dPt>
          <c:dPt>
            <c:idx val="4"/>
            <c:invertIfNegative val="0"/>
            <c:bubble3D val="0"/>
            <c:extLst xmlns:c16r2="http://schemas.microsoft.com/office/drawing/2015/06/chart">
              <c:ext xmlns:c16="http://schemas.microsoft.com/office/drawing/2014/chart" uri="{C3380CC4-5D6E-409C-BE32-E72D297353CC}">
                <c16:uniqueId val="{00000007-C67F-4504-8D48-D8701F61EDA5}"/>
              </c:ext>
            </c:extLst>
          </c:dPt>
          <c:dPt>
            <c:idx val="8"/>
            <c:invertIfNegative val="0"/>
            <c:bubble3D val="0"/>
            <c:extLst xmlns:c16r2="http://schemas.microsoft.com/office/drawing/2015/06/chart">
              <c:ext xmlns:c16="http://schemas.microsoft.com/office/drawing/2014/chart" uri="{C3380CC4-5D6E-409C-BE32-E72D297353CC}">
                <c16:uniqueId val="{00000009-C67F-4504-8D48-D8701F61EDA5}"/>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LATAM</c:v>
                </c:pt>
                <c:pt idx="3">
                  <c:v>BRICS</c:v>
                </c:pt>
                <c:pt idx="4">
                  <c:v>North America</c:v>
                </c:pt>
                <c:pt idx="5">
                  <c:v>APAC</c:v>
                </c:pt>
                <c:pt idx="6">
                  <c:v>Middle East/Africa</c:v>
                </c:pt>
                <c:pt idx="7">
                  <c:v>G-8 Countries</c:v>
                </c:pt>
                <c:pt idx="8">
                  <c:v>Europe</c:v>
                </c:pt>
              </c:strCache>
            </c:strRef>
          </c:cat>
          <c:val>
            <c:numRef>
              <c:f>Sheet1!$B$2:$B$10</c:f>
              <c:numCache>
                <c:formatCode>General</c:formatCode>
                <c:ptCount val="9"/>
                <c:pt idx="0" formatCode="0%">
                  <c:v>0.77</c:v>
                </c:pt>
                <c:pt idx="2" formatCode="0%">
                  <c:v>0.81</c:v>
                </c:pt>
                <c:pt idx="3" formatCode="0%">
                  <c:v>0.8</c:v>
                </c:pt>
                <c:pt idx="4" formatCode="0%">
                  <c:v>0.79</c:v>
                </c:pt>
                <c:pt idx="5" formatCode="0%">
                  <c:v>0.78</c:v>
                </c:pt>
                <c:pt idx="6" formatCode="0%">
                  <c:v>0.77</c:v>
                </c:pt>
                <c:pt idx="7" formatCode="0%">
                  <c:v>0.76</c:v>
                </c:pt>
                <c:pt idx="8" formatCode="0%">
                  <c:v>0.74</c:v>
                </c:pt>
              </c:numCache>
            </c:numRef>
          </c:val>
          <c:extLst xmlns:c16r2="http://schemas.microsoft.com/office/drawing/2015/06/chart">
            <c:ext xmlns:c16="http://schemas.microsoft.com/office/drawing/2014/chart" uri="{C3380CC4-5D6E-409C-BE32-E72D297353CC}">
              <c16:uniqueId val="{0000000A-C67F-4504-8D48-D8701F61EDA5}"/>
            </c:ext>
          </c:extLst>
        </c:ser>
        <c:dLbls>
          <c:showLegendKey val="0"/>
          <c:showVal val="0"/>
          <c:showCatName val="0"/>
          <c:showSerName val="0"/>
          <c:showPercent val="0"/>
          <c:showBubbleSize val="0"/>
        </c:dLbls>
        <c:gapWidth val="50"/>
        <c:axId val="1543407680"/>
        <c:axId val="1566288080"/>
      </c:barChart>
      <c:catAx>
        <c:axId val="1543407680"/>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66288080"/>
        <c:crosses val="autoZero"/>
        <c:auto val="1"/>
        <c:lblAlgn val="ctr"/>
        <c:lblOffset val="0"/>
        <c:noMultiLvlLbl val="0"/>
      </c:catAx>
      <c:valAx>
        <c:axId val="1566288080"/>
        <c:scaling>
          <c:orientation val="minMax"/>
          <c:max val="1.0"/>
        </c:scaling>
        <c:delete val="1"/>
        <c:axPos val="t"/>
        <c:numFmt formatCode="0%" sourceLinked="1"/>
        <c:majorTickMark val="none"/>
        <c:minorTickMark val="none"/>
        <c:tickLblPos val="nextTo"/>
        <c:crossAx val="154340768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lumMod val="60000"/>
                  <a:lumOff val="40000"/>
                </a:schemeClr>
              </a:solidFill>
              <a:ln>
                <a:solidFill>
                  <a:schemeClr val="bg1"/>
                </a:solidFill>
              </a:ln>
              <a:effectLst/>
            </c:spPr>
            <c:extLst xmlns:c16r2="http://schemas.microsoft.com/office/drawing/2015/06/chart">
              <c:ext xmlns:c16="http://schemas.microsoft.com/office/drawing/2014/chart" uri="{C3380CC4-5D6E-409C-BE32-E72D297353CC}">
                <c16:uniqueId val="{00000001-73F4-4623-95C4-E58E87EFD83F}"/>
              </c:ext>
            </c:extLst>
          </c:dPt>
          <c:dPt>
            <c:idx val="2"/>
            <c:invertIfNegative val="0"/>
            <c:bubble3D val="0"/>
            <c:spPr>
              <a:solidFill>
                <a:schemeClr val="accent2"/>
              </a:solidFill>
              <a:ln>
                <a:solidFill>
                  <a:schemeClr val="bg1"/>
                </a:solidFill>
              </a:ln>
              <a:effectLst/>
            </c:spPr>
            <c:extLst xmlns:c16r2="http://schemas.microsoft.com/office/drawing/2015/06/chart">
              <c:ext xmlns:c16="http://schemas.microsoft.com/office/drawing/2014/chart" uri="{C3380CC4-5D6E-409C-BE32-E72D297353CC}">
                <c16:uniqueId val="{00000003-73F4-4623-95C4-E58E87EFD83F}"/>
              </c:ext>
            </c:extLst>
          </c:dPt>
          <c:dPt>
            <c:idx val="3"/>
            <c:invertIfNegative val="0"/>
            <c:bubble3D val="0"/>
            <c:spPr>
              <a:solidFill>
                <a:schemeClr val="accent1"/>
              </a:solidFill>
              <a:ln>
                <a:solidFill>
                  <a:schemeClr val="bg1"/>
                </a:solidFill>
              </a:ln>
              <a:effectLst/>
            </c:spPr>
            <c:extLst xmlns:c16r2="http://schemas.microsoft.com/office/drawing/2015/06/chart">
              <c:ext xmlns:c16="http://schemas.microsoft.com/office/drawing/2014/chart" uri="{C3380CC4-5D6E-409C-BE32-E72D297353CC}">
                <c16:uniqueId val="{00000005-73F4-4623-95C4-E58E87EFD83F}"/>
              </c:ext>
            </c:extLst>
          </c:dPt>
          <c:dPt>
            <c:idx val="4"/>
            <c:invertIfNegative val="0"/>
            <c:bubble3D val="0"/>
            <c:spPr>
              <a:solidFill>
                <a:schemeClr val="bg2"/>
              </a:solidFill>
              <a:ln>
                <a:solidFill>
                  <a:schemeClr val="bg1"/>
                </a:solidFill>
              </a:ln>
              <a:effectLst/>
            </c:spPr>
            <c:extLst xmlns:c16r2="http://schemas.microsoft.com/office/drawing/2015/06/chart">
              <c:ext xmlns:c16="http://schemas.microsoft.com/office/drawing/2014/chart" uri="{C3380CC4-5D6E-409C-BE32-E72D297353CC}">
                <c16:uniqueId val="{00000007-73F4-4623-95C4-E58E87EFD83F}"/>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Strongly agree</c:v>
                </c:pt>
                <c:pt idx="1">
                  <c:v>Somewhat agree</c:v>
                </c:pt>
                <c:pt idx="2">
                  <c:v>Somewhat disagree </c:v>
                </c:pt>
                <c:pt idx="3">
                  <c:v>Strongly disagree</c:v>
                </c:pt>
              </c:strCache>
            </c:strRef>
          </c:cat>
          <c:val>
            <c:numRef>
              <c:f>Sheet1!$B$2:$B$5</c:f>
              <c:numCache>
                <c:formatCode>0%</c:formatCode>
                <c:ptCount val="4"/>
                <c:pt idx="0">
                  <c:v>0.16</c:v>
                </c:pt>
                <c:pt idx="1">
                  <c:v>0.43</c:v>
                </c:pt>
                <c:pt idx="2">
                  <c:v>0.3</c:v>
                </c:pt>
                <c:pt idx="3">
                  <c:v>0.1</c:v>
                </c:pt>
              </c:numCache>
            </c:numRef>
          </c:val>
          <c:extLst xmlns:c16r2="http://schemas.microsoft.com/office/drawing/2015/06/chart">
            <c:ext xmlns:c16="http://schemas.microsoft.com/office/drawing/2014/chart" uri="{C3380CC4-5D6E-409C-BE32-E72D297353CC}">
              <c16:uniqueId val="{00000008-73F4-4623-95C4-E58E87EFD83F}"/>
            </c:ext>
          </c:extLst>
        </c:ser>
        <c:dLbls>
          <c:showLegendKey val="0"/>
          <c:showVal val="0"/>
          <c:showCatName val="0"/>
          <c:showSerName val="0"/>
          <c:showPercent val="0"/>
          <c:showBubbleSize val="0"/>
        </c:dLbls>
        <c:gapWidth val="50"/>
        <c:axId val="1543179616"/>
        <c:axId val="1543306624"/>
      </c:barChart>
      <c:catAx>
        <c:axId val="1543179616"/>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43306624"/>
        <c:crosses val="autoZero"/>
        <c:auto val="1"/>
        <c:lblAlgn val="ctr"/>
        <c:lblOffset val="0"/>
        <c:noMultiLvlLbl val="0"/>
      </c:catAx>
      <c:valAx>
        <c:axId val="1543306624"/>
        <c:scaling>
          <c:orientation val="minMax"/>
          <c:max val="1.0"/>
        </c:scaling>
        <c:delete val="1"/>
        <c:axPos val="t"/>
        <c:numFmt formatCode="0%" sourceLinked="1"/>
        <c:majorTickMark val="none"/>
        <c:minorTickMark val="none"/>
        <c:tickLblPos val="nextTo"/>
        <c:crossAx val="154317961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B3F7-4602-B069-429533B17F0E}"/>
              </c:ext>
            </c:extLst>
          </c:dPt>
          <c:dPt>
            <c:idx val="2"/>
            <c:invertIfNegative val="0"/>
            <c:bubble3D val="0"/>
            <c:extLst xmlns:c16r2="http://schemas.microsoft.com/office/drawing/2015/06/chart">
              <c:ext xmlns:c16="http://schemas.microsoft.com/office/drawing/2014/chart" uri="{C3380CC4-5D6E-409C-BE32-E72D297353CC}">
                <c16:uniqueId val="{00000003-B3F7-4602-B069-429533B17F0E}"/>
              </c:ext>
            </c:extLst>
          </c:dPt>
          <c:dPt>
            <c:idx val="3"/>
            <c:invertIfNegative val="0"/>
            <c:bubble3D val="0"/>
            <c:extLst xmlns:c16r2="http://schemas.microsoft.com/office/drawing/2015/06/chart">
              <c:ext xmlns:c16="http://schemas.microsoft.com/office/drawing/2014/chart" uri="{C3380CC4-5D6E-409C-BE32-E72D297353CC}">
                <c16:uniqueId val="{00000005-B3F7-4602-B069-429533B17F0E}"/>
              </c:ext>
            </c:extLst>
          </c:dPt>
          <c:dPt>
            <c:idx val="4"/>
            <c:invertIfNegative val="0"/>
            <c:bubble3D val="0"/>
            <c:extLst xmlns:c16r2="http://schemas.microsoft.com/office/drawing/2015/06/chart">
              <c:ext xmlns:c16="http://schemas.microsoft.com/office/drawing/2014/chart" uri="{C3380CC4-5D6E-409C-BE32-E72D297353CC}">
                <c16:uniqueId val="{00000007-B3F7-4602-B069-429533B17F0E}"/>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Indonesia</c:v>
                </c:pt>
                <c:pt idx="3">
                  <c:v>India</c:v>
                </c:pt>
                <c:pt idx="4">
                  <c:v>China</c:v>
                </c:pt>
                <c:pt idx="5">
                  <c:v>Brazil</c:v>
                </c:pt>
                <c:pt idx="6">
                  <c:v>Kenya</c:v>
                </c:pt>
                <c:pt idx="7">
                  <c:v>Russia</c:v>
                </c:pt>
                <c:pt idx="8">
                  <c:v>Egypt</c:v>
                </c:pt>
                <c:pt idx="9">
                  <c:v>Hong Kong</c:v>
                </c:pt>
                <c:pt idx="10">
                  <c:v>Mexico</c:v>
                </c:pt>
                <c:pt idx="11">
                  <c:v>Nigeria</c:v>
                </c:pt>
                <c:pt idx="12">
                  <c:v>South Africa</c:v>
                </c:pt>
                <c:pt idx="13">
                  <c:v>Italy</c:v>
                </c:pt>
                <c:pt idx="14">
                  <c:v>Poland</c:v>
                </c:pt>
                <c:pt idx="15">
                  <c:v>Pakistan</c:v>
                </c:pt>
                <c:pt idx="16">
                  <c:v>Turkey</c:v>
                </c:pt>
                <c:pt idx="17">
                  <c:v>Tunisia</c:v>
                </c:pt>
                <c:pt idx="18">
                  <c:v>Republic of Korea</c:v>
                </c:pt>
                <c:pt idx="19">
                  <c:v>Australia</c:v>
                </c:pt>
                <c:pt idx="20">
                  <c:v>Great Britain</c:v>
                </c:pt>
                <c:pt idx="21">
                  <c:v>United States</c:v>
                </c:pt>
                <c:pt idx="22">
                  <c:v>Sweden</c:v>
                </c:pt>
                <c:pt idx="23">
                  <c:v>Canada</c:v>
                </c:pt>
                <c:pt idx="24">
                  <c:v>France</c:v>
                </c:pt>
                <c:pt idx="25">
                  <c:v>Japan</c:v>
                </c:pt>
                <c:pt idx="26">
                  <c:v>Germany</c:v>
                </c:pt>
              </c:strCache>
            </c:strRef>
          </c:cat>
          <c:val>
            <c:numRef>
              <c:f>Sheet1!$B$2:$B$28</c:f>
              <c:numCache>
                <c:formatCode>General</c:formatCode>
                <c:ptCount val="27"/>
                <c:pt idx="0" formatCode="0%">
                  <c:v>0.6</c:v>
                </c:pt>
                <c:pt idx="2" formatCode="0%">
                  <c:v>0.77</c:v>
                </c:pt>
                <c:pt idx="3" formatCode="0%">
                  <c:v>0.71</c:v>
                </c:pt>
                <c:pt idx="4" formatCode="0%">
                  <c:v>0.71</c:v>
                </c:pt>
                <c:pt idx="5" formatCode="0%">
                  <c:v>0.7</c:v>
                </c:pt>
                <c:pt idx="6" formatCode="0%">
                  <c:v>0.7</c:v>
                </c:pt>
                <c:pt idx="7" formatCode="0%">
                  <c:v>0.68</c:v>
                </c:pt>
                <c:pt idx="8" formatCode="0%">
                  <c:v>0.67</c:v>
                </c:pt>
                <c:pt idx="9" formatCode="0%">
                  <c:v>0.67</c:v>
                </c:pt>
                <c:pt idx="10" formatCode="0%">
                  <c:v>0.65</c:v>
                </c:pt>
                <c:pt idx="11" formatCode="0%">
                  <c:v>0.65</c:v>
                </c:pt>
                <c:pt idx="12" formatCode="0%">
                  <c:v>0.6</c:v>
                </c:pt>
                <c:pt idx="13" formatCode="0%">
                  <c:v>0.6</c:v>
                </c:pt>
                <c:pt idx="14" formatCode="0%">
                  <c:v>0.6</c:v>
                </c:pt>
                <c:pt idx="15" formatCode="0%">
                  <c:v>0.59</c:v>
                </c:pt>
                <c:pt idx="16" formatCode="0%">
                  <c:v>0.57</c:v>
                </c:pt>
                <c:pt idx="17" formatCode="0%">
                  <c:v>0.57</c:v>
                </c:pt>
                <c:pt idx="18" formatCode="0%">
                  <c:v>0.56</c:v>
                </c:pt>
                <c:pt idx="19" formatCode="0%">
                  <c:v>0.56</c:v>
                </c:pt>
                <c:pt idx="20" formatCode="0%">
                  <c:v>0.54</c:v>
                </c:pt>
                <c:pt idx="21" formatCode="0%">
                  <c:v>0.53</c:v>
                </c:pt>
                <c:pt idx="22" formatCode="0%">
                  <c:v>0.53</c:v>
                </c:pt>
                <c:pt idx="23" formatCode="0%">
                  <c:v>0.52</c:v>
                </c:pt>
                <c:pt idx="24" formatCode="0%">
                  <c:v>0.46</c:v>
                </c:pt>
                <c:pt idx="25" formatCode="0%">
                  <c:v>0.44</c:v>
                </c:pt>
                <c:pt idx="26" formatCode="0%">
                  <c:v>0.38</c:v>
                </c:pt>
              </c:numCache>
            </c:numRef>
          </c:val>
          <c:extLst xmlns:c16r2="http://schemas.microsoft.com/office/drawing/2015/06/chart">
            <c:ext xmlns:c16="http://schemas.microsoft.com/office/drawing/2014/chart" uri="{C3380CC4-5D6E-409C-BE32-E72D297353CC}">
              <c16:uniqueId val="{00000008-B3F7-4602-B069-429533B17F0E}"/>
            </c:ext>
          </c:extLst>
        </c:ser>
        <c:dLbls>
          <c:showLegendKey val="0"/>
          <c:showVal val="0"/>
          <c:showCatName val="0"/>
          <c:showSerName val="0"/>
          <c:showPercent val="0"/>
          <c:showBubbleSize val="0"/>
        </c:dLbls>
        <c:gapWidth val="50"/>
        <c:axId val="1647689440"/>
        <c:axId val="1562459792"/>
      </c:barChart>
      <c:catAx>
        <c:axId val="1647689440"/>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562459792"/>
        <c:crosses val="autoZero"/>
        <c:auto val="1"/>
        <c:lblAlgn val="ctr"/>
        <c:lblOffset val="0"/>
        <c:noMultiLvlLbl val="0"/>
      </c:catAx>
      <c:valAx>
        <c:axId val="1562459792"/>
        <c:scaling>
          <c:orientation val="minMax"/>
          <c:max val="1.0"/>
        </c:scaling>
        <c:delete val="1"/>
        <c:axPos val="t"/>
        <c:numFmt formatCode="0%" sourceLinked="1"/>
        <c:majorTickMark val="out"/>
        <c:minorTickMark val="none"/>
        <c:tickLblPos val="nextTo"/>
        <c:crossAx val="164768944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C67F-4504-8D48-D8701F61EDA5}"/>
              </c:ext>
            </c:extLst>
          </c:dPt>
          <c:dPt>
            <c:idx val="2"/>
            <c:invertIfNegative val="0"/>
            <c:bubble3D val="0"/>
            <c:extLst xmlns:c16r2="http://schemas.microsoft.com/office/drawing/2015/06/chart">
              <c:ext xmlns:c16="http://schemas.microsoft.com/office/drawing/2014/chart" uri="{C3380CC4-5D6E-409C-BE32-E72D297353CC}">
                <c16:uniqueId val="{00000003-C67F-4504-8D48-D8701F61EDA5}"/>
              </c:ext>
            </c:extLst>
          </c:dPt>
          <c:dPt>
            <c:idx val="3"/>
            <c:invertIfNegative val="0"/>
            <c:bubble3D val="0"/>
            <c:extLst xmlns:c16r2="http://schemas.microsoft.com/office/drawing/2015/06/chart">
              <c:ext xmlns:c16="http://schemas.microsoft.com/office/drawing/2014/chart" uri="{C3380CC4-5D6E-409C-BE32-E72D297353CC}">
                <c16:uniqueId val="{00000005-C67F-4504-8D48-D8701F61EDA5}"/>
              </c:ext>
            </c:extLst>
          </c:dPt>
          <c:dPt>
            <c:idx val="4"/>
            <c:invertIfNegative val="0"/>
            <c:bubble3D val="0"/>
            <c:extLst xmlns:c16r2="http://schemas.microsoft.com/office/drawing/2015/06/chart">
              <c:ext xmlns:c16="http://schemas.microsoft.com/office/drawing/2014/chart" uri="{C3380CC4-5D6E-409C-BE32-E72D297353CC}">
                <c16:uniqueId val="{00000007-C67F-4504-8D48-D8701F61EDA5}"/>
              </c:ext>
            </c:extLst>
          </c:dPt>
          <c:dPt>
            <c:idx val="8"/>
            <c:invertIfNegative val="0"/>
            <c:bubble3D val="0"/>
            <c:extLst xmlns:c16r2="http://schemas.microsoft.com/office/drawing/2015/06/chart">
              <c:ext xmlns:c16="http://schemas.microsoft.com/office/drawing/2014/chart" uri="{C3380CC4-5D6E-409C-BE32-E72D297353CC}">
                <c16:uniqueId val="{00000009-C67F-4504-8D48-D8701F61EDA5}"/>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BRICS</c:v>
                </c:pt>
                <c:pt idx="3">
                  <c:v>LATAM</c:v>
                </c:pt>
                <c:pt idx="4">
                  <c:v>APAC</c:v>
                </c:pt>
                <c:pt idx="5">
                  <c:v>Middle East/Africa</c:v>
                </c:pt>
                <c:pt idx="6">
                  <c:v>North America</c:v>
                </c:pt>
                <c:pt idx="7">
                  <c:v>G-8 Countries</c:v>
                </c:pt>
                <c:pt idx="8">
                  <c:v>Europe</c:v>
                </c:pt>
              </c:strCache>
            </c:strRef>
          </c:cat>
          <c:val>
            <c:numRef>
              <c:f>Sheet1!$B$2:$B$10</c:f>
              <c:numCache>
                <c:formatCode>General</c:formatCode>
                <c:ptCount val="9"/>
                <c:pt idx="0" formatCode="0%">
                  <c:v>0.6</c:v>
                </c:pt>
                <c:pt idx="2" formatCode="0%">
                  <c:v>0.68</c:v>
                </c:pt>
                <c:pt idx="3" formatCode="0%">
                  <c:v>0.68</c:v>
                </c:pt>
                <c:pt idx="4" formatCode="0%">
                  <c:v>0.64</c:v>
                </c:pt>
                <c:pt idx="5" formatCode="0%">
                  <c:v>0.63</c:v>
                </c:pt>
                <c:pt idx="6" formatCode="0%">
                  <c:v>0.53</c:v>
                </c:pt>
                <c:pt idx="7" formatCode="0%">
                  <c:v>0.52</c:v>
                </c:pt>
                <c:pt idx="8" formatCode="0%">
                  <c:v>0.52</c:v>
                </c:pt>
              </c:numCache>
            </c:numRef>
          </c:val>
          <c:extLst xmlns:c16r2="http://schemas.microsoft.com/office/drawing/2015/06/chart">
            <c:ext xmlns:c16="http://schemas.microsoft.com/office/drawing/2014/chart" uri="{C3380CC4-5D6E-409C-BE32-E72D297353CC}">
              <c16:uniqueId val="{0000000A-C67F-4504-8D48-D8701F61EDA5}"/>
            </c:ext>
          </c:extLst>
        </c:ser>
        <c:dLbls>
          <c:showLegendKey val="0"/>
          <c:showVal val="0"/>
          <c:showCatName val="0"/>
          <c:showSerName val="0"/>
          <c:showPercent val="0"/>
          <c:showBubbleSize val="0"/>
        </c:dLbls>
        <c:gapWidth val="50"/>
        <c:axId val="1542032064"/>
        <c:axId val="1542033840"/>
      </c:barChart>
      <c:catAx>
        <c:axId val="1542032064"/>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42033840"/>
        <c:crosses val="autoZero"/>
        <c:auto val="1"/>
        <c:lblAlgn val="ctr"/>
        <c:lblOffset val="0"/>
        <c:noMultiLvlLbl val="0"/>
      </c:catAx>
      <c:valAx>
        <c:axId val="1542033840"/>
        <c:scaling>
          <c:orientation val="minMax"/>
          <c:max val="1.0"/>
        </c:scaling>
        <c:delete val="1"/>
        <c:axPos val="t"/>
        <c:numFmt formatCode="0%" sourceLinked="1"/>
        <c:majorTickMark val="none"/>
        <c:minorTickMark val="none"/>
        <c:tickLblPos val="nextTo"/>
        <c:crossAx val="154203206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Total</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0-5631-40BE-AF0F-0E6A39F41EE9}"/>
              </c:ext>
            </c:extLst>
          </c:dPt>
          <c:dPt>
            <c:idx val="2"/>
            <c:invertIfNegative val="0"/>
            <c:bubble3D val="0"/>
            <c:extLst xmlns:c16r2="http://schemas.microsoft.com/office/drawing/2015/06/chart">
              <c:ext xmlns:c16="http://schemas.microsoft.com/office/drawing/2014/chart" uri="{C3380CC4-5D6E-409C-BE32-E72D297353CC}">
                <c16:uniqueId val="{00000001-5631-40BE-AF0F-0E6A39F41EE9}"/>
              </c:ext>
            </c:extLst>
          </c:dPt>
          <c:dPt>
            <c:idx val="3"/>
            <c:invertIfNegative val="0"/>
            <c:bubble3D val="0"/>
            <c:extLst xmlns:c16r2="http://schemas.microsoft.com/office/drawing/2015/06/chart">
              <c:ext xmlns:c16="http://schemas.microsoft.com/office/drawing/2014/chart" uri="{C3380CC4-5D6E-409C-BE32-E72D297353CC}">
                <c16:uniqueId val="{00000002-5631-40BE-AF0F-0E6A39F41EE9}"/>
              </c:ext>
            </c:extLst>
          </c:dPt>
          <c:dPt>
            <c:idx val="4"/>
            <c:invertIfNegative val="0"/>
            <c:bubble3D val="0"/>
            <c:extLst xmlns:c16r2="http://schemas.microsoft.com/office/drawing/2015/06/chart">
              <c:ext xmlns:c16="http://schemas.microsoft.com/office/drawing/2014/chart" uri="{C3380CC4-5D6E-409C-BE32-E72D297353CC}">
                <c16:uniqueId val="{00000003-5631-40BE-AF0F-0E6A39F41EE9}"/>
              </c:ext>
            </c:extLst>
          </c:dPt>
          <c:dPt>
            <c:idx val="8"/>
            <c:invertIfNegative val="0"/>
            <c:bubble3D val="0"/>
            <c:extLst xmlns:c16r2="http://schemas.microsoft.com/office/drawing/2015/06/chart">
              <c:ext xmlns:c16="http://schemas.microsoft.com/office/drawing/2014/chart" uri="{C3380CC4-5D6E-409C-BE32-E72D297353CC}">
                <c16:uniqueId val="{00000004-5631-40BE-AF0F-0E6A39F41EE9}"/>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Sheet1!$A$2:$A$7</c:f>
              <c:strCache>
                <c:ptCount val="6"/>
                <c:pt idx="0">
                  <c:v>I am concerned about hackers compromising my home</c:v>
                </c:pt>
                <c:pt idx="1">
                  <c:v>I expect to have many connected devices in my home in the next five years.</c:v>
                </c:pt>
                <c:pt idx="2">
                  <c:v>I am concerned about hackers crashing connected cars</c:v>
                </c:pt>
                <c:pt idx="3">
                  <c:v>I am concerned about hackers crashing airplanes</c:v>
                </c:pt>
                <c:pt idx="4">
                  <c:v>I am concerned about hackers taking out the powergrid in my area</c:v>
                </c:pt>
                <c:pt idx="5">
                  <c:v>I expect to use or own connected cars often</c:v>
                </c:pt>
              </c:strCache>
            </c:strRef>
          </c:cat>
          <c:val>
            <c:numRef>
              <c:f>Sheet1!$B$2:$B$7</c:f>
              <c:numCache>
                <c:formatCode>0%</c:formatCode>
                <c:ptCount val="6"/>
                <c:pt idx="0">
                  <c:v>0.64</c:v>
                </c:pt>
                <c:pt idx="1">
                  <c:v>0.63</c:v>
                </c:pt>
                <c:pt idx="2">
                  <c:v>0.62</c:v>
                </c:pt>
                <c:pt idx="3">
                  <c:v>0.62</c:v>
                </c:pt>
                <c:pt idx="4">
                  <c:v>0.6</c:v>
                </c:pt>
                <c:pt idx="5">
                  <c:v>0.5</c:v>
                </c:pt>
              </c:numCache>
            </c:numRef>
          </c:val>
          <c:extLst xmlns:c16r2="http://schemas.microsoft.com/office/drawing/2015/06/chart">
            <c:ext xmlns:c16="http://schemas.microsoft.com/office/drawing/2014/chart" uri="{C3380CC4-5D6E-409C-BE32-E72D297353CC}">
              <c16:uniqueId val="{00000005-5631-40BE-AF0F-0E6A39F41EE9}"/>
            </c:ext>
          </c:extLst>
        </c:ser>
        <c:dLbls>
          <c:showLegendKey val="0"/>
          <c:showVal val="0"/>
          <c:showCatName val="0"/>
          <c:showSerName val="0"/>
          <c:showPercent val="0"/>
          <c:showBubbleSize val="0"/>
        </c:dLbls>
        <c:gapWidth val="50"/>
        <c:axId val="1565775120"/>
        <c:axId val="1542316768"/>
      </c:barChart>
      <c:catAx>
        <c:axId val="1565775120"/>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42316768"/>
        <c:crosses val="autoZero"/>
        <c:auto val="1"/>
        <c:lblAlgn val="ctr"/>
        <c:lblOffset val="0"/>
        <c:noMultiLvlLbl val="0"/>
      </c:catAx>
      <c:valAx>
        <c:axId val="1542316768"/>
        <c:scaling>
          <c:orientation val="minMax"/>
          <c:max val="1.0"/>
        </c:scaling>
        <c:delete val="1"/>
        <c:axPos val="t"/>
        <c:numFmt formatCode="0%" sourceLinked="1"/>
        <c:majorTickMark val="none"/>
        <c:minorTickMark val="none"/>
        <c:tickLblPos val="nextTo"/>
        <c:crossAx val="156577512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lumMod val="60000"/>
                  <a:lumOff val="40000"/>
                </a:schemeClr>
              </a:solidFill>
              <a:ln>
                <a:solidFill>
                  <a:schemeClr val="bg1"/>
                </a:solidFill>
              </a:ln>
              <a:effectLst/>
            </c:spPr>
            <c:extLst xmlns:c16r2="http://schemas.microsoft.com/office/drawing/2015/06/chart">
              <c:ext xmlns:c16="http://schemas.microsoft.com/office/drawing/2014/chart" uri="{C3380CC4-5D6E-409C-BE32-E72D297353CC}">
                <c16:uniqueId val="{00000001-73F4-4623-95C4-E58E87EFD83F}"/>
              </c:ext>
            </c:extLst>
          </c:dPt>
          <c:dPt>
            <c:idx val="2"/>
            <c:invertIfNegative val="0"/>
            <c:bubble3D val="0"/>
            <c:spPr>
              <a:solidFill>
                <a:schemeClr val="accent2"/>
              </a:solidFill>
              <a:ln>
                <a:solidFill>
                  <a:schemeClr val="bg1"/>
                </a:solidFill>
              </a:ln>
              <a:effectLst/>
            </c:spPr>
            <c:extLst xmlns:c16r2="http://schemas.microsoft.com/office/drawing/2015/06/chart">
              <c:ext xmlns:c16="http://schemas.microsoft.com/office/drawing/2014/chart" uri="{C3380CC4-5D6E-409C-BE32-E72D297353CC}">
                <c16:uniqueId val="{00000003-73F4-4623-95C4-E58E87EFD83F}"/>
              </c:ext>
            </c:extLst>
          </c:dPt>
          <c:dPt>
            <c:idx val="3"/>
            <c:invertIfNegative val="0"/>
            <c:bubble3D val="0"/>
            <c:spPr>
              <a:solidFill>
                <a:schemeClr val="accent1"/>
              </a:solidFill>
              <a:ln>
                <a:solidFill>
                  <a:schemeClr val="bg1"/>
                </a:solidFill>
              </a:ln>
              <a:effectLst/>
            </c:spPr>
            <c:extLst xmlns:c16r2="http://schemas.microsoft.com/office/drawing/2015/06/chart">
              <c:ext xmlns:c16="http://schemas.microsoft.com/office/drawing/2014/chart" uri="{C3380CC4-5D6E-409C-BE32-E72D297353CC}">
                <c16:uniqueId val="{00000005-73F4-4623-95C4-E58E87EFD83F}"/>
              </c:ext>
            </c:extLst>
          </c:dPt>
          <c:dPt>
            <c:idx val="4"/>
            <c:invertIfNegative val="0"/>
            <c:bubble3D val="0"/>
            <c:spPr>
              <a:solidFill>
                <a:schemeClr val="bg2"/>
              </a:solidFill>
              <a:ln>
                <a:solidFill>
                  <a:schemeClr val="bg1"/>
                </a:solidFill>
              </a:ln>
              <a:effectLst/>
            </c:spPr>
            <c:extLst xmlns:c16r2="http://schemas.microsoft.com/office/drawing/2015/06/chart">
              <c:ext xmlns:c16="http://schemas.microsoft.com/office/drawing/2014/chart" uri="{C3380CC4-5D6E-409C-BE32-E72D297353CC}">
                <c16:uniqueId val="{00000007-73F4-4623-95C4-E58E87EFD83F}"/>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Strongly agree</c:v>
                </c:pt>
                <c:pt idx="1">
                  <c:v>Somewhat agree</c:v>
                </c:pt>
                <c:pt idx="2">
                  <c:v>Somewhat disagree </c:v>
                </c:pt>
                <c:pt idx="3">
                  <c:v>Strongly disagree</c:v>
                </c:pt>
              </c:strCache>
            </c:strRef>
          </c:cat>
          <c:val>
            <c:numRef>
              <c:f>Sheet1!$B$2:$B$5</c:f>
              <c:numCache>
                <c:formatCode>0%</c:formatCode>
                <c:ptCount val="4"/>
                <c:pt idx="0">
                  <c:v>0.24</c:v>
                </c:pt>
                <c:pt idx="1">
                  <c:v>0.39</c:v>
                </c:pt>
                <c:pt idx="2">
                  <c:v>0.27</c:v>
                </c:pt>
                <c:pt idx="3">
                  <c:v>0.1</c:v>
                </c:pt>
              </c:numCache>
            </c:numRef>
          </c:val>
          <c:extLst xmlns:c16r2="http://schemas.microsoft.com/office/drawing/2015/06/chart">
            <c:ext xmlns:c16="http://schemas.microsoft.com/office/drawing/2014/chart" uri="{C3380CC4-5D6E-409C-BE32-E72D297353CC}">
              <c16:uniqueId val="{00000008-73F4-4623-95C4-E58E87EFD83F}"/>
            </c:ext>
          </c:extLst>
        </c:ser>
        <c:dLbls>
          <c:showLegendKey val="0"/>
          <c:showVal val="0"/>
          <c:showCatName val="0"/>
          <c:showSerName val="0"/>
          <c:showPercent val="0"/>
          <c:showBubbleSize val="0"/>
        </c:dLbls>
        <c:gapWidth val="50"/>
        <c:axId val="1565566960"/>
        <c:axId val="1565569280"/>
      </c:barChart>
      <c:catAx>
        <c:axId val="1565566960"/>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65569280"/>
        <c:crosses val="autoZero"/>
        <c:auto val="1"/>
        <c:lblAlgn val="ctr"/>
        <c:lblOffset val="0"/>
        <c:noMultiLvlLbl val="0"/>
      </c:catAx>
      <c:valAx>
        <c:axId val="1565569280"/>
        <c:scaling>
          <c:orientation val="minMax"/>
          <c:max val="1.0"/>
        </c:scaling>
        <c:delete val="1"/>
        <c:axPos val="t"/>
        <c:numFmt formatCode="0%" sourceLinked="1"/>
        <c:majorTickMark val="none"/>
        <c:minorTickMark val="none"/>
        <c:tickLblPos val="nextTo"/>
        <c:crossAx val="156556696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B3F7-4602-B069-429533B17F0E}"/>
              </c:ext>
            </c:extLst>
          </c:dPt>
          <c:dPt>
            <c:idx val="2"/>
            <c:invertIfNegative val="0"/>
            <c:bubble3D val="0"/>
            <c:extLst xmlns:c16r2="http://schemas.microsoft.com/office/drawing/2015/06/chart">
              <c:ext xmlns:c16="http://schemas.microsoft.com/office/drawing/2014/chart" uri="{C3380CC4-5D6E-409C-BE32-E72D297353CC}">
                <c16:uniqueId val="{00000003-B3F7-4602-B069-429533B17F0E}"/>
              </c:ext>
            </c:extLst>
          </c:dPt>
          <c:dPt>
            <c:idx val="3"/>
            <c:invertIfNegative val="0"/>
            <c:bubble3D val="0"/>
            <c:extLst xmlns:c16r2="http://schemas.microsoft.com/office/drawing/2015/06/chart">
              <c:ext xmlns:c16="http://schemas.microsoft.com/office/drawing/2014/chart" uri="{C3380CC4-5D6E-409C-BE32-E72D297353CC}">
                <c16:uniqueId val="{00000005-B3F7-4602-B069-429533B17F0E}"/>
              </c:ext>
            </c:extLst>
          </c:dPt>
          <c:dPt>
            <c:idx val="4"/>
            <c:invertIfNegative val="0"/>
            <c:bubble3D val="0"/>
            <c:extLst xmlns:c16r2="http://schemas.microsoft.com/office/drawing/2015/06/chart">
              <c:ext xmlns:c16="http://schemas.microsoft.com/office/drawing/2014/chart" uri="{C3380CC4-5D6E-409C-BE32-E72D297353CC}">
                <c16:uniqueId val="{00000007-B3F7-4602-B069-429533B17F0E}"/>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Brazil</c:v>
                </c:pt>
                <c:pt idx="3">
                  <c:v>Nigeria</c:v>
                </c:pt>
                <c:pt idx="4">
                  <c:v>Russia</c:v>
                </c:pt>
                <c:pt idx="5">
                  <c:v>Indonesia</c:v>
                </c:pt>
                <c:pt idx="6">
                  <c:v>India</c:v>
                </c:pt>
                <c:pt idx="7">
                  <c:v>Kenya</c:v>
                </c:pt>
                <c:pt idx="8">
                  <c:v>Republic of Korea</c:v>
                </c:pt>
                <c:pt idx="9">
                  <c:v>France</c:v>
                </c:pt>
                <c:pt idx="10">
                  <c:v>Egypt</c:v>
                </c:pt>
                <c:pt idx="11">
                  <c:v>South Africa</c:v>
                </c:pt>
                <c:pt idx="12">
                  <c:v>Tunisia</c:v>
                </c:pt>
                <c:pt idx="13">
                  <c:v>Mexico</c:v>
                </c:pt>
                <c:pt idx="14">
                  <c:v>Poland</c:v>
                </c:pt>
                <c:pt idx="15">
                  <c:v>Pakistan</c:v>
                </c:pt>
                <c:pt idx="16">
                  <c:v>China</c:v>
                </c:pt>
                <c:pt idx="17">
                  <c:v>Germany</c:v>
                </c:pt>
                <c:pt idx="18">
                  <c:v>Italy</c:v>
                </c:pt>
                <c:pt idx="19">
                  <c:v>Turkey</c:v>
                </c:pt>
                <c:pt idx="20">
                  <c:v>Hong Kong</c:v>
                </c:pt>
                <c:pt idx="21">
                  <c:v>United States</c:v>
                </c:pt>
                <c:pt idx="22">
                  <c:v>Australia</c:v>
                </c:pt>
                <c:pt idx="23">
                  <c:v>Canada</c:v>
                </c:pt>
                <c:pt idx="24">
                  <c:v>Great Britain</c:v>
                </c:pt>
                <c:pt idx="25">
                  <c:v>Sweden</c:v>
                </c:pt>
                <c:pt idx="26">
                  <c:v>Japan</c:v>
                </c:pt>
              </c:strCache>
            </c:strRef>
          </c:cat>
          <c:val>
            <c:numRef>
              <c:f>Sheet1!$B$2:$B$28</c:f>
              <c:numCache>
                <c:formatCode>General</c:formatCode>
                <c:ptCount val="27"/>
                <c:pt idx="0" formatCode="0%">
                  <c:v>0.62</c:v>
                </c:pt>
                <c:pt idx="2" formatCode="0%">
                  <c:v>0.8</c:v>
                </c:pt>
                <c:pt idx="3" formatCode="0%">
                  <c:v>0.75</c:v>
                </c:pt>
                <c:pt idx="4" formatCode="0%">
                  <c:v>0.74</c:v>
                </c:pt>
                <c:pt idx="5" formatCode="0%">
                  <c:v>0.74</c:v>
                </c:pt>
                <c:pt idx="6" formatCode="0%">
                  <c:v>0.72</c:v>
                </c:pt>
                <c:pt idx="7" formatCode="0%">
                  <c:v>0.72</c:v>
                </c:pt>
                <c:pt idx="8" formatCode="0%">
                  <c:v>0.68</c:v>
                </c:pt>
                <c:pt idx="9" formatCode="0%">
                  <c:v>0.67</c:v>
                </c:pt>
                <c:pt idx="10" formatCode="0%">
                  <c:v>0.65</c:v>
                </c:pt>
                <c:pt idx="11" formatCode="0%">
                  <c:v>0.64</c:v>
                </c:pt>
                <c:pt idx="12" formatCode="0%">
                  <c:v>0.64</c:v>
                </c:pt>
                <c:pt idx="13" formatCode="0%">
                  <c:v>0.63</c:v>
                </c:pt>
                <c:pt idx="14" formatCode="0%">
                  <c:v>0.62</c:v>
                </c:pt>
                <c:pt idx="15" formatCode="0%">
                  <c:v>0.62</c:v>
                </c:pt>
                <c:pt idx="16" formatCode="0%">
                  <c:v>0.61</c:v>
                </c:pt>
                <c:pt idx="17" formatCode="0%">
                  <c:v>0.61</c:v>
                </c:pt>
                <c:pt idx="18" formatCode="0%">
                  <c:v>0.61</c:v>
                </c:pt>
                <c:pt idx="19" formatCode="0%">
                  <c:v>0.6</c:v>
                </c:pt>
                <c:pt idx="20" formatCode="0%">
                  <c:v>0.6</c:v>
                </c:pt>
                <c:pt idx="21" formatCode="0%">
                  <c:v>0.58</c:v>
                </c:pt>
                <c:pt idx="22" formatCode="0%">
                  <c:v>0.55</c:v>
                </c:pt>
                <c:pt idx="23" formatCode="0%">
                  <c:v>0.54</c:v>
                </c:pt>
                <c:pt idx="24" formatCode="0%">
                  <c:v>0.51</c:v>
                </c:pt>
                <c:pt idx="25" formatCode="0%">
                  <c:v>0.43</c:v>
                </c:pt>
                <c:pt idx="26" formatCode="0%">
                  <c:v>0.36</c:v>
                </c:pt>
              </c:numCache>
            </c:numRef>
          </c:val>
          <c:extLst xmlns:c16r2="http://schemas.microsoft.com/office/drawing/2015/06/chart">
            <c:ext xmlns:c16="http://schemas.microsoft.com/office/drawing/2014/chart" uri="{C3380CC4-5D6E-409C-BE32-E72D297353CC}">
              <c16:uniqueId val="{00000008-B3F7-4602-B069-429533B17F0E}"/>
            </c:ext>
          </c:extLst>
        </c:ser>
        <c:dLbls>
          <c:showLegendKey val="0"/>
          <c:showVal val="0"/>
          <c:showCatName val="0"/>
          <c:showSerName val="0"/>
          <c:showPercent val="0"/>
          <c:showBubbleSize val="0"/>
        </c:dLbls>
        <c:gapWidth val="50"/>
        <c:axId val="1542107664"/>
        <c:axId val="1542280224"/>
      </c:barChart>
      <c:catAx>
        <c:axId val="1542107664"/>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542280224"/>
        <c:crosses val="autoZero"/>
        <c:auto val="1"/>
        <c:lblAlgn val="ctr"/>
        <c:lblOffset val="0"/>
        <c:noMultiLvlLbl val="0"/>
      </c:catAx>
      <c:valAx>
        <c:axId val="1542280224"/>
        <c:scaling>
          <c:orientation val="minMax"/>
          <c:max val="1.0"/>
        </c:scaling>
        <c:delete val="1"/>
        <c:axPos val="t"/>
        <c:numFmt formatCode="0%" sourceLinked="1"/>
        <c:majorTickMark val="out"/>
        <c:minorTickMark val="none"/>
        <c:tickLblPos val="nextTo"/>
        <c:crossAx val="154210766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lumMod val="60000"/>
                  <a:lumOff val="40000"/>
                </a:schemeClr>
              </a:solidFill>
              <a:ln>
                <a:solidFill>
                  <a:schemeClr val="bg1"/>
                </a:solidFill>
              </a:ln>
              <a:effectLst/>
            </c:spPr>
            <c:extLst xmlns:c16r2="http://schemas.microsoft.com/office/drawing/2015/06/chart">
              <c:ext xmlns:c16="http://schemas.microsoft.com/office/drawing/2014/chart" uri="{C3380CC4-5D6E-409C-BE32-E72D297353CC}">
                <c16:uniqueId val="{00000001-73F4-4623-95C4-E58E87EFD83F}"/>
              </c:ext>
            </c:extLst>
          </c:dPt>
          <c:dPt>
            <c:idx val="2"/>
            <c:invertIfNegative val="0"/>
            <c:bubble3D val="0"/>
            <c:spPr>
              <a:solidFill>
                <a:schemeClr val="accent2"/>
              </a:solidFill>
              <a:ln>
                <a:solidFill>
                  <a:schemeClr val="bg1"/>
                </a:solidFill>
              </a:ln>
              <a:effectLst/>
            </c:spPr>
            <c:extLst xmlns:c16r2="http://schemas.microsoft.com/office/drawing/2015/06/chart">
              <c:ext xmlns:c16="http://schemas.microsoft.com/office/drawing/2014/chart" uri="{C3380CC4-5D6E-409C-BE32-E72D297353CC}">
                <c16:uniqueId val="{00000003-73F4-4623-95C4-E58E87EFD83F}"/>
              </c:ext>
            </c:extLst>
          </c:dPt>
          <c:dPt>
            <c:idx val="3"/>
            <c:invertIfNegative val="0"/>
            <c:bubble3D val="0"/>
            <c:spPr>
              <a:solidFill>
                <a:schemeClr val="accent1"/>
              </a:solidFill>
              <a:ln>
                <a:solidFill>
                  <a:schemeClr val="bg1"/>
                </a:solidFill>
              </a:ln>
              <a:effectLst/>
            </c:spPr>
            <c:extLst xmlns:c16r2="http://schemas.microsoft.com/office/drawing/2015/06/chart">
              <c:ext xmlns:c16="http://schemas.microsoft.com/office/drawing/2014/chart" uri="{C3380CC4-5D6E-409C-BE32-E72D297353CC}">
                <c16:uniqueId val="{00000005-73F4-4623-95C4-E58E87EFD83F}"/>
              </c:ext>
            </c:extLst>
          </c:dPt>
          <c:dPt>
            <c:idx val="4"/>
            <c:invertIfNegative val="0"/>
            <c:bubble3D val="0"/>
            <c:spPr>
              <a:solidFill>
                <a:schemeClr val="bg2"/>
              </a:solidFill>
              <a:ln>
                <a:solidFill>
                  <a:schemeClr val="bg1"/>
                </a:solidFill>
              </a:ln>
              <a:effectLst/>
            </c:spPr>
            <c:extLst xmlns:c16r2="http://schemas.microsoft.com/office/drawing/2015/06/chart">
              <c:ext xmlns:c16="http://schemas.microsoft.com/office/drawing/2014/chart" uri="{C3380CC4-5D6E-409C-BE32-E72D297353CC}">
                <c16:uniqueId val="{00000007-73F4-4623-95C4-E58E87EFD83F}"/>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Strongly agree</c:v>
                </c:pt>
                <c:pt idx="1">
                  <c:v>Somewhat agree</c:v>
                </c:pt>
                <c:pt idx="2">
                  <c:v>Somewhat disagree </c:v>
                </c:pt>
                <c:pt idx="3">
                  <c:v>Strongly disagree</c:v>
                </c:pt>
              </c:strCache>
            </c:strRef>
          </c:cat>
          <c:val>
            <c:numRef>
              <c:f>Sheet1!$B$2:$B$5</c:f>
              <c:numCache>
                <c:formatCode>0%</c:formatCode>
                <c:ptCount val="4"/>
                <c:pt idx="0">
                  <c:v>0.15</c:v>
                </c:pt>
                <c:pt idx="1">
                  <c:v>0.37</c:v>
                </c:pt>
                <c:pt idx="2">
                  <c:v>0.34</c:v>
                </c:pt>
                <c:pt idx="3">
                  <c:v>0.13</c:v>
                </c:pt>
              </c:numCache>
            </c:numRef>
          </c:val>
          <c:extLst xmlns:c16r2="http://schemas.microsoft.com/office/drawing/2015/06/chart">
            <c:ext xmlns:c16="http://schemas.microsoft.com/office/drawing/2014/chart" uri="{C3380CC4-5D6E-409C-BE32-E72D297353CC}">
              <c16:uniqueId val="{00000008-73F4-4623-95C4-E58E87EFD83F}"/>
            </c:ext>
          </c:extLst>
        </c:ser>
        <c:dLbls>
          <c:showLegendKey val="0"/>
          <c:showVal val="0"/>
          <c:showCatName val="0"/>
          <c:showSerName val="0"/>
          <c:showPercent val="0"/>
          <c:showBubbleSize val="0"/>
        </c:dLbls>
        <c:gapWidth val="50"/>
        <c:axId val="1215362480"/>
        <c:axId val="1215364800"/>
      </c:barChart>
      <c:catAx>
        <c:axId val="1215362480"/>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215364800"/>
        <c:crosses val="autoZero"/>
        <c:auto val="1"/>
        <c:lblAlgn val="ctr"/>
        <c:lblOffset val="0"/>
        <c:noMultiLvlLbl val="0"/>
      </c:catAx>
      <c:valAx>
        <c:axId val="1215364800"/>
        <c:scaling>
          <c:orientation val="minMax"/>
          <c:max val="1.0"/>
        </c:scaling>
        <c:delete val="1"/>
        <c:axPos val="t"/>
        <c:numFmt formatCode="0%" sourceLinked="1"/>
        <c:majorTickMark val="none"/>
        <c:minorTickMark val="none"/>
        <c:tickLblPos val="nextTo"/>
        <c:crossAx val="121536248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C67F-4504-8D48-D8701F61EDA5}"/>
              </c:ext>
            </c:extLst>
          </c:dPt>
          <c:dPt>
            <c:idx val="2"/>
            <c:invertIfNegative val="0"/>
            <c:bubble3D val="0"/>
            <c:extLst xmlns:c16r2="http://schemas.microsoft.com/office/drawing/2015/06/chart">
              <c:ext xmlns:c16="http://schemas.microsoft.com/office/drawing/2014/chart" uri="{C3380CC4-5D6E-409C-BE32-E72D297353CC}">
                <c16:uniqueId val="{00000003-C67F-4504-8D48-D8701F61EDA5}"/>
              </c:ext>
            </c:extLst>
          </c:dPt>
          <c:dPt>
            <c:idx val="3"/>
            <c:invertIfNegative val="0"/>
            <c:bubble3D val="0"/>
            <c:extLst xmlns:c16r2="http://schemas.microsoft.com/office/drawing/2015/06/chart">
              <c:ext xmlns:c16="http://schemas.microsoft.com/office/drawing/2014/chart" uri="{C3380CC4-5D6E-409C-BE32-E72D297353CC}">
                <c16:uniqueId val="{00000005-C67F-4504-8D48-D8701F61EDA5}"/>
              </c:ext>
            </c:extLst>
          </c:dPt>
          <c:dPt>
            <c:idx val="4"/>
            <c:invertIfNegative val="0"/>
            <c:bubble3D val="0"/>
            <c:extLst xmlns:c16r2="http://schemas.microsoft.com/office/drawing/2015/06/chart">
              <c:ext xmlns:c16="http://schemas.microsoft.com/office/drawing/2014/chart" uri="{C3380CC4-5D6E-409C-BE32-E72D297353CC}">
                <c16:uniqueId val="{00000007-C67F-4504-8D48-D8701F61EDA5}"/>
              </c:ext>
            </c:extLst>
          </c:dPt>
          <c:dPt>
            <c:idx val="8"/>
            <c:invertIfNegative val="0"/>
            <c:bubble3D val="0"/>
            <c:extLst xmlns:c16r2="http://schemas.microsoft.com/office/drawing/2015/06/chart">
              <c:ext xmlns:c16="http://schemas.microsoft.com/office/drawing/2014/chart" uri="{C3380CC4-5D6E-409C-BE32-E72D297353CC}">
                <c16:uniqueId val="{00000009-C67F-4504-8D48-D8701F61EDA5}"/>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LATAM</c:v>
                </c:pt>
                <c:pt idx="3">
                  <c:v>BRICS</c:v>
                </c:pt>
                <c:pt idx="4">
                  <c:v>Middle East/Africa</c:v>
                </c:pt>
                <c:pt idx="5">
                  <c:v>APAC</c:v>
                </c:pt>
                <c:pt idx="6">
                  <c:v>Europe</c:v>
                </c:pt>
                <c:pt idx="7">
                  <c:v>G-8 Countries</c:v>
                </c:pt>
                <c:pt idx="8">
                  <c:v>North America</c:v>
                </c:pt>
              </c:strCache>
            </c:strRef>
          </c:cat>
          <c:val>
            <c:numRef>
              <c:f>Sheet1!$B$2:$B$10</c:f>
              <c:numCache>
                <c:formatCode>General</c:formatCode>
                <c:ptCount val="9"/>
                <c:pt idx="0" formatCode="0%">
                  <c:v>0.62</c:v>
                </c:pt>
                <c:pt idx="2" formatCode="0%">
                  <c:v>0.71</c:v>
                </c:pt>
                <c:pt idx="3" formatCode="0%">
                  <c:v>0.7</c:v>
                </c:pt>
                <c:pt idx="4" formatCode="0%">
                  <c:v>0.66</c:v>
                </c:pt>
                <c:pt idx="5" formatCode="0%">
                  <c:v>0.62</c:v>
                </c:pt>
                <c:pt idx="6" formatCode="0%">
                  <c:v>0.58</c:v>
                </c:pt>
                <c:pt idx="7" formatCode="0%">
                  <c:v>0.58</c:v>
                </c:pt>
                <c:pt idx="8" formatCode="0%">
                  <c:v>0.56</c:v>
                </c:pt>
              </c:numCache>
            </c:numRef>
          </c:val>
          <c:extLst xmlns:c16r2="http://schemas.microsoft.com/office/drawing/2015/06/chart">
            <c:ext xmlns:c16="http://schemas.microsoft.com/office/drawing/2014/chart" uri="{C3380CC4-5D6E-409C-BE32-E72D297353CC}">
              <c16:uniqueId val="{0000000A-C67F-4504-8D48-D8701F61EDA5}"/>
            </c:ext>
          </c:extLst>
        </c:ser>
        <c:dLbls>
          <c:showLegendKey val="0"/>
          <c:showVal val="0"/>
          <c:showCatName val="0"/>
          <c:showSerName val="0"/>
          <c:showPercent val="0"/>
          <c:showBubbleSize val="0"/>
        </c:dLbls>
        <c:gapWidth val="50"/>
        <c:axId val="1347811056"/>
        <c:axId val="1603898880"/>
      </c:barChart>
      <c:catAx>
        <c:axId val="1347811056"/>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03898880"/>
        <c:crosses val="autoZero"/>
        <c:auto val="1"/>
        <c:lblAlgn val="ctr"/>
        <c:lblOffset val="0"/>
        <c:noMultiLvlLbl val="0"/>
      </c:catAx>
      <c:valAx>
        <c:axId val="1603898880"/>
        <c:scaling>
          <c:orientation val="minMax"/>
          <c:max val="1.0"/>
        </c:scaling>
        <c:delete val="1"/>
        <c:axPos val="t"/>
        <c:numFmt formatCode="0%" sourceLinked="1"/>
        <c:majorTickMark val="none"/>
        <c:minorTickMark val="none"/>
        <c:tickLblPos val="nextTo"/>
        <c:crossAx val="134781105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lumMod val="60000"/>
                  <a:lumOff val="40000"/>
                </a:schemeClr>
              </a:solidFill>
              <a:ln>
                <a:solidFill>
                  <a:schemeClr val="bg1"/>
                </a:solidFill>
              </a:ln>
              <a:effectLst/>
            </c:spPr>
            <c:extLst xmlns:c16r2="http://schemas.microsoft.com/office/drawing/2015/06/chart">
              <c:ext xmlns:c16="http://schemas.microsoft.com/office/drawing/2014/chart" uri="{C3380CC4-5D6E-409C-BE32-E72D297353CC}">
                <c16:uniqueId val="{00000001-73F4-4623-95C4-E58E87EFD83F}"/>
              </c:ext>
            </c:extLst>
          </c:dPt>
          <c:dPt>
            <c:idx val="2"/>
            <c:invertIfNegative val="0"/>
            <c:bubble3D val="0"/>
            <c:spPr>
              <a:solidFill>
                <a:schemeClr val="accent2"/>
              </a:solidFill>
              <a:ln>
                <a:solidFill>
                  <a:schemeClr val="bg1"/>
                </a:solidFill>
              </a:ln>
              <a:effectLst/>
            </c:spPr>
            <c:extLst xmlns:c16r2="http://schemas.microsoft.com/office/drawing/2015/06/chart">
              <c:ext xmlns:c16="http://schemas.microsoft.com/office/drawing/2014/chart" uri="{C3380CC4-5D6E-409C-BE32-E72D297353CC}">
                <c16:uniqueId val="{00000003-73F4-4623-95C4-E58E87EFD83F}"/>
              </c:ext>
            </c:extLst>
          </c:dPt>
          <c:dPt>
            <c:idx val="3"/>
            <c:invertIfNegative val="0"/>
            <c:bubble3D val="0"/>
            <c:spPr>
              <a:solidFill>
                <a:schemeClr val="accent1"/>
              </a:solidFill>
              <a:ln>
                <a:solidFill>
                  <a:schemeClr val="bg1"/>
                </a:solidFill>
              </a:ln>
              <a:effectLst/>
            </c:spPr>
            <c:extLst xmlns:c16r2="http://schemas.microsoft.com/office/drawing/2015/06/chart">
              <c:ext xmlns:c16="http://schemas.microsoft.com/office/drawing/2014/chart" uri="{C3380CC4-5D6E-409C-BE32-E72D297353CC}">
                <c16:uniqueId val="{00000005-73F4-4623-95C4-E58E87EFD83F}"/>
              </c:ext>
            </c:extLst>
          </c:dPt>
          <c:dPt>
            <c:idx val="4"/>
            <c:invertIfNegative val="0"/>
            <c:bubble3D val="0"/>
            <c:spPr>
              <a:solidFill>
                <a:schemeClr val="bg2"/>
              </a:solidFill>
              <a:ln>
                <a:solidFill>
                  <a:schemeClr val="bg1"/>
                </a:solidFill>
              </a:ln>
              <a:effectLst/>
            </c:spPr>
            <c:extLst xmlns:c16r2="http://schemas.microsoft.com/office/drawing/2015/06/chart">
              <c:ext xmlns:c16="http://schemas.microsoft.com/office/drawing/2014/chart" uri="{C3380CC4-5D6E-409C-BE32-E72D297353CC}">
                <c16:uniqueId val="{00000007-73F4-4623-95C4-E58E87EFD83F}"/>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Strongly agree</c:v>
                </c:pt>
                <c:pt idx="1">
                  <c:v>Somewhat agree</c:v>
                </c:pt>
                <c:pt idx="2">
                  <c:v>Somewhat disagree </c:v>
                </c:pt>
                <c:pt idx="3">
                  <c:v>Strongly disagree</c:v>
                </c:pt>
              </c:strCache>
            </c:strRef>
          </c:cat>
          <c:val>
            <c:numRef>
              <c:f>Sheet1!$B$2:$B$5</c:f>
              <c:numCache>
                <c:formatCode>0%</c:formatCode>
                <c:ptCount val="4"/>
                <c:pt idx="0">
                  <c:v>0.15</c:v>
                </c:pt>
                <c:pt idx="1">
                  <c:v>0.35</c:v>
                </c:pt>
                <c:pt idx="2">
                  <c:v>0.33</c:v>
                </c:pt>
                <c:pt idx="3">
                  <c:v>0.17</c:v>
                </c:pt>
              </c:numCache>
            </c:numRef>
          </c:val>
          <c:extLst xmlns:c16r2="http://schemas.microsoft.com/office/drawing/2015/06/chart">
            <c:ext xmlns:c16="http://schemas.microsoft.com/office/drawing/2014/chart" uri="{C3380CC4-5D6E-409C-BE32-E72D297353CC}">
              <c16:uniqueId val="{00000008-73F4-4623-95C4-E58E87EFD83F}"/>
            </c:ext>
          </c:extLst>
        </c:ser>
        <c:dLbls>
          <c:showLegendKey val="0"/>
          <c:showVal val="0"/>
          <c:showCatName val="0"/>
          <c:showSerName val="0"/>
          <c:showPercent val="0"/>
          <c:showBubbleSize val="0"/>
        </c:dLbls>
        <c:gapWidth val="50"/>
        <c:axId val="1604008176"/>
        <c:axId val="1604011520"/>
      </c:barChart>
      <c:catAx>
        <c:axId val="1604008176"/>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04011520"/>
        <c:crosses val="autoZero"/>
        <c:auto val="1"/>
        <c:lblAlgn val="ctr"/>
        <c:lblOffset val="0"/>
        <c:noMultiLvlLbl val="0"/>
      </c:catAx>
      <c:valAx>
        <c:axId val="1604011520"/>
        <c:scaling>
          <c:orientation val="minMax"/>
          <c:max val="1.0"/>
        </c:scaling>
        <c:delete val="1"/>
        <c:axPos val="t"/>
        <c:numFmt formatCode="0%" sourceLinked="1"/>
        <c:majorTickMark val="none"/>
        <c:minorTickMark val="none"/>
        <c:tickLblPos val="nextTo"/>
        <c:crossAx val="160400817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B3F7-4602-B069-429533B17F0E}"/>
              </c:ext>
            </c:extLst>
          </c:dPt>
          <c:dPt>
            <c:idx val="2"/>
            <c:invertIfNegative val="0"/>
            <c:bubble3D val="0"/>
            <c:extLst xmlns:c16r2="http://schemas.microsoft.com/office/drawing/2015/06/chart">
              <c:ext xmlns:c16="http://schemas.microsoft.com/office/drawing/2014/chart" uri="{C3380CC4-5D6E-409C-BE32-E72D297353CC}">
                <c16:uniqueId val="{00000003-B3F7-4602-B069-429533B17F0E}"/>
              </c:ext>
            </c:extLst>
          </c:dPt>
          <c:dPt>
            <c:idx val="3"/>
            <c:invertIfNegative val="0"/>
            <c:bubble3D val="0"/>
            <c:extLst xmlns:c16r2="http://schemas.microsoft.com/office/drawing/2015/06/chart">
              <c:ext xmlns:c16="http://schemas.microsoft.com/office/drawing/2014/chart" uri="{C3380CC4-5D6E-409C-BE32-E72D297353CC}">
                <c16:uniqueId val="{00000005-B3F7-4602-B069-429533B17F0E}"/>
              </c:ext>
            </c:extLst>
          </c:dPt>
          <c:dPt>
            <c:idx val="4"/>
            <c:invertIfNegative val="0"/>
            <c:bubble3D val="0"/>
            <c:extLst xmlns:c16r2="http://schemas.microsoft.com/office/drawing/2015/06/chart">
              <c:ext xmlns:c16="http://schemas.microsoft.com/office/drawing/2014/chart" uri="{C3380CC4-5D6E-409C-BE32-E72D297353CC}">
                <c16:uniqueId val="{00000007-B3F7-4602-B069-429533B17F0E}"/>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Brazil</c:v>
                </c:pt>
                <c:pt idx="3">
                  <c:v>India</c:v>
                </c:pt>
                <c:pt idx="4">
                  <c:v>Egypt</c:v>
                </c:pt>
                <c:pt idx="5">
                  <c:v>Indonesia</c:v>
                </c:pt>
                <c:pt idx="6">
                  <c:v>Kenya</c:v>
                </c:pt>
                <c:pt idx="7">
                  <c:v>Nigeria</c:v>
                </c:pt>
                <c:pt idx="8">
                  <c:v>China</c:v>
                </c:pt>
                <c:pt idx="9">
                  <c:v>Tunisia</c:v>
                </c:pt>
                <c:pt idx="10">
                  <c:v>Pakistan</c:v>
                </c:pt>
                <c:pt idx="11">
                  <c:v>Mexico</c:v>
                </c:pt>
                <c:pt idx="12">
                  <c:v>Republic of Korea</c:v>
                </c:pt>
                <c:pt idx="13">
                  <c:v>Turkey</c:v>
                </c:pt>
                <c:pt idx="14">
                  <c:v>Poland</c:v>
                </c:pt>
                <c:pt idx="15">
                  <c:v>South Africa</c:v>
                </c:pt>
                <c:pt idx="16">
                  <c:v>Hong Kong</c:v>
                </c:pt>
                <c:pt idx="17">
                  <c:v>Russia</c:v>
                </c:pt>
                <c:pt idx="18">
                  <c:v>Italy</c:v>
                </c:pt>
                <c:pt idx="19">
                  <c:v>Sweden</c:v>
                </c:pt>
                <c:pt idx="20">
                  <c:v>Germany</c:v>
                </c:pt>
                <c:pt idx="21">
                  <c:v>Australia</c:v>
                </c:pt>
                <c:pt idx="22">
                  <c:v>United States</c:v>
                </c:pt>
                <c:pt idx="23">
                  <c:v>France</c:v>
                </c:pt>
                <c:pt idx="24">
                  <c:v>Canada</c:v>
                </c:pt>
                <c:pt idx="25">
                  <c:v>Great Britain</c:v>
                </c:pt>
                <c:pt idx="26">
                  <c:v>Japan</c:v>
                </c:pt>
              </c:strCache>
            </c:strRef>
          </c:cat>
          <c:val>
            <c:numRef>
              <c:f>Sheet1!$B$2:$B$28</c:f>
              <c:numCache>
                <c:formatCode>General</c:formatCode>
                <c:ptCount val="27"/>
                <c:pt idx="0" formatCode="0%">
                  <c:v>0.5</c:v>
                </c:pt>
                <c:pt idx="2" formatCode="0%">
                  <c:v>0.71</c:v>
                </c:pt>
                <c:pt idx="3" formatCode="0%">
                  <c:v>0.7</c:v>
                </c:pt>
                <c:pt idx="4" formatCode="0%">
                  <c:v>0.68</c:v>
                </c:pt>
                <c:pt idx="5" formatCode="0%">
                  <c:v>0.65</c:v>
                </c:pt>
                <c:pt idx="6" formatCode="0%">
                  <c:v>0.65</c:v>
                </c:pt>
                <c:pt idx="7" formatCode="0%">
                  <c:v>0.64</c:v>
                </c:pt>
                <c:pt idx="8" formatCode="0%">
                  <c:v>0.63</c:v>
                </c:pt>
                <c:pt idx="9" formatCode="0%">
                  <c:v>0.6</c:v>
                </c:pt>
                <c:pt idx="10" formatCode="0%">
                  <c:v>0.58</c:v>
                </c:pt>
                <c:pt idx="11" formatCode="0%">
                  <c:v>0.57</c:v>
                </c:pt>
                <c:pt idx="12" formatCode="0%">
                  <c:v>0.55</c:v>
                </c:pt>
                <c:pt idx="13" formatCode="0%">
                  <c:v>0.53</c:v>
                </c:pt>
                <c:pt idx="14" formatCode="0%">
                  <c:v>0.49</c:v>
                </c:pt>
                <c:pt idx="15" formatCode="0%">
                  <c:v>0.47</c:v>
                </c:pt>
                <c:pt idx="16" formatCode="0%">
                  <c:v>0.47</c:v>
                </c:pt>
                <c:pt idx="17" formatCode="0%">
                  <c:v>0.45</c:v>
                </c:pt>
                <c:pt idx="18" formatCode="0%">
                  <c:v>0.41</c:v>
                </c:pt>
                <c:pt idx="19" formatCode="0%">
                  <c:v>0.38</c:v>
                </c:pt>
                <c:pt idx="20" formatCode="0%">
                  <c:v>0.37</c:v>
                </c:pt>
                <c:pt idx="21" formatCode="0%">
                  <c:v>0.36</c:v>
                </c:pt>
                <c:pt idx="22" formatCode="0%">
                  <c:v>0.34</c:v>
                </c:pt>
                <c:pt idx="23" formatCode="0%">
                  <c:v>0.33</c:v>
                </c:pt>
                <c:pt idx="24" formatCode="0%">
                  <c:v>0.33</c:v>
                </c:pt>
                <c:pt idx="25" formatCode="0%">
                  <c:v>0.32</c:v>
                </c:pt>
                <c:pt idx="26" formatCode="0%">
                  <c:v>0.25</c:v>
                </c:pt>
              </c:numCache>
            </c:numRef>
          </c:val>
          <c:extLst xmlns:c16r2="http://schemas.microsoft.com/office/drawing/2015/06/chart">
            <c:ext xmlns:c16="http://schemas.microsoft.com/office/drawing/2014/chart" uri="{C3380CC4-5D6E-409C-BE32-E72D297353CC}">
              <c16:uniqueId val="{00000008-B3F7-4602-B069-429533B17F0E}"/>
            </c:ext>
          </c:extLst>
        </c:ser>
        <c:dLbls>
          <c:showLegendKey val="0"/>
          <c:showVal val="0"/>
          <c:showCatName val="0"/>
          <c:showSerName val="0"/>
          <c:showPercent val="0"/>
          <c:showBubbleSize val="0"/>
        </c:dLbls>
        <c:gapWidth val="50"/>
        <c:axId val="1562431936"/>
        <c:axId val="1566030704"/>
      </c:barChart>
      <c:catAx>
        <c:axId val="1562431936"/>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566030704"/>
        <c:crosses val="autoZero"/>
        <c:auto val="1"/>
        <c:lblAlgn val="ctr"/>
        <c:lblOffset val="0"/>
        <c:noMultiLvlLbl val="0"/>
      </c:catAx>
      <c:valAx>
        <c:axId val="1566030704"/>
        <c:scaling>
          <c:orientation val="minMax"/>
          <c:max val="1.0"/>
        </c:scaling>
        <c:delete val="1"/>
        <c:axPos val="t"/>
        <c:numFmt formatCode="0%" sourceLinked="1"/>
        <c:majorTickMark val="out"/>
        <c:minorTickMark val="none"/>
        <c:tickLblPos val="nextTo"/>
        <c:crossAx val="156243193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C67F-4504-8D48-D8701F61EDA5}"/>
              </c:ext>
            </c:extLst>
          </c:dPt>
          <c:dPt>
            <c:idx val="2"/>
            <c:invertIfNegative val="0"/>
            <c:bubble3D val="0"/>
            <c:extLst xmlns:c16r2="http://schemas.microsoft.com/office/drawing/2015/06/chart">
              <c:ext xmlns:c16="http://schemas.microsoft.com/office/drawing/2014/chart" uri="{C3380CC4-5D6E-409C-BE32-E72D297353CC}">
                <c16:uniqueId val="{00000003-C67F-4504-8D48-D8701F61EDA5}"/>
              </c:ext>
            </c:extLst>
          </c:dPt>
          <c:dPt>
            <c:idx val="3"/>
            <c:invertIfNegative val="0"/>
            <c:bubble3D val="0"/>
            <c:extLst xmlns:c16r2="http://schemas.microsoft.com/office/drawing/2015/06/chart">
              <c:ext xmlns:c16="http://schemas.microsoft.com/office/drawing/2014/chart" uri="{C3380CC4-5D6E-409C-BE32-E72D297353CC}">
                <c16:uniqueId val="{00000005-C67F-4504-8D48-D8701F61EDA5}"/>
              </c:ext>
            </c:extLst>
          </c:dPt>
          <c:dPt>
            <c:idx val="4"/>
            <c:invertIfNegative val="0"/>
            <c:bubble3D val="0"/>
            <c:extLst xmlns:c16r2="http://schemas.microsoft.com/office/drawing/2015/06/chart">
              <c:ext xmlns:c16="http://schemas.microsoft.com/office/drawing/2014/chart" uri="{C3380CC4-5D6E-409C-BE32-E72D297353CC}">
                <c16:uniqueId val="{00000007-C67F-4504-8D48-D8701F61EDA5}"/>
              </c:ext>
            </c:extLst>
          </c:dPt>
          <c:dPt>
            <c:idx val="8"/>
            <c:invertIfNegative val="0"/>
            <c:bubble3D val="0"/>
            <c:extLst xmlns:c16r2="http://schemas.microsoft.com/office/drawing/2015/06/chart">
              <c:ext xmlns:c16="http://schemas.microsoft.com/office/drawing/2014/chart" uri="{C3380CC4-5D6E-409C-BE32-E72D297353CC}">
                <c16:uniqueId val="{00000009-C67F-4504-8D48-D8701F61EDA5}"/>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LATAM</c:v>
                </c:pt>
                <c:pt idx="3">
                  <c:v>BRICS</c:v>
                </c:pt>
                <c:pt idx="4">
                  <c:v>Middle East/Africa</c:v>
                </c:pt>
                <c:pt idx="5">
                  <c:v>APAC</c:v>
                </c:pt>
                <c:pt idx="6">
                  <c:v>Europe</c:v>
                </c:pt>
                <c:pt idx="7">
                  <c:v>G-8 Countries</c:v>
                </c:pt>
                <c:pt idx="8">
                  <c:v>North America</c:v>
                </c:pt>
              </c:strCache>
            </c:strRef>
          </c:cat>
          <c:val>
            <c:numRef>
              <c:f>Sheet1!$B$2:$B$10</c:f>
              <c:numCache>
                <c:formatCode>General</c:formatCode>
                <c:ptCount val="9"/>
                <c:pt idx="0" formatCode="0%">
                  <c:v>0.5</c:v>
                </c:pt>
                <c:pt idx="2" formatCode="0%">
                  <c:v>0.64</c:v>
                </c:pt>
                <c:pt idx="3" formatCode="0%">
                  <c:v>0.59</c:v>
                </c:pt>
                <c:pt idx="4" formatCode="0%">
                  <c:v>0.59</c:v>
                </c:pt>
                <c:pt idx="5" formatCode="0%">
                  <c:v>0.51</c:v>
                </c:pt>
                <c:pt idx="6" formatCode="0%">
                  <c:v>0.38</c:v>
                </c:pt>
                <c:pt idx="7" formatCode="0%">
                  <c:v>0.35</c:v>
                </c:pt>
                <c:pt idx="8" formatCode="0%">
                  <c:v>0.34</c:v>
                </c:pt>
              </c:numCache>
            </c:numRef>
          </c:val>
          <c:extLst xmlns:c16r2="http://schemas.microsoft.com/office/drawing/2015/06/chart">
            <c:ext xmlns:c16="http://schemas.microsoft.com/office/drawing/2014/chart" uri="{C3380CC4-5D6E-409C-BE32-E72D297353CC}">
              <c16:uniqueId val="{0000000A-C67F-4504-8D48-D8701F61EDA5}"/>
            </c:ext>
          </c:extLst>
        </c:ser>
        <c:dLbls>
          <c:showLegendKey val="0"/>
          <c:showVal val="0"/>
          <c:showCatName val="0"/>
          <c:showSerName val="0"/>
          <c:showPercent val="0"/>
          <c:showBubbleSize val="0"/>
        </c:dLbls>
        <c:gapWidth val="50"/>
        <c:axId val="1543310944"/>
        <c:axId val="1566282064"/>
      </c:barChart>
      <c:catAx>
        <c:axId val="1543310944"/>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66282064"/>
        <c:crosses val="autoZero"/>
        <c:auto val="1"/>
        <c:lblAlgn val="ctr"/>
        <c:lblOffset val="0"/>
        <c:noMultiLvlLbl val="0"/>
      </c:catAx>
      <c:valAx>
        <c:axId val="1566282064"/>
        <c:scaling>
          <c:orientation val="minMax"/>
          <c:max val="1.0"/>
        </c:scaling>
        <c:delete val="1"/>
        <c:axPos val="t"/>
        <c:numFmt formatCode="0%" sourceLinked="1"/>
        <c:majorTickMark val="none"/>
        <c:minorTickMark val="none"/>
        <c:tickLblPos val="nextTo"/>
        <c:crossAx val="154331094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lumMod val="60000"/>
                  <a:lumOff val="40000"/>
                </a:schemeClr>
              </a:solidFill>
              <a:ln>
                <a:solidFill>
                  <a:schemeClr val="bg1"/>
                </a:solidFill>
              </a:ln>
              <a:effectLst/>
            </c:spPr>
            <c:extLst xmlns:c16r2="http://schemas.microsoft.com/office/drawing/2015/06/chart">
              <c:ext xmlns:c16="http://schemas.microsoft.com/office/drawing/2014/chart" uri="{C3380CC4-5D6E-409C-BE32-E72D297353CC}">
                <c16:uniqueId val="{00000001-73F4-4623-95C4-E58E87EFD83F}"/>
              </c:ext>
            </c:extLst>
          </c:dPt>
          <c:dPt>
            <c:idx val="2"/>
            <c:invertIfNegative val="0"/>
            <c:bubble3D val="0"/>
            <c:spPr>
              <a:solidFill>
                <a:schemeClr val="accent2"/>
              </a:solidFill>
              <a:ln>
                <a:solidFill>
                  <a:schemeClr val="bg1"/>
                </a:solidFill>
              </a:ln>
              <a:effectLst/>
            </c:spPr>
            <c:extLst xmlns:c16r2="http://schemas.microsoft.com/office/drawing/2015/06/chart">
              <c:ext xmlns:c16="http://schemas.microsoft.com/office/drawing/2014/chart" uri="{C3380CC4-5D6E-409C-BE32-E72D297353CC}">
                <c16:uniqueId val="{00000003-73F4-4623-95C4-E58E87EFD83F}"/>
              </c:ext>
            </c:extLst>
          </c:dPt>
          <c:dPt>
            <c:idx val="3"/>
            <c:invertIfNegative val="0"/>
            <c:bubble3D val="0"/>
            <c:spPr>
              <a:solidFill>
                <a:schemeClr val="accent1"/>
              </a:solidFill>
              <a:ln>
                <a:solidFill>
                  <a:schemeClr val="bg1"/>
                </a:solidFill>
              </a:ln>
              <a:effectLst/>
            </c:spPr>
            <c:extLst xmlns:c16r2="http://schemas.microsoft.com/office/drawing/2015/06/chart">
              <c:ext xmlns:c16="http://schemas.microsoft.com/office/drawing/2014/chart" uri="{C3380CC4-5D6E-409C-BE32-E72D297353CC}">
                <c16:uniqueId val="{00000005-73F4-4623-95C4-E58E87EFD83F}"/>
              </c:ext>
            </c:extLst>
          </c:dPt>
          <c:dPt>
            <c:idx val="4"/>
            <c:invertIfNegative val="0"/>
            <c:bubble3D val="0"/>
            <c:spPr>
              <a:solidFill>
                <a:schemeClr val="bg2"/>
              </a:solidFill>
              <a:ln>
                <a:solidFill>
                  <a:schemeClr val="bg1"/>
                </a:solidFill>
              </a:ln>
              <a:effectLst/>
            </c:spPr>
            <c:extLst xmlns:c16r2="http://schemas.microsoft.com/office/drawing/2015/06/chart">
              <c:ext xmlns:c16="http://schemas.microsoft.com/office/drawing/2014/chart" uri="{C3380CC4-5D6E-409C-BE32-E72D297353CC}">
                <c16:uniqueId val="{00000007-73F4-4623-95C4-E58E87EFD83F}"/>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Strongly agree</c:v>
                </c:pt>
                <c:pt idx="1">
                  <c:v>Somewhat agree</c:v>
                </c:pt>
                <c:pt idx="2">
                  <c:v>Somewhat disagree </c:v>
                </c:pt>
                <c:pt idx="3">
                  <c:v>Strongly disagree</c:v>
                </c:pt>
              </c:strCache>
            </c:strRef>
          </c:cat>
          <c:val>
            <c:numRef>
              <c:f>Sheet1!$B$2:$B$5</c:f>
              <c:numCache>
                <c:formatCode>0%</c:formatCode>
                <c:ptCount val="4"/>
                <c:pt idx="0">
                  <c:v>0.24</c:v>
                </c:pt>
                <c:pt idx="1">
                  <c:v>0.38</c:v>
                </c:pt>
                <c:pt idx="2">
                  <c:v>0.28</c:v>
                </c:pt>
                <c:pt idx="3">
                  <c:v>0.1</c:v>
                </c:pt>
              </c:numCache>
            </c:numRef>
          </c:val>
          <c:extLst xmlns:c16r2="http://schemas.microsoft.com/office/drawing/2015/06/chart">
            <c:ext xmlns:c16="http://schemas.microsoft.com/office/drawing/2014/chart" uri="{C3380CC4-5D6E-409C-BE32-E72D297353CC}">
              <c16:uniqueId val="{00000008-73F4-4623-95C4-E58E87EFD83F}"/>
            </c:ext>
          </c:extLst>
        </c:ser>
        <c:dLbls>
          <c:showLegendKey val="0"/>
          <c:showVal val="0"/>
          <c:showCatName val="0"/>
          <c:showSerName val="0"/>
          <c:showPercent val="0"/>
          <c:showBubbleSize val="0"/>
        </c:dLbls>
        <c:gapWidth val="50"/>
        <c:axId val="1604251744"/>
        <c:axId val="1604253520"/>
      </c:barChart>
      <c:catAx>
        <c:axId val="1604251744"/>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04253520"/>
        <c:crosses val="autoZero"/>
        <c:auto val="1"/>
        <c:lblAlgn val="ctr"/>
        <c:lblOffset val="0"/>
        <c:noMultiLvlLbl val="0"/>
      </c:catAx>
      <c:valAx>
        <c:axId val="1604253520"/>
        <c:scaling>
          <c:orientation val="minMax"/>
          <c:max val="1.0"/>
        </c:scaling>
        <c:delete val="1"/>
        <c:axPos val="t"/>
        <c:numFmt formatCode="0%" sourceLinked="1"/>
        <c:majorTickMark val="none"/>
        <c:minorTickMark val="none"/>
        <c:tickLblPos val="nextTo"/>
        <c:crossAx val="160425174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B3F7-4602-B069-429533B17F0E}"/>
              </c:ext>
            </c:extLst>
          </c:dPt>
          <c:dPt>
            <c:idx val="2"/>
            <c:invertIfNegative val="0"/>
            <c:bubble3D val="0"/>
            <c:extLst xmlns:c16r2="http://schemas.microsoft.com/office/drawing/2015/06/chart">
              <c:ext xmlns:c16="http://schemas.microsoft.com/office/drawing/2014/chart" uri="{C3380CC4-5D6E-409C-BE32-E72D297353CC}">
                <c16:uniqueId val="{00000003-B3F7-4602-B069-429533B17F0E}"/>
              </c:ext>
            </c:extLst>
          </c:dPt>
          <c:dPt>
            <c:idx val="3"/>
            <c:invertIfNegative val="0"/>
            <c:bubble3D val="0"/>
            <c:extLst xmlns:c16r2="http://schemas.microsoft.com/office/drawing/2015/06/chart">
              <c:ext xmlns:c16="http://schemas.microsoft.com/office/drawing/2014/chart" uri="{C3380CC4-5D6E-409C-BE32-E72D297353CC}">
                <c16:uniqueId val="{00000005-B3F7-4602-B069-429533B17F0E}"/>
              </c:ext>
            </c:extLst>
          </c:dPt>
          <c:dPt>
            <c:idx val="4"/>
            <c:invertIfNegative val="0"/>
            <c:bubble3D val="0"/>
            <c:extLst xmlns:c16r2="http://schemas.microsoft.com/office/drawing/2015/06/chart">
              <c:ext xmlns:c16="http://schemas.microsoft.com/office/drawing/2014/chart" uri="{C3380CC4-5D6E-409C-BE32-E72D297353CC}">
                <c16:uniqueId val="{00000007-B3F7-4602-B069-429533B17F0E}"/>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Brazil</c:v>
                </c:pt>
                <c:pt idx="3">
                  <c:v>Russia</c:v>
                </c:pt>
                <c:pt idx="4">
                  <c:v>Indonesia</c:v>
                </c:pt>
                <c:pt idx="5">
                  <c:v>Nigeria</c:v>
                </c:pt>
                <c:pt idx="6">
                  <c:v>India</c:v>
                </c:pt>
                <c:pt idx="7">
                  <c:v>Kenya</c:v>
                </c:pt>
                <c:pt idx="8">
                  <c:v>South Africa</c:v>
                </c:pt>
                <c:pt idx="9">
                  <c:v>Republic of Korea</c:v>
                </c:pt>
                <c:pt idx="10">
                  <c:v>Tunisia</c:v>
                </c:pt>
                <c:pt idx="11">
                  <c:v>Mexico</c:v>
                </c:pt>
                <c:pt idx="12">
                  <c:v>Poland</c:v>
                </c:pt>
                <c:pt idx="13">
                  <c:v>Hong Kong</c:v>
                </c:pt>
                <c:pt idx="14">
                  <c:v>Italy</c:v>
                </c:pt>
                <c:pt idx="15">
                  <c:v>France</c:v>
                </c:pt>
                <c:pt idx="16">
                  <c:v>Egypt</c:v>
                </c:pt>
                <c:pt idx="17">
                  <c:v>Pakistan</c:v>
                </c:pt>
                <c:pt idx="18">
                  <c:v>Turkey</c:v>
                </c:pt>
                <c:pt idx="19">
                  <c:v>Germany</c:v>
                </c:pt>
                <c:pt idx="20">
                  <c:v>United States</c:v>
                </c:pt>
                <c:pt idx="21">
                  <c:v>Canada</c:v>
                </c:pt>
                <c:pt idx="22">
                  <c:v>China</c:v>
                </c:pt>
                <c:pt idx="23">
                  <c:v>Australia</c:v>
                </c:pt>
                <c:pt idx="24">
                  <c:v>Great Britain</c:v>
                </c:pt>
                <c:pt idx="25">
                  <c:v>Sweden</c:v>
                </c:pt>
                <c:pt idx="26">
                  <c:v>Japan</c:v>
                </c:pt>
              </c:strCache>
            </c:strRef>
          </c:cat>
          <c:val>
            <c:numRef>
              <c:f>Sheet1!$B$2:$B$28</c:f>
              <c:numCache>
                <c:formatCode>General</c:formatCode>
                <c:ptCount val="27"/>
                <c:pt idx="0" formatCode="0%">
                  <c:v>0.62</c:v>
                </c:pt>
                <c:pt idx="2" formatCode="0%">
                  <c:v>0.79</c:v>
                </c:pt>
                <c:pt idx="3" formatCode="0%">
                  <c:v>0.76</c:v>
                </c:pt>
                <c:pt idx="4" formatCode="0%">
                  <c:v>0.75</c:v>
                </c:pt>
                <c:pt idx="5" formatCode="0%">
                  <c:v>0.74</c:v>
                </c:pt>
                <c:pt idx="6" formatCode="0%">
                  <c:v>0.73</c:v>
                </c:pt>
                <c:pt idx="7" formatCode="0%">
                  <c:v>0.67</c:v>
                </c:pt>
                <c:pt idx="8" formatCode="0%">
                  <c:v>0.67</c:v>
                </c:pt>
                <c:pt idx="9" formatCode="0%">
                  <c:v>0.65</c:v>
                </c:pt>
                <c:pt idx="10" formatCode="0%">
                  <c:v>0.64</c:v>
                </c:pt>
                <c:pt idx="11" formatCode="0%">
                  <c:v>0.64</c:v>
                </c:pt>
                <c:pt idx="12" formatCode="0%">
                  <c:v>0.64</c:v>
                </c:pt>
                <c:pt idx="13" formatCode="0%">
                  <c:v>0.64</c:v>
                </c:pt>
                <c:pt idx="14" formatCode="0%">
                  <c:v>0.64</c:v>
                </c:pt>
                <c:pt idx="15" formatCode="0%">
                  <c:v>0.62</c:v>
                </c:pt>
                <c:pt idx="16" formatCode="0%">
                  <c:v>0.61</c:v>
                </c:pt>
                <c:pt idx="17" formatCode="0%">
                  <c:v>0.61</c:v>
                </c:pt>
                <c:pt idx="18" formatCode="0%">
                  <c:v>0.61</c:v>
                </c:pt>
                <c:pt idx="19" formatCode="0%">
                  <c:v>0.58</c:v>
                </c:pt>
                <c:pt idx="20" formatCode="0%">
                  <c:v>0.58</c:v>
                </c:pt>
                <c:pt idx="21" formatCode="0%">
                  <c:v>0.55</c:v>
                </c:pt>
                <c:pt idx="22" formatCode="0%">
                  <c:v>0.54</c:v>
                </c:pt>
                <c:pt idx="23" formatCode="0%">
                  <c:v>0.53</c:v>
                </c:pt>
                <c:pt idx="24" formatCode="0%">
                  <c:v>0.5</c:v>
                </c:pt>
                <c:pt idx="25" formatCode="0%">
                  <c:v>0.44</c:v>
                </c:pt>
                <c:pt idx="26" formatCode="0%">
                  <c:v>0.36</c:v>
                </c:pt>
              </c:numCache>
            </c:numRef>
          </c:val>
          <c:extLst xmlns:c16r2="http://schemas.microsoft.com/office/drawing/2015/06/chart">
            <c:ext xmlns:c16="http://schemas.microsoft.com/office/drawing/2014/chart" uri="{C3380CC4-5D6E-409C-BE32-E72D297353CC}">
              <c16:uniqueId val="{00000008-B3F7-4602-B069-429533B17F0E}"/>
            </c:ext>
          </c:extLst>
        </c:ser>
        <c:dLbls>
          <c:showLegendKey val="0"/>
          <c:showVal val="0"/>
          <c:showCatName val="0"/>
          <c:showSerName val="0"/>
          <c:showPercent val="0"/>
          <c:showBubbleSize val="0"/>
        </c:dLbls>
        <c:gapWidth val="50"/>
        <c:axId val="1603466784"/>
        <c:axId val="1603469104"/>
      </c:barChart>
      <c:catAx>
        <c:axId val="1603466784"/>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603469104"/>
        <c:crosses val="autoZero"/>
        <c:auto val="1"/>
        <c:lblAlgn val="ctr"/>
        <c:lblOffset val="0"/>
        <c:noMultiLvlLbl val="0"/>
      </c:catAx>
      <c:valAx>
        <c:axId val="1603469104"/>
        <c:scaling>
          <c:orientation val="minMax"/>
          <c:max val="1.0"/>
        </c:scaling>
        <c:delete val="1"/>
        <c:axPos val="t"/>
        <c:numFmt formatCode="0%" sourceLinked="1"/>
        <c:majorTickMark val="out"/>
        <c:minorTickMark val="none"/>
        <c:tickLblPos val="nextTo"/>
        <c:crossAx val="160346678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C67F-4504-8D48-D8701F61EDA5}"/>
              </c:ext>
            </c:extLst>
          </c:dPt>
          <c:dPt>
            <c:idx val="2"/>
            <c:invertIfNegative val="0"/>
            <c:bubble3D val="0"/>
            <c:extLst xmlns:c16r2="http://schemas.microsoft.com/office/drawing/2015/06/chart">
              <c:ext xmlns:c16="http://schemas.microsoft.com/office/drawing/2014/chart" uri="{C3380CC4-5D6E-409C-BE32-E72D297353CC}">
                <c16:uniqueId val="{00000003-C67F-4504-8D48-D8701F61EDA5}"/>
              </c:ext>
            </c:extLst>
          </c:dPt>
          <c:dPt>
            <c:idx val="3"/>
            <c:invertIfNegative val="0"/>
            <c:bubble3D val="0"/>
            <c:extLst xmlns:c16r2="http://schemas.microsoft.com/office/drawing/2015/06/chart">
              <c:ext xmlns:c16="http://schemas.microsoft.com/office/drawing/2014/chart" uri="{C3380CC4-5D6E-409C-BE32-E72D297353CC}">
                <c16:uniqueId val="{00000005-C67F-4504-8D48-D8701F61EDA5}"/>
              </c:ext>
            </c:extLst>
          </c:dPt>
          <c:dPt>
            <c:idx val="4"/>
            <c:invertIfNegative val="0"/>
            <c:bubble3D val="0"/>
            <c:extLst xmlns:c16r2="http://schemas.microsoft.com/office/drawing/2015/06/chart">
              <c:ext xmlns:c16="http://schemas.microsoft.com/office/drawing/2014/chart" uri="{C3380CC4-5D6E-409C-BE32-E72D297353CC}">
                <c16:uniqueId val="{00000007-C67F-4504-8D48-D8701F61EDA5}"/>
              </c:ext>
            </c:extLst>
          </c:dPt>
          <c:dPt>
            <c:idx val="8"/>
            <c:invertIfNegative val="0"/>
            <c:bubble3D val="0"/>
            <c:extLst xmlns:c16r2="http://schemas.microsoft.com/office/drawing/2015/06/chart">
              <c:ext xmlns:c16="http://schemas.microsoft.com/office/drawing/2014/chart" uri="{C3380CC4-5D6E-409C-BE32-E72D297353CC}">
                <c16:uniqueId val="{00000009-C67F-4504-8D48-D8701F61EDA5}"/>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LATAM</c:v>
                </c:pt>
                <c:pt idx="3">
                  <c:v>BRICS</c:v>
                </c:pt>
                <c:pt idx="4">
                  <c:v>Middle East/Africa</c:v>
                </c:pt>
                <c:pt idx="5">
                  <c:v>APAC</c:v>
                </c:pt>
                <c:pt idx="6">
                  <c:v>Europe</c:v>
                </c:pt>
                <c:pt idx="7">
                  <c:v>G-8 Countries</c:v>
                </c:pt>
                <c:pt idx="8">
                  <c:v>North America</c:v>
                </c:pt>
              </c:strCache>
            </c:strRef>
          </c:cat>
          <c:val>
            <c:numRef>
              <c:f>Sheet1!$B$2:$B$10</c:f>
              <c:numCache>
                <c:formatCode>General</c:formatCode>
                <c:ptCount val="9"/>
                <c:pt idx="0" formatCode="0%">
                  <c:v>0.62</c:v>
                </c:pt>
                <c:pt idx="2" formatCode="0%">
                  <c:v>0.71</c:v>
                </c:pt>
                <c:pt idx="3" formatCode="0%">
                  <c:v>0.7</c:v>
                </c:pt>
                <c:pt idx="4" formatCode="0%">
                  <c:v>0.65</c:v>
                </c:pt>
                <c:pt idx="5" formatCode="0%">
                  <c:v>0.62</c:v>
                </c:pt>
                <c:pt idx="6" formatCode="0%">
                  <c:v>0.57</c:v>
                </c:pt>
                <c:pt idx="7" formatCode="0%">
                  <c:v>0.57</c:v>
                </c:pt>
                <c:pt idx="8" formatCode="0%">
                  <c:v>0.56</c:v>
                </c:pt>
              </c:numCache>
            </c:numRef>
          </c:val>
          <c:extLst xmlns:c16r2="http://schemas.microsoft.com/office/drawing/2015/06/chart">
            <c:ext xmlns:c16="http://schemas.microsoft.com/office/drawing/2014/chart" uri="{C3380CC4-5D6E-409C-BE32-E72D297353CC}">
              <c16:uniqueId val="{0000000A-C67F-4504-8D48-D8701F61EDA5}"/>
            </c:ext>
          </c:extLst>
        </c:ser>
        <c:dLbls>
          <c:showLegendKey val="0"/>
          <c:showVal val="0"/>
          <c:showCatName val="0"/>
          <c:showSerName val="0"/>
          <c:showPercent val="0"/>
          <c:showBubbleSize val="0"/>
        </c:dLbls>
        <c:gapWidth val="50"/>
        <c:axId val="1345005712"/>
        <c:axId val="1541931456"/>
      </c:barChart>
      <c:catAx>
        <c:axId val="1345005712"/>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41931456"/>
        <c:crosses val="autoZero"/>
        <c:auto val="1"/>
        <c:lblAlgn val="ctr"/>
        <c:lblOffset val="0"/>
        <c:noMultiLvlLbl val="0"/>
      </c:catAx>
      <c:valAx>
        <c:axId val="1541931456"/>
        <c:scaling>
          <c:orientation val="minMax"/>
          <c:max val="1.0"/>
        </c:scaling>
        <c:delete val="1"/>
        <c:axPos val="t"/>
        <c:numFmt formatCode="0%" sourceLinked="1"/>
        <c:majorTickMark val="none"/>
        <c:minorTickMark val="none"/>
        <c:tickLblPos val="nextTo"/>
        <c:crossAx val="134500571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lumMod val="60000"/>
                  <a:lumOff val="40000"/>
                </a:schemeClr>
              </a:solidFill>
              <a:ln>
                <a:solidFill>
                  <a:schemeClr val="bg1"/>
                </a:solidFill>
              </a:ln>
              <a:effectLst/>
            </c:spPr>
            <c:extLst xmlns:c16r2="http://schemas.microsoft.com/office/drawing/2015/06/chart">
              <c:ext xmlns:c16="http://schemas.microsoft.com/office/drawing/2014/chart" uri="{C3380CC4-5D6E-409C-BE32-E72D297353CC}">
                <c16:uniqueId val="{00000001-73F4-4623-95C4-E58E87EFD83F}"/>
              </c:ext>
            </c:extLst>
          </c:dPt>
          <c:dPt>
            <c:idx val="2"/>
            <c:invertIfNegative val="0"/>
            <c:bubble3D val="0"/>
            <c:spPr>
              <a:solidFill>
                <a:schemeClr val="accent2"/>
              </a:solidFill>
              <a:ln>
                <a:solidFill>
                  <a:schemeClr val="bg1"/>
                </a:solidFill>
              </a:ln>
              <a:effectLst/>
            </c:spPr>
            <c:extLst xmlns:c16r2="http://schemas.microsoft.com/office/drawing/2015/06/chart">
              <c:ext xmlns:c16="http://schemas.microsoft.com/office/drawing/2014/chart" uri="{C3380CC4-5D6E-409C-BE32-E72D297353CC}">
                <c16:uniqueId val="{00000003-73F4-4623-95C4-E58E87EFD83F}"/>
              </c:ext>
            </c:extLst>
          </c:dPt>
          <c:dPt>
            <c:idx val="3"/>
            <c:invertIfNegative val="0"/>
            <c:bubble3D val="0"/>
            <c:spPr>
              <a:solidFill>
                <a:schemeClr val="accent1"/>
              </a:solidFill>
              <a:ln>
                <a:solidFill>
                  <a:schemeClr val="bg1"/>
                </a:solidFill>
              </a:ln>
              <a:effectLst/>
            </c:spPr>
            <c:extLst xmlns:c16r2="http://schemas.microsoft.com/office/drawing/2015/06/chart">
              <c:ext xmlns:c16="http://schemas.microsoft.com/office/drawing/2014/chart" uri="{C3380CC4-5D6E-409C-BE32-E72D297353CC}">
                <c16:uniqueId val="{00000005-73F4-4623-95C4-E58E87EFD83F}"/>
              </c:ext>
            </c:extLst>
          </c:dPt>
          <c:dPt>
            <c:idx val="4"/>
            <c:invertIfNegative val="0"/>
            <c:bubble3D val="0"/>
            <c:spPr>
              <a:solidFill>
                <a:schemeClr val="bg2"/>
              </a:solidFill>
              <a:ln>
                <a:solidFill>
                  <a:schemeClr val="bg1"/>
                </a:solidFill>
              </a:ln>
              <a:effectLst/>
            </c:spPr>
            <c:extLst xmlns:c16r2="http://schemas.microsoft.com/office/drawing/2015/06/chart">
              <c:ext xmlns:c16="http://schemas.microsoft.com/office/drawing/2014/chart" uri="{C3380CC4-5D6E-409C-BE32-E72D297353CC}">
                <c16:uniqueId val="{00000007-73F4-4623-95C4-E58E87EFD83F}"/>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Strongly agree</c:v>
                </c:pt>
                <c:pt idx="1">
                  <c:v>Somewhat agree</c:v>
                </c:pt>
                <c:pt idx="2">
                  <c:v>Somewhat disagree </c:v>
                </c:pt>
                <c:pt idx="3">
                  <c:v>Strongly disagree</c:v>
                </c:pt>
              </c:strCache>
            </c:strRef>
          </c:cat>
          <c:val>
            <c:numRef>
              <c:f>Sheet1!$B$2:$B$5</c:f>
              <c:numCache>
                <c:formatCode>0%</c:formatCode>
                <c:ptCount val="4"/>
                <c:pt idx="0">
                  <c:v>0.22</c:v>
                </c:pt>
                <c:pt idx="1">
                  <c:v>0.38</c:v>
                </c:pt>
                <c:pt idx="2">
                  <c:v>0.29</c:v>
                </c:pt>
                <c:pt idx="3">
                  <c:v>0.11</c:v>
                </c:pt>
              </c:numCache>
            </c:numRef>
          </c:val>
          <c:extLst xmlns:c16r2="http://schemas.microsoft.com/office/drawing/2015/06/chart">
            <c:ext xmlns:c16="http://schemas.microsoft.com/office/drawing/2014/chart" uri="{C3380CC4-5D6E-409C-BE32-E72D297353CC}">
              <c16:uniqueId val="{00000008-73F4-4623-95C4-E58E87EFD83F}"/>
            </c:ext>
          </c:extLst>
        </c:ser>
        <c:dLbls>
          <c:showLegendKey val="0"/>
          <c:showVal val="0"/>
          <c:showCatName val="0"/>
          <c:showSerName val="0"/>
          <c:showPercent val="0"/>
          <c:showBubbleSize val="0"/>
        </c:dLbls>
        <c:gapWidth val="50"/>
        <c:axId val="1603388832"/>
        <c:axId val="1603382912"/>
      </c:barChart>
      <c:catAx>
        <c:axId val="1603388832"/>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03382912"/>
        <c:crosses val="autoZero"/>
        <c:auto val="1"/>
        <c:lblAlgn val="ctr"/>
        <c:lblOffset val="0"/>
        <c:noMultiLvlLbl val="0"/>
      </c:catAx>
      <c:valAx>
        <c:axId val="1603382912"/>
        <c:scaling>
          <c:orientation val="minMax"/>
          <c:max val="1.0"/>
        </c:scaling>
        <c:delete val="1"/>
        <c:axPos val="t"/>
        <c:numFmt formatCode="0%" sourceLinked="1"/>
        <c:majorTickMark val="none"/>
        <c:minorTickMark val="none"/>
        <c:tickLblPos val="nextTo"/>
        <c:crossAx val="160338883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B3F7-4602-B069-429533B17F0E}"/>
              </c:ext>
            </c:extLst>
          </c:dPt>
          <c:dPt>
            <c:idx val="2"/>
            <c:invertIfNegative val="0"/>
            <c:bubble3D val="0"/>
            <c:extLst xmlns:c16r2="http://schemas.microsoft.com/office/drawing/2015/06/chart">
              <c:ext xmlns:c16="http://schemas.microsoft.com/office/drawing/2014/chart" uri="{C3380CC4-5D6E-409C-BE32-E72D297353CC}">
                <c16:uniqueId val="{00000003-B3F7-4602-B069-429533B17F0E}"/>
              </c:ext>
            </c:extLst>
          </c:dPt>
          <c:dPt>
            <c:idx val="3"/>
            <c:invertIfNegative val="0"/>
            <c:bubble3D val="0"/>
            <c:extLst xmlns:c16r2="http://schemas.microsoft.com/office/drawing/2015/06/chart">
              <c:ext xmlns:c16="http://schemas.microsoft.com/office/drawing/2014/chart" uri="{C3380CC4-5D6E-409C-BE32-E72D297353CC}">
                <c16:uniqueId val="{00000005-B3F7-4602-B069-429533B17F0E}"/>
              </c:ext>
            </c:extLst>
          </c:dPt>
          <c:dPt>
            <c:idx val="4"/>
            <c:invertIfNegative val="0"/>
            <c:bubble3D val="0"/>
            <c:extLst xmlns:c16r2="http://schemas.microsoft.com/office/drawing/2015/06/chart">
              <c:ext xmlns:c16="http://schemas.microsoft.com/office/drawing/2014/chart" uri="{C3380CC4-5D6E-409C-BE32-E72D297353CC}">
                <c16:uniqueId val="{00000007-B3F7-4602-B069-429533B17F0E}"/>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Indonesia</c:v>
                </c:pt>
                <c:pt idx="3">
                  <c:v>Brazil</c:v>
                </c:pt>
                <c:pt idx="4">
                  <c:v>Hong Kong</c:v>
                </c:pt>
                <c:pt idx="5">
                  <c:v>Nigeria</c:v>
                </c:pt>
                <c:pt idx="6">
                  <c:v>India</c:v>
                </c:pt>
                <c:pt idx="7">
                  <c:v>Russia</c:v>
                </c:pt>
                <c:pt idx="8">
                  <c:v>Kenya</c:v>
                </c:pt>
                <c:pt idx="9">
                  <c:v>Republic of Korea</c:v>
                </c:pt>
                <c:pt idx="10">
                  <c:v>France</c:v>
                </c:pt>
                <c:pt idx="11">
                  <c:v>South Africa</c:v>
                </c:pt>
                <c:pt idx="12">
                  <c:v>Mexico</c:v>
                </c:pt>
                <c:pt idx="13">
                  <c:v>Italy</c:v>
                </c:pt>
                <c:pt idx="14">
                  <c:v>Tunisia</c:v>
                </c:pt>
                <c:pt idx="15">
                  <c:v>China</c:v>
                </c:pt>
                <c:pt idx="16">
                  <c:v>Egypt</c:v>
                </c:pt>
                <c:pt idx="17">
                  <c:v>Turkey</c:v>
                </c:pt>
                <c:pt idx="18">
                  <c:v>Pakistan</c:v>
                </c:pt>
                <c:pt idx="19">
                  <c:v>United States</c:v>
                </c:pt>
                <c:pt idx="20">
                  <c:v>Poland</c:v>
                </c:pt>
                <c:pt idx="21">
                  <c:v>Canada</c:v>
                </c:pt>
                <c:pt idx="22">
                  <c:v>Germany</c:v>
                </c:pt>
                <c:pt idx="23">
                  <c:v>Australia</c:v>
                </c:pt>
                <c:pt idx="24">
                  <c:v>Great Britain</c:v>
                </c:pt>
                <c:pt idx="25">
                  <c:v>Sweden</c:v>
                </c:pt>
                <c:pt idx="26">
                  <c:v>Japan</c:v>
                </c:pt>
              </c:strCache>
            </c:strRef>
          </c:cat>
          <c:val>
            <c:numRef>
              <c:f>Sheet1!$B$2:$B$28</c:f>
              <c:numCache>
                <c:formatCode>General</c:formatCode>
                <c:ptCount val="27"/>
                <c:pt idx="0" formatCode="0%">
                  <c:v>0.6</c:v>
                </c:pt>
                <c:pt idx="2" formatCode="0%">
                  <c:v>0.75</c:v>
                </c:pt>
                <c:pt idx="3" formatCode="0%">
                  <c:v>0.74</c:v>
                </c:pt>
                <c:pt idx="4" formatCode="0%">
                  <c:v>0.74</c:v>
                </c:pt>
                <c:pt idx="5" formatCode="0%">
                  <c:v>0.72</c:v>
                </c:pt>
                <c:pt idx="6" formatCode="0%">
                  <c:v>0.71</c:v>
                </c:pt>
                <c:pt idx="7" formatCode="0%">
                  <c:v>0.69</c:v>
                </c:pt>
                <c:pt idx="8" formatCode="0%">
                  <c:v>0.67</c:v>
                </c:pt>
                <c:pt idx="9" formatCode="0%">
                  <c:v>0.67</c:v>
                </c:pt>
                <c:pt idx="10" formatCode="0%">
                  <c:v>0.65</c:v>
                </c:pt>
                <c:pt idx="11" formatCode="0%">
                  <c:v>0.62</c:v>
                </c:pt>
                <c:pt idx="12" formatCode="0%">
                  <c:v>0.62</c:v>
                </c:pt>
                <c:pt idx="13" formatCode="0%">
                  <c:v>0.61</c:v>
                </c:pt>
                <c:pt idx="14" formatCode="0%">
                  <c:v>0.6</c:v>
                </c:pt>
                <c:pt idx="15" formatCode="0%">
                  <c:v>0.6</c:v>
                </c:pt>
                <c:pt idx="16" formatCode="0%">
                  <c:v>0.59</c:v>
                </c:pt>
                <c:pt idx="17" formatCode="0%">
                  <c:v>0.58</c:v>
                </c:pt>
                <c:pt idx="18" formatCode="0%">
                  <c:v>0.57</c:v>
                </c:pt>
                <c:pt idx="19" formatCode="0%">
                  <c:v>0.57</c:v>
                </c:pt>
                <c:pt idx="20" formatCode="0%">
                  <c:v>0.55</c:v>
                </c:pt>
                <c:pt idx="21" formatCode="0%">
                  <c:v>0.55</c:v>
                </c:pt>
                <c:pt idx="22" formatCode="0%">
                  <c:v>0.52</c:v>
                </c:pt>
                <c:pt idx="23" formatCode="0%">
                  <c:v>0.49</c:v>
                </c:pt>
                <c:pt idx="24" formatCode="0%">
                  <c:v>0.47</c:v>
                </c:pt>
                <c:pt idx="25" formatCode="0%">
                  <c:v>0.41</c:v>
                </c:pt>
                <c:pt idx="26" formatCode="0%">
                  <c:v>0.39</c:v>
                </c:pt>
              </c:numCache>
            </c:numRef>
          </c:val>
          <c:extLst xmlns:c16r2="http://schemas.microsoft.com/office/drawing/2015/06/chart">
            <c:ext xmlns:c16="http://schemas.microsoft.com/office/drawing/2014/chart" uri="{C3380CC4-5D6E-409C-BE32-E72D297353CC}">
              <c16:uniqueId val="{00000008-B3F7-4602-B069-429533B17F0E}"/>
            </c:ext>
          </c:extLst>
        </c:ser>
        <c:dLbls>
          <c:showLegendKey val="0"/>
          <c:showVal val="0"/>
          <c:showCatName val="0"/>
          <c:showSerName val="0"/>
          <c:showPercent val="0"/>
          <c:showBubbleSize val="0"/>
        </c:dLbls>
        <c:gapWidth val="50"/>
        <c:axId val="1542594256"/>
        <c:axId val="1542581168"/>
      </c:barChart>
      <c:catAx>
        <c:axId val="1542594256"/>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542581168"/>
        <c:crosses val="autoZero"/>
        <c:auto val="1"/>
        <c:lblAlgn val="ctr"/>
        <c:lblOffset val="0"/>
        <c:noMultiLvlLbl val="0"/>
      </c:catAx>
      <c:valAx>
        <c:axId val="1542581168"/>
        <c:scaling>
          <c:orientation val="minMax"/>
          <c:max val="1.0"/>
        </c:scaling>
        <c:delete val="1"/>
        <c:axPos val="t"/>
        <c:numFmt formatCode="0%" sourceLinked="1"/>
        <c:majorTickMark val="out"/>
        <c:minorTickMark val="none"/>
        <c:tickLblPos val="nextTo"/>
        <c:crossAx val="154259425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C67F-4504-8D48-D8701F61EDA5}"/>
              </c:ext>
            </c:extLst>
          </c:dPt>
          <c:dPt>
            <c:idx val="2"/>
            <c:invertIfNegative val="0"/>
            <c:bubble3D val="0"/>
            <c:extLst xmlns:c16r2="http://schemas.microsoft.com/office/drawing/2015/06/chart">
              <c:ext xmlns:c16="http://schemas.microsoft.com/office/drawing/2014/chart" uri="{C3380CC4-5D6E-409C-BE32-E72D297353CC}">
                <c16:uniqueId val="{00000003-C67F-4504-8D48-D8701F61EDA5}"/>
              </c:ext>
            </c:extLst>
          </c:dPt>
          <c:dPt>
            <c:idx val="3"/>
            <c:invertIfNegative val="0"/>
            <c:bubble3D val="0"/>
            <c:extLst xmlns:c16r2="http://schemas.microsoft.com/office/drawing/2015/06/chart">
              <c:ext xmlns:c16="http://schemas.microsoft.com/office/drawing/2014/chart" uri="{C3380CC4-5D6E-409C-BE32-E72D297353CC}">
                <c16:uniqueId val="{00000005-C67F-4504-8D48-D8701F61EDA5}"/>
              </c:ext>
            </c:extLst>
          </c:dPt>
          <c:dPt>
            <c:idx val="4"/>
            <c:invertIfNegative val="0"/>
            <c:bubble3D val="0"/>
            <c:extLst xmlns:c16r2="http://schemas.microsoft.com/office/drawing/2015/06/chart">
              <c:ext xmlns:c16="http://schemas.microsoft.com/office/drawing/2014/chart" uri="{C3380CC4-5D6E-409C-BE32-E72D297353CC}">
                <c16:uniqueId val="{00000007-C67F-4504-8D48-D8701F61EDA5}"/>
              </c:ext>
            </c:extLst>
          </c:dPt>
          <c:dPt>
            <c:idx val="8"/>
            <c:invertIfNegative val="0"/>
            <c:bubble3D val="0"/>
            <c:extLst xmlns:c16r2="http://schemas.microsoft.com/office/drawing/2015/06/chart">
              <c:ext xmlns:c16="http://schemas.microsoft.com/office/drawing/2014/chart" uri="{C3380CC4-5D6E-409C-BE32-E72D297353CC}">
                <c16:uniqueId val="{00000009-C67F-4504-8D48-D8701F61EDA5}"/>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LATAM</c:v>
                </c:pt>
                <c:pt idx="3">
                  <c:v>BRICS</c:v>
                </c:pt>
                <c:pt idx="4">
                  <c:v>APAC</c:v>
                </c:pt>
                <c:pt idx="5">
                  <c:v>Middle East/Africa</c:v>
                </c:pt>
                <c:pt idx="6">
                  <c:v>G-8 Countries</c:v>
                </c:pt>
                <c:pt idx="7">
                  <c:v>North America</c:v>
                </c:pt>
                <c:pt idx="8">
                  <c:v>Europe</c:v>
                </c:pt>
              </c:strCache>
            </c:strRef>
          </c:cat>
          <c:val>
            <c:numRef>
              <c:f>Sheet1!$B$2:$B$10</c:f>
              <c:numCache>
                <c:formatCode>General</c:formatCode>
                <c:ptCount val="9"/>
                <c:pt idx="0" formatCode="0%">
                  <c:v>0.6</c:v>
                </c:pt>
                <c:pt idx="2" formatCode="0%">
                  <c:v>0.68</c:v>
                </c:pt>
                <c:pt idx="3" formatCode="0%">
                  <c:v>0.67</c:v>
                </c:pt>
                <c:pt idx="4" formatCode="0%">
                  <c:v>0.63</c:v>
                </c:pt>
                <c:pt idx="5" formatCode="0%">
                  <c:v>0.62</c:v>
                </c:pt>
                <c:pt idx="6" formatCode="0%">
                  <c:v>0.56</c:v>
                </c:pt>
                <c:pt idx="7" formatCode="0%">
                  <c:v>0.56</c:v>
                </c:pt>
                <c:pt idx="8" formatCode="0%">
                  <c:v>0.53</c:v>
                </c:pt>
              </c:numCache>
            </c:numRef>
          </c:val>
          <c:extLst xmlns:c16r2="http://schemas.microsoft.com/office/drawing/2015/06/chart">
            <c:ext xmlns:c16="http://schemas.microsoft.com/office/drawing/2014/chart" uri="{C3380CC4-5D6E-409C-BE32-E72D297353CC}">
              <c16:uniqueId val="{0000000A-C67F-4504-8D48-D8701F61EDA5}"/>
            </c:ext>
          </c:extLst>
        </c:ser>
        <c:dLbls>
          <c:showLegendKey val="0"/>
          <c:showVal val="0"/>
          <c:showCatName val="0"/>
          <c:showSerName val="0"/>
          <c:showPercent val="0"/>
          <c:showBubbleSize val="0"/>
        </c:dLbls>
        <c:gapWidth val="50"/>
        <c:axId val="1607815184"/>
        <c:axId val="1607817504"/>
      </c:barChart>
      <c:catAx>
        <c:axId val="1607815184"/>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07817504"/>
        <c:crosses val="autoZero"/>
        <c:auto val="1"/>
        <c:lblAlgn val="ctr"/>
        <c:lblOffset val="0"/>
        <c:noMultiLvlLbl val="0"/>
      </c:catAx>
      <c:valAx>
        <c:axId val="1607817504"/>
        <c:scaling>
          <c:orientation val="minMax"/>
          <c:max val="1.0"/>
        </c:scaling>
        <c:delete val="1"/>
        <c:axPos val="t"/>
        <c:numFmt formatCode="0%" sourceLinked="1"/>
        <c:majorTickMark val="none"/>
        <c:minorTickMark val="none"/>
        <c:tickLblPos val="nextTo"/>
        <c:crossAx val="160781518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B3F7-4602-B069-429533B17F0E}"/>
              </c:ext>
            </c:extLst>
          </c:dPt>
          <c:dPt>
            <c:idx val="2"/>
            <c:invertIfNegative val="0"/>
            <c:bubble3D val="0"/>
            <c:extLst xmlns:c16r2="http://schemas.microsoft.com/office/drawing/2015/06/chart">
              <c:ext xmlns:c16="http://schemas.microsoft.com/office/drawing/2014/chart" uri="{C3380CC4-5D6E-409C-BE32-E72D297353CC}">
                <c16:uniqueId val="{00000003-B3F7-4602-B069-429533B17F0E}"/>
              </c:ext>
            </c:extLst>
          </c:dPt>
          <c:dPt>
            <c:idx val="3"/>
            <c:invertIfNegative val="0"/>
            <c:bubble3D val="0"/>
            <c:extLst xmlns:c16r2="http://schemas.microsoft.com/office/drawing/2015/06/chart">
              <c:ext xmlns:c16="http://schemas.microsoft.com/office/drawing/2014/chart" uri="{C3380CC4-5D6E-409C-BE32-E72D297353CC}">
                <c16:uniqueId val="{00000005-B3F7-4602-B069-429533B17F0E}"/>
              </c:ext>
            </c:extLst>
          </c:dPt>
          <c:dPt>
            <c:idx val="4"/>
            <c:invertIfNegative val="0"/>
            <c:bubble3D val="0"/>
            <c:extLst xmlns:c16r2="http://schemas.microsoft.com/office/drawing/2015/06/chart">
              <c:ext xmlns:c16="http://schemas.microsoft.com/office/drawing/2014/chart" uri="{C3380CC4-5D6E-409C-BE32-E72D297353CC}">
                <c16:uniqueId val="{00000007-B3F7-4602-B069-429533B17F0E}"/>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Nigeria</c:v>
                </c:pt>
                <c:pt idx="3">
                  <c:v>Egypt</c:v>
                </c:pt>
                <c:pt idx="4">
                  <c:v>Brazil</c:v>
                </c:pt>
                <c:pt idx="5">
                  <c:v>India</c:v>
                </c:pt>
                <c:pt idx="6">
                  <c:v>Pakistan</c:v>
                </c:pt>
                <c:pt idx="7">
                  <c:v>Kenya</c:v>
                </c:pt>
                <c:pt idx="8">
                  <c:v>China</c:v>
                </c:pt>
                <c:pt idx="9">
                  <c:v>Mexico</c:v>
                </c:pt>
                <c:pt idx="10">
                  <c:v>Turkey</c:v>
                </c:pt>
                <c:pt idx="11">
                  <c:v>Tunisia</c:v>
                </c:pt>
                <c:pt idx="12">
                  <c:v>Sweden</c:v>
                </c:pt>
                <c:pt idx="13">
                  <c:v>Italy</c:v>
                </c:pt>
                <c:pt idx="14">
                  <c:v>Hong Kong</c:v>
                </c:pt>
                <c:pt idx="15">
                  <c:v>Poland</c:v>
                </c:pt>
                <c:pt idx="16">
                  <c:v>South Africa</c:v>
                </c:pt>
                <c:pt idx="17">
                  <c:v>Australia</c:v>
                </c:pt>
                <c:pt idx="18">
                  <c:v>United States</c:v>
                </c:pt>
                <c:pt idx="19">
                  <c:v>Canada</c:v>
                </c:pt>
                <c:pt idx="20">
                  <c:v>Great Britain</c:v>
                </c:pt>
                <c:pt idx="21">
                  <c:v>Russia</c:v>
                </c:pt>
                <c:pt idx="22">
                  <c:v>Germany</c:v>
                </c:pt>
                <c:pt idx="23">
                  <c:v>Indonesia</c:v>
                </c:pt>
                <c:pt idx="24">
                  <c:v>France</c:v>
                </c:pt>
                <c:pt idx="25">
                  <c:v>Republic of Korea</c:v>
                </c:pt>
                <c:pt idx="26">
                  <c:v>Japan</c:v>
                </c:pt>
              </c:strCache>
            </c:strRef>
          </c:cat>
          <c:val>
            <c:numRef>
              <c:f>Sheet1!$B$2:$B$28</c:f>
              <c:numCache>
                <c:formatCode>General</c:formatCode>
                <c:ptCount val="27"/>
                <c:pt idx="0" formatCode="0%">
                  <c:v>0.53</c:v>
                </c:pt>
                <c:pt idx="2" formatCode="0%">
                  <c:v>0.71</c:v>
                </c:pt>
                <c:pt idx="3" formatCode="0%">
                  <c:v>0.67</c:v>
                </c:pt>
                <c:pt idx="4" formatCode="0%">
                  <c:v>0.65</c:v>
                </c:pt>
                <c:pt idx="5" formatCode="0%">
                  <c:v>0.65</c:v>
                </c:pt>
                <c:pt idx="6" formatCode="0%">
                  <c:v>0.65</c:v>
                </c:pt>
                <c:pt idx="7" formatCode="0%">
                  <c:v>0.64</c:v>
                </c:pt>
                <c:pt idx="8" formatCode="0%">
                  <c:v>0.63</c:v>
                </c:pt>
                <c:pt idx="9" formatCode="0%">
                  <c:v>0.61</c:v>
                </c:pt>
                <c:pt idx="10" formatCode="0%">
                  <c:v>0.6</c:v>
                </c:pt>
                <c:pt idx="11" formatCode="0%">
                  <c:v>0.58</c:v>
                </c:pt>
                <c:pt idx="12" formatCode="0%">
                  <c:v>0.52</c:v>
                </c:pt>
                <c:pt idx="13" formatCode="0%">
                  <c:v>0.51</c:v>
                </c:pt>
                <c:pt idx="14" formatCode="0%">
                  <c:v>0.51</c:v>
                </c:pt>
                <c:pt idx="15" formatCode="0%">
                  <c:v>0.5</c:v>
                </c:pt>
                <c:pt idx="16" formatCode="0%">
                  <c:v>0.48</c:v>
                </c:pt>
                <c:pt idx="17" formatCode="0%">
                  <c:v>0.47</c:v>
                </c:pt>
                <c:pt idx="18" formatCode="0%">
                  <c:v>0.47</c:v>
                </c:pt>
                <c:pt idx="19" formatCode="0%">
                  <c:v>0.46</c:v>
                </c:pt>
                <c:pt idx="20" formatCode="0%">
                  <c:v>0.46</c:v>
                </c:pt>
                <c:pt idx="21" formatCode="0%">
                  <c:v>0.45</c:v>
                </c:pt>
                <c:pt idx="22" formatCode="0%">
                  <c:v>0.44</c:v>
                </c:pt>
                <c:pt idx="23" formatCode="0%">
                  <c:v>0.43</c:v>
                </c:pt>
                <c:pt idx="24" formatCode="0%">
                  <c:v>0.4</c:v>
                </c:pt>
                <c:pt idx="25" formatCode="0%">
                  <c:v>0.37</c:v>
                </c:pt>
                <c:pt idx="26" formatCode="0%">
                  <c:v>0.34</c:v>
                </c:pt>
              </c:numCache>
            </c:numRef>
          </c:val>
          <c:extLst xmlns:c16r2="http://schemas.microsoft.com/office/drawing/2015/06/chart">
            <c:ext xmlns:c16="http://schemas.microsoft.com/office/drawing/2014/chart" uri="{C3380CC4-5D6E-409C-BE32-E72D297353CC}">
              <c16:uniqueId val="{00000008-B3F7-4602-B069-429533B17F0E}"/>
            </c:ext>
          </c:extLst>
        </c:ser>
        <c:dLbls>
          <c:showLegendKey val="0"/>
          <c:showVal val="0"/>
          <c:showCatName val="0"/>
          <c:showSerName val="0"/>
          <c:showPercent val="0"/>
          <c:showBubbleSize val="0"/>
        </c:dLbls>
        <c:gapWidth val="50"/>
        <c:axId val="1344797776"/>
        <c:axId val="1344772064"/>
      </c:barChart>
      <c:catAx>
        <c:axId val="1344797776"/>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344772064"/>
        <c:crosses val="autoZero"/>
        <c:auto val="1"/>
        <c:lblAlgn val="ctr"/>
        <c:lblOffset val="0"/>
        <c:noMultiLvlLbl val="0"/>
      </c:catAx>
      <c:valAx>
        <c:axId val="1344772064"/>
        <c:scaling>
          <c:orientation val="minMax"/>
          <c:max val="1.0"/>
        </c:scaling>
        <c:delete val="1"/>
        <c:axPos val="t"/>
        <c:numFmt formatCode="0%" sourceLinked="1"/>
        <c:majorTickMark val="out"/>
        <c:minorTickMark val="none"/>
        <c:tickLblPos val="nextTo"/>
        <c:crossAx val="134479777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lumMod val="60000"/>
                  <a:lumOff val="40000"/>
                </a:schemeClr>
              </a:solidFill>
              <a:ln>
                <a:solidFill>
                  <a:schemeClr val="bg1"/>
                </a:solidFill>
              </a:ln>
              <a:effectLst/>
            </c:spPr>
            <c:extLst xmlns:c16r2="http://schemas.microsoft.com/office/drawing/2015/06/chart">
              <c:ext xmlns:c16="http://schemas.microsoft.com/office/drawing/2014/chart" uri="{C3380CC4-5D6E-409C-BE32-E72D297353CC}">
                <c16:uniqueId val="{00000001-73F4-4623-95C4-E58E87EFD83F}"/>
              </c:ext>
            </c:extLst>
          </c:dPt>
          <c:dPt>
            <c:idx val="2"/>
            <c:invertIfNegative val="0"/>
            <c:bubble3D val="0"/>
            <c:spPr>
              <a:solidFill>
                <a:schemeClr val="accent2"/>
              </a:solidFill>
              <a:ln>
                <a:solidFill>
                  <a:schemeClr val="bg1"/>
                </a:solidFill>
              </a:ln>
              <a:effectLst/>
            </c:spPr>
            <c:extLst xmlns:c16r2="http://schemas.microsoft.com/office/drawing/2015/06/chart">
              <c:ext xmlns:c16="http://schemas.microsoft.com/office/drawing/2014/chart" uri="{C3380CC4-5D6E-409C-BE32-E72D297353CC}">
                <c16:uniqueId val="{00000003-73F4-4623-95C4-E58E87EFD83F}"/>
              </c:ext>
            </c:extLst>
          </c:dPt>
          <c:dPt>
            <c:idx val="3"/>
            <c:invertIfNegative val="0"/>
            <c:bubble3D val="0"/>
            <c:spPr>
              <a:solidFill>
                <a:schemeClr val="accent1"/>
              </a:solidFill>
              <a:ln>
                <a:solidFill>
                  <a:schemeClr val="bg1"/>
                </a:solidFill>
              </a:ln>
              <a:effectLst/>
            </c:spPr>
            <c:extLst xmlns:c16r2="http://schemas.microsoft.com/office/drawing/2015/06/chart">
              <c:ext xmlns:c16="http://schemas.microsoft.com/office/drawing/2014/chart" uri="{C3380CC4-5D6E-409C-BE32-E72D297353CC}">
                <c16:uniqueId val="{00000005-73F4-4623-95C4-E58E87EFD83F}"/>
              </c:ext>
            </c:extLst>
          </c:dPt>
          <c:dPt>
            <c:idx val="4"/>
            <c:invertIfNegative val="0"/>
            <c:bubble3D val="0"/>
            <c:spPr>
              <a:solidFill>
                <a:schemeClr val="bg2"/>
              </a:solidFill>
              <a:ln>
                <a:solidFill>
                  <a:schemeClr val="bg1"/>
                </a:solidFill>
              </a:ln>
              <a:effectLst/>
            </c:spPr>
            <c:extLst xmlns:c16r2="http://schemas.microsoft.com/office/drawing/2015/06/chart">
              <c:ext xmlns:c16="http://schemas.microsoft.com/office/drawing/2014/chart" uri="{C3380CC4-5D6E-409C-BE32-E72D297353CC}">
                <c16:uniqueId val="{00000007-73F4-4623-95C4-E58E87EFD83F}"/>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Strongly agree</c:v>
                </c:pt>
                <c:pt idx="1">
                  <c:v>Somewhat agree</c:v>
                </c:pt>
                <c:pt idx="2">
                  <c:v>Somewhat disagree </c:v>
                </c:pt>
                <c:pt idx="3">
                  <c:v>Strongly disagree</c:v>
                </c:pt>
              </c:strCache>
            </c:strRef>
          </c:cat>
          <c:val>
            <c:numRef>
              <c:f>Sheet1!$B$2:$B$5</c:f>
              <c:numCache>
                <c:formatCode>0%</c:formatCode>
                <c:ptCount val="4"/>
                <c:pt idx="0">
                  <c:v>0.2</c:v>
                </c:pt>
                <c:pt idx="1">
                  <c:v>0.43</c:v>
                </c:pt>
                <c:pt idx="2">
                  <c:v>0.27</c:v>
                </c:pt>
                <c:pt idx="3">
                  <c:v>0.1</c:v>
                </c:pt>
              </c:numCache>
            </c:numRef>
          </c:val>
          <c:extLst xmlns:c16r2="http://schemas.microsoft.com/office/drawing/2015/06/chart">
            <c:ext xmlns:c16="http://schemas.microsoft.com/office/drawing/2014/chart" uri="{C3380CC4-5D6E-409C-BE32-E72D297353CC}">
              <c16:uniqueId val="{00000008-73F4-4623-95C4-E58E87EFD83F}"/>
            </c:ext>
          </c:extLst>
        </c:ser>
        <c:dLbls>
          <c:showLegendKey val="0"/>
          <c:showVal val="0"/>
          <c:showCatName val="0"/>
          <c:showSerName val="0"/>
          <c:showPercent val="0"/>
          <c:showBubbleSize val="0"/>
        </c:dLbls>
        <c:gapWidth val="50"/>
        <c:axId val="1607556512"/>
        <c:axId val="1607653520"/>
      </c:barChart>
      <c:catAx>
        <c:axId val="1607556512"/>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07653520"/>
        <c:crosses val="autoZero"/>
        <c:auto val="1"/>
        <c:lblAlgn val="ctr"/>
        <c:lblOffset val="0"/>
        <c:noMultiLvlLbl val="0"/>
      </c:catAx>
      <c:valAx>
        <c:axId val="1607653520"/>
        <c:scaling>
          <c:orientation val="minMax"/>
          <c:max val="1.0"/>
        </c:scaling>
        <c:delete val="1"/>
        <c:axPos val="t"/>
        <c:numFmt formatCode="0%" sourceLinked="1"/>
        <c:majorTickMark val="none"/>
        <c:minorTickMark val="none"/>
        <c:tickLblPos val="nextTo"/>
        <c:crossAx val="160755651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B3F7-4602-B069-429533B17F0E}"/>
              </c:ext>
            </c:extLst>
          </c:dPt>
          <c:dPt>
            <c:idx val="2"/>
            <c:invertIfNegative val="0"/>
            <c:bubble3D val="0"/>
            <c:extLst xmlns:c16r2="http://schemas.microsoft.com/office/drawing/2015/06/chart">
              <c:ext xmlns:c16="http://schemas.microsoft.com/office/drawing/2014/chart" uri="{C3380CC4-5D6E-409C-BE32-E72D297353CC}">
                <c16:uniqueId val="{00000003-B3F7-4602-B069-429533B17F0E}"/>
              </c:ext>
            </c:extLst>
          </c:dPt>
          <c:dPt>
            <c:idx val="3"/>
            <c:invertIfNegative val="0"/>
            <c:bubble3D val="0"/>
            <c:extLst xmlns:c16r2="http://schemas.microsoft.com/office/drawing/2015/06/chart">
              <c:ext xmlns:c16="http://schemas.microsoft.com/office/drawing/2014/chart" uri="{C3380CC4-5D6E-409C-BE32-E72D297353CC}">
                <c16:uniqueId val="{00000005-B3F7-4602-B069-429533B17F0E}"/>
              </c:ext>
            </c:extLst>
          </c:dPt>
          <c:dPt>
            <c:idx val="4"/>
            <c:invertIfNegative val="0"/>
            <c:bubble3D val="0"/>
            <c:extLst xmlns:c16r2="http://schemas.microsoft.com/office/drawing/2015/06/chart">
              <c:ext xmlns:c16="http://schemas.microsoft.com/office/drawing/2014/chart" uri="{C3380CC4-5D6E-409C-BE32-E72D297353CC}">
                <c16:uniqueId val="{00000007-B3F7-4602-B069-429533B17F0E}"/>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Republic of Korea</c:v>
                </c:pt>
                <c:pt idx="3">
                  <c:v>India</c:v>
                </c:pt>
                <c:pt idx="4">
                  <c:v>Egypt</c:v>
                </c:pt>
                <c:pt idx="5">
                  <c:v>Kenya</c:v>
                </c:pt>
                <c:pt idx="6">
                  <c:v>Indonesia</c:v>
                </c:pt>
                <c:pt idx="7">
                  <c:v>Brazil</c:v>
                </c:pt>
                <c:pt idx="8">
                  <c:v>Nigeria</c:v>
                </c:pt>
                <c:pt idx="9">
                  <c:v>Tunisia</c:v>
                </c:pt>
                <c:pt idx="10">
                  <c:v>South Africa</c:v>
                </c:pt>
                <c:pt idx="11">
                  <c:v>Turkey</c:v>
                </c:pt>
                <c:pt idx="12">
                  <c:v>Hong Kong</c:v>
                </c:pt>
                <c:pt idx="13">
                  <c:v>Russia</c:v>
                </c:pt>
                <c:pt idx="14">
                  <c:v>Poland</c:v>
                </c:pt>
                <c:pt idx="15">
                  <c:v>Pakistan</c:v>
                </c:pt>
                <c:pt idx="16">
                  <c:v>China</c:v>
                </c:pt>
                <c:pt idx="17">
                  <c:v>Mexico</c:v>
                </c:pt>
                <c:pt idx="18">
                  <c:v>Italy</c:v>
                </c:pt>
                <c:pt idx="19">
                  <c:v>Australia</c:v>
                </c:pt>
                <c:pt idx="20">
                  <c:v>Great Britain</c:v>
                </c:pt>
                <c:pt idx="21">
                  <c:v>United States</c:v>
                </c:pt>
                <c:pt idx="22">
                  <c:v>Sweden</c:v>
                </c:pt>
                <c:pt idx="23">
                  <c:v>Canada</c:v>
                </c:pt>
                <c:pt idx="24">
                  <c:v>Germany</c:v>
                </c:pt>
                <c:pt idx="25">
                  <c:v>France</c:v>
                </c:pt>
                <c:pt idx="26">
                  <c:v>Japan</c:v>
                </c:pt>
              </c:strCache>
            </c:strRef>
          </c:cat>
          <c:val>
            <c:numRef>
              <c:f>Sheet1!$B$2:$B$28</c:f>
              <c:numCache>
                <c:formatCode>General</c:formatCode>
                <c:ptCount val="27"/>
                <c:pt idx="0" formatCode="0%">
                  <c:v>0.63</c:v>
                </c:pt>
                <c:pt idx="2" formatCode="0%">
                  <c:v>0.8</c:v>
                </c:pt>
                <c:pt idx="3" formatCode="0%">
                  <c:v>0.79</c:v>
                </c:pt>
                <c:pt idx="4" formatCode="0%">
                  <c:v>0.79</c:v>
                </c:pt>
                <c:pt idx="5" formatCode="0%">
                  <c:v>0.78</c:v>
                </c:pt>
                <c:pt idx="6" formatCode="0%">
                  <c:v>0.76</c:v>
                </c:pt>
                <c:pt idx="7" formatCode="0%">
                  <c:v>0.74</c:v>
                </c:pt>
                <c:pt idx="8" formatCode="0%">
                  <c:v>0.71</c:v>
                </c:pt>
                <c:pt idx="9" formatCode="0%">
                  <c:v>0.71</c:v>
                </c:pt>
                <c:pt idx="10" formatCode="0%">
                  <c:v>0.7</c:v>
                </c:pt>
                <c:pt idx="11" formatCode="0%">
                  <c:v>0.69</c:v>
                </c:pt>
                <c:pt idx="12" formatCode="0%">
                  <c:v>0.68</c:v>
                </c:pt>
                <c:pt idx="13" formatCode="0%">
                  <c:v>0.66</c:v>
                </c:pt>
                <c:pt idx="14" formatCode="0%">
                  <c:v>0.66</c:v>
                </c:pt>
                <c:pt idx="15" formatCode="0%">
                  <c:v>0.61</c:v>
                </c:pt>
                <c:pt idx="16" formatCode="0%">
                  <c:v>0.6</c:v>
                </c:pt>
                <c:pt idx="17" formatCode="0%">
                  <c:v>0.58</c:v>
                </c:pt>
                <c:pt idx="18" formatCode="0%">
                  <c:v>0.58</c:v>
                </c:pt>
                <c:pt idx="19" formatCode="0%">
                  <c:v>0.55</c:v>
                </c:pt>
                <c:pt idx="20" formatCode="0%">
                  <c:v>0.55</c:v>
                </c:pt>
                <c:pt idx="21" formatCode="0%">
                  <c:v>0.54</c:v>
                </c:pt>
                <c:pt idx="22" formatCode="0%">
                  <c:v>0.54</c:v>
                </c:pt>
                <c:pt idx="23" formatCode="0%">
                  <c:v>0.5</c:v>
                </c:pt>
                <c:pt idx="24" formatCode="0%">
                  <c:v>0.45</c:v>
                </c:pt>
                <c:pt idx="25" formatCode="0%">
                  <c:v>0.42</c:v>
                </c:pt>
                <c:pt idx="26" formatCode="0%">
                  <c:v>0.41</c:v>
                </c:pt>
              </c:numCache>
            </c:numRef>
          </c:val>
          <c:extLst xmlns:c16r2="http://schemas.microsoft.com/office/drawing/2015/06/chart">
            <c:ext xmlns:c16="http://schemas.microsoft.com/office/drawing/2014/chart" uri="{C3380CC4-5D6E-409C-BE32-E72D297353CC}">
              <c16:uniqueId val="{00000008-B3F7-4602-B069-429533B17F0E}"/>
            </c:ext>
          </c:extLst>
        </c:ser>
        <c:dLbls>
          <c:showLegendKey val="0"/>
          <c:showVal val="0"/>
          <c:showCatName val="0"/>
          <c:showSerName val="0"/>
          <c:showPercent val="0"/>
          <c:showBubbleSize val="0"/>
        </c:dLbls>
        <c:gapWidth val="50"/>
        <c:axId val="1603281872"/>
        <c:axId val="1603273392"/>
      </c:barChart>
      <c:catAx>
        <c:axId val="1603281872"/>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603273392"/>
        <c:crosses val="autoZero"/>
        <c:auto val="1"/>
        <c:lblAlgn val="ctr"/>
        <c:lblOffset val="0"/>
        <c:noMultiLvlLbl val="0"/>
      </c:catAx>
      <c:valAx>
        <c:axId val="1603273392"/>
        <c:scaling>
          <c:orientation val="minMax"/>
          <c:max val="1.0"/>
        </c:scaling>
        <c:delete val="1"/>
        <c:axPos val="t"/>
        <c:numFmt formatCode="0%" sourceLinked="1"/>
        <c:majorTickMark val="out"/>
        <c:minorTickMark val="none"/>
        <c:tickLblPos val="nextTo"/>
        <c:crossAx val="160328187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C67F-4504-8D48-D8701F61EDA5}"/>
              </c:ext>
            </c:extLst>
          </c:dPt>
          <c:dPt>
            <c:idx val="2"/>
            <c:invertIfNegative val="0"/>
            <c:bubble3D val="0"/>
            <c:extLst xmlns:c16r2="http://schemas.microsoft.com/office/drawing/2015/06/chart">
              <c:ext xmlns:c16="http://schemas.microsoft.com/office/drawing/2014/chart" uri="{C3380CC4-5D6E-409C-BE32-E72D297353CC}">
                <c16:uniqueId val="{00000003-C67F-4504-8D48-D8701F61EDA5}"/>
              </c:ext>
            </c:extLst>
          </c:dPt>
          <c:dPt>
            <c:idx val="3"/>
            <c:invertIfNegative val="0"/>
            <c:bubble3D val="0"/>
            <c:extLst xmlns:c16r2="http://schemas.microsoft.com/office/drawing/2015/06/chart">
              <c:ext xmlns:c16="http://schemas.microsoft.com/office/drawing/2014/chart" uri="{C3380CC4-5D6E-409C-BE32-E72D297353CC}">
                <c16:uniqueId val="{00000005-C67F-4504-8D48-D8701F61EDA5}"/>
              </c:ext>
            </c:extLst>
          </c:dPt>
          <c:dPt>
            <c:idx val="4"/>
            <c:invertIfNegative val="0"/>
            <c:bubble3D val="0"/>
            <c:extLst xmlns:c16r2="http://schemas.microsoft.com/office/drawing/2015/06/chart">
              <c:ext xmlns:c16="http://schemas.microsoft.com/office/drawing/2014/chart" uri="{C3380CC4-5D6E-409C-BE32-E72D297353CC}">
                <c16:uniqueId val="{00000007-C67F-4504-8D48-D8701F61EDA5}"/>
              </c:ext>
            </c:extLst>
          </c:dPt>
          <c:dPt>
            <c:idx val="8"/>
            <c:invertIfNegative val="0"/>
            <c:bubble3D val="0"/>
            <c:extLst xmlns:c16r2="http://schemas.microsoft.com/office/drawing/2015/06/chart">
              <c:ext xmlns:c16="http://schemas.microsoft.com/office/drawing/2014/chart" uri="{C3380CC4-5D6E-409C-BE32-E72D297353CC}">
                <c16:uniqueId val="{00000009-C67F-4504-8D48-D8701F61EDA5}"/>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Middle East/Africa</c:v>
                </c:pt>
                <c:pt idx="3">
                  <c:v>BRICS</c:v>
                </c:pt>
                <c:pt idx="4">
                  <c:v>LATAM</c:v>
                </c:pt>
                <c:pt idx="5">
                  <c:v>APAC</c:v>
                </c:pt>
                <c:pt idx="6">
                  <c:v>Europe</c:v>
                </c:pt>
                <c:pt idx="7">
                  <c:v>North America</c:v>
                </c:pt>
                <c:pt idx="8">
                  <c:v>G-8 Countries</c:v>
                </c:pt>
              </c:strCache>
            </c:strRef>
          </c:cat>
          <c:val>
            <c:numRef>
              <c:f>Sheet1!$B$2:$B$10</c:f>
              <c:numCache>
                <c:formatCode>General</c:formatCode>
                <c:ptCount val="9"/>
                <c:pt idx="0" formatCode="0%">
                  <c:v>0.63</c:v>
                </c:pt>
                <c:pt idx="2" formatCode="0%">
                  <c:v>0.71</c:v>
                </c:pt>
                <c:pt idx="3" formatCode="0%">
                  <c:v>0.7</c:v>
                </c:pt>
                <c:pt idx="4" formatCode="0%">
                  <c:v>0.66</c:v>
                </c:pt>
                <c:pt idx="5" formatCode="0%">
                  <c:v>0.66</c:v>
                </c:pt>
                <c:pt idx="6" formatCode="0%">
                  <c:v>0.53</c:v>
                </c:pt>
                <c:pt idx="7" formatCode="0%">
                  <c:v>0.52</c:v>
                </c:pt>
                <c:pt idx="8" formatCode="0%">
                  <c:v>0.51</c:v>
                </c:pt>
              </c:numCache>
            </c:numRef>
          </c:val>
          <c:extLst xmlns:c16r2="http://schemas.microsoft.com/office/drawing/2015/06/chart">
            <c:ext xmlns:c16="http://schemas.microsoft.com/office/drawing/2014/chart" uri="{C3380CC4-5D6E-409C-BE32-E72D297353CC}">
              <c16:uniqueId val="{0000000A-C67F-4504-8D48-D8701F61EDA5}"/>
            </c:ext>
          </c:extLst>
        </c:ser>
        <c:dLbls>
          <c:showLegendKey val="0"/>
          <c:showVal val="0"/>
          <c:showCatName val="0"/>
          <c:showSerName val="0"/>
          <c:showPercent val="0"/>
          <c:showBubbleSize val="0"/>
        </c:dLbls>
        <c:gapWidth val="50"/>
        <c:axId val="1541737536"/>
        <c:axId val="1541739856"/>
      </c:barChart>
      <c:catAx>
        <c:axId val="1541737536"/>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41739856"/>
        <c:crosses val="autoZero"/>
        <c:auto val="1"/>
        <c:lblAlgn val="ctr"/>
        <c:lblOffset val="0"/>
        <c:noMultiLvlLbl val="0"/>
      </c:catAx>
      <c:valAx>
        <c:axId val="1541739856"/>
        <c:scaling>
          <c:orientation val="minMax"/>
          <c:max val="1.0"/>
        </c:scaling>
        <c:delete val="1"/>
        <c:axPos val="t"/>
        <c:numFmt formatCode="0%" sourceLinked="1"/>
        <c:majorTickMark val="none"/>
        <c:minorTickMark val="none"/>
        <c:tickLblPos val="nextTo"/>
        <c:crossAx val="154173753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lumMod val="60000"/>
                  <a:lumOff val="40000"/>
                </a:schemeClr>
              </a:solidFill>
              <a:ln>
                <a:solidFill>
                  <a:schemeClr val="bg1"/>
                </a:solidFill>
              </a:ln>
              <a:effectLst/>
            </c:spPr>
            <c:extLst xmlns:c16r2="http://schemas.microsoft.com/office/drawing/2015/06/chart">
              <c:ext xmlns:c16="http://schemas.microsoft.com/office/drawing/2014/chart" uri="{C3380CC4-5D6E-409C-BE32-E72D297353CC}">
                <c16:uniqueId val="{00000001-73F4-4623-95C4-E58E87EFD83F}"/>
              </c:ext>
            </c:extLst>
          </c:dPt>
          <c:dPt>
            <c:idx val="2"/>
            <c:invertIfNegative val="0"/>
            <c:bubble3D val="0"/>
            <c:spPr>
              <a:solidFill>
                <a:schemeClr val="accent2"/>
              </a:solidFill>
              <a:ln>
                <a:solidFill>
                  <a:schemeClr val="bg1"/>
                </a:solidFill>
              </a:ln>
              <a:effectLst/>
            </c:spPr>
            <c:extLst xmlns:c16r2="http://schemas.microsoft.com/office/drawing/2015/06/chart">
              <c:ext xmlns:c16="http://schemas.microsoft.com/office/drawing/2014/chart" uri="{C3380CC4-5D6E-409C-BE32-E72D297353CC}">
                <c16:uniqueId val="{00000003-73F4-4623-95C4-E58E87EFD83F}"/>
              </c:ext>
            </c:extLst>
          </c:dPt>
          <c:dPt>
            <c:idx val="3"/>
            <c:invertIfNegative val="0"/>
            <c:bubble3D val="0"/>
            <c:spPr>
              <a:solidFill>
                <a:schemeClr val="accent1"/>
              </a:solidFill>
              <a:ln>
                <a:solidFill>
                  <a:schemeClr val="bg1"/>
                </a:solidFill>
              </a:ln>
              <a:effectLst/>
            </c:spPr>
            <c:extLst xmlns:c16r2="http://schemas.microsoft.com/office/drawing/2015/06/chart">
              <c:ext xmlns:c16="http://schemas.microsoft.com/office/drawing/2014/chart" uri="{C3380CC4-5D6E-409C-BE32-E72D297353CC}">
                <c16:uniqueId val="{00000005-73F4-4623-95C4-E58E87EFD83F}"/>
              </c:ext>
            </c:extLst>
          </c:dPt>
          <c:dPt>
            <c:idx val="4"/>
            <c:invertIfNegative val="0"/>
            <c:bubble3D val="0"/>
            <c:spPr>
              <a:solidFill>
                <a:schemeClr val="bg2"/>
              </a:solidFill>
              <a:ln>
                <a:solidFill>
                  <a:schemeClr val="bg1"/>
                </a:solidFill>
              </a:ln>
              <a:effectLst/>
            </c:spPr>
            <c:extLst xmlns:c16r2="http://schemas.microsoft.com/office/drawing/2015/06/chart">
              <c:ext xmlns:c16="http://schemas.microsoft.com/office/drawing/2014/chart" uri="{C3380CC4-5D6E-409C-BE32-E72D297353CC}">
                <c16:uniqueId val="{00000007-73F4-4623-95C4-E58E87EFD83F}"/>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Strongly agree</c:v>
                </c:pt>
                <c:pt idx="1">
                  <c:v>Somewhat agree</c:v>
                </c:pt>
                <c:pt idx="2">
                  <c:v>Somewhat disagree </c:v>
                </c:pt>
                <c:pt idx="3">
                  <c:v>Strongly disagree</c:v>
                </c:pt>
              </c:strCache>
            </c:strRef>
          </c:cat>
          <c:val>
            <c:numRef>
              <c:f>Sheet1!$B$2:$B$5</c:f>
              <c:numCache>
                <c:formatCode>0%</c:formatCode>
                <c:ptCount val="4"/>
                <c:pt idx="0">
                  <c:v>0.25</c:v>
                </c:pt>
                <c:pt idx="1">
                  <c:v>0.38</c:v>
                </c:pt>
                <c:pt idx="2">
                  <c:v>0.26</c:v>
                </c:pt>
                <c:pt idx="3">
                  <c:v>0.1</c:v>
                </c:pt>
              </c:numCache>
            </c:numRef>
          </c:val>
          <c:extLst xmlns:c16r2="http://schemas.microsoft.com/office/drawing/2015/06/chart">
            <c:ext xmlns:c16="http://schemas.microsoft.com/office/drawing/2014/chart" uri="{C3380CC4-5D6E-409C-BE32-E72D297353CC}">
              <c16:uniqueId val="{00000008-73F4-4623-95C4-E58E87EFD83F}"/>
            </c:ext>
          </c:extLst>
        </c:ser>
        <c:dLbls>
          <c:showLegendKey val="0"/>
          <c:showVal val="0"/>
          <c:showCatName val="0"/>
          <c:showSerName val="0"/>
          <c:showPercent val="0"/>
          <c:showBubbleSize val="0"/>
        </c:dLbls>
        <c:gapWidth val="50"/>
        <c:axId val="1607426896"/>
        <c:axId val="1607429216"/>
      </c:barChart>
      <c:catAx>
        <c:axId val="1607426896"/>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07429216"/>
        <c:crosses val="autoZero"/>
        <c:auto val="1"/>
        <c:lblAlgn val="ctr"/>
        <c:lblOffset val="0"/>
        <c:noMultiLvlLbl val="0"/>
      </c:catAx>
      <c:valAx>
        <c:axId val="1607429216"/>
        <c:scaling>
          <c:orientation val="minMax"/>
          <c:max val="1.0"/>
        </c:scaling>
        <c:delete val="1"/>
        <c:axPos val="t"/>
        <c:numFmt formatCode="0%" sourceLinked="1"/>
        <c:majorTickMark val="none"/>
        <c:minorTickMark val="none"/>
        <c:tickLblPos val="nextTo"/>
        <c:crossAx val="160742689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B3F7-4602-B069-429533B17F0E}"/>
              </c:ext>
            </c:extLst>
          </c:dPt>
          <c:dPt>
            <c:idx val="2"/>
            <c:invertIfNegative val="0"/>
            <c:bubble3D val="0"/>
            <c:extLst xmlns:c16r2="http://schemas.microsoft.com/office/drawing/2015/06/chart">
              <c:ext xmlns:c16="http://schemas.microsoft.com/office/drawing/2014/chart" uri="{C3380CC4-5D6E-409C-BE32-E72D297353CC}">
                <c16:uniqueId val="{00000003-B3F7-4602-B069-429533B17F0E}"/>
              </c:ext>
            </c:extLst>
          </c:dPt>
          <c:dPt>
            <c:idx val="3"/>
            <c:invertIfNegative val="0"/>
            <c:bubble3D val="0"/>
            <c:extLst xmlns:c16r2="http://schemas.microsoft.com/office/drawing/2015/06/chart">
              <c:ext xmlns:c16="http://schemas.microsoft.com/office/drawing/2014/chart" uri="{C3380CC4-5D6E-409C-BE32-E72D297353CC}">
                <c16:uniqueId val="{00000005-B3F7-4602-B069-429533B17F0E}"/>
              </c:ext>
            </c:extLst>
          </c:dPt>
          <c:dPt>
            <c:idx val="4"/>
            <c:invertIfNegative val="0"/>
            <c:bubble3D val="0"/>
            <c:extLst xmlns:c16r2="http://schemas.microsoft.com/office/drawing/2015/06/chart">
              <c:ext xmlns:c16="http://schemas.microsoft.com/office/drawing/2014/chart" uri="{C3380CC4-5D6E-409C-BE32-E72D297353CC}">
                <c16:uniqueId val="{00000007-B3F7-4602-B069-429533B17F0E}"/>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rgbClr val="58585B"/>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Indonesia</c:v>
                </c:pt>
                <c:pt idx="3">
                  <c:v>Brazil</c:v>
                </c:pt>
                <c:pt idx="4">
                  <c:v>Mexico</c:v>
                </c:pt>
                <c:pt idx="5">
                  <c:v>Russia</c:v>
                </c:pt>
                <c:pt idx="6">
                  <c:v>India</c:v>
                </c:pt>
                <c:pt idx="7">
                  <c:v>South Africa</c:v>
                </c:pt>
                <c:pt idx="8">
                  <c:v>Nigeria</c:v>
                </c:pt>
                <c:pt idx="9">
                  <c:v>Republic of Korea</c:v>
                </c:pt>
                <c:pt idx="10">
                  <c:v>Egypt</c:v>
                </c:pt>
                <c:pt idx="11">
                  <c:v>Kenya</c:v>
                </c:pt>
                <c:pt idx="12">
                  <c:v>Hong Kong</c:v>
                </c:pt>
                <c:pt idx="13">
                  <c:v>France</c:v>
                </c:pt>
                <c:pt idx="14">
                  <c:v>Italy</c:v>
                </c:pt>
                <c:pt idx="15">
                  <c:v>Germany</c:v>
                </c:pt>
                <c:pt idx="16">
                  <c:v>Poland</c:v>
                </c:pt>
                <c:pt idx="17">
                  <c:v>Pakistan</c:v>
                </c:pt>
                <c:pt idx="18">
                  <c:v>China</c:v>
                </c:pt>
                <c:pt idx="19">
                  <c:v>United States</c:v>
                </c:pt>
                <c:pt idx="20">
                  <c:v>Australia</c:v>
                </c:pt>
                <c:pt idx="21">
                  <c:v>Turkey</c:v>
                </c:pt>
                <c:pt idx="22">
                  <c:v>Great Britain</c:v>
                </c:pt>
                <c:pt idx="23">
                  <c:v>Canada</c:v>
                </c:pt>
                <c:pt idx="24">
                  <c:v>Tunisia</c:v>
                </c:pt>
                <c:pt idx="25">
                  <c:v>Sweden</c:v>
                </c:pt>
                <c:pt idx="26">
                  <c:v>Japan</c:v>
                </c:pt>
              </c:strCache>
            </c:strRef>
          </c:cat>
          <c:val>
            <c:numRef>
              <c:f>Sheet1!$B$2:$B$28</c:f>
              <c:numCache>
                <c:formatCode>General</c:formatCode>
                <c:ptCount val="27"/>
                <c:pt idx="0" formatCode="0%">
                  <c:v>0.64</c:v>
                </c:pt>
                <c:pt idx="2" formatCode="0%">
                  <c:v>0.85</c:v>
                </c:pt>
                <c:pt idx="3" formatCode="0%">
                  <c:v>0.83</c:v>
                </c:pt>
                <c:pt idx="4" formatCode="0%">
                  <c:v>0.77</c:v>
                </c:pt>
                <c:pt idx="5" formatCode="0%">
                  <c:v>0.75</c:v>
                </c:pt>
                <c:pt idx="6" formatCode="0%">
                  <c:v>0.74</c:v>
                </c:pt>
                <c:pt idx="7" formatCode="0%">
                  <c:v>0.72</c:v>
                </c:pt>
                <c:pt idx="8" formatCode="0%">
                  <c:v>0.71</c:v>
                </c:pt>
                <c:pt idx="9" formatCode="0%">
                  <c:v>0.69</c:v>
                </c:pt>
                <c:pt idx="10" formatCode="0%">
                  <c:v>0.69</c:v>
                </c:pt>
                <c:pt idx="11" formatCode="0%">
                  <c:v>0.69</c:v>
                </c:pt>
                <c:pt idx="12" formatCode="0%">
                  <c:v>0.68</c:v>
                </c:pt>
                <c:pt idx="13" formatCode="0%">
                  <c:v>0.68</c:v>
                </c:pt>
                <c:pt idx="14" formatCode="0%">
                  <c:v>0.64</c:v>
                </c:pt>
                <c:pt idx="15" formatCode="0%">
                  <c:v>0.63</c:v>
                </c:pt>
                <c:pt idx="16" formatCode="0%">
                  <c:v>0.6</c:v>
                </c:pt>
                <c:pt idx="17" formatCode="0%">
                  <c:v>0.6</c:v>
                </c:pt>
                <c:pt idx="18" formatCode="0%">
                  <c:v>0.59</c:v>
                </c:pt>
                <c:pt idx="19" formatCode="0%">
                  <c:v>0.59</c:v>
                </c:pt>
                <c:pt idx="20" formatCode="0%">
                  <c:v>0.58</c:v>
                </c:pt>
                <c:pt idx="21" formatCode="0%">
                  <c:v>0.56</c:v>
                </c:pt>
                <c:pt idx="22" formatCode="0%">
                  <c:v>0.56</c:v>
                </c:pt>
                <c:pt idx="23" formatCode="0%">
                  <c:v>0.56</c:v>
                </c:pt>
                <c:pt idx="24" formatCode="0%">
                  <c:v>0.55</c:v>
                </c:pt>
                <c:pt idx="25" formatCode="0%">
                  <c:v>0.4</c:v>
                </c:pt>
                <c:pt idx="26" formatCode="0%">
                  <c:v>0.31</c:v>
                </c:pt>
              </c:numCache>
            </c:numRef>
          </c:val>
          <c:extLst xmlns:c16r2="http://schemas.microsoft.com/office/drawing/2015/06/chart">
            <c:ext xmlns:c16="http://schemas.microsoft.com/office/drawing/2014/chart" uri="{C3380CC4-5D6E-409C-BE32-E72D297353CC}">
              <c16:uniqueId val="{00000008-B3F7-4602-B069-429533B17F0E}"/>
            </c:ext>
          </c:extLst>
        </c:ser>
        <c:dLbls>
          <c:showLegendKey val="0"/>
          <c:showVal val="0"/>
          <c:showCatName val="0"/>
          <c:showSerName val="0"/>
          <c:showPercent val="0"/>
          <c:showBubbleSize val="0"/>
        </c:dLbls>
        <c:gapWidth val="50"/>
        <c:axId val="1541658832"/>
        <c:axId val="1345034304"/>
      </c:barChart>
      <c:catAx>
        <c:axId val="1541658832"/>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345034304"/>
        <c:crosses val="autoZero"/>
        <c:auto val="1"/>
        <c:lblAlgn val="ctr"/>
        <c:lblOffset val="0"/>
        <c:noMultiLvlLbl val="0"/>
      </c:catAx>
      <c:valAx>
        <c:axId val="1345034304"/>
        <c:scaling>
          <c:orientation val="minMax"/>
          <c:max val="1.0"/>
        </c:scaling>
        <c:delete val="1"/>
        <c:axPos val="t"/>
        <c:numFmt formatCode="0%" sourceLinked="1"/>
        <c:majorTickMark val="out"/>
        <c:minorTickMark val="none"/>
        <c:tickLblPos val="nextTo"/>
        <c:crossAx val="154165883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C67F-4504-8D48-D8701F61EDA5}"/>
              </c:ext>
            </c:extLst>
          </c:dPt>
          <c:dPt>
            <c:idx val="2"/>
            <c:invertIfNegative val="0"/>
            <c:bubble3D val="0"/>
            <c:extLst xmlns:c16r2="http://schemas.microsoft.com/office/drawing/2015/06/chart">
              <c:ext xmlns:c16="http://schemas.microsoft.com/office/drawing/2014/chart" uri="{C3380CC4-5D6E-409C-BE32-E72D297353CC}">
                <c16:uniqueId val="{00000003-C67F-4504-8D48-D8701F61EDA5}"/>
              </c:ext>
            </c:extLst>
          </c:dPt>
          <c:dPt>
            <c:idx val="3"/>
            <c:invertIfNegative val="0"/>
            <c:bubble3D val="0"/>
            <c:extLst xmlns:c16r2="http://schemas.microsoft.com/office/drawing/2015/06/chart">
              <c:ext xmlns:c16="http://schemas.microsoft.com/office/drawing/2014/chart" uri="{C3380CC4-5D6E-409C-BE32-E72D297353CC}">
                <c16:uniqueId val="{00000005-C67F-4504-8D48-D8701F61EDA5}"/>
              </c:ext>
            </c:extLst>
          </c:dPt>
          <c:dPt>
            <c:idx val="4"/>
            <c:invertIfNegative val="0"/>
            <c:bubble3D val="0"/>
            <c:extLst xmlns:c16r2="http://schemas.microsoft.com/office/drawing/2015/06/chart">
              <c:ext xmlns:c16="http://schemas.microsoft.com/office/drawing/2014/chart" uri="{C3380CC4-5D6E-409C-BE32-E72D297353CC}">
                <c16:uniqueId val="{00000007-C67F-4504-8D48-D8701F61EDA5}"/>
              </c:ext>
            </c:extLst>
          </c:dPt>
          <c:dPt>
            <c:idx val="8"/>
            <c:invertIfNegative val="0"/>
            <c:bubble3D val="0"/>
            <c:extLst xmlns:c16r2="http://schemas.microsoft.com/office/drawing/2015/06/chart">
              <c:ext xmlns:c16="http://schemas.microsoft.com/office/drawing/2014/chart" uri="{C3380CC4-5D6E-409C-BE32-E72D297353CC}">
                <c16:uniqueId val="{00000009-C67F-4504-8D48-D8701F61EDA5}"/>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LATAM</c:v>
                </c:pt>
                <c:pt idx="3">
                  <c:v>BRICS</c:v>
                </c:pt>
                <c:pt idx="4">
                  <c:v>Middle East/Africa</c:v>
                </c:pt>
                <c:pt idx="5">
                  <c:v>APAC</c:v>
                </c:pt>
                <c:pt idx="6">
                  <c:v>Europe</c:v>
                </c:pt>
                <c:pt idx="7">
                  <c:v>G-8 Countries</c:v>
                </c:pt>
                <c:pt idx="8">
                  <c:v>North America</c:v>
                </c:pt>
              </c:strCache>
            </c:strRef>
          </c:cat>
          <c:val>
            <c:numRef>
              <c:f>Sheet1!$B$2:$B$10</c:f>
              <c:numCache>
                <c:formatCode>General</c:formatCode>
                <c:ptCount val="9"/>
                <c:pt idx="0" formatCode="0%">
                  <c:v>0.64</c:v>
                </c:pt>
                <c:pt idx="2" formatCode="0%">
                  <c:v>0.8</c:v>
                </c:pt>
                <c:pt idx="3" formatCode="0%">
                  <c:v>0.73</c:v>
                </c:pt>
                <c:pt idx="4" formatCode="0%">
                  <c:v>0.66</c:v>
                </c:pt>
                <c:pt idx="5" formatCode="0%">
                  <c:v>0.65</c:v>
                </c:pt>
                <c:pt idx="6" formatCode="0%">
                  <c:v>0.59</c:v>
                </c:pt>
                <c:pt idx="7" formatCode="0%">
                  <c:v>0.59</c:v>
                </c:pt>
                <c:pt idx="8" formatCode="0%">
                  <c:v>0.57</c:v>
                </c:pt>
              </c:numCache>
            </c:numRef>
          </c:val>
          <c:extLst xmlns:c16r2="http://schemas.microsoft.com/office/drawing/2015/06/chart">
            <c:ext xmlns:c16="http://schemas.microsoft.com/office/drawing/2014/chart" uri="{C3380CC4-5D6E-409C-BE32-E72D297353CC}">
              <c16:uniqueId val="{0000000A-C67F-4504-8D48-D8701F61EDA5}"/>
            </c:ext>
          </c:extLst>
        </c:ser>
        <c:dLbls>
          <c:showLegendKey val="0"/>
          <c:showVal val="0"/>
          <c:showCatName val="0"/>
          <c:showSerName val="0"/>
          <c:showPercent val="0"/>
          <c:showBubbleSize val="0"/>
        </c:dLbls>
        <c:gapWidth val="50"/>
        <c:axId val="1542727408"/>
        <c:axId val="1542555408"/>
      </c:barChart>
      <c:catAx>
        <c:axId val="1542727408"/>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42555408"/>
        <c:crosses val="autoZero"/>
        <c:auto val="1"/>
        <c:lblAlgn val="ctr"/>
        <c:lblOffset val="0"/>
        <c:noMultiLvlLbl val="0"/>
      </c:catAx>
      <c:valAx>
        <c:axId val="1542555408"/>
        <c:scaling>
          <c:orientation val="minMax"/>
          <c:max val="1.0"/>
        </c:scaling>
        <c:delete val="1"/>
        <c:axPos val="t"/>
        <c:numFmt formatCode="0%" sourceLinked="1"/>
        <c:majorTickMark val="none"/>
        <c:minorTickMark val="none"/>
        <c:tickLblPos val="nextTo"/>
        <c:crossAx val="154272740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Nothing</c:v>
                </c:pt>
              </c:strCache>
            </c:strRef>
          </c:tx>
          <c:spPr>
            <a:solidFill>
              <a:schemeClr val="tx2"/>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Tunisia</c:v>
                </c:pt>
                <c:pt idx="3">
                  <c:v>Kenya</c:v>
                </c:pt>
                <c:pt idx="4">
                  <c:v>Turkey</c:v>
                </c:pt>
                <c:pt idx="5">
                  <c:v>India</c:v>
                </c:pt>
                <c:pt idx="6">
                  <c:v>Nigeria</c:v>
                </c:pt>
                <c:pt idx="7">
                  <c:v>Brazil</c:v>
                </c:pt>
                <c:pt idx="8">
                  <c:v>South Africa</c:v>
                </c:pt>
                <c:pt idx="9">
                  <c:v>Egypt</c:v>
                </c:pt>
                <c:pt idx="10">
                  <c:v>Mexico</c:v>
                </c:pt>
                <c:pt idx="11">
                  <c:v>Sweden</c:v>
                </c:pt>
                <c:pt idx="12">
                  <c:v>United States</c:v>
                </c:pt>
                <c:pt idx="13">
                  <c:v>Canada</c:v>
                </c:pt>
                <c:pt idx="14">
                  <c:v>Pakistan</c:v>
                </c:pt>
                <c:pt idx="15">
                  <c:v>France</c:v>
                </c:pt>
                <c:pt idx="16">
                  <c:v>Indonesia</c:v>
                </c:pt>
                <c:pt idx="17">
                  <c:v>Great Britain</c:v>
                </c:pt>
                <c:pt idx="18">
                  <c:v>Australia</c:v>
                </c:pt>
                <c:pt idx="19">
                  <c:v>Italy</c:v>
                </c:pt>
                <c:pt idx="20">
                  <c:v>Russia</c:v>
                </c:pt>
                <c:pt idx="21">
                  <c:v>China</c:v>
                </c:pt>
                <c:pt idx="22">
                  <c:v>Poland</c:v>
                </c:pt>
                <c:pt idx="23">
                  <c:v>Germany</c:v>
                </c:pt>
                <c:pt idx="24">
                  <c:v>Republic of Korea</c:v>
                </c:pt>
                <c:pt idx="25">
                  <c:v>Hong Kong</c:v>
                </c:pt>
                <c:pt idx="26">
                  <c:v>Japan</c:v>
                </c:pt>
              </c:strCache>
            </c:strRef>
          </c:cat>
          <c:val>
            <c:numRef>
              <c:f>Sheet1!$B$2:$B$28</c:f>
              <c:numCache>
                <c:formatCode>General</c:formatCode>
                <c:ptCount val="27"/>
                <c:pt idx="0" formatCode="0%">
                  <c:v>0.48</c:v>
                </c:pt>
                <c:pt idx="2" formatCode="0%">
                  <c:v>0.2</c:v>
                </c:pt>
                <c:pt idx="3" formatCode="0%">
                  <c:v>0.26</c:v>
                </c:pt>
                <c:pt idx="4" formatCode="0%">
                  <c:v>0.3</c:v>
                </c:pt>
                <c:pt idx="5" formatCode="0%">
                  <c:v>0.24</c:v>
                </c:pt>
                <c:pt idx="6" formatCode="0%">
                  <c:v>0.51</c:v>
                </c:pt>
                <c:pt idx="7" formatCode="0%">
                  <c:v>0.45</c:v>
                </c:pt>
                <c:pt idx="8" formatCode="0%">
                  <c:v>0.39</c:v>
                </c:pt>
                <c:pt idx="9" formatCode="0%">
                  <c:v>0.4</c:v>
                </c:pt>
                <c:pt idx="10" formatCode="0%">
                  <c:v>0.35</c:v>
                </c:pt>
                <c:pt idx="11" formatCode="0%">
                  <c:v>0.53</c:v>
                </c:pt>
                <c:pt idx="12" formatCode="0%">
                  <c:v>0.57</c:v>
                </c:pt>
                <c:pt idx="13" formatCode="0%">
                  <c:v>0.64</c:v>
                </c:pt>
                <c:pt idx="14" formatCode="0%">
                  <c:v>0.64</c:v>
                </c:pt>
                <c:pt idx="15" formatCode="0%">
                  <c:v>0.72</c:v>
                </c:pt>
                <c:pt idx="16" formatCode="0%">
                  <c:v>0.27</c:v>
                </c:pt>
                <c:pt idx="17" formatCode="0%">
                  <c:v>0.62</c:v>
                </c:pt>
                <c:pt idx="18" formatCode="0%">
                  <c:v>0.66</c:v>
                </c:pt>
                <c:pt idx="19" formatCode="0%">
                  <c:v>0.55</c:v>
                </c:pt>
                <c:pt idx="20" formatCode="0%">
                  <c:v>0.54</c:v>
                </c:pt>
                <c:pt idx="21" formatCode="0%">
                  <c:v>0.4</c:v>
                </c:pt>
                <c:pt idx="22" formatCode="0%">
                  <c:v>0.53</c:v>
                </c:pt>
                <c:pt idx="23" formatCode="0%">
                  <c:v>0.65</c:v>
                </c:pt>
                <c:pt idx="24" formatCode="0%">
                  <c:v>0.46</c:v>
                </c:pt>
                <c:pt idx="25" formatCode="0%">
                  <c:v>0.46</c:v>
                </c:pt>
                <c:pt idx="26" formatCode="0%">
                  <c:v>0.61</c:v>
                </c:pt>
              </c:numCache>
            </c:numRef>
          </c:val>
          <c:extLst xmlns:c16r2="http://schemas.microsoft.com/office/drawing/2015/06/chart">
            <c:ext xmlns:c16="http://schemas.microsoft.com/office/drawing/2014/chart" uri="{C3380CC4-5D6E-409C-BE32-E72D297353CC}">
              <c16:uniqueId val="{00000000-2AFF-4DCB-88C6-8449346C2A2C}"/>
            </c:ext>
          </c:extLst>
        </c:ser>
        <c:ser>
          <c:idx val="1"/>
          <c:order val="1"/>
          <c:tx>
            <c:strRef>
              <c:f>Sheet1!$C$1</c:f>
              <c:strCache>
                <c:ptCount val="1"/>
                <c:pt idx="0">
                  <c:v>0%-25%</c:v>
                </c:pt>
              </c:strCache>
            </c:strRef>
          </c:tx>
          <c:spPr>
            <a:solidFill>
              <a:schemeClr val="tx2">
                <a:lumMod val="60000"/>
                <a:lumOff val="40000"/>
              </a:schemeClr>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Tunisia</c:v>
                </c:pt>
                <c:pt idx="3">
                  <c:v>Kenya</c:v>
                </c:pt>
                <c:pt idx="4">
                  <c:v>Turkey</c:v>
                </c:pt>
                <c:pt idx="5">
                  <c:v>India</c:v>
                </c:pt>
                <c:pt idx="6">
                  <c:v>Nigeria</c:v>
                </c:pt>
                <c:pt idx="7">
                  <c:v>Brazil</c:v>
                </c:pt>
                <c:pt idx="8">
                  <c:v>South Africa</c:v>
                </c:pt>
                <c:pt idx="9">
                  <c:v>Egypt</c:v>
                </c:pt>
                <c:pt idx="10">
                  <c:v>Mexico</c:v>
                </c:pt>
                <c:pt idx="11">
                  <c:v>Sweden</c:v>
                </c:pt>
                <c:pt idx="12">
                  <c:v>United States</c:v>
                </c:pt>
                <c:pt idx="13">
                  <c:v>Canada</c:v>
                </c:pt>
                <c:pt idx="14">
                  <c:v>Pakistan</c:v>
                </c:pt>
                <c:pt idx="15">
                  <c:v>France</c:v>
                </c:pt>
                <c:pt idx="16">
                  <c:v>Indonesia</c:v>
                </c:pt>
                <c:pt idx="17">
                  <c:v>Great Britain</c:v>
                </c:pt>
                <c:pt idx="18">
                  <c:v>Australia</c:v>
                </c:pt>
                <c:pt idx="19">
                  <c:v>Italy</c:v>
                </c:pt>
                <c:pt idx="20">
                  <c:v>Russia</c:v>
                </c:pt>
                <c:pt idx="21">
                  <c:v>China</c:v>
                </c:pt>
                <c:pt idx="22">
                  <c:v>Poland</c:v>
                </c:pt>
                <c:pt idx="23">
                  <c:v>Germany</c:v>
                </c:pt>
                <c:pt idx="24">
                  <c:v>Republic of Korea</c:v>
                </c:pt>
                <c:pt idx="25">
                  <c:v>Hong Kong</c:v>
                </c:pt>
                <c:pt idx="26">
                  <c:v>Japan</c:v>
                </c:pt>
              </c:strCache>
            </c:strRef>
          </c:cat>
          <c:val>
            <c:numRef>
              <c:f>Sheet1!$C$2:$C$28</c:f>
              <c:numCache>
                <c:formatCode>General</c:formatCode>
                <c:ptCount val="27"/>
                <c:pt idx="0" formatCode="0%">
                  <c:v>0.31</c:v>
                </c:pt>
                <c:pt idx="2" formatCode="0%">
                  <c:v>0.21</c:v>
                </c:pt>
                <c:pt idx="3" formatCode="0%">
                  <c:v>0.2</c:v>
                </c:pt>
                <c:pt idx="4" formatCode="0%">
                  <c:v>0.25</c:v>
                </c:pt>
                <c:pt idx="5" formatCode="0%">
                  <c:v>0.38</c:v>
                </c:pt>
                <c:pt idx="6" formatCode="0%">
                  <c:v>0.2</c:v>
                </c:pt>
                <c:pt idx="7" formatCode="0%">
                  <c:v>0.25</c:v>
                </c:pt>
                <c:pt idx="8" formatCode="0%">
                  <c:v>0.32</c:v>
                </c:pt>
                <c:pt idx="9" formatCode="0%">
                  <c:v>0.32</c:v>
                </c:pt>
                <c:pt idx="10" formatCode="0%">
                  <c:v>0.39</c:v>
                </c:pt>
                <c:pt idx="11" formatCode="0%">
                  <c:v>0.3</c:v>
                </c:pt>
                <c:pt idx="12" formatCode="0%">
                  <c:v>0.3</c:v>
                </c:pt>
                <c:pt idx="13" formatCode="0%">
                  <c:v>0.24</c:v>
                </c:pt>
                <c:pt idx="14" formatCode="0%">
                  <c:v>0.26</c:v>
                </c:pt>
                <c:pt idx="15" formatCode="0%">
                  <c:v>0.2</c:v>
                </c:pt>
                <c:pt idx="16" formatCode="0%">
                  <c:v>0.54</c:v>
                </c:pt>
                <c:pt idx="17" formatCode="0%">
                  <c:v>0.28</c:v>
                </c:pt>
                <c:pt idx="18" formatCode="0%">
                  <c:v>0.26</c:v>
                </c:pt>
                <c:pt idx="19" formatCode="0%">
                  <c:v>0.32</c:v>
                </c:pt>
                <c:pt idx="20" formatCode="0%">
                  <c:v>0.34</c:v>
                </c:pt>
                <c:pt idx="21" formatCode="0%">
                  <c:v>0.46</c:v>
                </c:pt>
                <c:pt idx="22" formatCode="0%">
                  <c:v>0.37</c:v>
                </c:pt>
                <c:pt idx="23" formatCode="0%">
                  <c:v>0.27</c:v>
                </c:pt>
                <c:pt idx="24" formatCode="0%">
                  <c:v>0.43</c:v>
                </c:pt>
                <c:pt idx="25" formatCode="0%">
                  <c:v>0.44</c:v>
                </c:pt>
                <c:pt idx="26" formatCode="0%">
                  <c:v>0.34</c:v>
                </c:pt>
              </c:numCache>
            </c:numRef>
          </c:val>
          <c:extLst xmlns:c16r2="http://schemas.microsoft.com/office/drawing/2015/06/chart">
            <c:ext xmlns:c16="http://schemas.microsoft.com/office/drawing/2014/chart" uri="{C3380CC4-5D6E-409C-BE32-E72D297353CC}">
              <c16:uniqueId val="{00000001-2AFF-4DCB-88C6-8449346C2A2C}"/>
            </c:ext>
          </c:extLst>
        </c:ser>
        <c:ser>
          <c:idx val="2"/>
          <c:order val="2"/>
          <c:tx>
            <c:strRef>
              <c:f>Sheet1!$D$1</c:f>
              <c:strCache>
                <c:ptCount val="1"/>
                <c:pt idx="0">
                  <c:v>26%-50%</c:v>
                </c:pt>
              </c:strCache>
            </c:strRef>
          </c:tx>
          <c:spPr>
            <a:solidFill>
              <a:schemeClr val="accent2"/>
            </a:solidFill>
            <a:ln>
              <a:solidFill>
                <a:schemeClr val="bg1"/>
              </a:solidFill>
            </a:ln>
            <a:effectLst/>
          </c:spPr>
          <c:invertIfNegative val="0"/>
          <c:dLbls>
            <c:dLbl>
              <c:idx val="8"/>
              <c:delete val="1"/>
              <c:extLst xmlns:c16r2="http://schemas.microsoft.com/office/drawing/2015/06/chart">
                <c:ext xmlns:c16="http://schemas.microsoft.com/office/drawing/2014/chart" uri="{C3380CC4-5D6E-409C-BE32-E72D297353CC}">
                  <c16:uniqueId val="{00000001-F5DE-48CA-9EF1-F8F29DEC31F1}"/>
                </c:ext>
                <c:ext xmlns:c15="http://schemas.microsoft.com/office/drawing/2012/chart" uri="{CE6537A1-D6FC-4f65-9D91-7224C49458BB}"/>
              </c:extLst>
            </c:dLbl>
            <c:dLbl>
              <c:idx val="17"/>
              <c:delete val="1"/>
              <c:extLst xmlns:c16r2="http://schemas.microsoft.com/office/drawing/2015/06/chart">
                <c:ext xmlns:c16="http://schemas.microsoft.com/office/drawing/2014/chart" uri="{C3380CC4-5D6E-409C-BE32-E72D297353CC}">
                  <c16:uniqueId val="{00000002-F5DE-48CA-9EF1-F8F29DEC31F1}"/>
                </c:ext>
                <c:ext xmlns:c15="http://schemas.microsoft.com/office/drawing/2012/chart" uri="{CE6537A1-D6FC-4f65-9D91-7224C49458BB}"/>
              </c:extLst>
            </c:dLbl>
            <c:dLbl>
              <c:idx val="18"/>
              <c:delete val="1"/>
              <c:extLst xmlns:c16r2="http://schemas.microsoft.com/office/drawing/2015/06/chart">
                <c:ext xmlns:c16="http://schemas.microsoft.com/office/drawing/2014/chart" uri="{C3380CC4-5D6E-409C-BE32-E72D297353CC}">
                  <c16:uniqueId val="{00000003-F5DE-48CA-9EF1-F8F29DEC31F1}"/>
                </c:ex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Tunisia</c:v>
                </c:pt>
                <c:pt idx="3">
                  <c:v>Kenya</c:v>
                </c:pt>
                <c:pt idx="4">
                  <c:v>Turkey</c:v>
                </c:pt>
                <c:pt idx="5">
                  <c:v>India</c:v>
                </c:pt>
                <c:pt idx="6">
                  <c:v>Nigeria</c:v>
                </c:pt>
                <c:pt idx="7">
                  <c:v>Brazil</c:v>
                </c:pt>
                <c:pt idx="8">
                  <c:v>South Africa</c:v>
                </c:pt>
                <c:pt idx="9">
                  <c:v>Egypt</c:v>
                </c:pt>
                <c:pt idx="10">
                  <c:v>Mexico</c:v>
                </c:pt>
                <c:pt idx="11">
                  <c:v>Sweden</c:v>
                </c:pt>
                <c:pt idx="12">
                  <c:v>United States</c:v>
                </c:pt>
                <c:pt idx="13">
                  <c:v>Canada</c:v>
                </c:pt>
                <c:pt idx="14">
                  <c:v>Pakistan</c:v>
                </c:pt>
                <c:pt idx="15">
                  <c:v>France</c:v>
                </c:pt>
                <c:pt idx="16">
                  <c:v>Indonesia</c:v>
                </c:pt>
                <c:pt idx="17">
                  <c:v>Great Britain</c:v>
                </c:pt>
                <c:pt idx="18">
                  <c:v>Australia</c:v>
                </c:pt>
                <c:pt idx="19">
                  <c:v>Italy</c:v>
                </c:pt>
                <c:pt idx="20">
                  <c:v>Russia</c:v>
                </c:pt>
                <c:pt idx="21">
                  <c:v>China</c:v>
                </c:pt>
                <c:pt idx="22">
                  <c:v>Poland</c:v>
                </c:pt>
                <c:pt idx="23">
                  <c:v>Germany</c:v>
                </c:pt>
                <c:pt idx="24">
                  <c:v>Republic of Korea</c:v>
                </c:pt>
                <c:pt idx="25">
                  <c:v>Hong Kong</c:v>
                </c:pt>
                <c:pt idx="26">
                  <c:v>Japan</c:v>
                </c:pt>
              </c:strCache>
            </c:strRef>
          </c:cat>
          <c:val>
            <c:numRef>
              <c:f>Sheet1!$D$2:$D$28</c:f>
              <c:numCache>
                <c:formatCode>General</c:formatCode>
                <c:ptCount val="27"/>
                <c:pt idx="0" formatCode="0%">
                  <c:v>0.09</c:v>
                </c:pt>
                <c:pt idx="2" formatCode="0%">
                  <c:v>0.25</c:v>
                </c:pt>
                <c:pt idx="3" formatCode="0%">
                  <c:v>0.21</c:v>
                </c:pt>
                <c:pt idx="4" formatCode="0%">
                  <c:v>0.17</c:v>
                </c:pt>
                <c:pt idx="5" formatCode="0%">
                  <c:v>0.14</c:v>
                </c:pt>
                <c:pt idx="6" formatCode="0%">
                  <c:v>0.1</c:v>
                </c:pt>
                <c:pt idx="7" formatCode="0%">
                  <c:v>0.16</c:v>
                </c:pt>
                <c:pt idx="8" formatCode="0%">
                  <c:v>0.15</c:v>
                </c:pt>
                <c:pt idx="9" formatCode="0%">
                  <c:v>0.12</c:v>
                </c:pt>
                <c:pt idx="10" formatCode="0%">
                  <c:v>0.17</c:v>
                </c:pt>
                <c:pt idx="11" formatCode="0%">
                  <c:v>0.12</c:v>
                </c:pt>
                <c:pt idx="12" formatCode="0%">
                  <c:v>0.06</c:v>
                </c:pt>
                <c:pt idx="13" formatCode="0%">
                  <c:v>0.06</c:v>
                </c:pt>
                <c:pt idx="14" formatCode="0%">
                  <c:v>0.05</c:v>
                </c:pt>
                <c:pt idx="15" formatCode="0%">
                  <c:v>0.02</c:v>
                </c:pt>
                <c:pt idx="16" formatCode="0%">
                  <c:v>0.13</c:v>
                </c:pt>
                <c:pt idx="17" formatCode="0%">
                  <c:v>0.05</c:v>
                </c:pt>
                <c:pt idx="18" formatCode="0%">
                  <c:v>0.04</c:v>
                </c:pt>
                <c:pt idx="19" formatCode="0%">
                  <c:v>0.07</c:v>
                </c:pt>
                <c:pt idx="20" formatCode="0%">
                  <c:v>0.07</c:v>
                </c:pt>
                <c:pt idx="21" formatCode="0%">
                  <c:v>0.08</c:v>
                </c:pt>
                <c:pt idx="22" formatCode="0%">
                  <c:v>0.07</c:v>
                </c:pt>
                <c:pt idx="23" formatCode="0%">
                  <c:v>0.05</c:v>
                </c:pt>
                <c:pt idx="24" formatCode="0%">
                  <c:v>0.08</c:v>
                </c:pt>
                <c:pt idx="25" formatCode="0%">
                  <c:v>0.08</c:v>
                </c:pt>
                <c:pt idx="26" formatCode="0%">
                  <c:v>0.03</c:v>
                </c:pt>
              </c:numCache>
            </c:numRef>
          </c:val>
          <c:extLst xmlns:c16r2="http://schemas.microsoft.com/office/drawing/2015/06/chart">
            <c:ext xmlns:c16="http://schemas.microsoft.com/office/drawing/2014/chart" uri="{C3380CC4-5D6E-409C-BE32-E72D297353CC}">
              <c16:uniqueId val="{00000002-2AFF-4DCB-88C6-8449346C2A2C}"/>
            </c:ext>
          </c:extLst>
        </c:ser>
        <c:ser>
          <c:idx val="3"/>
          <c:order val="3"/>
          <c:tx>
            <c:strRef>
              <c:f>Sheet1!$E$1</c:f>
              <c:strCache>
                <c:ptCount val="1"/>
                <c:pt idx="0">
                  <c:v>51%-75%</c:v>
                </c:pt>
              </c:strCache>
            </c:strRef>
          </c:tx>
          <c:spPr>
            <a:solidFill>
              <a:schemeClr val="accent1"/>
            </a:solidFill>
            <a:ln>
              <a:solidFill>
                <a:schemeClr val="bg1"/>
              </a:solidFill>
            </a:ln>
            <a:effectLst/>
          </c:spPr>
          <c:invertIfNegative val="0"/>
          <c:dLbls>
            <c:dLbl>
              <c:idx val="17"/>
              <c:delete val="1"/>
              <c:extLst xmlns:c16r2="http://schemas.microsoft.com/office/drawing/2015/06/chart">
                <c:ext xmlns:c16="http://schemas.microsoft.com/office/drawing/2014/chart" uri="{C3380CC4-5D6E-409C-BE32-E72D297353CC}">
                  <c16:uniqueId val="{00000000-F5DE-48CA-9EF1-F8F29DEC31F1}"/>
                </c:ex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Tunisia</c:v>
                </c:pt>
                <c:pt idx="3">
                  <c:v>Kenya</c:v>
                </c:pt>
                <c:pt idx="4">
                  <c:v>Turkey</c:v>
                </c:pt>
                <c:pt idx="5">
                  <c:v>India</c:v>
                </c:pt>
                <c:pt idx="6">
                  <c:v>Nigeria</c:v>
                </c:pt>
                <c:pt idx="7">
                  <c:v>Brazil</c:v>
                </c:pt>
                <c:pt idx="8">
                  <c:v>South Africa</c:v>
                </c:pt>
                <c:pt idx="9">
                  <c:v>Egypt</c:v>
                </c:pt>
                <c:pt idx="10">
                  <c:v>Mexico</c:v>
                </c:pt>
                <c:pt idx="11">
                  <c:v>Sweden</c:v>
                </c:pt>
                <c:pt idx="12">
                  <c:v>United States</c:v>
                </c:pt>
                <c:pt idx="13">
                  <c:v>Canada</c:v>
                </c:pt>
                <c:pt idx="14">
                  <c:v>Pakistan</c:v>
                </c:pt>
                <c:pt idx="15">
                  <c:v>France</c:v>
                </c:pt>
                <c:pt idx="16">
                  <c:v>Indonesia</c:v>
                </c:pt>
                <c:pt idx="17">
                  <c:v>Great Britain</c:v>
                </c:pt>
                <c:pt idx="18">
                  <c:v>Australia</c:v>
                </c:pt>
                <c:pt idx="19">
                  <c:v>Italy</c:v>
                </c:pt>
                <c:pt idx="20">
                  <c:v>Russia</c:v>
                </c:pt>
                <c:pt idx="21">
                  <c:v>China</c:v>
                </c:pt>
                <c:pt idx="22">
                  <c:v>Poland</c:v>
                </c:pt>
                <c:pt idx="23">
                  <c:v>Germany</c:v>
                </c:pt>
                <c:pt idx="24">
                  <c:v>Republic of Korea</c:v>
                </c:pt>
                <c:pt idx="25">
                  <c:v>Hong Kong</c:v>
                </c:pt>
                <c:pt idx="26">
                  <c:v>Japan</c:v>
                </c:pt>
              </c:strCache>
            </c:strRef>
          </c:cat>
          <c:val>
            <c:numRef>
              <c:f>Sheet1!$E$2:$E$28</c:f>
              <c:numCache>
                <c:formatCode>General</c:formatCode>
                <c:ptCount val="27"/>
                <c:pt idx="0" formatCode="0%">
                  <c:v>0.03</c:v>
                </c:pt>
                <c:pt idx="2" formatCode="0%">
                  <c:v>0.11</c:v>
                </c:pt>
                <c:pt idx="3" formatCode="0%">
                  <c:v>0.16</c:v>
                </c:pt>
                <c:pt idx="4" formatCode="0%">
                  <c:v>0.11</c:v>
                </c:pt>
                <c:pt idx="5" formatCode="0%">
                  <c:v>0.08</c:v>
                </c:pt>
                <c:pt idx="6" formatCode="0%">
                  <c:v>0.09</c:v>
                </c:pt>
                <c:pt idx="7" formatCode="0%">
                  <c:v>0.01</c:v>
                </c:pt>
                <c:pt idx="8" formatCode="0%">
                  <c:v>0.03</c:v>
                </c:pt>
                <c:pt idx="9" formatCode="0%">
                  <c:v>0.03</c:v>
                </c:pt>
                <c:pt idx="10" formatCode="0%">
                  <c:v>0.03</c:v>
                </c:pt>
                <c:pt idx="11" formatCode="0%">
                  <c:v>0.01</c:v>
                </c:pt>
                <c:pt idx="12" formatCode="0%">
                  <c:v>0.01</c:v>
                </c:pt>
                <c:pt idx="13" formatCode="0%">
                  <c:v>0.01</c:v>
                </c:pt>
                <c:pt idx="14" formatCode="0%">
                  <c:v>0.02</c:v>
                </c:pt>
                <c:pt idx="15" formatCode="0%">
                  <c:v>0.01</c:v>
                </c:pt>
                <c:pt idx="16" formatCode="0%">
                  <c:v>0.04</c:v>
                </c:pt>
                <c:pt idx="17" formatCode="0%">
                  <c:v>0.01</c:v>
                </c:pt>
                <c:pt idx="18" formatCode="0%">
                  <c:v>0.0</c:v>
                </c:pt>
                <c:pt idx="19" formatCode="0%">
                  <c:v>0.01</c:v>
                </c:pt>
                <c:pt idx="20" formatCode="0%">
                  <c:v>0.01</c:v>
                </c:pt>
                <c:pt idx="21" formatCode="0%">
                  <c:v>0.01</c:v>
                </c:pt>
                <c:pt idx="22" formatCode="0%">
                  <c:v>0.0</c:v>
                </c:pt>
                <c:pt idx="23" formatCode="0%">
                  <c:v>0.0</c:v>
                </c:pt>
                <c:pt idx="24" formatCode="0%">
                  <c:v>0.01</c:v>
                </c:pt>
                <c:pt idx="25" formatCode="0%">
                  <c:v>0.01</c:v>
                </c:pt>
                <c:pt idx="26" formatCode="0%">
                  <c:v>0.01</c:v>
                </c:pt>
              </c:numCache>
            </c:numRef>
          </c:val>
          <c:extLst xmlns:c16r2="http://schemas.microsoft.com/office/drawing/2015/06/chart">
            <c:ext xmlns:c16="http://schemas.microsoft.com/office/drawing/2014/chart" uri="{C3380CC4-5D6E-409C-BE32-E72D297353CC}">
              <c16:uniqueId val="{00000003-2AFF-4DCB-88C6-8449346C2A2C}"/>
            </c:ext>
          </c:extLst>
        </c:ser>
        <c:ser>
          <c:idx val="4"/>
          <c:order val="4"/>
          <c:tx>
            <c:strRef>
              <c:f>Sheet1!$F$1</c:f>
              <c:strCache>
                <c:ptCount val="1"/>
                <c:pt idx="0">
                  <c:v>76%-100%</c:v>
                </c:pt>
              </c:strCache>
            </c:strRef>
          </c:tx>
          <c:spPr>
            <a:solidFill>
              <a:schemeClr val="accent5"/>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Tunisia</c:v>
                </c:pt>
                <c:pt idx="3">
                  <c:v>Kenya</c:v>
                </c:pt>
                <c:pt idx="4">
                  <c:v>Turkey</c:v>
                </c:pt>
                <c:pt idx="5">
                  <c:v>India</c:v>
                </c:pt>
                <c:pt idx="6">
                  <c:v>Nigeria</c:v>
                </c:pt>
                <c:pt idx="7">
                  <c:v>Brazil</c:v>
                </c:pt>
                <c:pt idx="8">
                  <c:v>South Africa</c:v>
                </c:pt>
                <c:pt idx="9">
                  <c:v>Egypt</c:v>
                </c:pt>
                <c:pt idx="10">
                  <c:v>Mexico</c:v>
                </c:pt>
                <c:pt idx="11">
                  <c:v>Sweden</c:v>
                </c:pt>
                <c:pt idx="12">
                  <c:v>United States</c:v>
                </c:pt>
                <c:pt idx="13">
                  <c:v>Canada</c:v>
                </c:pt>
                <c:pt idx="14">
                  <c:v>Pakistan</c:v>
                </c:pt>
                <c:pt idx="15">
                  <c:v>France</c:v>
                </c:pt>
                <c:pt idx="16">
                  <c:v>Indonesia</c:v>
                </c:pt>
                <c:pt idx="17">
                  <c:v>Great Britain</c:v>
                </c:pt>
                <c:pt idx="18">
                  <c:v>Australia</c:v>
                </c:pt>
                <c:pt idx="19">
                  <c:v>Italy</c:v>
                </c:pt>
                <c:pt idx="20">
                  <c:v>Russia</c:v>
                </c:pt>
                <c:pt idx="21">
                  <c:v>China</c:v>
                </c:pt>
                <c:pt idx="22">
                  <c:v>Poland</c:v>
                </c:pt>
                <c:pt idx="23">
                  <c:v>Germany</c:v>
                </c:pt>
                <c:pt idx="24">
                  <c:v>Republic of Korea</c:v>
                </c:pt>
                <c:pt idx="25">
                  <c:v>Hong Kong</c:v>
                </c:pt>
                <c:pt idx="26">
                  <c:v>Japan</c:v>
                </c:pt>
              </c:strCache>
            </c:strRef>
          </c:cat>
          <c:val>
            <c:numRef>
              <c:f>Sheet1!$F$2:$F$28</c:f>
              <c:numCache>
                <c:formatCode>General</c:formatCode>
                <c:ptCount val="27"/>
                <c:pt idx="0" formatCode="0%">
                  <c:v>0.05</c:v>
                </c:pt>
                <c:pt idx="2" formatCode="0%">
                  <c:v>0.24</c:v>
                </c:pt>
                <c:pt idx="3" formatCode="0%">
                  <c:v>0.17</c:v>
                </c:pt>
                <c:pt idx="4" formatCode="0%">
                  <c:v>0.16</c:v>
                </c:pt>
                <c:pt idx="5" formatCode="0%">
                  <c:v>0.13</c:v>
                </c:pt>
                <c:pt idx="6" formatCode="0%">
                  <c:v>0.06</c:v>
                </c:pt>
                <c:pt idx="7" formatCode="0%">
                  <c:v>0.09</c:v>
                </c:pt>
                <c:pt idx="8" formatCode="0%">
                  <c:v>0.1</c:v>
                </c:pt>
                <c:pt idx="9" formatCode="0%">
                  <c:v>0.1</c:v>
                </c:pt>
                <c:pt idx="10" formatCode="0%">
                  <c:v>0.06</c:v>
                </c:pt>
                <c:pt idx="11" formatCode="0%">
                  <c:v>0.02</c:v>
                </c:pt>
                <c:pt idx="12" formatCode="0%">
                  <c:v>0.02</c:v>
                </c:pt>
                <c:pt idx="13" formatCode="0%">
                  <c:v>0.03</c:v>
                </c:pt>
                <c:pt idx="14" formatCode="0%">
                  <c:v>0.04</c:v>
                </c:pt>
                <c:pt idx="15" formatCode="0%">
                  <c:v>0.02</c:v>
                </c:pt>
                <c:pt idx="16" formatCode="0%">
                  <c:v>0.03</c:v>
                </c:pt>
                <c:pt idx="17" formatCode="0%">
                  <c:v>0.02</c:v>
                </c:pt>
                <c:pt idx="18" formatCode="0%">
                  <c:v>0.03</c:v>
                </c:pt>
                <c:pt idx="19" formatCode="0%">
                  <c:v>0.02</c:v>
                </c:pt>
                <c:pt idx="20" formatCode="0%">
                  <c:v>0.03</c:v>
                </c:pt>
                <c:pt idx="21" formatCode="0%">
                  <c:v>0.03</c:v>
                </c:pt>
                <c:pt idx="22" formatCode="0%">
                  <c:v>0.01</c:v>
                </c:pt>
                <c:pt idx="23" formatCode="0%">
                  <c:v>0.0</c:v>
                </c:pt>
                <c:pt idx="24" formatCode="0%">
                  <c:v>0.01</c:v>
                </c:pt>
                <c:pt idx="25" formatCode="0%">
                  <c:v>0.01</c:v>
                </c:pt>
                <c:pt idx="26" formatCode="0%">
                  <c:v>0.01</c:v>
                </c:pt>
              </c:numCache>
            </c:numRef>
          </c:val>
          <c:extLst xmlns:c16r2="http://schemas.microsoft.com/office/drawing/2015/06/chart">
            <c:ext xmlns:c16="http://schemas.microsoft.com/office/drawing/2014/chart" uri="{C3380CC4-5D6E-409C-BE32-E72D297353CC}">
              <c16:uniqueId val="{00000000-AF52-4E3E-8B37-8EFD0B5606E3}"/>
            </c:ext>
          </c:extLst>
        </c:ser>
        <c:dLbls>
          <c:showLegendKey val="0"/>
          <c:showVal val="0"/>
          <c:showCatName val="0"/>
          <c:showSerName val="0"/>
          <c:showPercent val="0"/>
          <c:showBubbleSize val="0"/>
        </c:dLbls>
        <c:gapWidth val="50"/>
        <c:overlap val="100"/>
        <c:axId val="1562752576"/>
        <c:axId val="1543136928"/>
      </c:barChart>
      <c:catAx>
        <c:axId val="1562752576"/>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crossAx val="1543136928"/>
        <c:crosses val="autoZero"/>
        <c:auto val="1"/>
        <c:lblAlgn val="ctr"/>
        <c:lblOffset val="0"/>
        <c:noMultiLvlLbl val="0"/>
      </c:catAx>
      <c:valAx>
        <c:axId val="1543136928"/>
        <c:scaling>
          <c:orientation val="minMax"/>
          <c:max val="1.0"/>
        </c:scaling>
        <c:delete val="1"/>
        <c:axPos val="t"/>
        <c:numFmt formatCode="0%" sourceLinked="1"/>
        <c:majorTickMark val="none"/>
        <c:minorTickMark val="none"/>
        <c:tickLblPos val="nextTo"/>
        <c:crossAx val="1562752576"/>
        <c:crosses val="autoZero"/>
        <c:crossBetween val="between"/>
      </c:valAx>
      <c:spPr>
        <a:noFill/>
        <a:ln>
          <a:noFill/>
        </a:ln>
        <a:effectLst/>
      </c:spPr>
    </c:plotArea>
    <c:legend>
      <c:legendPos val="b"/>
      <c:layout>
        <c:manualLayout>
          <c:xMode val="edge"/>
          <c:yMode val="edge"/>
          <c:x val="0.141160870516185"/>
          <c:y val="0.932994498569035"/>
          <c:w val="0.592128727751596"/>
          <c:h val="0.0481731097172175"/>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percentStacked"/>
        <c:varyColors val="0"/>
        <c:ser>
          <c:idx val="0"/>
          <c:order val="0"/>
          <c:tx>
            <c:strRef>
              <c:f>Sheet1!$B$1</c:f>
              <c:strCache>
                <c:ptCount val="1"/>
                <c:pt idx="0">
                  <c:v>Nothing</c:v>
                </c:pt>
              </c:strCache>
            </c:strRef>
          </c:tx>
          <c:spPr>
            <a:solidFill>
              <a:schemeClr val="tx2"/>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Middle East/Africa</c:v>
                </c:pt>
                <c:pt idx="3">
                  <c:v>LATAM</c:v>
                </c:pt>
                <c:pt idx="4">
                  <c:v>BRICS</c:v>
                </c:pt>
                <c:pt idx="5">
                  <c:v>North America</c:v>
                </c:pt>
                <c:pt idx="6">
                  <c:v>APAC</c:v>
                </c:pt>
                <c:pt idx="7">
                  <c:v>Europe</c:v>
                </c:pt>
                <c:pt idx="8">
                  <c:v>G-8 Countries</c:v>
                </c:pt>
              </c:strCache>
            </c:strRef>
          </c:cat>
          <c:val>
            <c:numRef>
              <c:f>Sheet1!$B$2:$B$10</c:f>
              <c:numCache>
                <c:formatCode>General</c:formatCode>
                <c:ptCount val="9"/>
                <c:pt idx="0" formatCode="0%">
                  <c:v>0.48</c:v>
                </c:pt>
                <c:pt idx="2" formatCode="0%">
                  <c:v>0.42</c:v>
                </c:pt>
                <c:pt idx="3" formatCode="0%">
                  <c:v>0.4</c:v>
                </c:pt>
                <c:pt idx="4" formatCode="0%">
                  <c:v>0.4</c:v>
                </c:pt>
                <c:pt idx="5" formatCode="0%">
                  <c:v>0.6</c:v>
                </c:pt>
                <c:pt idx="6" formatCode="0%">
                  <c:v>0.45</c:v>
                </c:pt>
                <c:pt idx="7" formatCode="0%">
                  <c:v>0.6</c:v>
                </c:pt>
                <c:pt idx="8" formatCode="0%">
                  <c:v>0.61</c:v>
                </c:pt>
              </c:numCache>
            </c:numRef>
          </c:val>
          <c:extLst xmlns:c16r2="http://schemas.microsoft.com/office/drawing/2015/06/chart">
            <c:ext xmlns:c16="http://schemas.microsoft.com/office/drawing/2014/chart" uri="{C3380CC4-5D6E-409C-BE32-E72D297353CC}">
              <c16:uniqueId val="{00000000-B243-448E-B037-6A8261214E27}"/>
            </c:ext>
          </c:extLst>
        </c:ser>
        <c:ser>
          <c:idx val="1"/>
          <c:order val="1"/>
          <c:tx>
            <c:strRef>
              <c:f>Sheet1!$C$1</c:f>
              <c:strCache>
                <c:ptCount val="1"/>
                <c:pt idx="0">
                  <c:v>0%-25%</c:v>
                </c:pt>
              </c:strCache>
            </c:strRef>
          </c:tx>
          <c:spPr>
            <a:solidFill>
              <a:schemeClr val="tx2">
                <a:lumMod val="60000"/>
                <a:lumOff val="40000"/>
              </a:schemeClr>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Middle East/Africa</c:v>
                </c:pt>
                <c:pt idx="3">
                  <c:v>LATAM</c:v>
                </c:pt>
                <c:pt idx="4">
                  <c:v>BRICS</c:v>
                </c:pt>
                <c:pt idx="5">
                  <c:v>North America</c:v>
                </c:pt>
                <c:pt idx="6">
                  <c:v>APAC</c:v>
                </c:pt>
                <c:pt idx="7">
                  <c:v>Europe</c:v>
                </c:pt>
                <c:pt idx="8">
                  <c:v>G-8 Countries</c:v>
                </c:pt>
              </c:strCache>
            </c:strRef>
          </c:cat>
          <c:val>
            <c:numRef>
              <c:f>Sheet1!$C$2:$C$10</c:f>
              <c:numCache>
                <c:formatCode>General</c:formatCode>
                <c:ptCount val="9"/>
                <c:pt idx="0" formatCode="0%">
                  <c:v>0.31</c:v>
                </c:pt>
                <c:pt idx="2" formatCode="0%">
                  <c:v>0.25</c:v>
                </c:pt>
                <c:pt idx="3" formatCode="0%">
                  <c:v>0.31</c:v>
                </c:pt>
                <c:pt idx="4" formatCode="0%">
                  <c:v>0.35</c:v>
                </c:pt>
                <c:pt idx="5" formatCode="0%">
                  <c:v>0.3</c:v>
                </c:pt>
                <c:pt idx="6" formatCode="0%">
                  <c:v>0.4</c:v>
                </c:pt>
                <c:pt idx="7" formatCode="0%">
                  <c:v>0.3</c:v>
                </c:pt>
                <c:pt idx="8" formatCode="0%">
                  <c:v>0.29</c:v>
                </c:pt>
              </c:numCache>
            </c:numRef>
          </c:val>
          <c:extLst xmlns:c16r2="http://schemas.microsoft.com/office/drawing/2015/06/chart">
            <c:ext xmlns:c16="http://schemas.microsoft.com/office/drawing/2014/chart" uri="{C3380CC4-5D6E-409C-BE32-E72D297353CC}">
              <c16:uniqueId val="{00000001-B243-448E-B037-6A8261214E27}"/>
            </c:ext>
          </c:extLst>
        </c:ser>
        <c:ser>
          <c:idx val="2"/>
          <c:order val="2"/>
          <c:tx>
            <c:strRef>
              <c:f>Sheet1!$D$1</c:f>
              <c:strCache>
                <c:ptCount val="1"/>
                <c:pt idx="0">
                  <c:v>26%-50%</c:v>
                </c:pt>
              </c:strCache>
            </c:strRef>
          </c:tx>
          <c:spPr>
            <a:solidFill>
              <a:schemeClr val="accent2"/>
            </a:solidFill>
            <a:ln>
              <a:solidFill>
                <a:schemeClr val="bg1"/>
              </a:solidFill>
            </a:ln>
            <a:effectLst/>
          </c:spPr>
          <c:invertIfNegative val="0"/>
          <c:dLbls>
            <c:dLbl>
              <c:idx val="6"/>
              <c:delete val="1"/>
              <c:extLst xmlns:c16r2="http://schemas.microsoft.com/office/drawing/2015/06/chart">
                <c:ext xmlns:c16="http://schemas.microsoft.com/office/drawing/2014/chart" uri="{C3380CC4-5D6E-409C-BE32-E72D297353CC}">
                  <c16:uniqueId val="{00000000-37D4-4CA9-AF5A-49367AB9653C}"/>
                </c:ext>
                <c:ext xmlns:c15="http://schemas.microsoft.com/office/drawing/2012/chart" uri="{CE6537A1-D6FC-4f65-9D91-7224C49458BB}"/>
              </c:extLst>
            </c:dLbl>
            <c:dLbl>
              <c:idx val="8"/>
              <c:delete val="1"/>
              <c:extLst xmlns:c16r2="http://schemas.microsoft.com/office/drawing/2015/06/chart">
                <c:ext xmlns:c16="http://schemas.microsoft.com/office/drawing/2014/chart" uri="{C3380CC4-5D6E-409C-BE32-E72D297353CC}">
                  <c16:uniqueId val="{00000000-1C0F-4909-99CF-0856073921FF}"/>
                </c:ex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Middle East/Africa</c:v>
                </c:pt>
                <c:pt idx="3">
                  <c:v>LATAM</c:v>
                </c:pt>
                <c:pt idx="4">
                  <c:v>BRICS</c:v>
                </c:pt>
                <c:pt idx="5">
                  <c:v>North America</c:v>
                </c:pt>
                <c:pt idx="6">
                  <c:v>APAC</c:v>
                </c:pt>
                <c:pt idx="7">
                  <c:v>Europe</c:v>
                </c:pt>
                <c:pt idx="8">
                  <c:v>G-8 Countries</c:v>
                </c:pt>
              </c:strCache>
            </c:strRef>
          </c:cat>
          <c:val>
            <c:numRef>
              <c:f>Sheet1!$D$2:$D$10</c:f>
              <c:numCache>
                <c:formatCode>General</c:formatCode>
                <c:ptCount val="9"/>
                <c:pt idx="0" formatCode="0%">
                  <c:v>0.09</c:v>
                </c:pt>
                <c:pt idx="2" formatCode="0%">
                  <c:v>0.12</c:v>
                </c:pt>
                <c:pt idx="3" formatCode="0%">
                  <c:v>0.16</c:v>
                </c:pt>
                <c:pt idx="4" formatCode="0%">
                  <c:v>0.11</c:v>
                </c:pt>
                <c:pt idx="5" formatCode="0%">
                  <c:v>0.06</c:v>
                </c:pt>
                <c:pt idx="6" formatCode="0%">
                  <c:v>0.08</c:v>
                </c:pt>
                <c:pt idx="7" formatCode="0%">
                  <c:v>0.06</c:v>
                </c:pt>
                <c:pt idx="8" formatCode="0%">
                  <c:v>0.05</c:v>
                </c:pt>
              </c:numCache>
            </c:numRef>
          </c:val>
          <c:extLst xmlns:c16r2="http://schemas.microsoft.com/office/drawing/2015/06/chart">
            <c:ext xmlns:c16="http://schemas.microsoft.com/office/drawing/2014/chart" uri="{C3380CC4-5D6E-409C-BE32-E72D297353CC}">
              <c16:uniqueId val="{00000002-B243-448E-B037-6A8261214E27}"/>
            </c:ext>
          </c:extLst>
        </c:ser>
        <c:ser>
          <c:idx val="3"/>
          <c:order val="3"/>
          <c:tx>
            <c:strRef>
              <c:f>Sheet1!$E$1</c:f>
              <c:strCache>
                <c:ptCount val="1"/>
                <c:pt idx="0">
                  <c:v>51%-75%</c:v>
                </c:pt>
              </c:strCache>
            </c:strRef>
          </c:tx>
          <c:spPr>
            <a:solidFill>
              <a:schemeClr val="accent1"/>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Middle East/Africa</c:v>
                </c:pt>
                <c:pt idx="3">
                  <c:v>LATAM</c:v>
                </c:pt>
                <c:pt idx="4">
                  <c:v>BRICS</c:v>
                </c:pt>
                <c:pt idx="5">
                  <c:v>North America</c:v>
                </c:pt>
                <c:pt idx="6">
                  <c:v>APAC</c:v>
                </c:pt>
                <c:pt idx="7">
                  <c:v>Europe</c:v>
                </c:pt>
                <c:pt idx="8">
                  <c:v>G-8 Countries</c:v>
                </c:pt>
              </c:strCache>
            </c:strRef>
          </c:cat>
          <c:val>
            <c:numRef>
              <c:f>Sheet1!$E$2:$E$10</c:f>
              <c:numCache>
                <c:formatCode>General</c:formatCode>
                <c:ptCount val="9"/>
                <c:pt idx="0" formatCode="0%">
                  <c:v>0.03</c:v>
                </c:pt>
                <c:pt idx="2" formatCode="0%">
                  <c:v>0.07</c:v>
                </c:pt>
                <c:pt idx="3" formatCode="0%">
                  <c:v>0.03</c:v>
                </c:pt>
                <c:pt idx="4" formatCode="0%">
                  <c:v>0.02</c:v>
                </c:pt>
                <c:pt idx="5" formatCode="0%">
                  <c:v>0.01</c:v>
                </c:pt>
                <c:pt idx="6" formatCode="0%">
                  <c:v>0.02</c:v>
                </c:pt>
                <c:pt idx="7" formatCode="0%">
                  <c:v>0.01</c:v>
                </c:pt>
                <c:pt idx="8" formatCode="0%">
                  <c:v>0.0</c:v>
                </c:pt>
              </c:numCache>
            </c:numRef>
          </c:val>
          <c:extLst xmlns:c16r2="http://schemas.microsoft.com/office/drawing/2015/06/chart">
            <c:ext xmlns:c16="http://schemas.microsoft.com/office/drawing/2014/chart" uri="{C3380CC4-5D6E-409C-BE32-E72D297353CC}">
              <c16:uniqueId val="{00000003-B243-448E-B037-6A8261214E27}"/>
            </c:ext>
          </c:extLst>
        </c:ser>
        <c:ser>
          <c:idx val="4"/>
          <c:order val="4"/>
          <c:tx>
            <c:strRef>
              <c:f>Sheet1!$F$1</c:f>
              <c:strCache>
                <c:ptCount val="1"/>
                <c:pt idx="0">
                  <c:v>76%-100%</c:v>
                </c:pt>
              </c:strCache>
            </c:strRef>
          </c:tx>
          <c:spPr>
            <a:solidFill>
              <a:schemeClr val="accent5"/>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Middle East/Africa</c:v>
                </c:pt>
                <c:pt idx="3">
                  <c:v>LATAM</c:v>
                </c:pt>
                <c:pt idx="4">
                  <c:v>BRICS</c:v>
                </c:pt>
                <c:pt idx="5">
                  <c:v>North America</c:v>
                </c:pt>
                <c:pt idx="6">
                  <c:v>APAC</c:v>
                </c:pt>
                <c:pt idx="7">
                  <c:v>Europe</c:v>
                </c:pt>
                <c:pt idx="8">
                  <c:v>G-8 Countries</c:v>
                </c:pt>
              </c:strCache>
            </c:strRef>
          </c:cat>
          <c:val>
            <c:numRef>
              <c:f>Sheet1!$F$2:$F$10</c:f>
              <c:numCache>
                <c:formatCode>General</c:formatCode>
                <c:ptCount val="9"/>
                <c:pt idx="0" formatCode="0%">
                  <c:v>0.05</c:v>
                </c:pt>
                <c:pt idx="2" formatCode="0%">
                  <c:v>0.09</c:v>
                </c:pt>
                <c:pt idx="3" formatCode="0%">
                  <c:v>0.07</c:v>
                </c:pt>
                <c:pt idx="4" formatCode="0%">
                  <c:v>0.07</c:v>
                </c:pt>
                <c:pt idx="5" formatCode="0%">
                  <c:v>0.03</c:v>
                </c:pt>
                <c:pt idx="6" formatCode="0%">
                  <c:v>0.03</c:v>
                </c:pt>
                <c:pt idx="7" formatCode="0%">
                  <c:v>0.01</c:v>
                </c:pt>
                <c:pt idx="8" formatCode="0%">
                  <c:v>0.02</c:v>
                </c:pt>
              </c:numCache>
            </c:numRef>
          </c:val>
          <c:extLst xmlns:c16r2="http://schemas.microsoft.com/office/drawing/2015/06/chart">
            <c:ext xmlns:c16="http://schemas.microsoft.com/office/drawing/2014/chart" uri="{C3380CC4-5D6E-409C-BE32-E72D297353CC}">
              <c16:uniqueId val="{00000000-7411-4531-B256-FA60C4B4FDFB}"/>
            </c:ext>
          </c:extLst>
        </c:ser>
        <c:dLbls>
          <c:showLegendKey val="0"/>
          <c:showVal val="0"/>
          <c:showCatName val="0"/>
          <c:showSerName val="0"/>
          <c:showPercent val="0"/>
          <c:showBubbleSize val="0"/>
        </c:dLbls>
        <c:gapWidth val="50"/>
        <c:overlap val="100"/>
        <c:axId val="1344748464"/>
        <c:axId val="1344778512"/>
      </c:barChart>
      <c:catAx>
        <c:axId val="1344748464"/>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344778512"/>
        <c:crosses val="autoZero"/>
        <c:auto val="1"/>
        <c:lblAlgn val="ctr"/>
        <c:lblOffset val="0"/>
        <c:noMultiLvlLbl val="0"/>
      </c:catAx>
      <c:valAx>
        <c:axId val="1344778512"/>
        <c:scaling>
          <c:orientation val="minMax"/>
          <c:max val="1.0"/>
        </c:scaling>
        <c:delete val="1"/>
        <c:axPos val="t"/>
        <c:numFmt formatCode="0%" sourceLinked="1"/>
        <c:majorTickMark val="none"/>
        <c:minorTickMark val="none"/>
        <c:tickLblPos val="nextTo"/>
        <c:crossAx val="1344748464"/>
        <c:crosses val="autoZero"/>
        <c:crossBetween val="between"/>
      </c:valAx>
      <c:spPr>
        <a:noFill/>
        <a:ln>
          <a:noFill/>
        </a:ln>
        <a:effectLst/>
      </c:spPr>
    </c:plotArea>
    <c:legend>
      <c:legendPos val="b"/>
      <c:layout>
        <c:manualLayout>
          <c:xMode val="edge"/>
          <c:yMode val="edge"/>
          <c:x val="0.162824308419781"/>
          <c:y val="0.892922895507627"/>
          <c:w val="0.565260852810065"/>
          <c:h val="0.0617872494199095"/>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Very concerned</c:v>
                </c:pt>
              </c:strCache>
            </c:strRef>
          </c:tx>
          <c:spPr>
            <a:solidFill>
              <a:schemeClr val="tx2"/>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Indonesia</c:v>
                </c:pt>
                <c:pt idx="3">
                  <c:v>India</c:v>
                </c:pt>
                <c:pt idx="4">
                  <c:v>Nigeria</c:v>
                </c:pt>
                <c:pt idx="5">
                  <c:v>Mexico</c:v>
                </c:pt>
                <c:pt idx="6">
                  <c:v>Russia</c:v>
                </c:pt>
                <c:pt idx="7">
                  <c:v>South Africa</c:v>
                </c:pt>
                <c:pt idx="8">
                  <c:v>Republic of Korea</c:v>
                </c:pt>
                <c:pt idx="9">
                  <c:v>Kenya</c:v>
                </c:pt>
                <c:pt idx="10">
                  <c:v>Egypt</c:v>
                </c:pt>
                <c:pt idx="11">
                  <c:v>Brazil</c:v>
                </c:pt>
                <c:pt idx="12">
                  <c:v>Tunisia</c:v>
                </c:pt>
                <c:pt idx="13">
                  <c:v>Hong Kong</c:v>
                </c:pt>
                <c:pt idx="14">
                  <c:v>Turkey</c:v>
                </c:pt>
                <c:pt idx="15">
                  <c:v>Poland</c:v>
                </c:pt>
                <c:pt idx="16">
                  <c:v>France</c:v>
                </c:pt>
                <c:pt idx="17">
                  <c:v>China</c:v>
                </c:pt>
                <c:pt idx="18">
                  <c:v>Germany</c:v>
                </c:pt>
                <c:pt idx="19">
                  <c:v>Pakistan</c:v>
                </c:pt>
                <c:pt idx="20">
                  <c:v>United States</c:v>
                </c:pt>
                <c:pt idx="21">
                  <c:v>Canada</c:v>
                </c:pt>
                <c:pt idx="22">
                  <c:v>Australia</c:v>
                </c:pt>
                <c:pt idx="23">
                  <c:v>Great Britain</c:v>
                </c:pt>
                <c:pt idx="24">
                  <c:v>Japan</c:v>
                </c:pt>
                <c:pt idx="25">
                  <c:v>Italy</c:v>
                </c:pt>
                <c:pt idx="26">
                  <c:v>Sweden</c:v>
                </c:pt>
              </c:strCache>
            </c:strRef>
          </c:cat>
          <c:val>
            <c:numRef>
              <c:f>Sheet1!$B$2:$B$28</c:f>
              <c:numCache>
                <c:formatCode>General</c:formatCode>
                <c:ptCount val="27"/>
                <c:pt idx="0" formatCode="0%">
                  <c:v>0.29</c:v>
                </c:pt>
                <c:pt idx="2" formatCode="0%">
                  <c:v>0.47</c:v>
                </c:pt>
                <c:pt idx="3" formatCode="0%">
                  <c:v>0.52</c:v>
                </c:pt>
                <c:pt idx="4" formatCode="0%">
                  <c:v>0.66</c:v>
                </c:pt>
                <c:pt idx="5" formatCode="0%">
                  <c:v>0.52</c:v>
                </c:pt>
                <c:pt idx="6" formatCode="0%">
                  <c:v>0.38</c:v>
                </c:pt>
                <c:pt idx="7" formatCode="0%">
                  <c:v>0.43</c:v>
                </c:pt>
                <c:pt idx="8" formatCode="0%">
                  <c:v>0.21</c:v>
                </c:pt>
                <c:pt idx="9" formatCode="0%">
                  <c:v>0.64</c:v>
                </c:pt>
                <c:pt idx="10" formatCode="0%">
                  <c:v>0.32</c:v>
                </c:pt>
                <c:pt idx="11" formatCode="0%">
                  <c:v>0.41</c:v>
                </c:pt>
                <c:pt idx="12" formatCode="0%">
                  <c:v>0.46</c:v>
                </c:pt>
                <c:pt idx="13" formatCode="0%">
                  <c:v>0.11</c:v>
                </c:pt>
                <c:pt idx="14" formatCode="0%">
                  <c:v>0.22</c:v>
                </c:pt>
                <c:pt idx="15" formatCode="0%">
                  <c:v>0.19</c:v>
                </c:pt>
                <c:pt idx="16" formatCode="0%">
                  <c:v>0.28</c:v>
                </c:pt>
                <c:pt idx="17" formatCode="0%">
                  <c:v>0.14</c:v>
                </c:pt>
                <c:pt idx="18" formatCode="0%">
                  <c:v>0.18</c:v>
                </c:pt>
                <c:pt idx="19" formatCode="0%">
                  <c:v>0.21</c:v>
                </c:pt>
                <c:pt idx="20" formatCode="0%">
                  <c:v>0.21</c:v>
                </c:pt>
                <c:pt idx="21" formatCode="0%">
                  <c:v>0.19</c:v>
                </c:pt>
                <c:pt idx="22" formatCode="0%">
                  <c:v>0.15</c:v>
                </c:pt>
                <c:pt idx="23" formatCode="0%">
                  <c:v>0.15</c:v>
                </c:pt>
                <c:pt idx="24" formatCode="0%">
                  <c:v>0.1</c:v>
                </c:pt>
                <c:pt idx="25" formatCode="0%">
                  <c:v>0.18</c:v>
                </c:pt>
                <c:pt idx="26" formatCode="0%">
                  <c:v>0.12</c:v>
                </c:pt>
              </c:numCache>
            </c:numRef>
          </c:val>
          <c:extLst xmlns:c16r2="http://schemas.microsoft.com/office/drawing/2015/06/chart">
            <c:ext xmlns:c16="http://schemas.microsoft.com/office/drawing/2014/chart" uri="{C3380CC4-5D6E-409C-BE32-E72D297353CC}">
              <c16:uniqueId val="{00000000-2AFF-4DCB-88C6-8449346C2A2C}"/>
            </c:ext>
          </c:extLst>
        </c:ser>
        <c:ser>
          <c:idx val="1"/>
          <c:order val="1"/>
          <c:tx>
            <c:strRef>
              <c:f>Sheet1!$C$1</c:f>
              <c:strCache>
                <c:ptCount val="1"/>
                <c:pt idx="0">
                  <c:v>Somewhat concerned</c:v>
                </c:pt>
              </c:strCache>
            </c:strRef>
          </c:tx>
          <c:spPr>
            <a:solidFill>
              <a:schemeClr val="tx2">
                <a:lumMod val="60000"/>
                <a:lumOff val="40000"/>
              </a:schemeClr>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Indonesia</c:v>
                </c:pt>
                <c:pt idx="3">
                  <c:v>India</c:v>
                </c:pt>
                <c:pt idx="4">
                  <c:v>Nigeria</c:v>
                </c:pt>
                <c:pt idx="5">
                  <c:v>Mexico</c:v>
                </c:pt>
                <c:pt idx="6">
                  <c:v>Russia</c:v>
                </c:pt>
                <c:pt idx="7">
                  <c:v>South Africa</c:v>
                </c:pt>
                <c:pt idx="8">
                  <c:v>Republic of Korea</c:v>
                </c:pt>
                <c:pt idx="9">
                  <c:v>Kenya</c:v>
                </c:pt>
                <c:pt idx="10">
                  <c:v>Egypt</c:v>
                </c:pt>
                <c:pt idx="11">
                  <c:v>Brazil</c:v>
                </c:pt>
                <c:pt idx="12">
                  <c:v>Tunisia</c:v>
                </c:pt>
                <c:pt idx="13">
                  <c:v>Hong Kong</c:v>
                </c:pt>
                <c:pt idx="14">
                  <c:v>Turkey</c:v>
                </c:pt>
                <c:pt idx="15">
                  <c:v>Poland</c:v>
                </c:pt>
                <c:pt idx="16">
                  <c:v>France</c:v>
                </c:pt>
                <c:pt idx="17">
                  <c:v>China</c:v>
                </c:pt>
                <c:pt idx="18">
                  <c:v>Germany</c:v>
                </c:pt>
                <c:pt idx="19">
                  <c:v>Pakistan</c:v>
                </c:pt>
                <c:pt idx="20">
                  <c:v>United States</c:v>
                </c:pt>
                <c:pt idx="21">
                  <c:v>Canada</c:v>
                </c:pt>
                <c:pt idx="22">
                  <c:v>Australia</c:v>
                </c:pt>
                <c:pt idx="23">
                  <c:v>Great Britain</c:v>
                </c:pt>
                <c:pt idx="24">
                  <c:v>Japan</c:v>
                </c:pt>
                <c:pt idx="25">
                  <c:v>Italy</c:v>
                </c:pt>
                <c:pt idx="26">
                  <c:v>Sweden</c:v>
                </c:pt>
              </c:strCache>
            </c:strRef>
          </c:cat>
          <c:val>
            <c:numRef>
              <c:f>Sheet1!$C$2:$C$28</c:f>
              <c:numCache>
                <c:formatCode>General</c:formatCode>
                <c:ptCount val="27"/>
                <c:pt idx="0" formatCode="0%">
                  <c:v>0.48</c:v>
                </c:pt>
                <c:pt idx="2" formatCode="0%">
                  <c:v>0.48</c:v>
                </c:pt>
                <c:pt idx="3" formatCode="0%">
                  <c:v>0.38</c:v>
                </c:pt>
                <c:pt idx="4" formatCode="0%">
                  <c:v>0.23</c:v>
                </c:pt>
                <c:pt idx="5" formatCode="0%">
                  <c:v>0.37</c:v>
                </c:pt>
                <c:pt idx="6" formatCode="0%">
                  <c:v>0.48</c:v>
                </c:pt>
                <c:pt idx="7" formatCode="0%">
                  <c:v>0.42</c:v>
                </c:pt>
                <c:pt idx="8" formatCode="0%">
                  <c:v>0.62</c:v>
                </c:pt>
                <c:pt idx="9" formatCode="0%">
                  <c:v>0.18</c:v>
                </c:pt>
                <c:pt idx="10" formatCode="0%">
                  <c:v>0.5</c:v>
                </c:pt>
                <c:pt idx="11" formatCode="0%">
                  <c:v>0.41</c:v>
                </c:pt>
                <c:pt idx="12" formatCode="0%">
                  <c:v>0.35</c:v>
                </c:pt>
                <c:pt idx="13" formatCode="0%">
                  <c:v>0.69</c:v>
                </c:pt>
                <c:pt idx="14" formatCode="0%">
                  <c:v>0.57</c:v>
                </c:pt>
                <c:pt idx="15" formatCode="0%">
                  <c:v>0.59</c:v>
                </c:pt>
                <c:pt idx="16" formatCode="0%">
                  <c:v>0.48</c:v>
                </c:pt>
                <c:pt idx="17" formatCode="0%">
                  <c:v>0.62</c:v>
                </c:pt>
                <c:pt idx="18" formatCode="0%">
                  <c:v>0.57</c:v>
                </c:pt>
                <c:pt idx="19" formatCode="0%">
                  <c:v>0.52</c:v>
                </c:pt>
                <c:pt idx="20" formatCode="0%">
                  <c:v>0.51</c:v>
                </c:pt>
                <c:pt idx="21" formatCode="0%">
                  <c:v>0.49</c:v>
                </c:pt>
                <c:pt idx="22" formatCode="0%">
                  <c:v>0.5</c:v>
                </c:pt>
                <c:pt idx="23" formatCode="0%">
                  <c:v>0.5</c:v>
                </c:pt>
                <c:pt idx="24" formatCode="0%">
                  <c:v>0.52</c:v>
                </c:pt>
                <c:pt idx="25" formatCode="0%">
                  <c:v>0.43</c:v>
                </c:pt>
                <c:pt idx="26" formatCode="0%">
                  <c:v>0.46</c:v>
                </c:pt>
              </c:numCache>
            </c:numRef>
          </c:val>
          <c:extLst xmlns:c16r2="http://schemas.microsoft.com/office/drawing/2015/06/chart">
            <c:ext xmlns:c16="http://schemas.microsoft.com/office/drawing/2014/chart" uri="{C3380CC4-5D6E-409C-BE32-E72D297353CC}">
              <c16:uniqueId val="{00000001-2AFF-4DCB-88C6-8449346C2A2C}"/>
            </c:ext>
          </c:extLst>
        </c:ser>
        <c:ser>
          <c:idx val="2"/>
          <c:order val="2"/>
          <c:tx>
            <c:strRef>
              <c:f>Sheet1!$D$1</c:f>
              <c:strCache>
                <c:ptCount val="1"/>
                <c:pt idx="0">
                  <c:v>Very/Somewhat  concerned</c:v>
                </c:pt>
              </c:strCache>
            </c:strRef>
          </c:tx>
          <c:spPr>
            <a:no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rgbClr val="58585B"/>
                    </a:solidFill>
                    <a:latin typeface="+mn-lt"/>
                    <a:ea typeface="+mn-ea"/>
                    <a:cs typeface="+mn-cs"/>
                  </a:defRPr>
                </a:pPr>
                <a:endParaRPr lang="en-US"/>
              </a:p>
            </c:txPr>
            <c:dLblPos val="inBase"/>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Indonesia</c:v>
                </c:pt>
                <c:pt idx="3">
                  <c:v>India</c:v>
                </c:pt>
                <c:pt idx="4">
                  <c:v>Nigeria</c:v>
                </c:pt>
                <c:pt idx="5">
                  <c:v>Mexico</c:v>
                </c:pt>
                <c:pt idx="6">
                  <c:v>Russia</c:v>
                </c:pt>
                <c:pt idx="7">
                  <c:v>South Africa</c:v>
                </c:pt>
                <c:pt idx="8">
                  <c:v>Republic of Korea</c:v>
                </c:pt>
                <c:pt idx="9">
                  <c:v>Kenya</c:v>
                </c:pt>
                <c:pt idx="10">
                  <c:v>Egypt</c:v>
                </c:pt>
                <c:pt idx="11">
                  <c:v>Brazil</c:v>
                </c:pt>
                <c:pt idx="12">
                  <c:v>Tunisia</c:v>
                </c:pt>
                <c:pt idx="13">
                  <c:v>Hong Kong</c:v>
                </c:pt>
                <c:pt idx="14">
                  <c:v>Turkey</c:v>
                </c:pt>
                <c:pt idx="15">
                  <c:v>Poland</c:v>
                </c:pt>
                <c:pt idx="16">
                  <c:v>France</c:v>
                </c:pt>
                <c:pt idx="17">
                  <c:v>China</c:v>
                </c:pt>
                <c:pt idx="18">
                  <c:v>Germany</c:v>
                </c:pt>
                <c:pt idx="19">
                  <c:v>Pakistan</c:v>
                </c:pt>
                <c:pt idx="20">
                  <c:v>United States</c:v>
                </c:pt>
                <c:pt idx="21">
                  <c:v>Canada</c:v>
                </c:pt>
                <c:pt idx="22">
                  <c:v>Australia</c:v>
                </c:pt>
                <c:pt idx="23">
                  <c:v>Great Britain</c:v>
                </c:pt>
                <c:pt idx="24">
                  <c:v>Japan</c:v>
                </c:pt>
                <c:pt idx="25">
                  <c:v>Italy</c:v>
                </c:pt>
                <c:pt idx="26">
                  <c:v>Sweden</c:v>
                </c:pt>
              </c:strCache>
            </c:strRef>
          </c:cat>
          <c:val>
            <c:numRef>
              <c:f>Sheet1!$D$2:$D$28</c:f>
              <c:numCache>
                <c:formatCode>General</c:formatCode>
                <c:ptCount val="27"/>
                <c:pt idx="0" formatCode="0%">
                  <c:v>0.77</c:v>
                </c:pt>
                <c:pt idx="2" formatCode="0%">
                  <c:v>0.95</c:v>
                </c:pt>
                <c:pt idx="3" formatCode="0%">
                  <c:v>0.9</c:v>
                </c:pt>
                <c:pt idx="4" formatCode="0%">
                  <c:v>0.89</c:v>
                </c:pt>
                <c:pt idx="5" formatCode="0%">
                  <c:v>0.89</c:v>
                </c:pt>
                <c:pt idx="6" formatCode="0%">
                  <c:v>0.86</c:v>
                </c:pt>
                <c:pt idx="7" formatCode="0%">
                  <c:v>0.85</c:v>
                </c:pt>
                <c:pt idx="8" formatCode="0%">
                  <c:v>0.83</c:v>
                </c:pt>
                <c:pt idx="9" formatCode="0%">
                  <c:v>0.82</c:v>
                </c:pt>
                <c:pt idx="10" formatCode="0%">
                  <c:v>0.82</c:v>
                </c:pt>
                <c:pt idx="11" formatCode="0%">
                  <c:v>0.82</c:v>
                </c:pt>
                <c:pt idx="12" formatCode="0%">
                  <c:v>0.81</c:v>
                </c:pt>
                <c:pt idx="13" formatCode="0%">
                  <c:v>0.79</c:v>
                </c:pt>
                <c:pt idx="14" formatCode="0%">
                  <c:v>0.79</c:v>
                </c:pt>
                <c:pt idx="15" formatCode="0%">
                  <c:v>0.79</c:v>
                </c:pt>
                <c:pt idx="16" formatCode="0%">
                  <c:v>0.76</c:v>
                </c:pt>
                <c:pt idx="17" formatCode="0%">
                  <c:v>0.76</c:v>
                </c:pt>
                <c:pt idx="18" formatCode="0%">
                  <c:v>0.75</c:v>
                </c:pt>
                <c:pt idx="19" formatCode="0%">
                  <c:v>0.74</c:v>
                </c:pt>
                <c:pt idx="20" formatCode="0%">
                  <c:v>0.72</c:v>
                </c:pt>
                <c:pt idx="21" formatCode="0%">
                  <c:v>0.68</c:v>
                </c:pt>
                <c:pt idx="22" formatCode="0%">
                  <c:v>0.66</c:v>
                </c:pt>
                <c:pt idx="23" formatCode="0%">
                  <c:v>0.66</c:v>
                </c:pt>
                <c:pt idx="24" formatCode="0%">
                  <c:v>0.62</c:v>
                </c:pt>
                <c:pt idx="25" formatCode="0%">
                  <c:v>0.61</c:v>
                </c:pt>
                <c:pt idx="26" formatCode="0%">
                  <c:v>0.58</c:v>
                </c:pt>
              </c:numCache>
            </c:numRef>
          </c:val>
          <c:extLst xmlns:c16r2="http://schemas.microsoft.com/office/drawing/2015/06/chart">
            <c:ext xmlns:c16="http://schemas.microsoft.com/office/drawing/2014/chart" uri="{C3380CC4-5D6E-409C-BE32-E72D297353CC}">
              <c16:uniqueId val="{00000002-2AFF-4DCB-88C6-8449346C2A2C}"/>
            </c:ext>
          </c:extLst>
        </c:ser>
        <c:dLbls>
          <c:showLegendKey val="0"/>
          <c:showVal val="0"/>
          <c:showCatName val="0"/>
          <c:showSerName val="0"/>
          <c:showPercent val="0"/>
          <c:showBubbleSize val="0"/>
        </c:dLbls>
        <c:gapWidth val="50"/>
        <c:overlap val="100"/>
        <c:axId val="1541669936"/>
        <c:axId val="1541672768"/>
      </c:barChart>
      <c:catAx>
        <c:axId val="1541669936"/>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crossAx val="1541672768"/>
        <c:crosses val="autoZero"/>
        <c:auto val="1"/>
        <c:lblAlgn val="ctr"/>
        <c:lblOffset val="0"/>
        <c:noMultiLvlLbl val="0"/>
      </c:catAx>
      <c:valAx>
        <c:axId val="1541672768"/>
        <c:scaling>
          <c:orientation val="minMax"/>
          <c:max val="1.0"/>
        </c:scaling>
        <c:delete val="1"/>
        <c:axPos val="t"/>
        <c:numFmt formatCode="0%" sourceLinked="1"/>
        <c:majorTickMark val="none"/>
        <c:minorTickMark val="none"/>
        <c:tickLblPos val="nextTo"/>
        <c:crossAx val="1541669936"/>
        <c:crosses val="autoZero"/>
        <c:crossBetween val="between"/>
      </c:valAx>
      <c:spPr>
        <a:noFill/>
        <a:ln>
          <a:noFill/>
        </a:ln>
        <a:effectLst/>
      </c:spPr>
    </c:plotArea>
    <c:legend>
      <c:legendPos val="b"/>
      <c:layout>
        <c:manualLayout>
          <c:xMode val="edge"/>
          <c:yMode val="edge"/>
          <c:x val="0.141160870516185"/>
          <c:y val="0.932994498569035"/>
          <c:w val="0.831846149439653"/>
          <c:h val="0.0481731097172175"/>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Very concerned</c:v>
                </c:pt>
              </c:strCache>
            </c:strRef>
          </c:tx>
          <c:spPr>
            <a:solidFill>
              <a:schemeClr val="tx2"/>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LATAM</c:v>
                </c:pt>
                <c:pt idx="3">
                  <c:v>BRICS</c:v>
                </c:pt>
                <c:pt idx="4">
                  <c:v>Middle East/Africa</c:v>
                </c:pt>
                <c:pt idx="5">
                  <c:v>APAC</c:v>
                </c:pt>
                <c:pt idx="6">
                  <c:v>G-8 Countries</c:v>
                </c:pt>
                <c:pt idx="7">
                  <c:v>North America</c:v>
                </c:pt>
                <c:pt idx="8">
                  <c:v>Europe</c:v>
                </c:pt>
              </c:strCache>
            </c:strRef>
          </c:cat>
          <c:val>
            <c:numRef>
              <c:f>Sheet1!$B$2:$B$10</c:f>
              <c:numCache>
                <c:formatCode>General</c:formatCode>
                <c:ptCount val="9"/>
                <c:pt idx="0" formatCode="0%">
                  <c:v>0.29</c:v>
                </c:pt>
                <c:pt idx="2" formatCode="0%">
                  <c:v>0.47</c:v>
                </c:pt>
                <c:pt idx="3" formatCode="0%">
                  <c:v>0.38</c:v>
                </c:pt>
                <c:pt idx="4" formatCode="0%">
                  <c:v>0.41</c:v>
                </c:pt>
                <c:pt idx="5" formatCode="0%">
                  <c:v>0.26</c:v>
                </c:pt>
                <c:pt idx="6" formatCode="0%">
                  <c:v>0.21</c:v>
                </c:pt>
                <c:pt idx="7" formatCode="0%">
                  <c:v>0.2</c:v>
                </c:pt>
                <c:pt idx="8" formatCode="0%">
                  <c:v>0.18</c:v>
                </c:pt>
              </c:numCache>
            </c:numRef>
          </c:val>
          <c:extLst xmlns:c16r2="http://schemas.microsoft.com/office/drawing/2015/06/chart">
            <c:ext xmlns:c16="http://schemas.microsoft.com/office/drawing/2014/chart" uri="{C3380CC4-5D6E-409C-BE32-E72D297353CC}">
              <c16:uniqueId val="{00000000-B243-448E-B037-6A8261214E27}"/>
            </c:ext>
          </c:extLst>
        </c:ser>
        <c:ser>
          <c:idx val="1"/>
          <c:order val="1"/>
          <c:tx>
            <c:strRef>
              <c:f>Sheet1!$C$1</c:f>
              <c:strCache>
                <c:ptCount val="1"/>
                <c:pt idx="0">
                  <c:v>Somewhat concerned</c:v>
                </c:pt>
              </c:strCache>
            </c:strRef>
          </c:tx>
          <c:spPr>
            <a:solidFill>
              <a:schemeClr val="tx2">
                <a:lumMod val="60000"/>
                <a:lumOff val="40000"/>
              </a:schemeClr>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LATAM</c:v>
                </c:pt>
                <c:pt idx="3">
                  <c:v>BRICS</c:v>
                </c:pt>
                <c:pt idx="4">
                  <c:v>Middle East/Africa</c:v>
                </c:pt>
                <c:pt idx="5">
                  <c:v>APAC</c:v>
                </c:pt>
                <c:pt idx="6">
                  <c:v>G-8 Countries</c:v>
                </c:pt>
                <c:pt idx="7">
                  <c:v>North America</c:v>
                </c:pt>
                <c:pt idx="8">
                  <c:v>Europe</c:v>
                </c:pt>
              </c:strCache>
            </c:strRef>
          </c:cat>
          <c:val>
            <c:numRef>
              <c:f>Sheet1!$C$2:$C$10</c:f>
              <c:numCache>
                <c:formatCode>General</c:formatCode>
                <c:ptCount val="9"/>
                <c:pt idx="0" formatCode="0%">
                  <c:v>0.48</c:v>
                </c:pt>
                <c:pt idx="2" formatCode="0%">
                  <c:v>0.39</c:v>
                </c:pt>
                <c:pt idx="3" formatCode="0%">
                  <c:v>0.46</c:v>
                </c:pt>
                <c:pt idx="4" formatCode="0%">
                  <c:v>0.41</c:v>
                </c:pt>
                <c:pt idx="5" formatCode="0%">
                  <c:v>0.54</c:v>
                </c:pt>
                <c:pt idx="6" formatCode="0%">
                  <c:v>0.5</c:v>
                </c:pt>
                <c:pt idx="7" formatCode="0%">
                  <c:v>0.5</c:v>
                </c:pt>
                <c:pt idx="8" formatCode="0%">
                  <c:v>0.51</c:v>
                </c:pt>
              </c:numCache>
            </c:numRef>
          </c:val>
          <c:extLst xmlns:c16r2="http://schemas.microsoft.com/office/drawing/2015/06/chart">
            <c:ext xmlns:c16="http://schemas.microsoft.com/office/drawing/2014/chart" uri="{C3380CC4-5D6E-409C-BE32-E72D297353CC}">
              <c16:uniqueId val="{00000001-B243-448E-B037-6A8261214E27}"/>
            </c:ext>
          </c:extLst>
        </c:ser>
        <c:ser>
          <c:idx val="2"/>
          <c:order val="2"/>
          <c:tx>
            <c:strRef>
              <c:f>Sheet1!$D$1</c:f>
              <c:strCache>
                <c:ptCount val="1"/>
                <c:pt idx="0">
                  <c:v>Very/Somewhat concerned</c:v>
                </c:pt>
              </c:strCache>
            </c:strRef>
          </c:tx>
          <c:spPr>
            <a:no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rgbClr val="58585B"/>
                    </a:solidFill>
                    <a:latin typeface="+mn-lt"/>
                    <a:ea typeface="+mn-ea"/>
                    <a:cs typeface="+mn-cs"/>
                  </a:defRPr>
                </a:pPr>
                <a:endParaRPr lang="en-US"/>
              </a:p>
            </c:txPr>
            <c:dLblPos val="inBase"/>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LATAM</c:v>
                </c:pt>
                <c:pt idx="3">
                  <c:v>BRICS</c:v>
                </c:pt>
                <c:pt idx="4">
                  <c:v>Middle East/Africa</c:v>
                </c:pt>
                <c:pt idx="5">
                  <c:v>APAC</c:v>
                </c:pt>
                <c:pt idx="6">
                  <c:v>G-8 Countries</c:v>
                </c:pt>
                <c:pt idx="7">
                  <c:v>North America</c:v>
                </c:pt>
                <c:pt idx="8">
                  <c:v>Europe</c:v>
                </c:pt>
              </c:strCache>
            </c:strRef>
          </c:cat>
          <c:val>
            <c:numRef>
              <c:f>Sheet1!$D$2:$D$10</c:f>
              <c:numCache>
                <c:formatCode>General</c:formatCode>
                <c:ptCount val="9"/>
                <c:pt idx="0" formatCode="0%">
                  <c:v>0.77</c:v>
                </c:pt>
                <c:pt idx="2" formatCode="0%">
                  <c:v>0.86</c:v>
                </c:pt>
                <c:pt idx="3" formatCode="0%">
                  <c:v>0.84</c:v>
                </c:pt>
                <c:pt idx="4" formatCode="0%">
                  <c:v>0.82</c:v>
                </c:pt>
                <c:pt idx="5" formatCode="0%">
                  <c:v>0.8</c:v>
                </c:pt>
                <c:pt idx="6" formatCode="0%">
                  <c:v>0.71</c:v>
                </c:pt>
                <c:pt idx="7" formatCode="0%">
                  <c:v>0.7</c:v>
                </c:pt>
                <c:pt idx="8" formatCode="0%">
                  <c:v>0.69</c:v>
                </c:pt>
              </c:numCache>
            </c:numRef>
          </c:val>
          <c:extLst xmlns:c16r2="http://schemas.microsoft.com/office/drawing/2015/06/chart">
            <c:ext xmlns:c16="http://schemas.microsoft.com/office/drawing/2014/chart" uri="{C3380CC4-5D6E-409C-BE32-E72D297353CC}">
              <c16:uniqueId val="{00000002-B243-448E-B037-6A8261214E27}"/>
            </c:ext>
          </c:extLst>
        </c:ser>
        <c:dLbls>
          <c:showLegendKey val="0"/>
          <c:showVal val="0"/>
          <c:showCatName val="0"/>
          <c:showSerName val="0"/>
          <c:showPercent val="0"/>
          <c:showBubbleSize val="0"/>
        </c:dLbls>
        <c:gapWidth val="50"/>
        <c:overlap val="100"/>
        <c:axId val="1566989920"/>
        <c:axId val="1541759936"/>
      </c:barChart>
      <c:catAx>
        <c:axId val="1566989920"/>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41759936"/>
        <c:crosses val="autoZero"/>
        <c:auto val="1"/>
        <c:lblAlgn val="ctr"/>
        <c:lblOffset val="0"/>
        <c:noMultiLvlLbl val="0"/>
      </c:catAx>
      <c:valAx>
        <c:axId val="1541759936"/>
        <c:scaling>
          <c:orientation val="minMax"/>
          <c:max val="1.0"/>
        </c:scaling>
        <c:delete val="1"/>
        <c:axPos val="t"/>
        <c:numFmt formatCode="0%" sourceLinked="1"/>
        <c:majorTickMark val="none"/>
        <c:minorTickMark val="none"/>
        <c:tickLblPos val="nextTo"/>
        <c:crossAx val="1566989920"/>
        <c:crosses val="autoZero"/>
        <c:crossBetween val="between"/>
      </c:valAx>
      <c:spPr>
        <a:noFill/>
        <a:ln>
          <a:noFill/>
        </a:ln>
        <a:effectLst/>
      </c:spPr>
    </c:plotArea>
    <c:legend>
      <c:legendPos val="b"/>
      <c:layout>
        <c:manualLayout>
          <c:xMode val="edge"/>
          <c:yMode val="edge"/>
          <c:x val="0.152903673499146"/>
          <c:y val="0.908019513865115"/>
          <c:w val="0.823578953672458"/>
          <c:h val="0.0617872494199095"/>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C67F-4504-8D48-D8701F61EDA5}"/>
              </c:ext>
            </c:extLst>
          </c:dPt>
          <c:dPt>
            <c:idx val="2"/>
            <c:invertIfNegative val="0"/>
            <c:bubble3D val="0"/>
            <c:extLst xmlns:c16r2="http://schemas.microsoft.com/office/drawing/2015/06/chart">
              <c:ext xmlns:c16="http://schemas.microsoft.com/office/drawing/2014/chart" uri="{C3380CC4-5D6E-409C-BE32-E72D297353CC}">
                <c16:uniqueId val="{00000003-C67F-4504-8D48-D8701F61EDA5}"/>
              </c:ext>
            </c:extLst>
          </c:dPt>
          <c:dPt>
            <c:idx val="3"/>
            <c:invertIfNegative val="0"/>
            <c:bubble3D val="0"/>
            <c:extLst xmlns:c16r2="http://schemas.microsoft.com/office/drawing/2015/06/chart">
              <c:ext xmlns:c16="http://schemas.microsoft.com/office/drawing/2014/chart" uri="{C3380CC4-5D6E-409C-BE32-E72D297353CC}">
                <c16:uniqueId val="{00000005-C67F-4504-8D48-D8701F61EDA5}"/>
              </c:ext>
            </c:extLst>
          </c:dPt>
          <c:dPt>
            <c:idx val="4"/>
            <c:invertIfNegative val="0"/>
            <c:bubble3D val="0"/>
            <c:extLst xmlns:c16r2="http://schemas.microsoft.com/office/drawing/2015/06/chart">
              <c:ext xmlns:c16="http://schemas.microsoft.com/office/drawing/2014/chart" uri="{C3380CC4-5D6E-409C-BE32-E72D297353CC}">
                <c16:uniqueId val="{00000007-C67F-4504-8D48-D8701F61EDA5}"/>
              </c:ext>
            </c:extLst>
          </c:dPt>
          <c:dPt>
            <c:idx val="8"/>
            <c:invertIfNegative val="0"/>
            <c:bubble3D val="0"/>
            <c:extLst xmlns:c16r2="http://schemas.microsoft.com/office/drawing/2015/06/chart">
              <c:ext xmlns:c16="http://schemas.microsoft.com/office/drawing/2014/chart" uri="{C3380CC4-5D6E-409C-BE32-E72D297353CC}">
                <c16:uniqueId val="{00000009-C67F-4504-8D48-D8701F61EDA5}"/>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LATAM</c:v>
                </c:pt>
                <c:pt idx="3">
                  <c:v>Middle East/Africa</c:v>
                </c:pt>
                <c:pt idx="4">
                  <c:v>BRICS</c:v>
                </c:pt>
                <c:pt idx="5">
                  <c:v>APAC</c:v>
                </c:pt>
                <c:pt idx="6">
                  <c:v>Europe</c:v>
                </c:pt>
                <c:pt idx="7">
                  <c:v>North America</c:v>
                </c:pt>
                <c:pt idx="8">
                  <c:v>G-8 Countries</c:v>
                </c:pt>
              </c:strCache>
            </c:strRef>
          </c:cat>
          <c:val>
            <c:numRef>
              <c:f>Sheet1!$B$2:$B$10</c:f>
              <c:numCache>
                <c:formatCode>General</c:formatCode>
                <c:ptCount val="9"/>
                <c:pt idx="0" formatCode="0%">
                  <c:v>0.53</c:v>
                </c:pt>
                <c:pt idx="2" formatCode="0%">
                  <c:v>0.63</c:v>
                </c:pt>
                <c:pt idx="3" formatCode="0%">
                  <c:v>0.63</c:v>
                </c:pt>
                <c:pt idx="4" formatCode="0%">
                  <c:v>0.57</c:v>
                </c:pt>
                <c:pt idx="5" formatCode="0%">
                  <c:v>0.48</c:v>
                </c:pt>
                <c:pt idx="6" formatCode="0%">
                  <c:v>0.47</c:v>
                </c:pt>
                <c:pt idx="7" formatCode="0%">
                  <c:v>0.46</c:v>
                </c:pt>
                <c:pt idx="8" formatCode="0%">
                  <c:v>0.44</c:v>
                </c:pt>
              </c:numCache>
            </c:numRef>
          </c:val>
          <c:extLst xmlns:c16r2="http://schemas.microsoft.com/office/drawing/2015/06/chart">
            <c:ext xmlns:c16="http://schemas.microsoft.com/office/drawing/2014/chart" uri="{C3380CC4-5D6E-409C-BE32-E72D297353CC}">
              <c16:uniqueId val="{0000000A-C67F-4504-8D48-D8701F61EDA5}"/>
            </c:ext>
          </c:extLst>
        </c:ser>
        <c:dLbls>
          <c:showLegendKey val="0"/>
          <c:showVal val="0"/>
          <c:showCatName val="0"/>
          <c:showSerName val="0"/>
          <c:showPercent val="0"/>
          <c:showBubbleSize val="0"/>
        </c:dLbls>
        <c:gapWidth val="50"/>
        <c:axId val="1607511920"/>
        <c:axId val="1607514240"/>
      </c:barChart>
      <c:catAx>
        <c:axId val="1607511920"/>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07514240"/>
        <c:crosses val="autoZero"/>
        <c:auto val="1"/>
        <c:lblAlgn val="ctr"/>
        <c:lblOffset val="0"/>
        <c:noMultiLvlLbl val="0"/>
      </c:catAx>
      <c:valAx>
        <c:axId val="1607514240"/>
        <c:scaling>
          <c:orientation val="minMax"/>
          <c:max val="1.0"/>
        </c:scaling>
        <c:delete val="1"/>
        <c:axPos val="t"/>
        <c:numFmt formatCode="0%" sourceLinked="1"/>
        <c:majorTickMark val="none"/>
        <c:minorTickMark val="none"/>
        <c:tickLblPos val="nextTo"/>
        <c:crossAx val="160751192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percentStacked"/>
        <c:varyColors val="0"/>
        <c:ser>
          <c:idx val="0"/>
          <c:order val="0"/>
          <c:tx>
            <c:strRef>
              <c:f>Sheet1!$B$1</c:f>
              <c:strCache>
                <c:ptCount val="1"/>
                <c:pt idx="0">
                  <c:v>Rank 1</c:v>
                </c:pt>
              </c:strCache>
            </c:strRef>
          </c:tx>
          <c:spPr>
            <a:solidFill>
              <a:schemeClr val="tx2"/>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Sheet1!$A$2:$A$8</c:f>
              <c:strCache>
                <c:ptCount val="7"/>
                <c:pt idx="0">
                  <c:v>Security</c:v>
                </c:pt>
                <c:pt idx="1">
                  <c:v>Functionality</c:v>
                </c:pt>
                <c:pt idx="2">
                  <c:v>Price </c:v>
                </c:pt>
                <c:pt idx="3">
                  <c:v>Ease of Use</c:v>
                </c:pt>
                <c:pt idx="4">
                  <c:v>Privacy Policy</c:v>
                </c:pt>
                <c:pt idx="5">
                  <c:v>Brand Reputation</c:v>
                </c:pt>
                <c:pt idx="6">
                  <c:v>Appearance</c:v>
                </c:pt>
              </c:strCache>
            </c:strRef>
          </c:cat>
          <c:val>
            <c:numRef>
              <c:f>Sheet1!$B$2:$B$8</c:f>
              <c:numCache>
                <c:formatCode>0%</c:formatCode>
                <c:ptCount val="7"/>
                <c:pt idx="0">
                  <c:v>0.31</c:v>
                </c:pt>
                <c:pt idx="1">
                  <c:v>0.22</c:v>
                </c:pt>
                <c:pt idx="2">
                  <c:v>0.25</c:v>
                </c:pt>
                <c:pt idx="3">
                  <c:v>0.13</c:v>
                </c:pt>
                <c:pt idx="4">
                  <c:v>0.14</c:v>
                </c:pt>
                <c:pt idx="5">
                  <c:v>0.11</c:v>
                </c:pt>
                <c:pt idx="6">
                  <c:v>0.06</c:v>
                </c:pt>
              </c:numCache>
            </c:numRef>
          </c:val>
          <c:extLst xmlns:c16r2="http://schemas.microsoft.com/office/drawing/2015/06/chart">
            <c:ext xmlns:c16="http://schemas.microsoft.com/office/drawing/2014/chart" uri="{C3380CC4-5D6E-409C-BE32-E72D297353CC}">
              <c16:uniqueId val="{00000000-B243-448E-B037-6A8261214E27}"/>
            </c:ext>
          </c:extLst>
        </c:ser>
        <c:ser>
          <c:idx val="1"/>
          <c:order val="1"/>
          <c:tx>
            <c:strRef>
              <c:f>Sheet1!$C$1</c:f>
              <c:strCache>
                <c:ptCount val="1"/>
                <c:pt idx="0">
                  <c:v>Rank 2</c:v>
                </c:pt>
              </c:strCache>
            </c:strRef>
          </c:tx>
          <c:spPr>
            <a:solidFill>
              <a:schemeClr val="tx2">
                <a:lumMod val="60000"/>
                <a:lumOff val="40000"/>
              </a:schemeClr>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Sheet1!$A$2:$A$8</c:f>
              <c:strCache>
                <c:ptCount val="7"/>
                <c:pt idx="0">
                  <c:v>Security</c:v>
                </c:pt>
                <c:pt idx="1">
                  <c:v>Functionality</c:v>
                </c:pt>
                <c:pt idx="2">
                  <c:v>Price </c:v>
                </c:pt>
                <c:pt idx="3">
                  <c:v>Ease of Use</c:v>
                </c:pt>
                <c:pt idx="4">
                  <c:v>Privacy Policy</c:v>
                </c:pt>
                <c:pt idx="5">
                  <c:v>Brand Reputation</c:v>
                </c:pt>
                <c:pt idx="6">
                  <c:v>Appearance</c:v>
                </c:pt>
              </c:strCache>
            </c:strRef>
          </c:cat>
          <c:val>
            <c:numRef>
              <c:f>Sheet1!$C$2:$C$8</c:f>
              <c:numCache>
                <c:formatCode>0%</c:formatCode>
                <c:ptCount val="7"/>
                <c:pt idx="0">
                  <c:v>0.18</c:v>
                </c:pt>
                <c:pt idx="1">
                  <c:v>0.18</c:v>
                </c:pt>
                <c:pt idx="2">
                  <c:v>0.17</c:v>
                </c:pt>
                <c:pt idx="3">
                  <c:v>0.16</c:v>
                </c:pt>
                <c:pt idx="4">
                  <c:v>0.15</c:v>
                </c:pt>
                <c:pt idx="5">
                  <c:v>0.11</c:v>
                </c:pt>
                <c:pt idx="6">
                  <c:v>0.07</c:v>
                </c:pt>
              </c:numCache>
            </c:numRef>
          </c:val>
          <c:extLst xmlns:c16r2="http://schemas.microsoft.com/office/drawing/2015/06/chart">
            <c:ext xmlns:c16="http://schemas.microsoft.com/office/drawing/2014/chart" uri="{C3380CC4-5D6E-409C-BE32-E72D297353CC}">
              <c16:uniqueId val="{00000001-B243-448E-B037-6A8261214E27}"/>
            </c:ext>
          </c:extLst>
        </c:ser>
        <c:ser>
          <c:idx val="2"/>
          <c:order val="2"/>
          <c:tx>
            <c:strRef>
              <c:f>Sheet1!$D$1</c:f>
              <c:strCache>
                <c:ptCount val="1"/>
                <c:pt idx="0">
                  <c:v>Rank 3</c:v>
                </c:pt>
              </c:strCache>
            </c:strRef>
          </c:tx>
          <c:spPr>
            <a:solidFill>
              <a:schemeClr val="tx2">
                <a:lumMod val="40000"/>
                <a:lumOff val="60000"/>
              </a:schemeClr>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Sheet1!$A$2:$A$8</c:f>
              <c:strCache>
                <c:ptCount val="7"/>
                <c:pt idx="0">
                  <c:v>Security</c:v>
                </c:pt>
                <c:pt idx="1">
                  <c:v>Functionality</c:v>
                </c:pt>
                <c:pt idx="2">
                  <c:v>Price </c:v>
                </c:pt>
                <c:pt idx="3">
                  <c:v>Ease of Use</c:v>
                </c:pt>
                <c:pt idx="4">
                  <c:v>Privacy Policy</c:v>
                </c:pt>
                <c:pt idx="5">
                  <c:v>Brand Reputation</c:v>
                </c:pt>
                <c:pt idx="6">
                  <c:v>Appearance</c:v>
                </c:pt>
              </c:strCache>
            </c:strRef>
          </c:cat>
          <c:val>
            <c:numRef>
              <c:f>Sheet1!$D$2:$D$8</c:f>
              <c:numCache>
                <c:formatCode>0%</c:formatCode>
                <c:ptCount val="7"/>
                <c:pt idx="0">
                  <c:v>0.14</c:v>
                </c:pt>
                <c:pt idx="1">
                  <c:v>0.17</c:v>
                </c:pt>
                <c:pt idx="2">
                  <c:v>0.15</c:v>
                </c:pt>
                <c:pt idx="3">
                  <c:v>0.17</c:v>
                </c:pt>
                <c:pt idx="4">
                  <c:v>0.13</c:v>
                </c:pt>
                <c:pt idx="5">
                  <c:v>0.12</c:v>
                </c:pt>
                <c:pt idx="6">
                  <c:v>0.09</c:v>
                </c:pt>
              </c:numCache>
            </c:numRef>
          </c:val>
          <c:extLst xmlns:c16r2="http://schemas.microsoft.com/office/drawing/2015/06/chart">
            <c:ext xmlns:c16="http://schemas.microsoft.com/office/drawing/2014/chart" uri="{C3380CC4-5D6E-409C-BE32-E72D297353CC}">
              <c16:uniqueId val="{00000002-B243-448E-B037-6A8261214E27}"/>
            </c:ext>
          </c:extLst>
        </c:ser>
        <c:ser>
          <c:idx val="3"/>
          <c:order val="3"/>
          <c:tx>
            <c:strRef>
              <c:f>Sheet1!$E$1</c:f>
              <c:strCache>
                <c:ptCount val="1"/>
                <c:pt idx="0">
                  <c:v>Rank 4</c:v>
                </c:pt>
              </c:strCache>
            </c:strRef>
          </c:tx>
          <c:spPr>
            <a:solidFill>
              <a:schemeClr val="accent2">
                <a:lumMod val="60000"/>
                <a:lumOff val="40000"/>
              </a:schemeClr>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0">
                <a:spAutoFit/>
              </a:bodyPr>
              <a:lstStyle/>
              <a:p>
                <a:pPr algn="ctr">
                  <a:defRPr lang="en-US" sz="1197" b="0" i="0" u="none" strike="noStrike" kern="1200" baseline="0">
                    <a:solidFill>
                      <a:schemeClr val="bg1">
                        <a:lumMod val="50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Sheet1!$A$2:$A$8</c:f>
              <c:strCache>
                <c:ptCount val="7"/>
                <c:pt idx="0">
                  <c:v>Security</c:v>
                </c:pt>
                <c:pt idx="1">
                  <c:v>Functionality</c:v>
                </c:pt>
                <c:pt idx="2">
                  <c:v>Price </c:v>
                </c:pt>
                <c:pt idx="3">
                  <c:v>Ease of Use</c:v>
                </c:pt>
                <c:pt idx="4">
                  <c:v>Privacy Policy</c:v>
                </c:pt>
                <c:pt idx="5">
                  <c:v>Brand Reputation</c:v>
                </c:pt>
                <c:pt idx="6">
                  <c:v>Appearance</c:v>
                </c:pt>
              </c:strCache>
            </c:strRef>
          </c:cat>
          <c:val>
            <c:numRef>
              <c:f>Sheet1!$E$2:$E$8</c:f>
              <c:numCache>
                <c:formatCode>0%</c:formatCode>
                <c:ptCount val="7"/>
                <c:pt idx="0">
                  <c:v>0.13</c:v>
                </c:pt>
                <c:pt idx="1">
                  <c:v>0.15</c:v>
                </c:pt>
                <c:pt idx="2">
                  <c:v>0.13</c:v>
                </c:pt>
                <c:pt idx="3">
                  <c:v>0.17</c:v>
                </c:pt>
                <c:pt idx="4">
                  <c:v>0.13</c:v>
                </c:pt>
                <c:pt idx="5">
                  <c:v>0.13</c:v>
                </c:pt>
                <c:pt idx="6">
                  <c:v>0.11</c:v>
                </c:pt>
              </c:numCache>
            </c:numRef>
          </c:val>
          <c:extLst xmlns:c16r2="http://schemas.microsoft.com/office/drawing/2015/06/chart">
            <c:ext xmlns:c16="http://schemas.microsoft.com/office/drawing/2014/chart" uri="{C3380CC4-5D6E-409C-BE32-E72D297353CC}">
              <c16:uniqueId val="{00000000-77C2-4373-B06A-EF6F6F0C4AAF}"/>
            </c:ext>
          </c:extLst>
        </c:ser>
        <c:ser>
          <c:idx val="4"/>
          <c:order val="4"/>
          <c:tx>
            <c:strRef>
              <c:f>Sheet1!$F$1</c:f>
              <c:strCache>
                <c:ptCount val="1"/>
                <c:pt idx="0">
                  <c:v>Rank 5</c:v>
                </c:pt>
              </c:strCache>
            </c:strRef>
          </c:tx>
          <c:spPr>
            <a:solidFill>
              <a:schemeClr val="accent2"/>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0">
                <a:spAutoFit/>
              </a:bodyPr>
              <a:lstStyle/>
              <a:p>
                <a:pPr algn="ctr">
                  <a:defRPr lang="en-US"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Sheet1!$A$2:$A$8</c:f>
              <c:strCache>
                <c:ptCount val="7"/>
                <c:pt idx="0">
                  <c:v>Security</c:v>
                </c:pt>
                <c:pt idx="1">
                  <c:v>Functionality</c:v>
                </c:pt>
                <c:pt idx="2">
                  <c:v>Price </c:v>
                </c:pt>
                <c:pt idx="3">
                  <c:v>Ease of Use</c:v>
                </c:pt>
                <c:pt idx="4">
                  <c:v>Privacy Policy</c:v>
                </c:pt>
                <c:pt idx="5">
                  <c:v>Brand Reputation</c:v>
                </c:pt>
                <c:pt idx="6">
                  <c:v>Appearance</c:v>
                </c:pt>
              </c:strCache>
            </c:strRef>
          </c:cat>
          <c:val>
            <c:numRef>
              <c:f>Sheet1!$F$2:$F$8</c:f>
              <c:numCache>
                <c:formatCode>0%</c:formatCode>
                <c:ptCount val="7"/>
                <c:pt idx="0">
                  <c:v>0.11</c:v>
                </c:pt>
                <c:pt idx="1">
                  <c:v>0.13</c:v>
                </c:pt>
                <c:pt idx="2">
                  <c:v>0.12</c:v>
                </c:pt>
                <c:pt idx="3">
                  <c:v>0.15</c:v>
                </c:pt>
                <c:pt idx="4">
                  <c:v>0.15</c:v>
                </c:pt>
                <c:pt idx="5">
                  <c:v>0.15</c:v>
                </c:pt>
                <c:pt idx="6">
                  <c:v>0.14</c:v>
                </c:pt>
              </c:numCache>
            </c:numRef>
          </c:val>
          <c:extLst xmlns:c16r2="http://schemas.microsoft.com/office/drawing/2015/06/chart">
            <c:ext xmlns:c16="http://schemas.microsoft.com/office/drawing/2014/chart" uri="{C3380CC4-5D6E-409C-BE32-E72D297353CC}">
              <c16:uniqueId val="{00000001-77C2-4373-B06A-EF6F6F0C4AAF}"/>
            </c:ext>
          </c:extLst>
        </c:ser>
        <c:ser>
          <c:idx val="5"/>
          <c:order val="5"/>
          <c:tx>
            <c:strRef>
              <c:f>Sheet1!$G$1</c:f>
              <c:strCache>
                <c:ptCount val="1"/>
                <c:pt idx="0">
                  <c:v>Rank 6</c:v>
                </c:pt>
              </c:strCache>
            </c:strRef>
          </c:tx>
          <c:spPr>
            <a:solidFill>
              <a:schemeClr val="accent1">
                <a:lumMod val="60000"/>
                <a:lumOff val="40000"/>
              </a:schemeClr>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0">
                <a:spAutoFit/>
              </a:bodyPr>
              <a:lstStyle/>
              <a:p>
                <a:pPr algn="ctr">
                  <a:defRPr lang="en-US"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Sheet1!$A$2:$A$8</c:f>
              <c:strCache>
                <c:ptCount val="7"/>
                <c:pt idx="0">
                  <c:v>Security</c:v>
                </c:pt>
                <c:pt idx="1">
                  <c:v>Functionality</c:v>
                </c:pt>
                <c:pt idx="2">
                  <c:v>Price </c:v>
                </c:pt>
                <c:pt idx="3">
                  <c:v>Ease of Use</c:v>
                </c:pt>
                <c:pt idx="4">
                  <c:v>Privacy Policy</c:v>
                </c:pt>
                <c:pt idx="5">
                  <c:v>Brand Reputation</c:v>
                </c:pt>
                <c:pt idx="6">
                  <c:v>Appearance</c:v>
                </c:pt>
              </c:strCache>
            </c:strRef>
          </c:cat>
          <c:val>
            <c:numRef>
              <c:f>Sheet1!$G$2:$G$8</c:f>
              <c:numCache>
                <c:formatCode>0%</c:formatCode>
                <c:ptCount val="7"/>
                <c:pt idx="0">
                  <c:v>0.09</c:v>
                </c:pt>
                <c:pt idx="1">
                  <c:v>0.1</c:v>
                </c:pt>
                <c:pt idx="2">
                  <c:v>0.09</c:v>
                </c:pt>
                <c:pt idx="3">
                  <c:v>0.12</c:v>
                </c:pt>
                <c:pt idx="4">
                  <c:v>0.15</c:v>
                </c:pt>
                <c:pt idx="5">
                  <c:v>0.19</c:v>
                </c:pt>
                <c:pt idx="6">
                  <c:v>0.19</c:v>
                </c:pt>
              </c:numCache>
            </c:numRef>
          </c:val>
          <c:extLst xmlns:c16r2="http://schemas.microsoft.com/office/drawing/2015/06/chart">
            <c:ext xmlns:c16="http://schemas.microsoft.com/office/drawing/2014/chart" uri="{C3380CC4-5D6E-409C-BE32-E72D297353CC}">
              <c16:uniqueId val="{00000002-77C2-4373-B06A-EF6F6F0C4AAF}"/>
            </c:ext>
          </c:extLst>
        </c:ser>
        <c:ser>
          <c:idx val="6"/>
          <c:order val="6"/>
          <c:tx>
            <c:strRef>
              <c:f>Sheet1!$H$1</c:f>
              <c:strCache>
                <c:ptCount val="1"/>
                <c:pt idx="0">
                  <c:v>Rank 7</c:v>
                </c:pt>
              </c:strCache>
            </c:strRef>
          </c:tx>
          <c:spPr>
            <a:solidFill>
              <a:schemeClr val="accent1"/>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0">
                <a:spAutoFit/>
              </a:bodyPr>
              <a:lstStyle/>
              <a:p>
                <a:pPr algn="ctr">
                  <a:defRPr lang="en-US"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Sheet1!$A$2:$A$8</c:f>
              <c:strCache>
                <c:ptCount val="7"/>
                <c:pt idx="0">
                  <c:v>Security</c:v>
                </c:pt>
                <c:pt idx="1">
                  <c:v>Functionality</c:v>
                </c:pt>
                <c:pt idx="2">
                  <c:v>Price </c:v>
                </c:pt>
                <c:pt idx="3">
                  <c:v>Ease of Use</c:v>
                </c:pt>
                <c:pt idx="4">
                  <c:v>Privacy Policy</c:v>
                </c:pt>
                <c:pt idx="5">
                  <c:v>Brand Reputation</c:v>
                </c:pt>
                <c:pt idx="6">
                  <c:v>Appearance</c:v>
                </c:pt>
              </c:strCache>
            </c:strRef>
          </c:cat>
          <c:val>
            <c:numRef>
              <c:f>Sheet1!$H$2:$H$8</c:f>
              <c:numCache>
                <c:formatCode>0%</c:formatCode>
                <c:ptCount val="7"/>
                <c:pt idx="0">
                  <c:v>0.04</c:v>
                </c:pt>
                <c:pt idx="1">
                  <c:v>0.06</c:v>
                </c:pt>
                <c:pt idx="2">
                  <c:v>0.09</c:v>
                </c:pt>
                <c:pt idx="3">
                  <c:v>0.09</c:v>
                </c:pt>
                <c:pt idx="4">
                  <c:v>0.15</c:v>
                </c:pt>
                <c:pt idx="5">
                  <c:v>0.19</c:v>
                </c:pt>
                <c:pt idx="6">
                  <c:v>0.33</c:v>
                </c:pt>
              </c:numCache>
            </c:numRef>
          </c:val>
          <c:extLst xmlns:c16r2="http://schemas.microsoft.com/office/drawing/2015/06/chart">
            <c:ext xmlns:c16="http://schemas.microsoft.com/office/drawing/2014/chart" uri="{C3380CC4-5D6E-409C-BE32-E72D297353CC}">
              <c16:uniqueId val="{00000003-77C2-4373-B06A-EF6F6F0C4AAF}"/>
            </c:ext>
          </c:extLst>
        </c:ser>
        <c:dLbls>
          <c:showLegendKey val="0"/>
          <c:showVal val="0"/>
          <c:showCatName val="0"/>
          <c:showSerName val="0"/>
          <c:showPercent val="0"/>
          <c:showBubbleSize val="0"/>
        </c:dLbls>
        <c:gapWidth val="50"/>
        <c:overlap val="100"/>
        <c:axId val="1605398880"/>
        <c:axId val="1605400928"/>
      </c:barChart>
      <c:catAx>
        <c:axId val="1605398880"/>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05400928"/>
        <c:crosses val="autoZero"/>
        <c:auto val="1"/>
        <c:lblAlgn val="ctr"/>
        <c:lblOffset val="0"/>
        <c:noMultiLvlLbl val="0"/>
      </c:catAx>
      <c:valAx>
        <c:axId val="1605400928"/>
        <c:scaling>
          <c:orientation val="minMax"/>
          <c:max val="1.0"/>
        </c:scaling>
        <c:delete val="1"/>
        <c:axPos val="t"/>
        <c:numFmt formatCode="0%" sourceLinked="1"/>
        <c:majorTickMark val="none"/>
        <c:minorTickMark val="none"/>
        <c:tickLblPos val="nextTo"/>
        <c:crossAx val="1605398880"/>
        <c:crosses val="autoZero"/>
        <c:crossBetween val="between"/>
      </c:valAx>
      <c:spPr>
        <a:noFill/>
        <a:ln>
          <a:noFill/>
        </a:ln>
        <a:effectLst/>
      </c:spPr>
    </c:plotArea>
    <c:legend>
      <c:legendPos val="b"/>
      <c:layout>
        <c:manualLayout>
          <c:xMode val="edge"/>
          <c:yMode val="edge"/>
          <c:x val="0.152903673499146"/>
          <c:y val="0.908019513865115"/>
          <c:w val="0.834039364871058"/>
          <c:h val="0.0617872494199095"/>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percentStacked"/>
        <c:varyColors val="0"/>
        <c:ser>
          <c:idx val="0"/>
          <c:order val="0"/>
          <c:tx>
            <c:strRef>
              <c:f>Sheet1!$B$1</c:f>
              <c:strCache>
                <c:ptCount val="1"/>
                <c:pt idx="0">
                  <c:v>Rank 1</c:v>
                </c:pt>
              </c:strCache>
            </c:strRef>
          </c:tx>
          <c:spPr>
            <a:solidFill>
              <a:schemeClr val="tx2"/>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Kenya</c:v>
                </c:pt>
                <c:pt idx="3">
                  <c:v>Nigeria</c:v>
                </c:pt>
                <c:pt idx="4">
                  <c:v>China</c:v>
                </c:pt>
                <c:pt idx="5">
                  <c:v>Hong Kong</c:v>
                </c:pt>
                <c:pt idx="6">
                  <c:v>Indonesia</c:v>
                </c:pt>
                <c:pt idx="7">
                  <c:v>India</c:v>
                </c:pt>
                <c:pt idx="8">
                  <c:v>Tunisia</c:v>
                </c:pt>
                <c:pt idx="9">
                  <c:v>Turkey</c:v>
                </c:pt>
                <c:pt idx="10">
                  <c:v>Poland</c:v>
                </c:pt>
                <c:pt idx="11">
                  <c:v>Germany</c:v>
                </c:pt>
                <c:pt idx="12">
                  <c:v>Italy</c:v>
                </c:pt>
                <c:pt idx="13">
                  <c:v>Mexico</c:v>
                </c:pt>
                <c:pt idx="14">
                  <c:v>Brazil</c:v>
                </c:pt>
                <c:pt idx="15">
                  <c:v>Sweden</c:v>
                </c:pt>
                <c:pt idx="16">
                  <c:v>France</c:v>
                </c:pt>
                <c:pt idx="17">
                  <c:v>Egypt</c:v>
                </c:pt>
                <c:pt idx="18">
                  <c:v>Japan</c:v>
                </c:pt>
                <c:pt idx="19">
                  <c:v>United States</c:v>
                </c:pt>
                <c:pt idx="20">
                  <c:v>South Africa</c:v>
                </c:pt>
                <c:pt idx="21">
                  <c:v>Russia</c:v>
                </c:pt>
                <c:pt idx="22">
                  <c:v>Canada</c:v>
                </c:pt>
                <c:pt idx="23">
                  <c:v>Republic of Korea</c:v>
                </c:pt>
                <c:pt idx="24">
                  <c:v>Great Britain</c:v>
                </c:pt>
                <c:pt idx="25">
                  <c:v>Australia</c:v>
                </c:pt>
                <c:pt idx="26">
                  <c:v>Pakistan</c:v>
                </c:pt>
              </c:strCache>
            </c:strRef>
          </c:cat>
          <c:val>
            <c:numRef>
              <c:f>Sheet1!$B$2:$B$28</c:f>
              <c:numCache>
                <c:formatCode>General</c:formatCode>
                <c:ptCount val="27"/>
                <c:pt idx="0" formatCode="0%">
                  <c:v>0.31</c:v>
                </c:pt>
                <c:pt idx="2" formatCode="0%">
                  <c:v>0.61</c:v>
                </c:pt>
                <c:pt idx="3" formatCode="0%">
                  <c:v>0.63</c:v>
                </c:pt>
                <c:pt idx="4" formatCode="0%">
                  <c:v>0.43</c:v>
                </c:pt>
                <c:pt idx="5" formatCode="0%">
                  <c:v>0.34</c:v>
                </c:pt>
                <c:pt idx="6" formatCode="0%">
                  <c:v>0.39</c:v>
                </c:pt>
                <c:pt idx="7" formatCode="0%">
                  <c:v>0.33</c:v>
                </c:pt>
                <c:pt idx="8" formatCode="0%">
                  <c:v>0.38</c:v>
                </c:pt>
                <c:pt idx="9" formatCode="0%">
                  <c:v>0.36</c:v>
                </c:pt>
                <c:pt idx="10" formatCode="0%">
                  <c:v>0.35</c:v>
                </c:pt>
                <c:pt idx="11" formatCode="0%">
                  <c:v>0.29</c:v>
                </c:pt>
                <c:pt idx="12" formatCode="0%">
                  <c:v>0.31</c:v>
                </c:pt>
                <c:pt idx="13" formatCode="0%">
                  <c:v>0.32</c:v>
                </c:pt>
                <c:pt idx="14" formatCode="0%">
                  <c:v>0.3</c:v>
                </c:pt>
                <c:pt idx="15" formatCode="0%">
                  <c:v>0.25</c:v>
                </c:pt>
                <c:pt idx="16" formatCode="0%">
                  <c:v>0.26</c:v>
                </c:pt>
                <c:pt idx="17" formatCode="0%">
                  <c:v>0.26</c:v>
                </c:pt>
                <c:pt idx="18" formatCode="0%">
                  <c:v>0.25</c:v>
                </c:pt>
                <c:pt idx="19" formatCode="0%">
                  <c:v>0.26</c:v>
                </c:pt>
                <c:pt idx="20" formatCode="0%">
                  <c:v>0.26</c:v>
                </c:pt>
                <c:pt idx="21" formatCode="0%">
                  <c:v>0.24</c:v>
                </c:pt>
                <c:pt idx="22" formatCode="0%">
                  <c:v>0.23</c:v>
                </c:pt>
                <c:pt idx="23" formatCode="0%">
                  <c:v>0.24</c:v>
                </c:pt>
                <c:pt idx="24" formatCode="0%">
                  <c:v>0.21</c:v>
                </c:pt>
                <c:pt idx="25" formatCode="0%">
                  <c:v>0.19</c:v>
                </c:pt>
                <c:pt idx="26" formatCode="0%">
                  <c:v>0.18</c:v>
                </c:pt>
              </c:numCache>
            </c:numRef>
          </c:val>
          <c:extLst xmlns:c16r2="http://schemas.microsoft.com/office/drawing/2015/06/chart">
            <c:ext xmlns:c16="http://schemas.microsoft.com/office/drawing/2014/chart" uri="{C3380CC4-5D6E-409C-BE32-E72D297353CC}">
              <c16:uniqueId val="{00000000-E2D5-4598-A956-AFDB4D460477}"/>
            </c:ext>
          </c:extLst>
        </c:ser>
        <c:ser>
          <c:idx val="1"/>
          <c:order val="1"/>
          <c:tx>
            <c:strRef>
              <c:f>Sheet1!$C$1</c:f>
              <c:strCache>
                <c:ptCount val="1"/>
                <c:pt idx="0">
                  <c:v>Rank 2</c:v>
                </c:pt>
              </c:strCache>
            </c:strRef>
          </c:tx>
          <c:spPr>
            <a:solidFill>
              <a:schemeClr val="tx2">
                <a:lumMod val="60000"/>
                <a:lumOff val="40000"/>
              </a:schemeClr>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Kenya</c:v>
                </c:pt>
                <c:pt idx="3">
                  <c:v>Nigeria</c:v>
                </c:pt>
                <c:pt idx="4">
                  <c:v>China</c:v>
                </c:pt>
                <c:pt idx="5">
                  <c:v>Hong Kong</c:v>
                </c:pt>
                <c:pt idx="6">
                  <c:v>Indonesia</c:v>
                </c:pt>
                <c:pt idx="7">
                  <c:v>India</c:v>
                </c:pt>
                <c:pt idx="8">
                  <c:v>Tunisia</c:v>
                </c:pt>
                <c:pt idx="9">
                  <c:v>Turkey</c:v>
                </c:pt>
                <c:pt idx="10">
                  <c:v>Poland</c:v>
                </c:pt>
                <c:pt idx="11">
                  <c:v>Germany</c:v>
                </c:pt>
                <c:pt idx="12">
                  <c:v>Italy</c:v>
                </c:pt>
                <c:pt idx="13">
                  <c:v>Mexico</c:v>
                </c:pt>
                <c:pt idx="14">
                  <c:v>Brazil</c:v>
                </c:pt>
                <c:pt idx="15">
                  <c:v>Sweden</c:v>
                </c:pt>
                <c:pt idx="16">
                  <c:v>France</c:v>
                </c:pt>
                <c:pt idx="17">
                  <c:v>Egypt</c:v>
                </c:pt>
                <c:pt idx="18">
                  <c:v>Japan</c:v>
                </c:pt>
                <c:pt idx="19">
                  <c:v>United States</c:v>
                </c:pt>
                <c:pt idx="20">
                  <c:v>South Africa</c:v>
                </c:pt>
                <c:pt idx="21">
                  <c:v>Russia</c:v>
                </c:pt>
                <c:pt idx="22">
                  <c:v>Canada</c:v>
                </c:pt>
                <c:pt idx="23">
                  <c:v>Republic of Korea</c:v>
                </c:pt>
                <c:pt idx="24">
                  <c:v>Great Britain</c:v>
                </c:pt>
                <c:pt idx="25">
                  <c:v>Australia</c:v>
                </c:pt>
                <c:pt idx="26">
                  <c:v>Pakistan</c:v>
                </c:pt>
              </c:strCache>
            </c:strRef>
          </c:cat>
          <c:val>
            <c:numRef>
              <c:f>Sheet1!$C$2:$C$28</c:f>
              <c:numCache>
                <c:formatCode>General</c:formatCode>
                <c:ptCount val="27"/>
                <c:pt idx="0" formatCode="0%">
                  <c:v>0.18</c:v>
                </c:pt>
                <c:pt idx="2" formatCode="0%">
                  <c:v>0.18</c:v>
                </c:pt>
                <c:pt idx="3" formatCode="0%">
                  <c:v>0.14</c:v>
                </c:pt>
                <c:pt idx="4" formatCode="0%">
                  <c:v>0.19</c:v>
                </c:pt>
                <c:pt idx="5" formatCode="0%">
                  <c:v>0.22</c:v>
                </c:pt>
                <c:pt idx="6" formatCode="0%">
                  <c:v>0.19</c:v>
                </c:pt>
                <c:pt idx="7" formatCode="0%">
                  <c:v>0.17</c:v>
                </c:pt>
                <c:pt idx="8" formatCode="0%">
                  <c:v>0.15</c:v>
                </c:pt>
                <c:pt idx="9" formatCode="0%">
                  <c:v>0.16</c:v>
                </c:pt>
                <c:pt idx="10" formatCode="0%">
                  <c:v>0.18</c:v>
                </c:pt>
                <c:pt idx="11" formatCode="0%">
                  <c:v>0.2</c:v>
                </c:pt>
                <c:pt idx="12" formatCode="0%">
                  <c:v>0.18</c:v>
                </c:pt>
                <c:pt idx="13" formatCode="0%">
                  <c:v>0.2</c:v>
                </c:pt>
                <c:pt idx="14" formatCode="0%">
                  <c:v>0.17</c:v>
                </c:pt>
                <c:pt idx="15" formatCode="0%">
                  <c:v>0.2</c:v>
                </c:pt>
                <c:pt idx="16" formatCode="0%">
                  <c:v>0.17</c:v>
                </c:pt>
                <c:pt idx="17" formatCode="0%">
                  <c:v>0.17</c:v>
                </c:pt>
                <c:pt idx="18" formatCode="0%">
                  <c:v>0.18</c:v>
                </c:pt>
                <c:pt idx="19" formatCode="0%">
                  <c:v>0.17</c:v>
                </c:pt>
                <c:pt idx="20" formatCode="0%">
                  <c:v>0.18</c:v>
                </c:pt>
                <c:pt idx="21" formatCode="0%">
                  <c:v>0.14</c:v>
                </c:pt>
                <c:pt idx="22" formatCode="0%">
                  <c:v>0.17</c:v>
                </c:pt>
                <c:pt idx="23" formatCode="0%">
                  <c:v>0.18</c:v>
                </c:pt>
                <c:pt idx="24" formatCode="0%">
                  <c:v>0.17</c:v>
                </c:pt>
                <c:pt idx="25" formatCode="0%">
                  <c:v>0.15</c:v>
                </c:pt>
                <c:pt idx="26" formatCode="0%">
                  <c:v>0.19</c:v>
                </c:pt>
              </c:numCache>
            </c:numRef>
          </c:val>
          <c:extLst xmlns:c16r2="http://schemas.microsoft.com/office/drawing/2015/06/chart">
            <c:ext xmlns:c16="http://schemas.microsoft.com/office/drawing/2014/chart" uri="{C3380CC4-5D6E-409C-BE32-E72D297353CC}">
              <c16:uniqueId val="{00000001-E2D5-4598-A956-AFDB4D460477}"/>
            </c:ext>
          </c:extLst>
        </c:ser>
        <c:ser>
          <c:idx val="2"/>
          <c:order val="2"/>
          <c:tx>
            <c:strRef>
              <c:f>Sheet1!$D$1</c:f>
              <c:strCache>
                <c:ptCount val="1"/>
                <c:pt idx="0">
                  <c:v>Rank 3</c:v>
                </c:pt>
              </c:strCache>
            </c:strRef>
          </c:tx>
          <c:spPr>
            <a:solidFill>
              <a:schemeClr val="tx2">
                <a:lumMod val="40000"/>
                <a:lumOff val="60000"/>
              </a:schemeClr>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Kenya</c:v>
                </c:pt>
                <c:pt idx="3">
                  <c:v>Nigeria</c:v>
                </c:pt>
                <c:pt idx="4">
                  <c:v>China</c:v>
                </c:pt>
                <c:pt idx="5">
                  <c:v>Hong Kong</c:v>
                </c:pt>
                <c:pt idx="6">
                  <c:v>Indonesia</c:v>
                </c:pt>
                <c:pt idx="7">
                  <c:v>India</c:v>
                </c:pt>
                <c:pt idx="8">
                  <c:v>Tunisia</c:v>
                </c:pt>
                <c:pt idx="9">
                  <c:v>Turkey</c:v>
                </c:pt>
                <c:pt idx="10">
                  <c:v>Poland</c:v>
                </c:pt>
                <c:pt idx="11">
                  <c:v>Germany</c:v>
                </c:pt>
                <c:pt idx="12">
                  <c:v>Italy</c:v>
                </c:pt>
                <c:pt idx="13">
                  <c:v>Mexico</c:v>
                </c:pt>
                <c:pt idx="14">
                  <c:v>Brazil</c:v>
                </c:pt>
                <c:pt idx="15">
                  <c:v>Sweden</c:v>
                </c:pt>
                <c:pt idx="16">
                  <c:v>France</c:v>
                </c:pt>
                <c:pt idx="17">
                  <c:v>Egypt</c:v>
                </c:pt>
                <c:pt idx="18">
                  <c:v>Japan</c:v>
                </c:pt>
                <c:pt idx="19">
                  <c:v>United States</c:v>
                </c:pt>
                <c:pt idx="20">
                  <c:v>South Africa</c:v>
                </c:pt>
                <c:pt idx="21">
                  <c:v>Russia</c:v>
                </c:pt>
                <c:pt idx="22">
                  <c:v>Canada</c:v>
                </c:pt>
                <c:pt idx="23">
                  <c:v>Republic of Korea</c:v>
                </c:pt>
                <c:pt idx="24">
                  <c:v>Great Britain</c:v>
                </c:pt>
                <c:pt idx="25">
                  <c:v>Australia</c:v>
                </c:pt>
                <c:pt idx="26">
                  <c:v>Pakistan</c:v>
                </c:pt>
              </c:strCache>
            </c:strRef>
          </c:cat>
          <c:val>
            <c:numRef>
              <c:f>Sheet1!$D$2:$D$28</c:f>
              <c:numCache>
                <c:formatCode>General</c:formatCode>
                <c:ptCount val="27"/>
                <c:pt idx="0" formatCode="0%">
                  <c:v>0.14</c:v>
                </c:pt>
                <c:pt idx="2" formatCode="0%">
                  <c:v>0.08</c:v>
                </c:pt>
                <c:pt idx="3" formatCode="0%">
                  <c:v>0.1</c:v>
                </c:pt>
                <c:pt idx="4" formatCode="0%">
                  <c:v>0.13</c:v>
                </c:pt>
                <c:pt idx="5" formatCode="0%">
                  <c:v>0.15</c:v>
                </c:pt>
                <c:pt idx="6" formatCode="0%">
                  <c:v>0.13</c:v>
                </c:pt>
                <c:pt idx="7" formatCode="0%">
                  <c:v>0.15</c:v>
                </c:pt>
                <c:pt idx="8" formatCode="0%">
                  <c:v>0.13</c:v>
                </c:pt>
                <c:pt idx="9" formatCode="0%">
                  <c:v>0.12</c:v>
                </c:pt>
                <c:pt idx="10" formatCode="0%">
                  <c:v>0.12</c:v>
                </c:pt>
                <c:pt idx="11" formatCode="0%">
                  <c:v>0.18</c:v>
                </c:pt>
                <c:pt idx="12" formatCode="0%">
                  <c:v>0.16</c:v>
                </c:pt>
                <c:pt idx="13" formatCode="0%">
                  <c:v>0.13</c:v>
                </c:pt>
                <c:pt idx="14" formatCode="0%">
                  <c:v>0.13</c:v>
                </c:pt>
                <c:pt idx="15" formatCode="0%">
                  <c:v>0.17</c:v>
                </c:pt>
                <c:pt idx="16" formatCode="0%">
                  <c:v>0.14</c:v>
                </c:pt>
                <c:pt idx="17" formatCode="0%">
                  <c:v>0.15</c:v>
                </c:pt>
                <c:pt idx="18" formatCode="0%">
                  <c:v>0.14</c:v>
                </c:pt>
                <c:pt idx="19" formatCode="0%">
                  <c:v>0.16</c:v>
                </c:pt>
                <c:pt idx="20" formatCode="0%">
                  <c:v>0.14</c:v>
                </c:pt>
                <c:pt idx="21" formatCode="0%">
                  <c:v>0.17</c:v>
                </c:pt>
                <c:pt idx="22" formatCode="0%">
                  <c:v>0.15</c:v>
                </c:pt>
                <c:pt idx="23" formatCode="0%">
                  <c:v>0.16</c:v>
                </c:pt>
                <c:pt idx="24" formatCode="0%">
                  <c:v>0.15</c:v>
                </c:pt>
                <c:pt idx="25" formatCode="0%">
                  <c:v>0.19</c:v>
                </c:pt>
                <c:pt idx="26" formatCode="0%">
                  <c:v>0.15</c:v>
                </c:pt>
              </c:numCache>
            </c:numRef>
          </c:val>
          <c:extLst xmlns:c16r2="http://schemas.microsoft.com/office/drawing/2015/06/chart">
            <c:ext xmlns:c16="http://schemas.microsoft.com/office/drawing/2014/chart" uri="{C3380CC4-5D6E-409C-BE32-E72D297353CC}">
              <c16:uniqueId val="{00000002-E2D5-4598-A956-AFDB4D460477}"/>
            </c:ext>
          </c:extLst>
        </c:ser>
        <c:ser>
          <c:idx val="3"/>
          <c:order val="3"/>
          <c:tx>
            <c:strRef>
              <c:f>Sheet1!$E$1</c:f>
              <c:strCache>
                <c:ptCount val="1"/>
                <c:pt idx="0">
                  <c:v>Rank 4</c:v>
                </c:pt>
              </c:strCache>
            </c:strRef>
          </c:tx>
          <c:spPr>
            <a:solidFill>
              <a:schemeClr val="accent2">
                <a:lumMod val="60000"/>
                <a:lumOff val="40000"/>
              </a:schemeClr>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0">
                <a:spAutoFit/>
              </a:bodyPr>
              <a:lstStyle/>
              <a:p>
                <a:pPr algn="ctr">
                  <a:defRPr lang="en-US" sz="1197" b="0" i="0" u="none" strike="noStrike" kern="1200" baseline="0">
                    <a:solidFill>
                      <a:schemeClr val="bg1">
                        <a:lumMod val="50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Kenya</c:v>
                </c:pt>
                <c:pt idx="3">
                  <c:v>Nigeria</c:v>
                </c:pt>
                <c:pt idx="4">
                  <c:v>China</c:v>
                </c:pt>
                <c:pt idx="5">
                  <c:v>Hong Kong</c:v>
                </c:pt>
                <c:pt idx="6">
                  <c:v>Indonesia</c:v>
                </c:pt>
                <c:pt idx="7">
                  <c:v>India</c:v>
                </c:pt>
                <c:pt idx="8">
                  <c:v>Tunisia</c:v>
                </c:pt>
                <c:pt idx="9">
                  <c:v>Turkey</c:v>
                </c:pt>
                <c:pt idx="10">
                  <c:v>Poland</c:v>
                </c:pt>
                <c:pt idx="11">
                  <c:v>Germany</c:v>
                </c:pt>
                <c:pt idx="12">
                  <c:v>Italy</c:v>
                </c:pt>
                <c:pt idx="13">
                  <c:v>Mexico</c:v>
                </c:pt>
                <c:pt idx="14">
                  <c:v>Brazil</c:v>
                </c:pt>
                <c:pt idx="15">
                  <c:v>Sweden</c:v>
                </c:pt>
                <c:pt idx="16">
                  <c:v>France</c:v>
                </c:pt>
                <c:pt idx="17">
                  <c:v>Egypt</c:v>
                </c:pt>
                <c:pt idx="18">
                  <c:v>Japan</c:v>
                </c:pt>
                <c:pt idx="19">
                  <c:v>United States</c:v>
                </c:pt>
                <c:pt idx="20">
                  <c:v>South Africa</c:v>
                </c:pt>
                <c:pt idx="21">
                  <c:v>Russia</c:v>
                </c:pt>
                <c:pt idx="22">
                  <c:v>Canada</c:v>
                </c:pt>
                <c:pt idx="23">
                  <c:v>Republic of Korea</c:v>
                </c:pt>
                <c:pt idx="24">
                  <c:v>Great Britain</c:v>
                </c:pt>
                <c:pt idx="25">
                  <c:v>Australia</c:v>
                </c:pt>
                <c:pt idx="26">
                  <c:v>Pakistan</c:v>
                </c:pt>
              </c:strCache>
            </c:strRef>
          </c:cat>
          <c:val>
            <c:numRef>
              <c:f>Sheet1!$E$2:$E$28</c:f>
              <c:numCache>
                <c:formatCode>General</c:formatCode>
                <c:ptCount val="27"/>
                <c:pt idx="0" formatCode="0%">
                  <c:v>0.13</c:v>
                </c:pt>
                <c:pt idx="2" formatCode="0%">
                  <c:v>0.06</c:v>
                </c:pt>
                <c:pt idx="3" formatCode="0%">
                  <c:v>0.06</c:v>
                </c:pt>
                <c:pt idx="4" formatCode="0%">
                  <c:v>0.07</c:v>
                </c:pt>
                <c:pt idx="5" formatCode="0%">
                  <c:v>0.1</c:v>
                </c:pt>
                <c:pt idx="6" formatCode="0%">
                  <c:v>0.09</c:v>
                </c:pt>
                <c:pt idx="7" formatCode="0%">
                  <c:v>0.12</c:v>
                </c:pt>
                <c:pt idx="8" formatCode="0%">
                  <c:v>0.1</c:v>
                </c:pt>
                <c:pt idx="9" formatCode="0%">
                  <c:v>0.11</c:v>
                </c:pt>
                <c:pt idx="10" formatCode="0%">
                  <c:v>0.12</c:v>
                </c:pt>
                <c:pt idx="11" formatCode="0%">
                  <c:v>0.16</c:v>
                </c:pt>
                <c:pt idx="12" formatCode="0%">
                  <c:v>0.13</c:v>
                </c:pt>
                <c:pt idx="13" formatCode="0%">
                  <c:v>0.11</c:v>
                </c:pt>
                <c:pt idx="14" formatCode="0%">
                  <c:v>0.15</c:v>
                </c:pt>
                <c:pt idx="15" formatCode="0%">
                  <c:v>0.15</c:v>
                </c:pt>
                <c:pt idx="16" formatCode="0%">
                  <c:v>0.15</c:v>
                </c:pt>
                <c:pt idx="17" formatCode="0%">
                  <c:v>0.15</c:v>
                </c:pt>
                <c:pt idx="18" formatCode="0%">
                  <c:v>0.17</c:v>
                </c:pt>
                <c:pt idx="19" formatCode="0%">
                  <c:v>0.14</c:v>
                </c:pt>
                <c:pt idx="20" formatCode="0%">
                  <c:v>0.16</c:v>
                </c:pt>
                <c:pt idx="21" formatCode="0%">
                  <c:v>0.18</c:v>
                </c:pt>
                <c:pt idx="22" formatCode="0%">
                  <c:v>0.16</c:v>
                </c:pt>
                <c:pt idx="23" formatCode="0%">
                  <c:v>0.14</c:v>
                </c:pt>
                <c:pt idx="24" formatCode="0%">
                  <c:v>0.17</c:v>
                </c:pt>
                <c:pt idx="25" formatCode="0%">
                  <c:v>0.16</c:v>
                </c:pt>
                <c:pt idx="26" formatCode="0%">
                  <c:v>0.12</c:v>
                </c:pt>
              </c:numCache>
            </c:numRef>
          </c:val>
          <c:extLst xmlns:c16r2="http://schemas.microsoft.com/office/drawing/2015/06/chart">
            <c:ext xmlns:c16="http://schemas.microsoft.com/office/drawing/2014/chart" uri="{C3380CC4-5D6E-409C-BE32-E72D297353CC}">
              <c16:uniqueId val="{00000003-E2D5-4598-A956-AFDB4D460477}"/>
            </c:ext>
          </c:extLst>
        </c:ser>
        <c:ser>
          <c:idx val="4"/>
          <c:order val="4"/>
          <c:tx>
            <c:strRef>
              <c:f>Sheet1!$F$1</c:f>
              <c:strCache>
                <c:ptCount val="1"/>
                <c:pt idx="0">
                  <c:v>Rank 5</c:v>
                </c:pt>
              </c:strCache>
            </c:strRef>
          </c:tx>
          <c:spPr>
            <a:solidFill>
              <a:schemeClr val="accent2"/>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0">
                <a:spAutoFit/>
              </a:bodyPr>
              <a:lstStyle/>
              <a:p>
                <a:pPr algn="ctr">
                  <a:defRPr lang="en-US"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Kenya</c:v>
                </c:pt>
                <c:pt idx="3">
                  <c:v>Nigeria</c:v>
                </c:pt>
                <c:pt idx="4">
                  <c:v>China</c:v>
                </c:pt>
                <c:pt idx="5">
                  <c:v>Hong Kong</c:v>
                </c:pt>
                <c:pt idx="6">
                  <c:v>Indonesia</c:v>
                </c:pt>
                <c:pt idx="7">
                  <c:v>India</c:v>
                </c:pt>
                <c:pt idx="8">
                  <c:v>Tunisia</c:v>
                </c:pt>
                <c:pt idx="9">
                  <c:v>Turkey</c:v>
                </c:pt>
                <c:pt idx="10">
                  <c:v>Poland</c:v>
                </c:pt>
                <c:pt idx="11">
                  <c:v>Germany</c:v>
                </c:pt>
                <c:pt idx="12">
                  <c:v>Italy</c:v>
                </c:pt>
                <c:pt idx="13">
                  <c:v>Mexico</c:v>
                </c:pt>
                <c:pt idx="14">
                  <c:v>Brazil</c:v>
                </c:pt>
                <c:pt idx="15">
                  <c:v>Sweden</c:v>
                </c:pt>
                <c:pt idx="16">
                  <c:v>France</c:v>
                </c:pt>
                <c:pt idx="17">
                  <c:v>Egypt</c:v>
                </c:pt>
                <c:pt idx="18">
                  <c:v>Japan</c:v>
                </c:pt>
                <c:pt idx="19">
                  <c:v>United States</c:v>
                </c:pt>
                <c:pt idx="20">
                  <c:v>South Africa</c:v>
                </c:pt>
                <c:pt idx="21">
                  <c:v>Russia</c:v>
                </c:pt>
                <c:pt idx="22">
                  <c:v>Canada</c:v>
                </c:pt>
                <c:pt idx="23">
                  <c:v>Republic of Korea</c:v>
                </c:pt>
                <c:pt idx="24">
                  <c:v>Great Britain</c:v>
                </c:pt>
                <c:pt idx="25">
                  <c:v>Australia</c:v>
                </c:pt>
                <c:pt idx="26">
                  <c:v>Pakistan</c:v>
                </c:pt>
              </c:strCache>
            </c:strRef>
          </c:cat>
          <c:val>
            <c:numRef>
              <c:f>Sheet1!$F$2:$F$28</c:f>
              <c:numCache>
                <c:formatCode>General</c:formatCode>
                <c:ptCount val="27"/>
                <c:pt idx="0" formatCode="0%">
                  <c:v>0.11</c:v>
                </c:pt>
                <c:pt idx="2" formatCode="0%">
                  <c:v>0.03</c:v>
                </c:pt>
                <c:pt idx="3" formatCode="0%">
                  <c:v>0.04</c:v>
                </c:pt>
                <c:pt idx="4" formatCode="0%">
                  <c:v>0.07</c:v>
                </c:pt>
                <c:pt idx="5" formatCode="0%">
                  <c:v>0.09</c:v>
                </c:pt>
                <c:pt idx="6" formatCode="0%">
                  <c:v>0.09</c:v>
                </c:pt>
                <c:pt idx="7" formatCode="0%">
                  <c:v>0.1</c:v>
                </c:pt>
                <c:pt idx="8" formatCode="0%">
                  <c:v>0.08</c:v>
                </c:pt>
                <c:pt idx="9" formatCode="0%">
                  <c:v>0.13</c:v>
                </c:pt>
                <c:pt idx="10" formatCode="0%">
                  <c:v>0.1</c:v>
                </c:pt>
                <c:pt idx="11" formatCode="0%">
                  <c:v>0.09</c:v>
                </c:pt>
                <c:pt idx="12" formatCode="0%">
                  <c:v>0.09</c:v>
                </c:pt>
                <c:pt idx="13" formatCode="0%">
                  <c:v>0.1</c:v>
                </c:pt>
                <c:pt idx="14" formatCode="0%">
                  <c:v>0.13</c:v>
                </c:pt>
                <c:pt idx="15" formatCode="0%">
                  <c:v>0.1</c:v>
                </c:pt>
                <c:pt idx="16" formatCode="0%">
                  <c:v>0.11</c:v>
                </c:pt>
                <c:pt idx="17" formatCode="0%">
                  <c:v>0.12</c:v>
                </c:pt>
                <c:pt idx="18" formatCode="0%">
                  <c:v>0.13</c:v>
                </c:pt>
                <c:pt idx="19" formatCode="0%">
                  <c:v>0.11</c:v>
                </c:pt>
                <c:pt idx="20" formatCode="0%">
                  <c:v>0.15</c:v>
                </c:pt>
                <c:pt idx="21" formatCode="0%">
                  <c:v>0.13</c:v>
                </c:pt>
                <c:pt idx="22" formatCode="0%">
                  <c:v>0.13</c:v>
                </c:pt>
                <c:pt idx="23" formatCode="0%">
                  <c:v>0.13</c:v>
                </c:pt>
                <c:pt idx="24" formatCode="0%">
                  <c:v>0.14</c:v>
                </c:pt>
                <c:pt idx="25" formatCode="0%">
                  <c:v>0.14</c:v>
                </c:pt>
                <c:pt idx="26" formatCode="0%">
                  <c:v>0.12</c:v>
                </c:pt>
              </c:numCache>
            </c:numRef>
          </c:val>
          <c:extLst xmlns:c16r2="http://schemas.microsoft.com/office/drawing/2015/06/chart">
            <c:ext xmlns:c16="http://schemas.microsoft.com/office/drawing/2014/chart" uri="{C3380CC4-5D6E-409C-BE32-E72D297353CC}">
              <c16:uniqueId val="{00000004-E2D5-4598-A956-AFDB4D460477}"/>
            </c:ext>
          </c:extLst>
        </c:ser>
        <c:ser>
          <c:idx val="5"/>
          <c:order val="5"/>
          <c:tx>
            <c:strRef>
              <c:f>Sheet1!$G$1</c:f>
              <c:strCache>
                <c:ptCount val="1"/>
                <c:pt idx="0">
                  <c:v>Rank 6</c:v>
                </c:pt>
              </c:strCache>
            </c:strRef>
          </c:tx>
          <c:spPr>
            <a:solidFill>
              <a:schemeClr val="accent1">
                <a:lumMod val="60000"/>
                <a:lumOff val="40000"/>
              </a:schemeClr>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0">
                <a:spAutoFit/>
              </a:bodyPr>
              <a:lstStyle/>
              <a:p>
                <a:pPr algn="ctr">
                  <a:defRPr lang="en-US"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Kenya</c:v>
                </c:pt>
                <c:pt idx="3">
                  <c:v>Nigeria</c:v>
                </c:pt>
                <c:pt idx="4">
                  <c:v>China</c:v>
                </c:pt>
                <c:pt idx="5">
                  <c:v>Hong Kong</c:v>
                </c:pt>
                <c:pt idx="6">
                  <c:v>Indonesia</c:v>
                </c:pt>
                <c:pt idx="7">
                  <c:v>India</c:v>
                </c:pt>
                <c:pt idx="8">
                  <c:v>Tunisia</c:v>
                </c:pt>
                <c:pt idx="9">
                  <c:v>Turkey</c:v>
                </c:pt>
                <c:pt idx="10">
                  <c:v>Poland</c:v>
                </c:pt>
                <c:pt idx="11">
                  <c:v>Germany</c:v>
                </c:pt>
                <c:pt idx="12">
                  <c:v>Italy</c:v>
                </c:pt>
                <c:pt idx="13">
                  <c:v>Mexico</c:v>
                </c:pt>
                <c:pt idx="14">
                  <c:v>Brazil</c:v>
                </c:pt>
                <c:pt idx="15">
                  <c:v>Sweden</c:v>
                </c:pt>
                <c:pt idx="16">
                  <c:v>France</c:v>
                </c:pt>
                <c:pt idx="17">
                  <c:v>Egypt</c:v>
                </c:pt>
                <c:pt idx="18">
                  <c:v>Japan</c:v>
                </c:pt>
                <c:pt idx="19">
                  <c:v>United States</c:v>
                </c:pt>
                <c:pt idx="20">
                  <c:v>South Africa</c:v>
                </c:pt>
                <c:pt idx="21">
                  <c:v>Russia</c:v>
                </c:pt>
                <c:pt idx="22">
                  <c:v>Canada</c:v>
                </c:pt>
                <c:pt idx="23">
                  <c:v>Republic of Korea</c:v>
                </c:pt>
                <c:pt idx="24">
                  <c:v>Great Britain</c:v>
                </c:pt>
                <c:pt idx="25">
                  <c:v>Australia</c:v>
                </c:pt>
                <c:pt idx="26">
                  <c:v>Pakistan</c:v>
                </c:pt>
              </c:strCache>
            </c:strRef>
          </c:cat>
          <c:val>
            <c:numRef>
              <c:f>Sheet1!$G$2:$G$28</c:f>
              <c:numCache>
                <c:formatCode>General</c:formatCode>
                <c:ptCount val="27"/>
                <c:pt idx="0" formatCode="0%">
                  <c:v>0.09</c:v>
                </c:pt>
                <c:pt idx="2" formatCode="0%">
                  <c:v>0.02</c:v>
                </c:pt>
                <c:pt idx="3" formatCode="0%">
                  <c:v>0.02</c:v>
                </c:pt>
                <c:pt idx="4" formatCode="0%">
                  <c:v>0.08</c:v>
                </c:pt>
                <c:pt idx="5" formatCode="0%">
                  <c:v>0.07</c:v>
                </c:pt>
                <c:pt idx="6" formatCode="0%">
                  <c:v>0.08</c:v>
                </c:pt>
                <c:pt idx="7" formatCode="0%">
                  <c:v>0.09</c:v>
                </c:pt>
                <c:pt idx="8" formatCode="0%">
                  <c:v>0.1</c:v>
                </c:pt>
                <c:pt idx="9" formatCode="0%">
                  <c:v>0.08</c:v>
                </c:pt>
                <c:pt idx="10" formatCode="0%">
                  <c:v>0.09</c:v>
                </c:pt>
                <c:pt idx="11" formatCode="0%">
                  <c:v>0.05</c:v>
                </c:pt>
                <c:pt idx="12" formatCode="0%">
                  <c:v>0.09</c:v>
                </c:pt>
                <c:pt idx="13" formatCode="0%">
                  <c:v>0.1</c:v>
                </c:pt>
                <c:pt idx="14" formatCode="0%">
                  <c:v>0.08</c:v>
                </c:pt>
                <c:pt idx="15" formatCode="0%">
                  <c:v>0.09</c:v>
                </c:pt>
                <c:pt idx="16" formatCode="0%">
                  <c:v>0.12</c:v>
                </c:pt>
                <c:pt idx="17" formatCode="0%">
                  <c:v>0.1</c:v>
                </c:pt>
                <c:pt idx="18" formatCode="0%">
                  <c:v>0.11</c:v>
                </c:pt>
                <c:pt idx="19" formatCode="0%">
                  <c:v>0.13</c:v>
                </c:pt>
                <c:pt idx="20" formatCode="0%">
                  <c:v>0.08</c:v>
                </c:pt>
                <c:pt idx="21" formatCode="0%">
                  <c:v>0.11</c:v>
                </c:pt>
                <c:pt idx="22" formatCode="0%">
                  <c:v>0.11</c:v>
                </c:pt>
                <c:pt idx="23" formatCode="0%">
                  <c:v>0.11</c:v>
                </c:pt>
                <c:pt idx="24" formatCode="0%">
                  <c:v>0.11</c:v>
                </c:pt>
                <c:pt idx="25" formatCode="0%">
                  <c:v>0.12</c:v>
                </c:pt>
                <c:pt idx="26" formatCode="0%">
                  <c:v>0.13</c:v>
                </c:pt>
              </c:numCache>
            </c:numRef>
          </c:val>
          <c:extLst xmlns:c16r2="http://schemas.microsoft.com/office/drawing/2015/06/chart">
            <c:ext xmlns:c16="http://schemas.microsoft.com/office/drawing/2014/chart" uri="{C3380CC4-5D6E-409C-BE32-E72D297353CC}">
              <c16:uniqueId val="{00000005-E2D5-4598-A956-AFDB4D460477}"/>
            </c:ext>
          </c:extLst>
        </c:ser>
        <c:ser>
          <c:idx val="6"/>
          <c:order val="6"/>
          <c:tx>
            <c:strRef>
              <c:f>Sheet1!$H$1</c:f>
              <c:strCache>
                <c:ptCount val="1"/>
                <c:pt idx="0">
                  <c:v>Rank 7</c:v>
                </c:pt>
              </c:strCache>
            </c:strRef>
          </c:tx>
          <c:spPr>
            <a:solidFill>
              <a:schemeClr val="accent1"/>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0">
                <a:spAutoFit/>
              </a:bodyPr>
              <a:lstStyle/>
              <a:p>
                <a:pPr algn="ctr">
                  <a:defRPr lang="en-US"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Kenya</c:v>
                </c:pt>
                <c:pt idx="3">
                  <c:v>Nigeria</c:v>
                </c:pt>
                <c:pt idx="4">
                  <c:v>China</c:v>
                </c:pt>
                <c:pt idx="5">
                  <c:v>Hong Kong</c:v>
                </c:pt>
                <c:pt idx="6">
                  <c:v>Indonesia</c:v>
                </c:pt>
                <c:pt idx="7">
                  <c:v>India</c:v>
                </c:pt>
                <c:pt idx="8">
                  <c:v>Tunisia</c:v>
                </c:pt>
                <c:pt idx="9">
                  <c:v>Turkey</c:v>
                </c:pt>
                <c:pt idx="10">
                  <c:v>Poland</c:v>
                </c:pt>
                <c:pt idx="11">
                  <c:v>Germany</c:v>
                </c:pt>
                <c:pt idx="12">
                  <c:v>Italy</c:v>
                </c:pt>
                <c:pt idx="13">
                  <c:v>Mexico</c:v>
                </c:pt>
                <c:pt idx="14">
                  <c:v>Brazil</c:v>
                </c:pt>
                <c:pt idx="15">
                  <c:v>Sweden</c:v>
                </c:pt>
                <c:pt idx="16">
                  <c:v>France</c:v>
                </c:pt>
                <c:pt idx="17">
                  <c:v>Egypt</c:v>
                </c:pt>
                <c:pt idx="18">
                  <c:v>Japan</c:v>
                </c:pt>
                <c:pt idx="19">
                  <c:v>United States</c:v>
                </c:pt>
                <c:pt idx="20">
                  <c:v>South Africa</c:v>
                </c:pt>
                <c:pt idx="21">
                  <c:v>Russia</c:v>
                </c:pt>
                <c:pt idx="22">
                  <c:v>Canada</c:v>
                </c:pt>
                <c:pt idx="23">
                  <c:v>Republic of Korea</c:v>
                </c:pt>
                <c:pt idx="24">
                  <c:v>Great Britain</c:v>
                </c:pt>
                <c:pt idx="25">
                  <c:v>Australia</c:v>
                </c:pt>
                <c:pt idx="26">
                  <c:v>Pakistan</c:v>
                </c:pt>
              </c:strCache>
            </c:strRef>
          </c:cat>
          <c:val>
            <c:numRef>
              <c:f>Sheet1!$H$2:$H$28</c:f>
              <c:numCache>
                <c:formatCode>General</c:formatCode>
                <c:ptCount val="27"/>
                <c:pt idx="0" formatCode="0%">
                  <c:v>0.04</c:v>
                </c:pt>
                <c:pt idx="2" formatCode="0%">
                  <c:v>0.02</c:v>
                </c:pt>
                <c:pt idx="3" formatCode="0%">
                  <c:v>0.02</c:v>
                </c:pt>
                <c:pt idx="4" formatCode="0%">
                  <c:v>0.03</c:v>
                </c:pt>
                <c:pt idx="5" formatCode="0%">
                  <c:v>0.03</c:v>
                </c:pt>
                <c:pt idx="6" formatCode="0%">
                  <c:v>0.03</c:v>
                </c:pt>
                <c:pt idx="7" formatCode="0%">
                  <c:v>0.05</c:v>
                </c:pt>
                <c:pt idx="8" formatCode="0%">
                  <c:v>0.07</c:v>
                </c:pt>
                <c:pt idx="9" formatCode="0%">
                  <c:v>0.05</c:v>
                </c:pt>
                <c:pt idx="10" formatCode="0%">
                  <c:v>0.04</c:v>
                </c:pt>
                <c:pt idx="11" formatCode="0%">
                  <c:v>0.04</c:v>
                </c:pt>
                <c:pt idx="12" formatCode="0%">
                  <c:v>0.05</c:v>
                </c:pt>
                <c:pt idx="13" formatCode="0%">
                  <c:v>0.04</c:v>
                </c:pt>
                <c:pt idx="14" formatCode="0%">
                  <c:v>0.04</c:v>
                </c:pt>
                <c:pt idx="15" formatCode="0%">
                  <c:v>0.03</c:v>
                </c:pt>
                <c:pt idx="16" formatCode="0%">
                  <c:v>0.04</c:v>
                </c:pt>
                <c:pt idx="17" formatCode="0%">
                  <c:v>0.06</c:v>
                </c:pt>
                <c:pt idx="18" formatCode="0%">
                  <c:v>0.03</c:v>
                </c:pt>
                <c:pt idx="19" formatCode="0%">
                  <c:v>0.03</c:v>
                </c:pt>
                <c:pt idx="20" formatCode="0%">
                  <c:v>0.04</c:v>
                </c:pt>
                <c:pt idx="21" formatCode="0%">
                  <c:v>0.05</c:v>
                </c:pt>
                <c:pt idx="22" formatCode="0%">
                  <c:v>0.04</c:v>
                </c:pt>
                <c:pt idx="23" formatCode="0%">
                  <c:v>0.05</c:v>
                </c:pt>
                <c:pt idx="24" formatCode="0%">
                  <c:v>0.05</c:v>
                </c:pt>
                <c:pt idx="25" formatCode="0%">
                  <c:v>0.04</c:v>
                </c:pt>
                <c:pt idx="26" formatCode="0%">
                  <c:v>0.12</c:v>
                </c:pt>
              </c:numCache>
            </c:numRef>
          </c:val>
          <c:extLst xmlns:c16r2="http://schemas.microsoft.com/office/drawing/2015/06/chart">
            <c:ext xmlns:c16="http://schemas.microsoft.com/office/drawing/2014/chart" uri="{C3380CC4-5D6E-409C-BE32-E72D297353CC}">
              <c16:uniqueId val="{00000006-E2D5-4598-A956-AFDB4D460477}"/>
            </c:ext>
          </c:extLst>
        </c:ser>
        <c:dLbls>
          <c:showLegendKey val="0"/>
          <c:showVal val="0"/>
          <c:showCatName val="0"/>
          <c:showSerName val="0"/>
          <c:showPercent val="0"/>
          <c:showBubbleSize val="0"/>
        </c:dLbls>
        <c:gapWidth val="50"/>
        <c:overlap val="100"/>
        <c:axId val="1603928496"/>
        <c:axId val="1603958400"/>
      </c:barChart>
      <c:catAx>
        <c:axId val="1603928496"/>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crossAx val="1603958400"/>
        <c:crosses val="autoZero"/>
        <c:auto val="1"/>
        <c:lblAlgn val="ctr"/>
        <c:lblOffset val="0"/>
        <c:noMultiLvlLbl val="0"/>
      </c:catAx>
      <c:valAx>
        <c:axId val="1603958400"/>
        <c:scaling>
          <c:orientation val="minMax"/>
          <c:max val="1.0"/>
        </c:scaling>
        <c:delete val="1"/>
        <c:axPos val="t"/>
        <c:numFmt formatCode="0%" sourceLinked="1"/>
        <c:majorTickMark val="none"/>
        <c:minorTickMark val="none"/>
        <c:tickLblPos val="nextTo"/>
        <c:crossAx val="1603928496"/>
        <c:crosses val="autoZero"/>
        <c:crossBetween val="between"/>
      </c:valAx>
      <c:spPr>
        <a:noFill/>
        <a:ln>
          <a:noFill/>
        </a:ln>
        <a:effectLst/>
      </c:spPr>
    </c:plotArea>
    <c:legend>
      <c:legendPos val="b"/>
      <c:layout>
        <c:manualLayout>
          <c:xMode val="edge"/>
          <c:yMode val="edge"/>
          <c:x val="0.141160870516185"/>
          <c:y val="0.932994498569035"/>
          <c:w val="0.837310138131448"/>
          <c:h val="0.0481731097172175"/>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percentStacked"/>
        <c:varyColors val="0"/>
        <c:ser>
          <c:idx val="0"/>
          <c:order val="0"/>
          <c:tx>
            <c:strRef>
              <c:f>Sheet1!$B$1</c:f>
              <c:strCache>
                <c:ptCount val="1"/>
                <c:pt idx="0">
                  <c:v>Rank 1</c:v>
                </c:pt>
              </c:strCache>
            </c:strRef>
          </c:tx>
          <c:spPr>
            <a:solidFill>
              <a:schemeClr val="tx2"/>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Middle East/Africa</c:v>
                </c:pt>
                <c:pt idx="3">
                  <c:v>BRICS</c:v>
                </c:pt>
                <c:pt idx="4">
                  <c:v>LATAM</c:v>
                </c:pt>
                <c:pt idx="5">
                  <c:v>APAC</c:v>
                </c:pt>
                <c:pt idx="6">
                  <c:v>Europe</c:v>
                </c:pt>
                <c:pt idx="7">
                  <c:v>North America</c:v>
                </c:pt>
                <c:pt idx="8">
                  <c:v>G-8 Countries</c:v>
                </c:pt>
              </c:strCache>
            </c:strRef>
          </c:cat>
          <c:val>
            <c:numRef>
              <c:f>Sheet1!$B$2:$B$10</c:f>
              <c:numCache>
                <c:formatCode>General</c:formatCode>
                <c:ptCount val="9"/>
                <c:pt idx="0" formatCode="0%">
                  <c:v>0.31</c:v>
                </c:pt>
                <c:pt idx="2" formatCode="0%">
                  <c:v>0.38</c:v>
                </c:pt>
                <c:pt idx="3" formatCode="0%">
                  <c:v>0.31</c:v>
                </c:pt>
                <c:pt idx="4" formatCode="0%">
                  <c:v>0.31</c:v>
                </c:pt>
                <c:pt idx="5" formatCode="0%">
                  <c:v>0.3</c:v>
                </c:pt>
                <c:pt idx="6" formatCode="0%">
                  <c:v>0.28</c:v>
                </c:pt>
                <c:pt idx="7" formatCode="0%">
                  <c:v>0.24</c:v>
                </c:pt>
                <c:pt idx="8" formatCode="0%">
                  <c:v>0.25</c:v>
                </c:pt>
              </c:numCache>
            </c:numRef>
          </c:val>
          <c:extLst xmlns:c16r2="http://schemas.microsoft.com/office/drawing/2015/06/chart">
            <c:ext xmlns:c16="http://schemas.microsoft.com/office/drawing/2014/chart" uri="{C3380CC4-5D6E-409C-BE32-E72D297353CC}">
              <c16:uniqueId val="{00000000-6E77-4714-A9CD-D5BEF8A644C2}"/>
            </c:ext>
          </c:extLst>
        </c:ser>
        <c:ser>
          <c:idx val="1"/>
          <c:order val="1"/>
          <c:tx>
            <c:strRef>
              <c:f>Sheet1!$C$1</c:f>
              <c:strCache>
                <c:ptCount val="1"/>
                <c:pt idx="0">
                  <c:v>Rank 2</c:v>
                </c:pt>
              </c:strCache>
            </c:strRef>
          </c:tx>
          <c:spPr>
            <a:solidFill>
              <a:schemeClr val="tx2">
                <a:lumMod val="60000"/>
                <a:lumOff val="40000"/>
              </a:schemeClr>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Middle East/Africa</c:v>
                </c:pt>
                <c:pt idx="3">
                  <c:v>BRICS</c:v>
                </c:pt>
                <c:pt idx="4">
                  <c:v>LATAM</c:v>
                </c:pt>
                <c:pt idx="5">
                  <c:v>APAC</c:v>
                </c:pt>
                <c:pt idx="6">
                  <c:v>Europe</c:v>
                </c:pt>
                <c:pt idx="7">
                  <c:v>North America</c:v>
                </c:pt>
                <c:pt idx="8">
                  <c:v>G-8 Countries</c:v>
                </c:pt>
              </c:strCache>
            </c:strRef>
          </c:cat>
          <c:val>
            <c:numRef>
              <c:f>Sheet1!$C$2:$C$10</c:f>
              <c:numCache>
                <c:formatCode>General</c:formatCode>
                <c:ptCount val="9"/>
                <c:pt idx="0" formatCode="0%">
                  <c:v>0.18</c:v>
                </c:pt>
                <c:pt idx="2" formatCode="0%">
                  <c:v>0.17</c:v>
                </c:pt>
                <c:pt idx="3" formatCode="0%">
                  <c:v>0.17</c:v>
                </c:pt>
                <c:pt idx="4" formatCode="0%">
                  <c:v>0.19</c:v>
                </c:pt>
                <c:pt idx="5" formatCode="0%">
                  <c:v>0.18</c:v>
                </c:pt>
                <c:pt idx="6" formatCode="0%">
                  <c:v>0.18</c:v>
                </c:pt>
                <c:pt idx="7" formatCode="0%">
                  <c:v>0.17</c:v>
                </c:pt>
                <c:pt idx="8" formatCode="0%">
                  <c:v>0.17</c:v>
                </c:pt>
              </c:numCache>
            </c:numRef>
          </c:val>
          <c:extLst xmlns:c16r2="http://schemas.microsoft.com/office/drawing/2015/06/chart">
            <c:ext xmlns:c16="http://schemas.microsoft.com/office/drawing/2014/chart" uri="{C3380CC4-5D6E-409C-BE32-E72D297353CC}">
              <c16:uniqueId val="{00000001-6E77-4714-A9CD-D5BEF8A644C2}"/>
            </c:ext>
          </c:extLst>
        </c:ser>
        <c:ser>
          <c:idx val="2"/>
          <c:order val="2"/>
          <c:tx>
            <c:strRef>
              <c:f>Sheet1!$D$1</c:f>
              <c:strCache>
                <c:ptCount val="1"/>
                <c:pt idx="0">
                  <c:v>Rank 3</c:v>
                </c:pt>
              </c:strCache>
            </c:strRef>
          </c:tx>
          <c:spPr>
            <a:solidFill>
              <a:schemeClr val="tx2">
                <a:lumMod val="40000"/>
                <a:lumOff val="60000"/>
              </a:schemeClr>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Middle East/Africa</c:v>
                </c:pt>
                <c:pt idx="3">
                  <c:v>BRICS</c:v>
                </c:pt>
                <c:pt idx="4">
                  <c:v>LATAM</c:v>
                </c:pt>
                <c:pt idx="5">
                  <c:v>APAC</c:v>
                </c:pt>
                <c:pt idx="6">
                  <c:v>Europe</c:v>
                </c:pt>
                <c:pt idx="7">
                  <c:v>North America</c:v>
                </c:pt>
                <c:pt idx="8">
                  <c:v>G-8 Countries</c:v>
                </c:pt>
              </c:strCache>
            </c:strRef>
          </c:cat>
          <c:val>
            <c:numRef>
              <c:f>Sheet1!$D$2:$D$10</c:f>
              <c:numCache>
                <c:formatCode>General</c:formatCode>
                <c:ptCount val="9"/>
                <c:pt idx="0" formatCode="0%">
                  <c:v>0.14</c:v>
                </c:pt>
                <c:pt idx="2" formatCode="0%">
                  <c:v>0.12</c:v>
                </c:pt>
                <c:pt idx="3" formatCode="0%">
                  <c:v>0.14</c:v>
                </c:pt>
                <c:pt idx="4" formatCode="0%">
                  <c:v>0.13</c:v>
                </c:pt>
                <c:pt idx="5" formatCode="0%">
                  <c:v>0.15</c:v>
                </c:pt>
                <c:pt idx="6" formatCode="0%">
                  <c:v>0.15</c:v>
                </c:pt>
                <c:pt idx="7" formatCode="0%">
                  <c:v>0.16</c:v>
                </c:pt>
                <c:pt idx="8" formatCode="0%">
                  <c:v>0.16</c:v>
                </c:pt>
              </c:numCache>
            </c:numRef>
          </c:val>
          <c:extLst xmlns:c16r2="http://schemas.microsoft.com/office/drawing/2015/06/chart">
            <c:ext xmlns:c16="http://schemas.microsoft.com/office/drawing/2014/chart" uri="{C3380CC4-5D6E-409C-BE32-E72D297353CC}">
              <c16:uniqueId val="{00000002-6E77-4714-A9CD-D5BEF8A644C2}"/>
            </c:ext>
          </c:extLst>
        </c:ser>
        <c:ser>
          <c:idx val="3"/>
          <c:order val="3"/>
          <c:tx>
            <c:strRef>
              <c:f>Sheet1!$E$1</c:f>
              <c:strCache>
                <c:ptCount val="1"/>
                <c:pt idx="0">
                  <c:v>Rank 4</c:v>
                </c:pt>
              </c:strCache>
            </c:strRef>
          </c:tx>
          <c:spPr>
            <a:solidFill>
              <a:schemeClr val="accent2">
                <a:lumMod val="60000"/>
                <a:lumOff val="40000"/>
              </a:schemeClr>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lumMod val="50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Middle East/Africa</c:v>
                </c:pt>
                <c:pt idx="3">
                  <c:v>BRICS</c:v>
                </c:pt>
                <c:pt idx="4">
                  <c:v>LATAM</c:v>
                </c:pt>
                <c:pt idx="5">
                  <c:v>APAC</c:v>
                </c:pt>
                <c:pt idx="6">
                  <c:v>Europe</c:v>
                </c:pt>
                <c:pt idx="7">
                  <c:v>North America</c:v>
                </c:pt>
                <c:pt idx="8">
                  <c:v>G-8 Countries</c:v>
                </c:pt>
              </c:strCache>
            </c:strRef>
          </c:cat>
          <c:val>
            <c:numRef>
              <c:f>Sheet1!$E$2:$E$10</c:f>
              <c:numCache>
                <c:formatCode>General</c:formatCode>
                <c:ptCount val="9"/>
                <c:pt idx="0" formatCode="0%">
                  <c:v>0.13</c:v>
                </c:pt>
                <c:pt idx="2" formatCode="0%">
                  <c:v>0.11</c:v>
                </c:pt>
                <c:pt idx="3" formatCode="0%">
                  <c:v>0.13</c:v>
                </c:pt>
                <c:pt idx="4" formatCode="0%">
                  <c:v>0.13</c:v>
                </c:pt>
                <c:pt idx="5" formatCode="0%">
                  <c:v>0.13</c:v>
                </c:pt>
                <c:pt idx="6" formatCode="0%">
                  <c:v>0.15</c:v>
                </c:pt>
                <c:pt idx="7" formatCode="0%">
                  <c:v>0.15</c:v>
                </c:pt>
                <c:pt idx="8" formatCode="0%">
                  <c:v>0.16</c:v>
                </c:pt>
              </c:numCache>
            </c:numRef>
          </c:val>
          <c:extLst xmlns:c16r2="http://schemas.microsoft.com/office/drawing/2015/06/chart">
            <c:ext xmlns:c16="http://schemas.microsoft.com/office/drawing/2014/chart" uri="{C3380CC4-5D6E-409C-BE32-E72D297353CC}">
              <c16:uniqueId val="{00000003-6E77-4714-A9CD-D5BEF8A644C2}"/>
            </c:ext>
          </c:extLst>
        </c:ser>
        <c:ser>
          <c:idx val="4"/>
          <c:order val="4"/>
          <c:tx>
            <c:strRef>
              <c:f>Sheet1!$F$1</c:f>
              <c:strCache>
                <c:ptCount val="1"/>
                <c:pt idx="0">
                  <c:v>Rank 5</c:v>
                </c:pt>
              </c:strCache>
            </c:strRef>
          </c:tx>
          <c:spPr>
            <a:solidFill>
              <a:schemeClr val="accent2"/>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Middle East/Africa</c:v>
                </c:pt>
                <c:pt idx="3">
                  <c:v>BRICS</c:v>
                </c:pt>
                <c:pt idx="4">
                  <c:v>LATAM</c:v>
                </c:pt>
                <c:pt idx="5">
                  <c:v>APAC</c:v>
                </c:pt>
                <c:pt idx="6">
                  <c:v>Europe</c:v>
                </c:pt>
                <c:pt idx="7">
                  <c:v>North America</c:v>
                </c:pt>
                <c:pt idx="8">
                  <c:v>G-8 Countries</c:v>
                </c:pt>
              </c:strCache>
            </c:strRef>
          </c:cat>
          <c:val>
            <c:numRef>
              <c:f>Sheet1!$F$2:$F$10</c:f>
              <c:numCache>
                <c:formatCode>General</c:formatCode>
                <c:ptCount val="9"/>
                <c:pt idx="0" formatCode="0%">
                  <c:v>0.11</c:v>
                </c:pt>
                <c:pt idx="2" formatCode="0%">
                  <c:v>0.1</c:v>
                </c:pt>
                <c:pt idx="3" formatCode="0%">
                  <c:v>0.11</c:v>
                </c:pt>
                <c:pt idx="4" formatCode="0%">
                  <c:v>0.11</c:v>
                </c:pt>
                <c:pt idx="5" formatCode="0%">
                  <c:v>0.11</c:v>
                </c:pt>
                <c:pt idx="6" formatCode="0%">
                  <c:v>0.1</c:v>
                </c:pt>
                <c:pt idx="7" formatCode="0%">
                  <c:v>0.12</c:v>
                </c:pt>
                <c:pt idx="8" formatCode="0%">
                  <c:v>0.12</c:v>
                </c:pt>
              </c:numCache>
            </c:numRef>
          </c:val>
          <c:extLst xmlns:c16r2="http://schemas.microsoft.com/office/drawing/2015/06/chart">
            <c:ext xmlns:c16="http://schemas.microsoft.com/office/drawing/2014/chart" uri="{C3380CC4-5D6E-409C-BE32-E72D297353CC}">
              <c16:uniqueId val="{00000004-6E77-4714-A9CD-D5BEF8A644C2}"/>
            </c:ext>
          </c:extLst>
        </c:ser>
        <c:ser>
          <c:idx val="5"/>
          <c:order val="5"/>
          <c:tx>
            <c:strRef>
              <c:f>Sheet1!$G$1</c:f>
              <c:strCache>
                <c:ptCount val="1"/>
                <c:pt idx="0">
                  <c:v>Rank 6</c:v>
                </c:pt>
              </c:strCache>
            </c:strRef>
          </c:tx>
          <c:spPr>
            <a:solidFill>
              <a:schemeClr val="accent1">
                <a:lumMod val="60000"/>
                <a:lumOff val="40000"/>
              </a:schemeClr>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Middle East/Africa</c:v>
                </c:pt>
                <c:pt idx="3">
                  <c:v>BRICS</c:v>
                </c:pt>
                <c:pt idx="4">
                  <c:v>LATAM</c:v>
                </c:pt>
                <c:pt idx="5">
                  <c:v>APAC</c:v>
                </c:pt>
                <c:pt idx="6">
                  <c:v>Europe</c:v>
                </c:pt>
                <c:pt idx="7">
                  <c:v>North America</c:v>
                </c:pt>
                <c:pt idx="8">
                  <c:v>G-8 Countries</c:v>
                </c:pt>
              </c:strCache>
            </c:strRef>
          </c:cat>
          <c:val>
            <c:numRef>
              <c:f>Sheet1!$G$2:$G$10</c:f>
              <c:numCache>
                <c:formatCode>General</c:formatCode>
                <c:ptCount val="9"/>
                <c:pt idx="0" formatCode="0%">
                  <c:v>0.09</c:v>
                </c:pt>
                <c:pt idx="2" formatCode="0%">
                  <c:v>0.07</c:v>
                </c:pt>
                <c:pt idx="3" formatCode="0%">
                  <c:v>0.09</c:v>
                </c:pt>
                <c:pt idx="4" formatCode="0%">
                  <c:v>0.09</c:v>
                </c:pt>
                <c:pt idx="5" formatCode="0%">
                  <c:v>0.1</c:v>
                </c:pt>
                <c:pt idx="6" formatCode="0%">
                  <c:v>0.09</c:v>
                </c:pt>
                <c:pt idx="7" formatCode="0%">
                  <c:v>0.12</c:v>
                </c:pt>
                <c:pt idx="8" formatCode="0%">
                  <c:v>0.1</c:v>
                </c:pt>
              </c:numCache>
            </c:numRef>
          </c:val>
          <c:extLst xmlns:c16r2="http://schemas.microsoft.com/office/drawing/2015/06/chart">
            <c:ext xmlns:c16="http://schemas.microsoft.com/office/drawing/2014/chart" uri="{C3380CC4-5D6E-409C-BE32-E72D297353CC}">
              <c16:uniqueId val="{00000005-6E77-4714-A9CD-D5BEF8A644C2}"/>
            </c:ext>
          </c:extLst>
        </c:ser>
        <c:ser>
          <c:idx val="6"/>
          <c:order val="6"/>
          <c:tx>
            <c:strRef>
              <c:f>Sheet1!$H$1</c:f>
              <c:strCache>
                <c:ptCount val="1"/>
                <c:pt idx="0">
                  <c:v>Rank 7</c:v>
                </c:pt>
              </c:strCache>
            </c:strRef>
          </c:tx>
          <c:spPr>
            <a:solidFill>
              <a:schemeClr val="accent1"/>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Middle East/Africa</c:v>
                </c:pt>
                <c:pt idx="3">
                  <c:v>BRICS</c:v>
                </c:pt>
                <c:pt idx="4">
                  <c:v>LATAM</c:v>
                </c:pt>
                <c:pt idx="5">
                  <c:v>APAC</c:v>
                </c:pt>
                <c:pt idx="6">
                  <c:v>Europe</c:v>
                </c:pt>
                <c:pt idx="7">
                  <c:v>North America</c:v>
                </c:pt>
                <c:pt idx="8">
                  <c:v>G-8 Countries</c:v>
                </c:pt>
              </c:strCache>
            </c:strRef>
          </c:cat>
          <c:val>
            <c:numRef>
              <c:f>Sheet1!$H$2:$H$10</c:f>
              <c:numCache>
                <c:formatCode>General</c:formatCode>
                <c:ptCount val="9"/>
                <c:pt idx="0" formatCode="0%">
                  <c:v>0.04</c:v>
                </c:pt>
                <c:pt idx="2" formatCode="0%">
                  <c:v>0.05</c:v>
                </c:pt>
                <c:pt idx="3" formatCode="0%">
                  <c:v>0.04</c:v>
                </c:pt>
                <c:pt idx="4" formatCode="0%">
                  <c:v>0.04</c:v>
                </c:pt>
                <c:pt idx="5" formatCode="0%">
                  <c:v>0.04</c:v>
                </c:pt>
                <c:pt idx="6" formatCode="0%">
                  <c:v>0.04</c:v>
                </c:pt>
                <c:pt idx="7" formatCode="0%">
                  <c:v>0.04</c:v>
                </c:pt>
                <c:pt idx="8" formatCode="0%">
                  <c:v>0.04</c:v>
                </c:pt>
              </c:numCache>
            </c:numRef>
          </c:val>
          <c:extLst xmlns:c16r2="http://schemas.microsoft.com/office/drawing/2015/06/chart">
            <c:ext xmlns:c16="http://schemas.microsoft.com/office/drawing/2014/chart" uri="{C3380CC4-5D6E-409C-BE32-E72D297353CC}">
              <c16:uniqueId val="{00000006-6E77-4714-A9CD-D5BEF8A644C2}"/>
            </c:ext>
          </c:extLst>
        </c:ser>
        <c:dLbls>
          <c:showLegendKey val="0"/>
          <c:showVal val="0"/>
          <c:showCatName val="0"/>
          <c:showSerName val="0"/>
          <c:showPercent val="0"/>
          <c:showBubbleSize val="0"/>
        </c:dLbls>
        <c:gapWidth val="50"/>
        <c:overlap val="100"/>
        <c:axId val="1607398688"/>
        <c:axId val="1607401568"/>
      </c:barChart>
      <c:catAx>
        <c:axId val="1607398688"/>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07401568"/>
        <c:crosses val="autoZero"/>
        <c:auto val="1"/>
        <c:lblAlgn val="ctr"/>
        <c:lblOffset val="0"/>
        <c:noMultiLvlLbl val="0"/>
      </c:catAx>
      <c:valAx>
        <c:axId val="1607401568"/>
        <c:scaling>
          <c:orientation val="minMax"/>
          <c:max val="1.0"/>
        </c:scaling>
        <c:delete val="1"/>
        <c:axPos val="t"/>
        <c:numFmt formatCode="0%" sourceLinked="1"/>
        <c:majorTickMark val="none"/>
        <c:minorTickMark val="none"/>
        <c:tickLblPos val="nextTo"/>
        <c:crossAx val="1607398688"/>
        <c:crosses val="autoZero"/>
        <c:crossBetween val="between"/>
      </c:valAx>
      <c:spPr>
        <a:noFill/>
        <a:ln>
          <a:noFill/>
        </a:ln>
        <a:effectLst/>
      </c:spPr>
    </c:plotArea>
    <c:legend>
      <c:legendPos val="b"/>
      <c:layout>
        <c:manualLayout>
          <c:xMode val="edge"/>
          <c:yMode val="edge"/>
          <c:x val="0.33974229783777"/>
          <c:y val="0.908019513865115"/>
          <c:w val="0.637280105611799"/>
          <c:h val="0.0617872494199095"/>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percentStacked"/>
        <c:varyColors val="0"/>
        <c:ser>
          <c:idx val="0"/>
          <c:order val="0"/>
          <c:tx>
            <c:strRef>
              <c:f>Sheet1!$B$1</c:f>
              <c:strCache>
                <c:ptCount val="1"/>
                <c:pt idx="0">
                  <c:v>Rank 1</c:v>
                </c:pt>
              </c:strCache>
            </c:strRef>
          </c:tx>
          <c:spPr>
            <a:solidFill>
              <a:schemeClr val="tx2"/>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Kenya</c:v>
                </c:pt>
                <c:pt idx="3">
                  <c:v>Nigeria</c:v>
                </c:pt>
                <c:pt idx="4">
                  <c:v>Russia</c:v>
                </c:pt>
                <c:pt idx="5">
                  <c:v>Great Britain</c:v>
                </c:pt>
                <c:pt idx="6">
                  <c:v>Sweden</c:v>
                </c:pt>
                <c:pt idx="7">
                  <c:v>Canada</c:v>
                </c:pt>
                <c:pt idx="8">
                  <c:v>Republic of Korea</c:v>
                </c:pt>
                <c:pt idx="9">
                  <c:v>China</c:v>
                </c:pt>
                <c:pt idx="10">
                  <c:v>Germany</c:v>
                </c:pt>
                <c:pt idx="11">
                  <c:v>United States</c:v>
                </c:pt>
                <c:pt idx="12">
                  <c:v>Australia</c:v>
                </c:pt>
                <c:pt idx="13">
                  <c:v>Mexico</c:v>
                </c:pt>
                <c:pt idx="14">
                  <c:v>Indonesia</c:v>
                </c:pt>
                <c:pt idx="15">
                  <c:v>Italy</c:v>
                </c:pt>
                <c:pt idx="16">
                  <c:v>Poland</c:v>
                </c:pt>
                <c:pt idx="17">
                  <c:v>Egypt</c:v>
                </c:pt>
                <c:pt idx="18">
                  <c:v>France</c:v>
                </c:pt>
                <c:pt idx="19">
                  <c:v>South Africa</c:v>
                </c:pt>
                <c:pt idx="20">
                  <c:v>Japan</c:v>
                </c:pt>
                <c:pt idx="21">
                  <c:v>Hong Kong</c:v>
                </c:pt>
                <c:pt idx="22">
                  <c:v>Brazil</c:v>
                </c:pt>
                <c:pt idx="23">
                  <c:v>Tunisia</c:v>
                </c:pt>
                <c:pt idx="24">
                  <c:v>Turkey</c:v>
                </c:pt>
                <c:pt idx="25">
                  <c:v>India</c:v>
                </c:pt>
                <c:pt idx="26">
                  <c:v>Pakistan</c:v>
                </c:pt>
              </c:strCache>
            </c:strRef>
          </c:cat>
          <c:val>
            <c:numRef>
              <c:f>Sheet1!$B$2:$B$28</c:f>
              <c:numCache>
                <c:formatCode>General</c:formatCode>
                <c:ptCount val="27"/>
                <c:pt idx="0" formatCode="0%">
                  <c:v>0.22</c:v>
                </c:pt>
                <c:pt idx="2" formatCode="0%">
                  <c:v>0.64</c:v>
                </c:pt>
                <c:pt idx="3" formatCode="0%">
                  <c:v>0.62</c:v>
                </c:pt>
                <c:pt idx="4" formatCode="0%">
                  <c:v>0.27</c:v>
                </c:pt>
                <c:pt idx="5" formatCode="0%">
                  <c:v>0.26</c:v>
                </c:pt>
                <c:pt idx="6" formatCode="0%">
                  <c:v>0.24</c:v>
                </c:pt>
                <c:pt idx="7" formatCode="0%">
                  <c:v>0.2</c:v>
                </c:pt>
                <c:pt idx="8" formatCode="0%">
                  <c:v>0.18</c:v>
                </c:pt>
                <c:pt idx="9" formatCode="0%">
                  <c:v>0.18</c:v>
                </c:pt>
                <c:pt idx="10" formatCode="0%">
                  <c:v>0.18</c:v>
                </c:pt>
                <c:pt idx="11" formatCode="0%">
                  <c:v>0.18</c:v>
                </c:pt>
                <c:pt idx="12" formatCode="0%">
                  <c:v>0.2</c:v>
                </c:pt>
                <c:pt idx="13" formatCode="0%">
                  <c:v>0.2</c:v>
                </c:pt>
                <c:pt idx="14" formatCode="0%">
                  <c:v>0.17</c:v>
                </c:pt>
                <c:pt idx="15" formatCode="0%">
                  <c:v>0.18</c:v>
                </c:pt>
                <c:pt idx="16" formatCode="0%">
                  <c:v>0.2</c:v>
                </c:pt>
                <c:pt idx="17" formatCode="0%">
                  <c:v>0.23</c:v>
                </c:pt>
                <c:pt idx="18" formatCode="0%">
                  <c:v>0.16</c:v>
                </c:pt>
                <c:pt idx="19" formatCode="0%">
                  <c:v>0.18</c:v>
                </c:pt>
                <c:pt idx="20" formatCode="0%">
                  <c:v>0.17</c:v>
                </c:pt>
                <c:pt idx="21" formatCode="0%">
                  <c:v>0.16</c:v>
                </c:pt>
                <c:pt idx="22" formatCode="0%">
                  <c:v>0.19</c:v>
                </c:pt>
                <c:pt idx="23" formatCode="0%">
                  <c:v>0.21</c:v>
                </c:pt>
                <c:pt idx="24" formatCode="0%">
                  <c:v>0.14</c:v>
                </c:pt>
                <c:pt idx="25" formatCode="0%">
                  <c:v>0.14</c:v>
                </c:pt>
                <c:pt idx="26" formatCode="0%">
                  <c:v>0.12</c:v>
                </c:pt>
              </c:numCache>
            </c:numRef>
          </c:val>
          <c:extLst xmlns:c16r2="http://schemas.microsoft.com/office/drawing/2015/06/chart">
            <c:ext xmlns:c16="http://schemas.microsoft.com/office/drawing/2014/chart" uri="{C3380CC4-5D6E-409C-BE32-E72D297353CC}">
              <c16:uniqueId val="{00000000-2AFF-4DCB-88C6-8449346C2A2C}"/>
            </c:ext>
          </c:extLst>
        </c:ser>
        <c:ser>
          <c:idx val="1"/>
          <c:order val="1"/>
          <c:tx>
            <c:strRef>
              <c:f>Sheet1!$C$1</c:f>
              <c:strCache>
                <c:ptCount val="1"/>
                <c:pt idx="0">
                  <c:v>Rank 2</c:v>
                </c:pt>
              </c:strCache>
            </c:strRef>
          </c:tx>
          <c:spPr>
            <a:solidFill>
              <a:schemeClr val="tx2">
                <a:lumMod val="60000"/>
                <a:lumOff val="40000"/>
              </a:schemeClr>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Kenya</c:v>
                </c:pt>
                <c:pt idx="3">
                  <c:v>Nigeria</c:v>
                </c:pt>
                <c:pt idx="4">
                  <c:v>Russia</c:v>
                </c:pt>
                <c:pt idx="5">
                  <c:v>Great Britain</c:v>
                </c:pt>
                <c:pt idx="6">
                  <c:v>Sweden</c:v>
                </c:pt>
                <c:pt idx="7">
                  <c:v>Canada</c:v>
                </c:pt>
                <c:pt idx="8">
                  <c:v>Republic of Korea</c:v>
                </c:pt>
                <c:pt idx="9">
                  <c:v>China</c:v>
                </c:pt>
                <c:pt idx="10">
                  <c:v>Germany</c:v>
                </c:pt>
                <c:pt idx="11">
                  <c:v>United States</c:v>
                </c:pt>
                <c:pt idx="12">
                  <c:v>Australia</c:v>
                </c:pt>
                <c:pt idx="13">
                  <c:v>Mexico</c:v>
                </c:pt>
                <c:pt idx="14">
                  <c:v>Indonesia</c:v>
                </c:pt>
                <c:pt idx="15">
                  <c:v>Italy</c:v>
                </c:pt>
                <c:pt idx="16">
                  <c:v>Poland</c:v>
                </c:pt>
                <c:pt idx="17">
                  <c:v>Egypt</c:v>
                </c:pt>
                <c:pt idx="18">
                  <c:v>France</c:v>
                </c:pt>
                <c:pt idx="19">
                  <c:v>South Africa</c:v>
                </c:pt>
                <c:pt idx="20">
                  <c:v>Japan</c:v>
                </c:pt>
                <c:pt idx="21">
                  <c:v>Hong Kong</c:v>
                </c:pt>
                <c:pt idx="22">
                  <c:v>Brazil</c:v>
                </c:pt>
                <c:pt idx="23">
                  <c:v>Tunisia</c:v>
                </c:pt>
                <c:pt idx="24">
                  <c:v>Turkey</c:v>
                </c:pt>
                <c:pt idx="25">
                  <c:v>India</c:v>
                </c:pt>
                <c:pt idx="26">
                  <c:v>Pakistan</c:v>
                </c:pt>
              </c:strCache>
            </c:strRef>
          </c:cat>
          <c:val>
            <c:numRef>
              <c:f>Sheet1!$C$2:$C$28</c:f>
              <c:numCache>
                <c:formatCode>General</c:formatCode>
                <c:ptCount val="27"/>
                <c:pt idx="0" formatCode="0%">
                  <c:v>0.18</c:v>
                </c:pt>
                <c:pt idx="2" formatCode="0%">
                  <c:v>0.17</c:v>
                </c:pt>
                <c:pt idx="3" formatCode="0%">
                  <c:v>0.19</c:v>
                </c:pt>
                <c:pt idx="4" formatCode="0%">
                  <c:v>0.19</c:v>
                </c:pt>
                <c:pt idx="5" formatCode="0%">
                  <c:v>0.19</c:v>
                </c:pt>
                <c:pt idx="6" formatCode="0%">
                  <c:v>0.18</c:v>
                </c:pt>
                <c:pt idx="7" formatCode="0%">
                  <c:v>0.19</c:v>
                </c:pt>
                <c:pt idx="8" formatCode="0%">
                  <c:v>0.2</c:v>
                </c:pt>
                <c:pt idx="9" formatCode="0%">
                  <c:v>0.2</c:v>
                </c:pt>
                <c:pt idx="10" formatCode="0%">
                  <c:v>0.18</c:v>
                </c:pt>
                <c:pt idx="11" formatCode="0%">
                  <c:v>0.19</c:v>
                </c:pt>
                <c:pt idx="12" formatCode="0%">
                  <c:v>0.2</c:v>
                </c:pt>
                <c:pt idx="13" formatCode="0%">
                  <c:v>0.15</c:v>
                </c:pt>
                <c:pt idx="14" formatCode="0%">
                  <c:v>0.19</c:v>
                </c:pt>
                <c:pt idx="15" formatCode="0%">
                  <c:v>0.19</c:v>
                </c:pt>
                <c:pt idx="16" formatCode="0%">
                  <c:v>0.16</c:v>
                </c:pt>
                <c:pt idx="17" formatCode="0%">
                  <c:v>0.14</c:v>
                </c:pt>
                <c:pt idx="18" formatCode="0%">
                  <c:v>0.18</c:v>
                </c:pt>
                <c:pt idx="19" formatCode="0%">
                  <c:v>0.2</c:v>
                </c:pt>
                <c:pt idx="20" formatCode="0%">
                  <c:v>0.18</c:v>
                </c:pt>
                <c:pt idx="21" formatCode="0%">
                  <c:v>0.17</c:v>
                </c:pt>
                <c:pt idx="22" formatCode="0%">
                  <c:v>0.15</c:v>
                </c:pt>
                <c:pt idx="23" formatCode="0%">
                  <c:v>0.14</c:v>
                </c:pt>
                <c:pt idx="24" formatCode="0%">
                  <c:v>0.18</c:v>
                </c:pt>
                <c:pt idx="25" formatCode="0%">
                  <c:v>0.16</c:v>
                </c:pt>
                <c:pt idx="26" formatCode="0%">
                  <c:v>0.1</c:v>
                </c:pt>
              </c:numCache>
            </c:numRef>
          </c:val>
          <c:extLst xmlns:c16r2="http://schemas.microsoft.com/office/drawing/2015/06/chart">
            <c:ext xmlns:c16="http://schemas.microsoft.com/office/drawing/2014/chart" uri="{C3380CC4-5D6E-409C-BE32-E72D297353CC}">
              <c16:uniqueId val="{00000001-2AFF-4DCB-88C6-8449346C2A2C}"/>
            </c:ext>
          </c:extLst>
        </c:ser>
        <c:ser>
          <c:idx val="2"/>
          <c:order val="2"/>
          <c:tx>
            <c:strRef>
              <c:f>Sheet1!$D$1</c:f>
              <c:strCache>
                <c:ptCount val="1"/>
                <c:pt idx="0">
                  <c:v>Rank 3</c:v>
                </c:pt>
              </c:strCache>
            </c:strRef>
          </c:tx>
          <c:spPr>
            <a:solidFill>
              <a:schemeClr val="tx2">
                <a:lumMod val="40000"/>
                <a:lumOff val="60000"/>
              </a:schemeClr>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Kenya</c:v>
                </c:pt>
                <c:pt idx="3">
                  <c:v>Nigeria</c:v>
                </c:pt>
                <c:pt idx="4">
                  <c:v>Russia</c:v>
                </c:pt>
                <c:pt idx="5">
                  <c:v>Great Britain</c:v>
                </c:pt>
                <c:pt idx="6">
                  <c:v>Sweden</c:v>
                </c:pt>
                <c:pt idx="7">
                  <c:v>Canada</c:v>
                </c:pt>
                <c:pt idx="8">
                  <c:v>Republic of Korea</c:v>
                </c:pt>
                <c:pt idx="9">
                  <c:v>China</c:v>
                </c:pt>
                <c:pt idx="10">
                  <c:v>Germany</c:v>
                </c:pt>
                <c:pt idx="11">
                  <c:v>United States</c:v>
                </c:pt>
                <c:pt idx="12">
                  <c:v>Australia</c:v>
                </c:pt>
                <c:pt idx="13">
                  <c:v>Mexico</c:v>
                </c:pt>
                <c:pt idx="14">
                  <c:v>Indonesia</c:v>
                </c:pt>
                <c:pt idx="15">
                  <c:v>Italy</c:v>
                </c:pt>
                <c:pt idx="16">
                  <c:v>Poland</c:v>
                </c:pt>
                <c:pt idx="17">
                  <c:v>Egypt</c:v>
                </c:pt>
                <c:pt idx="18">
                  <c:v>France</c:v>
                </c:pt>
                <c:pt idx="19">
                  <c:v>South Africa</c:v>
                </c:pt>
                <c:pt idx="20">
                  <c:v>Japan</c:v>
                </c:pt>
                <c:pt idx="21">
                  <c:v>Hong Kong</c:v>
                </c:pt>
                <c:pt idx="22">
                  <c:v>Brazil</c:v>
                </c:pt>
                <c:pt idx="23">
                  <c:v>Tunisia</c:v>
                </c:pt>
                <c:pt idx="24">
                  <c:v>Turkey</c:v>
                </c:pt>
                <c:pt idx="25">
                  <c:v>India</c:v>
                </c:pt>
                <c:pt idx="26">
                  <c:v>Pakistan</c:v>
                </c:pt>
              </c:strCache>
            </c:strRef>
          </c:cat>
          <c:val>
            <c:numRef>
              <c:f>Sheet1!$D$2:$D$28</c:f>
              <c:numCache>
                <c:formatCode>General</c:formatCode>
                <c:ptCount val="27"/>
                <c:pt idx="0" formatCode="0%">
                  <c:v>0.17</c:v>
                </c:pt>
                <c:pt idx="2" formatCode="0%">
                  <c:v>0.07</c:v>
                </c:pt>
                <c:pt idx="3" formatCode="0%">
                  <c:v>0.09</c:v>
                </c:pt>
                <c:pt idx="4" formatCode="0%">
                  <c:v>0.19</c:v>
                </c:pt>
                <c:pt idx="5" formatCode="0%">
                  <c:v>0.16</c:v>
                </c:pt>
                <c:pt idx="6" formatCode="0%">
                  <c:v>0.17</c:v>
                </c:pt>
                <c:pt idx="7" formatCode="0%">
                  <c:v>0.17</c:v>
                </c:pt>
                <c:pt idx="8" formatCode="0%">
                  <c:v>0.19</c:v>
                </c:pt>
                <c:pt idx="9" formatCode="0%">
                  <c:v>0.2</c:v>
                </c:pt>
                <c:pt idx="10" formatCode="0%">
                  <c:v>0.21</c:v>
                </c:pt>
                <c:pt idx="11" formatCode="0%">
                  <c:v>0.22</c:v>
                </c:pt>
                <c:pt idx="12" formatCode="0%">
                  <c:v>0.17</c:v>
                </c:pt>
                <c:pt idx="13" formatCode="0%">
                  <c:v>0.19</c:v>
                </c:pt>
                <c:pt idx="14" formatCode="0%">
                  <c:v>0.18</c:v>
                </c:pt>
                <c:pt idx="15" formatCode="0%">
                  <c:v>0.17</c:v>
                </c:pt>
                <c:pt idx="16" formatCode="0%">
                  <c:v>0.19</c:v>
                </c:pt>
                <c:pt idx="17" formatCode="0%">
                  <c:v>0.12</c:v>
                </c:pt>
                <c:pt idx="18" formatCode="0%">
                  <c:v>0.18</c:v>
                </c:pt>
                <c:pt idx="19" formatCode="0%">
                  <c:v>0.17</c:v>
                </c:pt>
                <c:pt idx="20" formatCode="0%">
                  <c:v>0.19</c:v>
                </c:pt>
                <c:pt idx="21" formatCode="0%">
                  <c:v>0.2</c:v>
                </c:pt>
                <c:pt idx="22" formatCode="0%">
                  <c:v>0.2</c:v>
                </c:pt>
                <c:pt idx="23" formatCode="0%">
                  <c:v>0.12</c:v>
                </c:pt>
                <c:pt idx="24" formatCode="0%">
                  <c:v>0.16</c:v>
                </c:pt>
                <c:pt idx="25" formatCode="0%">
                  <c:v>0.17</c:v>
                </c:pt>
                <c:pt idx="26" formatCode="0%">
                  <c:v>0.12</c:v>
                </c:pt>
              </c:numCache>
            </c:numRef>
          </c:val>
          <c:extLst xmlns:c16r2="http://schemas.microsoft.com/office/drawing/2015/06/chart">
            <c:ext xmlns:c16="http://schemas.microsoft.com/office/drawing/2014/chart" uri="{C3380CC4-5D6E-409C-BE32-E72D297353CC}">
              <c16:uniqueId val="{00000002-2AFF-4DCB-88C6-8449346C2A2C}"/>
            </c:ext>
          </c:extLst>
        </c:ser>
        <c:ser>
          <c:idx val="3"/>
          <c:order val="3"/>
          <c:tx>
            <c:strRef>
              <c:f>Sheet1!$E$1</c:f>
              <c:strCache>
                <c:ptCount val="1"/>
                <c:pt idx="0">
                  <c:v>Rank 4</c:v>
                </c:pt>
              </c:strCache>
            </c:strRef>
          </c:tx>
          <c:spPr>
            <a:solidFill>
              <a:schemeClr val="accent2">
                <a:lumMod val="60000"/>
                <a:lumOff val="40000"/>
              </a:schemeClr>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0">
                <a:spAutoFit/>
              </a:bodyPr>
              <a:lstStyle/>
              <a:p>
                <a:pPr algn="ctr">
                  <a:defRPr lang="en-US" sz="1197" b="0" i="0" u="none" strike="noStrike" kern="1200" baseline="0">
                    <a:solidFill>
                      <a:schemeClr val="bg1">
                        <a:lumMod val="50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Kenya</c:v>
                </c:pt>
                <c:pt idx="3">
                  <c:v>Nigeria</c:v>
                </c:pt>
                <c:pt idx="4">
                  <c:v>Russia</c:v>
                </c:pt>
                <c:pt idx="5">
                  <c:v>Great Britain</c:v>
                </c:pt>
                <c:pt idx="6">
                  <c:v>Sweden</c:v>
                </c:pt>
                <c:pt idx="7">
                  <c:v>Canada</c:v>
                </c:pt>
                <c:pt idx="8">
                  <c:v>Republic of Korea</c:v>
                </c:pt>
                <c:pt idx="9">
                  <c:v>China</c:v>
                </c:pt>
                <c:pt idx="10">
                  <c:v>Germany</c:v>
                </c:pt>
                <c:pt idx="11">
                  <c:v>United States</c:v>
                </c:pt>
                <c:pt idx="12">
                  <c:v>Australia</c:v>
                </c:pt>
                <c:pt idx="13">
                  <c:v>Mexico</c:v>
                </c:pt>
                <c:pt idx="14">
                  <c:v>Indonesia</c:v>
                </c:pt>
                <c:pt idx="15">
                  <c:v>Italy</c:v>
                </c:pt>
                <c:pt idx="16">
                  <c:v>Poland</c:v>
                </c:pt>
                <c:pt idx="17">
                  <c:v>Egypt</c:v>
                </c:pt>
                <c:pt idx="18">
                  <c:v>France</c:v>
                </c:pt>
                <c:pt idx="19">
                  <c:v>South Africa</c:v>
                </c:pt>
                <c:pt idx="20">
                  <c:v>Japan</c:v>
                </c:pt>
                <c:pt idx="21">
                  <c:v>Hong Kong</c:v>
                </c:pt>
                <c:pt idx="22">
                  <c:v>Brazil</c:v>
                </c:pt>
                <c:pt idx="23">
                  <c:v>Tunisia</c:v>
                </c:pt>
                <c:pt idx="24">
                  <c:v>Turkey</c:v>
                </c:pt>
                <c:pt idx="25">
                  <c:v>India</c:v>
                </c:pt>
                <c:pt idx="26">
                  <c:v>Pakistan</c:v>
                </c:pt>
              </c:strCache>
            </c:strRef>
          </c:cat>
          <c:val>
            <c:numRef>
              <c:f>Sheet1!$E$2:$E$28</c:f>
              <c:numCache>
                <c:formatCode>General</c:formatCode>
                <c:ptCount val="27"/>
                <c:pt idx="0" formatCode="0%">
                  <c:v>0.15</c:v>
                </c:pt>
                <c:pt idx="2" formatCode="0%">
                  <c:v>0.05</c:v>
                </c:pt>
                <c:pt idx="3" formatCode="0%">
                  <c:v>0.04</c:v>
                </c:pt>
                <c:pt idx="4" formatCode="0%">
                  <c:v>0.15</c:v>
                </c:pt>
                <c:pt idx="5" formatCode="0%">
                  <c:v>0.13</c:v>
                </c:pt>
                <c:pt idx="6" formatCode="0%">
                  <c:v>0.14</c:v>
                </c:pt>
                <c:pt idx="7" formatCode="0%">
                  <c:v>0.17</c:v>
                </c:pt>
                <c:pt idx="8" formatCode="0%">
                  <c:v>0.17</c:v>
                </c:pt>
                <c:pt idx="9" formatCode="0%">
                  <c:v>0.17</c:v>
                </c:pt>
                <c:pt idx="10" formatCode="0%">
                  <c:v>0.18</c:v>
                </c:pt>
                <c:pt idx="11" formatCode="0%">
                  <c:v>0.14</c:v>
                </c:pt>
                <c:pt idx="12" formatCode="0%">
                  <c:v>0.14</c:v>
                </c:pt>
                <c:pt idx="13" formatCode="0%">
                  <c:v>0.16</c:v>
                </c:pt>
                <c:pt idx="14" formatCode="0%">
                  <c:v>0.17</c:v>
                </c:pt>
                <c:pt idx="15" formatCode="0%">
                  <c:v>0.16</c:v>
                </c:pt>
                <c:pt idx="16" formatCode="0%">
                  <c:v>0.17</c:v>
                </c:pt>
                <c:pt idx="17" formatCode="0%">
                  <c:v>0.16</c:v>
                </c:pt>
                <c:pt idx="18" formatCode="0%">
                  <c:v>0.17</c:v>
                </c:pt>
                <c:pt idx="19" formatCode="0%">
                  <c:v>0.14</c:v>
                </c:pt>
                <c:pt idx="20" formatCode="0%">
                  <c:v>0.16</c:v>
                </c:pt>
                <c:pt idx="21" formatCode="0%">
                  <c:v>0.19</c:v>
                </c:pt>
                <c:pt idx="22" formatCode="0%">
                  <c:v>0.11</c:v>
                </c:pt>
                <c:pt idx="23" formatCode="0%">
                  <c:v>0.13</c:v>
                </c:pt>
                <c:pt idx="24" formatCode="0%">
                  <c:v>0.14</c:v>
                </c:pt>
                <c:pt idx="25" formatCode="0%">
                  <c:v>0.18</c:v>
                </c:pt>
                <c:pt idx="26" formatCode="0%">
                  <c:v>0.14</c:v>
                </c:pt>
              </c:numCache>
            </c:numRef>
          </c:val>
          <c:extLst xmlns:c16r2="http://schemas.microsoft.com/office/drawing/2015/06/chart">
            <c:ext xmlns:c16="http://schemas.microsoft.com/office/drawing/2014/chart" uri="{C3380CC4-5D6E-409C-BE32-E72D297353CC}">
              <c16:uniqueId val="{00000000-0D04-47E7-A67B-F3BF841D8DBF}"/>
            </c:ext>
          </c:extLst>
        </c:ser>
        <c:ser>
          <c:idx val="4"/>
          <c:order val="4"/>
          <c:tx>
            <c:strRef>
              <c:f>Sheet1!$F$1</c:f>
              <c:strCache>
                <c:ptCount val="1"/>
                <c:pt idx="0">
                  <c:v>Rank 5</c:v>
                </c:pt>
              </c:strCache>
            </c:strRef>
          </c:tx>
          <c:spPr>
            <a:solidFill>
              <a:schemeClr val="accent2"/>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0">
                <a:spAutoFit/>
              </a:bodyPr>
              <a:lstStyle/>
              <a:p>
                <a:pPr algn="ctr">
                  <a:defRPr lang="en-US"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Kenya</c:v>
                </c:pt>
                <c:pt idx="3">
                  <c:v>Nigeria</c:v>
                </c:pt>
                <c:pt idx="4">
                  <c:v>Russia</c:v>
                </c:pt>
                <c:pt idx="5">
                  <c:v>Great Britain</c:v>
                </c:pt>
                <c:pt idx="6">
                  <c:v>Sweden</c:v>
                </c:pt>
                <c:pt idx="7">
                  <c:v>Canada</c:v>
                </c:pt>
                <c:pt idx="8">
                  <c:v>Republic of Korea</c:v>
                </c:pt>
                <c:pt idx="9">
                  <c:v>China</c:v>
                </c:pt>
                <c:pt idx="10">
                  <c:v>Germany</c:v>
                </c:pt>
                <c:pt idx="11">
                  <c:v>United States</c:v>
                </c:pt>
                <c:pt idx="12">
                  <c:v>Australia</c:v>
                </c:pt>
                <c:pt idx="13">
                  <c:v>Mexico</c:v>
                </c:pt>
                <c:pt idx="14">
                  <c:v>Indonesia</c:v>
                </c:pt>
                <c:pt idx="15">
                  <c:v>Italy</c:v>
                </c:pt>
                <c:pt idx="16">
                  <c:v>Poland</c:v>
                </c:pt>
                <c:pt idx="17">
                  <c:v>Egypt</c:v>
                </c:pt>
                <c:pt idx="18">
                  <c:v>France</c:v>
                </c:pt>
                <c:pt idx="19">
                  <c:v>South Africa</c:v>
                </c:pt>
                <c:pt idx="20">
                  <c:v>Japan</c:v>
                </c:pt>
                <c:pt idx="21">
                  <c:v>Hong Kong</c:v>
                </c:pt>
                <c:pt idx="22">
                  <c:v>Brazil</c:v>
                </c:pt>
                <c:pt idx="23">
                  <c:v>Tunisia</c:v>
                </c:pt>
                <c:pt idx="24">
                  <c:v>Turkey</c:v>
                </c:pt>
                <c:pt idx="25">
                  <c:v>India</c:v>
                </c:pt>
                <c:pt idx="26">
                  <c:v>Pakistan</c:v>
                </c:pt>
              </c:strCache>
            </c:strRef>
          </c:cat>
          <c:val>
            <c:numRef>
              <c:f>Sheet1!$F$2:$F$28</c:f>
              <c:numCache>
                <c:formatCode>General</c:formatCode>
                <c:ptCount val="27"/>
                <c:pt idx="0" formatCode="0%">
                  <c:v>0.13</c:v>
                </c:pt>
                <c:pt idx="2" formatCode="0%">
                  <c:v>0.03</c:v>
                </c:pt>
                <c:pt idx="3" formatCode="0%">
                  <c:v>0.03</c:v>
                </c:pt>
                <c:pt idx="4" formatCode="0%">
                  <c:v>0.09</c:v>
                </c:pt>
                <c:pt idx="5" formatCode="0%">
                  <c:v>0.13</c:v>
                </c:pt>
                <c:pt idx="6" formatCode="0%">
                  <c:v>0.14</c:v>
                </c:pt>
                <c:pt idx="7" formatCode="0%">
                  <c:v>0.15</c:v>
                </c:pt>
                <c:pt idx="8" formatCode="0%">
                  <c:v>0.13</c:v>
                </c:pt>
                <c:pt idx="9" formatCode="0%">
                  <c:v>0.12</c:v>
                </c:pt>
                <c:pt idx="10" formatCode="0%">
                  <c:v>0.13</c:v>
                </c:pt>
                <c:pt idx="11" formatCode="0%">
                  <c:v>0.14</c:v>
                </c:pt>
                <c:pt idx="12" formatCode="0%">
                  <c:v>0.14</c:v>
                </c:pt>
                <c:pt idx="13" formatCode="0%">
                  <c:v>0.13</c:v>
                </c:pt>
                <c:pt idx="14" formatCode="0%">
                  <c:v>0.12</c:v>
                </c:pt>
                <c:pt idx="15" formatCode="0%">
                  <c:v>0.14</c:v>
                </c:pt>
                <c:pt idx="16" formatCode="0%">
                  <c:v>0.12</c:v>
                </c:pt>
                <c:pt idx="17" formatCode="0%">
                  <c:v>0.12</c:v>
                </c:pt>
                <c:pt idx="18" formatCode="0%">
                  <c:v>0.14</c:v>
                </c:pt>
                <c:pt idx="19" formatCode="0%">
                  <c:v>0.13</c:v>
                </c:pt>
                <c:pt idx="20" formatCode="0%">
                  <c:v>0.15</c:v>
                </c:pt>
                <c:pt idx="21" formatCode="0%">
                  <c:v>0.13</c:v>
                </c:pt>
                <c:pt idx="22" formatCode="0%">
                  <c:v>0.13</c:v>
                </c:pt>
                <c:pt idx="23" formatCode="0%">
                  <c:v>0.15</c:v>
                </c:pt>
                <c:pt idx="24" formatCode="0%">
                  <c:v>0.14</c:v>
                </c:pt>
                <c:pt idx="25" formatCode="0%">
                  <c:v>0.14</c:v>
                </c:pt>
                <c:pt idx="26" formatCode="0%">
                  <c:v>0.18</c:v>
                </c:pt>
              </c:numCache>
            </c:numRef>
          </c:val>
          <c:extLst xmlns:c16r2="http://schemas.microsoft.com/office/drawing/2015/06/chart">
            <c:ext xmlns:c16="http://schemas.microsoft.com/office/drawing/2014/chart" uri="{C3380CC4-5D6E-409C-BE32-E72D297353CC}">
              <c16:uniqueId val="{00000001-0D04-47E7-A67B-F3BF841D8DBF}"/>
            </c:ext>
          </c:extLst>
        </c:ser>
        <c:ser>
          <c:idx val="5"/>
          <c:order val="5"/>
          <c:tx>
            <c:strRef>
              <c:f>Sheet1!$G$1</c:f>
              <c:strCache>
                <c:ptCount val="1"/>
                <c:pt idx="0">
                  <c:v>Rank 6</c:v>
                </c:pt>
              </c:strCache>
            </c:strRef>
          </c:tx>
          <c:spPr>
            <a:solidFill>
              <a:schemeClr val="accent1">
                <a:lumMod val="60000"/>
                <a:lumOff val="40000"/>
              </a:schemeClr>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0">
                <a:spAutoFit/>
              </a:bodyPr>
              <a:lstStyle/>
              <a:p>
                <a:pPr algn="ctr">
                  <a:defRPr lang="en-US"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Kenya</c:v>
                </c:pt>
                <c:pt idx="3">
                  <c:v>Nigeria</c:v>
                </c:pt>
                <c:pt idx="4">
                  <c:v>Russia</c:v>
                </c:pt>
                <c:pt idx="5">
                  <c:v>Great Britain</c:v>
                </c:pt>
                <c:pt idx="6">
                  <c:v>Sweden</c:v>
                </c:pt>
                <c:pt idx="7">
                  <c:v>Canada</c:v>
                </c:pt>
                <c:pt idx="8">
                  <c:v>Republic of Korea</c:v>
                </c:pt>
                <c:pt idx="9">
                  <c:v>China</c:v>
                </c:pt>
                <c:pt idx="10">
                  <c:v>Germany</c:v>
                </c:pt>
                <c:pt idx="11">
                  <c:v>United States</c:v>
                </c:pt>
                <c:pt idx="12">
                  <c:v>Australia</c:v>
                </c:pt>
                <c:pt idx="13">
                  <c:v>Mexico</c:v>
                </c:pt>
                <c:pt idx="14">
                  <c:v>Indonesia</c:v>
                </c:pt>
                <c:pt idx="15">
                  <c:v>Italy</c:v>
                </c:pt>
                <c:pt idx="16">
                  <c:v>Poland</c:v>
                </c:pt>
                <c:pt idx="17">
                  <c:v>Egypt</c:v>
                </c:pt>
                <c:pt idx="18">
                  <c:v>France</c:v>
                </c:pt>
                <c:pt idx="19">
                  <c:v>South Africa</c:v>
                </c:pt>
                <c:pt idx="20">
                  <c:v>Japan</c:v>
                </c:pt>
                <c:pt idx="21">
                  <c:v>Hong Kong</c:v>
                </c:pt>
                <c:pt idx="22">
                  <c:v>Brazil</c:v>
                </c:pt>
                <c:pt idx="23">
                  <c:v>Tunisia</c:v>
                </c:pt>
                <c:pt idx="24">
                  <c:v>Turkey</c:v>
                </c:pt>
                <c:pt idx="25">
                  <c:v>India</c:v>
                </c:pt>
                <c:pt idx="26">
                  <c:v>Pakistan</c:v>
                </c:pt>
              </c:strCache>
            </c:strRef>
          </c:cat>
          <c:val>
            <c:numRef>
              <c:f>Sheet1!$G$2:$G$28</c:f>
              <c:numCache>
                <c:formatCode>General</c:formatCode>
                <c:ptCount val="27"/>
                <c:pt idx="0" formatCode="0%">
                  <c:v>0.1</c:v>
                </c:pt>
                <c:pt idx="2" formatCode="0%">
                  <c:v>0.03</c:v>
                </c:pt>
                <c:pt idx="3" formatCode="0%">
                  <c:v>0.03</c:v>
                </c:pt>
                <c:pt idx="4" formatCode="0%">
                  <c:v>0.09</c:v>
                </c:pt>
                <c:pt idx="5" formatCode="0%">
                  <c:v>0.1</c:v>
                </c:pt>
                <c:pt idx="6" formatCode="0%">
                  <c:v>0.08</c:v>
                </c:pt>
                <c:pt idx="7" formatCode="0%">
                  <c:v>0.09</c:v>
                </c:pt>
                <c:pt idx="8" formatCode="0%">
                  <c:v>0.1</c:v>
                </c:pt>
                <c:pt idx="9" formatCode="0%">
                  <c:v>0.09</c:v>
                </c:pt>
                <c:pt idx="10" formatCode="0%">
                  <c:v>0.08</c:v>
                </c:pt>
                <c:pt idx="11" formatCode="0%">
                  <c:v>0.08</c:v>
                </c:pt>
                <c:pt idx="12" formatCode="0%">
                  <c:v>0.1</c:v>
                </c:pt>
                <c:pt idx="13" formatCode="0%">
                  <c:v>0.12</c:v>
                </c:pt>
                <c:pt idx="14" formatCode="0%">
                  <c:v>0.1</c:v>
                </c:pt>
                <c:pt idx="15" formatCode="0%">
                  <c:v>0.11</c:v>
                </c:pt>
                <c:pt idx="16" formatCode="0%">
                  <c:v>0.11</c:v>
                </c:pt>
                <c:pt idx="17" formatCode="0%">
                  <c:v>0.14</c:v>
                </c:pt>
                <c:pt idx="18" formatCode="0%">
                  <c:v>0.09</c:v>
                </c:pt>
                <c:pt idx="19" formatCode="0%">
                  <c:v>0.14</c:v>
                </c:pt>
                <c:pt idx="20" formatCode="0%">
                  <c:v>0.08</c:v>
                </c:pt>
                <c:pt idx="21" formatCode="0%">
                  <c:v>0.1</c:v>
                </c:pt>
                <c:pt idx="22" formatCode="0%">
                  <c:v>0.14</c:v>
                </c:pt>
                <c:pt idx="23" formatCode="0%">
                  <c:v>0.13</c:v>
                </c:pt>
                <c:pt idx="24" formatCode="0%">
                  <c:v>0.15</c:v>
                </c:pt>
                <c:pt idx="25" formatCode="0%">
                  <c:v>0.13</c:v>
                </c:pt>
                <c:pt idx="26" formatCode="0%">
                  <c:v>0.17</c:v>
                </c:pt>
              </c:numCache>
            </c:numRef>
          </c:val>
          <c:extLst xmlns:c16r2="http://schemas.microsoft.com/office/drawing/2015/06/chart">
            <c:ext xmlns:c16="http://schemas.microsoft.com/office/drawing/2014/chart" uri="{C3380CC4-5D6E-409C-BE32-E72D297353CC}">
              <c16:uniqueId val="{00000002-0D04-47E7-A67B-F3BF841D8DBF}"/>
            </c:ext>
          </c:extLst>
        </c:ser>
        <c:ser>
          <c:idx val="6"/>
          <c:order val="6"/>
          <c:tx>
            <c:strRef>
              <c:f>Sheet1!$H$1</c:f>
              <c:strCache>
                <c:ptCount val="1"/>
                <c:pt idx="0">
                  <c:v>Rank 7</c:v>
                </c:pt>
              </c:strCache>
            </c:strRef>
          </c:tx>
          <c:spPr>
            <a:solidFill>
              <a:schemeClr val="accent1"/>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0">
                <a:spAutoFit/>
              </a:bodyPr>
              <a:lstStyle/>
              <a:p>
                <a:pPr algn="ctr">
                  <a:defRPr lang="en-US"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Kenya</c:v>
                </c:pt>
                <c:pt idx="3">
                  <c:v>Nigeria</c:v>
                </c:pt>
                <c:pt idx="4">
                  <c:v>Russia</c:v>
                </c:pt>
                <c:pt idx="5">
                  <c:v>Great Britain</c:v>
                </c:pt>
                <c:pt idx="6">
                  <c:v>Sweden</c:v>
                </c:pt>
                <c:pt idx="7">
                  <c:v>Canada</c:v>
                </c:pt>
                <c:pt idx="8">
                  <c:v>Republic of Korea</c:v>
                </c:pt>
                <c:pt idx="9">
                  <c:v>China</c:v>
                </c:pt>
                <c:pt idx="10">
                  <c:v>Germany</c:v>
                </c:pt>
                <c:pt idx="11">
                  <c:v>United States</c:v>
                </c:pt>
                <c:pt idx="12">
                  <c:v>Australia</c:v>
                </c:pt>
                <c:pt idx="13">
                  <c:v>Mexico</c:v>
                </c:pt>
                <c:pt idx="14">
                  <c:v>Indonesia</c:v>
                </c:pt>
                <c:pt idx="15">
                  <c:v>Italy</c:v>
                </c:pt>
                <c:pt idx="16">
                  <c:v>Poland</c:v>
                </c:pt>
                <c:pt idx="17">
                  <c:v>Egypt</c:v>
                </c:pt>
                <c:pt idx="18">
                  <c:v>France</c:v>
                </c:pt>
                <c:pt idx="19">
                  <c:v>South Africa</c:v>
                </c:pt>
                <c:pt idx="20">
                  <c:v>Japan</c:v>
                </c:pt>
                <c:pt idx="21">
                  <c:v>Hong Kong</c:v>
                </c:pt>
                <c:pt idx="22">
                  <c:v>Brazil</c:v>
                </c:pt>
                <c:pt idx="23">
                  <c:v>Tunisia</c:v>
                </c:pt>
                <c:pt idx="24">
                  <c:v>Turkey</c:v>
                </c:pt>
                <c:pt idx="25">
                  <c:v>India</c:v>
                </c:pt>
                <c:pt idx="26">
                  <c:v>Pakistan</c:v>
                </c:pt>
              </c:strCache>
            </c:strRef>
          </c:cat>
          <c:val>
            <c:numRef>
              <c:f>Sheet1!$H$2:$H$28</c:f>
              <c:numCache>
                <c:formatCode>General</c:formatCode>
                <c:ptCount val="27"/>
                <c:pt idx="0" formatCode="0%">
                  <c:v>0.06</c:v>
                </c:pt>
                <c:pt idx="2" formatCode="0%">
                  <c:v>0.01</c:v>
                </c:pt>
                <c:pt idx="3" formatCode="0%">
                  <c:v>0.01</c:v>
                </c:pt>
                <c:pt idx="4" formatCode="0%">
                  <c:v>0.03</c:v>
                </c:pt>
                <c:pt idx="5" formatCode="0%">
                  <c:v>0.04</c:v>
                </c:pt>
                <c:pt idx="6" formatCode="0%">
                  <c:v>0.05</c:v>
                </c:pt>
                <c:pt idx="7" formatCode="0%">
                  <c:v>0.04</c:v>
                </c:pt>
                <c:pt idx="8" formatCode="0%">
                  <c:v>0.04</c:v>
                </c:pt>
                <c:pt idx="9" formatCode="0%">
                  <c:v>0.05</c:v>
                </c:pt>
                <c:pt idx="10" formatCode="0%">
                  <c:v>0.04</c:v>
                </c:pt>
                <c:pt idx="11" formatCode="0%">
                  <c:v>0.05</c:v>
                </c:pt>
                <c:pt idx="12" formatCode="0%">
                  <c:v>0.05</c:v>
                </c:pt>
                <c:pt idx="13" formatCode="0%">
                  <c:v>0.05</c:v>
                </c:pt>
                <c:pt idx="14" formatCode="0%">
                  <c:v>0.06</c:v>
                </c:pt>
                <c:pt idx="15" formatCode="0%">
                  <c:v>0.05</c:v>
                </c:pt>
                <c:pt idx="16" formatCode="0%">
                  <c:v>0.05</c:v>
                </c:pt>
                <c:pt idx="17" formatCode="0%">
                  <c:v>0.09</c:v>
                </c:pt>
                <c:pt idx="18" formatCode="0%">
                  <c:v>0.08</c:v>
                </c:pt>
                <c:pt idx="19" formatCode="0%">
                  <c:v>0.05</c:v>
                </c:pt>
                <c:pt idx="20" formatCode="0%">
                  <c:v>0.06</c:v>
                </c:pt>
                <c:pt idx="21" formatCode="0%">
                  <c:v>0.05</c:v>
                </c:pt>
                <c:pt idx="22" formatCode="0%">
                  <c:v>0.07</c:v>
                </c:pt>
                <c:pt idx="23" formatCode="0%">
                  <c:v>0.13</c:v>
                </c:pt>
                <c:pt idx="24" formatCode="0%">
                  <c:v>0.09</c:v>
                </c:pt>
                <c:pt idx="25" formatCode="0%">
                  <c:v>0.09</c:v>
                </c:pt>
                <c:pt idx="26" formatCode="0%">
                  <c:v>0.17</c:v>
                </c:pt>
              </c:numCache>
            </c:numRef>
          </c:val>
          <c:extLst xmlns:c16r2="http://schemas.microsoft.com/office/drawing/2015/06/chart">
            <c:ext xmlns:c16="http://schemas.microsoft.com/office/drawing/2014/chart" uri="{C3380CC4-5D6E-409C-BE32-E72D297353CC}">
              <c16:uniqueId val="{00000003-0D04-47E7-A67B-F3BF841D8DBF}"/>
            </c:ext>
          </c:extLst>
        </c:ser>
        <c:dLbls>
          <c:showLegendKey val="0"/>
          <c:showVal val="0"/>
          <c:showCatName val="0"/>
          <c:showSerName val="0"/>
          <c:showPercent val="0"/>
          <c:showBubbleSize val="0"/>
        </c:dLbls>
        <c:gapWidth val="50"/>
        <c:overlap val="100"/>
        <c:axId val="1607766480"/>
        <c:axId val="1608207088"/>
      </c:barChart>
      <c:catAx>
        <c:axId val="1607766480"/>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crossAx val="1608207088"/>
        <c:crosses val="autoZero"/>
        <c:auto val="1"/>
        <c:lblAlgn val="ctr"/>
        <c:lblOffset val="0"/>
        <c:noMultiLvlLbl val="0"/>
      </c:catAx>
      <c:valAx>
        <c:axId val="1608207088"/>
        <c:scaling>
          <c:orientation val="minMax"/>
          <c:max val="1.0"/>
        </c:scaling>
        <c:delete val="1"/>
        <c:axPos val="t"/>
        <c:numFmt formatCode="0%" sourceLinked="1"/>
        <c:majorTickMark val="none"/>
        <c:minorTickMark val="none"/>
        <c:tickLblPos val="nextTo"/>
        <c:crossAx val="1607766480"/>
        <c:crosses val="autoZero"/>
        <c:crossBetween val="between"/>
      </c:valAx>
      <c:spPr>
        <a:noFill/>
        <a:ln>
          <a:noFill/>
        </a:ln>
        <a:effectLst/>
      </c:spPr>
    </c:plotArea>
    <c:legend>
      <c:legendPos val="b"/>
      <c:layout>
        <c:manualLayout>
          <c:xMode val="edge"/>
          <c:yMode val="edge"/>
          <c:x val="0.141160870516185"/>
          <c:y val="0.932994498569035"/>
          <c:w val="0.837310138131448"/>
          <c:h val="0.0481731097172175"/>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percentStacked"/>
        <c:varyColors val="0"/>
        <c:ser>
          <c:idx val="0"/>
          <c:order val="0"/>
          <c:tx>
            <c:strRef>
              <c:f>Sheet1!$B$1</c:f>
              <c:strCache>
                <c:ptCount val="1"/>
                <c:pt idx="0">
                  <c:v>Rank 1</c:v>
                </c:pt>
              </c:strCache>
            </c:strRef>
          </c:tx>
          <c:spPr>
            <a:solidFill>
              <a:schemeClr val="tx2"/>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Middle East/Africa</c:v>
                </c:pt>
                <c:pt idx="3">
                  <c:v>Europe</c:v>
                </c:pt>
                <c:pt idx="4">
                  <c:v>G-8 Countries</c:v>
                </c:pt>
                <c:pt idx="5">
                  <c:v>North America</c:v>
                </c:pt>
                <c:pt idx="6">
                  <c:v>BRICS</c:v>
                </c:pt>
                <c:pt idx="7">
                  <c:v>APAC</c:v>
                </c:pt>
                <c:pt idx="8">
                  <c:v>LATAM</c:v>
                </c:pt>
              </c:strCache>
            </c:strRef>
          </c:cat>
          <c:val>
            <c:numRef>
              <c:f>Sheet1!$B$2:$B$10</c:f>
              <c:numCache>
                <c:formatCode>General</c:formatCode>
                <c:ptCount val="9"/>
                <c:pt idx="0" formatCode="0%">
                  <c:v>0.22</c:v>
                </c:pt>
                <c:pt idx="2" formatCode="0%">
                  <c:v>0.31</c:v>
                </c:pt>
                <c:pt idx="3" formatCode="0%">
                  <c:v>0.2</c:v>
                </c:pt>
                <c:pt idx="4" formatCode="0%">
                  <c:v>0.2</c:v>
                </c:pt>
                <c:pt idx="5" formatCode="0%">
                  <c:v>0.19</c:v>
                </c:pt>
                <c:pt idx="6" formatCode="0%">
                  <c:v>0.19</c:v>
                </c:pt>
                <c:pt idx="7" formatCode="0%">
                  <c:v>0.18</c:v>
                </c:pt>
                <c:pt idx="8" formatCode="0%">
                  <c:v>0.2</c:v>
                </c:pt>
              </c:numCache>
            </c:numRef>
          </c:val>
          <c:extLst xmlns:c16r2="http://schemas.microsoft.com/office/drawing/2015/06/chart">
            <c:ext xmlns:c16="http://schemas.microsoft.com/office/drawing/2014/chart" uri="{C3380CC4-5D6E-409C-BE32-E72D297353CC}">
              <c16:uniqueId val="{00000000-B243-448E-B037-6A8261214E27}"/>
            </c:ext>
          </c:extLst>
        </c:ser>
        <c:ser>
          <c:idx val="1"/>
          <c:order val="1"/>
          <c:tx>
            <c:strRef>
              <c:f>Sheet1!$C$1</c:f>
              <c:strCache>
                <c:ptCount val="1"/>
                <c:pt idx="0">
                  <c:v>Rank 2</c:v>
                </c:pt>
              </c:strCache>
            </c:strRef>
          </c:tx>
          <c:spPr>
            <a:solidFill>
              <a:schemeClr val="tx2">
                <a:lumMod val="60000"/>
                <a:lumOff val="40000"/>
              </a:schemeClr>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Middle East/Africa</c:v>
                </c:pt>
                <c:pt idx="3">
                  <c:v>Europe</c:v>
                </c:pt>
                <c:pt idx="4">
                  <c:v>G-8 Countries</c:v>
                </c:pt>
                <c:pt idx="5">
                  <c:v>North America</c:v>
                </c:pt>
                <c:pt idx="6">
                  <c:v>BRICS</c:v>
                </c:pt>
                <c:pt idx="7">
                  <c:v>APAC</c:v>
                </c:pt>
                <c:pt idx="8">
                  <c:v>LATAM</c:v>
                </c:pt>
              </c:strCache>
            </c:strRef>
          </c:cat>
          <c:val>
            <c:numRef>
              <c:f>Sheet1!$C$2:$C$10</c:f>
              <c:numCache>
                <c:formatCode>General</c:formatCode>
                <c:ptCount val="9"/>
                <c:pt idx="0" formatCode="0%">
                  <c:v>0.18</c:v>
                </c:pt>
                <c:pt idx="2" formatCode="0%">
                  <c:v>0.16</c:v>
                </c:pt>
                <c:pt idx="3" formatCode="0%">
                  <c:v>0.18</c:v>
                </c:pt>
                <c:pt idx="4" formatCode="0%">
                  <c:v>0.18</c:v>
                </c:pt>
                <c:pt idx="5" formatCode="0%">
                  <c:v>0.19</c:v>
                </c:pt>
                <c:pt idx="6" formatCode="0%">
                  <c:v>0.18</c:v>
                </c:pt>
                <c:pt idx="7" formatCode="0%">
                  <c:v>0.19</c:v>
                </c:pt>
                <c:pt idx="8" formatCode="0%">
                  <c:v>0.15</c:v>
                </c:pt>
              </c:numCache>
            </c:numRef>
          </c:val>
          <c:extLst xmlns:c16r2="http://schemas.microsoft.com/office/drawing/2015/06/chart">
            <c:ext xmlns:c16="http://schemas.microsoft.com/office/drawing/2014/chart" uri="{C3380CC4-5D6E-409C-BE32-E72D297353CC}">
              <c16:uniqueId val="{00000001-B243-448E-B037-6A8261214E27}"/>
            </c:ext>
          </c:extLst>
        </c:ser>
        <c:ser>
          <c:idx val="2"/>
          <c:order val="2"/>
          <c:tx>
            <c:strRef>
              <c:f>Sheet1!$D$1</c:f>
              <c:strCache>
                <c:ptCount val="1"/>
                <c:pt idx="0">
                  <c:v>Rank 3</c:v>
                </c:pt>
              </c:strCache>
            </c:strRef>
          </c:tx>
          <c:spPr>
            <a:solidFill>
              <a:schemeClr val="tx2">
                <a:lumMod val="40000"/>
                <a:lumOff val="60000"/>
              </a:schemeClr>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Middle East/Africa</c:v>
                </c:pt>
                <c:pt idx="3">
                  <c:v>Europe</c:v>
                </c:pt>
                <c:pt idx="4">
                  <c:v>G-8 Countries</c:v>
                </c:pt>
                <c:pt idx="5">
                  <c:v>North America</c:v>
                </c:pt>
                <c:pt idx="6">
                  <c:v>BRICS</c:v>
                </c:pt>
                <c:pt idx="7">
                  <c:v>APAC</c:v>
                </c:pt>
                <c:pt idx="8">
                  <c:v>LATAM</c:v>
                </c:pt>
              </c:strCache>
            </c:strRef>
          </c:cat>
          <c:val>
            <c:numRef>
              <c:f>Sheet1!$D$2:$D$10</c:f>
              <c:numCache>
                <c:formatCode>General</c:formatCode>
                <c:ptCount val="9"/>
                <c:pt idx="0" formatCode="0%">
                  <c:v>0.17</c:v>
                </c:pt>
                <c:pt idx="2" formatCode="0%">
                  <c:v>0.12</c:v>
                </c:pt>
                <c:pt idx="3" formatCode="0%">
                  <c:v>0.18</c:v>
                </c:pt>
                <c:pt idx="4" formatCode="0%">
                  <c:v>0.19</c:v>
                </c:pt>
                <c:pt idx="5" formatCode="0%">
                  <c:v>0.19</c:v>
                </c:pt>
                <c:pt idx="6" formatCode="0%">
                  <c:v>0.19</c:v>
                </c:pt>
                <c:pt idx="7" formatCode="0%">
                  <c:v>0.19</c:v>
                </c:pt>
                <c:pt idx="8" formatCode="0%">
                  <c:v>0.19</c:v>
                </c:pt>
              </c:numCache>
            </c:numRef>
          </c:val>
          <c:extLst xmlns:c16r2="http://schemas.microsoft.com/office/drawing/2015/06/chart">
            <c:ext xmlns:c16="http://schemas.microsoft.com/office/drawing/2014/chart" uri="{C3380CC4-5D6E-409C-BE32-E72D297353CC}">
              <c16:uniqueId val="{00000002-B243-448E-B037-6A8261214E27}"/>
            </c:ext>
          </c:extLst>
        </c:ser>
        <c:ser>
          <c:idx val="3"/>
          <c:order val="3"/>
          <c:tx>
            <c:strRef>
              <c:f>Sheet1!$E$1</c:f>
              <c:strCache>
                <c:ptCount val="1"/>
                <c:pt idx="0">
                  <c:v>Rank 4</c:v>
                </c:pt>
              </c:strCache>
            </c:strRef>
          </c:tx>
          <c:spPr>
            <a:solidFill>
              <a:schemeClr val="accent2">
                <a:lumMod val="60000"/>
                <a:lumOff val="40000"/>
              </a:schemeClr>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lumMod val="50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Middle East/Africa</c:v>
                </c:pt>
                <c:pt idx="3">
                  <c:v>Europe</c:v>
                </c:pt>
                <c:pt idx="4">
                  <c:v>G-8 Countries</c:v>
                </c:pt>
                <c:pt idx="5">
                  <c:v>North America</c:v>
                </c:pt>
                <c:pt idx="6">
                  <c:v>BRICS</c:v>
                </c:pt>
                <c:pt idx="7">
                  <c:v>APAC</c:v>
                </c:pt>
                <c:pt idx="8">
                  <c:v>LATAM</c:v>
                </c:pt>
              </c:strCache>
            </c:strRef>
          </c:cat>
          <c:val>
            <c:numRef>
              <c:f>Sheet1!$E$2:$E$10</c:f>
              <c:numCache>
                <c:formatCode>General</c:formatCode>
                <c:ptCount val="9"/>
                <c:pt idx="0" formatCode="0%">
                  <c:v>0.15</c:v>
                </c:pt>
                <c:pt idx="2" formatCode="0%">
                  <c:v>0.12</c:v>
                </c:pt>
                <c:pt idx="3" formatCode="0%">
                  <c:v>0.16</c:v>
                </c:pt>
                <c:pt idx="4" formatCode="0%">
                  <c:v>0.16</c:v>
                </c:pt>
                <c:pt idx="5" formatCode="0%">
                  <c:v>0.16</c:v>
                </c:pt>
                <c:pt idx="6" formatCode="0%">
                  <c:v>0.15</c:v>
                </c:pt>
                <c:pt idx="7" formatCode="0%">
                  <c:v>0.17</c:v>
                </c:pt>
                <c:pt idx="8" formatCode="0%">
                  <c:v>0.14</c:v>
                </c:pt>
              </c:numCache>
            </c:numRef>
          </c:val>
          <c:extLst xmlns:c16r2="http://schemas.microsoft.com/office/drawing/2015/06/chart">
            <c:ext xmlns:c16="http://schemas.microsoft.com/office/drawing/2014/chart" uri="{C3380CC4-5D6E-409C-BE32-E72D297353CC}">
              <c16:uniqueId val="{00000000-D9C3-4080-8AC0-B4080394B1FA}"/>
            </c:ext>
          </c:extLst>
        </c:ser>
        <c:ser>
          <c:idx val="4"/>
          <c:order val="4"/>
          <c:tx>
            <c:strRef>
              <c:f>Sheet1!$F$1</c:f>
              <c:strCache>
                <c:ptCount val="1"/>
                <c:pt idx="0">
                  <c:v>Rank 5</c:v>
                </c:pt>
              </c:strCache>
            </c:strRef>
          </c:tx>
          <c:spPr>
            <a:solidFill>
              <a:schemeClr val="accent2"/>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Middle East/Africa</c:v>
                </c:pt>
                <c:pt idx="3">
                  <c:v>Europe</c:v>
                </c:pt>
                <c:pt idx="4">
                  <c:v>G-8 Countries</c:v>
                </c:pt>
                <c:pt idx="5">
                  <c:v>North America</c:v>
                </c:pt>
                <c:pt idx="6">
                  <c:v>BRICS</c:v>
                </c:pt>
                <c:pt idx="7">
                  <c:v>APAC</c:v>
                </c:pt>
                <c:pt idx="8">
                  <c:v>LATAM</c:v>
                </c:pt>
              </c:strCache>
            </c:strRef>
          </c:cat>
          <c:val>
            <c:numRef>
              <c:f>Sheet1!$F$2:$F$10</c:f>
              <c:numCache>
                <c:formatCode>General</c:formatCode>
                <c:ptCount val="9"/>
                <c:pt idx="0" formatCode="0%">
                  <c:v>0.13</c:v>
                </c:pt>
                <c:pt idx="2" formatCode="0%">
                  <c:v>0.11</c:v>
                </c:pt>
                <c:pt idx="3" formatCode="0%">
                  <c:v>0.13</c:v>
                </c:pt>
                <c:pt idx="4" formatCode="0%">
                  <c:v>0.13</c:v>
                </c:pt>
                <c:pt idx="5" formatCode="0%">
                  <c:v>0.14</c:v>
                </c:pt>
                <c:pt idx="6" formatCode="0%">
                  <c:v>0.12</c:v>
                </c:pt>
                <c:pt idx="7" formatCode="0%">
                  <c:v>0.13</c:v>
                </c:pt>
                <c:pt idx="8" formatCode="0%">
                  <c:v>0.13</c:v>
                </c:pt>
              </c:numCache>
            </c:numRef>
          </c:val>
          <c:extLst xmlns:c16r2="http://schemas.microsoft.com/office/drawing/2015/06/chart">
            <c:ext xmlns:c16="http://schemas.microsoft.com/office/drawing/2014/chart" uri="{C3380CC4-5D6E-409C-BE32-E72D297353CC}">
              <c16:uniqueId val="{00000001-D9C3-4080-8AC0-B4080394B1FA}"/>
            </c:ext>
          </c:extLst>
        </c:ser>
        <c:ser>
          <c:idx val="5"/>
          <c:order val="5"/>
          <c:tx>
            <c:strRef>
              <c:f>Sheet1!$G$1</c:f>
              <c:strCache>
                <c:ptCount val="1"/>
                <c:pt idx="0">
                  <c:v>Rank 6</c:v>
                </c:pt>
              </c:strCache>
            </c:strRef>
          </c:tx>
          <c:spPr>
            <a:solidFill>
              <a:schemeClr val="accent1">
                <a:lumMod val="60000"/>
                <a:lumOff val="40000"/>
              </a:schemeClr>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Middle East/Africa</c:v>
                </c:pt>
                <c:pt idx="3">
                  <c:v>Europe</c:v>
                </c:pt>
                <c:pt idx="4">
                  <c:v>G-8 Countries</c:v>
                </c:pt>
                <c:pt idx="5">
                  <c:v>North America</c:v>
                </c:pt>
                <c:pt idx="6">
                  <c:v>BRICS</c:v>
                </c:pt>
                <c:pt idx="7">
                  <c:v>APAC</c:v>
                </c:pt>
                <c:pt idx="8">
                  <c:v>LATAM</c:v>
                </c:pt>
              </c:strCache>
            </c:strRef>
          </c:cat>
          <c:val>
            <c:numRef>
              <c:f>Sheet1!$G$2:$G$10</c:f>
              <c:numCache>
                <c:formatCode>General</c:formatCode>
                <c:ptCount val="9"/>
                <c:pt idx="0" formatCode="0%">
                  <c:v>0.1</c:v>
                </c:pt>
                <c:pt idx="2" formatCode="0%">
                  <c:v>0.11</c:v>
                </c:pt>
                <c:pt idx="3" formatCode="0%">
                  <c:v>0.1</c:v>
                </c:pt>
                <c:pt idx="4" formatCode="0%">
                  <c:v>0.09</c:v>
                </c:pt>
                <c:pt idx="5" formatCode="0%">
                  <c:v>0.09</c:v>
                </c:pt>
                <c:pt idx="6" formatCode="0%">
                  <c:v>0.11</c:v>
                </c:pt>
                <c:pt idx="7" formatCode="0%">
                  <c:v>0.1</c:v>
                </c:pt>
                <c:pt idx="8" formatCode="0%">
                  <c:v>0.13</c:v>
                </c:pt>
              </c:numCache>
            </c:numRef>
          </c:val>
          <c:extLst xmlns:c16r2="http://schemas.microsoft.com/office/drawing/2015/06/chart">
            <c:ext xmlns:c16="http://schemas.microsoft.com/office/drawing/2014/chart" uri="{C3380CC4-5D6E-409C-BE32-E72D297353CC}">
              <c16:uniqueId val="{00000002-D9C3-4080-8AC0-B4080394B1FA}"/>
            </c:ext>
          </c:extLst>
        </c:ser>
        <c:ser>
          <c:idx val="6"/>
          <c:order val="6"/>
          <c:tx>
            <c:strRef>
              <c:f>Sheet1!$H$1</c:f>
              <c:strCache>
                <c:ptCount val="1"/>
                <c:pt idx="0">
                  <c:v>Rank 7</c:v>
                </c:pt>
              </c:strCache>
            </c:strRef>
          </c:tx>
          <c:spPr>
            <a:solidFill>
              <a:schemeClr val="accent1"/>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Middle East/Africa</c:v>
                </c:pt>
                <c:pt idx="3">
                  <c:v>Europe</c:v>
                </c:pt>
                <c:pt idx="4">
                  <c:v>G-8 Countries</c:v>
                </c:pt>
                <c:pt idx="5">
                  <c:v>North America</c:v>
                </c:pt>
                <c:pt idx="6">
                  <c:v>BRICS</c:v>
                </c:pt>
                <c:pt idx="7">
                  <c:v>APAC</c:v>
                </c:pt>
                <c:pt idx="8">
                  <c:v>LATAM</c:v>
                </c:pt>
              </c:strCache>
            </c:strRef>
          </c:cat>
          <c:val>
            <c:numRef>
              <c:f>Sheet1!$H$2:$H$10</c:f>
              <c:numCache>
                <c:formatCode>General</c:formatCode>
                <c:ptCount val="9"/>
                <c:pt idx="0" formatCode="0%">
                  <c:v>0.06</c:v>
                </c:pt>
                <c:pt idx="2" formatCode="0%">
                  <c:v>0.07</c:v>
                </c:pt>
                <c:pt idx="3" formatCode="0%">
                  <c:v>0.05</c:v>
                </c:pt>
                <c:pt idx="4" formatCode="0%">
                  <c:v>0.05</c:v>
                </c:pt>
                <c:pt idx="5" formatCode="0%">
                  <c:v>0.04</c:v>
                </c:pt>
                <c:pt idx="6" formatCode="0%">
                  <c:v>0.06</c:v>
                </c:pt>
                <c:pt idx="7" formatCode="0%">
                  <c:v>0.05</c:v>
                </c:pt>
                <c:pt idx="8" formatCode="0%">
                  <c:v>0.06</c:v>
                </c:pt>
              </c:numCache>
            </c:numRef>
          </c:val>
          <c:extLst xmlns:c16r2="http://schemas.microsoft.com/office/drawing/2015/06/chart">
            <c:ext xmlns:c16="http://schemas.microsoft.com/office/drawing/2014/chart" uri="{C3380CC4-5D6E-409C-BE32-E72D297353CC}">
              <c16:uniqueId val="{00000003-D9C3-4080-8AC0-B4080394B1FA}"/>
            </c:ext>
          </c:extLst>
        </c:ser>
        <c:dLbls>
          <c:showLegendKey val="0"/>
          <c:showVal val="0"/>
          <c:showCatName val="0"/>
          <c:showSerName val="0"/>
          <c:showPercent val="0"/>
          <c:showBubbleSize val="0"/>
        </c:dLbls>
        <c:gapWidth val="50"/>
        <c:overlap val="100"/>
        <c:axId val="1542895600"/>
        <c:axId val="1542896960"/>
      </c:barChart>
      <c:catAx>
        <c:axId val="1542895600"/>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42896960"/>
        <c:crosses val="autoZero"/>
        <c:auto val="1"/>
        <c:lblAlgn val="ctr"/>
        <c:lblOffset val="0"/>
        <c:noMultiLvlLbl val="0"/>
      </c:catAx>
      <c:valAx>
        <c:axId val="1542896960"/>
        <c:scaling>
          <c:orientation val="minMax"/>
          <c:max val="1.0"/>
        </c:scaling>
        <c:delete val="1"/>
        <c:axPos val="t"/>
        <c:numFmt formatCode="0%" sourceLinked="1"/>
        <c:majorTickMark val="none"/>
        <c:minorTickMark val="none"/>
        <c:tickLblPos val="nextTo"/>
        <c:crossAx val="1542895600"/>
        <c:crosses val="autoZero"/>
        <c:crossBetween val="between"/>
      </c:valAx>
      <c:spPr>
        <a:noFill/>
        <a:ln>
          <a:noFill/>
        </a:ln>
        <a:effectLst/>
      </c:spPr>
    </c:plotArea>
    <c:legend>
      <c:legendPos val="b"/>
      <c:layout>
        <c:manualLayout>
          <c:xMode val="edge"/>
          <c:yMode val="edge"/>
          <c:x val="0.33974229783777"/>
          <c:y val="0.908019513865115"/>
          <c:w val="0.637280105611799"/>
          <c:h val="0.0617872494199095"/>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percentStacked"/>
        <c:varyColors val="0"/>
        <c:ser>
          <c:idx val="0"/>
          <c:order val="0"/>
          <c:tx>
            <c:strRef>
              <c:f>Sheet1!$B$1</c:f>
              <c:strCache>
                <c:ptCount val="1"/>
                <c:pt idx="0">
                  <c:v>Rank 1</c:v>
                </c:pt>
              </c:strCache>
            </c:strRef>
          </c:tx>
          <c:spPr>
            <a:solidFill>
              <a:schemeClr val="tx2"/>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Nigeria</c:v>
                </c:pt>
                <c:pt idx="3">
                  <c:v>Kenya</c:v>
                </c:pt>
                <c:pt idx="4">
                  <c:v>Republic of Korea</c:v>
                </c:pt>
                <c:pt idx="5">
                  <c:v>Australia</c:v>
                </c:pt>
                <c:pt idx="6">
                  <c:v>Japan</c:v>
                </c:pt>
                <c:pt idx="7">
                  <c:v>France</c:v>
                </c:pt>
                <c:pt idx="8">
                  <c:v>United States</c:v>
                </c:pt>
                <c:pt idx="9">
                  <c:v>Great Britain</c:v>
                </c:pt>
                <c:pt idx="10">
                  <c:v>Russia</c:v>
                </c:pt>
                <c:pt idx="11">
                  <c:v>Canada</c:v>
                </c:pt>
                <c:pt idx="12">
                  <c:v>Hong Kong</c:v>
                </c:pt>
                <c:pt idx="13">
                  <c:v>Italy</c:v>
                </c:pt>
                <c:pt idx="14">
                  <c:v>Tunisia</c:v>
                </c:pt>
                <c:pt idx="15">
                  <c:v>Sweden</c:v>
                </c:pt>
                <c:pt idx="16">
                  <c:v>South Africa</c:v>
                </c:pt>
                <c:pt idx="17">
                  <c:v>Brazil</c:v>
                </c:pt>
                <c:pt idx="18">
                  <c:v>Germany</c:v>
                </c:pt>
                <c:pt idx="19">
                  <c:v>Mexico</c:v>
                </c:pt>
                <c:pt idx="20">
                  <c:v>Poland</c:v>
                </c:pt>
                <c:pt idx="21">
                  <c:v>Turkey</c:v>
                </c:pt>
                <c:pt idx="22">
                  <c:v>Egypt</c:v>
                </c:pt>
                <c:pt idx="23">
                  <c:v>Pakistan</c:v>
                </c:pt>
                <c:pt idx="24">
                  <c:v>Indonesia</c:v>
                </c:pt>
                <c:pt idx="25">
                  <c:v>India</c:v>
                </c:pt>
                <c:pt idx="26">
                  <c:v>China</c:v>
                </c:pt>
              </c:strCache>
            </c:strRef>
          </c:cat>
          <c:val>
            <c:numRef>
              <c:f>Sheet1!$B$2:$B$28</c:f>
              <c:numCache>
                <c:formatCode>General</c:formatCode>
                <c:ptCount val="27"/>
                <c:pt idx="0" formatCode="0%">
                  <c:v>0.25</c:v>
                </c:pt>
                <c:pt idx="2" formatCode="0%">
                  <c:v>0.55</c:v>
                </c:pt>
                <c:pt idx="3" formatCode="0%">
                  <c:v>0.52</c:v>
                </c:pt>
                <c:pt idx="4" formatCode="0%">
                  <c:v>0.32</c:v>
                </c:pt>
                <c:pt idx="5" formatCode="0%">
                  <c:v>0.33</c:v>
                </c:pt>
                <c:pt idx="6" formatCode="0%">
                  <c:v>0.32</c:v>
                </c:pt>
                <c:pt idx="7" formatCode="0%">
                  <c:v>0.29</c:v>
                </c:pt>
                <c:pt idx="8" formatCode="0%">
                  <c:v>0.29</c:v>
                </c:pt>
                <c:pt idx="9" formatCode="0%">
                  <c:v>0.29</c:v>
                </c:pt>
                <c:pt idx="10" formatCode="0%">
                  <c:v>0.28</c:v>
                </c:pt>
                <c:pt idx="11" formatCode="0%">
                  <c:v>0.32</c:v>
                </c:pt>
                <c:pt idx="12" formatCode="0%">
                  <c:v>0.22</c:v>
                </c:pt>
                <c:pt idx="13" formatCode="0%">
                  <c:v>0.2</c:v>
                </c:pt>
                <c:pt idx="14" formatCode="0%">
                  <c:v>0.2</c:v>
                </c:pt>
                <c:pt idx="15" formatCode="0%">
                  <c:v>0.21</c:v>
                </c:pt>
                <c:pt idx="16" formatCode="0%">
                  <c:v>0.23</c:v>
                </c:pt>
                <c:pt idx="17" formatCode="0%">
                  <c:v>0.22</c:v>
                </c:pt>
                <c:pt idx="18" formatCode="0%">
                  <c:v>0.2</c:v>
                </c:pt>
                <c:pt idx="19" formatCode="0%">
                  <c:v>0.16</c:v>
                </c:pt>
                <c:pt idx="20" formatCode="0%">
                  <c:v>0.16</c:v>
                </c:pt>
                <c:pt idx="21" formatCode="0%">
                  <c:v>0.17</c:v>
                </c:pt>
                <c:pt idx="22" formatCode="0%">
                  <c:v>0.17</c:v>
                </c:pt>
                <c:pt idx="23" formatCode="0%">
                  <c:v>0.18</c:v>
                </c:pt>
                <c:pt idx="24" formatCode="0%">
                  <c:v>0.15</c:v>
                </c:pt>
                <c:pt idx="25" formatCode="0%">
                  <c:v>0.14</c:v>
                </c:pt>
                <c:pt idx="26" formatCode="0%">
                  <c:v>0.09</c:v>
                </c:pt>
              </c:numCache>
            </c:numRef>
          </c:val>
          <c:extLst xmlns:c16r2="http://schemas.microsoft.com/office/drawing/2015/06/chart">
            <c:ext xmlns:c16="http://schemas.microsoft.com/office/drawing/2014/chart" uri="{C3380CC4-5D6E-409C-BE32-E72D297353CC}">
              <c16:uniqueId val="{00000000-85FD-4F8F-AAA4-2E3165502C26}"/>
            </c:ext>
          </c:extLst>
        </c:ser>
        <c:ser>
          <c:idx val="1"/>
          <c:order val="1"/>
          <c:tx>
            <c:strRef>
              <c:f>Sheet1!$C$1</c:f>
              <c:strCache>
                <c:ptCount val="1"/>
                <c:pt idx="0">
                  <c:v>Rank 2</c:v>
                </c:pt>
              </c:strCache>
            </c:strRef>
          </c:tx>
          <c:spPr>
            <a:solidFill>
              <a:schemeClr val="tx2">
                <a:lumMod val="60000"/>
                <a:lumOff val="40000"/>
              </a:schemeClr>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Nigeria</c:v>
                </c:pt>
                <c:pt idx="3">
                  <c:v>Kenya</c:v>
                </c:pt>
                <c:pt idx="4">
                  <c:v>Republic of Korea</c:v>
                </c:pt>
                <c:pt idx="5">
                  <c:v>Australia</c:v>
                </c:pt>
                <c:pt idx="6">
                  <c:v>Japan</c:v>
                </c:pt>
                <c:pt idx="7">
                  <c:v>France</c:v>
                </c:pt>
                <c:pt idx="8">
                  <c:v>United States</c:v>
                </c:pt>
                <c:pt idx="9">
                  <c:v>Great Britain</c:v>
                </c:pt>
                <c:pt idx="10">
                  <c:v>Russia</c:v>
                </c:pt>
                <c:pt idx="11">
                  <c:v>Canada</c:v>
                </c:pt>
                <c:pt idx="12">
                  <c:v>Hong Kong</c:v>
                </c:pt>
                <c:pt idx="13">
                  <c:v>Italy</c:v>
                </c:pt>
                <c:pt idx="14">
                  <c:v>Tunisia</c:v>
                </c:pt>
                <c:pt idx="15">
                  <c:v>Sweden</c:v>
                </c:pt>
                <c:pt idx="16">
                  <c:v>South Africa</c:v>
                </c:pt>
                <c:pt idx="17">
                  <c:v>Brazil</c:v>
                </c:pt>
                <c:pt idx="18">
                  <c:v>Germany</c:v>
                </c:pt>
                <c:pt idx="19">
                  <c:v>Mexico</c:v>
                </c:pt>
                <c:pt idx="20">
                  <c:v>Poland</c:v>
                </c:pt>
                <c:pt idx="21">
                  <c:v>Turkey</c:v>
                </c:pt>
                <c:pt idx="22">
                  <c:v>Egypt</c:v>
                </c:pt>
                <c:pt idx="23">
                  <c:v>Pakistan</c:v>
                </c:pt>
                <c:pt idx="24">
                  <c:v>Indonesia</c:v>
                </c:pt>
                <c:pt idx="25">
                  <c:v>India</c:v>
                </c:pt>
                <c:pt idx="26">
                  <c:v>China</c:v>
                </c:pt>
              </c:strCache>
            </c:strRef>
          </c:cat>
          <c:val>
            <c:numRef>
              <c:f>Sheet1!$C$2:$C$28</c:f>
              <c:numCache>
                <c:formatCode>General</c:formatCode>
                <c:ptCount val="27"/>
                <c:pt idx="0" formatCode="0%">
                  <c:v>0.17</c:v>
                </c:pt>
                <c:pt idx="2" formatCode="0%">
                  <c:v>0.15</c:v>
                </c:pt>
                <c:pt idx="3" formatCode="0%">
                  <c:v>0.16</c:v>
                </c:pt>
                <c:pt idx="4" formatCode="0%">
                  <c:v>0.18</c:v>
                </c:pt>
                <c:pt idx="5" formatCode="0%">
                  <c:v>0.19</c:v>
                </c:pt>
                <c:pt idx="6" formatCode="0%">
                  <c:v>0.19</c:v>
                </c:pt>
                <c:pt idx="7" formatCode="0%">
                  <c:v>0.19</c:v>
                </c:pt>
                <c:pt idx="8" formatCode="0%">
                  <c:v>0.21</c:v>
                </c:pt>
                <c:pt idx="9" formatCode="0%">
                  <c:v>0.17</c:v>
                </c:pt>
                <c:pt idx="10" formatCode="0%">
                  <c:v>0.2</c:v>
                </c:pt>
                <c:pt idx="11" formatCode="0%">
                  <c:v>0.17</c:v>
                </c:pt>
                <c:pt idx="12" formatCode="0%">
                  <c:v>0.19</c:v>
                </c:pt>
                <c:pt idx="13" formatCode="0%">
                  <c:v>0.19</c:v>
                </c:pt>
                <c:pt idx="14" formatCode="0%">
                  <c:v>0.18</c:v>
                </c:pt>
                <c:pt idx="15" formatCode="0%">
                  <c:v>0.17</c:v>
                </c:pt>
                <c:pt idx="16" formatCode="0%">
                  <c:v>0.14</c:v>
                </c:pt>
                <c:pt idx="17" formatCode="0%">
                  <c:v>0.16</c:v>
                </c:pt>
                <c:pt idx="18" formatCode="0%">
                  <c:v>0.17</c:v>
                </c:pt>
                <c:pt idx="19" formatCode="0%">
                  <c:v>0.18</c:v>
                </c:pt>
                <c:pt idx="20" formatCode="0%">
                  <c:v>0.19</c:v>
                </c:pt>
                <c:pt idx="21" formatCode="0%">
                  <c:v>0.16</c:v>
                </c:pt>
                <c:pt idx="22" formatCode="0%">
                  <c:v>0.18</c:v>
                </c:pt>
                <c:pt idx="23" formatCode="0%">
                  <c:v>0.12</c:v>
                </c:pt>
                <c:pt idx="24" formatCode="0%">
                  <c:v>0.16</c:v>
                </c:pt>
                <c:pt idx="25" formatCode="0%">
                  <c:v>0.13</c:v>
                </c:pt>
                <c:pt idx="26" formatCode="0%">
                  <c:v>0.11</c:v>
                </c:pt>
              </c:numCache>
            </c:numRef>
          </c:val>
          <c:extLst xmlns:c16r2="http://schemas.microsoft.com/office/drawing/2015/06/chart">
            <c:ext xmlns:c16="http://schemas.microsoft.com/office/drawing/2014/chart" uri="{C3380CC4-5D6E-409C-BE32-E72D297353CC}">
              <c16:uniqueId val="{00000001-85FD-4F8F-AAA4-2E3165502C26}"/>
            </c:ext>
          </c:extLst>
        </c:ser>
        <c:ser>
          <c:idx val="2"/>
          <c:order val="2"/>
          <c:tx>
            <c:strRef>
              <c:f>Sheet1!$D$1</c:f>
              <c:strCache>
                <c:ptCount val="1"/>
                <c:pt idx="0">
                  <c:v>Rank 3</c:v>
                </c:pt>
              </c:strCache>
            </c:strRef>
          </c:tx>
          <c:spPr>
            <a:solidFill>
              <a:schemeClr val="tx2">
                <a:lumMod val="40000"/>
                <a:lumOff val="60000"/>
              </a:schemeClr>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Nigeria</c:v>
                </c:pt>
                <c:pt idx="3">
                  <c:v>Kenya</c:v>
                </c:pt>
                <c:pt idx="4">
                  <c:v>Republic of Korea</c:v>
                </c:pt>
                <c:pt idx="5">
                  <c:v>Australia</c:v>
                </c:pt>
                <c:pt idx="6">
                  <c:v>Japan</c:v>
                </c:pt>
                <c:pt idx="7">
                  <c:v>France</c:v>
                </c:pt>
                <c:pt idx="8">
                  <c:v>United States</c:v>
                </c:pt>
                <c:pt idx="9">
                  <c:v>Great Britain</c:v>
                </c:pt>
                <c:pt idx="10">
                  <c:v>Russia</c:v>
                </c:pt>
                <c:pt idx="11">
                  <c:v>Canada</c:v>
                </c:pt>
                <c:pt idx="12">
                  <c:v>Hong Kong</c:v>
                </c:pt>
                <c:pt idx="13">
                  <c:v>Italy</c:v>
                </c:pt>
                <c:pt idx="14">
                  <c:v>Tunisia</c:v>
                </c:pt>
                <c:pt idx="15">
                  <c:v>Sweden</c:v>
                </c:pt>
                <c:pt idx="16">
                  <c:v>South Africa</c:v>
                </c:pt>
                <c:pt idx="17">
                  <c:v>Brazil</c:v>
                </c:pt>
                <c:pt idx="18">
                  <c:v>Germany</c:v>
                </c:pt>
                <c:pt idx="19">
                  <c:v>Mexico</c:v>
                </c:pt>
                <c:pt idx="20">
                  <c:v>Poland</c:v>
                </c:pt>
                <c:pt idx="21">
                  <c:v>Turkey</c:v>
                </c:pt>
                <c:pt idx="22">
                  <c:v>Egypt</c:v>
                </c:pt>
                <c:pt idx="23">
                  <c:v>Pakistan</c:v>
                </c:pt>
                <c:pt idx="24">
                  <c:v>Indonesia</c:v>
                </c:pt>
                <c:pt idx="25">
                  <c:v>India</c:v>
                </c:pt>
                <c:pt idx="26">
                  <c:v>China</c:v>
                </c:pt>
              </c:strCache>
            </c:strRef>
          </c:cat>
          <c:val>
            <c:numRef>
              <c:f>Sheet1!$D$2:$D$28</c:f>
              <c:numCache>
                <c:formatCode>General</c:formatCode>
                <c:ptCount val="27"/>
                <c:pt idx="0" formatCode="0%">
                  <c:v>0.15</c:v>
                </c:pt>
                <c:pt idx="2" formatCode="0%">
                  <c:v>0.14</c:v>
                </c:pt>
                <c:pt idx="3" formatCode="0%">
                  <c:v>0.12</c:v>
                </c:pt>
                <c:pt idx="4" formatCode="0%">
                  <c:v>0.15</c:v>
                </c:pt>
                <c:pt idx="5" formatCode="0%">
                  <c:v>0.14</c:v>
                </c:pt>
                <c:pt idx="6" formatCode="0%">
                  <c:v>0.17</c:v>
                </c:pt>
                <c:pt idx="7" formatCode="0%">
                  <c:v>0.18</c:v>
                </c:pt>
                <c:pt idx="8" formatCode="0%">
                  <c:v>0.14</c:v>
                </c:pt>
                <c:pt idx="9" formatCode="0%">
                  <c:v>0.18</c:v>
                </c:pt>
                <c:pt idx="10" formatCode="0%">
                  <c:v>0.17</c:v>
                </c:pt>
                <c:pt idx="11" formatCode="0%">
                  <c:v>0.14</c:v>
                </c:pt>
                <c:pt idx="12" formatCode="0%">
                  <c:v>0.16</c:v>
                </c:pt>
                <c:pt idx="13" formatCode="0%">
                  <c:v>0.15</c:v>
                </c:pt>
                <c:pt idx="14" formatCode="0%">
                  <c:v>0.15</c:v>
                </c:pt>
                <c:pt idx="15" formatCode="0%">
                  <c:v>0.16</c:v>
                </c:pt>
                <c:pt idx="16" formatCode="0%">
                  <c:v>0.17</c:v>
                </c:pt>
                <c:pt idx="17" formatCode="0%">
                  <c:v>0.15</c:v>
                </c:pt>
                <c:pt idx="18" formatCode="0%">
                  <c:v>0.14</c:v>
                </c:pt>
                <c:pt idx="19" formatCode="0%">
                  <c:v>0.17</c:v>
                </c:pt>
                <c:pt idx="20" formatCode="0%">
                  <c:v>0.14</c:v>
                </c:pt>
                <c:pt idx="21" formatCode="0%">
                  <c:v>0.15</c:v>
                </c:pt>
                <c:pt idx="22" formatCode="0%">
                  <c:v>0.15</c:v>
                </c:pt>
                <c:pt idx="23" formatCode="0%">
                  <c:v>0.13</c:v>
                </c:pt>
                <c:pt idx="24" formatCode="0%">
                  <c:v>0.15</c:v>
                </c:pt>
                <c:pt idx="25" formatCode="0%">
                  <c:v>0.13</c:v>
                </c:pt>
                <c:pt idx="26" formatCode="0%">
                  <c:v>0.15</c:v>
                </c:pt>
              </c:numCache>
            </c:numRef>
          </c:val>
          <c:extLst xmlns:c16r2="http://schemas.microsoft.com/office/drawing/2015/06/chart">
            <c:ext xmlns:c16="http://schemas.microsoft.com/office/drawing/2014/chart" uri="{C3380CC4-5D6E-409C-BE32-E72D297353CC}">
              <c16:uniqueId val="{00000002-85FD-4F8F-AAA4-2E3165502C26}"/>
            </c:ext>
          </c:extLst>
        </c:ser>
        <c:ser>
          <c:idx val="3"/>
          <c:order val="3"/>
          <c:tx>
            <c:strRef>
              <c:f>Sheet1!$E$1</c:f>
              <c:strCache>
                <c:ptCount val="1"/>
                <c:pt idx="0">
                  <c:v>Rank 4</c:v>
                </c:pt>
              </c:strCache>
            </c:strRef>
          </c:tx>
          <c:spPr>
            <a:solidFill>
              <a:schemeClr val="accent2">
                <a:lumMod val="60000"/>
                <a:lumOff val="40000"/>
              </a:schemeClr>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0">
                <a:spAutoFit/>
              </a:bodyPr>
              <a:lstStyle/>
              <a:p>
                <a:pPr algn="ctr">
                  <a:defRPr lang="en-US" sz="1197" b="0" i="0" u="none" strike="noStrike" kern="1200" baseline="0">
                    <a:solidFill>
                      <a:schemeClr val="bg1">
                        <a:lumMod val="50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Nigeria</c:v>
                </c:pt>
                <c:pt idx="3">
                  <c:v>Kenya</c:v>
                </c:pt>
                <c:pt idx="4">
                  <c:v>Republic of Korea</c:v>
                </c:pt>
                <c:pt idx="5">
                  <c:v>Australia</c:v>
                </c:pt>
                <c:pt idx="6">
                  <c:v>Japan</c:v>
                </c:pt>
                <c:pt idx="7">
                  <c:v>France</c:v>
                </c:pt>
                <c:pt idx="8">
                  <c:v>United States</c:v>
                </c:pt>
                <c:pt idx="9">
                  <c:v>Great Britain</c:v>
                </c:pt>
                <c:pt idx="10">
                  <c:v>Russia</c:v>
                </c:pt>
                <c:pt idx="11">
                  <c:v>Canada</c:v>
                </c:pt>
                <c:pt idx="12">
                  <c:v>Hong Kong</c:v>
                </c:pt>
                <c:pt idx="13">
                  <c:v>Italy</c:v>
                </c:pt>
                <c:pt idx="14">
                  <c:v>Tunisia</c:v>
                </c:pt>
                <c:pt idx="15">
                  <c:v>Sweden</c:v>
                </c:pt>
                <c:pt idx="16">
                  <c:v>South Africa</c:v>
                </c:pt>
                <c:pt idx="17">
                  <c:v>Brazil</c:v>
                </c:pt>
                <c:pt idx="18">
                  <c:v>Germany</c:v>
                </c:pt>
                <c:pt idx="19">
                  <c:v>Mexico</c:v>
                </c:pt>
                <c:pt idx="20">
                  <c:v>Poland</c:v>
                </c:pt>
                <c:pt idx="21">
                  <c:v>Turkey</c:v>
                </c:pt>
                <c:pt idx="22">
                  <c:v>Egypt</c:v>
                </c:pt>
                <c:pt idx="23">
                  <c:v>Pakistan</c:v>
                </c:pt>
                <c:pt idx="24">
                  <c:v>Indonesia</c:v>
                </c:pt>
                <c:pt idx="25">
                  <c:v>India</c:v>
                </c:pt>
                <c:pt idx="26">
                  <c:v>China</c:v>
                </c:pt>
              </c:strCache>
            </c:strRef>
          </c:cat>
          <c:val>
            <c:numRef>
              <c:f>Sheet1!$E$2:$E$28</c:f>
              <c:numCache>
                <c:formatCode>General</c:formatCode>
                <c:ptCount val="27"/>
                <c:pt idx="0" formatCode="0%">
                  <c:v>0.13</c:v>
                </c:pt>
                <c:pt idx="2" formatCode="0%">
                  <c:v>0.07</c:v>
                </c:pt>
                <c:pt idx="3" formatCode="0%">
                  <c:v>0.07</c:v>
                </c:pt>
                <c:pt idx="4" formatCode="0%">
                  <c:v>0.13</c:v>
                </c:pt>
                <c:pt idx="5" formatCode="0%">
                  <c:v>0.12</c:v>
                </c:pt>
                <c:pt idx="6" formatCode="0%">
                  <c:v>0.11</c:v>
                </c:pt>
                <c:pt idx="7" formatCode="0%">
                  <c:v>0.1</c:v>
                </c:pt>
                <c:pt idx="8" formatCode="0%">
                  <c:v>0.12</c:v>
                </c:pt>
                <c:pt idx="9" formatCode="0%">
                  <c:v>0.14</c:v>
                </c:pt>
                <c:pt idx="10" formatCode="0%">
                  <c:v>0.12</c:v>
                </c:pt>
                <c:pt idx="11" formatCode="0%">
                  <c:v>0.13</c:v>
                </c:pt>
                <c:pt idx="12" formatCode="0%">
                  <c:v>0.12</c:v>
                </c:pt>
                <c:pt idx="13" formatCode="0%">
                  <c:v>0.17</c:v>
                </c:pt>
                <c:pt idx="14" formatCode="0%">
                  <c:v>0.14</c:v>
                </c:pt>
                <c:pt idx="15" formatCode="0%">
                  <c:v>0.14</c:v>
                </c:pt>
                <c:pt idx="16" formatCode="0%">
                  <c:v>0.12</c:v>
                </c:pt>
                <c:pt idx="17" formatCode="0%">
                  <c:v>0.13</c:v>
                </c:pt>
                <c:pt idx="18" formatCode="0%">
                  <c:v>0.13</c:v>
                </c:pt>
                <c:pt idx="19" formatCode="0%">
                  <c:v>0.15</c:v>
                </c:pt>
                <c:pt idx="20" formatCode="0%">
                  <c:v>0.15</c:v>
                </c:pt>
                <c:pt idx="21" formatCode="0%">
                  <c:v>0.14</c:v>
                </c:pt>
                <c:pt idx="22" formatCode="0%">
                  <c:v>0.13</c:v>
                </c:pt>
                <c:pt idx="23" formatCode="0%">
                  <c:v>0.16</c:v>
                </c:pt>
                <c:pt idx="24" formatCode="0%">
                  <c:v>0.14</c:v>
                </c:pt>
                <c:pt idx="25" formatCode="0%">
                  <c:v>0.16</c:v>
                </c:pt>
                <c:pt idx="26" formatCode="0%">
                  <c:v>0.17</c:v>
                </c:pt>
              </c:numCache>
            </c:numRef>
          </c:val>
          <c:extLst xmlns:c16r2="http://schemas.microsoft.com/office/drawing/2015/06/chart">
            <c:ext xmlns:c16="http://schemas.microsoft.com/office/drawing/2014/chart" uri="{C3380CC4-5D6E-409C-BE32-E72D297353CC}">
              <c16:uniqueId val="{00000003-85FD-4F8F-AAA4-2E3165502C26}"/>
            </c:ext>
          </c:extLst>
        </c:ser>
        <c:ser>
          <c:idx val="4"/>
          <c:order val="4"/>
          <c:tx>
            <c:strRef>
              <c:f>Sheet1!$F$1</c:f>
              <c:strCache>
                <c:ptCount val="1"/>
                <c:pt idx="0">
                  <c:v>Rank 5</c:v>
                </c:pt>
              </c:strCache>
            </c:strRef>
          </c:tx>
          <c:spPr>
            <a:solidFill>
              <a:schemeClr val="accent2"/>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0">
                <a:spAutoFit/>
              </a:bodyPr>
              <a:lstStyle/>
              <a:p>
                <a:pPr algn="ctr">
                  <a:defRPr lang="en-US"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Nigeria</c:v>
                </c:pt>
                <c:pt idx="3">
                  <c:v>Kenya</c:v>
                </c:pt>
                <c:pt idx="4">
                  <c:v>Republic of Korea</c:v>
                </c:pt>
                <c:pt idx="5">
                  <c:v>Australia</c:v>
                </c:pt>
                <c:pt idx="6">
                  <c:v>Japan</c:v>
                </c:pt>
                <c:pt idx="7">
                  <c:v>France</c:v>
                </c:pt>
                <c:pt idx="8">
                  <c:v>United States</c:v>
                </c:pt>
                <c:pt idx="9">
                  <c:v>Great Britain</c:v>
                </c:pt>
                <c:pt idx="10">
                  <c:v>Russia</c:v>
                </c:pt>
                <c:pt idx="11">
                  <c:v>Canada</c:v>
                </c:pt>
                <c:pt idx="12">
                  <c:v>Hong Kong</c:v>
                </c:pt>
                <c:pt idx="13">
                  <c:v>Italy</c:v>
                </c:pt>
                <c:pt idx="14">
                  <c:v>Tunisia</c:v>
                </c:pt>
                <c:pt idx="15">
                  <c:v>Sweden</c:v>
                </c:pt>
                <c:pt idx="16">
                  <c:v>South Africa</c:v>
                </c:pt>
                <c:pt idx="17">
                  <c:v>Brazil</c:v>
                </c:pt>
                <c:pt idx="18">
                  <c:v>Germany</c:v>
                </c:pt>
                <c:pt idx="19">
                  <c:v>Mexico</c:v>
                </c:pt>
                <c:pt idx="20">
                  <c:v>Poland</c:v>
                </c:pt>
                <c:pt idx="21">
                  <c:v>Turkey</c:v>
                </c:pt>
                <c:pt idx="22">
                  <c:v>Egypt</c:v>
                </c:pt>
                <c:pt idx="23">
                  <c:v>Pakistan</c:v>
                </c:pt>
                <c:pt idx="24">
                  <c:v>Indonesia</c:v>
                </c:pt>
                <c:pt idx="25">
                  <c:v>India</c:v>
                </c:pt>
                <c:pt idx="26">
                  <c:v>China</c:v>
                </c:pt>
              </c:strCache>
            </c:strRef>
          </c:cat>
          <c:val>
            <c:numRef>
              <c:f>Sheet1!$F$2:$F$28</c:f>
              <c:numCache>
                <c:formatCode>General</c:formatCode>
                <c:ptCount val="27"/>
                <c:pt idx="0" formatCode="0%">
                  <c:v>0.12</c:v>
                </c:pt>
                <c:pt idx="2" formatCode="0%">
                  <c:v>0.06</c:v>
                </c:pt>
                <c:pt idx="3" formatCode="0%">
                  <c:v>0.05</c:v>
                </c:pt>
                <c:pt idx="4" formatCode="0%">
                  <c:v>0.11</c:v>
                </c:pt>
                <c:pt idx="5" formatCode="0%">
                  <c:v>0.1</c:v>
                </c:pt>
                <c:pt idx="6" formatCode="0%">
                  <c:v>0.1</c:v>
                </c:pt>
                <c:pt idx="7" formatCode="0%">
                  <c:v>0.09</c:v>
                </c:pt>
                <c:pt idx="8" formatCode="0%">
                  <c:v>0.1</c:v>
                </c:pt>
                <c:pt idx="9" formatCode="0%">
                  <c:v>0.1</c:v>
                </c:pt>
                <c:pt idx="10" formatCode="0%">
                  <c:v>0.11</c:v>
                </c:pt>
                <c:pt idx="11" formatCode="0%">
                  <c:v>0.12</c:v>
                </c:pt>
                <c:pt idx="12" formatCode="0%">
                  <c:v>0.13</c:v>
                </c:pt>
                <c:pt idx="13" formatCode="0%">
                  <c:v>0.1</c:v>
                </c:pt>
                <c:pt idx="14" formatCode="0%">
                  <c:v>0.13</c:v>
                </c:pt>
                <c:pt idx="15" formatCode="0%">
                  <c:v>0.13</c:v>
                </c:pt>
                <c:pt idx="16" formatCode="0%">
                  <c:v>0.11</c:v>
                </c:pt>
                <c:pt idx="17" formatCode="0%">
                  <c:v>0.12</c:v>
                </c:pt>
                <c:pt idx="18" formatCode="0%">
                  <c:v>0.19</c:v>
                </c:pt>
                <c:pt idx="19" formatCode="0%">
                  <c:v>0.12</c:v>
                </c:pt>
                <c:pt idx="20" formatCode="0%">
                  <c:v>0.16</c:v>
                </c:pt>
                <c:pt idx="21" formatCode="0%">
                  <c:v>0.13</c:v>
                </c:pt>
                <c:pt idx="22" formatCode="0%">
                  <c:v>0.12</c:v>
                </c:pt>
                <c:pt idx="23" formatCode="0%">
                  <c:v>0.14</c:v>
                </c:pt>
                <c:pt idx="24" formatCode="0%">
                  <c:v>0.16</c:v>
                </c:pt>
                <c:pt idx="25" formatCode="0%">
                  <c:v>0.16</c:v>
                </c:pt>
                <c:pt idx="26" formatCode="0%">
                  <c:v>0.16</c:v>
                </c:pt>
              </c:numCache>
            </c:numRef>
          </c:val>
          <c:extLst xmlns:c16r2="http://schemas.microsoft.com/office/drawing/2015/06/chart">
            <c:ext xmlns:c16="http://schemas.microsoft.com/office/drawing/2014/chart" uri="{C3380CC4-5D6E-409C-BE32-E72D297353CC}">
              <c16:uniqueId val="{00000004-85FD-4F8F-AAA4-2E3165502C26}"/>
            </c:ext>
          </c:extLst>
        </c:ser>
        <c:ser>
          <c:idx val="5"/>
          <c:order val="5"/>
          <c:tx>
            <c:strRef>
              <c:f>Sheet1!$G$1</c:f>
              <c:strCache>
                <c:ptCount val="1"/>
                <c:pt idx="0">
                  <c:v>Rank 6</c:v>
                </c:pt>
              </c:strCache>
            </c:strRef>
          </c:tx>
          <c:spPr>
            <a:solidFill>
              <a:schemeClr val="accent1">
                <a:lumMod val="60000"/>
                <a:lumOff val="40000"/>
              </a:schemeClr>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0">
                <a:spAutoFit/>
              </a:bodyPr>
              <a:lstStyle/>
              <a:p>
                <a:pPr algn="ctr">
                  <a:defRPr lang="en-US"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Nigeria</c:v>
                </c:pt>
                <c:pt idx="3">
                  <c:v>Kenya</c:v>
                </c:pt>
                <c:pt idx="4">
                  <c:v>Republic of Korea</c:v>
                </c:pt>
                <c:pt idx="5">
                  <c:v>Australia</c:v>
                </c:pt>
                <c:pt idx="6">
                  <c:v>Japan</c:v>
                </c:pt>
                <c:pt idx="7">
                  <c:v>France</c:v>
                </c:pt>
                <c:pt idx="8">
                  <c:v>United States</c:v>
                </c:pt>
                <c:pt idx="9">
                  <c:v>Great Britain</c:v>
                </c:pt>
                <c:pt idx="10">
                  <c:v>Russia</c:v>
                </c:pt>
                <c:pt idx="11">
                  <c:v>Canada</c:v>
                </c:pt>
                <c:pt idx="12">
                  <c:v>Hong Kong</c:v>
                </c:pt>
                <c:pt idx="13">
                  <c:v>Italy</c:v>
                </c:pt>
                <c:pt idx="14">
                  <c:v>Tunisia</c:v>
                </c:pt>
                <c:pt idx="15">
                  <c:v>Sweden</c:v>
                </c:pt>
                <c:pt idx="16">
                  <c:v>South Africa</c:v>
                </c:pt>
                <c:pt idx="17">
                  <c:v>Brazil</c:v>
                </c:pt>
                <c:pt idx="18">
                  <c:v>Germany</c:v>
                </c:pt>
                <c:pt idx="19">
                  <c:v>Mexico</c:v>
                </c:pt>
                <c:pt idx="20">
                  <c:v>Poland</c:v>
                </c:pt>
                <c:pt idx="21">
                  <c:v>Turkey</c:v>
                </c:pt>
                <c:pt idx="22">
                  <c:v>Egypt</c:v>
                </c:pt>
                <c:pt idx="23">
                  <c:v>Pakistan</c:v>
                </c:pt>
                <c:pt idx="24">
                  <c:v>Indonesia</c:v>
                </c:pt>
                <c:pt idx="25">
                  <c:v>India</c:v>
                </c:pt>
                <c:pt idx="26">
                  <c:v>China</c:v>
                </c:pt>
              </c:strCache>
            </c:strRef>
          </c:cat>
          <c:val>
            <c:numRef>
              <c:f>Sheet1!$G$2:$G$28</c:f>
              <c:numCache>
                <c:formatCode>General</c:formatCode>
                <c:ptCount val="27"/>
                <c:pt idx="0" formatCode="0%">
                  <c:v>0.09</c:v>
                </c:pt>
                <c:pt idx="2" formatCode="0%">
                  <c:v>0.02</c:v>
                </c:pt>
                <c:pt idx="3" formatCode="0%">
                  <c:v>0.04</c:v>
                </c:pt>
                <c:pt idx="4" formatCode="0%">
                  <c:v>0.06</c:v>
                </c:pt>
                <c:pt idx="5" formatCode="0%">
                  <c:v>0.07</c:v>
                </c:pt>
                <c:pt idx="6" formatCode="0%">
                  <c:v>0.07</c:v>
                </c:pt>
                <c:pt idx="7" formatCode="0%">
                  <c:v>0.07</c:v>
                </c:pt>
                <c:pt idx="8" formatCode="0%">
                  <c:v>0.07</c:v>
                </c:pt>
                <c:pt idx="9" formatCode="0%">
                  <c:v>0.07</c:v>
                </c:pt>
                <c:pt idx="10" formatCode="0%">
                  <c:v>0.07</c:v>
                </c:pt>
                <c:pt idx="11" formatCode="0%">
                  <c:v>0.07</c:v>
                </c:pt>
                <c:pt idx="12" formatCode="0%">
                  <c:v>0.11</c:v>
                </c:pt>
                <c:pt idx="13" formatCode="0%">
                  <c:v>0.11</c:v>
                </c:pt>
                <c:pt idx="14" formatCode="0%">
                  <c:v>0.08</c:v>
                </c:pt>
                <c:pt idx="15" formatCode="0%">
                  <c:v>0.1</c:v>
                </c:pt>
                <c:pt idx="16" formatCode="0%">
                  <c:v>0.1</c:v>
                </c:pt>
                <c:pt idx="17" formatCode="0%">
                  <c:v>0.11</c:v>
                </c:pt>
                <c:pt idx="18" formatCode="0%">
                  <c:v>0.1</c:v>
                </c:pt>
                <c:pt idx="19" formatCode="0%">
                  <c:v>0.1</c:v>
                </c:pt>
                <c:pt idx="20" formatCode="0%">
                  <c:v>0.11</c:v>
                </c:pt>
                <c:pt idx="21" formatCode="0%">
                  <c:v>0.12</c:v>
                </c:pt>
                <c:pt idx="22" formatCode="0%">
                  <c:v>0.11</c:v>
                </c:pt>
                <c:pt idx="23" formatCode="0%">
                  <c:v>0.12</c:v>
                </c:pt>
                <c:pt idx="24" formatCode="0%">
                  <c:v>0.13</c:v>
                </c:pt>
                <c:pt idx="25" formatCode="0%">
                  <c:v>0.13</c:v>
                </c:pt>
                <c:pt idx="26" formatCode="0%">
                  <c:v>0.15</c:v>
                </c:pt>
              </c:numCache>
            </c:numRef>
          </c:val>
          <c:extLst xmlns:c16r2="http://schemas.microsoft.com/office/drawing/2015/06/chart">
            <c:ext xmlns:c16="http://schemas.microsoft.com/office/drawing/2014/chart" uri="{C3380CC4-5D6E-409C-BE32-E72D297353CC}">
              <c16:uniqueId val="{00000005-85FD-4F8F-AAA4-2E3165502C26}"/>
            </c:ext>
          </c:extLst>
        </c:ser>
        <c:ser>
          <c:idx val="6"/>
          <c:order val="6"/>
          <c:tx>
            <c:strRef>
              <c:f>Sheet1!$H$1</c:f>
              <c:strCache>
                <c:ptCount val="1"/>
                <c:pt idx="0">
                  <c:v>Rank 7</c:v>
                </c:pt>
              </c:strCache>
            </c:strRef>
          </c:tx>
          <c:spPr>
            <a:solidFill>
              <a:schemeClr val="accent1"/>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0">
                <a:spAutoFit/>
              </a:bodyPr>
              <a:lstStyle/>
              <a:p>
                <a:pPr algn="ctr">
                  <a:defRPr lang="en-US"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Nigeria</c:v>
                </c:pt>
                <c:pt idx="3">
                  <c:v>Kenya</c:v>
                </c:pt>
                <c:pt idx="4">
                  <c:v>Republic of Korea</c:v>
                </c:pt>
                <c:pt idx="5">
                  <c:v>Australia</c:v>
                </c:pt>
                <c:pt idx="6">
                  <c:v>Japan</c:v>
                </c:pt>
                <c:pt idx="7">
                  <c:v>France</c:v>
                </c:pt>
                <c:pt idx="8">
                  <c:v>United States</c:v>
                </c:pt>
                <c:pt idx="9">
                  <c:v>Great Britain</c:v>
                </c:pt>
                <c:pt idx="10">
                  <c:v>Russia</c:v>
                </c:pt>
                <c:pt idx="11">
                  <c:v>Canada</c:v>
                </c:pt>
                <c:pt idx="12">
                  <c:v>Hong Kong</c:v>
                </c:pt>
                <c:pt idx="13">
                  <c:v>Italy</c:v>
                </c:pt>
                <c:pt idx="14">
                  <c:v>Tunisia</c:v>
                </c:pt>
                <c:pt idx="15">
                  <c:v>Sweden</c:v>
                </c:pt>
                <c:pt idx="16">
                  <c:v>South Africa</c:v>
                </c:pt>
                <c:pt idx="17">
                  <c:v>Brazil</c:v>
                </c:pt>
                <c:pt idx="18">
                  <c:v>Germany</c:v>
                </c:pt>
                <c:pt idx="19">
                  <c:v>Mexico</c:v>
                </c:pt>
                <c:pt idx="20">
                  <c:v>Poland</c:v>
                </c:pt>
                <c:pt idx="21">
                  <c:v>Turkey</c:v>
                </c:pt>
                <c:pt idx="22">
                  <c:v>Egypt</c:v>
                </c:pt>
                <c:pt idx="23">
                  <c:v>Pakistan</c:v>
                </c:pt>
                <c:pt idx="24">
                  <c:v>Indonesia</c:v>
                </c:pt>
                <c:pt idx="25">
                  <c:v>India</c:v>
                </c:pt>
                <c:pt idx="26">
                  <c:v>China</c:v>
                </c:pt>
              </c:strCache>
            </c:strRef>
          </c:cat>
          <c:val>
            <c:numRef>
              <c:f>Sheet1!$H$2:$H$28</c:f>
              <c:numCache>
                <c:formatCode>General</c:formatCode>
                <c:ptCount val="27"/>
                <c:pt idx="0" formatCode="0%">
                  <c:v>0.09</c:v>
                </c:pt>
                <c:pt idx="2" formatCode="0%">
                  <c:v>0.01</c:v>
                </c:pt>
                <c:pt idx="3" formatCode="0%">
                  <c:v>0.03</c:v>
                </c:pt>
                <c:pt idx="4" formatCode="0%">
                  <c:v>0.05</c:v>
                </c:pt>
                <c:pt idx="5" formatCode="0%">
                  <c:v>0.05</c:v>
                </c:pt>
                <c:pt idx="6" formatCode="0%">
                  <c:v>0.04</c:v>
                </c:pt>
                <c:pt idx="7" formatCode="0%">
                  <c:v>0.07</c:v>
                </c:pt>
                <c:pt idx="8" formatCode="0%">
                  <c:v>0.06</c:v>
                </c:pt>
                <c:pt idx="9" formatCode="0%">
                  <c:v>0.05</c:v>
                </c:pt>
                <c:pt idx="10" formatCode="0%">
                  <c:v>0.05</c:v>
                </c:pt>
                <c:pt idx="11" formatCode="0%">
                  <c:v>0.05</c:v>
                </c:pt>
                <c:pt idx="12" formatCode="0%">
                  <c:v>0.06</c:v>
                </c:pt>
                <c:pt idx="13" formatCode="0%">
                  <c:v>0.08</c:v>
                </c:pt>
                <c:pt idx="14" formatCode="0%">
                  <c:v>0.11</c:v>
                </c:pt>
                <c:pt idx="15" formatCode="0%">
                  <c:v>0.1</c:v>
                </c:pt>
                <c:pt idx="16" formatCode="0%">
                  <c:v>0.13</c:v>
                </c:pt>
                <c:pt idx="17" formatCode="0%">
                  <c:v>0.11</c:v>
                </c:pt>
                <c:pt idx="18" formatCode="0%">
                  <c:v>0.08</c:v>
                </c:pt>
                <c:pt idx="19" formatCode="0%">
                  <c:v>0.12</c:v>
                </c:pt>
                <c:pt idx="20" formatCode="0%">
                  <c:v>0.1</c:v>
                </c:pt>
                <c:pt idx="21" formatCode="0%">
                  <c:v>0.13</c:v>
                </c:pt>
                <c:pt idx="22" formatCode="0%">
                  <c:v>0.14</c:v>
                </c:pt>
                <c:pt idx="23" formatCode="0%">
                  <c:v>0.14</c:v>
                </c:pt>
                <c:pt idx="24" formatCode="0%">
                  <c:v>0.12</c:v>
                </c:pt>
                <c:pt idx="25" formatCode="0%">
                  <c:v>0.15</c:v>
                </c:pt>
                <c:pt idx="26" formatCode="0%">
                  <c:v>0.16</c:v>
                </c:pt>
              </c:numCache>
            </c:numRef>
          </c:val>
          <c:extLst xmlns:c16r2="http://schemas.microsoft.com/office/drawing/2015/06/chart">
            <c:ext xmlns:c16="http://schemas.microsoft.com/office/drawing/2014/chart" uri="{C3380CC4-5D6E-409C-BE32-E72D297353CC}">
              <c16:uniqueId val="{00000006-85FD-4F8F-AAA4-2E3165502C26}"/>
            </c:ext>
          </c:extLst>
        </c:ser>
        <c:dLbls>
          <c:showLegendKey val="0"/>
          <c:showVal val="0"/>
          <c:showCatName val="0"/>
          <c:showSerName val="0"/>
          <c:showPercent val="0"/>
          <c:showBubbleSize val="0"/>
        </c:dLbls>
        <c:gapWidth val="50"/>
        <c:overlap val="100"/>
        <c:axId val="1344522624"/>
        <c:axId val="1344524944"/>
      </c:barChart>
      <c:catAx>
        <c:axId val="1344522624"/>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crossAx val="1344524944"/>
        <c:crosses val="autoZero"/>
        <c:auto val="1"/>
        <c:lblAlgn val="ctr"/>
        <c:lblOffset val="0"/>
        <c:noMultiLvlLbl val="0"/>
      </c:catAx>
      <c:valAx>
        <c:axId val="1344524944"/>
        <c:scaling>
          <c:orientation val="minMax"/>
          <c:max val="1.0"/>
        </c:scaling>
        <c:delete val="1"/>
        <c:axPos val="t"/>
        <c:numFmt formatCode="0%" sourceLinked="1"/>
        <c:majorTickMark val="none"/>
        <c:minorTickMark val="none"/>
        <c:tickLblPos val="nextTo"/>
        <c:crossAx val="1344522624"/>
        <c:crosses val="autoZero"/>
        <c:crossBetween val="between"/>
      </c:valAx>
      <c:spPr>
        <a:noFill/>
        <a:ln>
          <a:noFill/>
        </a:ln>
        <a:effectLst/>
      </c:spPr>
    </c:plotArea>
    <c:legend>
      <c:legendPos val="b"/>
      <c:layout>
        <c:manualLayout>
          <c:xMode val="edge"/>
          <c:yMode val="edge"/>
          <c:x val="0.141160870516185"/>
          <c:y val="0.932994498569035"/>
          <c:w val="0.837310138131448"/>
          <c:h val="0.0481731097172175"/>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percentStacked"/>
        <c:varyColors val="0"/>
        <c:ser>
          <c:idx val="0"/>
          <c:order val="0"/>
          <c:tx>
            <c:strRef>
              <c:f>Sheet1!$B$1</c:f>
              <c:strCache>
                <c:ptCount val="1"/>
                <c:pt idx="0">
                  <c:v>Rank 1</c:v>
                </c:pt>
              </c:strCache>
            </c:strRef>
          </c:tx>
          <c:spPr>
            <a:solidFill>
              <a:schemeClr val="tx2"/>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North America</c:v>
                </c:pt>
                <c:pt idx="3">
                  <c:v>G-8 Countries</c:v>
                </c:pt>
                <c:pt idx="4">
                  <c:v>Middle East/Africa</c:v>
                </c:pt>
                <c:pt idx="5">
                  <c:v>APAC</c:v>
                </c:pt>
                <c:pt idx="6">
                  <c:v>Europe</c:v>
                </c:pt>
                <c:pt idx="7">
                  <c:v>LATAM</c:v>
                </c:pt>
                <c:pt idx="8">
                  <c:v>BRICS</c:v>
                </c:pt>
              </c:strCache>
            </c:strRef>
          </c:cat>
          <c:val>
            <c:numRef>
              <c:f>Sheet1!$B$2:$B$10</c:f>
              <c:numCache>
                <c:formatCode>General</c:formatCode>
                <c:ptCount val="9"/>
                <c:pt idx="0" formatCode="0%">
                  <c:v>0.25</c:v>
                </c:pt>
                <c:pt idx="2" formatCode="0%">
                  <c:v>0.3</c:v>
                </c:pt>
                <c:pt idx="3" formatCode="0%">
                  <c:v>0.27</c:v>
                </c:pt>
                <c:pt idx="4" formatCode="0%">
                  <c:v>0.29</c:v>
                </c:pt>
                <c:pt idx="5" formatCode="0%">
                  <c:v>0.23</c:v>
                </c:pt>
                <c:pt idx="6" formatCode="0%">
                  <c:v>0.23</c:v>
                </c:pt>
                <c:pt idx="7" formatCode="0%">
                  <c:v>0.19</c:v>
                </c:pt>
                <c:pt idx="8" formatCode="0%">
                  <c:v>0.19</c:v>
                </c:pt>
              </c:numCache>
            </c:numRef>
          </c:val>
          <c:extLst xmlns:c16r2="http://schemas.microsoft.com/office/drawing/2015/06/chart">
            <c:ext xmlns:c16="http://schemas.microsoft.com/office/drawing/2014/chart" uri="{C3380CC4-5D6E-409C-BE32-E72D297353CC}">
              <c16:uniqueId val="{00000000-0013-49DC-84F4-490BD051DB59}"/>
            </c:ext>
          </c:extLst>
        </c:ser>
        <c:ser>
          <c:idx val="1"/>
          <c:order val="1"/>
          <c:tx>
            <c:strRef>
              <c:f>Sheet1!$C$1</c:f>
              <c:strCache>
                <c:ptCount val="1"/>
                <c:pt idx="0">
                  <c:v>Rank 2</c:v>
                </c:pt>
              </c:strCache>
            </c:strRef>
          </c:tx>
          <c:spPr>
            <a:solidFill>
              <a:schemeClr val="tx2">
                <a:lumMod val="60000"/>
                <a:lumOff val="40000"/>
              </a:schemeClr>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North America</c:v>
                </c:pt>
                <c:pt idx="3">
                  <c:v>G-8 Countries</c:v>
                </c:pt>
                <c:pt idx="4">
                  <c:v>Middle East/Africa</c:v>
                </c:pt>
                <c:pt idx="5">
                  <c:v>APAC</c:v>
                </c:pt>
                <c:pt idx="6">
                  <c:v>Europe</c:v>
                </c:pt>
                <c:pt idx="7">
                  <c:v>LATAM</c:v>
                </c:pt>
                <c:pt idx="8">
                  <c:v>BRICS</c:v>
                </c:pt>
              </c:strCache>
            </c:strRef>
          </c:cat>
          <c:val>
            <c:numRef>
              <c:f>Sheet1!$C$2:$C$10</c:f>
              <c:numCache>
                <c:formatCode>General</c:formatCode>
                <c:ptCount val="9"/>
                <c:pt idx="0" formatCode="0%">
                  <c:v>0.17</c:v>
                </c:pt>
                <c:pt idx="2" formatCode="0%">
                  <c:v>0.19</c:v>
                </c:pt>
                <c:pt idx="3" formatCode="0%">
                  <c:v>0.19</c:v>
                </c:pt>
                <c:pt idx="4" formatCode="0%">
                  <c:v>0.15</c:v>
                </c:pt>
                <c:pt idx="5" formatCode="0%">
                  <c:v>0.17</c:v>
                </c:pt>
                <c:pt idx="6" formatCode="0%">
                  <c:v>0.18</c:v>
                </c:pt>
                <c:pt idx="7" formatCode="0%">
                  <c:v>0.17</c:v>
                </c:pt>
                <c:pt idx="8" formatCode="0%">
                  <c:v>0.15</c:v>
                </c:pt>
              </c:numCache>
            </c:numRef>
          </c:val>
          <c:extLst xmlns:c16r2="http://schemas.microsoft.com/office/drawing/2015/06/chart">
            <c:ext xmlns:c16="http://schemas.microsoft.com/office/drawing/2014/chart" uri="{C3380CC4-5D6E-409C-BE32-E72D297353CC}">
              <c16:uniqueId val="{00000001-0013-49DC-84F4-490BD051DB59}"/>
            </c:ext>
          </c:extLst>
        </c:ser>
        <c:ser>
          <c:idx val="2"/>
          <c:order val="2"/>
          <c:tx>
            <c:strRef>
              <c:f>Sheet1!$D$1</c:f>
              <c:strCache>
                <c:ptCount val="1"/>
                <c:pt idx="0">
                  <c:v>Rank 3</c:v>
                </c:pt>
              </c:strCache>
            </c:strRef>
          </c:tx>
          <c:spPr>
            <a:solidFill>
              <a:schemeClr val="tx2">
                <a:lumMod val="40000"/>
                <a:lumOff val="60000"/>
              </a:schemeClr>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North America</c:v>
                </c:pt>
                <c:pt idx="3">
                  <c:v>G-8 Countries</c:v>
                </c:pt>
                <c:pt idx="4">
                  <c:v>Middle East/Africa</c:v>
                </c:pt>
                <c:pt idx="5">
                  <c:v>APAC</c:v>
                </c:pt>
                <c:pt idx="6">
                  <c:v>Europe</c:v>
                </c:pt>
                <c:pt idx="7">
                  <c:v>LATAM</c:v>
                </c:pt>
                <c:pt idx="8">
                  <c:v>BRICS</c:v>
                </c:pt>
              </c:strCache>
            </c:strRef>
          </c:cat>
          <c:val>
            <c:numRef>
              <c:f>Sheet1!$D$2:$D$10</c:f>
              <c:numCache>
                <c:formatCode>General</c:formatCode>
                <c:ptCount val="9"/>
                <c:pt idx="0" formatCode="0%">
                  <c:v>0.15</c:v>
                </c:pt>
                <c:pt idx="2" formatCode="0%">
                  <c:v>0.14</c:v>
                </c:pt>
                <c:pt idx="3" formatCode="0%">
                  <c:v>0.16</c:v>
                </c:pt>
                <c:pt idx="4" formatCode="0%">
                  <c:v>0.14</c:v>
                </c:pt>
                <c:pt idx="5" formatCode="0%">
                  <c:v>0.15</c:v>
                </c:pt>
                <c:pt idx="6" formatCode="0%">
                  <c:v>0.16</c:v>
                </c:pt>
                <c:pt idx="7" formatCode="0%">
                  <c:v>0.16</c:v>
                </c:pt>
                <c:pt idx="8" formatCode="0%">
                  <c:v>0.15</c:v>
                </c:pt>
              </c:numCache>
            </c:numRef>
          </c:val>
          <c:extLst xmlns:c16r2="http://schemas.microsoft.com/office/drawing/2015/06/chart">
            <c:ext xmlns:c16="http://schemas.microsoft.com/office/drawing/2014/chart" uri="{C3380CC4-5D6E-409C-BE32-E72D297353CC}">
              <c16:uniqueId val="{00000002-0013-49DC-84F4-490BD051DB59}"/>
            </c:ext>
          </c:extLst>
        </c:ser>
        <c:ser>
          <c:idx val="3"/>
          <c:order val="3"/>
          <c:tx>
            <c:strRef>
              <c:f>Sheet1!$E$1</c:f>
              <c:strCache>
                <c:ptCount val="1"/>
                <c:pt idx="0">
                  <c:v>Rank 4</c:v>
                </c:pt>
              </c:strCache>
            </c:strRef>
          </c:tx>
          <c:spPr>
            <a:solidFill>
              <a:schemeClr val="accent2">
                <a:lumMod val="60000"/>
                <a:lumOff val="40000"/>
              </a:schemeClr>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lumMod val="50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North America</c:v>
                </c:pt>
                <c:pt idx="3">
                  <c:v>G-8 Countries</c:v>
                </c:pt>
                <c:pt idx="4">
                  <c:v>Middle East/Africa</c:v>
                </c:pt>
                <c:pt idx="5">
                  <c:v>APAC</c:v>
                </c:pt>
                <c:pt idx="6">
                  <c:v>Europe</c:v>
                </c:pt>
                <c:pt idx="7">
                  <c:v>LATAM</c:v>
                </c:pt>
                <c:pt idx="8">
                  <c:v>BRICS</c:v>
                </c:pt>
              </c:strCache>
            </c:strRef>
          </c:cat>
          <c:val>
            <c:numRef>
              <c:f>Sheet1!$E$2:$E$10</c:f>
              <c:numCache>
                <c:formatCode>General</c:formatCode>
                <c:ptCount val="9"/>
                <c:pt idx="0" formatCode="0%">
                  <c:v>0.13</c:v>
                </c:pt>
                <c:pt idx="2" formatCode="0%">
                  <c:v>0.13</c:v>
                </c:pt>
                <c:pt idx="3" formatCode="0%">
                  <c:v>0.13</c:v>
                </c:pt>
                <c:pt idx="4" formatCode="0%">
                  <c:v>0.12</c:v>
                </c:pt>
                <c:pt idx="5" formatCode="0%">
                  <c:v>0.13</c:v>
                </c:pt>
                <c:pt idx="6" formatCode="0%">
                  <c:v>0.14</c:v>
                </c:pt>
                <c:pt idx="7" formatCode="0%">
                  <c:v>0.14</c:v>
                </c:pt>
                <c:pt idx="8" formatCode="0%">
                  <c:v>0.14</c:v>
                </c:pt>
              </c:numCache>
            </c:numRef>
          </c:val>
          <c:extLst xmlns:c16r2="http://schemas.microsoft.com/office/drawing/2015/06/chart">
            <c:ext xmlns:c16="http://schemas.microsoft.com/office/drawing/2014/chart" uri="{C3380CC4-5D6E-409C-BE32-E72D297353CC}">
              <c16:uniqueId val="{00000003-0013-49DC-84F4-490BD051DB59}"/>
            </c:ext>
          </c:extLst>
        </c:ser>
        <c:ser>
          <c:idx val="4"/>
          <c:order val="4"/>
          <c:tx>
            <c:strRef>
              <c:f>Sheet1!$F$1</c:f>
              <c:strCache>
                <c:ptCount val="1"/>
                <c:pt idx="0">
                  <c:v>Rank 5</c:v>
                </c:pt>
              </c:strCache>
            </c:strRef>
          </c:tx>
          <c:spPr>
            <a:solidFill>
              <a:schemeClr val="accent2"/>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North America</c:v>
                </c:pt>
                <c:pt idx="3">
                  <c:v>G-8 Countries</c:v>
                </c:pt>
                <c:pt idx="4">
                  <c:v>Middle East/Africa</c:v>
                </c:pt>
                <c:pt idx="5">
                  <c:v>APAC</c:v>
                </c:pt>
                <c:pt idx="6">
                  <c:v>Europe</c:v>
                </c:pt>
                <c:pt idx="7">
                  <c:v>LATAM</c:v>
                </c:pt>
                <c:pt idx="8">
                  <c:v>BRICS</c:v>
                </c:pt>
              </c:strCache>
            </c:strRef>
          </c:cat>
          <c:val>
            <c:numRef>
              <c:f>Sheet1!$F$2:$F$10</c:f>
              <c:numCache>
                <c:formatCode>General</c:formatCode>
                <c:ptCount val="9"/>
                <c:pt idx="0" formatCode="0%">
                  <c:v>0.12</c:v>
                </c:pt>
                <c:pt idx="2" formatCode="0%">
                  <c:v>0.11</c:v>
                </c:pt>
                <c:pt idx="3" formatCode="0%">
                  <c:v>0.11</c:v>
                </c:pt>
                <c:pt idx="4" formatCode="0%">
                  <c:v>0.1</c:v>
                </c:pt>
                <c:pt idx="5" formatCode="0%">
                  <c:v>0.13</c:v>
                </c:pt>
                <c:pt idx="6" formatCode="0%">
                  <c:v>0.13</c:v>
                </c:pt>
                <c:pt idx="7" formatCode="0%">
                  <c:v>0.12</c:v>
                </c:pt>
                <c:pt idx="8" formatCode="0%">
                  <c:v>0.13</c:v>
                </c:pt>
              </c:numCache>
            </c:numRef>
          </c:val>
          <c:extLst xmlns:c16r2="http://schemas.microsoft.com/office/drawing/2015/06/chart">
            <c:ext xmlns:c16="http://schemas.microsoft.com/office/drawing/2014/chart" uri="{C3380CC4-5D6E-409C-BE32-E72D297353CC}">
              <c16:uniqueId val="{00000004-0013-49DC-84F4-490BD051DB59}"/>
            </c:ext>
          </c:extLst>
        </c:ser>
        <c:ser>
          <c:idx val="5"/>
          <c:order val="5"/>
          <c:tx>
            <c:strRef>
              <c:f>Sheet1!$G$1</c:f>
              <c:strCache>
                <c:ptCount val="1"/>
                <c:pt idx="0">
                  <c:v>Rank 6</c:v>
                </c:pt>
              </c:strCache>
            </c:strRef>
          </c:tx>
          <c:spPr>
            <a:solidFill>
              <a:schemeClr val="accent1">
                <a:lumMod val="60000"/>
                <a:lumOff val="40000"/>
              </a:schemeClr>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North America</c:v>
                </c:pt>
                <c:pt idx="3">
                  <c:v>G-8 Countries</c:v>
                </c:pt>
                <c:pt idx="4">
                  <c:v>Middle East/Africa</c:v>
                </c:pt>
                <c:pt idx="5">
                  <c:v>APAC</c:v>
                </c:pt>
                <c:pt idx="6">
                  <c:v>Europe</c:v>
                </c:pt>
                <c:pt idx="7">
                  <c:v>LATAM</c:v>
                </c:pt>
                <c:pt idx="8">
                  <c:v>BRICS</c:v>
                </c:pt>
              </c:strCache>
            </c:strRef>
          </c:cat>
          <c:val>
            <c:numRef>
              <c:f>Sheet1!$G$2:$G$10</c:f>
              <c:numCache>
                <c:formatCode>General</c:formatCode>
                <c:ptCount val="9"/>
                <c:pt idx="0" formatCode="0%">
                  <c:v>0.09</c:v>
                </c:pt>
                <c:pt idx="2" formatCode="0%">
                  <c:v>0.07</c:v>
                </c:pt>
                <c:pt idx="3" formatCode="0%">
                  <c:v>0.08</c:v>
                </c:pt>
                <c:pt idx="4" formatCode="0%">
                  <c:v>0.09</c:v>
                </c:pt>
                <c:pt idx="5" formatCode="0%">
                  <c:v>0.1</c:v>
                </c:pt>
                <c:pt idx="6" formatCode="0%">
                  <c:v>0.09</c:v>
                </c:pt>
                <c:pt idx="7" formatCode="0%">
                  <c:v>0.11</c:v>
                </c:pt>
                <c:pt idx="8" formatCode="0%">
                  <c:v>0.11</c:v>
                </c:pt>
              </c:numCache>
            </c:numRef>
          </c:val>
          <c:extLst xmlns:c16r2="http://schemas.microsoft.com/office/drawing/2015/06/chart">
            <c:ext xmlns:c16="http://schemas.microsoft.com/office/drawing/2014/chart" uri="{C3380CC4-5D6E-409C-BE32-E72D297353CC}">
              <c16:uniqueId val="{00000005-0013-49DC-84F4-490BD051DB59}"/>
            </c:ext>
          </c:extLst>
        </c:ser>
        <c:ser>
          <c:idx val="6"/>
          <c:order val="6"/>
          <c:tx>
            <c:strRef>
              <c:f>Sheet1!$H$1</c:f>
              <c:strCache>
                <c:ptCount val="1"/>
                <c:pt idx="0">
                  <c:v>Rank 7</c:v>
                </c:pt>
              </c:strCache>
            </c:strRef>
          </c:tx>
          <c:spPr>
            <a:solidFill>
              <a:schemeClr val="accent1"/>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North America</c:v>
                </c:pt>
                <c:pt idx="3">
                  <c:v>G-8 Countries</c:v>
                </c:pt>
                <c:pt idx="4">
                  <c:v>Middle East/Africa</c:v>
                </c:pt>
                <c:pt idx="5">
                  <c:v>APAC</c:v>
                </c:pt>
                <c:pt idx="6">
                  <c:v>Europe</c:v>
                </c:pt>
                <c:pt idx="7">
                  <c:v>LATAM</c:v>
                </c:pt>
                <c:pt idx="8">
                  <c:v>BRICS</c:v>
                </c:pt>
              </c:strCache>
            </c:strRef>
          </c:cat>
          <c:val>
            <c:numRef>
              <c:f>Sheet1!$H$2:$H$10</c:f>
              <c:numCache>
                <c:formatCode>General</c:formatCode>
                <c:ptCount val="9"/>
                <c:pt idx="0" formatCode="0%">
                  <c:v>0.09</c:v>
                </c:pt>
                <c:pt idx="2" formatCode="0%">
                  <c:v>0.06</c:v>
                </c:pt>
                <c:pt idx="3" formatCode="0%">
                  <c:v>0.06</c:v>
                </c:pt>
                <c:pt idx="4" formatCode="0%">
                  <c:v>0.1</c:v>
                </c:pt>
                <c:pt idx="5" formatCode="0%">
                  <c:v>0.09</c:v>
                </c:pt>
                <c:pt idx="6" formatCode="0%">
                  <c:v>0.08</c:v>
                </c:pt>
                <c:pt idx="7" formatCode="0%">
                  <c:v>0.12</c:v>
                </c:pt>
                <c:pt idx="8" formatCode="0%">
                  <c:v>0.12</c:v>
                </c:pt>
              </c:numCache>
            </c:numRef>
          </c:val>
          <c:extLst xmlns:c16r2="http://schemas.microsoft.com/office/drawing/2015/06/chart">
            <c:ext xmlns:c16="http://schemas.microsoft.com/office/drawing/2014/chart" uri="{C3380CC4-5D6E-409C-BE32-E72D297353CC}">
              <c16:uniqueId val="{00000006-0013-49DC-84F4-490BD051DB59}"/>
            </c:ext>
          </c:extLst>
        </c:ser>
        <c:dLbls>
          <c:showLegendKey val="0"/>
          <c:showVal val="0"/>
          <c:showCatName val="0"/>
          <c:showSerName val="0"/>
          <c:showPercent val="0"/>
          <c:showBubbleSize val="0"/>
        </c:dLbls>
        <c:gapWidth val="50"/>
        <c:overlap val="100"/>
        <c:axId val="1299454208"/>
        <c:axId val="1299456528"/>
      </c:barChart>
      <c:catAx>
        <c:axId val="1299454208"/>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299456528"/>
        <c:crosses val="autoZero"/>
        <c:auto val="1"/>
        <c:lblAlgn val="ctr"/>
        <c:lblOffset val="0"/>
        <c:noMultiLvlLbl val="0"/>
      </c:catAx>
      <c:valAx>
        <c:axId val="1299456528"/>
        <c:scaling>
          <c:orientation val="minMax"/>
          <c:max val="1.0"/>
        </c:scaling>
        <c:delete val="1"/>
        <c:axPos val="t"/>
        <c:numFmt formatCode="0%" sourceLinked="1"/>
        <c:majorTickMark val="none"/>
        <c:minorTickMark val="none"/>
        <c:tickLblPos val="nextTo"/>
        <c:crossAx val="1299454208"/>
        <c:crosses val="autoZero"/>
        <c:crossBetween val="between"/>
      </c:valAx>
      <c:spPr>
        <a:noFill/>
        <a:ln>
          <a:noFill/>
        </a:ln>
        <a:effectLst/>
      </c:spPr>
    </c:plotArea>
    <c:legend>
      <c:legendPos val="b"/>
      <c:layout>
        <c:manualLayout>
          <c:xMode val="edge"/>
          <c:yMode val="edge"/>
          <c:x val="0.33974229783777"/>
          <c:y val="0.908019513865115"/>
          <c:w val="0.637280105611799"/>
          <c:h val="0.0617872494199095"/>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percentStacked"/>
        <c:varyColors val="0"/>
        <c:ser>
          <c:idx val="0"/>
          <c:order val="0"/>
          <c:tx>
            <c:strRef>
              <c:f>Sheet1!$B$1</c:f>
              <c:strCache>
                <c:ptCount val="1"/>
                <c:pt idx="0">
                  <c:v>Rank 1</c:v>
                </c:pt>
              </c:strCache>
            </c:strRef>
          </c:tx>
          <c:spPr>
            <a:solidFill>
              <a:schemeClr val="tx2"/>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Nigeria</c:v>
                </c:pt>
                <c:pt idx="3">
                  <c:v>Kenya</c:v>
                </c:pt>
                <c:pt idx="4">
                  <c:v>Japan</c:v>
                </c:pt>
                <c:pt idx="5">
                  <c:v>Great Britain</c:v>
                </c:pt>
                <c:pt idx="6">
                  <c:v>Tunisia</c:v>
                </c:pt>
                <c:pt idx="7">
                  <c:v>Australia</c:v>
                </c:pt>
                <c:pt idx="8">
                  <c:v>France</c:v>
                </c:pt>
                <c:pt idx="9">
                  <c:v>United States</c:v>
                </c:pt>
                <c:pt idx="10">
                  <c:v>Sweden</c:v>
                </c:pt>
                <c:pt idx="11">
                  <c:v>Germany</c:v>
                </c:pt>
                <c:pt idx="12">
                  <c:v>Canada</c:v>
                </c:pt>
                <c:pt idx="13">
                  <c:v>Indonesia</c:v>
                </c:pt>
                <c:pt idx="14">
                  <c:v>India</c:v>
                </c:pt>
                <c:pt idx="15">
                  <c:v>South Africa</c:v>
                </c:pt>
                <c:pt idx="16">
                  <c:v>Republic of Korea</c:v>
                </c:pt>
                <c:pt idx="17">
                  <c:v>Pakistan</c:v>
                </c:pt>
                <c:pt idx="18">
                  <c:v>China</c:v>
                </c:pt>
                <c:pt idx="19">
                  <c:v>Russia</c:v>
                </c:pt>
                <c:pt idx="20">
                  <c:v>Italy</c:v>
                </c:pt>
                <c:pt idx="21">
                  <c:v>Poland</c:v>
                </c:pt>
                <c:pt idx="22">
                  <c:v>Brazil</c:v>
                </c:pt>
                <c:pt idx="23">
                  <c:v>Turkey</c:v>
                </c:pt>
                <c:pt idx="24">
                  <c:v>Mexico</c:v>
                </c:pt>
                <c:pt idx="25">
                  <c:v>Egypt</c:v>
                </c:pt>
                <c:pt idx="26">
                  <c:v>Hong Kong</c:v>
                </c:pt>
              </c:strCache>
            </c:strRef>
          </c:cat>
          <c:val>
            <c:numRef>
              <c:f>Sheet1!$B$2:$B$28</c:f>
              <c:numCache>
                <c:formatCode>General</c:formatCode>
                <c:ptCount val="27"/>
                <c:pt idx="0" formatCode="0%">
                  <c:v>0.13</c:v>
                </c:pt>
                <c:pt idx="2" formatCode="0%">
                  <c:v>0.6</c:v>
                </c:pt>
                <c:pt idx="3" formatCode="0%">
                  <c:v>0.57</c:v>
                </c:pt>
                <c:pt idx="4" formatCode="0%">
                  <c:v>0.12</c:v>
                </c:pt>
                <c:pt idx="5" formatCode="0%">
                  <c:v>0.1</c:v>
                </c:pt>
                <c:pt idx="6" formatCode="0%">
                  <c:v>0.21</c:v>
                </c:pt>
                <c:pt idx="7" formatCode="0%">
                  <c:v>0.12</c:v>
                </c:pt>
                <c:pt idx="8" formatCode="0%">
                  <c:v>0.1</c:v>
                </c:pt>
                <c:pt idx="9" formatCode="0%">
                  <c:v>0.1</c:v>
                </c:pt>
                <c:pt idx="10" formatCode="0%">
                  <c:v>0.13</c:v>
                </c:pt>
                <c:pt idx="11" formatCode="0%">
                  <c:v>0.1</c:v>
                </c:pt>
                <c:pt idx="12" formatCode="0%">
                  <c:v>0.1</c:v>
                </c:pt>
                <c:pt idx="13" formatCode="0%">
                  <c:v>0.09</c:v>
                </c:pt>
                <c:pt idx="14" formatCode="0%">
                  <c:v>0.11</c:v>
                </c:pt>
                <c:pt idx="15" formatCode="0%">
                  <c:v>0.1</c:v>
                </c:pt>
                <c:pt idx="16" formatCode="0%">
                  <c:v>0.09</c:v>
                </c:pt>
                <c:pt idx="17" formatCode="0%">
                  <c:v>0.12</c:v>
                </c:pt>
                <c:pt idx="18" formatCode="0%">
                  <c:v>0.06</c:v>
                </c:pt>
                <c:pt idx="19" formatCode="0%">
                  <c:v>0.06</c:v>
                </c:pt>
                <c:pt idx="20" formatCode="0%">
                  <c:v>0.1</c:v>
                </c:pt>
                <c:pt idx="21" formatCode="0%">
                  <c:v>0.07</c:v>
                </c:pt>
                <c:pt idx="22" formatCode="0%">
                  <c:v>0.06</c:v>
                </c:pt>
                <c:pt idx="23" formatCode="0%">
                  <c:v>0.09</c:v>
                </c:pt>
                <c:pt idx="24" formatCode="0%">
                  <c:v>0.09</c:v>
                </c:pt>
                <c:pt idx="25" formatCode="0%">
                  <c:v>0.07</c:v>
                </c:pt>
                <c:pt idx="26" formatCode="0%">
                  <c:v>0.05</c:v>
                </c:pt>
              </c:numCache>
            </c:numRef>
          </c:val>
          <c:extLst xmlns:c16r2="http://schemas.microsoft.com/office/drawing/2015/06/chart">
            <c:ext xmlns:c16="http://schemas.microsoft.com/office/drawing/2014/chart" uri="{C3380CC4-5D6E-409C-BE32-E72D297353CC}">
              <c16:uniqueId val="{00000000-B442-456F-8E37-FCDFF75458C9}"/>
            </c:ext>
          </c:extLst>
        </c:ser>
        <c:ser>
          <c:idx val="1"/>
          <c:order val="1"/>
          <c:tx>
            <c:strRef>
              <c:f>Sheet1!$C$1</c:f>
              <c:strCache>
                <c:ptCount val="1"/>
                <c:pt idx="0">
                  <c:v>Rank 2</c:v>
                </c:pt>
              </c:strCache>
            </c:strRef>
          </c:tx>
          <c:spPr>
            <a:solidFill>
              <a:schemeClr val="tx2">
                <a:lumMod val="60000"/>
                <a:lumOff val="40000"/>
              </a:schemeClr>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Nigeria</c:v>
                </c:pt>
                <c:pt idx="3">
                  <c:v>Kenya</c:v>
                </c:pt>
                <c:pt idx="4">
                  <c:v>Japan</c:v>
                </c:pt>
                <c:pt idx="5">
                  <c:v>Great Britain</c:v>
                </c:pt>
                <c:pt idx="6">
                  <c:v>Tunisia</c:v>
                </c:pt>
                <c:pt idx="7">
                  <c:v>Australia</c:v>
                </c:pt>
                <c:pt idx="8">
                  <c:v>France</c:v>
                </c:pt>
                <c:pt idx="9">
                  <c:v>United States</c:v>
                </c:pt>
                <c:pt idx="10">
                  <c:v>Sweden</c:v>
                </c:pt>
                <c:pt idx="11">
                  <c:v>Germany</c:v>
                </c:pt>
                <c:pt idx="12">
                  <c:v>Canada</c:v>
                </c:pt>
                <c:pt idx="13">
                  <c:v>Indonesia</c:v>
                </c:pt>
                <c:pt idx="14">
                  <c:v>India</c:v>
                </c:pt>
                <c:pt idx="15">
                  <c:v>South Africa</c:v>
                </c:pt>
                <c:pt idx="16">
                  <c:v>Republic of Korea</c:v>
                </c:pt>
                <c:pt idx="17">
                  <c:v>Pakistan</c:v>
                </c:pt>
                <c:pt idx="18">
                  <c:v>China</c:v>
                </c:pt>
                <c:pt idx="19">
                  <c:v>Russia</c:v>
                </c:pt>
                <c:pt idx="20">
                  <c:v>Italy</c:v>
                </c:pt>
                <c:pt idx="21">
                  <c:v>Poland</c:v>
                </c:pt>
                <c:pt idx="22">
                  <c:v>Brazil</c:v>
                </c:pt>
                <c:pt idx="23">
                  <c:v>Turkey</c:v>
                </c:pt>
                <c:pt idx="24">
                  <c:v>Mexico</c:v>
                </c:pt>
                <c:pt idx="25">
                  <c:v>Egypt</c:v>
                </c:pt>
                <c:pt idx="26">
                  <c:v>Hong Kong</c:v>
                </c:pt>
              </c:strCache>
            </c:strRef>
          </c:cat>
          <c:val>
            <c:numRef>
              <c:f>Sheet1!$C$2:$C$28</c:f>
              <c:numCache>
                <c:formatCode>General</c:formatCode>
                <c:ptCount val="27"/>
                <c:pt idx="0" formatCode="0%">
                  <c:v>0.16</c:v>
                </c:pt>
                <c:pt idx="2" formatCode="0%">
                  <c:v>0.2</c:v>
                </c:pt>
                <c:pt idx="3" formatCode="0%">
                  <c:v>0.19</c:v>
                </c:pt>
                <c:pt idx="4" formatCode="0%">
                  <c:v>0.22</c:v>
                </c:pt>
                <c:pt idx="5" formatCode="0%">
                  <c:v>0.22</c:v>
                </c:pt>
                <c:pt idx="6" formatCode="0%">
                  <c:v>0.13</c:v>
                </c:pt>
                <c:pt idx="7" formatCode="0%">
                  <c:v>0.19</c:v>
                </c:pt>
                <c:pt idx="8" formatCode="0%">
                  <c:v>0.2</c:v>
                </c:pt>
                <c:pt idx="9" formatCode="0%">
                  <c:v>0.18</c:v>
                </c:pt>
                <c:pt idx="10" formatCode="0%">
                  <c:v>0.16</c:v>
                </c:pt>
                <c:pt idx="11" formatCode="0%">
                  <c:v>0.16</c:v>
                </c:pt>
                <c:pt idx="12" formatCode="0%">
                  <c:v>0.18</c:v>
                </c:pt>
                <c:pt idx="13" formatCode="0%">
                  <c:v>0.17</c:v>
                </c:pt>
                <c:pt idx="14" formatCode="0%">
                  <c:v>0.16</c:v>
                </c:pt>
                <c:pt idx="15" formatCode="0%">
                  <c:v>0.16</c:v>
                </c:pt>
                <c:pt idx="16" formatCode="0%">
                  <c:v>0.15</c:v>
                </c:pt>
                <c:pt idx="17" formatCode="0%">
                  <c:v>0.16</c:v>
                </c:pt>
                <c:pt idx="18" formatCode="0%">
                  <c:v>0.16</c:v>
                </c:pt>
                <c:pt idx="19" formatCode="0%">
                  <c:v>0.2</c:v>
                </c:pt>
                <c:pt idx="20" formatCode="0%">
                  <c:v>0.15</c:v>
                </c:pt>
                <c:pt idx="21" formatCode="0%">
                  <c:v>0.15</c:v>
                </c:pt>
                <c:pt idx="22" formatCode="0%">
                  <c:v>0.16</c:v>
                </c:pt>
                <c:pt idx="23" formatCode="0%">
                  <c:v>0.13</c:v>
                </c:pt>
                <c:pt idx="24" formatCode="0%">
                  <c:v>0.11</c:v>
                </c:pt>
                <c:pt idx="25" formatCode="0%">
                  <c:v>0.13</c:v>
                </c:pt>
                <c:pt idx="26" formatCode="0%">
                  <c:v>0.11</c:v>
                </c:pt>
              </c:numCache>
            </c:numRef>
          </c:val>
          <c:extLst xmlns:c16r2="http://schemas.microsoft.com/office/drawing/2015/06/chart">
            <c:ext xmlns:c16="http://schemas.microsoft.com/office/drawing/2014/chart" uri="{C3380CC4-5D6E-409C-BE32-E72D297353CC}">
              <c16:uniqueId val="{00000001-B442-456F-8E37-FCDFF75458C9}"/>
            </c:ext>
          </c:extLst>
        </c:ser>
        <c:ser>
          <c:idx val="2"/>
          <c:order val="2"/>
          <c:tx>
            <c:strRef>
              <c:f>Sheet1!$D$1</c:f>
              <c:strCache>
                <c:ptCount val="1"/>
                <c:pt idx="0">
                  <c:v>Rank 3</c:v>
                </c:pt>
              </c:strCache>
            </c:strRef>
          </c:tx>
          <c:spPr>
            <a:solidFill>
              <a:schemeClr val="tx2">
                <a:lumMod val="40000"/>
                <a:lumOff val="60000"/>
              </a:schemeClr>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Nigeria</c:v>
                </c:pt>
                <c:pt idx="3">
                  <c:v>Kenya</c:v>
                </c:pt>
                <c:pt idx="4">
                  <c:v>Japan</c:v>
                </c:pt>
                <c:pt idx="5">
                  <c:v>Great Britain</c:v>
                </c:pt>
                <c:pt idx="6">
                  <c:v>Tunisia</c:v>
                </c:pt>
                <c:pt idx="7">
                  <c:v>Australia</c:v>
                </c:pt>
                <c:pt idx="8">
                  <c:v>France</c:v>
                </c:pt>
                <c:pt idx="9">
                  <c:v>United States</c:v>
                </c:pt>
                <c:pt idx="10">
                  <c:v>Sweden</c:v>
                </c:pt>
                <c:pt idx="11">
                  <c:v>Germany</c:v>
                </c:pt>
                <c:pt idx="12">
                  <c:v>Canada</c:v>
                </c:pt>
                <c:pt idx="13">
                  <c:v>Indonesia</c:v>
                </c:pt>
                <c:pt idx="14">
                  <c:v>India</c:v>
                </c:pt>
                <c:pt idx="15">
                  <c:v>South Africa</c:v>
                </c:pt>
                <c:pt idx="16">
                  <c:v>Republic of Korea</c:v>
                </c:pt>
                <c:pt idx="17">
                  <c:v>Pakistan</c:v>
                </c:pt>
                <c:pt idx="18">
                  <c:v>China</c:v>
                </c:pt>
                <c:pt idx="19">
                  <c:v>Russia</c:v>
                </c:pt>
                <c:pt idx="20">
                  <c:v>Italy</c:v>
                </c:pt>
                <c:pt idx="21">
                  <c:v>Poland</c:v>
                </c:pt>
                <c:pt idx="22">
                  <c:v>Brazil</c:v>
                </c:pt>
                <c:pt idx="23">
                  <c:v>Turkey</c:v>
                </c:pt>
                <c:pt idx="24">
                  <c:v>Mexico</c:v>
                </c:pt>
                <c:pt idx="25">
                  <c:v>Egypt</c:v>
                </c:pt>
                <c:pt idx="26">
                  <c:v>Hong Kong</c:v>
                </c:pt>
              </c:strCache>
            </c:strRef>
          </c:cat>
          <c:val>
            <c:numRef>
              <c:f>Sheet1!$D$2:$D$28</c:f>
              <c:numCache>
                <c:formatCode>General</c:formatCode>
                <c:ptCount val="27"/>
                <c:pt idx="0" formatCode="0%">
                  <c:v>0.17</c:v>
                </c:pt>
                <c:pt idx="2" formatCode="0%">
                  <c:v>0.07</c:v>
                </c:pt>
                <c:pt idx="3" formatCode="0%">
                  <c:v>0.11</c:v>
                </c:pt>
                <c:pt idx="4" formatCode="0%">
                  <c:v>0.24</c:v>
                </c:pt>
                <c:pt idx="5" formatCode="0%">
                  <c:v>0.22</c:v>
                </c:pt>
                <c:pt idx="6" formatCode="0%">
                  <c:v>0.16</c:v>
                </c:pt>
                <c:pt idx="7" formatCode="0%">
                  <c:v>0.2</c:v>
                </c:pt>
                <c:pt idx="8" formatCode="0%">
                  <c:v>0.17</c:v>
                </c:pt>
                <c:pt idx="9" formatCode="0%">
                  <c:v>0.19</c:v>
                </c:pt>
                <c:pt idx="10" formatCode="0%">
                  <c:v>0.19</c:v>
                </c:pt>
                <c:pt idx="11" formatCode="0%">
                  <c:v>0.19</c:v>
                </c:pt>
                <c:pt idx="12" formatCode="0%">
                  <c:v>0.2</c:v>
                </c:pt>
                <c:pt idx="13" formatCode="0%">
                  <c:v>0.21</c:v>
                </c:pt>
                <c:pt idx="14" formatCode="0%">
                  <c:v>0.18</c:v>
                </c:pt>
                <c:pt idx="15" formatCode="0%">
                  <c:v>0.17</c:v>
                </c:pt>
                <c:pt idx="16" formatCode="0%">
                  <c:v>0.19</c:v>
                </c:pt>
                <c:pt idx="17" formatCode="0%">
                  <c:v>0.15</c:v>
                </c:pt>
                <c:pt idx="18" formatCode="0%">
                  <c:v>0.18</c:v>
                </c:pt>
                <c:pt idx="19" formatCode="0%">
                  <c:v>0.16</c:v>
                </c:pt>
                <c:pt idx="20" formatCode="0%">
                  <c:v>0.17</c:v>
                </c:pt>
                <c:pt idx="21" formatCode="0%">
                  <c:v>0.17</c:v>
                </c:pt>
                <c:pt idx="22" formatCode="0%">
                  <c:v>0.17</c:v>
                </c:pt>
                <c:pt idx="23" formatCode="0%">
                  <c:v>0.17</c:v>
                </c:pt>
                <c:pt idx="24" formatCode="0%">
                  <c:v>0.13</c:v>
                </c:pt>
                <c:pt idx="25" formatCode="0%">
                  <c:v>0.17</c:v>
                </c:pt>
                <c:pt idx="26" formatCode="0%">
                  <c:v>0.15</c:v>
                </c:pt>
              </c:numCache>
            </c:numRef>
          </c:val>
          <c:extLst xmlns:c16r2="http://schemas.microsoft.com/office/drawing/2015/06/chart">
            <c:ext xmlns:c16="http://schemas.microsoft.com/office/drawing/2014/chart" uri="{C3380CC4-5D6E-409C-BE32-E72D297353CC}">
              <c16:uniqueId val="{00000002-B442-456F-8E37-FCDFF75458C9}"/>
            </c:ext>
          </c:extLst>
        </c:ser>
        <c:ser>
          <c:idx val="3"/>
          <c:order val="3"/>
          <c:tx>
            <c:strRef>
              <c:f>Sheet1!$E$1</c:f>
              <c:strCache>
                <c:ptCount val="1"/>
                <c:pt idx="0">
                  <c:v>Rank 4</c:v>
                </c:pt>
              </c:strCache>
            </c:strRef>
          </c:tx>
          <c:spPr>
            <a:solidFill>
              <a:schemeClr val="accent2">
                <a:lumMod val="60000"/>
                <a:lumOff val="40000"/>
              </a:schemeClr>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0">
                <a:spAutoFit/>
              </a:bodyPr>
              <a:lstStyle/>
              <a:p>
                <a:pPr algn="ctr">
                  <a:defRPr lang="en-US" sz="1197" b="0" i="0" u="none" strike="noStrike" kern="1200" baseline="0">
                    <a:solidFill>
                      <a:schemeClr val="bg1">
                        <a:lumMod val="50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Nigeria</c:v>
                </c:pt>
                <c:pt idx="3">
                  <c:v>Kenya</c:v>
                </c:pt>
                <c:pt idx="4">
                  <c:v>Japan</c:v>
                </c:pt>
                <c:pt idx="5">
                  <c:v>Great Britain</c:v>
                </c:pt>
                <c:pt idx="6">
                  <c:v>Tunisia</c:v>
                </c:pt>
                <c:pt idx="7">
                  <c:v>Australia</c:v>
                </c:pt>
                <c:pt idx="8">
                  <c:v>France</c:v>
                </c:pt>
                <c:pt idx="9">
                  <c:v>United States</c:v>
                </c:pt>
                <c:pt idx="10">
                  <c:v>Sweden</c:v>
                </c:pt>
                <c:pt idx="11">
                  <c:v>Germany</c:v>
                </c:pt>
                <c:pt idx="12">
                  <c:v>Canada</c:v>
                </c:pt>
                <c:pt idx="13">
                  <c:v>Indonesia</c:v>
                </c:pt>
                <c:pt idx="14">
                  <c:v>India</c:v>
                </c:pt>
                <c:pt idx="15">
                  <c:v>South Africa</c:v>
                </c:pt>
                <c:pt idx="16">
                  <c:v>Republic of Korea</c:v>
                </c:pt>
                <c:pt idx="17">
                  <c:v>Pakistan</c:v>
                </c:pt>
                <c:pt idx="18">
                  <c:v>China</c:v>
                </c:pt>
                <c:pt idx="19">
                  <c:v>Russia</c:v>
                </c:pt>
                <c:pt idx="20">
                  <c:v>Italy</c:v>
                </c:pt>
                <c:pt idx="21">
                  <c:v>Poland</c:v>
                </c:pt>
                <c:pt idx="22">
                  <c:v>Brazil</c:v>
                </c:pt>
                <c:pt idx="23">
                  <c:v>Turkey</c:v>
                </c:pt>
                <c:pt idx="24">
                  <c:v>Mexico</c:v>
                </c:pt>
                <c:pt idx="25">
                  <c:v>Egypt</c:v>
                </c:pt>
                <c:pt idx="26">
                  <c:v>Hong Kong</c:v>
                </c:pt>
              </c:strCache>
            </c:strRef>
          </c:cat>
          <c:val>
            <c:numRef>
              <c:f>Sheet1!$E$2:$E$28</c:f>
              <c:numCache>
                <c:formatCode>General</c:formatCode>
                <c:ptCount val="27"/>
                <c:pt idx="0" formatCode="0%">
                  <c:v>0.17</c:v>
                </c:pt>
                <c:pt idx="2" formatCode="0%">
                  <c:v>0.05</c:v>
                </c:pt>
                <c:pt idx="3" formatCode="0%">
                  <c:v>0.04</c:v>
                </c:pt>
                <c:pt idx="4" formatCode="0%">
                  <c:v>0.17</c:v>
                </c:pt>
                <c:pt idx="5" formatCode="0%">
                  <c:v>0.16</c:v>
                </c:pt>
                <c:pt idx="6" formatCode="0%">
                  <c:v>0.15</c:v>
                </c:pt>
                <c:pt idx="7" formatCode="0%">
                  <c:v>0.19</c:v>
                </c:pt>
                <c:pt idx="8" formatCode="0%">
                  <c:v>0.18</c:v>
                </c:pt>
                <c:pt idx="9" formatCode="0%">
                  <c:v>0.2</c:v>
                </c:pt>
                <c:pt idx="10" formatCode="0%">
                  <c:v>0.16</c:v>
                </c:pt>
                <c:pt idx="11" formatCode="0%">
                  <c:v>0.22</c:v>
                </c:pt>
                <c:pt idx="12" formatCode="0%">
                  <c:v>0.2</c:v>
                </c:pt>
                <c:pt idx="13" formatCode="0%">
                  <c:v>0.19</c:v>
                </c:pt>
                <c:pt idx="14" formatCode="0%">
                  <c:v>0.15</c:v>
                </c:pt>
                <c:pt idx="15" formatCode="0%">
                  <c:v>0.18</c:v>
                </c:pt>
                <c:pt idx="16" formatCode="0%">
                  <c:v>0.19</c:v>
                </c:pt>
                <c:pt idx="17" formatCode="0%">
                  <c:v>0.14</c:v>
                </c:pt>
                <c:pt idx="18" formatCode="0%">
                  <c:v>0.21</c:v>
                </c:pt>
                <c:pt idx="19" formatCode="0%">
                  <c:v>0.22</c:v>
                </c:pt>
                <c:pt idx="20" formatCode="0%">
                  <c:v>0.16</c:v>
                </c:pt>
                <c:pt idx="21" formatCode="0%">
                  <c:v>0.19</c:v>
                </c:pt>
                <c:pt idx="22" formatCode="0%">
                  <c:v>0.19</c:v>
                </c:pt>
                <c:pt idx="23" formatCode="0%">
                  <c:v>0.19</c:v>
                </c:pt>
                <c:pt idx="24" formatCode="0%">
                  <c:v>0.17</c:v>
                </c:pt>
                <c:pt idx="25" formatCode="0%">
                  <c:v>0.17</c:v>
                </c:pt>
                <c:pt idx="26" formatCode="0%">
                  <c:v>0.18</c:v>
                </c:pt>
              </c:numCache>
            </c:numRef>
          </c:val>
          <c:extLst xmlns:c16r2="http://schemas.microsoft.com/office/drawing/2015/06/chart">
            <c:ext xmlns:c16="http://schemas.microsoft.com/office/drawing/2014/chart" uri="{C3380CC4-5D6E-409C-BE32-E72D297353CC}">
              <c16:uniqueId val="{00000003-B442-456F-8E37-FCDFF75458C9}"/>
            </c:ext>
          </c:extLst>
        </c:ser>
        <c:ser>
          <c:idx val="4"/>
          <c:order val="4"/>
          <c:tx>
            <c:strRef>
              <c:f>Sheet1!$F$1</c:f>
              <c:strCache>
                <c:ptCount val="1"/>
                <c:pt idx="0">
                  <c:v>Rank 5</c:v>
                </c:pt>
              </c:strCache>
            </c:strRef>
          </c:tx>
          <c:spPr>
            <a:solidFill>
              <a:schemeClr val="accent2"/>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0">
                <a:spAutoFit/>
              </a:bodyPr>
              <a:lstStyle/>
              <a:p>
                <a:pPr algn="ctr">
                  <a:defRPr lang="en-US"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Nigeria</c:v>
                </c:pt>
                <c:pt idx="3">
                  <c:v>Kenya</c:v>
                </c:pt>
                <c:pt idx="4">
                  <c:v>Japan</c:v>
                </c:pt>
                <c:pt idx="5">
                  <c:v>Great Britain</c:v>
                </c:pt>
                <c:pt idx="6">
                  <c:v>Tunisia</c:v>
                </c:pt>
                <c:pt idx="7">
                  <c:v>Australia</c:v>
                </c:pt>
                <c:pt idx="8">
                  <c:v>France</c:v>
                </c:pt>
                <c:pt idx="9">
                  <c:v>United States</c:v>
                </c:pt>
                <c:pt idx="10">
                  <c:v>Sweden</c:v>
                </c:pt>
                <c:pt idx="11">
                  <c:v>Germany</c:v>
                </c:pt>
                <c:pt idx="12">
                  <c:v>Canada</c:v>
                </c:pt>
                <c:pt idx="13">
                  <c:v>Indonesia</c:v>
                </c:pt>
                <c:pt idx="14">
                  <c:v>India</c:v>
                </c:pt>
                <c:pt idx="15">
                  <c:v>South Africa</c:v>
                </c:pt>
                <c:pt idx="16">
                  <c:v>Republic of Korea</c:v>
                </c:pt>
                <c:pt idx="17">
                  <c:v>Pakistan</c:v>
                </c:pt>
                <c:pt idx="18">
                  <c:v>China</c:v>
                </c:pt>
                <c:pt idx="19">
                  <c:v>Russia</c:v>
                </c:pt>
                <c:pt idx="20">
                  <c:v>Italy</c:v>
                </c:pt>
                <c:pt idx="21">
                  <c:v>Poland</c:v>
                </c:pt>
                <c:pt idx="22">
                  <c:v>Brazil</c:v>
                </c:pt>
                <c:pt idx="23">
                  <c:v>Turkey</c:v>
                </c:pt>
                <c:pt idx="24">
                  <c:v>Mexico</c:v>
                </c:pt>
                <c:pt idx="25">
                  <c:v>Egypt</c:v>
                </c:pt>
                <c:pt idx="26">
                  <c:v>Hong Kong</c:v>
                </c:pt>
              </c:strCache>
            </c:strRef>
          </c:cat>
          <c:val>
            <c:numRef>
              <c:f>Sheet1!$F$2:$F$28</c:f>
              <c:numCache>
                <c:formatCode>General</c:formatCode>
                <c:ptCount val="27"/>
                <c:pt idx="0" formatCode="0%">
                  <c:v>0.15</c:v>
                </c:pt>
                <c:pt idx="2" formatCode="0%">
                  <c:v>0.03</c:v>
                </c:pt>
                <c:pt idx="3" formatCode="0%">
                  <c:v>0.03</c:v>
                </c:pt>
                <c:pt idx="4" formatCode="0%">
                  <c:v>0.14</c:v>
                </c:pt>
                <c:pt idx="5" formatCode="0%">
                  <c:v>0.14</c:v>
                </c:pt>
                <c:pt idx="6" formatCode="0%">
                  <c:v>0.13</c:v>
                </c:pt>
                <c:pt idx="7" formatCode="0%">
                  <c:v>0.14</c:v>
                </c:pt>
                <c:pt idx="8" formatCode="0%">
                  <c:v>0.17</c:v>
                </c:pt>
                <c:pt idx="9" formatCode="0%">
                  <c:v>0.15</c:v>
                </c:pt>
                <c:pt idx="10" formatCode="0%">
                  <c:v>0.14</c:v>
                </c:pt>
                <c:pt idx="11" formatCode="0%">
                  <c:v>0.17</c:v>
                </c:pt>
                <c:pt idx="12" formatCode="0%">
                  <c:v>0.14</c:v>
                </c:pt>
                <c:pt idx="13" formatCode="0%">
                  <c:v>0.15</c:v>
                </c:pt>
                <c:pt idx="14" formatCode="0%">
                  <c:v>0.17</c:v>
                </c:pt>
                <c:pt idx="15" formatCode="0%">
                  <c:v>0.18</c:v>
                </c:pt>
                <c:pt idx="16" formatCode="0%">
                  <c:v>0.17</c:v>
                </c:pt>
                <c:pt idx="17" formatCode="0%">
                  <c:v>0.13</c:v>
                </c:pt>
                <c:pt idx="18" formatCode="0%">
                  <c:v>0.17</c:v>
                </c:pt>
                <c:pt idx="19" formatCode="0%">
                  <c:v>0.14</c:v>
                </c:pt>
                <c:pt idx="20" formatCode="0%">
                  <c:v>0.19</c:v>
                </c:pt>
                <c:pt idx="21" formatCode="0%">
                  <c:v>0.15</c:v>
                </c:pt>
                <c:pt idx="22" formatCode="0%">
                  <c:v>0.14</c:v>
                </c:pt>
                <c:pt idx="23" formatCode="0%">
                  <c:v>0.17</c:v>
                </c:pt>
                <c:pt idx="24" formatCode="0%">
                  <c:v>0.19</c:v>
                </c:pt>
                <c:pt idx="25" formatCode="0%">
                  <c:v>0.17</c:v>
                </c:pt>
                <c:pt idx="26" formatCode="0%">
                  <c:v>0.21</c:v>
                </c:pt>
              </c:numCache>
            </c:numRef>
          </c:val>
          <c:extLst xmlns:c16r2="http://schemas.microsoft.com/office/drawing/2015/06/chart">
            <c:ext xmlns:c16="http://schemas.microsoft.com/office/drawing/2014/chart" uri="{C3380CC4-5D6E-409C-BE32-E72D297353CC}">
              <c16:uniqueId val="{00000004-B442-456F-8E37-FCDFF75458C9}"/>
            </c:ext>
          </c:extLst>
        </c:ser>
        <c:ser>
          <c:idx val="5"/>
          <c:order val="5"/>
          <c:tx>
            <c:strRef>
              <c:f>Sheet1!$G$1</c:f>
              <c:strCache>
                <c:ptCount val="1"/>
                <c:pt idx="0">
                  <c:v>Rank 6</c:v>
                </c:pt>
              </c:strCache>
            </c:strRef>
          </c:tx>
          <c:spPr>
            <a:solidFill>
              <a:schemeClr val="accent1">
                <a:lumMod val="60000"/>
                <a:lumOff val="40000"/>
              </a:schemeClr>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0">
                <a:spAutoFit/>
              </a:bodyPr>
              <a:lstStyle/>
              <a:p>
                <a:pPr algn="ctr">
                  <a:defRPr lang="en-US"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Nigeria</c:v>
                </c:pt>
                <c:pt idx="3">
                  <c:v>Kenya</c:v>
                </c:pt>
                <c:pt idx="4">
                  <c:v>Japan</c:v>
                </c:pt>
                <c:pt idx="5">
                  <c:v>Great Britain</c:v>
                </c:pt>
                <c:pt idx="6">
                  <c:v>Tunisia</c:v>
                </c:pt>
                <c:pt idx="7">
                  <c:v>Australia</c:v>
                </c:pt>
                <c:pt idx="8">
                  <c:v>France</c:v>
                </c:pt>
                <c:pt idx="9">
                  <c:v>United States</c:v>
                </c:pt>
                <c:pt idx="10">
                  <c:v>Sweden</c:v>
                </c:pt>
                <c:pt idx="11">
                  <c:v>Germany</c:v>
                </c:pt>
                <c:pt idx="12">
                  <c:v>Canada</c:v>
                </c:pt>
                <c:pt idx="13">
                  <c:v>Indonesia</c:v>
                </c:pt>
                <c:pt idx="14">
                  <c:v>India</c:v>
                </c:pt>
                <c:pt idx="15">
                  <c:v>South Africa</c:v>
                </c:pt>
                <c:pt idx="16">
                  <c:v>Republic of Korea</c:v>
                </c:pt>
                <c:pt idx="17">
                  <c:v>Pakistan</c:v>
                </c:pt>
                <c:pt idx="18">
                  <c:v>China</c:v>
                </c:pt>
                <c:pt idx="19">
                  <c:v>Russia</c:v>
                </c:pt>
                <c:pt idx="20">
                  <c:v>Italy</c:v>
                </c:pt>
                <c:pt idx="21">
                  <c:v>Poland</c:v>
                </c:pt>
                <c:pt idx="22">
                  <c:v>Brazil</c:v>
                </c:pt>
                <c:pt idx="23">
                  <c:v>Turkey</c:v>
                </c:pt>
                <c:pt idx="24">
                  <c:v>Mexico</c:v>
                </c:pt>
                <c:pt idx="25">
                  <c:v>Egypt</c:v>
                </c:pt>
                <c:pt idx="26">
                  <c:v>Hong Kong</c:v>
                </c:pt>
              </c:strCache>
            </c:strRef>
          </c:cat>
          <c:val>
            <c:numRef>
              <c:f>Sheet1!$G$2:$G$28</c:f>
              <c:numCache>
                <c:formatCode>General</c:formatCode>
                <c:ptCount val="27"/>
                <c:pt idx="0" formatCode="0%">
                  <c:v>0.12</c:v>
                </c:pt>
                <c:pt idx="2" formatCode="0%">
                  <c:v>0.03</c:v>
                </c:pt>
                <c:pt idx="3" formatCode="0%">
                  <c:v>0.03</c:v>
                </c:pt>
                <c:pt idx="4" formatCode="0%">
                  <c:v>0.07</c:v>
                </c:pt>
                <c:pt idx="5" formatCode="0%">
                  <c:v>0.09</c:v>
                </c:pt>
                <c:pt idx="6" formatCode="0%">
                  <c:v>0.12</c:v>
                </c:pt>
                <c:pt idx="7" formatCode="0%">
                  <c:v>0.09</c:v>
                </c:pt>
                <c:pt idx="8" formatCode="0%">
                  <c:v>0.11</c:v>
                </c:pt>
                <c:pt idx="9" formatCode="0%">
                  <c:v>0.12</c:v>
                </c:pt>
                <c:pt idx="10" formatCode="0%">
                  <c:v>0.14</c:v>
                </c:pt>
                <c:pt idx="11" formatCode="0%">
                  <c:v>0.1</c:v>
                </c:pt>
                <c:pt idx="12" formatCode="0%">
                  <c:v>0.11</c:v>
                </c:pt>
                <c:pt idx="13" formatCode="0%">
                  <c:v>0.12</c:v>
                </c:pt>
                <c:pt idx="14" formatCode="0%">
                  <c:v>0.14</c:v>
                </c:pt>
                <c:pt idx="15" formatCode="0%">
                  <c:v>0.13</c:v>
                </c:pt>
                <c:pt idx="16" formatCode="0%">
                  <c:v>0.12</c:v>
                </c:pt>
                <c:pt idx="17" formatCode="0%">
                  <c:v>0.13</c:v>
                </c:pt>
                <c:pt idx="18" formatCode="0%">
                  <c:v>0.14</c:v>
                </c:pt>
                <c:pt idx="19" formatCode="0%">
                  <c:v>0.12</c:v>
                </c:pt>
                <c:pt idx="20" formatCode="0%">
                  <c:v>0.12</c:v>
                </c:pt>
                <c:pt idx="21" formatCode="0%">
                  <c:v>0.16</c:v>
                </c:pt>
                <c:pt idx="22" formatCode="0%">
                  <c:v>0.15</c:v>
                </c:pt>
                <c:pt idx="23" formatCode="0%">
                  <c:v>0.15</c:v>
                </c:pt>
                <c:pt idx="24" formatCode="0%">
                  <c:v>0.17</c:v>
                </c:pt>
                <c:pt idx="25" formatCode="0%">
                  <c:v>0.13</c:v>
                </c:pt>
                <c:pt idx="26" formatCode="0%">
                  <c:v>0.2</c:v>
                </c:pt>
              </c:numCache>
            </c:numRef>
          </c:val>
          <c:extLst xmlns:c16r2="http://schemas.microsoft.com/office/drawing/2015/06/chart">
            <c:ext xmlns:c16="http://schemas.microsoft.com/office/drawing/2014/chart" uri="{C3380CC4-5D6E-409C-BE32-E72D297353CC}">
              <c16:uniqueId val="{00000005-B442-456F-8E37-FCDFF75458C9}"/>
            </c:ext>
          </c:extLst>
        </c:ser>
        <c:ser>
          <c:idx val="6"/>
          <c:order val="6"/>
          <c:tx>
            <c:strRef>
              <c:f>Sheet1!$H$1</c:f>
              <c:strCache>
                <c:ptCount val="1"/>
                <c:pt idx="0">
                  <c:v>Rank 7</c:v>
                </c:pt>
              </c:strCache>
            </c:strRef>
          </c:tx>
          <c:spPr>
            <a:solidFill>
              <a:schemeClr val="accent1"/>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0">
                <a:spAutoFit/>
              </a:bodyPr>
              <a:lstStyle/>
              <a:p>
                <a:pPr algn="ctr">
                  <a:defRPr lang="en-US"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Nigeria</c:v>
                </c:pt>
                <c:pt idx="3">
                  <c:v>Kenya</c:v>
                </c:pt>
                <c:pt idx="4">
                  <c:v>Japan</c:v>
                </c:pt>
                <c:pt idx="5">
                  <c:v>Great Britain</c:v>
                </c:pt>
                <c:pt idx="6">
                  <c:v>Tunisia</c:v>
                </c:pt>
                <c:pt idx="7">
                  <c:v>Australia</c:v>
                </c:pt>
                <c:pt idx="8">
                  <c:v>France</c:v>
                </c:pt>
                <c:pt idx="9">
                  <c:v>United States</c:v>
                </c:pt>
                <c:pt idx="10">
                  <c:v>Sweden</c:v>
                </c:pt>
                <c:pt idx="11">
                  <c:v>Germany</c:v>
                </c:pt>
                <c:pt idx="12">
                  <c:v>Canada</c:v>
                </c:pt>
                <c:pt idx="13">
                  <c:v>Indonesia</c:v>
                </c:pt>
                <c:pt idx="14">
                  <c:v>India</c:v>
                </c:pt>
                <c:pt idx="15">
                  <c:v>South Africa</c:v>
                </c:pt>
                <c:pt idx="16">
                  <c:v>Republic of Korea</c:v>
                </c:pt>
                <c:pt idx="17">
                  <c:v>Pakistan</c:v>
                </c:pt>
                <c:pt idx="18">
                  <c:v>China</c:v>
                </c:pt>
                <c:pt idx="19">
                  <c:v>Russia</c:v>
                </c:pt>
                <c:pt idx="20">
                  <c:v>Italy</c:v>
                </c:pt>
                <c:pt idx="21">
                  <c:v>Poland</c:v>
                </c:pt>
                <c:pt idx="22">
                  <c:v>Brazil</c:v>
                </c:pt>
                <c:pt idx="23">
                  <c:v>Turkey</c:v>
                </c:pt>
                <c:pt idx="24">
                  <c:v>Mexico</c:v>
                </c:pt>
                <c:pt idx="25">
                  <c:v>Egypt</c:v>
                </c:pt>
                <c:pt idx="26">
                  <c:v>Hong Kong</c:v>
                </c:pt>
              </c:strCache>
            </c:strRef>
          </c:cat>
          <c:val>
            <c:numRef>
              <c:f>Sheet1!$H$2:$H$28</c:f>
              <c:numCache>
                <c:formatCode>General</c:formatCode>
                <c:ptCount val="27"/>
                <c:pt idx="0" formatCode="0%">
                  <c:v>0.09</c:v>
                </c:pt>
                <c:pt idx="2" formatCode="0%">
                  <c:v>0.01</c:v>
                </c:pt>
                <c:pt idx="3" formatCode="0%">
                  <c:v>0.02</c:v>
                </c:pt>
                <c:pt idx="4" formatCode="0%">
                  <c:v>0.03</c:v>
                </c:pt>
                <c:pt idx="5" formatCode="0%">
                  <c:v>0.06</c:v>
                </c:pt>
                <c:pt idx="6" formatCode="0%">
                  <c:v>0.11</c:v>
                </c:pt>
                <c:pt idx="7" formatCode="0%">
                  <c:v>0.07</c:v>
                </c:pt>
                <c:pt idx="8" formatCode="0%">
                  <c:v>0.07</c:v>
                </c:pt>
                <c:pt idx="9" formatCode="0%">
                  <c:v>0.06</c:v>
                </c:pt>
                <c:pt idx="10" formatCode="0%">
                  <c:v>0.07</c:v>
                </c:pt>
                <c:pt idx="11" formatCode="0%">
                  <c:v>0.06</c:v>
                </c:pt>
                <c:pt idx="12" formatCode="0%">
                  <c:v>0.06</c:v>
                </c:pt>
                <c:pt idx="13" formatCode="0%">
                  <c:v>0.08</c:v>
                </c:pt>
                <c:pt idx="14" formatCode="0%">
                  <c:v>0.1</c:v>
                </c:pt>
                <c:pt idx="15" formatCode="0%">
                  <c:v>0.09</c:v>
                </c:pt>
                <c:pt idx="16" formatCode="0%">
                  <c:v>0.09</c:v>
                </c:pt>
                <c:pt idx="17" formatCode="0%">
                  <c:v>0.16</c:v>
                </c:pt>
                <c:pt idx="18" formatCode="0%">
                  <c:v>0.08</c:v>
                </c:pt>
                <c:pt idx="19" formatCode="0%">
                  <c:v>0.12</c:v>
                </c:pt>
                <c:pt idx="20" formatCode="0%">
                  <c:v>0.1</c:v>
                </c:pt>
                <c:pt idx="21" formatCode="0%">
                  <c:v>0.11</c:v>
                </c:pt>
                <c:pt idx="22" formatCode="0%">
                  <c:v>0.12</c:v>
                </c:pt>
                <c:pt idx="23" formatCode="0%">
                  <c:v>0.1</c:v>
                </c:pt>
                <c:pt idx="24" formatCode="0%">
                  <c:v>0.14</c:v>
                </c:pt>
                <c:pt idx="25" formatCode="0%">
                  <c:v>0.15</c:v>
                </c:pt>
                <c:pt idx="26" formatCode="0%">
                  <c:v>0.1</c:v>
                </c:pt>
              </c:numCache>
            </c:numRef>
          </c:val>
          <c:extLst xmlns:c16r2="http://schemas.microsoft.com/office/drawing/2015/06/chart">
            <c:ext xmlns:c16="http://schemas.microsoft.com/office/drawing/2014/chart" uri="{C3380CC4-5D6E-409C-BE32-E72D297353CC}">
              <c16:uniqueId val="{00000006-B442-456F-8E37-FCDFF75458C9}"/>
            </c:ext>
          </c:extLst>
        </c:ser>
        <c:dLbls>
          <c:showLegendKey val="0"/>
          <c:showVal val="0"/>
          <c:showCatName val="0"/>
          <c:showSerName val="0"/>
          <c:showPercent val="0"/>
          <c:showBubbleSize val="0"/>
        </c:dLbls>
        <c:gapWidth val="50"/>
        <c:overlap val="100"/>
        <c:axId val="1607887072"/>
        <c:axId val="1607888848"/>
      </c:barChart>
      <c:catAx>
        <c:axId val="1607887072"/>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crossAx val="1607888848"/>
        <c:crosses val="autoZero"/>
        <c:auto val="1"/>
        <c:lblAlgn val="ctr"/>
        <c:lblOffset val="0"/>
        <c:noMultiLvlLbl val="0"/>
      </c:catAx>
      <c:valAx>
        <c:axId val="1607888848"/>
        <c:scaling>
          <c:orientation val="minMax"/>
          <c:max val="1.0"/>
        </c:scaling>
        <c:delete val="1"/>
        <c:axPos val="t"/>
        <c:numFmt formatCode="0%" sourceLinked="1"/>
        <c:majorTickMark val="none"/>
        <c:minorTickMark val="none"/>
        <c:tickLblPos val="nextTo"/>
        <c:crossAx val="1607887072"/>
        <c:crosses val="autoZero"/>
        <c:crossBetween val="between"/>
      </c:valAx>
      <c:spPr>
        <a:noFill/>
        <a:ln>
          <a:noFill/>
        </a:ln>
        <a:effectLst/>
      </c:spPr>
    </c:plotArea>
    <c:legend>
      <c:legendPos val="b"/>
      <c:layout>
        <c:manualLayout>
          <c:xMode val="edge"/>
          <c:yMode val="edge"/>
          <c:x val="0.141160870516185"/>
          <c:y val="0.932994498569035"/>
          <c:w val="0.837310138131448"/>
          <c:h val="0.0481731097172175"/>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percentStacked"/>
        <c:varyColors val="0"/>
        <c:ser>
          <c:idx val="0"/>
          <c:order val="0"/>
          <c:tx>
            <c:strRef>
              <c:f>Sheet1!$B$1</c:f>
              <c:strCache>
                <c:ptCount val="1"/>
                <c:pt idx="0">
                  <c:v>Rank 1</c:v>
                </c:pt>
              </c:strCache>
            </c:strRef>
          </c:tx>
          <c:spPr>
            <a:solidFill>
              <a:schemeClr val="tx2"/>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Middle East/Africa</c:v>
                </c:pt>
                <c:pt idx="3">
                  <c:v>G-8 Countries</c:v>
                </c:pt>
                <c:pt idx="4">
                  <c:v>North America</c:v>
                </c:pt>
                <c:pt idx="5">
                  <c:v>Europe</c:v>
                </c:pt>
                <c:pt idx="6">
                  <c:v>APAC</c:v>
                </c:pt>
                <c:pt idx="7">
                  <c:v>BRICS</c:v>
                </c:pt>
                <c:pt idx="8">
                  <c:v>LATAM</c:v>
                </c:pt>
              </c:strCache>
            </c:strRef>
          </c:cat>
          <c:val>
            <c:numRef>
              <c:f>Sheet1!$B$2:$B$10</c:f>
              <c:numCache>
                <c:formatCode>General</c:formatCode>
                <c:ptCount val="9"/>
                <c:pt idx="0" formatCode="0%">
                  <c:v>0.13</c:v>
                </c:pt>
                <c:pt idx="2" formatCode="0%">
                  <c:v>0.24</c:v>
                </c:pt>
                <c:pt idx="3" formatCode="0%">
                  <c:v>0.1</c:v>
                </c:pt>
                <c:pt idx="4" formatCode="0%">
                  <c:v>0.1</c:v>
                </c:pt>
                <c:pt idx="5" formatCode="0%">
                  <c:v>0.1</c:v>
                </c:pt>
                <c:pt idx="6" formatCode="0%">
                  <c:v>0.09</c:v>
                </c:pt>
                <c:pt idx="7" formatCode="0%">
                  <c:v>0.08</c:v>
                </c:pt>
                <c:pt idx="8" formatCode="0%">
                  <c:v>0.08</c:v>
                </c:pt>
              </c:numCache>
            </c:numRef>
          </c:val>
          <c:extLst xmlns:c16r2="http://schemas.microsoft.com/office/drawing/2015/06/chart">
            <c:ext xmlns:c16="http://schemas.microsoft.com/office/drawing/2014/chart" uri="{C3380CC4-5D6E-409C-BE32-E72D297353CC}">
              <c16:uniqueId val="{00000000-93EF-400B-BB74-8F3242525EF9}"/>
            </c:ext>
          </c:extLst>
        </c:ser>
        <c:ser>
          <c:idx val="1"/>
          <c:order val="1"/>
          <c:tx>
            <c:strRef>
              <c:f>Sheet1!$C$1</c:f>
              <c:strCache>
                <c:ptCount val="1"/>
                <c:pt idx="0">
                  <c:v>Rank 2</c:v>
                </c:pt>
              </c:strCache>
            </c:strRef>
          </c:tx>
          <c:spPr>
            <a:solidFill>
              <a:schemeClr val="tx2">
                <a:lumMod val="60000"/>
                <a:lumOff val="40000"/>
              </a:schemeClr>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Middle East/Africa</c:v>
                </c:pt>
                <c:pt idx="3">
                  <c:v>G-8 Countries</c:v>
                </c:pt>
                <c:pt idx="4">
                  <c:v>North America</c:v>
                </c:pt>
                <c:pt idx="5">
                  <c:v>Europe</c:v>
                </c:pt>
                <c:pt idx="6">
                  <c:v>APAC</c:v>
                </c:pt>
                <c:pt idx="7">
                  <c:v>BRICS</c:v>
                </c:pt>
                <c:pt idx="8">
                  <c:v>LATAM</c:v>
                </c:pt>
              </c:strCache>
            </c:strRef>
          </c:cat>
          <c:val>
            <c:numRef>
              <c:f>Sheet1!$C$2:$C$10</c:f>
              <c:numCache>
                <c:formatCode>General</c:formatCode>
                <c:ptCount val="9"/>
                <c:pt idx="0" formatCode="0%">
                  <c:v>0.16</c:v>
                </c:pt>
                <c:pt idx="2" formatCode="0%">
                  <c:v>0.16</c:v>
                </c:pt>
                <c:pt idx="3" formatCode="0%">
                  <c:v>0.19</c:v>
                </c:pt>
                <c:pt idx="4" formatCode="0%">
                  <c:v>0.18</c:v>
                </c:pt>
                <c:pt idx="5" formatCode="0%">
                  <c:v>0.17</c:v>
                </c:pt>
                <c:pt idx="6" formatCode="0%">
                  <c:v>0.17</c:v>
                </c:pt>
                <c:pt idx="7" formatCode="0%">
                  <c:v>0.17</c:v>
                </c:pt>
                <c:pt idx="8" formatCode="0%">
                  <c:v>0.14</c:v>
                </c:pt>
              </c:numCache>
            </c:numRef>
          </c:val>
          <c:extLst xmlns:c16r2="http://schemas.microsoft.com/office/drawing/2015/06/chart">
            <c:ext xmlns:c16="http://schemas.microsoft.com/office/drawing/2014/chart" uri="{C3380CC4-5D6E-409C-BE32-E72D297353CC}">
              <c16:uniqueId val="{00000001-93EF-400B-BB74-8F3242525EF9}"/>
            </c:ext>
          </c:extLst>
        </c:ser>
        <c:ser>
          <c:idx val="2"/>
          <c:order val="2"/>
          <c:tx>
            <c:strRef>
              <c:f>Sheet1!$D$1</c:f>
              <c:strCache>
                <c:ptCount val="1"/>
                <c:pt idx="0">
                  <c:v>Rank 3</c:v>
                </c:pt>
              </c:strCache>
            </c:strRef>
          </c:tx>
          <c:spPr>
            <a:solidFill>
              <a:schemeClr val="tx2">
                <a:lumMod val="40000"/>
                <a:lumOff val="60000"/>
              </a:schemeClr>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Middle East/Africa</c:v>
                </c:pt>
                <c:pt idx="3">
                  <c:v>G-8 Countries</c:v>
                </c:pt>
                <c:pt idx="4">
                  <c:v>North America</c:v>
                </c:pt>
                <c:pt idx="5">
                  <c:v>Europe</c:v>
                </c:pt>
                <c:pt idx="6">
                  <c:v>APAC</c:v>
                </c:pt>
                <c:pt idx="7">
                  <c:v>BRICS</c:v>
                </c:pt>
                <c:pt idx="8">
                  <c:v>LATAM</c:v>
                </c:pt>
              </c:strCache>
            </c:strRef>
          </c:cat>
          <c:val>
            <c:numRef>
              <c:f>Sheet1!$D$2:$D$10</c:f>
              <c:numCache>
                <c:formatCode>General</c:formatCode>
                <c:ptCount val="9"/>
                <c:pt idx="0" formatCode="0%">
                  <c:v>0.17</c:v>
                </c:pt>
                <c:pt idx="2" formatCode="0%">
                  <c:v>0.15</c:v>
                </c:pt>
                <c:pt idx="3" formatCode="0%">
                  <c:v>0.19</c:v>
                </c:pt>
                <c:pt idx="4" formatCode="0%">
                  <c:v>0.19</c:v>
                </c:pt>
                <c:pt idx="5" formatCode="0%">
                  <c:v>0.19</c:v>
                </c:pt>
                <c:pt idx="6" formatCode="0%">
                  <c:v>0.19</c:v>
                </c:pt>
                <c:pt idx="7" formatCode="0%">
                  <c:v>0.17</c:v>
                </c:pt>
                <c:pt idx="8" formatCode="0%">
                  <c:v>0.15</c:v>
                </c:pt>
              </c:numCache>
            </c:numRef>
          </c:val>
          <c:extLst xmlns:c16r2="http://schemas.microsoft.com/office/drawing/2015/06/chart">
            <c:ext xmlns:c16="http://schemas.microsoft.com/office/drawing/2014/chart" uri="{C3380CC4-5D6E-409C-BE32-E72D297353CC}">
              <c16:uniqueId val="{00000002-93EF-400B-BB74-8F3242525EF9}"/>
            </c:ext>
          </c:extLst>
        </c:ser>
        <c:ser>
          <c:idx val="3"/>
          <c:order val="3"/>
          <c:tx>
            <c:strRef>
              <c:f>Sheet1!$E$1</c:f>
              <c:strCache>
                <c:ptCount val="1"/>
                <c:pt idx="0">
                  <c:v>Rank 4</c:v>
                </c:pt>
              </c:strCache>
            </c:strRef>
          </c:tx>
          <c:spPr>
            <a:solidFill>
              <a:schemeClr val="accent2">
                <a:lumMod val="60000"/>
                <a:lumOff val="40000"/>
              </a:schemeClr>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lumMod val="50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Middle East/Africa</c:v>
                </c:pt>
                <c:pt idx="3">
                  <c:v>G-8 Countries</c:v>
                </c:pt>
                <c:pt idx="4">
                  <c:v>North America</c:v>
                </c:pt>
                <c:pt idx="5">
                  <c:v>Europe</c:v>
                </c:pt>
                <c:pt idx="6">
                  <c:v>APAC</c:v>
                </c:pt>
                <c:pt idx="7">
                  <c:v>BRICS</c:v>
                </c:pt>
                <c:pt idx="8">
                  <c:v>LATAM</c:v>
                </c:pt>
              </c:strCache>
            </c:strRef>
          </c:cat>
          <c:val>
            <c:numRef>
              <c:f>Sheet1!$E$2:$E$10</c:f>
              <c:numCache>
                <c:formatCode>General</c:formatCode>
                <c:ptCount val="9"/>
                <c:pt idx="0" formatCode="0%">
                  <c:v>0.17</c:v>
                </c:pt>
                <c:pt idx="2" formatCode="0%">
                  <c:v>0.13</c:v>
                </c:pt>
                <c:pt idx="3" formatCode="0%">
                  <c:v>0.19</c:v>
                </c:pt>
                <c:pt idx="4" formatCode="0%">
                  <c:v>0.2</c:v>
                </c:pt>
                <c:pt idx="5" formatCode="0%">
                  <c:v>0.18</c:v>
                </c:pt>
                <c:pt idx="6" formatCode="0%">
                  <c:v>0.19</c:v>
                </c:pt>
                <c:pt idx="7" formatCode="0%">
                  <c:v>0.19</c:v>
                </c:pt>
                <c:pt idx="8" formatCode="0%">
                  <c:v>0.18</c:v>
                </c:pt>
              </c:numCache>
            </c:numRef>
          </c:val>
          <c:extLst xmlns:c16r2="http://schemas.microsoft.com/office/drawing/2015/06/chart">
            <c:ext xmlns:c16="http://schemas.microsoft.com/office/drawing/2014/chart" uri="{C3380CC4-5D6E-409C-BE32-E72D297353CC}">
              <c16:uniqueId val="{00000003-93EF-400B-BB74-8F3242525EF9}"/>
            </c:ext>
          </c:extLst>
        </c:ser>
        <c:ser>
          <c:idx val="4"/>
          <c:order val="4"/>
          <c:tx>
            <c:strRef>
              <c:f>Sheet1!$F$1</c:f>
              <c:strCache>
                <c:ptCount val="1"/>
                <c:pt idx="0">
                  <c:v>Rank 5</c:v>
                </c:pt>
              </c:strCache>
            </c:strRef>
          </c:tx>
          <c:spPr>
            <a:solidFill>
              <a:schemeClr val="accent2"/>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Middle East/Africa</c:v>
                </c:pt>
                <c:pt idx="3">
                  <c:v>G-8 Countries</c:v>
                </c:pt>
                <c:pt idx="4">
                  <c:v>North America</c:v>
                </c:pt>
                <c:pt idx="5">
                  <c:v>Europe</c:v>
                </c:pt>
                <c:pt idx="6">
                  <c:v>APAC</c:v>
                </c:pt>
                <c:pt idx="7">
                  <c:v>BRICS</c:v>
                </c:pt>
                <c:pt idx="8">
                  <c:v>LATAM</c:v>
                </c:pt>
              </c:strCache>
            </c:strRef>
          </c:cat>
          <c:val>
            <c:numRef>
              <c:f>Sheet1!$F$2:$F$10</c:f>
              <c:numCache>
                <c:formatCode>General</c:formatCode>
                <c:ptCount val="9"/>
                <c:pt idx="0" formatCode="0%">
                  <c:v>0.15</c:v>
                </c:pt>
                <c:pt idx="2" formatCode="0%">
                  <c:v>0.12</c:v>
                </c:pt>
                <c:pt idx="3" formatCode="0%">
                  <c:v>0.16</c:v>
                </c:pt>
                <c:pt idx="4" formatCode="0%">
                  <c:v>0.15</c:v>
                </c:pt>
                <c:pt idx="5" formatCode="0%">
                  <c:v>0.16</c:v>
                </c:pt>
                <c:pt idx="6" formatCode="0%">
                  <c:v>0.16</c:v>
                </c:pt>
                <c:pt idx="7" formatCode="0%">
                  <c:v>0.16</c:v>
                </c:pt>
                <c:pt idx="8" formatCode="0%">
                  <c:v>0.16</c:v>
                </c:pt>
              </c:numCache>
            </c:numRef>
          </c:val>
          <c:extLst xmlns:c16r2="http://schemas.microsoft.com/office/drawing/2015/06/chart">
            <c:ext xmlns:c16="http://schemas.microsoft.com/office/drawing/2014/chart" uri="{C3380CC4-5D6E-409C-BE32-E72D297353CC}">
              <c16:uniqueId val="{00000004-93EF-400B-BB74-8F3242525EF9}"/>
            </c:ext>
          </c:extLst>
        </c:ser>
        <c:ser>
          <c:idx val="5"/>
          <c:order val="5"/>
          <c:tx>
            <c:strRef>
              <c:f>Sheet1!$G$1</c:f>
              <c:strCache>
                <c:ptCount val="1"/>
                <c:pt idx="0">
                  <c:v>Rank 6</c:v>
                </c:pt>
              </c:strCache>
            </c:strRef>
          </c:tx>
          <c:spPr>
            <a:solidFill>
              <a:schemeClr val="accent1">
                <a:lumMod val="60000"/>
                <a:lumOff val="40000"/>
              </a:schemeClr>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Middle East/Africa</c:v>
                </c:pt>
                <c:pt idx="3">
                  <c:v>G-8 Countries</c:v>
                </c:pt>
                <c:pt idx="4">
                  <c:v>North America</c:v>
                </c:pt>
                <c:pt idx="5">
                  <c:v>Europe</c:v>
                </c:pt>
                <c:pt idx="6">
                  <c:v>APAC</c:v>
                </c:pt>
                <c:pt idx="7">
                  <c:v>BRICS</c:v>
                </c:pt>
                <c:pt idx="8">
                  <c:v>LATAM</c:v>
                </c:pt>
              </c:strCache>
            </c:strRef>
          </c:cat>
          <c:val>
            <c:numRef>
              <c:f>Sheet1!$G$2:$G$10</c:f>
              <c:numCache>
                <c:formatCode>General</c:formatCode>
                <c:ptCount val="9"/>
                <c:pt idx="0" formatCode="0%">
                  <c:v>0.12</c:v>
                </c:pt>
                <c:pt idx="2" formatCode="0%">
                  <c:v>0.1</c:v>
                </c:pt>
                <c:pt idx="3" formatCode="0%">
                  <c:v>0.1</c:v>
                </c:pt>
                <c:pt idx="4" formatCode="0%">
                  <c:v>0.11</c:v>
                </c:pt>
                <c:pt idx="5" formatCode="0%">
                  <c:v>0.12</c:v>
                </c:pt>
                <c:pt idx="6" formatCode="0%">
                  <c:v>0.12</c:v>
                </c:pt>
                <c:pt idx="7" formatCode="0%">
                  <c:v>0.13</c:v>
                </c:pt>
                <c:pt idx="8" formatCode="0%">
                  <c:v>0.16</c:v>
                </c:pt>
              </c:numCache>
            </c:numRef>
          </c:val>
          <c:extLst xmlns:c16r2="http://schemas.microsoft.com/office/drawing/2015/06/chart">
            <c:ext xmlns:c16="http://schemas.microsoft.com/office/drawing/2014/chart" uri="{C3380CC4-5D6E-409C-BE32-E72D297353CC}">
              <c16:uniqueId val="{00000005-93EF-400B-BB74-8F3242525EF9}"/>
            </c:ext>
          </c:extLst>
        </c:ser>
        <c:ser>
          <c:idx val="6"/>
          <c:order val="6"/>
          <c:tx>
            <c:strRef>
              <c:f>Sheet1!$H$1</c:f>
              <c:strCache>
                <c:ptCount val="1"/>
                <c:pt idx="0">
                  <c:v>Rank 7</c:v>
                </c:pt>
              </c:strCache>
            </c:strRef>
          </c:tx>
          <c:spPr>
            <a:solidFill>
              <a:schemeClr val="accent1"/>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Middle East/Africa</c:v>
                </c:pt>
                <c:pt idx="3">
                  <c:v>G-8 Countries</c:v>
                </c:pt>
                <c:pt idx="4">
                  <c:v>North America</c:v>
                </c:pt>
                <c:pt idx="5">
                  <c:v>Europe</c:v>
                </c:pt>
                <c:pt idx="6">
                  <c:v>APAC</c:v>
                </c:pt>
                <c:pt idx="7">
                  <c:v>BRICS</c:v>
                </c:pt>
                <c:pt idx="8">
                  <c:v>LATAM</c:v>
                </c:pt>
              </c:strCache>
            </c:strRef>
          </c:cat>
          <c:val>
            <c:numRef>
              <c:f>Sheet1!$H$2:$H$10</c:f>
              <c:numCache>
                <c:formatCode>General</c:formatCode>
                <c:ptCount val="9"/>
                <c:pt idx="0" formatCode="0%">
                  <c:v>0.09</c:v>
                </c:pt>
                <c:pt idx="2" formatCode="0%">
                  <c:v>0.09</c:v>
                </c:pt>
                <c:pt idx="3" formatCode="0%">
                  <c:v>0.07</c:v>
                </c:pt>
                <c:pt idx="4" formatCode="0%">
                  <c:v>0.06</c:v>
                </c:pt>
                <c:pt idx="5" formatCode="0%">
                  <c:v>0.08</c:v>
                </c:pt>
                <c:pt idx="6" formatCode="0%">
                  <c:v>0.08</c:v>
                </c:pt>
                <c:pt idx="7" formatCode="0%">
                  <c:v>0.1</c:v>
                </c:pt>
                <c:pt idx="8" formatCode="0%">
                  <c:v>0.13</c:v>
                </c:pt>
              </c:numCache>
            </c:numRef>
          </c:val>
          <c:extLst xmlns:c16r2="http://schemas.microsoft.com/office/drawing/2015/06/chart">
            <c:ext xmlns:c16="http://schemas.microsoft.com/office/drawing/2014/chart" uri="{C3380CC4-5D6E-409C-BE32-E72D297353CC}">
              <c16:uniqueId val="{00000006-93EF-400B-BB74-8F3242525EF9}"/>
            </c:ext>
          </c:extLst>
        </c:ser>
        <c:dLbls>
          <c:showLegendKey val="0"/>
          <c:showVal val="0"/>
          <c:showCatName val="0"/>
          <c:showSerName val="0"/>
          <c:showPercent val="0"/>
          <c:showBubbleSize val="0"/>
        </c:dLbls>
        <c:gapWidth val="50"/>
        <c:overlap val="100"/>
        <c:axId val="1542658896"/>
        <c:axId val="1542660672"/>
      </c:barChart>
      <c:catAx>
        <c:axId val="1542658896"/>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42660672"/>
        <c:crosses val="autoZero"/>
        <c:auto val="1"/>
        <c:lblAlgn val="ctr"/>
        <c:lblOffset val="0"/>
        <c:noMultiLvlLbl val="0"/>
      </c:catAx>
      <c:valAx>
        <c:axId val="1542660672"/>
        <c:scaling>
          <c:orientation val="minMax"/>
          <c:max val="1.0"/>
        </c:scaling>
        <c:delete val="1"/>
        <c:axPos val="t"/>
        <c:numFmt formatCode="0%" sourceLinked="1"/>
        <c:majorTickMark val="none"/>
        <c:minorTickMark val="none"/>
        <c:tickLblPos val="nextTo"/>
        <c:crossAx val="1542658896"/>
        <c:crosses val="autoZero"/>
        <c:crossBetween val="between"/>
      </c:valAx>
      <c:spPr>
        <a:noFill/>
        <a:ln>
          <a:noFill/>
        </a:ln>
        <a:effectLst/>
      </c:spPr>
    </c:plotArea>
    <c:legend>
      <c:legendPos val="b"/>
      <c:layout>
        <c:manualLayout>
          <c:xMode val="edge"/>
          <c:yMode val="edge"/>
          <c:x val="0.33974229783777"/>
          <c:y val="0.908019513865115"/>
          <c:w val="0.637280105611799"/>
          <c:h val="0.0617872494199095"/>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percentStacked"/>
        <c:varyColors val="0"/>
        <c:ser>
          <c:idx val="0"/>
          <c:order val="0"/>
          <c:tx>
            <c:strRef>
              <c:f>Sheet1!$B$1</c:f>
              <c:strCache>
                <c:ptCount val="1"/>
                <c:pt idx="0">
                  <c:v>Rank 1</c:v>
                </c:pt>
              </c:strCache>
            </c:strRef>
          </c:tx>
          <c:spPr>
            <a:solidFill>
              <a:schemeClr val="tx2"/>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Nigeria</c:v>
                </c:pt>
                <c:pt idx="3">
                  <c:v>Kenya</c:v>
                </c:pt>
                <c:pt idx="4">
                  <c:v>Germany</c:v>
                </c:pt>
                <c:pt idx="5">
                  <c:v>Poland</c:v>
                </c:pt>
                <c:pt idx="6">
                  <c:v>Mexico</c:v>
                </c:pt>
                <c:pt idx="7">
                  <c:v>Pakistan</c:v>
                </c:pt>
                <c:pt idx="8">
                  <c:v>Tunisia</c:v>
                </c:pt>
                <c:pt idx="9">
                  <c:v>India</c:v>
                </c:pt>
                <c:pt idx="10">
                  <c:v>China</c:v>
                </c:pt>
                <c:pt idx="11">
                  <c:v>Turkey</c:v>
                </c:pt>
                <c:pt idx="12">
                  <c:v>South Africa</c:v>
                </c:pt>
                <c:pt idx="13">
                  <c:v>Egypt</c:v>
                </c:pt>
                <c:pt idx="14">
                  <c:v>Italy</c:v>
                </c:pt>
                <c:pt idx="15">
                  <c:v>Republic of Korea</c:v>
                </c:pt>
                <c:pt idx="16">
                  <c:v>Indonesia</c:v>
                </c:pt>
                <c:pt idx="17">
                  <c:v>Hong Kong</c:v>
                </c:pt>
                <c:pt idx="18">
                  <c:v>Japan</c:v>
                </c:pt>
                <c:pt idx="19">
                  <c:v>France</c:v>
                </c:pt>
                <c:pt idx="20">
                  <c:v>Sweden</c:v>
                </c:pt>
                <c:pt idx="21">
                  <c:v>Brazil</c:v>
                </c:pt>
                <c:pt idx="22">
                  <c:v>Canada</c:v>
                </c:pt>
                <c:pt idx="23">
                  <c:v>Russia</c:v>
                </c:pt>
                <c:pt idx="24">
                  <c:v>United States</c:v>
                </c:pt>
                <c:pt idx="25">
                  <c:v>Great Britain</c:v>
                </c:pt>
                <c:pt idx="26">
                  <c:v>Australia</c:v>
                </c:pt>
              </c:strCache>
            </c:strRef>
          </c:cat>
          <c:val>
            <c:numRef>
              <c:f>Sheet1!$B$2:$B$28</c:f>
              <c:numCache>
                <c:formatCode>General</c:formatCode>
                <c:ptCount val="27"/>
                <c:pt idx="0" formatCode="0%">
                  <c:v>0.14</c:v>
                </c:pt>
                <c:pt idx="2" formatCode="0%">
                  <c:v>0.55</c:v>
                </c:pt>
                <c:pt idx="3" formatCode="0%">
                  <c:v>0.55</c:v>
                </c:pt>
                <c:pt idx="4" formatCode="0%">
                  <c:v>0.18</c:v>
                </c:pt>
                <c:pt idx="5" formatCode="0%">
                  <c:v>0.13</c:v>
                </c:pt>
                <c:pt idx="6" formatCode="0%">
                  <c:v>0.12</c:v>
                </c:pt>
                <c:pt idx="7" formatCode="0%">
                  <c:v>0.19</c:v>
                </c:pt>
                <c:pt idx="8" formatCode="0%">
                  <c:v>0.22</c:v>
                </c:pt>
                <c:pt idx="9" formatCode="0%">
                  <c:v>0.14</c:v>
                </c:pt>
                <c:pt idx="10" formatCode="0%">
                  <c:v>0.12</c:v>
                </c:pt>
                <c:pt idx="11" formatCode="0%">
                  <c:v>0.1</c:v>
                </c:pt>
                <c:pt idx="12" formatCode="0%">
                  <c:v>0.11</c:v>
                </c:pt>
                <c:pt idx="13" formatCode="0%">
                  <c:v>0.11</c:v>
                </c:pt>
                <c:pt idx="14" formatCode="0%">
                  <c:v>0.11</c:v>
                </c:pt>
                <c:pt idx="15" formatCode="0%">
                  <c:v>0.1</c:v>
                </c:pt>
                <c:pt idx="16" formatCode="0%">
                  <c:v>0.11</c:v>
                </c:pt>
                <c:pt idx="17" formatCode="0%">
                  <c:v>0.1</c:v>
                </c:pt>
                <c:pt idx="18" formatCode="0%">
                  <c:v>0.09</c:v>
                </c:pt>
                <c:pt idx="19" formatCode="0%">
                  <c:v>0.09</c:v>
                </c:pt>
                <c:pt idx="20" formatCode="0%">
                  <c:v>0.08</c:v>
                </c:pt>
                <c:pt idx="21" formatCode="0%">
                  <c:v>0.08</c:v>
                </c:pt>
                <c:pt idx="22" formatCode="0%">
                  <c:v>0.07</c:v>
                </c:pt>
                <c:pt idx="23" formatCode="0%">
                  <c:v>0.08</c:v>
                </c:pt>
                <c:pt idx="24" formatCode="0%">
                  <c:v>0.07</c:v>
                </c:pt>
                <c:pt idx="25" formatCode="0%">
                  <c:v>0.05</c:v>
                </c:pt>
                <c:pt idx="26" formatCode="0%">
                  <c:v>0.05</c:v>
                </c:pt>
              </c:numCache>
            </c:numRef>
          </c:val>
          <c:extLst xmlns:c16r2="http://schemas.microsoft.com/office/drawing/2015/06/chart">
            <c:ext xmlns:c16="http://schemas.microsoft.com/office/drawing/2014/chart" uri="{C3380CC4-5D6E-409C-BE32-E72D297353CC}">
              <c16:uniqueId val="{00000000-B2E1-479F-827B-8B7CD8ED87F5}"/>
            </c:ext>
          </c:extLst>
        </c:ser>
        <c:ser>
          <c:idx val="1"/>
          <c:order val="1"/>
          <c:tx>
            <c:strRef>
              <c:f>Sheet1!$C$1</c:f>
              <c:strCache>
                <c:ptCount val="1"/>
                <c:pt idx="0">
                  <c:v>Rank 2</c:v>
                </c:pt>
              </c:strCache>
            </c:strRef>
          </c:tx>
          <c:spPr>
            <a:solidFill>
              <a:schemeClr val="tx2">
                <a:lumMod val="60000"/>
                <a:lumOff val="40000"/>
              </a:schemeClr>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Nigeria</c:v>
                </c:pt>
                <c:pt idx="3">
                  <c:v>Kenya</c:v>
                </c:pt>
                <c:pt idx="4">
                  <c:v>Germany</c:v>
                </c:pt>
                <c:pt idx="5">
                  <c:v>Poland</c:v>
                </c:pt>
                <c:pt idx="6">
                  <c:v>Mexico</c:v>
                </c:pt>
                <c:pt idx="7">
                  <c:v>Pakistan</c:v>
                </c:pt>
                <c:pt idx="8">
                  <c:v>Tunisia</c:v>
                </c:pt>
                <c:pt idx="9">
                  <c:v>India</c:v>
                </c:pt>
                <c:pt idx="10">
                  <c:v>China</c:v>
                </c:pt>
                <c:pt idx="11">
                  <c:v>Turkey</c:v>
                </c:pt>
                <c:pt idx="12">
                  <c:v>South Africa</c:v>
                </c:pt>
                <c:pt idx="13">
                  <c:v>Egypt</c:v>
                </c:pt>
                <c:pt idx="14">
                  <c:v>Italy</c:v>
                </c:pt>
                <c:pt idx="15">
                  <c:v>Republic of Korea</c:v>
                </c:pt>
                <c:pt idx="16">
                  <c:v>Indonesia</c:v>
                </c:pt>
                <c:pt idx="17">
                  <c:v>Hong Kong</c:v>
                </c:pt>
                <c:pt idx="18">
                  <c:v>Japan</c:v>
                </c:pt>
                <c:pt idx="19">
                  <c:v>France</c:v>
                </c:pt>
                <c:pt idx="20">
                  <c:v>Sweden</c:v>
                </c:pt>
                <c:pt idx="21">
                  <c:v>Brazil</c:v>
                </c:pt>
                <c:pt idx="22">
                  <c:v>Canada</c:v>
                </c:pt>
                <c:pt idx="23">
                  <c:v>Russia</c:v>
                </c:pt>
                <c:pt idx="24">
                  <c:v>United States</c:v>
                </c:pt>
                <c:pt idx="25">
                  <c:v>Great Britain</c:v>
                </c:pt>
                <c:pt idx="26">
                  <c:v>Australia</c:v>
                </c:pt>
              </c:strCache>
            </c:strRef>
          </c:cat>
          <c:val>
            <c:numRef>
              <c:f>Sheet1!$C$2:$C$28</c:f>
              <c:numCache>
                <c:formatCode>General</c:formatCode>
                <c:ptCount val="27"/>
                <c:pt idx="0" formatCode="0%">
                  <c:v>0.15</c:v>
                </c:pt>
                <c:pt idx="2" formatCode="0%">
                  <c:v>0.18</c:v>
                </c:pt>
                <c:pt idx="3" formatCode="0%">
                  <c:v>0.19</c:v>
                </c:pt>
                <c:pt idx="4" formatCode="0%">
                  <c:v>0.2</c:v>
                </c:pt>
                <c:pt idx="5" formatCode="0%">
                  <c:v>0.2</c:v>
                </c:pt>
                <c:pt idx="6" formatCode="0%">
                  <c:v>0.17</c:v>
                </c:pt>
                <c:pt idx="7" formatCode="0%">
                  <c:v>0.16</c:v>
                </c:pt>
                <c:pt idx="8" formatCode="0%">
                  <c:v>0.12</c:v>
                </c:pt>
                <c:pt idx="9" formatCode="0%">
                  <c:v>0.16</c:v>
                </c:pt>
                <c:pt idx="10" formatCode="0%">
                  <c:v>0.18</c:v>
                </c:pt>
                <c:pt idx="11" formatCode="0%">
                  <c:v>0.18</c:v>
                </c:pt>
                <c:pt idx="12" formatCode="0%">
                  <c:v>0.15</c:v>
                </c:pt>
                <c:pt idx="13" formatCode="0%">
                  <c:v>0.15</c:v>
                </c:pt>
                <c:pt idx="14" formatCode="0%">
                  <c:v>0.13</c:v>
                </c:pt>
                <c:pt idx="15" formatCode="0%">
                  <c:v>0.14</c:v>
                </c:pt>
                <c:pt idx="16" formatCode="0%">
                  <c:v>0.15</c:v>
                </c:pt>
                <c:pt idx="17" formatCode="0%">
                  <c:v>0.15</c:v>
                </c:pt>
                <c:pt idx="18" formatCode="0%">
                  <c:v>0.13</c:v>
                </c:pt>
                <c:pt idx="19" formatCode="0%">
                  <c:v>0.12</c:v>
                </c:pt>
                <c:pt idx="20" formatCode="0%">
                  <c:v>0.14</c:v>
                </c:pt>
                <c:pt idx="21" formatCode="0%">
                  <c:v>0.14</c:v>
                </c:pt>
                <c:pt idx="22" formatCode="0%">
                  <c:v>0.13</c:v>
                </c:pt>
                <c:pt idx="23" formatCode="0%">
                  <c:v>0.12</c:v>
                </c:pt>
                <c:pt idx="24" formatCode="0%">
                  <c:v>0.12</c:v>
                </c:pt>
                <c:pt idx="25" formatCode="0%">
                  <c:v>0.11</c:v>
                </c:pt>
                <c:pt idx="26" formatCode="0%">
                  <c:v>0.1</c:v>
                </c:pt>
              </c:numCache>
            </c:numRef>
          </c:val>
          <c:extLst xmlns:c16r2="http://schemas.microsoft.com/office/drawing/2015/06/chart">
            <c:ext xmlns:c16="http://schemas.microsoft.com/office/drawing/2014/chart" uri="{C3380CC4-5D6E-409C-BE32-E72D297353CC}">
              <c16:uniqueId val="{00000001-B2E1-479F-827B-8B7CD8ED87F5}"/>
            </c:ext>
          </c:extLst>
        </c:ser>
        <c:ser>
          <c:idx val="2"/>
          <c:order val="2"/>
          <c:tx>
            <c:strRef>
              <c:f>Sheet1!$D$1</c:f>
              <c:strCache>
                <c:ptCount val="1"/>
                <c:pt idx="0">
                  <c:v>Rank 3</c:v>
                </c:pt>
              </c:strCache>
            </c:strRef>
          </c:tx>
          <c:spPr>
            <a:solidFill>
              <a:schemeClr val="tx2">
                <a:lumMod val="40000"/>
                <a:lumOff val="60000"/>
              </a:schemeClr>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Nigeria</c:v>
                </c:pt>
                <c:pt idx="3">
                  <c:v>Kenya</c:v>
                </c:pt>
                <c:pt idx="4">
                  <c:v>Germany</c:v>
                </c:pt>
                <c:pt idx="5">
                  <c:v>Poland</c:v>
                </c:pt>
                <c:pt idx="6">
                  <c:v>Mexico</c:v>
                </c:pt>
                <c:pt idx="7">
                  <c:v>Pakistan</c:v>
                </c:pt>
                <c:pt idx="8">
                  <c:v>Tunisia</c:v>
                </c:pt>
                <c:pt idx="9">
                  <c:v>India</c:v>
                </c:pt>
                <c:pt idx="10">
                  <c:v>China</c:v>
                </c:pt>
                <c:pt idx="11">
                  <c:v>Turkey</c:v>
                </c:pt>
                <c:pt idx="12">
                  <c:v>South Africa</c:v>
                </c:pt>
                <c:pt idx="13">
                  <c:v>Egypt</c:v>
                </c:pt>
                <c:pt idx="14">
                  <c:v>Italy</c:v>
                </c:pt>
                <c:pt idx="15">
                  <c:v>Republic of Korea</c:v>
                </c:pt>
                <c:pt idx="16">
                  <c:v>Indonesia</c:v>
                </c:pt>
                <c:pt idx="17">
                  <c:v>Hong Kong</c:v>
                </c:pt>
                <c:pt idx="18">
                  <c:v>Japan</c:v>
                </c:pt>
                <c:pt idx="19">
                  <c:v>France</c:v>
                </c:pt>
                <c:pt idx="20">
                  <c:v>Sweden</c:v>
                </c:pt>
                <c:pt idx="21">
                  <c:v>Brazil</c:v>
                </c:pt>
                <c:pt idx="22">
                  <c:v>Canada</c:v>
                </c:pt>
                <c:pt idx="23">
                  <c:v>Russia</c:v>
                </c:pt>
                <c:pt idx="24">
                  <c:v>United States</c:v>
                </c:pt>
                <c:pt idx="25">
                  <c:v>Great Britain</c:v>
                </c:pt>
                <c:pt idx="26">
                  <c:v>Australia</c:v>
                </c:pt>
              </c:strCache>
            </c:strRef>
          </c:cat>
          <c:val>
            <c:numRef>
              <c:f>Sheet1!$D$2:$D$28</c:f>
              <c:numCache>
                <c:formatCode>General</c:formatCode>
                <c:ptCount val="27"/>
                <c:pt idx="0" formatCode="0%">
                  <c:v>0.13</c:v>
                </c:pt>
                <c:pt idx="2" formatCode="0%">
                  <c:v>0.12</c:v>
                </c:pt>
                <c:pt idx="3" formatCode="0%">
                  <c:v>0.11</c:v>
                </c:pt>
                <c:pt idx="4" formatCode="0%">
                  <c:v>0.17</c:v>
                </c:pt>
                <c:pt idx="5" formatCode="0%">
                  <c:v>0.17</c:v>
                </c:pt>
                <c:pt idx="6" formatCode="0%">
                  <c:v>0.18</c:v>
                </c:pt>
                <c:pt idx="7" formatCode="0%">
                  <c:v>0.14</c:v>
                </c:pt>
                <c:pt idx="8" formatCode="0%">
                  <c:v>0.12</c:v>
                </c:pt>
                <c:pt idx="9" formatCode="0%">
                  <c:v>0.13</c:v>
                </c:pt>
                <c:pt idx="10" formatCode="0%">
                  <c:v>0.13</c:v>
                </c:pt>
                <c:pt idx="11" formatCode="0%">
                  <c:v>0.14</c:v>
                </c:pt>
                <c:pt idx="12" formatCode="0%">
                  <c:v>0.14</c:v>
                </c:pt>
                <c:pt idx="13" formatCode="0%">
                  <c:v>0.16</c:v>
                </c:pt>
                <c:pt idx="14" formatCode="0%">
                  <c:v>0.12</c:v>
                </c:pt>
                <c:pt idx="15" formatCode="0%">
                  <c:v>0.12</c:v>
                </c:pt>
                <c:pt idx="16" formatCode="0%">
                  <c:v>0.12</c:v>
                </c:pt>
                <c:pt idx="17" formatCode="0%">
                  <c:v>0.11</c:v>
                </c:pt>
                <c:pt idx="18" formatCode="0%">
                  <c:v>0.12</c:v>
                </c:pt>
                <c:pt idx="19" formatCode="0%">
                  <c:v>0.11</c:v>
                </c:pt>
                <c:pt idx="20" formatCode="0%">
                  <c:v>0.13</c:v>
                </c:pt>
                <c:pt idx="21" formatCode="0%">
                  <c:v>0.1</c:v>
                </c:pt>
                <c:pt idx="22" formatCode="0%">
                  <c:v>0.14</c:v>
                </c:pt>
                <c:pt idx="23" formatCode="0%">
                  <c:v>0.1</c:v>
                </c:pt>
                <c:pt idx="24" formatCode="0%">
                  <c:v>0.11</c:v>
                </c:pt>
                <c:pt idx="25" formatCode="0%">
                  <c:v>0.11</c:v>
                </c:pt>
                <c:pt idx="26" formatCode="0%">
                  <c:v>0.1</c:v>
                </c:pt>
              </c:numCache>
            </c:numRef>
          </c:val>
          <c:extLst xmlns:c16r2="http://schemas.microsoft.com/office/drawing/2015/06/chart">
            <c:ext xmlns:c16="http://schemas.microsoft.com/office/drawing/2014/chart" uri="{C3380CC4-5D6E-409C-BE32-E72D297353CC}">
              <c16:uniqueId val="{00000002-B2E1-479F-827B-8B7CD8ED87F5}"/>
            </c:ext>
          </c:extLst>
        </c:ser>
        <c:ser>
          <c:idx val="3"/>
          <c:order val="3"/>
          <c:tx>
            <c:strRef>
              <c:f>Sheet1!$E$1</c:f>
              <c:strCache>
                <c:ptCount val="1"/>
                <c:pt idx="0">
                  <c:v>Rank 4</c:v>
                </c:pt>
              </c:strCache>
            </c:strRef>
          </c:tx>
          <c:spPr>
            <a:solidFill>
              <a:schemeClr val="accent2">
                <a:lumMod val="60000"/>
                <a:lumOff val="40000"/>
              </a:schemeClr>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0">
                <a:spAutoFit/>
              </a:bodyPr>
              <a:lstStyle/>
              <a:p>
                <a:pPr algn="ctr">
                  <a:defRPr lang="en-US" sz="1197" b="0" i="0" u="none" strike="noStrike" kern="1200" baseline="0">
                    <a:solidFill>
                      <a:schemeClr val="bg1">
                        <a:lumMod val="50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Nigeria</c:v>
                </c:pt>
                <c:pt idx="3">
                  <c:v>Kenya</c:v>
                </c:pt>
                <c:pt idx="4">
                  <c:v>Germany</c:v>
                </c:pt>
                <c:pt idx="5">
                  <c:v>Poland</c:v>
                </c:pt>
                <c:pt idx="6">
                  <c:v>Mexico</c:v>
                </c:pt>
                <c:pt idx="7">
                  <c:v>Pakistan</c:v>
                </c:pt>
                <c:pt idx="8">
                  <c:v>Tunisia</c:v>
                </c:pt>
                <c:pt idx="9">
                  <c:v>India</c:v>
                </c:pt>
                <c:pt idx="10">
                  <c:v>China</c:v>
                </c:pt>
                <c:pt idx="11">
                  <c:v>Turkey</c:v>
                </c:pt>
                <c:pt idx="12">
                  <c:v>South Africa</c:v>
                </c:pt>
                <c:pt idx="13">
                  <c:v>Egypt</c:v>
                </c:pt>
                <c:pt idx="14">
                  <c:v>Italy</c:v>
                </c:pt>
                <c:pt idx="15">
                  <c:v>Republic of Korea</c:v>
                </c:pt>
                <c:pt idx="16">
                  <c:v>Indonesia</c:v>
                </c:pt>
                <c:pt idx="17">
                  <c:v>Hong Kong</c:v>
                </c:pt>
                <c:pt idx="18">
                  <c:v>Japan</c:v>
                </c:pt>
                <c:pt idx="19">
                  <c:v>France</c:v>
                </c:pt>
                <c:pt idx="20">
                  <c:v>Sweden</c:v>
                </c:pt>
                <c:pt idx="21">
                  <c:v>Brazil</c:v>
                </c:pt>
                <c:pt idx="22">
                  <c:v>Canada</c:v>
                </c:pt>
                <c:pt idx="23">
                  <c:v>Russia</c:v>
                </c:pt>
                <c:pt idx="24">
                  <c:v>United States</c:v>
                </c:pt>
                <c:pt idx="25">
                  <c:v>Great Britain</c:v>
                </c:pt>
                <c:pt idx="26">
                  <c:v>Australia</c:v>
                </c:pt>
              </c:strCache>
            </c:strRef>
          </c:cat>
          <c:val>
            <c:numRef>
              <c:f>Sheet1!$E$2:$E$28</c:f>
              <c:numCache>
                <c:formatCode>General</c:formatCode>
                <c:ptCount val="27"/>
                <c:pt idx="0" formatCode="0%">
                  <c:v>0.13</c:v>
                </c:pt>
                <c:pt idx="2" formatCode="0%">
                  <c:v>0.07</c:v>
                </c:pt>
                <c:pt idx="3" formatCode="0%">
                  <c:v>0.06</c:v>
                </c:pt>
                <c:pt idx="4" formatCode="0%">
                  <c:v>0.15</c:v>
                </c:pt>
                <c:pt idx="5" formatCode="0%">
                  <c:v>0.13</c:v>
                </c:pt>
                <c:pt idx="6" formatCode="0%">
                  <c:v>0.14</c:v>
                </c:pt>
                <c:pt idx="7" formatCode="0%">
                  <c:v>0.13</c:v>
                </c:pt>
                <c:pt idx="8" formatCode="0%">
                  <c:v>0.12</c:v>
                </c:pt>
                <c:pt idx="9" formatCode="0%">
                  <c:v>0.14</c:v>
                </c:pt>
                <c:pt idx="10" formatCode="0%">
                  <c:v>0.13</c:v>
                </c:pt>
                <c:pt idx="11" formatCode="0%">
                  <c:v>0.13</c:v>
                </c:pt>
                <c:pt idx="12" formatCode="0%">
                  <c:v>0.15</c:v>
                </c:pt>
                <c:pt idx="13" formatCode="0%">
                  <c:v>0.14</c:v>
                </c:pt>
                <c:pt idx="14" formatCode="0%">
                  <c:v>0.16</c:v>
                </c:pt>
                <c:pt idx="15" formatCode="0%">
                  <c:v>0.16</c:v>
                </c:pt>
                <c:pt idx="16" formatCode="0%">
                  <c:v>0.15</c:v>
                </c:pt>
                <c:pt idx="17" formatCode="0%">
                  <c:v>0.15</c:v>
                </c:pt>
                <c:pt idx="18" formatCode="0%">
                  <c:v>0.18</c:v>
                </c:pt>
                <c:pt idx="19" formatCode="0%">
                  <c:v>0.15</c:v>
                </c:pt>
                <c:pt idx="20" formatCode="0%">
                  <c:v>0.14</c:v>
                </c:pt>
                <c:pt idx="21" formatCode="0%">
                  <c:v>0.14</c:v>
                </c:pt>
                <c:pt idx="22" formatCode="0%">
                  <c:v>0.14</c:v>
                </c:pt>
                <c:pt idx="23" formatCode="0%">
                  <c:v>0.1</c:v>
                </c:pt>
                <c:pt idx="24" formatCode="0%">
                  <c:v>0.11</c:v>
                </c:pt>
                <c:pt idx="25" formatCode="0%">
                  <c:v>0.13</c:v>
                </c:pt>
                <c:pt idx="26" formatCode="0%">
                  <c:v>0.12</c:v>
                </c:pt>
              </c:numCache>
            </c:numRef>
          </c:val>
          <c:extLst xmlns:c16r2="http://schemas.microsoft.com/office/drawing/2015/06/chart">
            <c:ext xmlns:c16="http://schemas.microsoft.com/office/drawing/2014/chart" uri="{C3380CC4-5D6E-409C-BE32-E72D297353CC}">
              <c16:uniqueId val="{00000003-B2E1-479F-827B-8B7CD8ED87F5}"/>
            </c:ext>
          </c:extLst>
        </c:ser>
        <c:ser>
          <c:idx val="4"/>
          <c:order val="4"/>
          <c:tx>
            <c:strRef>
              <c:f>Sheet1!$F$1</c:f>
              <c:strCache>
                <c:ptCount val="1"/>
                <c:pt idx="0">
                  <c:v>Rank 5</c:v>
                </c:pt>
              </c:strCache>
            </c:strRef>
          </c:tx>
          <c:spPr>
            <a:solidFill>
              <a:schemeClr val="accent2"/>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0">
                <a:spAutoFit/>
              </a:bodyPr>
              <a:lstStyle/>
              <a:p>
                <a:pPr algn="ctr">
                  <a:defRPr lang="en-US"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Nigeria</c:v>
                </c:pt>
                <c:pt idx="3">
                  <c:v>Kenya</c:v>
                </c:pt>
                <c:pt idx="4">
                  <c:v>Germany</c:v>
                </c:pt>
                <c:pt idx="5">
                  <c:v>Poland</c:v>
                </c:pt>
                <c:pt idx="6">
                  <c:v>Mexico</c:v>
                </c:pt>
                <c:pt idx="7">
                  <c:v>Pakistan</c:v>
                </c:pt>
                <c:pt idx="8">
                  <c:v>Tunisia</c:v>
                </c:pt>
                <c:pt idx="9">
                  <c:v>India</c:v>
                </c:pt>
                <c:pt idx="10">
                  <c:v>China</c:v>
                </c:pt>
                <c:pt idx="11">
                  <c:v>Turkey</c:v>
                </c:pt>
                <c:pt idx="12">
                  <c:v>South Africa</c:v>
                </c:pt>
                <c:pt idx="13">
                  <c:v>Egypt</c:v>
                </c:pt>
                <c:pt idx="14">
                  <c:v>Italy</c:v>
                </c:pt>
                <c:pt idx="15">
                  <c:v>Republic of Korea</c:v>
                </c:pt>
                <c:pt idx="16">
                  <c:v>Indonesia</c:v>
                </c:pt>
                <c:pt idx="17">
                  <c:v>Hong Kong</c:v>
                </c:pt>
                <c:pt idx="18">
                  <c:v>Japan</c:v>
                </c:pt>
                <c:pt idx="19">
                  <c:v>France</c:v>
                </c:pt>
                <c:pt idx="20">
                  <c:v>Sweden</c:v>
                </c:pt>
                <c:pt idx="21">
                  <c:v>Brazil</c:v>
                </c:pt>
                <c:pt idx="22">
                  <c:v>Canada</c:v>
                </c:pt>
                <c:pt idx="23">
                  <c:v>Russia</c:v>
                </c:pt>
                <c:pt idx="24">
                  <c:v>United States</c:v>
                </c:pt>
                <c:pt idx="25">
                  <c:v>Great Britain</c:v>
                </c:pt>
                <c:pt idx="26">
                  <c:v>Australia</c:v>
                </c:pt>
              </c:strCache>
            </c:strRef>
          </c:cat>
          <c:val>
            <c:numRef>
              <c:f>Sheet1!$F$2:$F$28</c:f>
              <c:numCache>
                <c:formatCode>General</c:formatCode>
                <c:ptCount val="27"/>
                <c:pt idx="0" formatCode="0%">
                  <c:v>0.15</c:v>
                </c:pt>
                <c:pt idx="2" formatCode="0%">
                  <c:v>0.06</c:v>
                </c:pt>
                <c:pt idx="3" formatCode="0%">
                  <c:v>0.03</c:v>
                </c:pt>
                <c:pt idx="4" formatCode="0%">
                  <c:v>0.14</c:v>
                </c:pt>
                <c:pt idx="5" formatCode="0%">
                  <c:v>0.15</c:v>
                </c:pt>
                <c:pt idx="6" formatCode="0%">
                  <c:v>0.15</c:v>
                </c:pt>
                <c:pt idx="7" formatCode="0%">
                  <c:v>0.13</c:v>
                </c:pt>
                <c:pt idx="8" formatCode="0%">
                  <c:v>0.12</c:v>
                </c:pt>
                <c:pt idx="9" formatCode="0%">
                  <c:v>0.13</c:v>
                </c:pt>
                <c:pt idx="10" formatCode="0%">
                  <c:v>0.16</c:v>
                </c:pt>
                <c:pt idx="11" formatCode="0%">
                  <c:v>0.14</c:v>
                </c:pt>
                <c:pt idx="12" formatCode="0%">
                  <c:v>0.14</c:v>
                </c:pt>
                <c:pt idx="13" formatCode="0%">
                  <c:v>0.15</c:v>
                </c:pt>
                <c:pt idx="14" formatCode="0%">
                  <c:v>0.16</c:v>
                </c:pt>
                <c:pt idx="15" formatCode="0%">
                  <c:v>0.17</c:v>
                </c:pt>
                <c:pt idx="16" formatCode="0%">
                  <c:v>0.16</c:v>
                </c:pt>
                <c:pt idx="17" formatCode="0%">
                  <c:v>0.17</c:v>
                </c:pt>
                <c:pt idx="18" formatCode="0%">
                  <c:v>0.19</c:v>
                </c:pt>
                <c:pt idx="19" formatCode="0%">
                  <c:v>0.18</c:v>
                </c:pt>
                <c:pt idx="20" formatCode="0%">
                  <c:v>0.19</c:v>
                </c:pt>
                <c:pt idx="21" formatCode="0%">
                  <c:v>0.16</c:v>
                </c:pt>
                <c:pt idx="22" formatCode="0%">
                  <c:v>0.15</c:v>
                </c:pt>
                <c:pt idx="23" formatCode="0%">
                  <c:v>0.2</c:v>
                </c:pt>
                <c:pt idx="24" formatCode="0%">
                  <c:v>0.19</c:v>
                </c:pt>
                <c:pt idx="25" formatCode="0%">
                  <c:v>0.17</c:v>
                </c:pt>
                <c:pt idx="26" formatCode="0%">
                  <c:v>0.19</c:v>
                </c:pt>
              </c:numCache>
            </c:numRef>
          </c:val>
          <c:extLst xmlns:c16r2="http://schemas.microsoft.com/office/drawing/2015/06/chart">
            <c:ext xmlns:c16="http://schemas.microsoft.com/office/drawing/2014/chart" uri="{C3380CC4-5D6E-409C-BE32-E72D297353CC}">
              <c16:uniqueId val="{00000004-B2E1-479F-827B-8B7CD8ED87F5}"/>
            </c:ext>
          </c:extLst>
        </c:ser>
        <c:ser>
          <c:idx val="5"/>
          <c:order val="5"/>
          <c:tx>
            <c:strRef>
              <c:f>Sheet1!$G$1</c:f>
              <c:strCache>
                <c:ptCount val="1"/>
                <c:pt idx="0">
                  <c:v>Rank 6</c:v>
                </c:pt>
              </c:strCache>
            </c:strRef>
          </c:tx>
          <c:spPr>
            <a:solidFill>
              <a:schemeClr val="accent1">
                <a:lumMod val="60000"/>
                <a:lumOff val="40000"/>
              </a:schemeClr>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0">
                <a:spAutoFit/>
              </a:bodyPr>
              <a:lstStyle/>
              <a:p>
                <a:pPr algn="ctr">
                  <a:defRPr lang="en-US"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Nigeria</c:v>
                </c:pt>
                <c:pt idx="3">
                  <c:v>Kenya</c:v>
                </c:pt>
                <c:pt idx="4">
                  <c:v>Germany</c:v>
                </c:pt>
                <c:pt idx="5">
                  <c:v>Poland</c:v>
                </c:pt>
                <c:pt idx="6">
                  <c:v>Mexico</c:v>
                </c:pt>
                <c:pt idx="7">
                  <c:v>Pakistan</c:v>
                </c:pt>
                <c:pt idx="8">
                  <c:v>Tunisia</c:v>
                </c:pt>
                <c:pt idx="9">
                  <c:v>India</c:v>
                </c:pt>
                <c:pt idx="10">
                  <c:v>China</c:v>
                </c:pt>
                <c:pt idx="11">
                  <c:v>Turkey</c:v>
                </c:pt>
                <c:pt idx="12">
                  <c:v>South Africa</c:v>
                </c:pt>
                <c:pt idx="13">
                  <c:v>Egypt</c:v>
                </c:pt>
                <c:pt idx="14">
                  <c:v>Italy</c:v>
                </c:pt>
                <c:pt idx="15">
                  <c:v>Republic of Korea</c:v>
                </c:pt>
                <c:pt idx="16">
                  <c:v>Indonesia</c:v>
                </c:pt>
                <c:pt idx="17">
                  <c:v>Hong Kong</c:v>
                </c:pt>
                <c:pt idx="18">
                  <c:v>Japan</c:v>
                </c:pt>
                <c:pt idx="19">
                  <c:v>France</c:v>
                </c:pt>
                <c:pt idx="20">
                  <c:v>Sweden</c:v>
                </c:pt>
                <c:pt idx="21">
                  <c:v>Brazil</c:v>
                </c:pt>
                <c:pt idx="22">
                  <c:v>Canada</c:v>
                </c:pt>
                <c:pt idx="23">
                  <c:v>Russia</c:v>
                </c:pt>
                <c:pt idx="24">
                  <c:v>United States</c:v>
                </c:pt>
                <c:pt idx="25">
                  <c:v>Great Britain</c:v>
                </c:pt>
                <c:pt idx="26">
                  <c:v>Australia</c:v>
                </c:pt>
              </c:strCache>
            </c:strRef>
          </c:cat>
          <c:val>
            <c:numRef>
              <c:f>Sheet1!$G$2:$G$28</c:f>
              <c:numCache>
                <c:formatCode>General</c:formatCode>
                <c:ptCount val="27"/>
                <c:pt idx="0" formatCode="0%">
                  <c:v>0.15</c:v>
                </c:pt>
                <c:pt idx="2" formatCode="0%">
                  <c:v>0.02</c:v>
                </c:pt>
                <c:pt idx="3" formatCode="0%">
                  <c:v>0.03</c:v>
                </c:pt>
                <c:pt idx="4" formatCode="0%">
                  <c:v>0.11</c:v>
                </c:pt>
                <c:pt idx="5" formatCode="0%">
                  <c:v>0.13</c:v>
                </c:pt>
                <c:pt idx="6" formatCode="0%">
                  <c:v>0.14</c:v>
                </c:pt>
                <c:pt idx="7" formatCode="0%">
                  <c:v>0.12</c:v>
                </c:pt>
                <c:pt idx="8" formatCode="0%">
                  <c:v>0.14</c:v>
                </c:pt>
                <c:pt idx="9" formatCode="0%">
                  <c:v>0.13</c:v>
                </c:pt>
                <c:pt idx="10" formatCode="0%">
                  <c:v>0.16</c:v>
                </c:pt>
                <c:pt idx="11" formatCode="0%">
                  <c:v>0.16</c:v>
                </c:pt>
                <c:pt idx="12" formatCode="0%">
                  <c:v>0.14</c:v>
                </c:pt>
                <c:pt idx="13" formatCode="0%">
                  <c:v>0.16</c:v>
                </c:pt>
                <c:pt idx="14" formatCode="0%">
                  <c:v>0.16</c:v>
                </c:pt>
                <c:pt idx="15" formatCode="0%">
                  <c:v>0.17</c:v>
                </c:pt>
                <c:pt idx="16" formatCode="0%">
                  <c:v>0.18</c:v>
                </c:pt>
                <c:pt idx="17" formatCode="0%">
                  <c:v>0.17</c:v>
                </c:pt>
                <c:pt idx="18" formatCode="0%">
                  <c:v>0.17</c:v>
                </c:pt>
                <c:pt idx="19" formatCode="0%">
                  <c:v>0.18</c:v>
                </c:pt>
                <c:pt idx="20" formatCode="0%">
                  <c:v>0.16</c:v>
                </c:pt>
                <c:pt idx="21" formatCode="0%">
                  <c:v>0.18</c:v>
                </c:pt>
                <c:pt idx="22" formatCode="0%">
                  <c:v>0.2</c:v>
                </c:pt>
                <c:pt idx="23" formatCode="0%">
                  <c:v>0.21</c:v>
                </c:pt>
                <c:pt idx="24" formatCode="0%">
                  <c:v>0.17</c:v>
                </c:pt>
                <c:pt idx="25" formatCode="0%">
                  <c:v>0.19</c:v>
                </c:pt>
                <c:pt idx="26" formatCode="0%">
                  <c:v>0.19</c:v>
                </c:pt>
              </c:numCache>
            </c:numRef>
          </c:val>
          <c:extLst xmlns:c16r2="http://schemas.microsoft.com/office/drawing/2015/06/chart">
            <c:ext xmlns:c16="http://schemas.microsoft.com/office/drawing/2014/chart" uri="{C3380CC4-5D6E-409C-BE32-E72D297353CC}">
              <c16:uniqueId val="{00000005-B2E1-479F-827B-8B7CD8ED87F5}"/>
            </c:ext>
          </c:extLst>
        </c:ser>
        <c:ser>
          <c:idx val="6"/>
          <c:order val="6"/>
          <c:tx>
            <c:strRef>
              <c:f>Sheet1!$H$1</c:f>
              <c:strCache>
                <c:ptCount val="1"/>
                <c:pt idx="0">
                  <c:v>Rank 7</c:v>
                </c:pt>
              </c:strCache>
            </c:strRef>
          </c:tx>
          <c:spPr>
            <a:solidFill>
              <a:schemeClr val="accent1"/>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0">
                <a:spAutoFit/>
              </a:bodyPr>
              <a:lstStyle/>
              <a:p>
                <a:pPr algn="ctr">
                  <a:defRPr lang="en-US"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Nigeria</c:v>
                </c:pt>
                <c:pt idx="3">
                  <c:v>Kenya</c:v>
                </c:pt>
                <c:pt idx="4">
                  <c:v>Germany</c:v>
                </c:pt>
                <c:pt idx="5">
                  <c:v>Poland</c:v>
                </c:pt>
                <c:pt idx="6">
                  <c:v>Mexico</c:v>
                </c:pt>
                <c:pt idx="7">
                  <c:v>Pakistan</c:v>
                </c:pt>
                <c:pt idx="8">
                  <c:v>Tunisia</c:v>
                </c:pt>
                <c:pt idx="9">
                  <c:v>India</c:v>
                </c:pt>
                <c:pt idx="10">
                  <c:v>China</c:v>
                </c:pt>
                <c:pt idx="11">
                  <c:v>Turkey</c:v>
                </c:pt>
                <c:pt idx="12">
                  <c:v>South Africa</c:v>
                </c:pt>
                <c:pt idx="13">
                  <c:v>Egypt</c:v>
                </c:pt>
                <c:pt idx="14">
                  <c:v>Italy</c:v>
                </c:pt>
                <c:pt idx="15">
                  <c:v>Republic of Korea</c:v>
                </c:pt>
                <c:pt idx="16">
                  <c:v>Indonesia</c:v>
                </c:pt>
                <c:pt idx="17">
                  <c:v>Hong Kong</c:v>
                </c:pt>
                <c:pt idx="18">
                  <c:v>Japan</c:v>
                </c:pt>
                <c:pt idx="19">
                  <c:v>France</c:v>
                </c:pt>
                <c:pt idx="20">
                  <c:v>Sweden</c:v>
                </c:pt>
                <c:pt idx="21">
                  <c:v>Brazil</c:v>
                </c:pt>
                <c:pt idx="22">
                  <c:v>Canada</c:v>
                </c:pt>
                <c:pt idx="23">
                  <c:v>Russia</c:v>
                </c:pt>
                <c:pt idx="24">
                  <c:v>United States</c:v>
                </c:pt>
                <c:pt idx="25">
                  <c:v>Great Britain</c:v>
                </c:pt>
                <c:pt idx="26">
                  <c:v>Australia</c:v>
                </c:pt>
              </c:strCache>
            </c:strRef>
          </c:cat>
          <c:val>
            <c:numRef>
              <c:f>Sheet1!$H$2:$H$28</c:f>
              <c:numCache>
                <c:formatCode>General</c:formatCode>
                <c:ptCount val="27"/>
                <c:pt idx="0" formatCode="0%">
                  <c:v>0.15</c:v>
                </c:pt>
                <c:pt idx="2" formatCode="0%">
                  <c:v>0.02</c:v>
                </c:pt>
                <c:pt idx="3" formatCode="0%">
                  <c:v>0.03</c:v>
                </c:pt>
                <c:pt idx="4" formatCode="0%">
                  <c:v>0.05</c:v>
                </c:pt>
                <c:pt idx="5" formatCode="0%">
                  <c:v>0.08</c:v>
                </c:pt>
                <c:pt idx="6" formatCode="0%">
                  <c:v>0.1</c:v>
                </c:pt>
                <c:pt idx="7" formatCode="0%">
                  <c:v>0.14</c:v>
                </c:pt>
                <c:pt idx="8" formatCode="0%">
                  <c:v>0.17</c:v>
                </c:pt>
                <c:pt idx="9" formatCode="0%">
                  <c:v>0.15</c:v>
                </c:pt>
                <c:pt idx="10" formatCode="0%">
                  <c:v>0.12</c:v>
                </c:pt>
                <c:pt idx="11" formatCode="0%">
                  <c:v>0.16</c:v>
                </c:pt>
                <c:pt idx="12" formatCode="0%">
                  <c:v>0.16</c:v>
                </c:pt>
                <c:pt idx="13" formatCode="0%">
                  <c:v>0.13</c:v>
                </c:pt>
                <c:pt idx="14" formatCode="0%">
                  <c:v>0.16</c:v>
                </c:pt>
                <c:pt idx="15" formatCode="0%">
                  <c:v>0.14</c:v>
                </c:pt>
                <c:pt idx="16" formatCode="0%">
                  <c:v>0.13</c:v>
                </c:pt>
                <c:pt idx="17" formatCode="0%">
                  <c:v>0.16</c:v>
                </c:pt>
                <c:pt idx="18" formatCode="0%">
                  <c:v>0.13</c:v>
                </c:pt>
                <c:pt idx="19" formatCode="0%">
                  <c:v>0.16</c:v>
                </c:pt>
                <c:pt idx="20" formatCode="0%">
                  <c:v>0.16</c:v>
                </c:pt>
                <c:pt idx="21" formatCode="0%">
                  <c:v>0.21</c:v>
                </c:pt>
                <c:pt idx="22" formatCode="0%">
                  <c:v>0.18</c:v>
                </c:pt>
                <c:pt idx="23" formatCode="0%">
                  <c:v>0.18</c:v>
                </c:pt>
                <c:pt idx="24" formatCode="0%">
                  <c:v>0.24</c:v>
                </c:pt>
                <c:pt idx="25" formatCode="0%">
                  <c:v>0.24</c:v>
                </c:pt>
                <c:pt idx="26" formatCode="0%">
                  <c:v>0.26</c:v>
                </c:pt>
              </c:numCache>
            </c:numRef>
          </c:val>
          <c:extLst xmlns:c16r2="http://schemas.microsoft.com/office/drawing/2015/06/chart">
            <c:ext xmlns:c16="http://schemas.microsoft.com/office/drawing/2014/chart" uri="{C3380CC4-5D6E-409C-BE32-E72D297353CC}">
              <c16:uniqueId val="{00000006-B2E1-479F-827B-8B7CD8ED87F5}"/>
            </c:ext>
          </c:extLst>
        </c:ser>
        <c:dLbls>
          <c:showLegendKey val="0"/>
          <c:showVal val="0"/>
          <c:showCatName val="0"/>
          <c:showSerName val="0"/>
          <c:showPercent val="0"/>
          <c:showBubbleSize val="0"/>
        </c:dLbls>
        <c:gapWidth val="50"/>
        <c:overlap val="100"/>
        <c:axId val="1608059312"/>
        <c:axId val="1608065104"/>
      </c:barChart>
      <c:catAx>
        <c:axId val="1608059312"/>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crossAx val="1608065104"/>
        <c:crosses val="autoZero"/>
        <c:auto val="1"/>
        <c:lblAlgn val="ctr"/>
        <c:lblOffset val="0"/>
        <c:noMultiLvlLbl val="0"/>
      </c:catAx>
      <c:valAx>
        <c:axId val="1608065104"/>
        <c:scaling>
          <c:orientation val="minMax"/>
          <c:max val="1.0"/>
        </c:scaling>
        <c:delete val="1"/>
        <c:axPos val="t"/>
        <c:numFmt formatCode="0%" sourceLinked="1"/>
        <c:majorTickMark val="none"/>
        <c:minorTickMark val="none"/>
        <c:tickLblPos val="nextTo"/>
        <c:crossAx val="1608059312"/>
        <c:crosses val="autoZero"/>
        <c:crossBetween val="between"/>
      </c:valAx>
      <c:spPr>
        <a:noFill/>
        <a:ln>
          <a:noFill/>
        </a:ln>
        <a:effectLst/>
      </c:spPr>
    </c:plotArea>
    <c:legend>
      <c:legendPos val="b"/>
      <c:layout>
        <c:manualLayout>
          <c:xMode val="edge"/>
          <c:yMode val="edge"/>
          <c:x val="0.141160870516185"/>
          <c:y val="0.932994498569035"/>
          <c:w val="0.837310138131448"/>
          <c:h val="0.0481731097172175"/>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lumMod val="60000"/>
                  <a:lumOff val="40000"/>
                </a:schemeClr>
              </a:solidFill>
              <a:ln>
                <a:solidFill>
                  <a:schemeClr val="bg1"/>
                </a:solidFill>
              </a:ln>
              <a:effectLst/>
            </c:spPr>
            <c:extLst xmlns:c16r2="http://schemas.microsoft.com/office/drawing/2015/06/chart">
              <c:ext xmlns:c16="http://schemas.microsoft.com/office/drawing/2014/chart" uri="{C3380CC4-5D6E-409C-BE32-E72D297353CC}">
                <c16:uniqueId val="{00000001-73F4-4623-95C4-E58E87EFD83F}"/>
              </c:ext>
            </c:extLst>
          </c:dPt>
          <c:dPt>
            <c:idx val="2"/>
            <c:invertIfNegative val="0"/>
            <c:bubble3D val="0"/>
            <c:spPr>
              <a:solidFill>
                <a:schemeClr val="accent2"/>
              </a:solidFill>
              <a:ln>
                <a:solidFill>
                  <a:schemeClr val="bg1"/>
                </a:solidFill>
              </a:ln>
              <a:effectLst/>
            </c:spPr>
            <c:extLst xmlns:c16r2="http://schemas.microsoft.com/office/drawing/2015/06/chart">
              <c:ext xmlns:c16="http://schemas.microsoft.com/office/drawing/2014/chart" uri="{C3380CC4-5D6E-409C-BE32-E72D297353CC}">
                <c16:uniqueId val="{00000003-73F4-4623-95C4-E58E87EFD83F}"/>
              </c:ext>
            </c:extLst>
          </c:dPt>
          <c:dPt>
            <c:idx val="3"/>
            <c:invertIfNegative val="0"/>
            <c:bubble3D val="0"/>
            <c:spPr>
              <a:solidFill>
                <a:schemeClr val="accent1"/>
              </a:solidFill>
              <a:ln>
                <a:solidFill>
                  <a:schemeClr val="bg1"/>
                </a:solidFill>
              </a:ln>
              <a:effectLst/>
            </c:spPr>
            <c:extLst xmlns:c16r2="http://schemas.microsoft.com/office/drawing/2015/06/chart">
              <c:ext xmlns:c16="http://schemas.microsoft.com/office/drawing/2014/chart" uri="{C3380CC4-5D6E-409C-BE32-E72D297353CC}">
                <c16:uniqueId val="{00000005-73F4-4623-95C4-E58E87EFD83F}"/>
              </c:ext>
            </c:extLst>
          </c:dPt>
          <c:dPt>
            <c:idx val="4"/>
            <c:invertIfNegative val="0"/>
            <c:bubble3D val="0"/>
            <c:spPr>
              <a:solidFill>
                <a:schemeClr val="bg2"/>
              </a:solidFill>
              <a:ln>
                <a:solidFill>
                  <a:schemeClr val="bg1"/>
                </a:solidFill>
              </a:ln>
              <a:effectLst/>
            </c:spPr>
            <c:extLst xmlns:c16r2="http://schemas.microsoft.com/office/drawing/2015/06/chart">
              <c:ext xmlns:c16="http://schemas.microsoft.com/office/drawing/2014/chart" uri="{C3380CC4-5D6E-409C-BE32-E72D297353CC}">
                <c16:uniqueId val="{00000007-73F4-4623-95C4-E58E87EFD83F}"/>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Strongly agree</c:v>
                </c:pt>
                <c:pt idx="1">
                  <c:v>Somewhat agree</c:v>
                </c:pt>
                <c:pt idx="2">
                  <c:v>Somewhat disagree </c:v>
                </c:pt>
                <c:pt idx="3">
                  <c:v>Strongly disagree</c:v>
                </c:pt>
              </c:strCache>
            </c:strRef>
          </c:cat>
          <c:val>
            <c:numRef>
              <c:f>Sheet1!$B$2:$B$5</c:f>
              <c:numCache>
                <c:formatCode>0%</c:formatCode>
                <c:ptCount val="4"/>
                <c:pt idx="0">
                  <c:v>0.31</c:v>
                </c:pt>
                <c:pt idx="1">
                  <c:v>0.45</c:v>
                </c:pt>
                <c:pt idx="2">
                  <c:v>0.18</c:v>
                </c:pt>
                <c:pt idx="3">
                  <c:v>0.05</c:v>
                </c:pt>
              </c:numCache>
            </c:numRef>
          </c:val>
          <c:extLst xmlns:c16r2="http://schemas.microsoft.com/office/drawing/2015/06/chart">
            <c:ext xmlns:c16="http://schemas.microsoft.com/office/drawing/2014/chart" uri="{C3380CC4-5D6E-409C-BE32-E72D297353CC}">
              <c16:uniqueId val="{00000008-73F4-4623-95C4-E58E87EFD83F}"/>
            </c:ext>
          </c:extLst>
        </c:ser>
        <c:dLbls>
          <c:showLegendKey val="0"/>
          <c:showVal val="0"/>
          <c:showCatName val="0"/>
          <c:showSerName val="0"/>
          <c:showPercent val="0"/>
          <c:showBubbleSize val="0"/>
        </c:dLbls>
        <c:gapWidth val="50"/>
        <c:axId val="1603605952"/>
        <c:axId val="1603603792"/>
      </c:barChart>
      <c:catAx>
        <c:axId val="1603605952"/>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03603792"/>
        <c:crosses val="autoZero"/>
        <c:auto val="1"/>
        <c:lblAlgn val="ctr"/>
        <c:lblOffset val="0"/>
        <c:noMultiLvlLbl val="0"/>
      </c:catAx>
      <c:valAx>
        <c:axId val="1603603792"/>
        <c:scaling>
          <c:orientation val="minMax"/>
          <c:max val="1.0"/>
        </c:scaling>
        <c:delete val="1"/>
        <c:axPos val="t"/>
        <c:numFmt formatCode="0%" sourceLinked="1"/>
        <c:majorTickMark val="none"/>
        <c:minorTickMark val="none"/>
        <c:tickLblPos val="nextTo"/>
        <c:crossAx val="160360595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percentStacked"/>
        <c:varyColors val="0"/>
        <c:ser>
          <c:idx val="0"/>
          <c:order val="0"/>
          <c:tx>
            <c:strRef>
              <c:f>Sheet1!$B$1</c:f>
              <c:strCache>
                <c:ptCount val="1"/>
                <c:pt idx="0">
                  <c:v>Rank 1</c:v>
                </c:pt>
              </c:strCache>
            </c:strRef>
          </c:tx>
          <c:spPr>
            <a:solidFill>
              <a:schemeClr val="tx2"/>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Middle East/Africa</c:v>
                </c:pt>
                <c:pt idx="3">
                  <c:v>BRICS</c:v>
                </c:pt>
                <c:pt idx="4">
                  <c:v>LATAM</c:v>
                </c:pt>
                <c:pt idx="5">
                  <c:v>Europe</c:v>
                </c:pt>
                <c:pt idx="6">
                  <c:v>APAC</c:v>
                </c:pt>
                <c:pt idx="7">
                  <c:v>G-8 Countries</c:v>
                </c:pt>
                <c:pt idx="8">
                  <c:v>North America</c:v>
                </c:pt>
              </c:strCache>
            </c:strRef>
          </c:cat>
          <c:val>
            <c:numRef>
              <c:f>Sheet1!$B$2:$B$10</c:f>
              <c:numCache>
                <c:formatCode>General</c:formatCode>
                <c:ptCount val="9"/>
                <c:pt idx="0" formatCode="0%">
                  <c:v>0.14</c:v>
                </c:pt>
                <c:pt idx="2" formatCode="0%">
                  <c:v>0.25</c:v>
                </c:pt>
                <c:pt idx="3" formatCode="0%">
                  <c:v>0.11</c:v>
                </c:pt>
                <c:pt idx="4" formatCode="0%">
                  <c:v>0.1</c:v>
                </c:pt>
                <c:pt idx="5" formatCode="0%">
                  <c:v>0.1</c:v>
                </c:pt>
                <c:pt idx="6" formatCode="0%">
                  <c:v>0.1</c:v>
                </c:pt>
                <c:pt idx="7" formatCode="0%">
                  <c:v>0.09</c:v>
                </c:pt>
                <c:pt idx="8" formatCode="0%">
                  <c:v>0.07</c:v>
                </c:pt>
              </c:numCache>
            </c:numRef>
          </c:val>
          <c:extLst xmlns:c16r2="http://schemas.microsoft.com/office/drawing/2015/06/chart">
            <c:ext xmlns:c16="http://schemas.microsoft.com/office/drawing/2014/chart" uri="{C3380CC4-5D6E-409C-BE32-E72D297353CC}">
              <c16:uniqueId val="{00000000-33CB-4C89-8910-A056547C53AF}"/>
            </c:ext>
          </c:extLst>
        </c:ser>
        <c:ser>
          <c:idx val="1"/>
          <c:order val="1"/>
          <c:tx>
            <c:strRef>
              <c:f>Sheet1!$C$1</c:f>
              <c:strCache>
                <c:ptCount val="1"/>
                <c:pt idx="0">
                  <c:v>Rank 2</c:v>
                </c:pt>
              </c:strCache>
            </c:strRef>
          </c:tx>
          <c:spPr>
            <a:solidFill>
              <a:schemeClr val="tx2">
                <a:lumMod val="60000"/>
                <a:lumOff val="40000"/>
              </a:schemeClr>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Middle East/Africa</c:v>
                </c:pt>
                <c:pt idx="3">
                  <c:v>BRICS</c:v>
                </c:pt>
                <c:pt idx="4">
                  <c:v>LATAM</c:v>
                </c:pt>
                <c:pt idx="5">
                  <c:v>Europe</c:v>
                </c:pt>
                <c:pt idx="6">
                  <c:v>APAC</c:v>
                </c:pt>
                <c:pt idx="7">
                  <c:v>G-8 Countries</c:v>
                </c:pt>
                <c:pt idx="8">
                  <c:v>North America</c:v>
                </c:pt>
              </c:strCache>
            </c:strRef>
          </c:cat>
          <c:val>
            <c:numRef>
              <c:f>Sheet1!$C$2:$C$10</c:f>
              <c:numCache>
                <c:formatCode>General</c:formatCode>
                <c:ptCount val="9"/>
                <c:pt idx="0" formatCode="0%">
                  <c:v>0.15</c:v>
                </c:pt>
                <c:pt idx="2" formatCode="0%">
                  <c:v>0.17</c:v>
                </c:pt>
                <c:pt idx="3" formatCode="0%">
                  <c:v>0.15</c:v>
                </c:pt>
                <c:pt idx="4" formatCode="0%">
                  <c:v>0.16</c:v>
                </c:pt>
                <c:pt idx="5" formatCode="0%">
                  <c:v>0.15</c:v>
                </c:pt>
                <c:pt idx="6" formatCode="0%">
                  <c:v>0.14</c:v>
                </c:pt>
                <c:pt idx="7" formatCode="0%">
                  <c:v>0.13</c:v>
                </c:pt>
                <c:pt idx="8" formatCode="0%">
                  <c:v>0.12</c:v>
                </c:pt>
              </c:numCache>
            </c:numRef>
          </c:val>
          <c:extLst xmlns:c16r2="http://schemas.microsoft.com/office/drawing/2015/06/chart">
            <c:ext xmlns:c16="http://schemas.microsoft.com/office/drawing/2014/chart" uri="{C3380CC4-5D6E-409C-BE32-E72D297353CC}">
              <c16:uniqueId val="{00000001-33CB-4C89-8910-A056547C53AF}"/>
            </c:ext>
          </c:extLst>
        </c:ser>
        <c:ser>
          <c:idx val="2"/>
          <c:order val="2"/>
          <c:tx>
            <c:strRef>
              <c:f>Sheet1!$D$1</c:f>
              <c:strCache>
                <c:ptCount val="1"/>
                <c:pt idx="0">
                  <c:v>Rank 3</c:v>
                </c:pt>
              </c:strCache>
            </c:strRef>
          </c:tx>
          <c:spPr>
            <a:solidFill>
              <a:schemeClr val="tx2">
                <a:lumMod val="40000"/>
                <a:lumOff val="60000"/>
              </a:schemeClr>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Middle East/Africa</c:v>
                </c:pt>
                <c:pt idx="3">
                  <c:v>BRICS</c:v>
                </c:pt>
                <c:pt idx="4">
                  <c:v>LATAM</c:v>
                </c:pt>
                <c:pt idx="5">
                  <c:v>Europe</c:v>
                </c:pt>
                <c:pt idx="6">
                  <c:v>APAC</c:v>
                </c:pt>
                <c:pt idx="7">
                  <c:v>G-8 Countries</c:v>
                </c:pt>
                <c:pt idx="8">
                  <c:v>North America</c:v>
                </c:pt>
              </c:strCache>
            </c:strRef>
          </c:cat>
          <c:val>
            <c:numRef>
              <c:f>Sheet1!$D$2:$D$10</c:f>
              <c:numCache>
                <c:formatCode>General</c:formatCode>
                <c:ptCount val="9"/>
                <c:pt idx="0" formatCode="0%">
                  <c:v>0.13</c:v>
                </c:pt>
                <c:pt idx="2" formatCode="0%">
                  <c:v>0.14</c:v>
                </c:pt>
                <c:pt idx="3" formatCode="0%">
                  <c:v>0.12</c:v>
                </c:pt>
                <c:pt idx="4" formatCode="0%">
                  <c:v>0.14</c:v>
                </c:pt>
                <c:pt idx="5" formatCode="0%">
                  <c:v>0.14</c:v>
                </c:pt>
                <c:pt idx="6" formatCode="0%">
                  <c:v>0.12</c:v>
                </c:pt>
                <c:pt idx="7" formatCode="0%">
                  <c:v>0.12</c:v>
                </c:pt>
                <c:pt idx="8" formatCode="0%">
                  <c:v>0.13</c:v>
                </c:pt>
              </c:numCache>
            </c:numRef>
          </c:val>
          <c:extLst xmlns:c16r2="http://schemas.microsoft.com/office/drawing/2015/06/chart">
            <c:ext xmlns:c16="http://schemas.microsoft.com/office/drawing/2014/chart" uri="{C3380CC4-5D6E-409C-BE32-E72D297353CC}">
              <c16:uniqueId val="{00000002-33CB-4C89-8910-A056547C53AF}"/>
            </c:ext>
          </c:extLst>
        </c:ser>
        <c:ser>
          <c:idx val="3"/>
          <c:order val="3"/>
          <c:tx>
            <c:strRef>
              <c:f>Sheet1!$E$1</c:f>
              <c:strCache>
                <c:ptCount val="1"/>
                <c:pt idx="0">
                  <c:v>Rank 4</c:v>
                </c:pt>
              </c:strCache>
            </c:strRef>
          </c:tx>
          <c:spPr>
            <a:solidFill>
              <a:schemeClr val="accent2">
                <a:lumMod val="60000"/>
                <a:lumOff val="40000"/>
              </a:schemeClr>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lumMod val="50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Middle East/Africa</c:v>
                </c:pt>
                <c:pt idx="3">
                  <c:v>BRICS</c:v>
                </c:pt>
                <c:pt idx="4">
                  <c:v>LATAM</c:v>
                </c:pt>
                <c:pt idx="5">
                  <c:v>Europe</c:v>
                </c:pt>
                <c:pt idx="6">
                  <c:v>APAC</c:v>
                </c:pt>
                <c:pt idx="7">
                  <c:v>G-8 Countries</c:v>
                </c:pt>
                <c:pt idx="8">
                  <c:v>North America</c:v>
                </c:pt>
              </c:strCache>
            </c:strRef>
          </c:cat>
          <c:val>
            <c:numRef>
              <c:f>Sheet1!$E$2:$E$10</c:f>
              <c:numCache>
                <c:formatCode>General</c:formatCode>
                <c:ptCount val="9"/>
                <c:pt idx="0" formatCode="0%">
                  <c:v>0.13</c:v>
                </c:pt>
                <c:pt idx="2" formatCode="0%">
                  <c:v>0.12</c:v>
                </c:pt>
                <c:pt idx="3" formatCode="0%">
                  <c:v>0.13</c:v>
                </c:pt>
                <c:pt idx="4" formatCode="0%">
                  <c:v>0.14</c:v>
                </c:pt>
                <c:pt idx="5" formatCode="0%">
                  <c:v>0.14</c:v>
                </c:pt>
                <c:pt idx="6" formatCode="0%">
                  <c:v>0.14</c:v>
                </c:pt>
                <c:pt idx="7" formatCode="0%">
                  <c:v>0.14</c:v>
                </c:pt>
                <c:pt idx="8" formatCode="0%">
                  <c:v>0.12</c:v>
                </c:pt>
              </c:numCache>
            </c:numRef>
          </c:val>
          <c:extLst xmlns:c16r2="http://schemas.microsoft.com/office/drawing/2015/06/chart">
            <c:ext xmlns:c16="http://schemas.microsoft.com/office/drawing/2014/chart" uri="{C3380CC4-5D6E-409C-BE32-E72D297353CC}">
              <c16:uniqueId val="{00000003-33CB-4C89-8910-A056547C53AF}"/>
            </c:ext>
          </c:extLst>
        </c:ser>
        <c:ser>
          <c:idx val="4"/>
          <c:order val="4"/>
          <c:tx>
            <c:strRef>
              <c:f>Sheet1!$F$1</c:f>
              <c:strCache>
                <c:ptCount val="1"/>
                <c:pt idx="0">
                  <c:v>Rank 5</c:v>
                </c:pt>
              </c:strCache>
            </c:strRef>
          </c:tx>
          <c:spPr>
            <a:solidFill>
              <a:schemeClr val="accent2"/>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Middle East/Africa</c:v>
                </c:pt>
                <c:pt idx="3">
                  <c:v>BRICS</c:v>
                </c:pt>
                <c:pt idx="4">
                  <c:v>LATAM</c:v>
                </c:pt>
                <c:pt idx="5">
                  <c:v>Europe</c:v>
                </c:pt>
                <c:pt idx="6">
                  <c:v>APAC</c:v>
                </c:pt>
                <c:pt idx="7">
                  <c:v>G-8 Countries</c:v>
                </c:pt>
                <c:pt idx="8">
                  <c:v>North America</c:v>
                </c:pt>
              </c:strCache>
            </c:strRef>
          </c:cat>
          <c:val>
            <c:numRef>
              <c:f>Sheet1!$F$2:$F$10</c:f>
              <c:numCache>
                <c:formatCode>General</c:formatCode>
                <c:ptCount val="9"/>
                <c:pt idx="0" formatCode="0%">
                  <c:v>0.15</c:v>
                </c:pt>
                <c:pt idx="2" formatCode="0%">
                  <c:v>0.11</c:v>
                </c:pt>
                <c:pt idx="3" formatCode="0%">
                  <c:v>0.16</c:v>
                </c:pt>
                <c:pt idx="4" formatCode="0%">
                  <c:v>0.16</c:v>
                </c:pt>
                <c:pt idx="5" formatCode="0%">
                  <c:v>0.16</c:v>
                </c:pt>
                <c:pt idx="6" formatCode="0%">
                  <c:v>0.17</c:v>
                </c:pt>
                <c:pt idx="7" formatCode="0%">
                  <c:v>0.17</c:v>
                </c:pt>
                <c:pt idx="8" formatCode="0%">
                  <c:v>0.17</c:v>
                </c:pt>
              </c:numCache>
            </c:numRef>
          </c:val>
          <c:extLst xmlns:c16r2="http://schemas.microsoft.com/office/drawing/2015/06/chart">
            <c:ext xmlns:c16="http://schemas.microsoft.com/office/drawing/2014/chart" uri="{C3380CC4-5D6E-409C-BE32-E72D297353CC}">
              <c16:uniqueId val="{00000004-33CB-4C89-8910-A056547C53AF}"/>
            </c:ext>
          </c:extLst>
        </c:ser>
        <c:ser>
          <c:idx val="5"/>
          <c:order val="5"/>
          <c:tx>
            <c:strRef>
              <c:f>Sheet1!$G$1</c:f>
              <c:strCache>
                <c:ptCount val="1"/>
                <c:pt idx="0">
                  <c:v>Rank 6</c:v>
                </c:pt>
              </c:strCache>
            </c:strRef>
          </c:tx>
          <c:spPr>
            <a:solidFill>
              <a:schemeClr val="accent1">
                <a:lumMod val="60000"/>
                <a:lumOff val="40000"/>
              </a:schemeClr>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Middle East/Africa</c:v>
                </c:pt>
                <c:pt idx="3">
                  <c:v>BRICS</c:v>
                </c:pt>
                <c:pt idx="4">
                  <c:v>LATAM</c:v>
                </c:pt>
                <c:pt idx="5">
                  <c:v>Europe</c:v>
                </c:pt>
                <c:pt idx="6">
                  <c:v>APAC</c:v>
                </c:pt>
                <c:pt idx="7">
                  <c:v>G-8 Countries</c:v>
                </c:pt>
                <c:pt idx="8">
                  <c:v>North America</c:v>
                </c:pt>
              </c:strCache>
            </c:strRef>
          </c:cat>
          <c:val>
            <c:numRef>
              <c:f>Sheet1!$G$2:$G$10</c:f>
              <c:numCache>
                <c:formatCode>General</c:formatCode>
                <c:ptCount val="9"/>
                <c:pt idx="0" formatCode="0%">
                  <c:v>0.15</c:v>
                </c:pt>
                <c:pt idx="2" formatCode="0%">
                  <c:v>0.11</c:v>
                </c:pt>
                <c:pt idx="3" formatCode="0%">
                  <c:v>0.16</c:v>
                </c:pt>
                <c:pt idx="4" formatCode="0%">
                  <c:v>0.16</c:v>
                </c:pt>
                <c:pt idx="5" formatCode="0%">
                  <c:v>0.15</c:v>
                </c:pt>
                <c:pt idx="6" formatCode="0%">
                  <c:v>0.17</c:v>
                </c:pt>
                <c:pt idx="7" formatCode="0%">
                  <c:v>0.17</c:v>
                </c:pt>
                <c:pt idx="8" formatCode="0%">
                  <c:v>0.18</c:v>
                </c:pt>
              </c:numCache>
            </c:numRef>
          </c:val>
          <c:extLst xmlns:c16r2="http://schemas.microsoft.com/office/drawing/2015/06/chart">
            <c:ext xmlns:c16="http://schemas.microsoft.com/office/drawing/2014/chart" uri="{C3380CC4-5D6E-409C-BE32-E72D297353CC}">
              <c16:uniqueId val="{00000005-33CB-4C89-8910-A056547C53AF}"/>
            </c:ext>
          </c:extLst>
        </c:ser>
        <c:ser>
          <c:idx val="6"/>
          <c:order val="6"/>
          <c:tx>
            <c:strRef>
              <c:f>Sheet1!$H$1</c:f>
              <c:strCache>
                <c:ptCount val="1"/>
                <c:pt idx="0">
                  <c:v>Rank 7</c:v>
                </c:pt>
              </c:strCache>
            </c:strRef>
          </c:tx>
          <c:spPr>
            <a:solidFill>
              <a:schemeClr val="accent1"/>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Middle East/Africa</c:v>
                </c:pt>
                <c:pt idx="3">
                  <c:v>BRICS</c:v>
                </c:pt>
                <c:pt idx="4">
                  <c:v>LATAM</c:v>
                </c:pt>
                <c:pt idx="5">
                  <c:v>Europe</c:v>
                </c:pt>
                <c:pt idx="6">
                  <c:v>APAC</c:v>
                </c:pt>
                <c:pt idx="7">
                  <c:v>G-8 Countries</c:v>
                </c:pt>
                <c:pt idx="8">
                  <c:v>North America</c:v>
                </c:pt>
              </c:strCache>
            </c:strRef>
          </c:cat>
          <c:val>
            <c:numRef>
              <c:f>Sheet1!$H$2:$H$10</c:f>
              <c:numCache>
                <c:formatCode>General</c:formatCode>
                <c:ptCount val="9"/>
                <c:pt idx="0" formatCode="0%">
                  <c:v>0.15</c:v>
                </c:pt>
                <c:pt idx="2" formatCode="0%">
                  <c:v>0.11</c:v>
                </c:pt>
                <c:pt idx="3" formatCode="0%">
                  <c:v>0.16</c:v>
                </c:pt>
                <c:pt idx="4" formatCode="0%">
                  <c:v>0.15</c:v>
                </c:pt>
                <c:pt idx="5" formatCode="0%">
                  <c:v>0.14</c:v>
                </c:pt>
                <c:pt idx="6" formatCode="0%">
                  <c:v>0.16</c:v>
                </c:pt>
                <c:pt idx="7" formatCode="0%">
                  <c:v>0.17</c:v>
                </c:pt>
                <c:pt idx="8" formatCode="0%">
                  <c:v>0.21</c:v>
                </c:pt>
              </c:numCache>
            </c:numRef>
          </c:val>
          <c:extLst xmlns:c16r2="http://schemas.microsoft.com/office/drawing/2015/06/chart">
            <c:ext xmlns:c16="http://schemas.microsoft.com/office/drawing/2014/chart" uri="{C3380CC4-5D6E-409C-BE32-E72D297353CC}">
              <c16:uniqueId val="{00000006-33CB-4C89-8910-A056547C53AF}"/>
            </c:ext>
          </c:extLst>
        </c:ser>
        <c:dLbls>
          <c:showLegendKey val="0"/>
          <c:showVal val="0"/>
          <c:showCatName val="0"/>
          <c:showSerName val="0"/>
          <c:showPercent val="0"/>
          <c:showBubbleSize val="0"/>
        </c:dLbls>
        <c:gapWidth val="50"/>
        <c:overlap val="100"/>
        <c:axId val="1542656512"/>
        <c:axId val="1542690752"/>
      </c:barChart>
      <c:catAx>
        <c:axId val="1542656512"/>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42690752"/>
        <c:crosses val="autoZero"/>
        <c:auto val="1"/>
        <c:lblAlgn val="ctr"/>
        <c:lblOffset val="0"/>
        <c:noMultiLvlLbl val="0"/>
      </c:catAx>
      <c:valAx>
        <c:axId val="1542690752"/>
        <c:scaling>
          <c:orientation val="minMax"/>
          <c:max val="1.0"/>
        </c:scaling>
        <c:delete val="1"/>
        <c:axPos val="t"/>
        <c:numFmt formatCode="0%" sourceLinked="1"/>
        <c:majorTickMark val="none"/>
        <c:minorTickMark val="none"/>
        <c:tickLblPos val="nextTo"/>
        <c:crossAx val="1542656512"/>
        <c:crosses val="autoZero"/>
        <c:crossBetween val="between"/>
      </c:valAx>
      <c:spPr>
        <a:noFill/>
        <a:ln>
          <a:noFill/>
        </a:ln>
        <a:effectLst/>
      </c:spPr>
    </c:plotArea>
    <c:legend>
      <c:legendPos val="b"/>
      <c:layout>
        <c:manualLayout>
          <c:xMode val="edge"/>
          <c:yMode val="edge"/>
          <c:x val="0.33974229783777"/>
          <c:y val="0.908019513865115"/>
          <c:w val="0.637280105611799"/>
          <c:h val="0.0617872494199095"/>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percentStacked"/>
        <c:varyColors val="0"/>
        <c:ser>
          <c:idx val="0"/>
          <c:order val="0"/>
          <c:tx>
            <c:strRef>
              <c:f>Sheet1!$B$1</c:f>
              <c:strCache>
                <c:ptCount val="1"/>
                <c:pt idx="0">
                  <c:v>Rank 1</c:v>
                </c:pt>
              </c:strCache>
            </c:strRef>
          </c:tx>
          <c:spPr>
            <a:solidFill>
              <a:schemeClr val="tx2"/>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Kenya</c:v>
                </c:pt>
                <c:pt idx="3">
                  <c:v>Nigeria</c:v>
                </c:pt>
                <c:pt idx="4">
                  <c:v>Tunisia</c:v>
                </c:pt>
                <c:pt idx="5">
                  <c:v>Egypt</c:v>
                </c:pt>
                <c:pt idx="6">
                  <c:v>Pakistan</c:v>
                </c:pt>
                <c:pt idx="7">
                  <c:v>India</c:v>
                </c:pt>
                <c:pt idx="8">
                  <c:v>Hong Kong</c:v>
                </c:pt>
                <c:pt idx="9">
                  <c:v>Brazil</c:v>
                </c:pt>
                <c:pt idx="10">
                  <c:v>China</c:v>
                </c:pt>
                <c:pt idx="11">
                  <c:v>Turkey</c:v>
                </c:pt>
                <c:pt idx="12">
                  <c:v>Australia</c:v>
                </c:pt>
                <c:pt idx="13">
                  <c:v>Indonesia</c:v>
                </c:pt>
                <c:pt idx="14">
                  <c:v>Canada</c:v>
                </c:pt>
                <c:pt idx="15">
                  <c:v>South Africa</c:v>
                </c:pt>
                <c:pt idx="16">
                  <c:v>Mexico</c:v>
                </c:pt>
                <c:pt idx="17">
                  <c:v>United States</c:v>
                </c:pt>
                <c:pt idx="18">
                  <c:v>Sweden</c:v>
                </c:pt>
                <c:pt idx="19">
                  <c:v>Italy</c:v>
                </c:pt>
                <c:pt idx="20">
                  <c:v>Great Britain</c:v>
                </c:pt>
                <c:pt idx="21">
                  <c:v>Russia</c:v>
                </c:pt>
                <c:pt idx="22">
                  <c:v>Republic of Korea</c:v>
                </c:pt>
                <c:pt idx="23">
                  <c:v>France</c:v>
                </c:pt>
                <c:pt idx="24">
                  <c:v>Poland</c:v>
                </c:pt>
                <c:pt idx="25">
                  <c:v>Japan</c:v>
                </c:pt>
                <c:pt idx="26">
                  <c:v>Germany</c:v>
                </c:pt>
              </c:strCache>
            </c:strRef>
          </c:cat>
          <c:val>
            <c:numRef>
              <c:f>Sheet1!$B$2:$B$28</c:f>
              <c:numCache>
                <c:formatCode>General</c:formatCode>
                <c:ptCount val="27"/>
                <c:pt idx="0" formatCode="0%">
                  <c:v>0.11</c:v>
                </c:pt>
                <c:pt idx="2" formatCode="0%">
                  <c:v>0.48</c:v>
                </c:pt>
                <c:pt idx="3" formatCode="0%">
                  <c:v>0.45</c:v>
                </c:pt>
                <c:pt idx="4" formatCode="0%">
                  <c:v>0.35</c:v>
                </c:pt>
                <c:pt idx="5" formatCode="0%">
                  <c:v>0.12</c:v>
                </c:pt>
                <c:pt idx="6" formatCode="0%">
                  <c:v>0.12</c:v>
                </c:pt>
                <c:pt idx="7" formatCode="0%">
                  <c:v>0.1</c:v>
                </c:pt>
                <c:pt idx="8" formatCode="0%">
                  <c:v>0.1</c:v>
                </c:pt>
                <c:pt idx="9" formatCode="0%">
                  <c:v>0.11</c:v>
                </c:pt>
                <c:pt idx="10" formatCode="0%">
                  <c:v>0.1</c:v>
                </c:pt>
                <c:pt idx="11" formatCode="0%">
                  <c:v>0.11</c:v>
                </c:pt>
                <c:pt idx="12" formatCode="0%">
                  <c:v>0.08</c:v>
                </c:pt>
                <c:pt idx="13" formatCode="0%">
                  <c:v>0.08</c:v>
                </c:pt>
                <c:pt idx="14" formatCode="0%">
                  <c:v>0.06</c:v>
                </c:pt>
                <c:pt idx="15" formatCode="0%">
                  <c:v>0.09</c:v>
                </c:pt>
                <c:pt idx="16" formatCode="0%">
                  <c:v>0.08</c:v>
                </c:pt>
                <c:pt idx="17" formatCode="0%">
                  <c:v>0.09</c:v>
                </c:pt>
                <c:pt idx="18" formatCode="0%">
                  <c:v>0.05</c:v>
                </c:pt>
                <c:pt idx="19" formatCode="0%">
                  <c:v>0.06</c:v>
                </c:pt>
                <c:pt idx="20" formatCode="0%">
                  <c:v>0.07</c:v>
                </c:pt>
                <c:pt idx="21" formatCode="0%">
                  <c:v>0.05</c:v>
                </c:pt>
                <c:pt idx="22" formatCode="0%">
                  <c:v>0.05</c:v>
                </c:pt>
                <c:pt idx="23" formatCode="0%">
                  <c:v>0.05</c:v>
                </c:pt>
                <c:pt idx="24" formatCode="0%">
                  <c:v>0.06</c:v>
                </c:pt>
                <c:pt idx="25" formatCode="0%">
                  <c:v>0.04</c:v>
                </c:pt>
                <c:pt idx="26" formatCode="0%">
                  <c:v>0.02</c:v>
                </c:pt>
              </c:numCache>
            </c:numRef>
          </c:val>
          <c:extLst xmlns:c16r2="http://schemas.microsoft.com/office/drawing/2015/06/chart">
            <c:ext xmlns:c16="http://schemas.microsoft.com/office/drawing/2014/chart" uri="{C3380CC4-5D6E-409C-BE32-E72D297353CC}">
              <c16:uniqueId val="{00000000-9CAF-4B5E-A46D-ABF47A511D97}"/>
            </c:ext>
          </c:extLst>
        </c:ser>
        <c:ser>
          <c:idx val="1"/>
          <c:order val="1"/>
          <c:tx>
            <c:strRef>
              <c:f>Sheet1!$C$1</c:f>
              <c:strCache>
                <c:ptCount val="1"/>
                <c:pt idx="0">
                  <c:v>Rank 2</c:v>
                </c:pt>
              </c:strCache>
            </c:strRef>
          </c:tx>
          <c:spPr>
            <a:solidFill>
              <a:schemeClr val="tx2">
                <a:lumMod val="60000"/>
                <a:lumOff val="40000"/>
              </a:schemeClr>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Kenya</c:v>
                </c:pt>
                <c:pt idx="3">
                  <c:v>Nigeria</c:v>
                </c:pt>
                <c:pt idx="4">
                  <c:v>Tunisia</c:v>
                </c:pt>
                <c:pt idx="5">
                  <c:v>Egypt</c:v>
                </c:pt>
                <c:pt idx="6">
                  <c:v>Pakistan</c:v>
                </c:pt>
                <c:pt idx="7">
                  <c:v>India</c:v>
                </c:pt>
                <c:pt idx="8">
                  <c:v>Hong Kong</c:v>
                </c:pt>
                <c:pt idx="9">
                  <c:v>Brazil</c:v>
                </c:pt>
                <c:pt idx="10">
                  <c:v>China</c:v>
                </c:pt>
                <c:pt idx="11">
                  <c:v>Turkey</c:v>
                </c:pt>
                <c:pt idx="12">
                  <c:v>Australia</c:v>
                </c:pt>
                <c:pt idx="13">
                  <c:v>Indonesia</c:v>
                </c:pt>
                <c:pt idx="14">
                  <c:v>Canada</c:v>
                </c:pt>
                <c:pt idx="15">
                  <c:v>South Africa</c:v>
                </c:pt>
                <c:pt idx="16">
                  <c:v>Mexico</c:v>
                </c:pt>
                <c:pt idx="17">
                  <c:v>United States</c:v>
                </c:pt>
                <c:pt idx="18">
                  <c:v>Sweden</c:v>
                </c:pt>
                <c:pt idx="19">
                  <c:v>Italy</c:v>
                </c:pt>
                <c:pt idx="20">
                  <c:v>Great Britain</c:v>
                </c:pt>
                <c:pt idx="21">
                  <c:v>Russia</c:v>
                </c:pt>
                <c:pt idx="22">
                  <c:v>Republic of Korea</c:v>
                </c:pt>
                <c:pt idx="23">
                  <c:v>France</c:v>
                </c:pt>
                <c:pt idx="24">
                  <c:v>Poland</c:v>
                </c:pt>
                <c:pt idx="25">
                  <c:v>Japan</c:v>
                </c:pt>
                <c:pt idx="26">
                  <c:v>Germany</c:v>
                </c:pt>
              </c:strCache>
            </c:strRef>
          </c:cat>
          <c:val>
            <c:numRef>
              <c:f>Sheet1!$C$2:$C$28</c:f>
              <c:numCache>
                <c:formatCode>General</c:formatCode>
                <c:ptCount val="27"/>
                <c:pt idx="0" formatCode="0%">
                  <c:v>0.11</c:v>
                </c:pt>
                <c:pt idx="2" formatCode="0%">
                  <c:v>0.18</c:v>
                </c:pt>
                <c:pt idx="3" formatCode="0%">
                  <c:v>0.18</c:v>
                </c:pt>
                <c:pt idx="4" formatCode="0%">
                  <c:v>0.15</c:v>
                </c:pt>
                <c:pt idx="5" formatCode="0%">
                  <c:v>0.15</c:v>
                </c:pt>
                <c:pt idx="6" formatCode="0%">
                  <c:v>0.13</c:v>
                </c:pt>
                <c:pt idx="7" formatCode="0%">
                  <c:v>0.13</c:v>
                </c:pt>
                <c:pt idx="8" formatCode="0%">
                  <c:v>0.12</c:v>
                </c:pt>
                <c:pt idx="9" formatCode="0%">
                  <c:v>0.12</c:v>
                </c:pt>
                <c:pt idx="10" formatCode="0%">
                  <c:v>0.11</c:v>
                </c:pt>
                <c:pt idx="11" formatCode="0%">
                  <c:v>0.12</c:v>
                </c:pt>
                <c:pt idx="12" formatCode="0%">
                  <c:v>0.09</c:v>
                </c:pt>
                <c:pt idx="13" formatCode="0%">
                  <c:v>0.08</c:v>
                </c:pt>
                <c:pt idx="14" formatCode="0%">
                  <c:v>0.12</c:v>
                </c:pt>
                <c:pt idx="15" formatCode="0%">
                  <c:v>0.11</c:v>
                </c:pt>
                <c:pt idx="16" formatCode="0%">
                  <c:v>0.11</c:v>
                </c:pt>
                <c:pt idx="17" formatCode="0%">
                  <c:v>0.09</c:v>
                </c:pt>
                <c:pt idx="18" formatCode="0%">
                  <c:v>0.09</c:v>
                </c:pt>
                <c:pt idx="19" formatCode="0%">
                  <c:v>0.08</c:v>
                </c:pt>
                <c:pt idx="20" formatCode="0%">
                  <c:v>0.09</c:v>
                </c:pt>
                <c:pt idx="21" formatCode="0%">
                  <c:v>0.08</c:v>
                </c:pt>
                <c:pt idx="22" formatCode="0%">
                  <c:v>0.09</c:v>
                </c:pt>
                <c:pt idx="23" formatCode="0%">
                  <c:v>0.07</c:v>
                </c:pt>
                <c:pt idx="24" formatCode="0%">
                  <c:v>0.06</c:v>
                </c:pt>
                <c:pt idx="25" formatCode="0%">
                  <c:v>0.05</c:v>
                </c:pt>
                <c:pt idx="26" formatCode="0%">
                  <c:v>0.05</c:v>
                </c:pt>
              </c:numCache>
            </c:numRef>
          </c:val>
          <c:extLst xmlns:c16r2="http://schemas.microsoft.com/office/drawing/2015/06/chart">
            <c:ext xmlns:c16="http://schemas.microsoft.com/office/drawing/2014/chart" uri="{C3380CC4-5D6E-409C-BE32-E72D297353CC}">
              <c16:uniqueId val="{00000001-9CAF-4B5E-A46D-ABF47A511D97}"/>
            </c:ext>
          </c:extLst>
        </c:ser>
        <c:ser>
          <c:idx val="2"/>
          <c:order val="2"/>
          <c:tx>
            <c:strRef>
              <c:f>Sheet1!$D$1</c:f>
              <c:strCache>
                <c:ptCount val="1"/>
                <c:pt idx="0">
                  <c:v>Rank 3</c:v>
                </c:pt>
              </c:strCache>
            </c:strRef>
          </c:tx>
          <c:spPr>
            <a:solidFill>
              <a:schemeClr val="tx2">
                <a:lumMod val="40000"/>
                <a:lumOff val="60000"/>
              </a:schemeClr>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Kenya</c:v>
                </c:pt>
                <c:pt idx="3">
                  <c:v>Nigeria</c:v>
                </c:pt>
                <c:pt idx="4">
                  <c:v>Tunisia</c:v>
                </c:pt>
                <c:pt idx="5">
                  <c:v>Egypt</c:v>
                </c:pt>
                <c:pt idx="6">
                  <c:v>Pakistan</c:v>
                </c:pt>
                <c:pt idx="7">
                  <c:v>India</c:v>
                </c:pt>
                <c:pt idx="8">
                  <c:v>Hong Kong</c:v>
                </c:pt>
                <c:pt idx="9">
                  <c:v>Brazil</c:v>
                </c:pt>
                <c:pt idx="10">
                  <c:v>China</c:v>
                </c:pt>
                <c:pt idx="11">
                  <c:v>Turkey</c:v>
                </c:pt>
                <c:pt idx="12">
                  <c:v>Australia</c:v>
                </c:pt>
                <c:pt idx="13">
                  <c:v>Indonesia</c:v>
                </c:pt>
                <c:pt idx="14">
                  <c:v>Canada</c:v>
                </c:pt>
                <c:pt idx="15">
                  <c:v>South Africa</c:v>
                </c:pt>
                <c:pt idx="16">
                  <c:v>Mexico</c:v>
                </c:pt>
                <c:pt idx="17">
                  <c:v>United States</c:v>
                </c:pt>
                <c:pt idx="18">
                  <c:v>Sweden</c:v>
                </c:pt>
                <c:pt idx="19">
                  <c:v>Italy</c:v>
                </c:pt>
                <c:pt idx="20">
                  <c:v>Great Britain</c:v>
                </c:pt>
                <c:pt idx="21">
                  <c:v>Russia</c:v>
                </c:pt>
                <c:pt idx="22">
                  <c:v>Republic of Korea</c:v>
                </c:pt>
                <c:pt idx="23">
                  <c:v>France</c:v>
                </c:pt>
                <c:pt idx="24">
                  <c:v>Poland</c:v>
                </c:pt>
                <c:pt idx="25">
                  <c:v>Japan</c:v>
                </c:pt>
                <c:pt idx="26">
                  <c:v>Germany</c:v>
                </c:pt>
              </c:strCache>
            </c:strRef>
          </c:cat>
          <c:val>
            <c:numRef>
              <c:f>Sheet1!$D$2:$D$28</c:f>
              <c:numCache>
                <c:formatCode>General</c:formatCode>
                <c:ptCount val="27"/>
                <c:pt idx="0" formatCode="0%">
                  <c:v>0.12</c:v>
                </c:pt>
                <c:pt idx="2" formatCode="0%">
                  <c:v>0.14</c:v>
                </c:pt>
                <c:pt idx="3" formatCode="0%">
                  <c:v>0.15</c:v>
                </c:pt>
                <c:pt idx="4" formatCode="0%">
                  <c:v>0.11</c:v>
                </c:pt>
                <c:pt idx="5" formatCode="0%">
                  <c:v>0.14</c:v>
                </c:pt>
                <c:pt idx="6" formatCode="0%">
                  <c:v>0.15</c:v>
                </c:pt>
                <c:pt idx="7" formatCode="0%">
                  <c:v>0.15</c:v>
                </c:pt>
                <c:pt idx="8" formatCode="0%">
                  <c:v>0.15</c:v>
                </c:pt>
                <c:pt idx="9" formatCode="0%">
                  <c:v>0.13</c:v>
                </c:pt>
                <c:pt idx="10" formatCode="0%">
                  <c:v>0.14</c:v>
                </c:pt>
                <c:pt idx="11" formatCode="0%">
                  <c:v>0.15</c:v>
                </c:pt>
                <c:pt idx="12" formatCode="0%">
                  <c:v>0.13</c:v>
                </c:pt>
                <c:pt idx="13" formatCode="0%">
                  <c:v>0.13</c:v>
                </c:pt>
                <c:pt idx="14" formatCode="0%">
                  <c:v>0.11</c:v>
                </c:pt>
                <c:pt idx="15" formatCode="0%">
                  <c:v>0.11</c:v>
                </c:pt>
                <c:pt idx="16" formatCode="0%">
                  <c:v>0.11</c:v>
                </c:pt>
                <c:pt idx="17" formatCode="0%">
                  <c:v>0.12</c:v>
                </c:pt>
                <c:pt idx="18" formatCode="0%">
                  <c:v>0.1</c:v>
                </c:pt>
                <c:pt idx="19" formatCode="0%">
                  <c:v>0.12</c:v>
                </c:pt>
                <c:pt idx="20" formatCode="0%">
                  <c:v>0.09</c:v>
                </c:pt>
                <c:pt idx="21" formatCode="0%">
                  <c:v>0.11</c:v>
                </c:pt>
                <c:pt idx="22" formatCode="0%">
                  <c:v>0.11</c:v>
                </c:pt>
                <c:pt idx="23" formatCode="0%">
                  <c:v>0.11</c:v>
                </c:pt>
                <c:pt idx="24" formatCode="0%">
                  <c:v>0.12</c:v>
                </c:pt>
                <c:pt idx="25" formatCode="0%">
                  <c:v>0.08</c:v>
                </c:pt>
                <c:pt idx="26" formatCode="0%">
                  <c:v>0.06</c:v>
                </c:pt>
              </c:numCache>
            </c:numRef>
          </c:val>
          <c:extLst xmlns:c16r2="http://schemas.microsoft.com/office/drawing/2015/06/chart">
            <c:ext xmlns:c16="http://schemas.microsoft.com/office/drawing/2014/chart" uri="{C3380CC4-5D6E-409C-BE32-E72D297353CC}">
              <c16:uniqueId val="{00000002-9CAF-4B5E-A46D-ABF47A511D97}"/>
            </c:ext>
          </c:extLst>
        </c:ser>
        <c:ser>
          <c:idx val="3"/>
          <c:order val="3"/>
          <c:tx>
            <c:strRef>
              <c:f>Sheet1!$E$1</c:f>
              <c:strCache>
                <c:ptCount val="1"/>
                <c:pt idx="0">
                  <c:v>Rank 4</c:v>
                </c:pt>
              </c:strCache>
            </c:strRef>
          </c:tx>
          <c:spPr>
            <a:solidFill>
              <a:schemeClr val="accent2">
                <a:lumMod val="60000"/>
                <a:lumOff val="40000"/>
              </a:schemeClr>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0">
                <a:spAutoFit/>
              </a:bodyPr>
              <a:lstStyle/>
              <a:p>
                <a:pPr algn="ctr">
                  <a:defRPr lang="en-US" sz="1197" b="0" i="0" u="none" strike="noStrike" kern="1200" baseline="0">
                    <a:solidFill>
                      <a:schemeClr val="bg1">
                        <a:lumMod val="50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Kenya</c:v>
                </c:pt>
                <c:pt idx="3">
                  <c:v>Nigeria</c:v>
                </c:pt>
                <c:pt idx="4">
                  <c:v>Tunisia</c:v>
                </c:pt>
                <c:pt idx="5">
                  <c:v>Egypt</c:v>
                </c:pt>
                <c:pt idx="6">
                  <c:v>Pakistan</c:v>
                </c:pt>
                <c:pt idx="7">
                  <c:v>India</c:v>
                </c:pt>
                <c:pt idx="8">
                  <c:v>Hong Kong</c:v>
                </c:pt>
                <c:pt idx="9">
                  <c:v>Brazil</c:v>
                </c:pt>
                <c:pt idx="10">
                  <c:v>China</c:v>
                </c:pt>
                <c:pt idx="11">
                  <c:v>Turkey</c:v>
                </c:pt>
                <c:pt idx="12">
                  <c:v>Australia</c:v>
                </c:pt>
                <c:pt idx="13">
                  <c:v>Indonesia</c:v>
                </c:pt>
                <c:pt idx="14">
                  <c:v>Canada</c:v>
                </c:pt>
                <c:pt idx="15">
                  <c:v>South Africa</c:v>
                </c:pt>
                <c:pt idx="16">
                  <c:v>Mexico</c:v>
                </c:pt>
                <c:pt idx="17">
                  <c:v>United States</c:v>
                </c:pt>
                <c:pt idx="18">
                  <c:v>Sweden</c:v>
                </c:pt>
                <c:pt idx="19">
                  <c:v>Italy</c:v>
                </c:pt>
                <c:pt idx="20">
                  <c:v>Great Britain</c:v>
                </c:pt>
                <c:pt idx="21">
                  <c:v>Russia</c:v>
                </c:pt>
                <c:pt idx="22">
                  <c:v>Republic of Korea</c:v>
                </c:pt>
                <c:pt idx="23">
                  <c:v>France</c:v>
                </c:pt>
                <c:pt idx="24">
                  <c:v>Poland</c:v>
                </c:pt>
                <c:pt idx="25">
                  <c:v>Japan</c:v>
                </c:pt>
                <c:pt idx="26">
                  <c:v>Germany</c:v>
                </c:pt>
              </c:strCache>
            </c:strRef>
          </c:cat>
          <c:val>
            <c:numRef>
              <c:f>Sheet1!$E$2:$E$28</c:f>
              <c:numCache>
                <c:formatCode>General</c:formatCode>
                <c:ptCount val="27"/>
                <c:pt idx="0" formatCode="0%">
                  <c:v>0.13</c:v>
                </c:pt>
                <c:pt idx="2" formatCode="0%">
                  <c:v>0.07</c:v>
                </c:pt>
                <c:pt idx="3" formatCode="0%">
                  <c:v>0.12</c:v>
                </c:pt>
                <c:pt idx="4" formatCode="0%">
                  <c:v>0.09</c:v>
                </c:pt>
                <c:pt idx="5" formatCode="0%">
                  <c:v>0.12</c:v>
                </c:pt>
                <c:pt idx="6" formatCode="0%">
                  <c:v>0.15</c:v>
                </c:pt>
                <c:pt idx="7" formatCode="0%">
                  <c:v>0.14</c:v>
                </c:pt>
                <c:pt idx="8" formatCode="0%">
                  <c:v>0.17</c:v>
                </c:pt>
                <c:pt idx="9" formatCode="0%">
                  <c:v>0.16</c:v>
                </c:pt>
                <c:pt idx="10" formatCode="0%">
                  <c:v>0.15</c:v>
                </c:pt>
                <c:pt idx="11" formatCode="0%">
                  <c:v>0.13</c:v>
                </c:pt>
                <c:pt idx="12" formatCode="0%">
                  <c:v>0.15</c:v>
                </c:pt>
                <c:pt idx="13" formatCode="0%">
                  <c:v>0.15</c:v>
                </c:pt>
                <c:pt idx="14" formatCode="0%">
                  <c:v>0.14</c:v>
                </c:pt>
                <c:pt idx="15" formatCode="0%">
                  <c:v>0.11</c:v>
                </c:pt>
                <c:pt idx="16" formatCode="0%">
                  <c:v>0.16</c:v>
                </c:pt>
                <c:pt idx="17" formatCode="0%">
                  <c:v>0.15</c:v>
                </c:pt>
                <c:pt idx="18" formatCode="0%">
                  <c:v>0.15</c:v>
                </c:pt>
                <c:pt idx="19" formatCode="0%">
                  <c:v>0.13</c:v>
                </c:pt>
                <c:pt idx="20" formatCode="0%">
                  <c:v>0.13</c:v>
                </c:pt>
                <c:pt idx="21" formatCode="0%">
                  <c:v>0.13</c:v>
                </c:pt>
                <c:pt idx="22" formatCode="0%">
                  <c:v>0.11</c:v>
                </c:pt>
                <c:pt idx="23" formatCode="0%">
                  <c:v>0.15</c:v>
                </c:pt>
                <c:pt idx="24" formatCode="0%">
                  <c:v>0.13</c:v>
                </c:pt>
                <c:pt idx="25" formatCode="0%">
                  <c:v>0.1</c:v>
                </c:pt>
                <c:pt idx="26" formatCode="0%">
                  <c:v>0.07</c:v>
                </c:pt>
              </c:numCache>
            </c:numRef>
          </c:val>
          <c:extLst xmlns:c16r2="http://schemas.microsoft.com/office/drawing/2015/06/chart">
            <c:ext xmlns:c16="http://schemas.microsoft.com/office/drawing/2014/chart" uri="{C3380CC4-5D6E-409C-BE32-E72D297353CC}">
              <c16:uniqueId val="{00000003-9CAF-4B5E-A46D-ABF47A511D97}"/>
            </c:ext>
          </c:extLst>
        </c:ser>
        <c:ser>
          <c:idx val="4"/>
          <c:order val="4"/>
          <c:tx>
            <c:strRef>
              <c:f>Sheet1!$F$1</c:f>
              <c:strCache>
                <c:ptCount val="1"/>
                <c:pt idx="0">
                  <c:v>Rank 5</c:v>
                </c:pt>
              </c:strCache>
            </c:strRef>
          </c:tx>
          <c:spPr>
            <a:solidFill>
              <a:schemeClr val="accent2"/>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0">
                <a:spAutoFit/>
              </a:bodyPr>
              <a:lstStyle/>
              <a:p>
                <a:pPr algn="ctr">
                  <a:defRPr lang="en-US"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Kenya</c:v>
                </c:pt>
                <c:pt idx="3">
                  <c:v>Nigeria</c:v>
                </c:pt>
                <c:pt idx="4">
                  <c:v>Tunisia</c:v>
                </c:pt>
                <c:pt idx="5">
                  <c:v>Egypt</c:v>
                </c:pt>
                <c:pt idx="6">
                  <c:v>Pakistan</c:v>
                </c:pt>
                <c:pt idx="7">
                  <c:v>India</c:v>
                </c:pt>
                <c:pt idx="8">
                  <c:v>Hong Kong</c:v>
                </c:pt>
                <c:pt idx="9">
                  <c:v>Brazil</c:v>
                </c:pt>
                <c:pt idx="10">
                  <c:v>China</c:v>
                </c:pt>
                <c:pt idx="11">
                  <c:v>Turkey</c:v>
                </c:pt>
                <c:pt idx="12">
                  <c:v>Australia</c:v>
                </c:pt>
                <c:pt idx="13">
                  <c:v>Indonesia</c:v>
                </c:pt>
                <c:pt idx="14">
                  <c:v>Canada</c:v>
                </c:pt>
                <c:pt idx="15">
                  <c:v>South Africa</c:v>
                </c:pt>
                <c:pt idx="16">
                  <c:v>Mexico</c:v>
                </c:pt>
                <c:pt idx="17">
                  <c:v>United States</c:v>
                </c:pt>
                <c:pt idx="18">
                  <c:v>Sweden</c:v>
                </c:pt>
                <c:pt idx="19">
                  <c:v>Italy</c:v>
                </c:pt>
                <c:pt idx="20">
                  <c:v>Great Britain</c:v>
                </c:pt>
                <c:pt idx="21">
                  <c:v>Russia</c:v>
                </c:pt>
                <c:pt idx="22">
                  <c:v>Republic of Korea</c:v>
                </c:pt>
                <c:pt idx="23">
                  <c:v>France</c:v>
                </c:pt>
                <c:pt idx="24">
                  <c:v>Poland</c:v>
                </c:pt>
                <c:pt idx="25">
                  <c:v>Japan</c:v>
                </c:pt>
                <c:pt idx="26">
                  <c:v>Germany</c:v>
                </c:pt>
              </c:strCache>
            </c:strRef>
          </c:cat>
          <c:val>
            <c:numRef>
              <c:f>Sheet1!$F$2:$F$28</c:f>
              <c:numCache>
                <c:formatCode>General</c:formatCode>
                <c:ptCount val="27"/>
                <c:pt idx="0" formatCode="0%">
                  <c:v>0.15</c:v>
                </c:pt>
                <c:pt idx="2" formatCode="0%">
                  <c:v>0.05</c:v>
                </c:pt>
                <c:pt idx="3" formatCode="0%">
                  <c:v>0.07</c:v>
                </c:pt>
                <c:pt idx="4" formatCode="0%">
                  <c:v>0.11</c:v>
                </c:pt>
                <c:pt idx="5" formatCode="0%">
                  <c:v>0.13</c:v>
                </c:pt>
                <c:pt idx="6" formatCode="0%">
                  <c:v>0.15</c:v>
                </c:pt>
                <c:pt idx="7" formatCode="0%">
                  <c:v>0.17</c:v>
                </c:pt>
                <c:pt idx="8" formatCode="0%">
                  <c:v>0.15</c:v>
                </c:pt>
                <c:pt idx="9" formatCode="0%">
                  <c:v>0.18</c:v>
                </c:pt>
                <c:pt idx="10" formatCode="0%">
                  <c:v>0.18</c:v>
                </c:pt>
                <c:pt idx="11" formatCode="0%">
                  <c:v>0.15</c:v>
                </c:pt>
                <c:pt idx="12" formatCode="0%">
                  <c:v>0.16</c:v>
                </c:pt>
                <c:pt idx="13" formatCode="0%">
                  <c:v>0.17</c:v>
                </c:pt>
                <c:pt idx="14" formatCode="0%">
                  <c:v>0.17</c:v>
                </c:pt>
                <c:pt idx="15" formatCode="0%">
                  <c:v>0.16</c:v>
                </c:pt>
                <c:pt idx="16" formatCode="0%">
                  <c:v>0.14</c:v>
                </c:pt>
                <c:pt idx="17" formatCode="0%">
                  <c:v>0.15</c:v>
                </c:pt>
                <c:pt idx="18" formatCode="0%">
                  <c:v>0.17</c:v>
                </c:pt>
                <c:pt idx="19" formatCode="0%">
                  <c:v>0.19</c:v>
                </c:pt>
                <c:pt idx="20" formatCode="0%">
                  <c:v>0.18</c:v>
                </c:pt>
                <c:pt idx="21" formatCode="0%">
                  <c:v>0.17</c:v>
                </c:pt>
                <c:pt idx="22" formatCode="0%">
                  <c:v>0.15</c:v>
                </c:pt>
                <c:pt idx="23" formatCode="0%">
                  <c:v>0.16</c:v>
                </c:pt>
                <c:pt idx="24" formatCode="0%">
                  <c:v>0.16</c:v>
                </c:pt>
                <c:pt idx="25" formatCode="0%">
                  <c:v>0.17</c:v>
                </c:pt>
                <c:pt idx="26" formatCode="0%">
                  <c:v>0.12</c:v>
                </c:pt>
              </c:numCache>
            </c:numRef>
          </c:val>
          <c:extLst xmlns:c16r2="http://schemas.microsoft.com/office/drawing/2015/06/chart">
            <c:ext xmlns:c16="http://schemas.microsoft.com/office/drawing/2014/chart" uri="{C3380CC4-5D6E-409C-BE32-E72D297353CC}">
              <c16:uniqueId val="{00000004-9CAF-4B5E-A46D-ABF47A511D97}"/>
            </c:ext>
          </c:extLst>
        </c:ser>
        <c:ser>
          <c:idx val="5"/>
          <c:order val="5"/>
          <c:tx>
            <c:strRef>
              <c:f>Sheet1!$G$1</c:f>
              <c:strCache>
                <c:ptCount val="1"/>
                <c:pt idx="0">
                  <c:v>Rank 6</c:v>
                </c:pt>
              </c:strCache>
            </c:strRef>
          </c:tx>
          <c:spPr>
            <a:solidFill>
              <a:schemeClr val="accent1">
                <a:lumMod val="60000"/>
                <a:lumOff val="40000"/>
              </a:schemeClr>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0">
                <a:spAutoFit/>
              </a:bodyPr>
              <a:lstStyle/>
              <a:p>
                <a:pPr algn="ctr">
                  <a:defRPr lang="en-US"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Kenya</c:v>
                </c:pt>
                <c:pt idx="3">
                  <c:v>Nigeria</c:v>
                </c:pt>
                <c:pt idx="4">
                  <c:v>Tunisia</c:v>
                </c:pt>
                <c:pt idx="5">
                  <c:v>Egypt</c:v>
                </c:pt>
                <c:pt idx="6">
                  <c:v>Pakistan</c:v>
                </c:pt>
                <c:pt idx="7">
                  <c:v>India</c:v>
                </c:pt>
                <c:pt idx="8">
                  <c:v>Hong Kong</c:v>
                </c:pt>
                <c:pt idx="9">
                  <c:v>Brazil</c:v>
                </c:pt>
                <c:pt idx="10">
                  <c:v>China</c:v>
                </c:pt>
                <c:pt idx="11">
                  <c:v>Turkey</c:v>
                </c:pt>
                <c:pt idx="12">
                  <c:v>Australia</c:v>
                </c:pt>
                <c:pt idx="13">
                  <c:v>Indonesia</c:v>
                </c:pt>
                <c:pt idx="14">
                  <c:v>Canada</c:v>
                </c:pt>
                <c:pt idx="15">
                  <c:v>South Africa</c:v>
                </c:pt>
                <c:pt idx="16">
                  <c:v>Mexico</c:v>
                </c:pt>
                <c:pt idx="17">
                  <c:v>United States</c:v>
                </c:pt>
                <c:pt idx="18">
                  <c:v>Sweden</c:v>
                </c:pt>
                <c:pt idx="19">
                  <c:v>Italy</c:v>
                </c:pt>
                <c:pt idx="20">
                  <c:v>Great Britain</c:v>
                </c:pt>
                <c:pt idx="21">
                  <c:v>Russia</c:v>
                </c:pt>
                <c:pt idx="22">
                  <c:v>Republic of Korea</c:v>
                </c:pt>
                <c:pt idx="23">
                  <c:v>France</c:v>
                </c:pt>
                <c:pt idx="24">
                  <c:v>Poland</c:v>
                </c:pt>
                <c:pt idx="25">
                  <c:v>Japan</c:v>
                </c:pt>
                <c:pt idx="26">
                  <c:v>Germany</c:v>
                </c:pt>
              </c:strCache>
            </c:strRef>
          </c:cat>
          <c:val>
            <c:numRef>
              <c:f>Sheet1!$G$2:$G$28</c:f>
              <c:numCache>
                <c:formatCode>General</c:formatCode>
                <c:ptCount val="27"/>
                <c:pt idx="0" formatCode="0%">
                  <c:v>0.19</c:v>
                </c:pt>
                <c:pt idx="2" formatCode="0%">
                  <c:v>0.04</c:v>
                </c:pt>
                <c:pt idx="3" formatCode="0%">
                  <c:v>0.03</c:v>
                </c:pt>
                <c:pt idx="4" formatCode="0%">
                  <c:v>0.09</c:v>
                </c:pt>
                <c:pt idx="5" formatCode="0%">
                  <c:v>0.17</c:v>
                </c:pt>
                <c:pt idx="6" formatCode="0%">
                  <c:v>0.17</c:v>
                </c:pt>
                <c:pt idx="7" formatCode="0%">
                  <c:v>0.18</c:v>
                </c:pt>
                <c:pt idx="8" formatCode="0%">
                  <c:v>0.2</c:v>
                </c:pt>
                <c:pt idx="9" formatCode="0%">
                  <c:v>0.19</c:v>
                </c:pt>
                <c:pt idx="10" formatCode="0%">
                  <c:v>0.2</c:v>
                </c:pt>
                <c:pt idx="11" formatCode="0%">
                  <c:v>0.18</c:v>
                </c:pt>
                <c:pt idx="12" formatCode="0%">
                  <c:v>0.22</c:v>
                </c:pt>
                <c:pt idx="13" formatCode="0%">
                  <c:v>0.19</c:v>
                </c:pt>
                <c:pt idx="14" formatCode="0%">
                  <c:v>0.23</c:v>
                </c:pt>
                <c:pt idx="15" formatCode="0%">
                  <c:v>0.19</c:v>
                </c:pt>
                <c:pt idx="16" formatCode="0%">
                  <c:v>0.18</c:v>
                </c:pt>
                <c:pt idx="17" formatCode="0%">
                  <c:v>0.22</c:v>
                </c:pt>
                <c:pt idx="18" formatCode="0%">
                  <c:v>0.23</c:v>
                </c:pt>
                <c:pt idx="19" formatCode="0%">
                  <c:v>0.19</c:v>
                </c:pt>
                <c:pt idx="20" formatCode="0%">
                  <c:v>0.23</c:v>
                </c:pt>
                <c:pt idx="21" formatCode="0%">
                  <c:v>0.22</c:v>
                </c:pt>
                <c:pt idx="22" formatCode="0%">
                  <c:v>0.23</c:v>
                </c:pt>
                <c:pt idx="23" formatCode="0%">
                  <c:v>0.21</c:v>
                </c:pt>
                <c:pt idx="24" formatCode="0%">
                  <c:v>0.2</c:v>
                </c:pt>
                <c:pt idx="25" formatCode="0%">
                  <c:v>0.28</c:v>
                </c:pt>
                <c:pt idx="26" formatCode="0%">
                  <c:v>0.26</c:v>
                </c:pt>
              </c:numCache>
            </c:numRef>
          </c:val>
          <c:extLst xmlns:c16r2="http://schemas.microsoft.com/office/drawing/2015/06/chart">
            <c:ext xmlns:c16="http://schemas.microsoft.com/office/drawing/2014/chart" uri="{C3380CC4-5D6E-409C-BE32-E72D297353CC}">
              <c16:uniqueId val="{00000005-9CAF-4B5E-A46D-ABF47A511D97}"/>
            </c:ext>
          </c:extLst>
        </c:ser>
        <c:ser>
          <c:idx val="6"/>
          <c:order val="6"/>
          <c:tx>
            <c:strRef>
              <c:f>Sheet1!$H$1</c:f>
              <c:strCache>
                <c:ptCount val="1"/>
                <c:pt idx="0">
                  <c:v>Rank 7</c:v>
                </c:pt>
              </c:strCache>
            </c:strRef>
          </c:tx>
          <c:spPr>
            <a:solidFill>
              <a:schemeClr val="accent1"/>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0">
                <a:spAutoFit/>
              </a:bodyPr>
              <a:lstStyle/>
              <a:p>
                <a:pPr algn="ctr">
                  <a:defRPr lang="en-US"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Kenya</c:v>
                </c:pt>
                <c:pt idx="3">
                  <c:v>Nigeria</c:v>
                </c:pt>
                <c:pt idx="4">
                  <c:v>Tunisia</c:v>
                </c:pt>
                <c:pt idx="5">
                  <c:v>Egypt</c:v>
                </c:pt>
                <c:pt idx="6">
                  <c:v>Pakistan</c:v>
                </c:pt>
                <c:pt idx="7">
                  <c:v>India</c:v>
                </c:pt>
                <c:pt idx="8">
                  <c:v>Hong Kong</c:v>
                </c:pt>
                <c:pt idx="9">
                  <c:v>Brazil</c:v>
                </c:pt>
                <c:pt idx="10">
                  <c:v>China</c:v>
                </c:pt>
                <c:pt idx="11">
                  <c:v>Turkey</c:v>
                </c:pt>
                <c:pt idx="12">
                  <c:v>Australia</c:v>
                </c:pt>
                <c:pt idx="13">
                  <c:v>Indonesia</c:v>
                </c:pt>
                <c:pt idx="14">
                  <c:v>Canada</c:v>
                </c:pt>
                <c:pt idx="15">
                  <c:v>South Africa</c:v>
                </c:pt>
                <c:pt idx="16">
                  <c:v>Mexico</c:v>
                </c:pt>
                <c:pt idx="17">
                  <c:v>United States</c:v>
                </c:pt>
                <c:pt idx="18">
                  <c:v>Sweden</c:v>
                </c:pt>
                <c:pt idx="19">
                  <c:v>Italy</c:v>
                </c:pt>
                <c:pt idx="20">
                  <c:v>Great Britain</c:v>
                </c:pt>
                <c:pt idx="21">
                  <c:v>Russia</c:v>
                </c:pt>
                <c:pt idx="22">
                  <c:v>Republic of Korea</c:v>
                </c:pt>
                <c:pt idx="23">
                  <c:v>France</c:v>
                </c:pt>
                <c:pt idx="24">
                  <c:v>Poland</c:v>
                </c:pt>
                <c:pt idx="25">
                  <c:v>Japan</c:v>
                </c:pt>
                <c:pt idx="26">
                  <c:v>Germany</c:v>
                </c:pt>
              </c:strCache>
            </c:strRef>
          </c:cat>
          <c:val>
            <c:numRef>
              <c:f>Sheet1!$H$2:$H$28</c:f>
              <c:numCache>
                <c:formatCode>General</c:formatCode>
                <c:ptCount val="27"/>
                <c:pt idx="0" formatCode="0%">
                  <c:v>0.19</c:v>
                </c:pt>
                <c:pt idx="2" formatCode="0%">
                  <c:v>0.05</c:v>
                </c:pt>
                <c:pt idx="3" formatCode="0%">
                  <c:v>0.01</c:v>
                </c:pt>
                <c:pt idx="4" formatCode="0%">
                  <c:v>0.1</c:v>
                </c:pt>
                <c:pt idx="5" formatCode="0%">
                  <c:v>0.16</c:v>
                </c:pt>
                <c:pt idx="6" formatCode="0%">
                  <c:v>0.13</c:v>
                </c:pt>
                <c:pt idx="7" formatCode="0%">
                  <c:v>0.14</c:v>
                </c:pt>
                <c:pt idx="8" formatCode="0%">
                  <c:v>0.11</c:v>
                </c:pt>
                <c:pt idx="9" formatCode="0%">
                  <c:v>0.11</c:v>
                </c:pt>
                <c:pt idx="10" formatCode="0%">
                  <c:v>0.11</c:v>
                </c:pt>
                <c:pt idx="11" formatCode="0%">
                  <c:v>0.15</c:v>
                </c:pt>
                <c:pt idx="12" formatCode="0%">
                  <c:v>0.17</c:v>
                </c:pt>
                <c:pt idx="13" formatCode="0%">
                  <c:v>0.21</c:v>
                </c:pt>
                <c:pt idx="14" formatCode="0%">
                  <c:v>0.17</c:v>
                </c:pt>
                <c:pt idx="15" formatCode="0%">
                  <c:v>0.23</c:v>
                </c:pt>
                <c:pt idx="16" formatCode="0%">
                  <c:v>0.23</c:v>
                </c:pt>
                <c:pt idx="17" formatCode="0%">
                  <c:v>0.18</c:v>
                </c:pt>
                <c:pt idx="18" formatCode="0%">
                  <c:v>0.2</c:v>
                </c:pt>
                <c:pt idx="19" formatCode="0%">
                  <c:v>0.23</c:v>
                </c:pt>
                <c:pt idx="20" formatCode="0%">
                  <c:v>0.21</c:v>
                </c:pt>
                <c:pt idx="21" formatCode="0%">
                  <c:v>0.24</c:v>
                </c:pt>
                <c:pt idx="22" formatCode="0%">
                  <c:v>0.25</c:v>
                </c:pt>
                <c:pt idx="23" formatCode="0%">
                  <c:v>0.24</c:v>
                </c:pt>
                <c:pt idx="24" formatCode="0%">
                  <c:v>0.27</c:v>
                </c:pt>
                <c:pt idx="25" formatCode="0%">
                  <c:v>0.29</c:v>
                </c:pt>
                <c:pt idx="26" formatCode="0%">
                  <c:v>0.41</c:v>
                </c:pt>
              </c:numCache>
            </c:numRef>
          </c:val>
          <c:extLst xmlns:c16r2="http://schemas.microsoft.com/office/drawing/2015/06/chart">
            <c:ext xmlns:c16="http://schemas.microsoft.com/office/drawing/2014/chart" uri="{C3380CC4-5D6E-409C-BE32-E72D297353CC}">
              <c16:uniqueId val="{00000006-9CAF-4B5E-A46D-ABF47A511D97}"/>
            </c:ext>
          </c:extLst>
        </c:ser>
        <c:dLbls>
          <c:showLegendKey val="0"/>
          <c:showVal val="0"/>
          <c:showCatName val="0"/>
          <c:showSerName val="0"/>
          <c:showPercent val="0"/>
          <c:showBubbleSize val="0"/>
        </c:dLbls>
        <c:gapWidth val="50"/>
        <c:overlap val="100"/>
        <c:axId val="1299282480"/>
        <c:axId val="1299284800"/>
      </c:barChart>
      <c:catAx>
        <c:axId val="1299282480"/>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crossAx val="1299284800"/>
        <c:crosses val="autoZero"/>
        <c:auto val="1"/>
        <c:lblAlgn val="ctr"/>
        <c:lblOffset val="0"/>
        <c:noMultiLvlLbl val="0"/>
      </c:catAx>
      <c:valAx>
        <c:axId val="1299284800"/>
        <c:scaling>
          <c:orientation val="minMax"/>
          <c:max val="1.0"/>
        </c:scaling>
        <c:delete val="1"/>
        <c:axPos val="t"/>
        <c:numFmt formatCode="0%" sourceLinked="1"/>
        <c:majorTickMark val="none"/>
        <c:minorTickMark val="none"/>
        <c:tickLblPos val="nextTo"/>
        <c:crossAx val="1299282480"/>
        <c:crosses val="autoZero"/>
        <c:crossBetween val="between"/>
      </c:valAx>
      <c:spPr>
        <a:noFill/>
        <a:ln>
          <a:noFill/>
        </a:ln>
        <a:effectLst/>
      </c:spPr>
    </c:plotArea>
    <c:legend>
      <c:legendPos val="b"/>
      <c:layout>
        <c:manualLayout>
          <c:xMode val="edge"/>
          <c:yMode val="edge"/>
          <c:x val="0.141160870516185"/>
          <c:y val="0.932994498569035"/>
          <c:w val="0.837310138131448"/>
          <c:h val="0.0481731097172175"/>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percentStacked"/>
        <c:varyColors val="0"/>
        <c:ser>
          <c:idx val="0"/>
          <c:order val="0"/>
          <c:tx>
            <c:strRef>
              <c:f>Sheet1!$B$1</c:f>
              <c:strCache>
                <c:ptCount val="1"/>
                <c:pt idx="0">
                  <c:v>Rank 1</c:v>
                </c:pt>
              </c:strCache>
            </c:strRef>
          </c:tx>
          <c:spPr>
            <a:solidFill>
              <a:schemeClr val="tx2"/>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Middle East/Africa</c:v>
                </c:pt>
                <c:pt idx="3">
                  <c:v>BRICS</c:v>
                </c:pt>
                <c:pt idx="4">
                  <c:v>LATAM</c:v>
                </c:pt>
                <c:pt idx="5">
                  <c:v>APAC</c:v>
                </c:pt>
                <c:pt idx="6">
                  <c:v>North America</c:v>
                </c:pt>
                <c:pt idx="7">
                  <c:v>G-8 Countries</c:v>
                </c:pt>
                <c:pt idx="8">
                  <c:v>Europe</c:v>
                </c:pt>
              </c:strCache>
            </c:strRef>
          </c:cat>
          <c:val>
            <c:numRef>
              <c:f>Sheet1!$B$2:$B$10</c:f>
              <c:numCache>
                <c:formatCode>General</c:formatCode>
                <c:ptCount val="9"/>
                <c:pt idx="0" formatCode="0%">
                  <c:v>0.11</c:v>
                </c:pt>
                <c:pt idx="2" formatCode="0%">
                  <c:v>0.22</c:v>
                </c:pt>
                <c:pt idx="3" formatCode="0%">
                  <c:v>0.09</c:v>
                </c:pt>
                <c:pt idx="4" formatCode="0%">
                  <c:v>0.1</c:v>
                </c:pt>
                <c:pt idx="5" formatCode="0%">
                  <c:v>0.08</c:v>
                </c:pt>
                <c:pt idx="6" formatCode="0%">
                  <c:v>0.07</c:v>
                </c:pt>
                <c:pt idx="7" formatCode="0%">
                  <c:v>0.06</c:v>
                </c:pt>
                <c:pt idx="8" formatCode="0%">
                  <c:v>0.05</c:v>
                </c:pt>
              </c:numCache>
            </c:numRef>
          </c:val>
          <c:extLst xmlns:c16r2="http://schemas.microsoft.com/office/drawing/2015/06/chart">
            <c:ext xmlns:c16="http://schemas.microsoft.com/office/drawing/2014/chart" uri="{C3380CC4-5D6E-409C-BE32-E72D297353CC}">
              <c16:uniqueId val="{00000000-34A4-44B1-92B5-A265098B05A8}"/>
            </c:ext>
          </c:extLst>
        </c:ser>
        <c:ser>
          <c:idx val="1"/>
          <c:order val="1"/>
          <c:tx>
            <c:strRef>
              <c:f>Sheet1!$C$1</c:f>
              <c:strCache>
                <c:ptCount val="1"/>
                <c:pt idx="0">
                  <c:v>Rank 2</c:v>
                </c:pt>
              </c:strCache>
            </c:strRef>
          </c:tx>
          <c:spPr>
            <a:solidFill>
              <a:schemeClr val="tx2">
                <a:lumMod val="60000"/>
                <a:lumOff val="40000"/>
              </a:schemeClr>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Middle East/Africa</c:v>
                </c:pt>
                <c:pt idx="3">
                  <c:v>BRICS</c:v>
                </c:pt>
                <c:pt idx="4">
                  <c:v>LATAM</c:v>
                </c:pt>
                <c:pt idx="5">
                  <c:v>APAC</c:v>
                </c:pt>
                <c:pt idx="6">
                  <c:v>North America</c:v>
                </c:pt>
                <c:pt idx="7">
                  <c:v>G-8 Countries</c:v>
                </c:pt>
                <c:pt idx="8">
                  <c:v>Europe</c:v>
                </c:pt>
              </c:strCache>
            </c:strRef>
          </c:cat>
          <c:val>
            <c:numRef>
              <c:f>Sheet1!$C$2:$C$10</c:f>
              <c:numCache>
                <c:formatCode>General</c:formatCode>
                <c:ptCount val="9"/>
                <c:pt idx="0" formatCode="0%">
                  <c:v>0.11</c:v>
                </c:pt>
                <c:pt idx="2" formatCode="0%">
                  <c:v>0.14</c:v>
                </c:pt>
                <c:pt idx="3" formatCode="0%">
                  <c:v>0.11</c:v>
                </c:pt>
                <c:pt idx="4" formatCode="0%">
                  <c:v>0.12</c:v>
                </c:pt>
                <c:pt idx="5" formatCode="0%">
                  <c:v>0.1</c:v>
                </c:pt>
                <c:pt idx="6" formatCode="0%">
                  <c:v>0.11</c:v>
                </c:pt>
                <c:pt idx="7" formatCode="0%">
                  <c:v>0.08</c:v>
                </c:pt>
                <c:pt idx="8" formatCode="0%">
                  <c:v>0.07</c:v>
                </c:pt>
              </c:numCache>
            </c:numRef>
          </c:val>
          <c:extLst xmlns:c16r2="http://schemas.microsoft.com/office/drawing/2015/06/chart">
            <c:ext xmlns:c16="http://schemas.microsoft.com/office/drawing/2014/chart" uri="{C3380CC4-5D6E-409C-BE32-E72D297353CC}">
              <c16:uniqueId val="{00000001-34A4-44B1-92B5-A265098B05A8}"/>
            </c:ext>
          </c:extLst>
        </c:ser>
        <c:ser>
          <c:idx val="2"/>
          <c:order val="2"/>
          <c:tx>
            <c:strRef>
              <c:f>Sheet1!$D$1</c:f>
              <c:strCache>
                <c:ptCount val="1"/>
                <c:pt idx="0">
                  <c:v>Rank 3</c:v>
                </c:pt>
              </c:strCache>
            </c:strRef>
          </c:tx>
          <c:spPr>
            <a:solidFill>
              <a:schemeClr val="tx2">
                <a:lumMod val="40000"/>
                <a:lumOff val="60000"/>
              </a:schemeClr>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Middle East/Africa</c:v>
                </c:pt>
                <c:pt idx="3">
                  <c:v>BRICS</c:v>
                </c:pt>
                <c:pt idx="4">
                  <c:v>LATAM</c:v>
                </c:pt>
                <c:pt idx="5">
                  <c:v>APAC</c:v>
                </c:pt>
                <c:pt idx="6">
                  <c:v>North America</c:v>
                </c:pt>
                <c:pt idx="7">
                  <c:v>G-8 Countries</c:v>
                </c:pt>
                <c:pt idx="8">
                  <c:v>Europe</c:v>
                </c:pt>
              </c:strCache>
            </c:strRef>
          </c:cat>
          <c:val>
            <c:numRef>
              <c:f>Sheet1!$D$2:$D$10</c:f>
              <c:numCache>
                <c:formatCode>General</c:formatCode>
                <c:ptCount val="9"/>
                <c:pt idx="0" formatCode="0%">
                  <c:v>0.12</c:v>
                </c:pt>
                <c:pt idx="2" formatCode="0%">
                  <c:v>0.14</c:v>
                </c:pt>
                <c:pt idx="3" formatCode="0%">
                  <c:v>0.13</c:v>
                </c:pt>
                <c:pt idx="4" formatCode="0%">
                  <c:v>0.12</c:v>
                </c:pt>
                <c:pt idx="5" formatCode="0%">
                  <c:v>0.12</c:v>
                </c:pt>
                <c:pt idx="6" formatCode="0%">
                  <c:v>0.11</c:v>
                </c:pt>
                <c:pt idx="7" formatCode="0%">
                  <c:v>0.1</c:v>
                </c:pt>
                <c:pt idx="8" formatCode="0%">
                  <c:v>0.1</c:v>
                </c:pt>
              </c:numCache>
            </c:numRef>
          </c:val>
          <c:extLst xmlns:c16r2="http://schemas.microsoft.com/office/drawing/2015/06/chart">
            <c:ext xmlns:c16="http://schemas.microsoft.com/office/drawing/2014/chart" uri="{C3380CC4-5D6E-409C-BE32-E72D297353CC}">
              <c16:uniqueId val="{00000002-34A4-44B1-92B5-A265098B05A8}"/>
            </c:ext>
          </c:extLst>
        </c:ser>
        <c:ser>
          <c:idx val="3"/>
          <c:order val="3"/>
          <c:tx>
            <c:strRef>
              <c:f>Sheet1!$E$1</c:f>
              <c:strCache>
                <c:ptCount val="1"/>
                <c:pt idx="0">
                  <c:v>Rank 4</c:v>
                </c:pt>
              </c:strCache>
            </c:strRef>
          </c:tx>
          <c:spPr>
            <a:solidFill>
              <a:schemeClr val="accent2">
                <a:lumMod val="60000"/>
                <a:lumOff val="40000"/>
              </a:schemeClr>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lumMod val="50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Middle East/Africa</c:v>
                </c:pt>
                <c:pt idx="3">
                  <c:v>BRICS</c:v>
                </c:pt>
                <c:pt idx="4">
                  <c:v>LATAM</c:v>
                </c:pt>
                <c:pt idx="5">
                  <c:v>APAC</c:v>
                </c:pt>
                <c:pt idx="6">
                  <c:v>North America</c:v>
                </c:pt>
                <c:pt idx="7">
                  <c:v>G-8 Countries</c:v>
                </c:pt>
                <c:pt idx="8">
                  <c:v>Europe</c:v>
                </c:pt>
              </c:strCache>
            </c:strRef>
          </c:cat>
          <c:val>
            <c:numRef>
              <c:f>Sheet1!$E$2:$E$10</c:f>
              <c:numCache>
                <c:formatCode>General</c:formatCode>
                <c:ptCount val="9"/>
                <c:pt idx="0" formatCode="0%">
                  <c:v>0.13</c:v>
                </c:pt>
                <c:pt idx="2" formatCode="0%">
                  <c:v>0.11</c:v>
                </c:pt>
                <c:pt idx="3" formatCode="0%">
                  <c:v>0.14</c:v>
                </c:pt>
                <c:pt idx="4" formatCode="0%">
                  <c:v>0.16</c:v>
                </c:pt>
                <c:pt idx="5" formatCode="0%">
                  <c:v>0.14</c:v>
                </c:pt>
                <c:pt idx="6" formatCode="0%">
                  <c:v>0.14</c:v>
                </c:pt>
                <c:pt idx="7" formatCode="0%">
                  <c:v>0.12</c:v>
                </c:pt>
                <c:pt idx="8" formatCode="0%">
                  <c:v>0.13</c:v>
                </c:pt>
              </c:numCache>
            </c:numRef>
          </c:val>
          <c:extLst xmlns:c16r2="http://schemas.microsoft.com/office/drawing/2015/06/chart">
            <c:ext xmlns:c16="http://schemas.microsoft.com/office/drawing/2014/chart" uri="{C3380CC4-5D6E-409C-BE32-E72D297353CC}">
              <c16:uniqueId val="{00000003-34A4-44B1-92B5-A265098B05A8}"/>
            </c:ext>
          </c:extLst>
        </c:ser>
        <c:ser>
          <c:idx val="4"/>
          <c:order val="4"/>
          <c:tx>
            <c:strRef>
              <c:f>Sheet1!$F$1</c:f>
              <c:strCache>
                <c:ptCount val="1"/>
                <c:pt idx="0">
                  <c:v>Rank 5</c:v>
                </c:pt>
              </c:strCache>
            </c:strRef>
          </c:tx>
          <c:spPr>
            <a:solidFill>
              <a:schemeClr val="accent2"/>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Middle East/Africa</c:v>
                </c:pt>
                <c:pt idx="3">
                  <c:v>BRICS</c:v>
                </c:pt>
                <c:pt idx="4">
                  <c:v>LATAM</c:v>
                </c:pt>
                <c:pt idx="5">
                  <c:v>APAC</c:v>
                </c:pt>
                <c:pt idx="6">
                  <c:v>North America</c:v>
                </c:pt>
                <c:pt idx="7">
                  <c:v>G-8 Countries</c:v>
                </c:pt>
                <c:pt idx="8">
                  <c:v>Europe</c:v>
                </c:pt>
              </c:strCache>
            </c:strRef>
          </c:cat>
          <c:val>
            <c:numRef>
              <c:f>Sheet1!$F$2:$F$10</c:f>
              <c:numCache>
                <c:formatCode>General</c:formatCode>
                <c:ptCount val="9"/>
                <c:pt idx="0" formatCode="0%">
                  <c:v>0.15</c:v>
                </c:pt>
                <c:pt idx="2" formatCode="0%">
                  <c:v>0.12</c:v>
                </c:pt>
                <c:pt idx="3" formatCode="0%">
                  <c:v>0.17</c:v>
                </c:pt>
                <c:pt idx="4" formatCode="0%">
                  <c:v>0.16</c:v>
                </c:pt>
                <c:pt idx="5" formatCode="0%">
                  <c:v>0.16</c:v>
                </c:pt>
                <c:pt idx="6" formatCode="0%">
                  <c:v>0.16</c:v>
                </c:pt>
                <c:pt idx="7" formatCode="0%">
                  <c:v>0.16</c:v>
                </c:pt>
                <c:pt idx="8" formatCode="0%">
                  <c:v>0.16</c:v>
                </c:pt>
              </c:numCache>
            </c:numRef>
          </c:val>
          <c:extLst xmlns:c16r2="http://schemas.microsoft.com/office/drawing/2015/06/chart">
            <c:ext xmlns:c16="http://schemas.microsoft.com/office/drawing/2014/chart" uri="{C3380CC4-5D6E-409C-BE32-E72D297353CC}">
              <c16:uniqueId val="{00000004-34A4-44B1-92B5-A265098B05A8}"/>
            </c:ext>
          </c:extLst>
        </c:ser>
        <c:ser>
          <c:idx val="5"/>
          <c:order val="5"/>
          <c:tx>
            <c:strRef>
              <c:f>Sheet1!$G$1</c:f>
              <c:strCache>
                <c:ptCount val="1"/>
                <c:pt idx="0">
                  <c:v>Rank 6</c:v>
                </c:pt>
              </c:strCache>
            </c:strRef>
          </c:tx>
          <c:spPr>
            <a:solidFill>
              <a:schemeClr val="accent1">
                <a:lumMod val="60000"/>
                <a:lumOff val="40000"/>
              </a:schemeClr>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Middle East/Africa</c:v>
                </c:pt>
                <c:pt idx="3">
                  <c:v>BRICS</c:v>
                </c:pt>
                <c:pt idx="4">
                  <c:v>LATAM</c:v>
                </c:pt>
                <c:pt idx="5">
                  <c:v>APAC</c:v>
                </c:pt>
                <c:pt idx="6">
                  <c:v>North America</c:v>
                </c:pt>
                <c:pt idx="7">
                  <c:v>G-8 Countries</c:v>
                </c:pt>
                <c:pt idx="8">
                  <c:v>Europe</c:v>
                </c:pt>
              </c:strCache>
            </c:strRef>
          </c:cat>
          <c:val>
            <c:numRef>
              <c:f>Sheet1!$G$2:$G$10</c:f>
              <c:numCache>
                <c:formatCode>General</c:formatCode>
                <c:ptCount val="9"/>
                <c:pt idx="0" formatCode="0%">
                  <c:v>0.19</c:v>
                </c:pt>
                <c:pt idx="2" formatCode="0%">
                  <c:v>0.13</c:v>
                </c:pt>
                <c:pt idx="3" formatCode="0%">
                  <c:v>0.2</c:v>
                </c:pt>
                <c:pt idx="4" formatCode="0%">
                  <c:v>0.18</c:v>
                </c:pt>
                <c:pt idx="5" formatCode="0%">
                  <c:v>0.22</c:v>
                </c:pt>
                <c:pt idx="6" formatCode="0%">
                  <c:v>0.23</c:v>
                </c:pt>
                <c:pt idx="7" formatCode="0%">
                  <c:v>0.23</c:v>
                </c:pt>
                <c:pt idx="8" formatCode="0%">
                  <c:v>0.22</c:v>
                </c:pt>
              </c:numCache>
            </c:numRef>
          </c:val>
          <c:extLst xmlns:c16r2="http://schemas.microsoft.com/office/drawing/2015/06/chart">
            <c:ext xmlns:c16="http://schemas.microsoft.com/office/drawing/2014/chart" uri="{C3380CC4-5D6E-409C-BE32-E72D297353CC}">
              <c16:uniqueId val="{00000005-34A4-44B1-92B5-A265098B05A8}"/>
            </c:ext>
          </c:extLst>
        </c:ser>
        <c:ser>
          <c:idx val="6"/>
          <c:order val="6"/>
          <c:tx>
            <c:strRef>
              <c:f>Sheet1!$H$1</c:f>
              <c:strCache>
                <c:ptCount val="1"/>
                <c:pt idx="0">
                  <c:v>Rank 7</c:v>
                </c:pt>
              </c:strCache>
            </c:strRef>
          </c:tx>
          <c:spPr>
            <a:solidFill>
              <a:schemeClr val="accent1"/>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Middle East/Africa</c:v>
                </c:pt>
                <c:pt idx="3">
                  <c:v>BRICS</c:v>
                </c:pt>
                <c:pt idx="4">
                  <c:v>LATAM</c:v>
                </c:pt>
                <c:pt idx="5">
                  <c:v>APAC</c:v>
                </c:pt>
                <c:pt idx="6">
                  <c:v>North America</c:v>
                </c:pt>
                <c:pt idx="7">
                  <c:v>G-8 Countries</c:v>
                </c:pt>
                <c:pt idx="8">
                  <c:v>Europe</c:v>
                </c:pt>
              </c:strCache>
            </c:strRef>
          </c:cat>
          <c:val>
            <c:numRef>
              <c:f>Sheet1!$H$2:$H$10</c:f>
              <c:numCache>
                <c:formatCode>General</c:formatCode>
                <c:ptCount val="9"/>
                <c:pt idx="0" formatCode="0%">
                  <c:v>0.19</c:v>
                </c:pt>
                <c:pt idx="2" formatCode="0%">
                  <c:v>0.13</c:v>
                </c:pt>
                <c:pt idx="3" formatCode="0%">
                  <c:v>0.17</c:v>
                </c:pt>
                <c:pt idx="4" formatCode="0%">
                  <c:v>0.17</c:v>
                </c:pt>
                <c:pt idx="5" formatCode="0%">
                  <c:v>0.19</c:v>
                </c:pt>
                <c:pt idx="6" formatCode="0%">
                  <c:v>0.18</c:v>
                </c:pt>
                <c:pt idx="7" formatCode="0%">
                  <c:v>0.25</c:v>
                </c:pt>
                <c:pt idx="8" formatCode="0%">
                  <c:v>0.26</c:v>
                </c:pt>
              </c:numCache>
            </c:numRef>
          </c:val>
          <c:extLst xmlns:c16r2="http://schemas.microsoft.com/office/drawing/2015/06/chart">
            <c:ext xmlns:c16="http://schemas.microsoft.com/office/drawing/2014/chart" uri="{C3380CC4-5D6E-409C-BE32-E72D297353CC}">
              <c16:uniqueId val="{00000006-34A4-44B1-92B5-A265098B05A8}"/>
            </c:ext>
          </c:extLst>
        </c:ser>
        <c:dLbls>
          <c:showLegendKey val="0"/>
          <c:showVal val="0"/>
          <c:showCatName val="0"/>
          <c:showSerName val="0"/>
          <c:showPercent val="0"/>
          <c:showBubbleSize val="0"/>
        </c:dLbls>
        <c:gapWidth val="50"/>
        <c:overlap val="100"/>
        <c:axId val="1607337504"/>
        <c:axId val="1607263872"/>
      </c:barChart>
      <c:catAx>
        <c:axId val="1607337504"/>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07263872"/>
        <c:crosses val="autoZero"/>
        <c:auto val="1"/>
        <c:lblAlgn val="ctr"/>
        <c:lblOffset val="0"/>
        <c:noMultiLvlLbl val="0"/>
      </c:catAx>
      <c:valAx>
        <c:axId val="1607263872"/>
        <c:scaling>
          <c:orientation val="minMax"/>
          <c:max val="1.0"/>
        </c:scaling>
        <c:delete val="1"/>
        <c:axPos val="t"/>
        <c:numFmt formatCode="0%" sourceLinked="1"/>
        <c:majorTickMark val="none"/>
        <c:minorTickMark val="none"/>
        <c:tickLblPos val="nextTo"/>
        <c:crossAx val="1607337504"/>
        <c:crosses val="autoZero"/>
        <c:crossBetween val="between"/>
      </c:valAx>
      <c:spPr>
        <a:noFill/>
        <a:ln>
          <a:noFill/>
        </a:ln>
        <a:effectLst/>
      </c:spPr>
    </c:plotArea>
    <c:legend>
      <c:legendPos val="b"/>
      <c:layout>
        <c:manualLayout>
          <c:xMode val="edge"/>
          <c:yMode val="edge"/>
          <c:x val="0.33974229783777"/>
          <c:y val="0.908019513865115"/>
          <c:w val="0.637280105611799"/>
          <c:h val="0.0617872494199095"/>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percentStacked"/>
        <c:varyColors val="0"/>
        <c:ser>
          <c:idx val="0"/>
          <c:order val="0"/>
          <c:tx>
            <c:strRef>
              <c:f>Sheet1!$B$1</c:f>
              <c:strCache>
                <c:ptCount val="1"/>
                <c:pt idx="0">
                  <c:v>Rank 1</c:v>
                </c:pt>
              </c:strCache>
            </c:strRef>
          </c:tx>
          <c:spPr>
            <a:solidFill>
              <a:schemeClr val="tx2"/>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Nigeria</c:v>
                </c:pt>
                <c:pt idx="3">
                  <c:v>Kenya</c:v>
                </c:pt>
                <c:pt idx="4">
                  <c:v>Pakistan</c:v>
                </c:pt>
                <c:pt idx="5">
                  <c:v>Tunisia</c:v>
                </c:pt>
                <c:pt idx="6">
                  <c:v>Brazil</c:v>
                </c:pt>
                <c:pt idx="7">
                  <c:v>Turkey</c:v>
                </c:pt>
                <c:pt idx="8">
                  <c:v>Egypt</c:v>
                </c:pt>
                <c:pt idx="9">
                  <c:v>India</c:v>
                </c:pt>
                <c:pt idx="10">
                  <c:v>Italy</c:v>
                </c:pt>
                <c:pt idx="11">
                  <c:v>France</c:v>
                </c:pt>
                <c:pt idx="12">
                  <c:v>South Africa</c:v>
                </c:pt>
                <c:pt idx="13">
                  <c:v>Russia</c:v>
                </c:pt>
                <c:pt idx="14">
                  <c:v>Mexico</c:v>
                </c:pt>
                <c:pt idx="15">
                  <c:v>Poland</c:v>
                </c:pt>
                <c:pt idx="16">
                  <c:v>Great Britain</c:v>
                </c:pt>
                <c:pt idx="17">
                  <c:v>Sweden</c:v>
                </c:pt>
                <c:pt idx="18">
                  <c:v>Australia</c:v>
                </c:pt>
                <c:pt idx="19">
                  <c:v>United States</c:v>
                </c:pt>
                <c:pt idx="20">
                  <c:v>Republic of Korea</c:v>
                </c:pt>
                <c:pt idx="21">
                  <c:v>Germany</c:v>
                </c:pt>
                <c:pt idx="22">
                  <c:v>Indonesia</c:v>
                </c:pt>
                <c:pt idx="23">
                  <c:v>China</c:v>
                </c:pt>
                <c:pt idx="24">
                  <c:v>Japan</c:v>
                </c:pt>
                <c:pt idx="25">
                  <c:v>Hong Kong</c:v>
                </c:pt>
                <c:pt idx="26">
                  <c:v>Canada</c:v>
                </c:pt>
              </c:strCache>
            </c:strRef>
          </c:cat>
          <c:val>
            <c:numRef>
              <c:f>Sheet1!$B$2:$B$28</c:f>
              <c:numCache>
                <c:formatCode>General</c:formatCode>
                <c:ptCount val="27"/>
                <c:pt idx="0" formatCode="0%">
                  <c:v>0.06</c:v>
                </c:pt>
                <c:pt idx="2" formatCode="0%">
                  <c:v>0.42</c:v>
                </c:pt>
                <c:pt idx="3" formatCode="0%">
                  <c:v>0.44</c:v>
                </c:pt>
                <c:pt idx="4" formatCode="0%">
                  <c:v>0.09</c:v>
                </c:pt>
                <c:pt idx="5" formatCode="0%">
                  <c:v>0.14</c:v>
                </c:pt>
                <c:pt idx="6" formatCode="0%">
                  <c:v>0.03</c:v>
                </c:pt>
                <c:pt idx="7" formatCode="0%">
                  <c:v>0.03</c:v>
                </c:pt>
                <c:pt idx="8" formatCode="0%">
                  <c:v>0.03</c:v>
                </c:pt>
                <c:pt idx="9" formatCode="0%">
                  <c:v>0.05</c:v>
                </c:pt>
                <c:pt idx="10" formatCode="0%">
                  <c:v>0.04</c:v>
                </c:pt>
                <c:pt idx="11" formatCode="0%">
                  <c:v>0.04</c:v>
                </c:pt>
                <c:pt idx="12" formatCode="0%">
                  <c:v>0.03</c:v>
                </c:pt>
                <c:pt idx="13" formatCode="0%">
                  <c:v>0.03</c:v>
                </c:pt>
                <c:pt idx="14" formatCode="0%">
                  <c:v>0.04</c:v>
                </c:pt>
                <c:pt idx="15" formatCode="0%">
                  <c:v>0.03</c:v>
                </c:pt>
                <c:pt idx="16" formatCode="0%">
                  <c:v>0.02</c:v>
                </c:pt>
                <c:pt idx="17" formatCode="0%">
                  <c:v>0.04</c:v>
                </c:pt>
                <c:pt idx="18" formatCode="0%">
                  <c:v>0.02</c:v>
                </c:pt>
                <c:pt idx="19" formatCode="0%">
                  <c:v>0.03</c:v>
                </c:pt>
                <c:pt idx="20" formatCode="0%">
                  <c:v>0.02</c:v>
                </c:pt>
                <c:pt idx="21" formatCode="0%">
                  <c:v>0.03</c:v>
                </c:pt>
                <c:pt idx="22" formatCode="0%">
                  <c:v>0.01</c:v>
                </c:pt>
                <c:pt idx="23" formatCode="0%">
                  <c:v>0.02</c:v>
                </c:pt>
                <c:pt idx="24" formatCode="0%">
                  <c:v>0.02</c:v>
                </c:pt>
                <c:pt idx="25" formatCode="0%">
                  <c:v>0.03</c:v>
                </c:pt>
                <c:pt idx="26" formatCode="0%">
                  <c:v>0.02</c:v>
                </c:pt>
              </c:numCache>
            </c:numRef>
          </c:val>
          <c:extLst xmlns:c16r2="http://schemas.microsoft.com/office/drawing/2015/06/chart">
            <c:ext xmlns:c16="http://schemas.microsoft.com/office/drawing/2014/chart" uri="{C3380CC4-5D6E-409C-BE32-E72D297353CC}">
              <c16:uniqueId val="{00000000-1380-4318-9C6F-12E3FD0534D6}"/>
            </c:ext>
          </c:extLst>
        </c:ser>
        <c:ser>
          <c:idx val="1"/>
          <c:order val="1"/>
          <c:tx>
            <c:strRef>
              <c:f>Sheet1!$C$1</c:f>
              <c:strCache>
                <c:ptCount val="1"/>
                <c:pt idx="0">
                  <c:v>Rank 2</c:v>
                </c:pt>
              </c:strCache>
            </c:strRef>
          </c:tx>
          <c:spPr>
            <a:solidFill>
              <a:schemeClr val="tx2">
                <a:lumMod val="60000"/>
                <a:lumOff val="40000"/>
              </a:schemeClr>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Nigeria</c:v>
                </c:pt>
                <c:pt idx="3">
                  <c:v>Kenya</c:v>
                </c:pt>
                <c:pt idx="4">
                  <c:v>Pakistan</c:v>
                </c:pt>
                <c:pt idx="5">
                  <c:v>Tunisia</c:v>
                </c:pt>
                <c:pt idx="6">
                  <c:v>Brazil</c:v>
                </c:pt>
                <c:pt idx="7">
                  <c:v>Turkey</c:v>
                </c:pt>
                <c:pt idx="8">
                  <c:v>Egypt</c:v>
                </c:pt>
                <c:pt idx="9">
                  <c:v>India</c:v>
                </c:pt>
                <c:pt idx="10">
                  <c:v>Italy</c:v>
                </c:pt>
                <c:pt idx="11">
                  <c:v>France</c:v>
                </c:pt>
                <c:pt idx="12">
                  <c:v>South Africa</c:v>
                </c:pt>
                <c:pt idx="13">
                  <c:v>Russia</c:v>
                </c:pt>
                <c:pt idx="14">
                  <c:v>Mexico</c:v>
                </c:pt>
                <c:pt idx="15">
                  <c:v>Poland</c:v>
                </c:pt>
                <c:pt idx="16">
                  <c:v>Great Britain</c:v>
                </c:pt>
                <c:pt idx="17">
                  <c:v>Sweden</c:v>
                </c:pt>
                <c:pt idx="18">
                  <c:v>Australia</c:v>
                </c:pt>
                <c:pt idx="19">
                  <c:v>United States</c:v>
                </c:pt>
                <c:pt idx="20">
                  <c:v>Republic of Korea</c:v>
                </c:pt>
                <c:pt idx="21">
                  <c:v>Germany</c:v>
                </c:pt>
                <c:pt idx="22">
                  <c:v>Indonesia</c:v>
                </c:pt>
                <c:pt idx="23">
                  <c:v>China</c:v>
                </c:pt>
                <c:pt idx="24">
                  <c:v>Japan</c:v>
                </c:pt>
                <c:pt idx="25">
                  <c:v>Hong Kong</c:v>
                </c:pt>
                <c:pt idx="26">
                  <c:v>Canada</c:v>
                </c:pt>
              </c:strCache>
            </c:strRef>
          </c:cat>
          <c:val>
            <c:numRef>
              <c:f>Sheet1!$C$2:$C$28</c:f>
              <c:numCache>
                <c:formatCode>General</c:formatCode>
                <c:ptCount val="27"/>
                <c:pt idx="0" formatCode="0%">
                  <c:v>0.07</c:v>
                </c:pt>
                <c:pt idx="2" formatCode="0%">
                  <c:v>0.22</c:v>
                </c:pt>
                <c:pt idx="3" formatCode="0%">
                  <c:v>0.18</c:v>
                </c:pt>
                <c:pt idx="4" formatCode="0%">
                  <c:v>0.13</c:v>
                </c:pt>
                <c:pt idx="5" formatCode="0%">
                  <c:v>0.09</c:v>
                </c:pt>
                <c:pt idx="6" formatCode="0%">
                  <c:v>0.1</c:v>
                </c:pt>
                <c:pt idx="7" formatCode="0%">
                  <c:v>0.08</c:v>
                </c:pt>
                <c:pt idx="8" formatCode="0%">
                  <c:v>0.08</c:v>
                </c:pt>
                <c:pt idx="9" formatCode="0%">
                  <c:v>0.09</c:v>
                </c:pt>
                <c:pt idx="10" formatCode="0%">
                  <c:v>0.07</c:v>
                </c:pt>
                <c:pt idx="11" formatCode="0%">
                  <c:v>0.06</c:v>
                </c:pt>
                <c:pt idx="12" formatCode="0%">
                  <c:v>0.06</c:v>
                </c:pt>
                <c:pt idx="13" formatCode="0%">
                  <c:v>0.07</c:v>
                </c:pt>
                <c:pt idx="14" formatCode="0%">
                  <c:v>0.08</c:v>
                </c:pt>
                <c:pt idx="15" formatCode="0%">
                  <c:v>0.06</c:v>
                </c:pt>
                <c:pt idx="16" formatCode="0%">
                  <c:v>0.04</c:v>
                </c:pt>
                <c:pt idx="17" formatCode="0%">
                  <c:v>0.06</c:v>
                </c:pt>
                <c:pt idx="18" formatCode="0%">
                  <c:v>0.07</c:v>
                </c:pt>
                <c:pt idx="19" formatCode="0%">
                  <c:v>0.03</c:v>
                </c:pt>
                <c:pt idx="20" formatCode="0%">
                  <c:v>0.06</c:v>
                </c:pt>
                <c:pt idx="21" formatCode="0%">
                  <c:v>0.04</c:v>
                </c:pt>
                <c:pt idx="22" formatCode="0%">
                  <c:v>0.06</c:v>
                </c:pt>
                <c:pt idx="23" formatCode="0%">
                  <c:v>0.05</c:v>
                </c:pt>
                <c:pt idx="24" formatCode="0%">
                  <c:v>0.05</c:v>
                </c:pt>
                <c:pt idx="25" formatCode="0%">
                  <c:v>0.04</c:v>
                </c:pt>
                <c:pt idx="26" formatCode="0%">
                  <c:v>0.04</c:v>
                </c:pt>
              </c:numCache>
            </c:numRef>
          </c:val>
          <c:extLst xmlns:c16r2="http://schemas.microsoft.com/office/drawing/2015/06/chart">
            <c:ext xmlns:c16="http://schemas.microsoft.com/office/drawing/2014/chart" uri="{C3380CC4-5D6E-409C-BE32-E72D297353CC}">
              <c16:uniqueId val="{00000001-1380-4318-9C6F-12E3FD0534D6}"/>
            </c:ext>
          </c:extLst>
        </c:ser>
        <c:ser>
          <c:idx val="2"/>
          <c:order val="2"/>
          <c:tx>
            <c:strRef>
              <c:f>Sheet1!$D$1</c:f>
              <c:strCache>
                <c:ptCount val="1"/>
                <c:pt idx="0">
                  <c:v>Rank 3</c:v>
                </c:pt>
              </c:strCache>
            </c:strRef>
          </c:tx>
          <c:spPr>
            <a:solidFill>
              <a:schemeClr val="tx2">
                <a:lumMod val="40000"/>
                <a:lumOff val="60000"/>
              </a:schemeClr>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Nigeria</c:v>
                </c:pt>
                <c:pt idx="3">
                  <c:v>Kenya</c:v>
                </c:pt>
                <c:pt idx="4">
                  <c:v>Pakistan</c:v>
                </c:pt>
                <c:pt idx="5">
                  <c:v>Tunisia</c:v>
                </c:pt>
                <c:pt idx="6">
                  <c:v>Brazil</c:v>
                </c:pt>
                <c:pt idx="7">
                  <c:v>Turkey</c:v>
                </c:pt>
                <c:pt idx="8">
                  <c:v>Egypt</c:v>
                </c:pt>
                <c:pt idx="9">
                  <c:v>India</c:v>
                </c:pt>
                <c:pt idx="10">
                  <c:v>Italy</c:v>
                </c:pt>
                <c:pt idx="11">
                  <c:v>France</c:v>
                </c:pt>
                <c:pt idx="12">
                  <c:v>South Africa</c:v>
                </c:pt>
                <c:pt idx="13">
                  <c:v>Russia</c:v>
                </c:pt>
                <c:pt idx="14">
                  <c:v>Mexico</c:v>
                </c:pt>
                <c:pt idx="15">
                  <c:v>Poland</c:v>
                </c:pt>
                <c:pt idx="16">
                  <c:v>Great Britain</c:v>
                </c:pt>
                <c:pt idx="17">
                  <c:v>Sweden</c:v>
                </c:pt>
                <c:pt idx="18">
                  <c:v>Australia</c:v>
                </c:pt>
                <c:pt idx="19">
                  <c:v>United States</c:v>
                </c:pt>
                <c:pt idx="20">
                  <c:v>Republic of Korea</c:v>
                </c:pt>
                <c:pt idx="21">
                  <c:v>Germany</c:v>
                </c:pt>
                <c:pt idx="22">
                  <c:v>Indonesia</c:v>
                </c:pt>
                <c:pt idx="23">
                  <c:v>China</c:v>
                </c:pt>
                <c:pt idx="24">
                  <c:v>Japan</c:v>
                </c:pt>
                <c:pt idx="25">
                  <c:v>Hong Kong</c:v>
                </c:pt>
                <c:pt idx="26">
                  <c:v>Canada</c:v>
                </c:pt>
              </c:strCache>
            </c:strRef>
          </c:cat>
          <c:val>
            <c:numRef>
              <c:f>Sheet1!$D$2:$D$28</c:f>
              <c:numCache>
                <c:formatCode>General</c:formatCode>
                <c:ptCount val="27"/>
                <c:pt idx="0" formatCode="0%">
                  <c:v>0.09</c:v>
                </c:pt>
                <c:pt idx="2" formatCode="0%">
                  <c:v>0.17</c:v>
                </c:pt>
                <c:pt idx="3" formatCode="0%">
                  <c:v>0.11</c:v>
                </c:pt>
                <c:pt idx="4" formatCode="0%">
                  <c:v>0.16</c:v>
                </c:pt>
                <c:pt idx="5" formatCode="0%">
                  <c:v>0.14</c:v>
                </c:pt>
                <c:pt idx="6" formatCode="0%">
                  <c:v>0.12</c:v>
                </c:pt>
                <c:pt idx="7" formatCode="0%">
                  <c:v>0.11</c:v>
                </c:pt>
                <c:pt idx="8" formatCode="0%">
                  <c:v>0.11</c:v>
                </c:pt>
                <c:pt idx="9" formatCode="0%">
                  <c:v>0.09</c:v>
                </c:pt>
                <c:pt idx="10" formatCode="0%">
                  <c:v>0.1</c:v>
                </c:pt>
                <c:pt idx="11" formatCode="0%">
                  <c:v>0.1</c:v>
                </c:pt>
                <c:pt idx="12" formatCode="0%">
                  <c:v>0.1</c:v>
                </c:pt>
                <c:pt idx="13" formatCode="0%">
                  <c:v>0.11</c:v>
                </c:pt>
                <c:pt idx="14" formatCode="0%">
                  <c:v>0.08</c:v>
                </c:pt>
                <c:pt idx="15" formatCode="0%">
                  <c:v>0.1</c:v>
                </c:pt>
                <c:pt idx="16" formatCode="0%">
                  <c:v>0.09</c:v>
                </c:pt>
                <c:pt idx="17" formatCode="0%">
                  <c:v>0.07</c:v>
                </c:pt>
                <c:pt idx="18" formatCode="0%">
                  <c:v>0.07</c:v>
                </c:pt>
                <c:pt idx="19" formatCode="0%">
                  <c:v>0.06</c:v>
                </c:pt>
                <c:pt idx="20" formatCode="0%">
                  <c:v>0.07</c:v>
                </c:pt>
                <c:pt idx="21" formatCode="0%">
                  <c:v>0.06</c:v>
                </c:pt>
                <c:pt idx="22" formatCode="0%">
                  <c:v>0.08</c:v>
                </c:pt>
                <c:pt idx="23" formatCode="0%">
                  <c:v>0.07</c:v>
                </c:pt>
                <c:pt idx="24" formatCode="0%">
                  <c:v>0.07</c:v>
                </c:pt>
                <c:pt idx="25" formatCode="0%">
                  <c:v>0.07</c:v>
                </c:pt>
                <c:pt idx="26" formatCode="0%">
                  <c:v>0.08</c:v>
                </c:pt>
              </c:numCache>
            </c:numRef>
          </c:val>
          <c:extLst xmlns:c16r2="http://schemas.microsoft.com/office/drawing/2015/06/chart">
            <c:ext xmlns:c16="http://schemas.microsoft.com/office/drawing/2014/chart" uri="{C3380CC4-5D6E-409C-BE32-E72D297353CC}">
              <c16:uniqueId val="{00000002-1380-4318-9C6F-12E3FD0534D6}"/>
            </c:ext>
          </c:extLst>
        </c:ser>
        <c:ser>
          <c:idx val="3"/>
          <c:order val="3"/>
          <c:tx>
            <c:strRef>
              <c:f>Sheet1!$E$1</c:f>
              <c:strCache>
                <c:ptCount val="1"/>
                <c:pt idx="0">
                  <c:v>Rank 4</c:v>
                </c:pt>
              </c:strCache>
            </c:strRef>
          </c:tx>
          <c:spPr>
            <a:solidFill>
              <a:schemeClr val="accent2">
                <a:lumMod val="60000"/>
                <a:lumOff val="40000"/>
              </a:schemeClr>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0">
                <a:spAutoFit/>
              </a:bodyPr>
              <a:lstStyle/>
              <a:p>
                <a:pPr algn="ctr">
                  <a:defRPr lang="en-US" sz="1197" b="0" i="0" u="none" strike="noStrike" kern="1200" baseline="0">
                    <a:solidFill>
                      <a:schemeClr val="bg1">
                        <a:lumMod val="50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Nigeria</c:v>
                </c:pt>
                <c:pt idx="3">
                  <c:v>Kenya</c:v>
                </c:pt>
                <c:pt idx="4">
                  <c:v>Pakistan</c:v>
                </c:pt>
                <c:pt idx="5">
                  <c:v>Tunisia</c:v>
                </c:pt>
                <c:pt idx="6">
                  <c:v>Brazil</c:v>
                </c:pt>
                <c:pt idx="7">
                  <c:v>Turkey</c:v>
                </c:pt>
                <c:pt idx="8">
                  <c:v>Egypt</c:v>
                </c:pt>
                <c:pt idx="9">
                  <c:v>India</c:v>
                </c:pt>
                <c:pt idx="10">
                  <c:v>Italy</c:v>
                </c:pt>
                <c:pt idx="11">
                  <c:v>France</c:v>
                </c:pt>
                <c:pt idx="12">
                  <c:v>South Africa</c:v>
                </c:pt>
                <c:pt idx="13">
                  <c:v>Russia</c:v>
                </c:pt>
                <c:pt idx="14">
                  <c:v>Mexico</c:v>
                </c:pt>
                <c:pt idx="15">
                  <c:v>Poland</c:v>
                </c:pt>
                <c:pt idx="16">
                  <c:v>Great Britain</c:v>
                </c:pt>
                <c:pt idx="17">
                  <c:v>Sweden</c:v>
                </c:pt>
                <c:pt idx="18">
                  <c:v>Australia</c:v>
                </c:pt>
                <c:pt idx="19">
                  <c:v>United States</c:v>
                </c:pt>
                <c:pt idx="20">
                  <c:v>Republic of Korea</c:v>
                </c:pt>
                <c:pt idx="21">
                  <c:v>Germany</c:v>
                </c:pt>
                <c:pt idx="22">
                  <c:v>Indonesia</c:v>
                </c:pt>
                <c:pt idx="23">
                  <c:v>China</c:v>
                </c:pt>
                <c:pt idx="24">
                  <c:v>Japan</c:v>
                </c:pt>
                <c:pt idx="25">
                  <c:v>Hong Kong</c:v>
                </c:pt>
                <c:pt idx="26">
                  <c:v>Canada</c:v>
                </c:pt>
              </c:strCache>
            </c:strRef>
          </c:cat>
          <c:val>
            <c:numRef>
              <c:f>Sheet1!$E$2:$E$28</c:f>
              <c:numCache>
                <c:formatCode>General</c:formatCode>
                <c:ptCount val="27"/>
                <c:pt idx="0" formatCode="0%">
                  <c:v>0.11</c:v>
                </c:pt>
                <c:pt idx="2" formatCode="0%">
                  <c:v>0.09</c:v>
                </c:pt>
                <c:pt idx="3" formatCode="0%">
                  <c:v>0.09</c:v>
                </c:pt>
                <c:pt idx="4" formatCode="0%">
                  <c:v>0.17</c:v>
                </c:pt>
                <c:pt idx="5" formatCode="0%">
                  <c:v>0.12</c:v>
                </c:pt>
                <c:pt idx="6" formatCode="0%">
                  <c:v>0.12</c:v>
                </c:pt>
                <c:pt idx="7" formatCode="0%">
                  <c:v>0.16</c:v>
                </c:pt>
                <c:pt idx="8" formatCode="0%">
                  <c:v>0.12</c:v>
                </c:pt>
                <c:pt idx="9" formatCode="0%">
                  <c:v>0.12</c:v>
                </c:pt>
                <c:pt idx="10" formatCode="0%">
                  <c:v>0.1</c:v>
                </c:pt>
                <c:pt idx="11" formatCode="0%">
                  <c:v>0.1</c:v>
                </c:pt>
                <c:pt idx="12" formatCode="0%">
                  <c:v>0.14</c:v>
                </c:pt>
                <c:pt idx="13" formatCode="0%">
                  <c:v>0.11</c:v>
                </c:pt>
                <c:pt idx="14" formatCode="0%">
                  <c:v>0.11</c:v>
                </c:pt>
                <c:pt idx="15" formatCode="0%">
                  <c:v>0.11</c:v>
                </c:pt>
                <c:pt idx="16" formatCode="0%">
                  <c:v>0.13</c:v>
                </c:pt>
                <c:pt idx="17" formatCode="0%">
                  <c:v>0.12</c:v>
                </c:pt>
                <c:pt idx="18" formatCode="0%">
                  <c:v>0.12</c:v>
                </c:pt>
                <c:pt idx="19" formatCode="0%">
                  <c:v>0.12</c:v>
                </c:pt>
                <c:pt idx="20" formatCode="0%">
                  <c:v>0.1</c:v>
                </c:pt>
                <c:pt idx="21" formatCode="0%">
                  <c:v>0.09</c:v>
                </c:pt>
                <c:pt idx="22" formatCode="0%">
                  <c:v>0.11</c:v>
                </c:pt>
                <c:pt idx="23" formatCode="0%">
                  <c:v>0.09</c:v>
                </c:pt>
                <c:pt idx="24" formatCode="0%">
                  <c:v>0.12</c:v>
                </c:pt>
                <c:pt idx="25" formatCode="0%">
                  <c:v>0.08</c:v>
                </c:pt>
                <c:pt idx="26" formatCode="0%">
                  <c:v>0.07</c:v>
                </c:pt>
              </c:numCache>
            </c:numRef>
          </c:val>
          <c:extLst xmlns:c16r2="http://schemas.microsoft.com/office/drawing/2015/06/chart">
            <c:ext xmlns:c16="http://schemas.microsoft.com/office/drawing/2014/chart" uri="{C3380CC4-5D6E-409C-BE32-E72D297353CC}">
              <c16:uniqueId val="{00000003-1380-4318-9C6F-12E3FD0534D6}"/>
            </c:ext>
          </c:extLst>
        </c:ser>
        <c:ser>
          <c:idx val="4"/>
          <c:order val="4"/>
          <c:tx>
            <c:strRef>
              <c:f>Sheet1!$F$1</c:f>
              <c:strCache>
                <c:ptCount val="1"/>
                <c:pt idx="0">
                  <c:v>Rank 5</c:v>
                </c:pt>
              </c:strCache>
            </c:strRef>
          </c:tx>
          <c:spPr>
            <a:solidFill>
              <a:schemeClr val="accent2"/>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0">
                <a:spAutoFit/>
              </a:bodyPr>
              <a:lstStyle/>
              <a:p>
                <a:pPr algn="ctr">
                  <a:defRPr lang="en-US"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Nigeria</c:v>
                </c:pt>
                <c:pt idx="3">
                  <c:v>Kenya</c:v>
                </c:pt>
                <c:pt idx="4">
                  <c:v>Pakistan</c:v>
                </c:pt>
                <c:pt idx="5">
                  <c:v>Tunisia</c:v>
                </c:pt>
                <c:pt idx="6">
                  <c:v>Brazil</c:v>
                </c:pt>
                <c:pt idx="7">
                  <c:v>Turkey</c:v>
                </c:pt>
                <c:pt idx="8">
                  <c:v>Egypt</c:v>
                </c:pt>
                <c:pt idx="9">
                  <c:v>India</c:v>
                </c:pt>
                <c:pt idx="10">
                  <c:v>Italy</c:v>
                </c:pt>
                <c:pt idx="11">
                  <c:v>France</c:v>
                </c:pt>
                <c:pt idx="12">
                  <c:v>South Africa</c:v>
                </c:pt>
                <c:pt idx="13">
                  <c:v>Russia</c:v>
                </c:pt>
                <c:pt idx="14">
                  <c:v>Mexico</c:v>
                </c:pt>
                <c:pt idx="15">
                  <c:v>Poland</c:v>
                </c:pt>
                <c:pt idx="16">
                  <c:v>Great Britain</c:v>
                </c:pt>
                <c:pt idx="17">
                  <c:v>Sweden</c:v>
                </c:pt>
                <c:pt idx="18">
                  <c:v>Australia</c:v>
                </c:pt>
                <c:pt idx="19">
                  <c:v>United States</c:v>
                </c:pt>
                <c:pt idx="20">
                  <c:v>Republic of Korea</c:v>
                </c:pt>
                <c:pt idx="21">
                  <c:v>Germany</c:v>
                </c:pt>
                <c:pt idx="22">
                  <c:v>Indonesia</c:v>
                </c:pt>
                <c:pt idx="23">
                  <c:v>China</c:v>
                </c:pt>
                <c:pt idx="24">
                  <c:v>Japan</c:v>
                </c:pt>
                <c:pt idx="25">
                  <c:v>Hong Kong</c:v>
                </c:pt>
                <c:pt idx="26">
                  <c:v>Canada</c:v>
                </c:pt>
              </c:strCache>
            </c:strRef>
          </c:cat>
          <c:val>
            <c:numRef>
              <c:f>Sheet1!$F$2:$F$28</c:f>
              <c:numCache>
                <c:formatCode>General</c:formatCode>
                <c:ptCount val="27"/>
                <c:pt idx="0" formatCode="0%">
                  <c:v>0.14</c:v>
                </c:pt>
                <c:pt idx="2" formatCode="0%">
                  <c:v>0.05</c:v>
                </c:pt>
                <c:pt idx="3" formatCode="0%">
                  <c:v>0.06</c:v>
                </c:pt>
                <c:pt idx="4" formatCode="0%">
                  <c:v>0.14</c:v>
                </c:pt>
                <c:pt idx="5" formatCode="0%">
                  <c:v>0.15</c:v>
                </c:pt>
                <c:pt idx="6" formatCode="0%">
                  <c:v>0.15</c:v>
                </c:pt>
                <c:pt idx="7" formatCode="0%">
                  <c:v>0.13</c:v>
                </c:pt>
                <c:pt idx="8" formatCode="0%">
                  <c:v>0.2</c:v>
                </c:pt>
                <c:pt idx="9" formatCode="0%">
                  <c:v>0.14</c:v>
                </c:pt>
                <c:pt idx="10" formatCode="0%">
                  <c:v>0.13</c:v>
                </c:pt>
                <c:pt idx="11" formatCode="0%">
                  <c:v>0.15</c:v>
                </c:pt>
                <c:pt idx="12" formatCode="0%">
                  <c:v>0.13</c:v>
                </c:pt>
                <c:pt idx="13" formatCode="0%">
                  <c:v>0.17</c:v>
                </c:pt>
                <c:pt idx="14" formatCode="0%">
                  <c:v>0.17</c:v>
                </c:pt>
                <c:pt idx="15" formatCode="0%">
                  <c:v>0.15</c:v>
                </c:pt>
                <c:pt idx="16" formatCode="0%">
                  <c:v>0.14</c:v>
                </c:pt>
                <c:pt idx="17" formatCode="0%">
                  <c:v>0.13</c:v>
                </c:pt>
                <c:pt idx="18" formatCode="0%">
                  <c:v>0.14</c:v>
                </c:pt>
                <c:pt idx="19" formatCode="0%">
                  <c:v>0.16</c:v>
                </c:pt>
                <c:pt idx="20" formatCode="0%">
                  <c:v>0.14</c:v>
                </c:pt>
                <c:pt idx="21" formatCode="0%">
                  <c:v>0.15</c:v>
                </c:pt>
                <c:pt idx="22" formatCode="0%">
                  <c:v>0.16</c:v>
                </c:pt>
                <c:pt idx="23" formatCode="0%">
                  <c:v>0.13</c:v>
                </c:pt>
                <c:pt idx="24" formatCode="0%">
                  <c:v>0.12</c:v>
                </c:pt>
                <c:pt idx="25" formatCode="0%">
                  <c:v>0.12</c:v>
                </c:pt>
                <c:pt idx="26" formatCode="0%">
                  <c:v>0.15</c:v>
                </c:pt>
              </c:numCache>
            </c:numRef>
          </c:val>
          <c:extLst xmlns:c16r2="http://schemas.microsoft.com/office/drawing/2015/06/chart">
            <c:ext xmlns:c16="http://schemas.microsoft.com/office/drawing/2014/chart" uri="{C3380CC4-5D6E-409C-BE32-E72D297353CC}">
              <c16:uniqueId val="{00000004-1380-4318-9C6F-12E3FD0534D6}"/>
            </c:ext>
          </c:extLst>
        </c:ser>
        <c:ser>
          <c:idx val="5"/>
          <c:order val="5"/>
          <c:tx>
            <c:strRef>
              <c:f>Sheet1!$G$1</c:f>
              <c:strCache>
                <c:ptCount val="1"/>
                <c:pt idx="0">
                  <c:v>Rank 6</c:v>
                </c:pt>
              </c:strCache>
            </c:strRef>
          </c:tx>
          <c:spPr>
            <a:solidFill>
              <a:schemeClr val="accent1">
                <a:lumMod val="60000"/>
                <a:lumOff val="40000"/>
              </a:schemeClr>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0">
                <a:spAutoFit/>
              </a:bodyPr>
              <a:lstStyle/>
              <a:p>
                <a:pPr algn="ctr">
                  <a:defRPr lang="en-US"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Nigeria</c:v>
                </c:pt>
                <c:pt idx="3">
                  <c:v>Kenya</c:v>
                </c:pt>
                <c:pt idx="4">
                  <c:v>Pakistan</c:v>
                </c:pt>
                <c:pt idx="5">
                  <c:v>Tunisia</c:v>
                </c:pt>
                <c:pt idx="6">
                  <c:v>Brazil</c:v>
                </c:pt>
                <c:pt idx="7">
                  <c:v>Turkey</c:v>
                </c:pt>
                <c:pt idx="8">
                  <c:v>Egypt</c:v>
                </c:pt>
                <c:pt idx="9">
                  <c:v>India</c:v>
                </c:pt>
                <c:pt idx="10">
                  <c:v>Italy</c:v>
                </c:pt>
                <c:pt idx="11">
                  <c:v>France</c:v>
                </c:pt>
                <c:pt idx="12">
                  <c:v>South Africa</c:v>
                </c:pt>
                <c:pt idx="13">
                  <c:v>Russia</c:v>
                </c:pt>
                <c:pt idx="14">
                  <c:v>Mexico</c:v>
                </c:pt>
                <c:pt idx="15">
                  <c:v>Poland</c:v>
                </c:pt>
                <c:pt idx="16">
                  <c:v>Great Britain</c:v>
                </c:pt>
                <c:pt idx="17">
                  <c:v>Sweden</c:v>
                </c:pt>
                <c:pt idx="18">
                  <c:v>Australia</c:v>
                </c:pt>
                <c:pt idx="19">
                  <c:v>United States</c:v>
                </c:pt>
                <c:pt idx="20">
                  <c:v>Republic of Korea</c:v>
                </c:pt>
                <c:pt idx="21">
                  <c:v>Germany</c:v>
                </c:pt>
                <c:pt idx="22">
                  <c:v>Indonesia</c:v>
                </c:pt>
                <c:pt idx="23">
                  <c:v>China</c:v>
                </c:pt>
                <c:pt idx="24">
                  <c:v>Japan</c:v>
                </c:pt>
                <c:pt idx="25">
                  <c:v>Hong Kong</c:v>
                </c:pt>
                <c:pt idx="26">
                  <c:v>Canada</c:v>
                </c:pt>
              </c:strCache>
            </c:strRef>
          </c:cat>
          <c:val>
            <c:numRef>
              <c:f>Sheet1!$G$2:$G$28</c:f>
              <c:numCache>
                <c:formatCode>General</c:formatCode>
                <c:ptCount val="27"/>
                <c:pt idx="0" formatCode="0%">
                  <c:v>0.19</c:v>
                </c:pt>
                <c:pt idx="2" formatCode="0%">
                  <c:v>0.03</c:v>
                </c:pt>
                <c:pt idx="3" formatCode="0%">
                  <c:v>0.05</c:v>
                </c:pt>
                <c:pt idx="4" formatCode="0%">
                  <c:v>0.17</c:v>
                </c:pt>
                <c:pt idx="5" formatCode="0%">
                  <c:v>0.13</c:v>
                </c:pt>
                <c:pt idx="6" formatCode="0%">
                  <c:v>0.15</c:v>
                </c:pt>
                <c:pt idx="7" formatCode="0%">
                  <c:v>0.16</c:v>
                </c:pt>
                <c:pt idx="8" formatCode="0%">
                  <c:v>0.19</c:v>
                </c:pt>
                <c:pt idx="9" formatCode="0%">
                  <c:v>0.19</c:v>
                </c:pt>
                <c:pt idx="10" formatCode="0%">
                  <c:v>0.23</c:v>
                </c:pt>
                <c:pt idx="11" formatCode="0%">
                  <c:v>0.21</c:v>
                </c:pt>
                <c:pt idx="12" formatCode="0%">
                  <c:v>0.23</c:v>
                </c:pt>
                <c:pt idx="13" formatCode="0%">
                  <c:v>0.19</c:v>
                </c:pt>
                <c:pt idx="14" formatCode="0%">
                  <c:v>0.19</c:v>
                </c:pt>
                <c:pt idx="15" formatCode="0%">
                  <c:v>0.21</c:v>
                </c:pt>
                <c:pt idx="16" formatCode="0%">
                  <c:v>0.22</c:v>
                </c:pt>
                <c:pt idx="17" formatCode="0%">
                  <c:v>0.19</c:v>
                </c:pt>
                <c:pt idx="18" formatCode="0%">
                  <c:v>0.21</c:v>
                </c:pt>
                <c:pt idx="19" formatCode="0%">
                  <c:v>0.21</c:v>
                </c:pt>
                <c:pt idx="20" formatCode="0%">
                  <c:v>0.22</c:v>
                </c:pt>
                <c:pt idx="21" formatCode="0%">
                  <c:v>0.3</c:v>
                </c:pt>
                <c:pt idx="22" formatCode="0%">
                  <c:v>0.2</c:v>
                </c:pt>
                <c:pt idx="23" formatCode="0%">
                  <c:v>0.19</c:v>
                </c:pt>
                <c:pt idx="24" formatCode="0%">
                  <c:v>0.21</c:v>
                </c:pt>
                <c:pt idx="25" formatCode="0%">
                  <c:v>0.16</c:v>
                </c:pt>
                <c:pt idx="26" formatCode="0%">
                  <c:v>0.19</c:v>
                </c:pt>
              </c:numCache>
            </c:numRef>
          </c:val>
          <c:extLst xmlns:c16r2="http://schemas.microsoft.com/office/drawing/2015/06/chart">
            <c:ext xmlns:c16="http://schemas.microsoft.com/office/drawing/2014/chart" uri="{C3380CC4-5D6E-409C-BE32-E72D297353CC}">
              <c16:uniqueId val="{00000005-1380-4318-9C6F-12E3FD0534D6}"/>
            </c:ext>
          </c:extLst>
        </c:ser>
        <c:ser>
          <c:idx val="6"/>
          <c:order val="6"/>
          <c:tx>
            <c:strRef>
              <c:f>Sheet1!$H$1</c:f>
              <c:strCache>
                <c:ptCount val="1"/>
                <c:pt idx="0">
                  <c:v>Rank 7</c:v>
                </c:pt>
              </c:strCache>
            </c:strRef>
          </c:tx>
          <c:spPr>
            <a:solidFill>
              <a:schemeClr val="accent1"/>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0">
                <a:spAutoFit/>
              </a:bodyPr>
              <a:lstStyle/>
              <a:p>
                <a:pPr algn="ctr">
                  <a:defRPr lang="en-US"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Nigeria</c:v>
                </c:pt>
                <c:pt idx="3">
                  <c:v>Kenya</c:v>
                </c:pt>
                <c:pt idx="4">
                  <c:v>Pakistan</c:v>
                </c:pt>
                <c:pt idx="5">
                  <c:v>Tunisia</c:v>
                </c:pt>
                <c:pt idx="6">
                  <c:v>Brazil</c:v>
                </c:pt>
                <c:pt idx="7">
                  <c:v>Turkey</c:v>
                </c:pt>
                <c:pt idx="8">
                  <c:v>Egypt</c:v>
                </c:pt>
                <c:pt idx="9">
                  <c:v>India</c:v>
                </c:pt>
                <c:pt idx="10">
                  <c:v>Italy</c:v>
                </c:pt>
                <c:pt idx="11">
                  <c:v>France</c:v>
                </c:pt>
                <c:pt idx="12">
                  <c:v>South Africa</c:v>
                </c:pt>
                <c:pt idx="13">
                  <c:v>Russia</c:v>
                </c:pt>
                <c:pt idx="14">
                  <c:v>Mexico</c:v>
                </c:pt>
                <c:pt idx="15">
                  <c:v>Poland</c:v>
                </c:pt>
                <c:pt idx="16">
                  <c:v>Great Britain</c:v>
                </c:pt>
                <c:pt idx="17">
                  <c:v>Sweden</c:v>
                </c:pt>
                <c:pt idx="18">
                  <c:v>Australia</c:v>
                </c:pt>
                <c:pt idx="19">
                  <c:v>United States</c:v>
                </c:pt>
                <c:pt idx="20">
                  <c:v>Republic of Korea</c:v>
                </c:pt>
                <c:pt idx="21">
                  <c:v>Germany</c:v>
                </c:pt>
                <c:pt idx="22">
                  <c:v>Indonesia</c:v>
                </c:pt>
                <c:pt idx="23">
                  <c:v>China</c:v>
                </c:pt>
                <c:pt idx="24">
                  <c:v>Japan</c:v>
                </c:pt>
                <c:pt idx="25">
                  <c:v>Hong Kong</c:v>
                </c:pt>
                <c:pt idx="26">
                  <c:v>Canada</c:v>
                </c:pt>
              </c:strCache>
            </c:strRef>
          </c:cat>
          <c:val>
            <c:numRef>
              <c:f>Sheet1!$H$2:$H$28</c:f>
              <c:numCache>
                <c:formatCode>General</c:formatCode>
                <c:ptCount val="27"/>
                <c:pt idx="0" formatCode="0%">
                  <c:v>0.33</c:v>
                </c:pt>
                <c:pt idx="2" formatCode="0%">
                  <c:v>0.02</c:v>
                </c:pt>
                <c:pt idx="3" formatCode="0%">
                  <c:v>0.05</c:v>
                </c:pt>
                <c:pt idx="4" formatCode="0%">
                  <c:v>0.15</c:v>
                </c:pt>
                <c:pt idx="5" formatCode="0%">
                  <c:v>0.23</c:v>
                </c:pt>
                <c:pt idx="6" formatCode="0%">
                  <c:v>0.33</c:v>
                </c:pt>
                <c:pt idx="7" formatCode="0%">
                  <c:v>0.33</c:v>
                </c:pt>
                <c:pt idx="8" formatCode="0%">
                  <c:v>0.27</c:v>
                </c:pt>
                <c:pt idx="9" formatCode="0%">
                  <c:v>0.32</c:v>
                </c:pt>
                <c:pt idx="10" formatCode="0%">
                  <c:v>0.33</c:v>
                </c:pt>
                <c:pt idx="11" formatCode="0%">
                  <c:v>0.32</c:v>
                </c:pt>
                <c:pt idx="12" formatCode="0%">
                  <c:v>0.31</c:v>
                </c:pt>
                <c:pt idx="13" formatCode="0%">
                  <c:v>0.33</c:v>
                </c:pt>
                <c:pt idx="14" formatCode="0%">
                  <c:v>0.33</c:v>
                </c:pt>
                <c:pt idx="15" formatCode="0%">
                  <c:v>0.34</c:v>
                </c:pt>
                <c:pt idx="16" formatCode="0%">
                  <c:v>0.35</c:v>
                </c:pt>
                <c:pt idx="17" formatCode="0%">
                  <c:v>0.39</c:v>
                </c:pt>
                <c:pt idx="18" formatCode="0%">
                  <c:v>0.36</c:v>
                </c:pt>
                <c:pt idx="19" formatCode="0%">
                  <c:v>0.38</c:v>
                </c:pt>
                <c:pt idx="20" formatCode="0%">
                  <c:v>0.39</c:v>
                </c:pt>
                <c:pt idx="21" formatCode="0%">
                  <c:v>0.32</c:v>
                </c:pt>
                <c:pt idx="22" formatCode="0%">
                  <c:v>0.38</c:v>
                </c:pt>
                <c:pt idx="23" formatCode="0%">
                  <c:v>0.44</c:v>
                </c:pt>
                <c:pt idx="24" formatCode="0%">
                  <c:v>0.42</c:v>
                </c:pt>
                <c:pt idx="25" formatCode="0%">
                  <c:v>0.49</c:v>
                </c:pt>
                <c:pt idx="26" formatCode="0%">
                  <c:v>0.46</c:v>
                </c:pt>
              </c:numCache>
            </c:numRef>
          </c:val>
          <c:extLst xmlns:c16r2="http://schemas.microsoft.com/office/drawing/2015/06/chart">
            <c:ext xmlns:c16="http://schemas.microsoft.com/office/drawing/2014/chart" uri="{C3380CC4-5D6E-409C-BE32-E72D297353CC}">
              <c16:uniqueId val="{00000006-1380-4318-9C6F-12E3FD0534D6}"/>
            </c:ext>
          </c:extLst>
        </c:ser>
        <c:dLbls>
          <c:showLegendKey val="0"/>
          <c:showVal val="0"/>
          <c:showCatName val="0"/>
          <c:showSerName val="0"/>
          <c:showPercent val="0"/>
          <c:showBubbleSize val="0"/>
        </c:dLbls>
        <c:gapWidth val="50"/>
        <c:overlap val="100"/>
        <c:axId val="1541454640"/>
        <c:axId val="1344408448"/>
      </c:barChart>
      <c:catAx>
        <c:axId val="1541454640"/>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crossAx val="1344408448"/>
        <c:crosses val="autoZero"/>
        <c:auto val="1"/>
        <c:lblAlgn val="ctr"/>
        <c:lblOffset val="0"/>
        <c:noMultiLvlLbl val="0"/>
      </c:catAx>
      <c:valAx>
        <c:axId val="1344408448"/>
        <c:scaling>
          <c:orientation val="minMax"/>
          <c:max val="1.0"/>
        </c:scaling>
        <c:delete val="1"/>
        <c:axPos val="t"/>
        <c:numFmt formatCode="0%" sourceLinked="1"/>
        <c:majorTickMark val="none"/>
        <c:minorTickMark val="none"/>
        <c:tickLblPos val="nextTo"/>
        <c:crossAx val="1541454640"/>
        <c:crosses val="autoZero"/>
        <c:crossBetween val="between"/>
      </c:valAx>
      <c:spPr>
        <a:noFill/>
        <a:ln>
          <a:noFill/>
        </a:ln>
        <a:effectLst/>
      </c:spPr>
    </c:plotArea>
    <c:legend>
      <c:legendPos val="b"/>
      <c:layout>
        <c:manualLayout>
          <c:xMode val="edge"/>
          <c:yMode val="edge"/>
          <c:x val="0.141160870516185"/>
          <c:y val="0.932994498569035"/>
          <c:w val="0.837310138131448"/>
          <c:h val="0.0481731097172175"/>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percentStacked"/>
        <c:varyColors val="0"/>
        <c:ser>
          <c:idx val="0"/>
          <c:order val="0"/>
          <c:tx>
            <c:strRef>
              <c:f>Sheet1!$B$1</c:f>
              <c:strCache>
                <c:ptCount val="1"/>
                <c:pt idx="0">
                  <c:v>Rank 1</c:v>
                </c:pt>
              </c:strCache>
            </c:strRef>
          </c:tx>
          <c:spPr>
            <a:solidFill>
              <a:schemeClr val="tx2"/>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Middle East/Africa</c:v>
                </c:pt>
                <c:pt idx="3">
                  <c:v>LATAM</c:v>
                </c:pt>
                <c:pt idx="4">
                  <c:v>BRICS</c:v>
                </c:pt>
                <c:pt idx="5">
                  <c:v>Europe</c:v>
                </c:pt>
                <c:pt idx="6">
                  <c:v>APAC</c:v>
                </c:pt>
                <c:pt idx="7">
                  <c:v>G-8 Countries</c:v>
                </c:pt>
                <c:pt idx="8">
                  <c:v>North America</c:v>
                </c:pt>
              </c:strCache>
            </c:strRef>
          </c:cat>
          <c:val>
            <c:numRef>
              <c:f>Sheet1!$B$2:$B$10</c:f>
              <c:numCache>
                <c:formatCode>General</c:formatCode>
                <c:ptCount val="9"/>
                <c:pt idx="0" formatCode="0%">
                  <c:v>0.06</c:v>
                </c:pt>
                <c:pt idx="2" formatCode="0%">
                  <c:v>0.16</c:v>
                </c:pt>
                <c:pt idx="3" formatCode="0%">
                  <c:v>0.04</c:v>
                </c:pt>
                <c:pt idx="4" formatCode="0%">
                  <c:v>0.03</c:v>
                </c:pt>
                <c:pt idx="5" formatCode="0%">
                  <c:v>0.03</c:v>
                </c:pt>
                <c:pt idx="6" formatCode="0%">
                  <c:v>0.02</c:v>
                </c:pt>
                <c:pt idx="7" formatCode="0%">
                  <c:v>0.03</c:v>
                </c:pt>
                <c:pt idx="8" formatCode="0%">
                  <c:v>0.02</c:v>
                </c:pt>
              </c:numCache>
            </c:numRef>
          </c:val>
          <c:extLst xmlns:c16r2="http://schemas.microsoft.com/office/drawing/2015/06/chart">
            <c:ext xmlns:c16="http://schemas.microsoft.com/office/drawing/2014/chart" uri="{C3380CC4-5D6E-409C-BE32-E72D297353CC}">
              <c16:uniqueId val="{00000000-AAC1-40B3-AAF6-130C84BCD997}"/>
            </c:ext>
          </c:extLst>
        </c:ser>
        <c:ser>
          <c:idx val="1"/>
          <c:order val="1"/>
          <c:tx>
            <c:strRef>
              <c:f>Sheet1!$C$1</c:f>
              <c:strCache>
                <c:ptCount val="1"/>
                <c:pt idx="0">
                  <c:v>Rank 2</c:v>
                </c:pt>
              </c:strCache>
            </c:strRef>
          </c:tx>
          <c:spPr>
            <a:solidFill>
              <a:schemeClr val="tx2">
                <a:lumMod val="60000"/>
                <a:lumOff val="40000"/>
              </a:schemeClr>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Middle East/Africa</c:v>
                </c:pt>
                <c:pt idx="3">
                  <c:v>LATAM</c:v>
                </c:pt>
                <c:pt idx="4">
                  <c:v>BRICS</c:v>
                </c:pt>
                <c:pt idx="5">
                  <c:v>Europe</c:v>
                </c:pt>
                <c:pt idx="6">
                  <c:v>APAC</c:v>
                </c:pt>
                <c:pt idx="7">
                  <c:v>G-8 Countries</c:v>
                </c:pt>
                <c:pt idx="8">
                  <c:v>North America</c:v>
                </c:pt>
              </c:strCache>
            </c:strRef>
          </c:cat>
          <c:val>
            <c:numRef>
              <c:f>Sheet1!$C$2:$C$10</c:f>
              <c:numCache>
                <c:formatCode>General</c:formatCode>
                <c:ptCount val="9"/>
                <c:pt idx="0" formatCode="0%">
                  <c:v>0.07</c:v>
                </c:pt>
                <c:pt idx="2" formatCode="0%">
                  <c:v>0.12</c:v>
                </c:pt>
                <c:pt idx="3" formatCode="0%">
                  <c:v>0.09</c:v>
                </c:pt>
                <c:pt idx="4" formatCode="0%">
                  <c:v>0.08</c:v>
                </c:pt>
                <c:pt idx="5" formatCode="0%">
                  <c:v>0.06</c:v>
                </c:pt>
                <c:pt idx="6" formatCode="0%">
                  <c:v>0.06</c:v>
                </c:pt>
                <c:pt idx="7" formatCode="0%">
                  <c:v>0.05</c:v>
                </c:pt>
                <c:pt idx="8" formatCode="0%">
                  <c:v>0.04</c:v>
                </c:pt>
              </c:numCache>
            </c:numRef>
          </c:val>
          <c:extLst xmlns:c16r2="http://schemas.microsoft.com/office/drawing/2015/06/chart">
            <c:ext xmlns:c16="http://schemas.microsoft.com/office/drawing/2014/chart" uri="{C3380CC4-5D6E-409C-BE32-E72D297353CC}">
              <c16:uniqueId val="{00000001-AAC1-40B3-AAF6-130C84BCD997}"/>
            </c:ext>
          </c:extLst>
        </c:ser>
        <c:ser>
          <c:idx val="2"/>
          <c:order val="2"/>
          <c:tx>
            <c:strRef>
              <c:f>Sheet1!$D$1</c:f>
              <c:strCache>
                <c:ptCount val="1"/>
                <c:pt idx="0">
                  <c:v>Rank 3</c:v>
                </c:pt>
              </c:strCache>
            </c:strRef>
          </c:tx>
          <c:spPr>
            <a:solidFill>
              <a:schemeClr val="tx2">
                <a:lumMod val="40000"/>
                <a:lumOff val="60000"/>
              </a:schemeClr>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Middle East/Africa</c:v>
                </c:pt>
                <c:pt idx="3">
                  <c:v>LATAM</c:v>
                </c:pt>
                <c:pt idx="4">
                  <c:v>BRICS</c:v>
                </c:pt>
                <c:pt idx="5">
                  <c:v>Europe</c:v>
                </c:pt>
                <c:pt idx="6">
                  <c:v>APAC</c:v>
                </c:pt>
                <c:pt idx="7">
                  <c:v>G-8 Countries</c:v>
                </c:pt>
                <c:pt idx="8">
                  <c:v>North America</c:v>
                </c:pt>
              </c:strCache>
            </c:strRef>
          </c:cat>
          <c:val>
            <c:numRef>
              <c:f>Sheet1!$D$2:$D$10</c:f>
              <c:numCache>
                <c:formatCode>General</c:formatCode>
                <c:ptCount val="9"/>
                <c:pt idx="0" formatCode="0%">
                  <c:v>0.09</c:v>
                </c:pt>
                <c:pt idx="2" formatCode="0%">
                  <c:v>0.12</c:v>
                </c:pt>
                <c:pt idx="3" formatCode="0%">
                  <c:v>0.1</c:v>
                </c:pt>
                <c:pt idx="4" formatCode="0%">
                  <c:v>0.1</c:v>
                </c:pt>
                <c:pt idx="5" formatCode="0%">
                  <c:v>0.09</c:v>
                </c:pt>
                <c:pt idx="6" formatCode="0%">
                  <c:v>0.08</c:v>
                </c:pt>
                <c:pt idx="7" formatCode="0%">
                  <c:v>0.08</c:v>
                </c:pt>
                <c:pt idx="8" formatCode="0%">
                  <c:v>0.07</c:v>
                </c:pt>
              </c:numCache>
            </c:numRef>
          </c:val>
          <c:extLst xmlns:c16r2="http://schemas.microsoft.com/office/drawing/2015/06/chart">
            <c:ext xmlns:c16="http://schemas.microsoft.com/office/drawing/2014/chart" uri="{C3380CC4-5D6E-409C-BE32-E72D297353CC}">
              <c16:uniqueId val="{00000002-AAC1-40B3-AAF6-130C84BCD997}"/>
            </c:ext>
          </c:extLst>
        </c:ser>
        <c:ser>
          <c:idx val="3"/>
          <c:order val="3"/>
          <c:tx>
            <c:strRef>
              <c:f>Sheet1!$E$1</c:f>
              <c:strCache>
                <c:ptCount val="1"/>
                <c:pt idx="0">
                  <c:v>Rank 4</c:v>
                </c:pt>
              </c:strCache>
            </c:strRef>
          </c:tx>
          <c:spPr>
            <a:solidFill>
              <a:schemeClr val="accent2">
                <a:lumMod val="60000"/>
                <a:lumOff val="40000"/>
              </a:schemeClr>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lumMod val="50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Middle East/Africa</c:v>
                </c:pt>
                <c:pt idx="3">
                  <c:v>LATAM</c:v>
                </c:pt>
                <c:pt idx="4">
                  <c:v>BRICS</c:v>
                </c:pt>
                <c:pt idx="5">
                  <c:v>Europe</c:v>
                </c:pt>
                <c:pt idx="6">
                  <c:v>APAC</c:v>
                </c:pt>
                <c:pt idx="7">
                  <c:v>G-8 Countries</c:v>
                </c:pt>
                <c:pt idx="8">
                  <c:v>North America</c:v>
                </c:pt>
              </c:strCache>
            </c:strRef>
          </c:cat>
          <c:val>
            <c:numRef>
              <c:f>Sheet1!$E$2:$E$10</c:f>
              <c:numCache>
                <c:formatCode>General</c:formatCode>
                <c:ptCount val="9"/>
                <c:pt idx="0" formatCode="0%">
                  <c:v>0.11</c:v>
                </c:pt>
                <c:pt idx="2" formatCode="0%">
                  <c:v>0.13</c:v>
                </c:pt>
                <c:pt idx="3" formatCode="0%">
                  <c:v>0.12</c:v>
                </c:pt>
                <c:pt idx="4" formatCode="0%">
                  <c:v>0.12</c:v>
                </c:pt>
                <c:pt idx="5" formatCode="0%">
                  <c:v>0.11</c:v>
                </c:pt>
                <c:pt idx="6" formatCode="0%">
                  <c:v>0.11</c:v>
                </c:pt>
                <c:pt idx="7" formatCode="0%">
                  <c:v>0.11</c:v>
                </c:pt>
                <c:pt idx="8" formatCode="0%">
                  <c:v>0.09</c:v>
                </c:pt>
              </c:numCache>
            </c:numRef>
          </c:val>
          <c:extLst xmlns:c16r2="http://schemas.microsoft.com/office/drawing/2015/06/chart">
            <c:ext xmlns:c16="http://schemas.microsoft.com/office/drawing/2014/chart" uri="{C3380CC4-5D6E-409C-BE32-E72D297353CC}">
              <c16:uniqueId val="{00000003-AAC1-40B3-AAF6-130C84BCD997}"/>
            </c:ext>
          </c:extLst>
        </c:ser>
        <c:ser>
          <c:idx val="4"/>
          <c:order val="4"/>
          <c:tx>
            <c:strRef>
              <c:f>Sheet1!$F$1</c:f>
              <c:strCache>
                <c:ptCount val="1"/>
                <c:pt idx="0">
                  <c:v>Rank 5</c:v>
                </c:pt>
              </c:strCache>
            </c:strRef>
          </c:tx>
          <c:spPr>
            <a:solidFill>
              <a:schemeClr val="accent2"/>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Middle East/Africa</c:v>
                </c:pt>
                <c:pt idx="3">
                  <c:v>LATAM</c:v>
                </c:pt>
                <c:pt idx="4">
                  <c:v>BRICS</c:v>
                </c:pt>
                <c:pt idx="5">
                  <c:v>Europe</c:v>
                </c:pt>
                <c:pt idx="6">
                  <c:v>APAC</c:v>
                </c:pt>
                <c:pt idx="7">
                  <c:v>G-8 Countries</c:v>
                </c:pt>
                <c:pt idx="8">
                  <c:v>North America</c:v>
                </c:pt>
              </c:strCache>
            </c:strRef>
          </c:cat>
          <c:val>
            <c:numRef>
              <c:f>Sheet1!$F$2:$F$10</c:f>
              <c:numCache>
                <c:formatCode>General</c:formatCode>
                <c:ptCount val="9"/>
                <c:pt idx="0" formatCode="0%">
                  <c:v>0.14</c:v>
                </c:pt>
                <c:pt idx="2" formatCode="0%">
                  <c:v>0.12</c:v>
                </c:pt>
                <c:pt idx="3" formatCode="0%">
                  <c:v>0.16</c:v>
                </c:pt>
                <c:pt idx="4" formatCode="0%">
                  <c:v>0.14</c:v>
                </c:pt>
                <c:pt idx="5" formatCode="0%">
                  <c:v>0.14</c:v>
                </c:pt>
                <c:pt idx="6" formatCode="0%">
                  <c:v>0.14</c:v>
                </c:pt>
                <c:pt idx="7" formatCode="0%">
                  <c:v>0.15</c:v>
                </c:pt>
                <c:pt idx="8" formatCode="0%">
                  <c:v>0.16</c:v>
                </c:pt>
              </c:numCache>
            </c:numRef>
          </c:val>
          <c:extLst xmlns:c16r2="http://schemas.microsoft.com/office/drawing/2015/06/chart">
            <c:ext xmlns:c16="http://schemas.microsoft.com/office/drawing/2014/chart" uri="{C3380CC4-5D6E-409C-BE32-E72D297353CC}">
              <c16:uniqueId val="{00000004-AAC1-40B3-AAF6-130C84BCD997}"/>
            </c:ext>
          </c:extLst>
        </c:ser>
        <c:ser>
          <c:idx val="5"/>
          <c:order val="5"/>
          <c:tx>
            <c:strRef>
              <c:f>Sheet1!$G$1</c:f>
              <c:strCache>
                <c:ptCount val="1"/>
                <c:pt idx="0">
                  <c:v>Rank 6</c:v>
                </c:pt>
              </c:strCache>
            </c:strRef>
          </c:tx>
          <c:spPr>
            <a:solidFill>
              <a:schemeClr val="accent1">
                <a:lumMod val="60000"/>
                <a:lumOff val="40000"/>
              </a:schemeClr>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Middle East/Africa</c:v>
                </c:pt>
                <c:pt idx="3">
                  <c:v>LATAM</c:v>
                </c:pt>
                <c:pt idx="4">
                  <c:v>BRICS</c:v>
                </c:pt>
                <c:pt idx="5">
                  <c:v>Europe</c:v>
                </c:pt>
                <c:pt idx="6">
                  <c:v>APAC</c:v>
                </c:pt>
                <c:pt idx="7">
                  <c:v>G-8 Countries</c:v>
                </c:pt>
                <c:pt idx="8">
                  <c:v>North America</c:v>
                </c:pt>
              </c:strCache>
            </c:strRef>
          </c:cat>
          <c:val>
            <c:numRef>
              <c:f>Sheet1!$G$2:$G$10</c:f>
              <c:numCache>
                <c:formatCode>General</c:formatCode>
                <c:ptCount val="9"/>
                <c:pt idx="0" formatCode="0%">
                  <c:v>0.19</c:v>
                </c:pt>
                <c:pt idx="2" formatCode="0%">
                  <c:v>0.15</c:v>
                </c:pt>
                <c:pt idx="3" formatCode="0%">
                  <c:v>0.17</c:v>
                </c:pt>
                <c:pt idx="4" formatCode="0%">
                  <c:v>0.19</c:v>
                </c:pt>
                <c:pt idx="5" formatCode="0%">
                  <c:v>0.23</c:v>
                </c:pt>
                <c:pt idx="6" formatCode="0%">
                  <c:v>0.19</c:v>
                </c:pt>
                <c:pt idx="7" formatCode="0%">
                  <c:v>0.22</c:v>
                </c:pt>
                <c:pt idx="8" formatCode="0%">
                  <c:v>0.2</c:v>
                </c:pt>
              </c:numCache>
            </c:numRef>
          </c:val>
          <c:extLst xmlns:c16r2="http://schemas.microsoft.com/office/drawing/2015/06/chart">
            <c:ext xmlns:c16="http://schemas.microsoft.com/office/drawing/2014/chart" uri="{C3380CC4-5D6E-409C-BE32-E72D297353CC}">
              <c16:uniqueId val="{00000005-AAC1-40B3-AAF6-130C84BCD997}"/>
            </c:ext>
          </c:extLst>
        </c:ser>
        <c:ser>
          <c:idx val="6"/>
          <c:order val="6"/>
          <c:tx>
            <c:strRef>
              <c:f>Sheet1!$H$1</c:f>
              <c:strCache>
                <c:ptCount val="1"/>
                <c:pt idx="0">
                  <c:v>Rank 7</c:v>
                </c:pt>
              </c:strCache>
            </c:strRef>
          </c:tx>
          <c:spPr>
            <a:solidFill>
              <a:schemeClr val="accent1"/>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Middle East/Africa</c:v>
                </c:pt>
                <c:pt idx="3">
                  <c:v>LATAM</c:v>
                </c:pt>
                <c:pt idx="4">
                  <c:v>BRICS</c:v>
                </c:pt>
                <c:pt idx="5">
                  <c:v>Europe</c:v>
                </c:pt>
                <c:pt idx="6">
                  <c:v>APAC</c:v>
                </c:pt>
                <c:pt idx="7">
                  <c:v>G-8 Countries</c:v>
                </c:pt>
                <c:pt idx="8">
                  <c:v>North America</c:v>
                </c:pt>
              </c:strCache>
            </c:strRef>
          </c:cat>
          <c:val>
            <c:numRef>
              <c:f>Sheet1!$H$2:$H$10</c:f>
              <c:numCache>
                <c:formatCode>General</c:formatCode>
                <c:ptCount val="9"/>
                <c:pt idx="0" formatCode="0%">
                  <c:v>0.33</c:v>
                </c:pt>
                <c:pt idx="2" formatCode="0%">
                  <c:v>0.2</c:v>
                </c:pt>
                <c:pt idx="3" formatCode="0%">
                  <c:v>0.33</c:v>
                </c:pt>
                <c:pt idx="4" formatCode="0%">
                  <c:v>0.34</c:v>
                </c:pt>
                <c:pt idx="5" formatCode="0%">
                  <c:v>0.34</c:v>
                </c:pt>
                <c:pt idx="6" formatCode="0%">
                  <c:v>0.39</c:v>
                </c:pt>
                <c:pt idx="7" formatCode="0%">
                  <c:v>0.36</c:v>
                </c:pt>
                <c:pt idx="8" formatCode="0%">
                  <c:v>0.42</c:v>
                </c:pt>
              </c:numCache>
            </c:numRef>
          </c:val>
          <c:extLst xmlns:c16r2="http://schemas.microsoft.com/office/drawing/2015/06/chart">
            <c:ext xmlns:c16="http://schemas.microsoft.com/office/drawing/2014/chart" uri="{C3380CC4-5D6E-409C-BE32-E72D297353CC}">
              <c16:uniqueId val="{00000006-AAC1-40B3-AAF6-130C84BCD997}"/>
            </c:ext>
          </c:extLst>
        </c:ser>
        <c:dLbls>
          <c:showLegendKey val="0"/>
          <c:showVal val="0"/>
          <c:showCatName val="0"/>
          <c:showSerName val="0"/>
          <c:showPercent val="0"/>
          <c:showBubbleSize val="0"/>
        </c:dLbls>
        <c:gapWidth val="50"/>
        <c:overlap val="100"/>
        <c:axId val="1344513504"/>
        <c:axId val="1344515968"/>
      </c:barChart>
      <c:catAx>
        <c:axId val="1344513504"/>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344515968"/>
        <c:crosses val="autoZero"/>
        <c:auto val="1"/>
        <c:lblAlgn val="ctr"/>
        <c:lblOffset val="0"/>
        <c:noMultiLvlLbl val="0"/>
      </c:catAx>
      <c:valAx>
        <c:axId val="1344515968"/>
        <c:scaling>
          <c:orientation val="minMax"/>
          <c:max val="1.0"/>
        </c:scaling>
        <c:delete val="1"/>
        <c:axPos val="t"/>
        <c:numFmt formatCode="0%" sourceLinked="1"/>
        <c:majorTickMark val="none"/>
        <c:minorTickMark val="none"/>
        <c:tickLblPos val="nextTo"/>
        <c:crossAx val="1344513504"/>
        <c:crosses val="autoZero"/>
        <c:crossBetween val="between"/>
      </c:valAx>
      <c:spPr>
        <a:noFill/>
        <a:ln>
          <a:noFill/>
        </a:ln>
        <a:effectLst/>
      </c:spPr>
    </c:plotArea>
    <c:legend>
      <c:legendPos val="b"/>
      <c:layout>
        <c:manualLayout>
          <c:xMode val="edge"/>
          <c:yMode val="edge"/>
          <c:x val="0.33974229783777"/>
          <c:y val="0.908019513865115"/>
          <c:w val="0.637280105611799"/>
          <c:h val="0.0617872494199095"/>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B3F7-4602-B069-429533B17F0E}"/>
              </c:ext>
            </c:extLst>
          </c:dPt>
          <c:dPt>
            <c:idx val="2"/>
            <c:invertIfNegative val="0"/>
            <c:bubble3D val="0"/>
            <c:extLst xmlns:c16r2="http://schemas.microsoft.com/office/drawing/2015/06/chart">
              <c:ext xmlns:c16="http://schemas.microsoft.com/office/drawing/2014/chart" uri="{C3380CC4-5D6E-409C-BE32-E72D297353CC}">
                <c16:uniqueId val="{00000003-B3F7-4602-B069-429533B17F0E}"/>
              </c:ext>
            </c:extLst>
          </c:dPt>
          <c:dPt>
            <c:idx val="3"/>
            <c:invertIfNegative val="0"/>
            <c:bubble3D val="0"/>
            <c:extLst xmlns:c16r2="http://schemas.microsoft.com/office/drawing/2015/06/chart">
              <c:ext xmlns:c16="http://schemas.microsoft.com/office/drawing/2014/chart" uri="{C3380CC4-5D6E-409C-BE32-E72D297353CC}">
                <c16:uniqueId val="{00000005-B3F7-4602-B069-429533B17F0E}"/>
              </c:ext>
            </c:extLst>
          </c:dPt>
          <c:dPt>
            <c:idx val="4"/>
            <c:invertIfNegative val="0"/>
            <c:bubble3D val="0"/>
            <c:extLst xmlns:c16r2="http://schemas.microsoft.com/office/drawing/2015/06/chart">
              <c:ext xmlns:c16="http://schemas.microsoft.com/office/drawing/2014/chart" uri="{C3380CC4-5D6E-409C-BE32-E72D297353CC}">
                <c16:uniqueId val="{00000007-B3F7-4602-B069-429533B17F0E}"/>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Mexico</c:v>
                </c:pt>
                <c:pt idx="3">
                  <c:v>South Africa</c:v>
                </c:pt>
                <c:pt idx="4">
                  <c:v>Indonesia</c:v>
                </c:pt>
                <c:pt idx="5">
                  <c:v>India</c:v>
                </c:pt>
                <c:pt idx="6">
                  <c:v>Russia</c:v>
                </c:pt>
                <c:pt idx="7">
                  <c:v>Kenya</c:v>
                </c:pt>
                <c:pt idx="8">
                  <c:v>United States</c:v>
                </c:pt>
                <c:pt idx="9">
                  <c:v>Egypt</c:v>
                </c:pt>
                <c:pt idx="10">
                  <c:v>Turkey</c:v>
                </c:pt>
                <c:pt idx="11">
                  <c:v>Hong Kong</c:v>
                </c:pt>
                <c:pt idx="12">
                  <c:v>Poland</c:v>
                </c:pt>
                <c:pt idx="13">
                  <c:v>Canada</c:v>
                </c:pt>
                <c:pt idx="14">
                  <c:v>France</c:v>
                </c:pt>
                <c:pt idx="15">
                  <c:v>Brazil</c:v>
                </c:pt>
                <c:pt idx="16">
                  <c:v>Republic of Korea</c:v>
                </c:pt>
                <c:pt idx="17">
                  <c:v>China</c:v>
                </c:pt>
                <c:pt idx="18">
                  <c:v>Australia</c:v>
                </c:pt>
                <c:pt idx="19">
                  <c:v>Great Britain</c:v>
                </c:pt>
                <c:pt idx="20">
                  <c:v>Italy</c:v>
                </c:pt>
                <c:pt idx="21">
                  <c:v>Nigeria</c:v>
                </c:pt>
                <c:pt idx="22">
                  <c:v>Germany</c:v>
                </c:pt>
                <c:pt idx="23">
                  <c:v>Pakistan</c:v>
                </c:pt>
                <c:pt idx="24">
                  <c:v>Tunisia</c:v>
                </c:pt>
                <c:pt idx="25">
                  <c:v>Sweden</c:v>
                </c:pt>
                <c:pt idx="26">
                  <c:v>Japan</c:v>
                </c:pt>
              </c:strCache>
            </c:strRef>
          </c:cat>
          <c:val>
            <c:numRef>
              <c:f>Sheet1!$B$2:$B$28</c:f>
              <c:numCache>
                <c:formatCode>General</c:formatCode>
                <c:ptCount val="27"/>
                <c:pt idx="0" formatCode="0%">
                  <c:v>0.77</c:v>
                </c:pt>
                <c:pt idx="2" formatCode="0%">
                  <c:v>0.88</c:v>
                </c:pt>
                <c:pt idx="3" formatCode="0%">
                  <c:v>0.84</c:v>
                </c:pt>
                <c:pt idx="4" formatCode="0%">
                  <c:v>0.84</c:v>
                </c:pt>
                <c:pt idx="5" formatCode="0%">
                  <c:v>0.83</c:v>
                </c:pt>
                <c:pt idx="6" formatCode="0%">
                  <c:v>0.82</c:v>
                </c:pt>
                <c:pt idx="7" formatCode="0%">
                  <c:v>0.81</c:v>
                </c:pt>
                <c:pt idx="8" formatCode="0%">
                  <c:v>0.81</c:v>
                </c:pt>
                <c:pt idx="9" formatCode="0%">
                  <c:v>0.8</c:v>
                </c:pt>
                <c:pt idx="10" formatCode="0%">
                  <c:v>0.8</c:v>
                </c:pt>
                <c:pt idx="11" formatCode="0%">
                  <c:v>0.8</c:v>
                </c:pt>
                <c:pt idx="12" formatCode="0%">
                  <c:v>0.8</c:v>
                </c:pt>
                <c:pt idx="13" formatCode="0%">
                  <c:v>0.8</c:v>
                </c:pt>
                <c:pt idx="14" formatCode="0%">
                  <c:v>0.8</c:v>
                </c:pt>
                <c:pt idx="15" formatCode="0%">
                  <c:v>0.79</c:v>
                </c:pt>
                <c:pt idx="16" formatCode="0%">
                  <c:v>0.79</c:v>
                </c:pt>
                <c:pt idx="17" formatCode="0%">
                  <c:v>0.77</c:v>
                </c:pt>
                <c:pt idx="18" formatCode="0%">
                  <c:v>0.77</c:v>
                </c:pt>
                <c:pt idx="19" formatCode="0%">
                  <c:v>0.77</c:v>
                </c:pt>
                <c:pt idx="20" formatCode="0%">
                  <c:v>0.74</c:v>
                </c:pt>
                <c:pt idx="21" formatCode="0%">
                  <c:v>0.73</c:v>
                </c:pt>
                <c:pt idx="22" formatCode="0%">
                  <c:v>0.7</c:v>
                </c:pt>
                <c:pt idx="23" formatCode="0%">
                  <c:v>0.65</c:v>
                </c:pt>
                <c:pt idx="24" formatCode="0%">
                  <c:v>0.65</c:v>
                </c:pt>
                <c:pt idx="25" formatCode="0%">
                  <c:v>0.6</c:v>
                </c:pt>
                <c:pt idx="26" formatCode="0%">
                  <c:v>0.6</c:v>
                </c:pt>
              </c:numCache>
            </c:numRef>
          </c:val>
          <c:extLst xmlns:c16r2="http://schemas.microsoft.com/office/drawing/2015/06/chart">
            <c:ext xmlns:c16="http://schemas.microsoft.com/office/drawing/2014/chart" uri="{C3380CC4-5D6E-409C-BE32-E72D297353CC}">
              <c16:uniqueId val="{00000008-B3F7-4602-B069-429533B17F0E}"/>
            </c:ext>
          </c:extLst>
        </c:ser>
        <c:dLbls>
          <c:showLegendKey val="0"/>
          <c:showVal val="0"/>
          <c:showCatName val="0"/>
          <c:showSerName val="0"/>
          <c:showPercent val="0"/>
          <c:showBubbleSize val="0"/>
        </c:dLbls>
        <c:gapWidth val="50"/>
        <c:axId val="1299666720"/>
        <c:axId val="1299669040"/>
      </c:barChart>
      <c:catAx>
        <c:axId val="1299666720"/>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299669040"/>
        <c:crosses val="autoZero"/>
        <c:auto val="1"/>
        <c:lblAlgn val="ctr"/>
        <c:lblOffset val="0"/>
        <c:noMultiLvlLbl val="0"/>
      </c:catAx>
      <c:valAx>
        <c:axId val="1299669040"/>
        <c:scaling>
          <c:orientation val="minMax"/>
          <c:max val="1.0"/>
        </c:scaling>
        <c:delete val="1"/>
        <c:axPos val="t"/>
        <c:numFmt formatCode="0%" sourceLinked="1"/>
        <c:majorTickMark val="out"/>
        <c:minorTickMark val="none"/>
        <c:tickLblPos val="nextTo"/>
        <c:crossAx val="129966672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C67F-4504-8D48-D8701F61EDA5}"/>
              </c:ext>
            </c:extLst>
          </c:dPt>
          <c:dPt>
            <c:idx val="2"/>
            <c:invertIfNegative val="0"/>
            <c:bubble3D val="0"/>
            <c:extLst xmlns:c16r2="http://schemas.microsoft.com/office/drawing/2015/06/chart">
              <c:ext xmlns:c16="http://schemas.microsoft.com/office/drawing/2014/chart" uri="{C3380CC4-5D6E-409C-BE32-E72D297353CC}">
                <c16:uniqueId val="{00000003-C67F-4504-8D48-D8701F61EDA5}"/>
              </c:ext>
            </c:extLst>
          </c:dPt>
          <c:dPt>
            <c:idx val="3"/>
            <c:invertIfNegative val="0"/>
            <c:bubble3D val="0"/>
            <c:extLst xmlns:c16r2="http://schemas.microsoft.com/office/drawing/2015/06/chart">
              <c:ext xmlns:c16="http://schemas.microsoft.com/office/drawing/2014/chart" uri="{C3380CC4-5D6E-409C-BE32-E72D297353CC}">
                <c16:uniqueId val="{00000005-C67F-4504-8D48-D8701F61EDA5}"/>
              </c:ext>
            </c:extLst>
          </c:dPt>
          <c:dPt>
            <c:idx val="4"/>
            <c:invertIfNegative val="0"/>
            <c:bubble3D val="0"/>
            <c:extLst xmlns:c16r2="http://schemas.microsoft.com/office/drawing/2015/06/chart">
              <c:ext xmlns:c16="http://schemas.microsoft.com/office/drawing/2014/chart" uri="{C3380CC4-5D6E-409C-BE32-E72D297353CC}">
                <c16:uniqueId val="{00000007-C67F-4504-8D48-D8701F61EDA5}"/>
              </c:ext>
            </c:extLst>
          </c:dPt>
          <c:dPt>
            <c:idx val="8"/>
            <c:invertIfNegative val="0"/>
            <c:bubble3D val="0"/>
            <c:extLst xmlns:c16r2="http://schemas.microsoft.com/office/drawing/2015/06/chart">
              <c:ext xmlns:c16="http://schemas.microsoft.com/office/drawing/2014/chart" uri="{C3380CC4-5D6E-409C-BE32-E72D297353CC}">
                <c16:uniqueId val="{00000009-C67F-4504-8D48-D8701F61EDA5}"/>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LATAM</c:v>
                </c:pt>
                <c:pt idx="3">
                  <c:v>BRICS</c:v>
                </c:pt>
                <c:pt idx="4">
                  <c:v>North America</c:v>
                </c:pt>
                <c:pt idx="5">
                  <c:v>APAC</c:v>
                </c:pt>
                <c:pt idx="6">
                  <c:v>Middle East/Africa</c:v>
                </c:pt>
                <c:pt idx="7">
                  <c:v>G-8 Countries</c:v>
                </c:pt>
                <c:pt idx="8">
                  <c:v>Europe</c:v>
                </c:pt>
              </c:strCache>
            </c:strRef>
          </c:cat>
          <c:val>
            <c:numRef>
              <c:f>Sheet1!$B$2:$B$10</c:f>
              <c:numCache>
                <c:formatCode>General</c:formatCode>
                <c:ptCount val="9"/>
                <c:pt idx="0" formatCode="0%">
                  <c:v>0.77</c:v>
                </c:pt>
                <c:pt idx="2" formatCode="0%">
                  <c:v>0.83</c:v>
                </c:pt>
                <c:pt idx="3" formatCode="0%">
                  <c:v>0.81</c:v>
                </c:pt>
                <c:pt idx="4" formatCode="0%">
                  <c:v>0.8</c:v>
                </c:pt>
                <c:pt idx="5" formatCode="0%">
                  <c:v>0.78</c:v>
                </c:pt>
                <c:pt idx="6" formatCode="0%">
                  <c:v>0.77</c:v>
                </c:pt>
                <c:pt idx="7" formatCode="0%">
                  <c:v>0.76</c:v>
                </c:pt>
                <c:pt idx="8" formatCode="0%">
                  <c:v>0.74</c:v>
                </c:pt>
              </c:numCache>
            </c:numRef>
          </c:val>
          <c:extLst xmlns:c16r2="http://schemas.microsoft.com/office/drawing/2015/06/chart">
            <c:ext xmlns:c16="http://schemas.microsoft.com/office/drawing/2014/chart" uri="{C3380CC4-5D6E-409C-BE32-E72D297353CC}">
              <c16:uniqueId val="{0000000A-C67F-4504-8D48-D8701F61EDA5}"/>
            </c:ext>
          </c:extLst>
        </c:ser>
        <c:dLbls>
          <c:showLegendKey val="0"/>
          <c:showVal val="0"/>
          <c:showCatName val="0"/>
          <c:showSerName val="0"/>
          <c:showPercent val="0"/>
          <c:showBubbleSize val="0"/>
        </c:dLbls>
        <c:gapWidth val="50"/>
        <c:axId val="1606237632"/>
        <c:axId val="1605600352"/>
      </c:barChart>
      <c:catAx>
        <c:axId val="1606237632"/>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05600352"/>
        <c:crosses val="autoZero"/>
        <c:auto val="1"/>
        <c:lblAlgn val="ctr"/>
        <c:lblOffset val="0"/>
        <c:noMultiLvlLbl val="0"/>
      </c:catAx>
      <c:valAx>
        <c:axId val="1605600352"/>
        <c:scaling>
          <c:orientation val="minMax"/>
          <c:max val="1.0"/>
        </c:scaling>
        <c:delete val="1"/>
        <c:axPos val="t"/>
        <c:numFmt formatCode="0%" sourceLinked="1"/>
        <c:majorTickMark val="none"/>
        <c:minorTickMark val="none"/>
        <c:tickLblPos val="nextTo"/>
        <c:crossAx val="160623763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lumMod val="60000"/>
                  <a:lumOff val="40000"/>
                </a:schemeClr>
              </a:solidFill>
              <a:ln>
                <a:solidFill>
                  <a:schemeClr val="bg1"/>
                </a:solidFill>
              </a:ln>
              <a:effectLst/>
            </c:spPr>
            <c:extLst xmlns:c16r2="http://schemas.microsoft.com/office/drawing/2015/06/chart">
              <c:ext xmlns:c16="http://schemas.microsoft.com/office/drawing/2014/chart" uri="{C3380CC4-5D6E-409C-BE32-E72D297353CC}">
                <c16:uniqueId val="{00000001-73F4-4623-95C4-E58E87EFD83F}"/>
              </c:ext>
            </c:extLst>
          </c:dPt>
          <c:dPt>
            <c:idx val="2"/>
            <c:invertIfNegative val="0"/>
            <c:bubble3D val="0"/>
            <c:spPr>
              <a:solidFill>
                <a:schemeClr val="accent2"/>
              </a:solidFill>
              <a:ln>
                <a:solidFill>
                  <a:schemeClr val="bg1"/>
                </a:solidFill>
              </a:ln>
              <a:effectLst/>
            </c:spPr>
            <c:extLst xmlns:c16r2="http://schemas.microsoft.com/office/drawing/2015/06/chart">
              <c:ext xmlns:c16="http://schemas.microsoft.com/office/drawing/2014/chart" uri="{C3380CC4-5D6E-409C-BE32-E72D297353CC}">
                <c16:uniqueId val="{00000003-73F4-4623-95C4-E58E87EFD83F}"/>
              </c:ext>
            </c:extLst>
          </c:dPt>
          <c:dPt>
            <c:idx val="3"/>
            <c:invertIfNegative val="0"/>
            <c:bubble3D val="0"/>
            <c:spPr>
              <a:solidFill>
                <a:schemeClr val="accent1"/>
              </a:solidFill>
              <a:ln>
                <a:solidFill>
                  <a:schemeClr val="bg1"/>
                </a:solidFill>
              </a:ln>
              <a:effectLst/>
            </c:spPr>
            <c:extLst xmlns:c16r2="http://schemas.microsoft.com/office/drawing/2015/06/chart">
              <c:ext xmlns:c16="http://schemas.microsoft.com/office/drawing/2014/chart" uri="{C3380CC4-5D6E-409C-BE32-E72D297353CC}">
                <c16:uniqueId val="{00000005-73F4-4623-95C4-E58E87EFD83F}"/>
              </c:ext>
            </c:extLst>
          </c:dPt>
          <c:dPt>
            <c:idx val="4"/>
            <c:invertIfNegative val="0"/>
            <c:bubble3D val="0"/>
            <c:spPr>
              <a:solidFill>
                <a:schemeClr val="bg2"/>
              </a:solidFill>
              <a:ln>
                <a:solidFill>
                  <a:schemeClr val="bg1"/>
                </a:solidFill>
              </a:ln>
              <a:effectLst/>
            </c:spPr>
            <c:extLst xmlns:c16r2="http://schemas.microsoft.com/office/drawing/2015/06/chart">
              <c:ext xmlns:c16="http://schemas.microsoft.com/office/drawing/2014/chart" uri="{C3380CC4-5D6E-409C-BE32-E72D297353CC}">
                <c16:uniqueId val="{00000007-73F4-4623-95C4-E58E87EFD83F}"/>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Strongly agree</c:v>
                </c:pt>
                <c:pt idx="1">
                  <c:v>Somewhat agree</c:v>
                </c:pt>
                <c:pt idx="2">
                  <c:v>Somewhat disagree </c:v>
                </c:pt>
                <c:pt idx="3">
                  <c:v>Strongly disagree</c:v>
                </c:pt>
              </c:strCache>
            </c:strRef>
          </c:cat>
          <c:val>
            <c:numRef>
              <c:f>Sheet1!$B$2:$B$5</c:f>
              <c:numCache>
                <c:formatCode>0%</c:formatCode>
                <c:ptCount val="4"/>
                <c:pt idx="0">
                  <c:v>0.32</c:v>
                </c:pt>
                <c:pt idx="1">
                  <c:v>0.44</c:v>
                </c:pt>
                <c:pt idx="2">
                  <c:v>0.18</c:v>
                </c:pt>
                <c:pt idx="3">
                  <c:v>0.06</c:v>
                </c:pt>
              </c:numCache>
            </c:numRef>
          </c:val>
          <c:extLst xmlns:c16r2="http://schemas.microsoft.com/office/drawing/2015/06/chart">
            <c:ext xmlns:c16="http://schemas.microsoft.com/office/drawing/2014/chart" uri="{C3380CC4-5D6E-409C-BE32-E72D297353CC}">
              <c16:uniqueId val="{00000008-73F4-4623-95C4-E58E87EFD83F}"/>
            </c:ext>
          </c:extLst>
        </c:ser>
        <c:dLbls>
          <c:showLegendKey val="0"/>
          <c:showVal val="0"/>
          <c:showCatName val="0"/>
          <c:showSerName val="0"/>
          <c:showPercent val="0"/>
          <c:showBubbleSize val="0"/>
        </c:dLbls>
        <c:gapWidth val="50"/>
        <c:axId val="1299771312"/>
        <c:axId val="1299773632"/>
      </c:barChart>
      <c:catAx>
        <c:axId val="1299771312"/>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299773632"/>
        <c:crosses val="autoZero"/>
        <c:auto val="1"/>
        <c:lblAlgn val="ctr"/>
        <c:lblOffset val="0"/>
        <c:noMultiLvlLbl val="0"/>
      </c:catAx>
      <c:valAx>
        <c:axId val="1299773632"/>
        <c:scaling>
          <c:orientation val="minMax"/>
          <c:max val="1.0"/>
        </c:scaling>
        <c:delete val="1"/>
        <c:axPos val="t"/>
        <c:numFmt formatCode="0%" sourceLinked="1"/>
        <c:majorTickMark val="none"/>
        <c:minorTickMark val="none"/>
        <c:tickLblPos val="nextTo"/>
        <c:crossAx val="129977131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B3F7-4602-B069-429533B17F0E}"/>
              </c:ext>
            </c:extLst>
          </c:dPt>
          <c:dPt>
            <c:idx val="2"/>
            <c:invertIfNegative val="0"/>
            <c:bubble3D val="0"/>
            <c:extLst xmlns:c16r2="http://schemas.microsoft.com/office/drawing/2015/06/chart">
              <c:ext xmlns:c16="http://schemas.microsoft.com/office/drawing/2014/chart" uri="{C3380CC4-5D6E-409C-BE32-E72D297353CC}">
                <c16:uniqueId val="{00000003-B3F7-4602-B069-429533B17F0E}"/>
              </c:ext>
            </c:extLst>
          </c:dPt>
          <c:dPt>
            <c:idx val="3"/>
            <c:invertIfNegative val="0"/>
            <c:bubble3D val="0"/>
            <c:extLst xmlns:c16r2="http://schemas.microsoft.com/office/drawing/2015/06/chart">
              <c:ext xmlns:c16="http://schemas.microsoft.com/office/drawing/2014/chart" uri="{C3380CC4-5D6E-409C-BE32-E72D297353CC}">
                <c16:uniqueId val="{00000005-B3F7-4602-B069-429533B17F0E}"/>
              </c:ext>
            </c:extLst>
          </c:dPt>
          <c:dPt>
            <c:idx val="4"/>
            <c:invertIfNegative val="0"/>
            <c:bubble3D val="0"/>
            <c:extLst xmlns:c16r2="http://schemas.microsoft.com/office/drawing/2015/06/chart">
              <c:ext xmlns:c16="http://schemas.microsoft.com/office/drawing/2014/chart" uri="{C3380CC4-5D6E-409C-BE32-E72D297353CC}">
                <c16:uniqueId val="{00000007-B3F7-4602-B069-429533B17F0E}"/>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South Africa</c:v>
                </c:pt>
                <c:pt idx="3">
                  <c:v>Indonesia</c:v>
                </c:pt>
                <c:pt idx="4">
                  <c:v>United States</c:v>
                </c:pt>
                <c:pt idx="5">
                  <c:v>Hong Kong</c:v>
                </c:pt>
                <c:pt idx="6">
                  <c:v>Mexico</c:v>
                </c:pt>
                <c:pt idx="7">
                  <c:v>Republic of Korea</c:v>
                </c:pt>
                <c:pt idx="8">
                  <c:v>Great Britain</c:v>
                </c:pt>
                <c:pt idx="9">
                  <c:v>India</c:v>
                </c:pt>
                <c:pt idx="10">
                  <c:v>Russia</c:v>
                </c:pt>
                <c:pt idx="11">
                  <c:v>Turkey</c:v>
                </c:pt>
                <c:pt idx="12">
                  <c:v>Poland</c:v>
                </c:pt>
                <c:pt idx="13">
                  <c:v>Canada</c:v>
                </c:pt>
                <c:pt idx="14">
                  <c:v>China</c:v>
                </c:pt>
                <c:pt idx="15">
                  <c:v>Brazil</c:v>
                </c:pt>
                <c:pt idx="16">
                  <c:v>Italy</c:v>
                </c:pt>
                <c:pt idx="17">
                  <c:v>Australia</c:v>
                </c:pt>
                <c:pt idx="18">
                  <c:v>Egypt</c:v>
                </c:pt>
                <c:pt idx="19">
                  <c:v>France</c:v>
                </c:pt>
                <c:pt idx="20">
                  <c:v>Germany</c:v>
                </c:pt>
                <c:pt idx="21">
                  <c:v>Kenya</c:v>
                </c:pt>
                <c:pt idx="22">
                  <c:v>Nigeria</c:v>
                </c:pt>
                <c:pt idx="23">
                  <c:v>Tunisia</c:v>
                </c:pt>
                <c:pt idx="24">
                  <c:v>Sweden</c:v>
                </c:pt>
                <c:pt idx="25">
                  <c:v>Japan</c:v>
                </c:pt>
                <c:pt idx="26">
                  <c:v>Pakistan</c:v>
                </c:pt>
              </c:strCache>
            </c:strRef>
          </c:cat>
          <c:val>
            <c:numRef>
              <c:f>Sheet1!$B$2:$B$28</c:f>
              <c:numCache>
                <c:formatCode>General</c:formatCode>
                <c:ptCount val="27"/>
                <c:pt idx="0" formatCode="0%">
                  <c:v>0.76</c:v>
                </c:pt>
                <c:pt idx="2" formatCode="0%">
                  <c:v>0.85</c:v>
                </c:pt>
                <c:pt idx="3" formatCode="0%">
                  <c:v>0.83</c:v>
                </c:pt>
                <c:pt idx="4" formatCode="0%">
                  <c:v>0.82</c:v>
                </c:pt>
                <c:pt idx="5" formatCode="0%">
                  <c:v>0.82</c:v>
                </c:pt>
                <c:pt idx="6" formatCode="0%">
                  <c:v>0.81</c:v>
                </c:pt>
                <c:pt idx="7" formatCode="0%">
                  <c:v>0.81</c:v>
                </c:pt>
                <c:pt idx="8" formatCode="0%">
                  <c:v>0.81</c:v>
                </c:pt>
                <c:pt idx="9" formatCode="0%">
                  <c:v>0.8</c:v>
                </c:pt>
                <c:pt idx="10" formatCode="0%">
                  <c:v>0.8</c:v>
                </c:pt>
                <c:pt idx="11" formatCode="0%">
                  <c:v>0.8</c:v>
                </c:pt>
                <c:pt idx="12" formatCode="0%">
                  <c:v>0.8</c:v>
                </c:pt>
                <c:pt idx="13" formatCode="0%">
                  <c:v>0.8</c:v>
                </c:pt>
                <c:pt idx="14" formatCode="0%">
                  <c:v>0.8</c:v>
                </c:pt>
                <c:pt idx="15" formatCode="0%">
                  <c:v>0.79</c:v>
                </c:pt>
                <c:pt idx="16" formatCode="0%">
                  <c:v>0.79</c:v>
                </c:pt>
                <c:pt idx="17" formatCode="0%">
                  <c:v>0.77</c:v>
                </c:pt>
                <c:pt idx="18" formatCode="0%">
                  <c:v>0.76</c:v>
                </c:pt>
                <c:pt idx="19" formatCode="0%">
                  <c:v>0.76</c:v>
                </c:pt>
                <c:pt idx="20" formatCode="0%">
                  <c:v>0.74</c:v>
                </c:pt>
                <c:pt idx="21" formatCode="0%">
                  <c:v>0.72</c:v>
                </c:pt>
                <c:pt idx="22" formatCode="0%">
                  <c:v>0.67</c:v>
                </c:pt>
                <c:pt idx="23" formatCode="0%">
                  <c:v>0.63</c:v>
                </c:pt>
                <c:pt idx="24" formatCode="0%">
                  <c:v>0.61</c:v>
                </c:pt>
                <c:pt idx="25" formatCode="0%">
                  <c:v>0.61</c:v>
                </c:pt>
                <c:pt idx="26" formatCode="0%">
                  <c:v>0.6</c:v>
                </c:pt>
              </c:numCache>
            </c:numRef>
          </c:val>
          <c:extLst xmlns:c16r2="http://schemas.microsoft.com/office/drawing/2015/06/chart">
            <c:ext xmlns:c16="http://schemas.microsoft.com/office/drawing/2014/chart" uri="{C3380CC4-5D6E-409C-BE32-E72D297353CC}">
              <c16:uniqueId val="{00000008-B3F7-4602-B069-429533B17F0E}"/>
            </c:ext>
          </c:extLst>
        </c:ser>
        <c:dLbls>
          <c:showLegendKey val="0"/>
          <c:showVal val="0"/>
          <c:showCatName val="0"/>
          <c:showSerName val="0"/>
          <c:showPercent val="0"/>
          <c:showBubbleSize val="0"/>
        </c:dLbls>
        <c:gapWidth val="50"/>
        <c:axId val="1345041552"/>
        <c:axId val="1345175792"/>
      </c:barChart>
      <c:catAx>
        <c:axId val="1345041552"/>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345175792"/>
        <c:crosses val="autoZero"/>
        <c:auto val="1"/>
        <c:lblAlgn val="ctr"/>
        <c:lblOffset val="0"/>
        <c:noMultiLvlLbl val="0"/>
      </c:catAx>
      <c:valAx>
        <c:axId val="1345175792"/>
        <c:scaling>
          <c:orientation val="minMax"/>
          <c:max val="1.0"/>
        </c:scaling>
        <c:delete val="1"/>
        <c:axPos val="t"/>
        <c:numFmt formatCode="0%" sourceLinked="1"/>
        <c:majorTickMark val="out"/>
        <c:minorTickMark val="none"/>
        <c:tickLblPos val="nextTo"/>
        <c:crossAx val="134504155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7.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8.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9.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0.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6.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7.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8.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9.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0.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6.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7.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8.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9.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0.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6.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7.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8.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9.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0.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1A0D111-F715-43E2-9A4D-6212AC7294E9}" type="datetimeFigureOut">
              <a:rPr lang="en-GB" smtClean="0"/>
              <a:t>15/05/2018</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96E3524-17C8-4066-B47A-939E47622A9E}" type="slidenum">
              <a:rPr lang="en-GB" smtClean="0"/>
              <a:t>‹#›</a:t>
            </a:fld>
            <a:endParaRPr lang="en-GB"/>
          </a:p>
        </p:txBody>
      </p:sp>
    </p:spTree>
    <p:extLst>
      <p:ext uri="{BB962C8B-B14F-4D97-AF65-F5344CB8AC3E}">
        <p14:creationId xmlns:p14="http://schemas.microsoft.com/office/powerpoint/2010/main" val="14251197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596E3524-17C8-4066-B47A-939E47622A9E}" type="slidenum">
              <a:rPr lang="en-GB" smtClean="0"/>
              <a:t>1</a:t>
            </a:fld>
            <a:endParaRPr lang="en-GB"/>
          </a:p>
        </p:txBody>
      </p:sp>
    </p:spTree>
    <p:extLst>
      <p:ext uri="{BB962C8B-B14F-4D97-AF65-F5344CB8AC3E}">
        <p14:creationId xmlns:p14="http://schemas.microsoft.com/office/powerpoint/2010/main" val="17490331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28DE85F-A49F-4D4C-8D78-799212E249B2}" type="slidenum">
              <a:rPr lang="en-GB" smtClean="0"/>
              <a:t>61</a:t>
            </a:fld>
            <a:endParaRPr lang="en-GB"/>
          </a:p>
        </p:txBody>
      </p:sp>
    </p:spTree>
    <p:extLst>
      <p:ext uri="{BB962C8B-B14F-4D97-AF65-F5344CB8AC3E}">
        <p14:creationId xmlns:p14="http://schemas.microsoft.com/office/powerpoint/2010/main" val="37576582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28DE85F-A49F-4D4C-8D78-799212E249B2}" type="slidenum">
              <a:rPr lang="en-GB" smtClean="0"/>
              <a:t>62</a:t>
            </a:fld>
            <a:endParaRPr lang="en-GB"/>
          </a:p>
        </p:txBody>
      </p:sp>
    </p:spTree>
    <p:extLst>
      <p:ext uri="{BB962C8B-B14F-4D97-AF65-F5344CB8AC3E}">
        <p14:creationId xmlns:p14="http://schemas.microsoft.com/office/powerpoint/2010/main" val="2910500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1.png"/></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s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34000" y="857959"/>
            <a:ext cx="8646971" cy="457048"/>
          </a:xfrm>
        </p:spPr>
        <p:txBody>
          <a:bodyPr/>
          <a:lstStyle>
            <a:lvl1pPr>
              <a:defRPr baseline="0"/>
            </a:lvl1pPr>
          </a:lstStyle>
          <a:p>
            <a:r>
              <a:rPr lang="en-US" dirty="0"/>
              <a:t>Click to add emphasis part of title</a:t>
            </a:r>
          </a:p>
        </p:txBody>
      </p:sp>
      <p:sp>
        <p:nvSpPr>
          <p:cNvPr id="8" name="Text Placeholder 7"/>
          <p:cNvSpPr>
            <a:spLocks noGrp="1"/>
          </p:cNvSpPr>
          <p:nvPr>
            <p:ph type="body" sz="quarter" idx="13" hasCustomPrompt="1"/>
          </p:nvPr>
        </p:nvSpPr>
        <p:spPr>
          <a:xfrm>
            <a:off x="234000" y="331099"/>
            <a:ext cx="6718167" cy="590215"/>
          </a:xfrm>
        </p:spPr>
        <p:txBody>
          <a:bodyPr anchor="b">
            <a:noAutofit/>
          </a:bodyPr>
          <a:lstStyle>
            <a:lvl1pPr marL="0" indent="0">
              <a:buNone/>
              <a:defRPr sz="1900" b="0" baseline="0">
                <a:solidFill>
                  <a:schemeClr val="bg2"/>
                </a:solidFill>
              </a:defRPr>
            </a:lvl1pPr>
          </a:lstStyle>
          <a:p>
            <a:pPr lvl="0"/>
            <a:r>
              <a:rPr lang="en-US" dirty="0"/>
              <a:t>CLICK TO ADD TAG LINE OR BEGINNING OF TITLE</a:t>
            </a:r>
            <a:endParaRPr lang="en-GB" dirty="0"/>
          </a:p>
        </p:txBody>
      </p:sp>
      <p:sp>
        <p:nvSpPr>
          <p:cNvPr id="7" name="Text Placeholder 6"/>
          <p:cNvSpPr>
            <a:spLocks noGrp="1"/>
          </p:cNvSpPr>
          <p:nvPr>
            <p:ph type="body" sz="quarter" idx="16" hasCustomPrompt="1"/>
          </p:nvPr>
        </p:nvSpPr>
        <p:spPr>
          <a:xfrm>
            <a:off x="224599" y="5620955"/>
            <a:ext cx="6718075" cy="424383"/>
          </a:xfrm>
        </p:spPr>
        <p:txBody>
          <a:bodyPr anchor="b">
            <a:normAutofit/>
          </a:bodyPr>
          <a:lstStyle>
            <a:lvl1pPr algn="l">
              <a:lnSpc>
                <a:spcPct val="95000"/>
              </a:lnSpc>
              <a:spcBef>
                <a:spcPts val="204"/>
              </a:spcBef>
              <a:defRPr sz="1000" cap="none" baseline="0">
                <a:solidFill>
                  <a:schemeClr val="bg2">
                    <a:lumMod val="50000"/>
                  </a:schemeClr>
                </a:solidFill>
              </a:defRPr>
            </a:lvl1pPr>
          </a:lstStyle>
          <a:p>
            <a:pPr lvl="0"/>
            <a:r>
              <a:rPr lang="en-US" dirty="0"/>
              <a:t>Question and Base</a:t>
            </a:r>
            <a:endParaRPr lang="en-GB" dirty="0"/>
          </a:p>
        </p:txBody>
      </p:sp>
    </p:spTree>
    <p:extLst>
      <p:ext uri="{BB962C8B-B14F-4D97-AF65-F5344CB8AC3E}">
        <p14:creationId xmlns:p14="http://schemas.microsoft.com/office/powerpoint/2010/main" val="34110653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Main Title - 1/3 Image">
    <p:spTree>
      <p:nvGrpSpPr>
        <p:cNvPr id="1" name=""/>
        <p:cNvGrpSpPr/>
        <p:nvPr/>
      </p:nvGrpSpPr>
      <p:grpSpPr>
        <a:xfrm>
          <a:off x="0" y="0"/>
          <a:ext cx="0" cy="0"/>
          <a:chOff x="0" y="0"/>
          <a:chExt cx="0" cy="0"/>
        </a:xfrm>
      </p:grpSpPr>
      <p:sp>
        <p:nvSpPr>
          <p:cNvPr id="18" name="Picture Placeholder 17"/>
          <p:cNvSpPr>
            <a:spLocks noGrp="1"/>
          </p:cNvSpPr>
          <p:nvPr>
            <p:ph type="pic" sz="quarter" idx="14"/>
          </p:nvPr>
        </p:nvSpPr>
        <p:spPr>
          <a:xfrm>
            <a:off x="0" y="0"/>
            <a:ext cx="4000162" cy="6858000"/>
          </a:xfrm>
        </p:spPr>
        <p:txBody>
          <a:bodyPr/>
          <a:lstStyle/>
          <a:p>
            <a:r>
              <a:rPr lang="en-US"/>
              <a:t>Click icon to add picture</a:t>
            </a:r>
            <a:endParaRPr lang="en-GB"/>
          </a:p>
        </p:txBody>
      </p:sp>
      <p:sp>
        <p:nvSpPr>
          <p:cNvPr id="2" name="Title 1"/>
          <p:cNvSpPr>
            <a:spLocks noGrp="1"/>
          </p:cNvSpPr>
          <p:nvPr>
            <p:ph type="ctrTitle" hasCustomPrompt="1"/>
          </p:nvPr>
        </p:nvSpPr>
        <p:spPr>
          <a:xfrm>
            <a:off x="4442950" y="2952519"/>
            <a:ext cx="4450225" cy="512448"/>
          </a:xfrm>
        </p:spPr>
        <p:txBody>
          <a:bodyPr anchor="ctr"/>
          <a:lstStyle>
            <a:lvl1pPr>
              <a:defRPr sz="3700" baseline="0"/>
            </a:lvl1pPr>
          </a:lstStyle>
          <a:p>
            <a:r>
              <a:rPr lang="en-US" dirty="0"/>
              <a:t>Impact word(s)</a:t>
            </a:r>
          </a:p>
        </p:txBody>
      </p:sp>
      <p:sp>
        <p:nvSpPr>
          <p:cNvPr id="3" name="Subtitle 2"/>
          <p:cNvSpPr>
            <a:spLocks noGrp="1"/>
          </p:cNvSpPr>
          <p:nvPr>
            <p:ph type="subTitle" idx="1" hasCustomPrompt="1"/>
          </p:nvPr>
        </p:nvSpPr>
        <p:spPr>
          <a:xfrm>
            <a:off x="4442950" y="3819109"/>
            <a:ext cx="4450225" cy="1050051"/>
          </a:xfrm>
        </p:spPr>
        <p:txBody>
          <a:bodyPr/>
          <a:lstStyle>
            <a:lvl1pPr marL="0" indent="0" algn="l">
              <a:buNone/>
              <a:defRPr baseline="0">
                <a:solidFill>
                  <a:schemeClr val="tx1"/>
                </a:solidFill>
              </a:defRPr>
            </a:lvl1pPr>
            <a:lvl2pPr marL="3240" indent="0" algn="l">
              <a:spcBef>
                <a:spcPts val="0"/>
              </a:spcBef>
              <a:buNone/>
              <a:tabLst/>
              <a:defRPr baseline="0">
                <a:solidFill>
                  <a:schemeClr val="tx1"/>
                </a:solidFill>
              </a:defRPr>
            </a:lvl2pPr>
            <a:lvl3pPr marL="924282" indent="0" algn="ctr">
              <a:buNone/>
              <a:defRPr>
                <a:solidFill>
                  <a:schemeClr val="tx1">
                    <a:tint val="75000"/>
                  </a:schemeClr>
                </a:solidFill>
              </a:defRPr>
            </a:lvl3pPr>
            <a:lvl4pPr marL="1386422" indent="0" algn="ctr">
              <a:buNone/>
              <a:defRPr>
                <a:solidFill>
                  <a:schemeClr val="tx1">
                    <a:tint val="75000"/>
                  </a:schemeClr>
                </a:solidFill>
              </a:defRPr>
            </a:lvl4pPr>
            <a:lvl5pPr marL="1848564" indent="0" algn="ctr">
              <a:buNone/>
              <a:defRPr>
                <a:solidFill>
                  <a:schemeClr val="tx1">
                    <a:tint val="75000"/>
                  </a:schemeClr>
                </a:solidFill>
              </a:defRPr>
            </a:lvl5pPr>
            <a:lvl6pPr marL="2310704" indent="0" algn="ctr">
              <a:buNone/>
              <a:defRPr>
                <a:solidFill>
                  <a:schemeClr val="tx1">
                    <a:tint val="75000"/>
                  </a:schemeClr>
                </a:solidFill>
              </a:defRPr>
            </a:lvl6pPr>
            <a:lvl7pPr marL="2772846" indent="0" algn="ctr">
              <a:buNone/>
              <a:defRPr>
                <a:solidFill>
                  <a:schemeClr val="tx1">
                    <a:tint val="75000"/>
                  </a:schemeClr>
                </a:solidFill>
              </a:defRPr>
            </a:lvl7pPr>
            <a:lvl8pPr marL="3234986" indent="0" algn="ctr">
              <a:buNone/>
              <a:defRPr>
                <a:solidFill>
                  <a:schemeClr val="tx1">
                    <a:tint val="75000"/>
                  </a:schemeClr>
                </a:solidFill>
              </a:defRPr>
            </a:lvl8pPr>
            <a:lvl9pPr marL="3697126" indent="0" algn="ctr">
              <a:buNone/>
              <a:defRPr>
                <a:solidFill>
                  <a:schemeClr val="tx1">
                    <a:tint val="75000"/>
                  </a:schemeClr>
                </a:solidFill>
              </a:defRPr>
            </a:lvl9pPr>
          </a:lstStyle>
          <a:p>
            <a:r>
              <a:rPr lang="en-US" dirty="0"/>
              <a:t>Presenter Name</a:t>
            </a:r>
          </a:p>
          <a:p>
            <a:pPr lvl="1"/>
            <a:r>
              <a:rPr lang="en-US" dirty="0"/>
              <a:t>Job title, date, or other relevant presenter info</a:t>
            </a:r>
          </a:p>
        </p:txBody>
      </p:sp>
      <p:sp>
        <p:nvSpPr>
          <p:cNvPr id="5" name="Footer Placeholder 4"/>
          <p:cNvSpPr>
            <a:spLocks noGrp="1"/>
          </p:cNvSpPr>
          <p:nvPr>
            <p:ph type="ftr" sz="quarter" idx="11"/>
          </p:nvPr>
        </p:nvSpPr>
        <p:spPr>
          <a:xfrm>
            <a:off x="4442949" y="5375268"/>
            <a:ext cx="4444025" cy="346923"/>
          </a:xfrm>
          <a:prstGeom prst="rect">
            <a:avLst/>
          </a:prstGeom>
        </p:spPr>
        <p:txBody>
          <a:bodyPr lIns="62195" tIns="31098" rIns="62195" bIns="31098"/>
          <a:lstStyle>
            <a:lvl1pPr algn="l">
              <a:defRPr sz="800">
                <a:solidFill>
                  <a:schemeClr val="bg2"/>
                </a:solidFill>
              </a:defRPr>
            </a:lvl1pPr>
          </a:lstStyle>
          <a:p>
            <a:r>
              <a:rPr lang="en-GB" dirty="0"/>
              <a:t>© 2015 Ipsos.  All rights reserved. Contains Ipsos' Confidential and Proprietary information  and may not be disclosed or reproduced without the prior written consent of Ipsos.</a:t>
            </a:r>
            <a:endParaRPr lang="en-US" dirty="0"/>
          </a:p>
        </p:txBody>
      </p:sp>
      <p:sp>
        <p:nvSpPr>
          <p:cNvPr id="20" name="Text Placeholder 19"/>
          <p:cNvSpPr>
            <a:spLocks noGrp="1"/>
          </p:cNvSpPr>
          <p:nvPr>
            <p:ph type="body" sz="quarter" idx="13" hasCustomPrompt="1"/>
          </p:nvPr>
        </p:nvSpPr>
        <p:spPr>
          <a:xfrm>
            <a:off x="4442950" y="1412775"/>
            <a:ext cx="4450225" cy="1289247"/>
          </a:xfrm>
        </p:spPr>
        <p:txBody>
          <a:bodyPr anchor="b">
            <a:normAutofit/>
          </a:bodyPr>
          <a:lstStyle>
            <a:lvl1pPr>
              <a:defRPr sz="2200" b="0" cap="none" baseline="0">
                <a:solidFill>
                  <a:schemeClr val="tx1"/>
                </a:solidFill>
              </a:defRPr>
            </a:lvl1pPr>
          </a:lstStyle>
          <a:p>
            <a:pPr lvl="0"/>
            <a:r>
              <a:rPr lang="en-US" dirty="0"/>
              <a:t>Full presentation title</a:t>
            </a:r>
            <a:endParaRPr lang="en-GB" dirty="0"/>
          </a:p>
        </p:txBody>
      </p:sp>
      <p:sp>
        <p:nvSpPr>
          <p:cNvPr id="7" name="Picture Placeholder 6"/>
          <p:cNvSpPr>
            <a:spLocks noGrp="1"/>
          </p:cNvSpPr>
          <p:nvPr>
            <p:ph type="pic" sz="quarter" idx="15" hasCustomPrompt="1"/>
          </p:nvPr>
        </p:nvSpPr>
        <p:spPr>
          <a:xfrm>
            <a:off x="7745982" y="620688"/>
            <a:ext cx="1147193" cy="504056"/>
          </a:xfrm>
          <a:solidFill>
            <a:schemeClr val="bg1"/>
          </a:solidFill>
        </p:spPr>
        <p:txBody>
          <a:bodyPr/>
          <a:lstStyle>
            <a:lvl1pPr algn="ctr">
              <a:defRPr sz="1400"/>
            </a:lvl1pPr>
          </a:lstStyle>
          <a:p>
            <a:r>
              <a:rPr lang="en-GB" dirty="0"/>
              <a:t>Client Logo</a:t>
            </a:r>
            <a:br>
              <a:rPr lang="en-GB" dirty="0"/>
            </a:br>
            <a:r>
              <a:rPr lang="en-GB" dirty="0"/>
              <a:t>(delete if unused)</a:t>
            </a:r>
          </a:p>
        </p:txBody>
      </p:sp>
    </p:spTree>
    <p:extLst>
      <p:ext uri="{BB962C8B-B14F-4D97-AF65-F5344CB8AC3E}">
        <p14:creationId xmlns:p14="http://schemas.microsoft.com/office/powerpoint/2010/main" val="2939111812"/>
      </p:ext>
    </p:extLst>
  </p:cSld>
  <p:clrMapOvr>
    <a:masterClrMapping/>
  </p:clrMapOvr>
  <p:hf hdr="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Slide - Box Image">
    <p:spTree>
      <p:nvGrpSpPr>
        <p:cNvPr id="1" name=""/>
        <p:cNvGrpSpPr/>
        <p:nvPr/>
      </p:nvGrpSpPr>
      <p:grpSpPr>
        <a:xfrm>
          <a:off x="0" y="0"/>
          <a:ext cx="0" cy="0"/>
          <a:chOff x="0" y="0"/>
          <a:chExt cx="0" cy="0"/>
        </a:xfrm>
      </p:grpSpPr>
      <p:sp>
        <p:nvSpPr>
          <p:cNvPr id="18" name="Picture Placeholder 17"/>
          <p:cNvSpPr>
            <a:spLocks noGrp="1"/>
          </p:cNvSpPr>
          <p:nvPr>
            <p:ph type="pic" sz="quarter" idx="14"/>
          </p:nvPr>
        </p:nvSpPr>
        <p:spPr>
          <a:xfrm>
            <a:off x="0" y="0"/>
            <a:ext cx="4571460" cy="6858000"/>
          </a:xfrm>
        </p:spPr>
        <p:txBody>
          <a:bodyPr/>
          <a:lstStyle/>
          <a:p>
            <a:r>
              <a:rPr lang="en-US"/>
              <a:t>Click icon to add picture</a:t>
            </a:r>
            <a:endParaRPr lang="en-GB"/>
          </a:p>
        </p:txBody>
      </p:sp>
      <p:sp>
        <p:nvSpPr>
          <p:cNvPr id="3" name="Subtitle 2"/>
          <p:cNvSpPr>
            <a:spLocks noGrp="1"/>
          </p:cNvSpPr>
          <p:nvPr>
            <p:ph type="subTitle" idx="1" hasCustomPrompt="1"/>
          </p:nvPr>
        </p:nvSpPr>
        <p:spPr>
          <a:xfrm>
            <a:off x="4786374" y="1497133"/>
            <a:ext cx="4100599" cy="3656447"/>
          </a:xfrm>
        </p:spPr>
        <p:txBody>
          <a:bodyPr anchor="ctr">
            <a:normAutofit/>
          </a:bodyPr>
          <a:lstStyle>
            <a:lvl1pPr marL="0" indent="0" algn="l">
              <a:buNone/>
              <a:defRPr sz="2700" b="1" baseline="0">
                <a:solidFill>
                  <a:schemeClr val="tx1"/>
                </a:solidFill>
              </a:defRPr>
            </a:lvl1pPr>
            <a:lvl2pPr marL="3240" indent="0" algn="l">
              <a:spcBef>
                <a:spcPts val="0"/>
              </a:spcBef>
              <a:buNone/>
              <a:tabLst/>
              <a:defRPr sz="2200" baseline="0">
                <a:solidFill>
                  <a:schemeClr val="bg2"/>
                </a:solidFill>
              </a:defRPr>
            </a:lvl2pPr>
            <a:lvl3pPr marL="924282" indent="0" algn="ctr">
              <a:buNone/>
              <a:defRPr>
                <a:solidFill>
                  <a:schemeClr val="tx1">
                    <a:tint val="75000"/>
                  </a:schemeClr>
                </a:solidFill>
              </a:defRPr>
            </a:lvl3pPr>
            <a:lvl4pPr marL="1386422" indent="0" algn="ctr">
              <a:buNone/>
              <a:defRPr>
                <a:solidFill>
                  <a:schemeClr val="tx1">
                    <a:tint val="75000"/>
                  </a:schemeClr>
                </a:solidFill>
              </a:defRPr>
            </a:lvl4pPr>
            <a:lvl5pPr marL="1848564" indent="0" algn="ctr">
              <a:buNone/>
              <a:defRPr>
                <a:solidFill>
                  <a:schemeClr val="tx1">
                    <a:tint val="75000"/>
                  </a:schemeClr>
                </a:solidFill>
              </a:defRPr>
            </a:lvl5pPr>
            <a:lvl6pPr marL="2310704" indent="0" algn="ctr">
              <a:buNone/>
              <a:defRPr>
                <a:solidFill>
                  <a:schemeClr val="tx1">
                    <a:tint val="75000"/>
                  </a:schemeClr>
                </a:solidFill>
              </a:defRPr>
            </a:lvl6pPr>
            <a:lvl7pPr marL="2772846" indent="0" algn="ctr">
              <a:buNone/>
              <a:defRPr>
                <a:solidFill>
                  <a:schemeClr val="tx1">
                    <a:tint val="75000"/>
                  </a:schemeClr>
                </a:solidFill>
              </a:defRPr>
            </a:lvl7pPr>
            <a:lvl8pPr marL="3234986" indent="0" algn="ctr">
              <a:buNone/>
              <a:defRPr>
                <a:solidFill>
                  <a:schemeClr val="tx1">
                    <a:tint val="75000"/>
                  </a:schemeClr>
                </a:solidFill>
              </a:defRPr>
            </a:lvl8pPr>
            <a:lvl9pPr marL="3697126" indent="0" algn="ctr">
              <a:buNone/>
              <a:defRPr>
                <a:solidFill>
                  <a:schemeClr val="tx1">
                    <a:tint val="75000"/>
                  </a:schemeClr>
                </a:solidFill>
              </a:defRPr>
            </a:lvl9pPr>
          </a:lstStyle>
          <a:p>
            <a:r>
              <a:rPr lang="en-US" dirty="0"/>
              <a:t>Slide Title</a:t>
            </a:r>
          </a:p>
          <a:p>
            <a:pPr lvl="1"/>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Maecenas </a:t>
            </a:r>
            <a:r>
              <a:rPr lang="en-US" dirty="0" err="1"/>
              <a:t>porttitor</a:t>
            </a:r>
            <a:r>
              <a:rPr lang="en-US" dirty="0"/>
              <a:t> </a:t>
            </a:r>
            <a:r>
              <a:rPr lang="en-US" dirty="0" err="1"/>
              <a:t>congue</a:t>
            </a:r>
            <a:r>
              <a:rPr lang="en-US" dirty="0"/>
              <a:t> </a:t>
            </a:r>
            <a:r>
              <a:rPr lang="en-US" dirty="0" err="1"/>
              <a:t>massa</a:t>
            </a:r>
            <a:endParaRPr lang="en-US" dirty="0"/>
          </a:p>
        </p:txBody>
      </p:sp>
    </p:spTree>
    <p:extLst>
      <p:ext uri="{BB962C8B-B14F-4D97-AF65-F5344CB8AC3E}">
        <p14:creationId xmlns:p14="http://schemas.microsoft.com/office/powerpoint/2010/main" val="140478167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lide2_Triangles and Blobs">
    <p:spTree>
      <p:nvGrpSpPr>
        <p:cNvPr id="1" name=""/>
        <p:cNvGrpSpPr/>
        <p:nvPr/>
      </p:nvGrpSpPr>
      <p:grpSpPr>
        <a:xfrm>
          <a:off x="0" y="0"/>
          <a:ext cx="0" cy="0"/>
          <a:chOff x="0" y="0"/>
          <a:chExt cx="0" cy="0"/>
        </a:xfrm>
      </p:grpSpPr>
      <p:sp>
        <p:nvSpPr>
          <p:cNvPr id="12" name="Picture Placeholder 11"/>
          <p:cNvSpPr>
            <a:spLocks noGrp="1"/>
          </p:cNvSpPr>
          <p:nvPr>
            <p:ph type="pic" sz="quarter" idx="10"/>
          </p:nvPr>
        </p:nvSpPr>
        <p:spPr>
          <a:xfrm>
            <a:off x="0" y="-11952"/>
            <a:ext cx="4419600" cy="6895352"/>
          </a:xfrm>
          <a:custGeom>
            <a:avLst/>
            <a:gdLst>
              <a:gd name="connsiteX0" fmla="*/ 0 w 4419600"/>
              <a:gd name="connsiteY0" fmla="*/ 0 h 5162550"/>
              <a:gd name="connsiteX1" fmla="*/ 4419600 w 4419600"/>
              <a:gd name="connsiteY1" fmla="*/ 0 h 5162550"/>
              <a:gd name="connsiteX2" fmla="*/ 4419600 w 4419600"/>
              <a:gd name="connsiteY2" fmla="*/ 5162550 h 5162550"/>
              <a:gd name="connsiteX3" fmla="*/ 0 w 4419600"/>
              <a:gd name="connsiteY3" fmla="*/ 5162550 h 5162550"/>
              <a:gd name="connsiteX4" fmla="*/ 0 w 4419600"/>
              <a:gd name="connsiteY4" fmla="*/ 0 h 5162550"/>
              <a:gd name="connsiteX0" fmla="*/ 0 w 4419600"/>
              <a:gd name="connsiteY0" fmla="*/ 0 h 5162550"/>
              <a:gd name="connsiteX1" fmla="*/ 2743200 w 4419600"/>
              <a:gd name="connsiteY1" fmla="*/ 8965 h 5162550"/>
              <a:gd name="connsiteX2" fmla="*/ 4419600 w 4419600"/>
              <a:gd name="connsiteY2" fmla="*/ 5162550 h 5162550"/>
              <a:gd name="connsiteX3" fmla="*/ 0 w 4419600"/>
              <a:gd name="connsiteY3" fmla="*/ 5162550 h 5162550"/>
              <a:gd name="connsiteX4" fmla="*/ 0 w 4419600"/>
              <a:gd name="connsiteY4" fmla="*/ 0 h 5162550"/>
              <a:gd name="connsiteX0" fmla="*/ 0 w 4419600"/>
              <a:gd name="connsiteY0" fmla="*/ 8964 h 5171514"/>
              <a:gd name="connsiteX1" fmla="*/ 2743200 w 4419600"/>
              <a:gd name="connsiteY1" fmla="*/ 0 h 5171514"/>
              <a:gd name="connsiteX2" fmla="*/ 4419600 w 4419600"/>
              <a:gd name="connsiteY2" fmla="*/ 5171514 h 5171514"/>
              <a:gd name="connsiteX3" fmla="*/ 0 w 4419600"/>
              <a:gd name="connsiteY3" fmla="*/ 5171514 h 5171514"/>
              <a:gd name="connsiteX4" fmla="*/ 0 w 4419600"/>
              <a:gd name="connsiteY4" fmla="*/ 8964 h 5171514"/>
              <a:gd name="connsiteX0" fmla="*/ 0 w 4419600"/>
              <a:gd name="connsiteY0" fmla="*/ 8964 h 5171514"/>
              <a:gd name="connsiteX1" fmla="*/ 2734235 w 4419600"/>
              <a:gd name="connsiteY1" fmla="*/ 0 h 5171514"/>
              <a:gd name="connsiteX2" fmla="*/ 4419600 w 4419600"/>
              <a:gd name="connsiteY2" fmla="*/ 5171514 h 5171514"/>
              <a:gd name="connsiteX3" fmla="*/ 0 w 4419600"/>
              <a:gd name="connsiteY3" fmla="*/ 5171514 h 5171514"/>
              <a:gd name="connsiteX4" fmla="*/ 0 w 4419600"/>
              <a:gd name="connsiteY4" fmla="*/ 8964 h 51715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19600" h="5171514">
                <a:moveTo>
                  <a:pt x="0" y="8964"/>
                </a:moveTo>
                <a:lnTo>
                  <a:pt x="2734235" y="0"/>
                </a:lnTo>
                <a:lnTo>
                  <a:pt x="4419600" y="5171514"/>
                </a:lnTo>
                <a:lnTo>
                  <a:pt x="0" y="5171514"/>
                </a:lnTo>
                <a:lnTo>
                  <a:pt x="0" y="8964"/>
                </a:lnTo>
                <a:close/>
              </a:path>
            </a:pathLst>
          </a:custGeom>
        </p:spPr>
        <p:txBody>
          <a:bodyPr/>
          <a:lstStyle/>
          <a:p>
            <a:r>
              <a:rPr lang="en-US"/>
              <a:t>Click icon to add picture</a:t>
            </a:r>
            <a:endParaRPr lang="en-GB"/>
          </a:p>
        </p:txBody>
      </p:sp>
      <p:sp>
        <p:nvSpPr>
          <p:cNvPr id="3" name="Subtitle 2"/>
          <p:cNvSpPr>
            <a:spLocks noGrp="1"/>
          </p:cNvSpPr>
          <p:nvPr>
            <p:ph type="subTitle" idx="1" hasCustomPrompt="1"/>
          </p:nvPr>
        </p:nvSpPr>
        <p:spPr>
          <a:xfrm>
            <a:off x="4786374" y="1497133"/>
            <a:ext cx="4100599" cy="3656447"/>
          </a:xfrm>
        </p:spPr>
        <p:txBody>
          <a:bodyPr anchor="ctr">
            <a:normAutofit/>
          </a:bodyPr>
          <a:lstStyle>
            <a:lvl1pPr marL="0" indent="0" algn="l">
              <a:buNone/>
              <a:defRPr sz="2700" b="1" baseline="0">
                <a:solidFill>
                  <a:schemeClr val="tx1"/>
                </a:solidFill>
              </a:defRPr>
            </a:lvl1pPr>
            <a:lvl2pPr marL="3240" indent="0" algn="l">
              <a:spcBef>
                <a:spcPts val="0"/>
              </a:spcBef>
              <a:buNone/>
              <a:tabLst/>
              <a:defRPr sz="2200" baseline="0">
                <a:solidFill>
                  <a:schemeClr val="bg2"/>
                </a:solidFill>
              </a:defRPr>
            </a:lvl2pPr>
            <a:lvl3pPr marL="924282" indent="0" algn="ctr">
              <a:buNone/>
              <a:defRPr>
                <a:solidFill>
                  <a:schemeClr val="tx1">
                    <a:tint val="75000"/>
                  </a:schemeClr>
                </a:solidFill>
              </a:defRPr>
            </a:lvl3pPr>
            <a:lvl4pPr marL="1386422" indent="0" algn="ctr">
              <a:buNone/>
              <a:defRPr>
                <a:solidFill>
                  <a:schemeClr val="tx1">
                    <a:tint val="75000"/>
                  </a:schemeClr>
                </a:solidFill>
              </a:defRPr>
            </a:lvl4pPr>
            <a:lvl5pPr marL="1848564" indent="0" algn="ctr">
              <a:buNone/>
              <a:defRPr>
                <a:solidFill>
                  <a:schemeClr val="tx1">
                    <a:tint val="75000"/>
                  </a:schemeClr>
                </a:solidFill>
              </a:defRPr>
            </a:lvl5pPr>
            <a:lvl6pPr marL="2310704" indent="0" algn="ctr">
              <a:buNone/>
              <a:defRPr>
                <a:solidFill>
                  <a:schemeClr val="tx1">
                    <a:tint val="75000"/>
                  </a:schemeClr>
                </a:solidFill>
              </a:defRPr>
            </a:lvl6pPr>
            <a:lvl7pPr marL="2772846" indent="0" algn="ctr">
              <a:buNone/>
              <a:defRPr>
                <a:solidFill>
                  <a:schemeClr val="tx1">
                    <a:tint val="75000"/>
                  </a:schemeClr>
                </a:solidFill>
              </a:defRPr>
            </a:lvl7pPr>
            <a:lvl8pPr marL="3234986" indent="0" algn="ctr">
              <a:buNone/>
              <a:defRPr>
                <a:solidFill>
                  <a:schemeClr val="tx1">
                    <a:tint val="75000"/>
                  </a:schemeClr>
                </a:solidFill>
              </a:defRPr>
            </a:lvl8pPr>
            <a:lvl9pPr marL="3697126" indent="0" algn="ctr">
              <a:buNone/>
              <a:defRPr>
                <a:solidFill>
                  <a:schemeClr val="tx1">
                    <a:tint val="75000"/>
                  </a:schemeClr>
                </a:solidFill>
              </a:defRPr>
            </a:lvl9pPr>
          </a:lstStyle>
          <a:p>
            <a:r>
              <a:rPr lang="en-US" dirty="0"/>
              <a:t>Slide Title</a:t>
            </a:r>
          </a:p>
          <a:p>
            <a:pPr lvl="1"/>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Maecenas </a:t>
            </a:r>
            <a:r>
              <a:rPr lang="en-US" dirty="0" err="1"/>
              <a:t>porttitor</a:t>
            </a:r>
            <a:r>
              <a:rPr lang="en-US" dirty="0"/>
              <a:t> </a:t>
            </a:r>
            <a:r>
              <a:rPr lang="en-US" dirty="0" err="1"/>
              <a:t>congue</a:t>
            </a:r>
            <a:r>
              <a:rPr lang="en-US" dirty="0"/>
              <a:t> </a:t>
            </a:r>
            <a:r>
              <a:rPr lang="en-US" dirty="0" err="1"/>
              <a:t>massa</a:t>
            </a:r>
            <a:endParaRPr lang="en-US" dirty="0"/>
          </a:p>
        </p:txBody>
      </p:sp>
    </p:spTree>
    <p:extLst>
      <p:ext uri="{BB962C8B-B14F-4D97-AF65-F5344CB8AC3E}">
        <p14:creationId xmlns:p14="http://schemas.microsoft.com/office/powerpoint/2010/main" val="176021173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Slide1_Triangles and Blobs">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4786374" y="1497133"/>
            <a:ext cx="4100599" cy="3656447"/>
          </a:xfrm>
        </p:spPr>
        <p:txBody>
          <a:bodyPr anchor="ctr">
            <a:normAutofit/>
          </a:bodyPr>
          <a:lstStyle>
            <a:lvl1pPr marL="0" indent="0" algn="l">
              <a:buNone/>
              <a:defRPr sz="2700" b="1" baseline="0">
                <a:solidFill>
                  <a:schemeClr val="tx1"/>
                </a:solidFill>
              </a:defRPr>
            </a:lvl1pPr>
            <a:lvl2pPr marL="3240" indent="0" algn="l">
              <a:spcBef>
                <a:spcPts val="0"/>
              </a:spcBef>
              <a:buNone/>
              <a:tabLst/>
              <a:defRPr sz="2200" baseline="0">
                <a:solidFill>
                  <a:schemeClr val="bg2"/>
                </a:solidFill>
              </a:defRPr>
            </a:lvl2pPr>
            <a:lvl3pPr marL="924282" indent="0" algn="ctr">
              <a:buNone/>
              <a:defRPr>
                <a:solidFill>
                  <a:schemeClr val="tx1">
                    <a:tint val="75000"/>
                  </a:schemeClr>
                </a:solidFill>
              </a:defRPr>
            </a:lvl3pPr>
            <a:lvl4pPr marL="1386422" indent="0" algn="ctr">
              <a:buNone/>
              <a:defRPr>
                <a:solidFill>
                  <a:schemeClr val="tx1">
                    <a:tint val="75000"/>
                  </a:schemeClr>
                </a:solidFill>
              </a:defRPr>
            </a:lvl4pPr>
            <a:lvl5pPr marL="1848564" indent="0" algn="ctr">
              <a:buNone/>
              <a:defRPr>
                <a:solidFill>
                  <a:schemeClr val="tx1">
                    <a:tint val="75000"/>
                  </a:schemeClr>
                </a:solidFill>
              </a:defRPr>
            </a:lvl5pPr>
            <a:lvl6pPr marL="2310704" indent="0" algn="ctr">
              <a:buNone/>
              <a:defRPr>
                <a:solidFill>
                  <a:schemeClr val="tx1">
                    <a:tint val="75000"/>
                  </a:schemeClr>
                </a:solidFill>
              </a:defRPr>
            </a:lvl6pPr>
            <a:lvl7pPr marL="2772846" indent="0" algn="ctr">
              <a:buNone/>
              <a:defRPr>
                <a:solidFill>
                  <a:schemeClr val="tx1">
                    <a:tint val="75000"/>
                  </a:schemeClr>
                </a:solidFill>
              </a:defRPr>
            </a:lvl7pPr>
            <a:lvl8pPr marL="3234986" indent="0" algn="ctr">
              <a:buNone/>
              <a:defRPr>
                <a:solidFill>
                  <a:schemeClr val="tx1">
                    <a:tint val="75000"/>
                  </a:schemeClr>
                </a:solidFill>
              </a:defRPr>
            </a:lvl8pPr>
            <a:lvl9pPr marL="3697126" indent="0" algn="ctr">
              <a:buNone/>
              <a:defRPr>
                <a:solidFill>
                  <a:schemeClr val="tx1">
                    <a:tint val="75000"/>
                  </a:schemeClr>
                </a:solidFill>
              </a:defRPr>
            </a:lvl9pPr>
          </a:lstStyle>
          <a:p>
            <a:r>
              <a:rPr lang="en-US" dirty="0"/>
              <a:t>Slide Title</a:t>
            </a:r>
          </a:p>
          <a:p>
            <a:pPr lvl="1"/>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Maecenas </a:t>
            </a:r>
            <a:r>
              <a:rPr lang="en-US" dirty="0" err="1"/>
              <a:t>porttitor</a:t>
            </a:r>
            <a:r>
              <a:rPr lang="en-US" dirty="0"/>
              <a:t> </a:t>
            </a:r>
            <a:r>
              <a:rPr lang="en-US" dirty="0" err="1"/>
              <a:t>congue</a:t>
            </a:r>
            <a:r>
              <a:rPr lang="en-US" dirty="0"/>
              <a:t> </a:t>
            </a:r>
            <a:r>
              <a:rPr lang="en-US" dirty="0" err="1"/>
              <a:t>massa</a:t>
            </a:r>
            <a:endParaRPr lang="en-US" dirty="0"/>
          </a:p>
        </p:txBody>
      </p:sp>
      <p:sp>
        <p:nvSpPr>
          <p:cNvPr id="6" name="Picture Placeholder 5"/>
          <p:cNvSpPr>
            <a:spLocks noGrp="1"/>
          </p:cNvSpPr>
          <p:nvPr>
            <p:ph type="pic" sz="quarter" idx="15"/>
          </p:nvPr>
        </p:nvSpPr>
        <p:spPr>
          <a:xfrm>
            <a:off x="0" y="-11953"/>
            <a:ext cx="4392706" cy="6869953"/>
          </a:xfrm>
          <a:custGeom>
            <a:avLst/>
            <a:gdLst>
              <a:gd name="connsiteX0" fmla="*/ 0 w 4392706"/>
              <a:gd name="connsiteY0" fmla="*/ 0 h 5143500"/>
              <a:gd name="connsiteX1" fmla="*/ 4392706 w 4392706"/>
              <a:gd name="connsiteY1" fmla="*/ 0 h 5143500"/>
              <a:gd name="connsiteX2" fmla="*/ 4392706 w 4392706"/>
              <a:gd name="connsiteY2" fmla="*/ 5143500 h 5143500"/>
              <a:gd name="connsiteX3" fmla="*/ 0 w 4392706"/>
              <a:gd name="connsiteY3" fmla="*/ 5143500 h 5143500"/>
              <a:gd name="connsiteX4" fmla="*/ 0 w 4392706"/>
              <a:gd name="connsiteY4" fmla="*/ 0 h 5143500"/>
              <a:gd name="connsiteX0" fmla="*/ 0 w 4392706"/>
              <a:gd name="connsiteY0" fmla="*/ 8965 h 5152465"/>
              <a:gd name="connsiteX1" fmla="*/ 2707341 w 4392706"/>
              <a:gd name="connsiteY1" fmla="*/ 0 h 5152465"/>
              <a:gd name="connsiteX2" fmla="*/ 4392706 w 4392706"/>
              <a:gd name="connsiteY2" fmla="*/ 5152465 h 5152465"/>
              <a:gd name="connsiteX3" fmla="*/ 0 w 4392706"/>
              <a:gd name="connsiteY3" fmla="*/ 5152465 h 5152465"/>
              <a:gd name="connsiteX4" fmla="*/ 0 w 4392706"/>
              <a:gd name="connsiteY4" fmla="*/ 8965 h 5152465"/>
              <a:gd name="connsiteX0" fmla="*/ 0 w 4392706"/>
              <a:gd name="connsiteY0" fmla="*/ 8965 h 5152465"/>
              <a:gd name="connsiteX1" fmla="*/ 2707341 w 4392706"/>
              <a:gd name="connsiteY1" fmla="*/ 0 h 5152465"/>
              <a:gd name="connsiteX2" fmla="*/ 4392706 w 4392706"/>
              <a:gd name="connsiteY2" fmla="*/ 5152465 h 5152465"/>
              <a:gd name="connsiteX3" fmla="*/ 0 w 4392706"/>
              <a:gd name="connsiteY3" fmla="*/ 5152465 h 5152465"/>
              <a:gd name="connsiteX4" fmla="*/ 0 w 4392706"/>
              <a:gd name="connsiteY4" fmla="*/ 8965 h 5152465"/>
              <a:gd name="connsiteX0" fmla="*/ 0 w 4392706"/>
              <a:gd name="connsiteY0" fmla="*/ 8965 h 5152465"/>
              <a:gd name="connsiteX1" fmla="*/ 2716306 w 4392706"/>
              <a:gd name="connsiteY1" fmla="*/ 0 h 5152465"/>
              <a:gd name="connsiteX2" fmla="*/ 4392706 w 4392706"/>
              <a:gd name="connsiteY2" fmla="*/ 5152465 h 5152465"/>
              <a:gd name="connsiteX3" fmla="*/ 0 w 4392706"/>
              <a:gd name="connsiteY3" fmla="*/ 5152465 h 5152465"/>
              <a:gd name="connsiteX4" fmla="*/ 0 w 4392706"/>
              <a:gd name="connsiteY4" fmla="*/ 8965 h 51524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92706" h="5152465">
                <a:moveTo>
                  <a:pt x="0" y="8965"/>
                </a:moveTo>
                <a:lnTo>
                  <a:pt x="2716306" y="0"/>
                </a:lnTo>
                <a:lnTo>
                  <a:pt x="4392706" y="5152465"/>
                </a:lnTo>
                <a:lnTo>
                  <a:pt x="0" y="5152465"/>
                </a:lnTo>
                <a:lnTo>
                  <a:pt x="0" y="8965"/>
                </a:lnTo>
                <a:close/>
              </a:path>
            </a:pathLst>
          </a:custGeom>
        </p:spPr>
        <p:txBody>
          <a:bodyPr/>
          <a:lstStyle/>
          <a:p>
            <a:r>
              <a:rPr lang="en-US"/>
              <a:t>Click icon to add picture</a:t>
            </a:r>
            <a:endParaRPr lang="en-GB"/>
          </a:p>
        </p:txBody>
      </p:sp>
    </p:spTree>
    <p:extLst>
      <p:ext uri="{BB962C8B-B14F-4D97-AF65-F5344CB8AC3E}">
        <p14:creationId xmlns:p14="http://schemas.microsoft.com/office/powerpoint/2010/main" val="10821787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Slide - wide image">
    <p:spTree>
      <p:nvGrpSpPr>
        <p:cNvPr id="1" name=""/>
        <p:cNvGrpSpPr/>
        <p:nvPr/>
      </p:nvGrpSpPr>
      <p:grpSpPr>
        <a:xfrm>
          <a:off x="0" y="0"/>
          <a:ext cx="0" cy="0"/>
          <a:chOff x="0" y="0"/>
          <a:chExt cx="0" cy="0"/>
        </a:xfrm>
      </p:grpSpPr>
      <p:sp>
        <p:nvSpPr>
          <p:cNvPr id="18" name="Picture Placeholder 17"/>
          <p:cNvSpPr>
            <a:spLocks noGrp="1"/>
          </p:cNvSpPr>
          <p:nvPr>
            <p:ph type="pic" sz="quarter" idx="14"/>
          </p:nvPr>
        </p:nvSpPr>
        <p:spPr>
          <a:xfrm>
            <a:off x="0" y="0"/>
            <a:ext cx="6438166" cy="6858000"/>
          </a:xfrm>
        </p:spPr>
        <p:txBody>
          <a:bodyPr/>
          <a:lstStyle/>
          <a:p>
            <a:r>
              <a:rPr lang="en-US"/>
              <a:t>Click icon to add picture</a:t>
            </a:r>
            <a:endParaRPr lang="en-GB"/>
          </a:p>
        </p:txBody>
      </p:sp>
      <p:sp>
        <p:nvSpPr>
          <p:cNvPr id="17" name="Rectangle 16"/>
          <p:cNvSpPr/>
          <p:nvPr/>
        </p:nvSpPr>
        <p:spPr bwMode="white">
          <a:xfrm>
            <a:off x="0" y="6238998"/>
            <a:ext cx="1867882" cy="6164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2195" tIns="31098" rIns="62195" bIns="31098" rtlCol="0" anchor="ctr"/>
          <a:lstStyle/>
          <a:p>
            <a:pPr algn="ctr"/>
            <a:endParaRPr lang="en-GB"/>
          </a:p>
        </p:txBody>
      </p:sp>
      <p:sp>
        <p:nvSpPr>
          <p:cNvPr id="2" name="Title 1"/>
          <p:cNvSpPr>
            <a:spLocks noGrp="1"/>
          </p:cNvSpPr>
          <p:nvPr>
            <p:ph type="ctrTitle" hasCustomPrompt="1"/>
          </p:nvPr>
        </p:nvSpPr>
        <p:spPr>
          <a:xfrm>
            <a:off x="6741099" y="2973164"/>
            <a:ext cx="2145875" cy="747897"/>
          </a:xfrm>
        </p:spPr>
        <p:txBody>
          <a:bodyPr anchor="ctr"/>
          <a:lstStyle>
            <a:lvl1pPr>
              <a:defRPr sz="2700" cap="all" baseline="0"/>
            </a:lvl1pPr>
          </a:lstStyle>
          <a:p>
            <a:r>
              <a:rPr lang="en-GB" dirty="0"/>
              <a:t>Title </a:t>
            </a:r>
            <a:r>
              <a:rPr lang="en-GB" dirty="0" err="1"/>
              <a:t>title</a:t>
            </a:r>
            <a:r>
              <a:rPr lang="en-GB" dirty="0"/>
              <a:t> </a:t>
            </a:r>
            <a:r>
              <a:rPr lang="en-GB" dirty="0" err="1"/>
              <a:t>title</a:t>
            </a:r>
            <a:r>
              <a:rPr lang="en-GB" dirty="0"/>
              <a:t> </a:t>
            </a:r>
            <a:r>
              <a:rPr lang="en-GB" dirty="0" err="1"/>
              <a:t>title</a:t>
            </a:r>
            <a:endParaRPr lang="en-US" dirty="0"/>
          </a:p>
        </p:txBody>
      </p:sp>
      <p:sp>
        <p:nvSpPr>
          <p:cNvPr id="7" name="Rectangle 6"/>
          <p:cNvSpPr/>
          <p:nvPr/>
        </p:nvSpPr>
        <p:spPr bwMode="white">
          <a:xfrm>
            <a:off x="0" y="6238998"/>
            <a:ext cx="1867882" cy="6164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2195" tIns="31098" rIns="62195" bIns="31098" rtlCol="0" anchor="ctr"/>
          <a:lstStyle/>
          <a:p>
            <a:pPr algn="ctr"/>
            <a:endParaRPr lang="en-GB"/>
          </a:p>
        </p:txBody>
      </p:sp>
      <p:sp>
        <p:nvSpPr>
          <p:cNvPr id="8" name="Rectangle 7"/>
          <p:cNvSpPr/>
          <p:nvPr/>
        </p:nvSpPr>
        <p:spPr bwMode="white">
          <a:xfrm>
            <a:off x="0" y="6238998"/>
            <a:ext cx="1867882" cy="6164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2195" tIns="31098" rIns="62195" bIns="31098" rtlCol="0" anchor="ctr"/>
          <a:lstStyle/>
          <a:p>
            <a:pPr algn="ctr"/>
            <a:endParaRPr lang="en-GB"/>
          </a:p>
        </p:txBody>
      </p:sp>
      <p:sp>
        <p:nvSpPr>
          <p:cNvPr id="9" name="TextBox 8"/>
          <p:cNvSpPr txBox="1"/>
          <p:nvPr/>
        </p:nvSpPr>
        <p:spPr>
          <a:xfrm>
            <a:off x="247314" y="6212274"/>
            <a:ext cx="560381" cy="329039"/>
          </a:xfrm>
          <a:prstGeom prst="rect">
            <a:avLst/>
          </a:prstGeom>
        </p:spPr>
        <p:txBody>
          <a:bodyPr vert="horz" wrap="square" lIns="0" tIns="0" rIns="0" bIns="0" rtlCol="0" anchor="b">
            <a:noAutofit/>
          </a:bodyPr>
          <a:lstStyle/>
          <a:p>
            <a:pPr marL="3240">
              <a:spcBef>
                <a:spcPts val="816"/>
              </a:spcBef>
            </a:pPr>
            <a:fld id="{5575D932-8F50-448D-A3FF-976A850649DE}" type="slidenum">
              <a:rPr lang="en-GB" sz="700" smtClean="0">
                <a:solidFill>
                  <a:schemeClr val="bg2"/>
                </a:solidFill>
              </a:rPr>
              <a:pPr marL="3240">
                <a:spcBef>
                  <a:spcPts val="816"/>
                </a:spcBef>
              </a:pPr>
              <a:t>‹#›</a:t>
            </a:fld>
            <a:endParaRPr lang="en-GB" sz="700" dirty="0">
              <a:solidFill>
                <a:schemeClr val="bg2"/>
              </a:solidFill>
            </a:endParaRPr>
          </a:p>
        </p:txBody>
      </p:sp>
      <p:sp>
        <p:nvSpPr>
          <p:cNvPr id="10" name="Rectangle 9"/>
          <p:cNvSpPr/>
          <p:nvPr/>
        </p:nvSpPr>
        <p:spPr bwMode="white">
          <a:xfrm>
            <a:off x="0" y="6238998"/>
            <a:ext cx="1867882" cy="6164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2195" tIns="31098" rIns="62195" bIns="31098" rtlCol="0" anchor="ctr"/>
          <a:lstStyle/>
          <a:p>
            <a:pPr algn="ctr"/>
            <a:endParaRPr lang="en-GB"/>
          </a:p>
        </p:txBody>
      </p:sp>
      <p:sp>
        <p:nvSpPr>
          <p:cNvPr id="11" name="TextBox 10"/>
          <p:cNvSpPr txBox="1"/>
          <p:nvPr/>
        </p:nvSpPr>
        <p:spPr>
          <a:xfrm>
            <a:off x="247314" y="6212274"/>
            <a:ext cx="560381" cy="329039"/>
          </a:xfrm>
          <a:prstGeom prst="rect">
            <a:avLst/>
          </a:prstGeom>
        </p:spPr>
        <p:txBody>
          <a:bodyPr vert="horz" wrap="square" lIns="0" tIns="0" rIns="0" bIns="0" rtlCol="0" anchor="b">
            <a:noAutofit/>
          </a:bodyPr>
          <a:lstStyle/>
          <a:p>
            <a:pPr marL="3240">
              <a:spcBef>
                <a:spcPts val="816"/>
              </a:spcBef>
            </a:pPr>
            <a:fld id="{5575D932-8F50-448D-A3FF-976A850649DE}" type="slidenum">
              <a:rPr lang="en-GB" sz="700" smtClean="0">
                <a:solidFill>
                  <a:schemeClr val="bg2"/>
                </a:solidFill>
              </a:rPr>
              <a:pPr marL="3240">
                <a:spcBef>
                  <a:spcPts val="816"/>
                </a:spcBef>
              </a:pPr>
              <a:t>‹#›</a:t>
            </a:fld>
            <a:endParaRPr lang="en-GB" sz="700" dirty="0">
              <a:solidFill>
                <a:schemeClr val="bg2"/>
              </a:solidFill>
            </a:endParaRPr>
          </a:p>
        </p:txBody>
      </p:sp>
      <p:sp>
        <p:nvSpPr>
          <p:cNvPr id="12" name="Rectangle 11"/>
          <p:cNvSpPr/>
          <p:nvPr/>
        </p:nvSpPr>
        <p:spPr bwMode="white">
          <a:xfrm>
            <a:off x="0" y="6238998"/>
            <a:ext cx="1867882" cy="6164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2195" tIns="31098" rIns="62195" bIns="31098" rtlCol="0" anchor="ctr"/>
          <a:lstStyle/>
          <a:p>
            <a:pPr algn="ctr"/>
            <a:endParaRPr lang="en-GB"/>
          </a:p>
        </p:txBody>
      </p:sp>
      <p:sp>
        <p:nvSpPr>
          <p:cNvPr id="13" name="TextBox 12"/>
          <p:cNvSpPr txBox="1"/>
          <p:nvPr/>
        </p:nvSpPr>
        <p:spPr>
          <a:xfrm>
            <a:off x="247314" y="6212274"/>
            <a:ext cx="560381" cy="329039"/>
          </a:xfrm>
          <a:prstGeom prst="rect">
            <a:avLst/>
          </a:prstGeom>
        </p:spPr>
        <p:txBody>
          <a:bodyPr vert="horz" wrap="square" lIns="0" tIns="0" rIns="0" bIns="0" rtlCol="0" anchor="b">
            <a:noAutofit/>
          </a:bodyPr>
          <a:lstStyle/>
          <a:p>
            <a:pPr marL="3240">
              <a:spcBef>
                <a:spcPts val="816"/>
              </a:spcBef>
            </a:pPr>
            <a:fld id="{5575D932-8F50-448D-A3FF-976A850649DE}" type="slidenum">
              <a:rPr lang="en-GB" sz="700" smtClean="0">
                <a:solidFill>
                  <a:schemeClr val="bg2"/>
                </a:solidFill>
              </a:rPr>
              <a:pPr marL="3240">
                <a:spcBef>
                  <a:spcPts val="816"/>
                </a:spcBef>
              </a:pPr>
              <a:t>‹#›</a:t>
            </a:fld>
            <a:endParaRPr lang="en-GB" sz="700" dirty="0">
              <a:solidFill>
                <a:schemeClr val="bg2"/>
              </a:solidFill>
            </a:endParaRPr>
          </a:p>
        </p:txBody>
      </p:sp>
      <p:sp>
        <p:nvSpPr>
          <p:cNvPr id="14" name="Rectangle 13"/>
          <p:cNvSpPr/>
          <p:nvPr/>
        </p:nvSpPr>
        <p:spPr bwMode="white">
          <a:xfrm>
            <a:off x="0" y="6238998"/>
            <a:ext cx="1867882" cy="6164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2195" tIns="31098" rIns="62195" bIns="31098" rtlCol="0" anchor="ctr"/>
          <a:lstStyle/>
          <a:p>
            <a:pPr algn="ctr"/>
            <a:endParaRPr lang="en-GB"/>
          </a:p>
        </p:txBody>
      </p:sp>
      <p:sp>
        <p:nvSpPr>
          <p:cNvPr id="15" name="TextBox 14"/>
          <p:cNvSpPr txBox="1"/>
          <p:nvPr/>
        </p:nvSpPr>
        <p:spPr>
          <a:xfrm>
            <a:off x="247314" y="6212274"/>
            <a:ext cx="560381" cy="329039"/>
          </a:xfrm>
          <a:prstGeom prst="rect">
            <a:avLst/>
          </a:prstGeom>
        </p:spPr>
        <p:txBody>
          <a:bodyPr vert="horz" wrap="square" lIns="0" tIns="0" rIns="0" bIns="0" rtlCol="0" anchor="b">
            <a:noAutofit/>
          </a:bodyPr>
          <a:lstStyle/>
          <a:p>
            <a:pPr marL="3240">
              <a:spcBef>
                <a:spcPts val="816"/>
              </a:spcBef>
            </a:pPr>
            <a:fld id="{5575D932-8F50-448D-A3FF-976A850649DE}" type="slidenum">
              <a:rPr lang="en-GB" sz="700" smtClean="0">
                <a:solidFill>
                  <a:schemeClr val="bg2"/>
                </a:solidFill>
              </a:rPr>
              <a:pPr marL="3240">
                <a:spcBef>
                  <a:spcPts val="816"/>
                </a:spcBef>
              </a:pPr>
              <a:t>‹#›</a:t>
            </a:fld>
            <a:endParaRPr lang="en-GB" sz="700" dirty="0">
              <a:solidFill>
                <a:schemeClr val="bg2"/>
              </a:solidFill>
            </a:endParaRPr>
          </a:p>
        </p:txBody>
      </p:sp>
      <p:sp>
        <p:nvSpPr>
          <p:cNvPr id="16" name="Rectangle 15"/>
          <p:cNvSpPr/>
          <p:nvPr/>
        </p:nvSpPr>
        <p:spPr bwMode="white">
          <a:xfrm>
            <a:off x="0" y="6238998"/>
            <a:ext cx="1867882" cy="6164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2195" tIns="31098" rIns="62195" bIns="31098" rtlCol="0" anchor="ctr"/>
          <a:lstStyle/>
          <a:p>
            <a:pPr algn="ctr"/>
            <a:endParaRPr lang="en-GB"/>
          </a:p>
        </p:txBody>
      </p:sp>
      <p:sp>
        <p:nvSpPr>
          <p:cNvPr id="19" name="TextBox 18"/>
          <p:cNvSpPr txBox="1"/>
          <p:nvPr/>
        </p:nvSpPr>
        <p:spPr>
          <a:xfrm>
            <a:off x="247314" y="6212274"/>
            <a:ext cx="560381" cy="329039"/>
          </a:xfrm>
          <a:prstGeom prst="rect">
            <a:avLst/>
          </a:prstGeom>
        </p:spPr>
        <p:txBody>
          <a:bodyPr vert="horz" wrap="square" lIns="0" tIns="0" rIns="0" bIns="0" rtlCol="0" anchor="b">
            <a:noAutofit/>
          </a:bodyPr>
          <a:lstStyle/>
          <a:p>
            <a:pPr marL="3240">
              <a:spcBef>
                <a:spcPts val="816"/>
              </a:spcBef>
            </a:pPr>
            <a:fld id="{5575D932-8F50-448D-A3FF-976A850649DE}" type="slidenum">
              <a:rPr lang="en-GB" sz="700" smtClean="0">
                <a:solidFill>
                  <a:schemeClr val="bg2"/>
                </a:solidFill>
              </a:rPr>
              <a:pPr marL="3240">
                <a:spcBef>
                  <a:spcPts val="816"/>
                </a:spcBef>
              </a:pPr>
              <a:t>‹#›</a:t>
            </a:fld>
            <a:endParaRPr lang="en-GB" sz="700" dirty="0">
              <a:solidFill>
                <a:schemeClr val="bg2"/>
              </a:solidFill>
            </a:endParaRPr>
          </a:p>
        </p:txBody>
      </p:sp>
      <p:sp>
        <p:nvSpPr>
          <p:cNvPr id="20" name="Rectangle 19"/>
          <p:cNvSpPr/>
          <p:nvPr/>
        </p:nvSpPr>
        <p:spPr bwMode="white">
          <a:xfrm>
            <a:off x="0" y="6238998"/>
            <a:ext cx="1867882" cy="6164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2195" tIns="31098" rIns="62195" bIns="31098" rtlCol="0" anchor="ctr"/>
          <a:lstStyle/>
          <a:p>
            <a:pPr algn="ctr"/>
            <a:endParaRPr lang="en-GB"/>
          </a:p>
        </p:txBody>
      </p:sp>
      <p:sp>
        <p:nvSpPr>
          <p:cNvPr id="21" name="TextBox 20"/>
          <p:cNvSpPr txBox="1"/>
          <p:nvPr/>
        </p:nvSpPr>
        <p:spPr>
          <a:xfrm>
            <a:off x="247314" y="6212274"/>
            <a:ext cx="560381" cy="329039"/>
          </a:xfrm>
          <a:prstGeom prst="rect">
            <a:avLst/>
          </a:prstGeom>
        </p:spPr>
        <p:txBody>
          <a:bodyPr vert="horz" wrap="square" lIns="0" tIns="0" rIns="0" bIns="0" rtlCol="0" anchor="b">
            <a:noAutofit/>
          </a:bodyPr>
          <a:lstStyle/>
          <a:p>
            <a:pPr marL="3240">
              <a:spcBef>
                <a:spcPts val="816"/>
              </a:spcBef>
            </a:pPr>
            <a:fld id="{5575D932-8F50-448D-A3FF-976A850649DE}" type="slidenum">
              <a:rPr lang="en-GB" sz="700" smtClean="0">
                <a:solidFill>
                  <a:schemeClr val="bg2"/>
                </a:solidFill>
              </a:rPr>
              <a:pPr marL="3240">
                <a:spcBef>
                  <a:spcPts val="816"/>
                </a:spcBef>
              </a:pPr>
              <a:t>‹#›</a:t>
            </a:fld>
            <a:endParaRPr lang="en-GB" sz="700" dirty="0">
              <a:solidFill>
                <a:schemeClr val="bg2"/>
              </a:solidFill>
            </a:endParaRPr>
          </a:p>
        </p:txBody>
      </p:sp>
      <p:sp>
        <p:nvSpPr>
          <p:cNvPr id="22" name="Rectangle 21"/>
          <p:cNvSpPr/>
          <p:nvPr/>
        </p:nvSpPr>
        <p:spPr bwMode="white">
          <a:xfrm>
            <a:off x="0" y="6238998"/>
            <a:ext cx="1867882" cy="6164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2195" tIns="31098" rIns="62195" bIns="31098" rtlCol="0" anchor="ctr"/>
          <a:lstStyle/>
          <a:p>
            <a:pPr algn="ctr"/>
            <a:endParaRPr lang="en-GB"/>
          </a:p>
        </p:txBody>
      </p:sp>
      <p:sp>
        <p:nvSpPr>
          <p:cNvPr id="23" name="TextBox 22"/>
          <p:cNvSpPr txBox="1"/>
          <p:nvPr/>
        </p:nvSpPr>
        <p:spPr>
          <a:xfrm>
            <a:off x="247314" y="6212274"/>
            <a:ext cx="560381" cy="329039"/>
          </a:xfrm>
          <a:prstGeom prst="rect">
            <a:avLst/>
          </a:prstGeom>
        </p:spPr>
        <p:txBody>
          <a:bodyPr vert="horz" wrap="square" lIns="0" tIns="0" rIns="0" bIns="0" rtlCol="0" anchor="b">
            <a:noAutofit/>
          </a:bodyPr>
          <a:lstStyle/>
          <a:p>
            <a:pPr marL="3240">
              <a:spcBef>
                <a:spcPts val="816"/>
              </a:spcBef>
            </a:pPr>
            <a:fld id="{5575D932-8F50-448D-A3FF-976A850649DE}" type="slidenum">
              <a:rPr lang="en-GB" sz="700" smtClean="0">
                <a:solidFill>
                  <a:schemeClr val="bg2"/>
                </a:solidFill>
              </a:rPr>
              <a:pPr marL="3240">
                <a:spcBef>
                  <a:spcPts val="816"/>
                </a:spcBef>
              </a:pPr>
              <a:t>‹#›</a:t>
            </a:fld>
            <a:endParaRPr lang="en-GB" sz="700" dirty="0">
              <a:solidFill>
                <a:schemeClr val="bg2"/>
              </a:solidFill>
            </a:endParaRPr>
          </a:p>
        </p:txBody>
      </p:sp>
      <p:sp>
        <p:nvSpPr>
          <p:cNvPr id="24" name="Rectangle 23"/>
          <p:cNvSpPr/>
          <p:nvPr userDrawn="1"/>
        </p:nvSpPr>
        <p:spPr bwMode="white">
          <a:xfrm>
            <a:off x="0" y="6238998"/>
            <a:ext cx="1867882" cy="6164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2195" tIns="31098" rIns="62195" bIns="31098" rtlCol="0" anchor="ctr"/>
          <a:lstStyle/>
          <a:p>
            <a:pPr algn="ctr"/>
            <a:endParaRPr lang="en-GB"/>
          </a:p>
        </p:txBody>
      </p:sp>
      <p:sp>
        <p:nvSpPr>
          <p:cNvPr id="25" name="TextBox 24"/>
          <p:cNvSpPr txBox="1"/>
          <p:nvPr userDrawn="1"/>
        </p:nvSpPr>
        <p:spPr>
          <a:xfrm>
            <a:off x="247314" y="6212274"/>
            <a:ext cx="560381" cy="329039"/>
          </a:xfrm>
          <a:prstGeom prst="rect">
            <a:avLst/>
          </a:prstGeom>
        </p:spPr>
        <p:txBody>
          <a:bodyPr vert="horz" wrap="square" lIns="0" tIns="0" rIns="0" bIns="0" rtlCol="0" anchor="b">
            <a:noAutofit/>
          </a:bodyPr>
          <a:lstStyle/>
          <a:p>
            <a:pPr marL="3240">
              <a:spcBef>
                <a:spcPts val="816"/>
              </a:spcBef>
            </a:pPr>
            <a:fld id="{5575D932-8F50-448D-A3FF-976A850649DE}" type="slidenum">
              <a:rPr lang="en-GB" sz="700" smtClean="0">
                <a:solidFill>
                  <a:schemeClr val="bg2"/>
                </a:solidFill>
              </a:rPr>
              <a:pPr marL="3240">
                <a:spcBef>
                  <a:spcPts val="816"/>
                </a:spcBef>
              </a:pPr>
              <a:t>‹#›</a:t>
            </a:fld>
            <a:endParaRPr lang="en-GB" sz="700" dirty="0">
              <a:solidFill>
                <a:schemeClr val="bg2"/>
              </a:solidFill>
            </a:endParaRPr>
          </a:p>
        </p:txBody>
      </p:sp>
    </p:spTree>
    <p:extLst>
      <p:ext uri="{BB962C8B-B14F-4D97-AF65-F5344CB8AC3E}">
        <p14:creationId xmlns:p14="http://schemas.microsoft.com/office/powerpoint/2010/main" val="24575959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Slide1 -Wide image">
    <p:spTree>
      <p:nvGrpSpPr>
        <p:cNvPr id="1" name=""/>
        <p:cNvGrpSpPr/>
        <p:nvPr/>
      </p:nvGrpSpPr>
      <p:grpSpPr>
        <a:xfrm>
          <a:off x="0" y="0"/>
          <a:ext cx="0" cy="0"/>
          <a:chOff x="0" y="0"/>
          <a:chExt cx="0" cy="0"/>
        </a:xfrm>
      </p:grpSpPr>
      <p:sp>
        <p:nvSpPr>
          <p:cNvPr id="17" name="Rectangle 16"/>
          <p:cNvSpPr/>
          <p:nvPr/>
        </p:nvSpPr>
        <p:spPr bwMode="white">
          <a:xfrm>
            <a:off x="0" y="6238998"/>
            <a:ext cx="1867882" cy="6164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2195" tIns="31098" rIns="62195" bIns="31098" rtlCol="0" anchor="ctr"/>
          <a:lstStyle/>
          <a:p>
            <a:pPr algn="ctr"/>
            <a:endParaRPr lang="en-GB"/>
          </a:p>
        </p:txBody>
      </p:sp>
      <p:sp>
        <p:nvSpPr>
          <p:cNvPr id="2" name="Title 1"/>
          <p:cNvSpPr>
            <a:spLocks noGrp="1"/>
          </p:cNvSpPr>
          <p:nvPr>
            <p:ph type="ctrTitle" hasCustomPrompt="1"/>
          </p:nvPr>
        </p:nvSpPr>
        <p:spPr>
          <a:xfrm>
            <a:off x="6741099" y="2973164"/>
            <a:ext cx="2145875" cy="747897"/>
          </a:xfrm>
        </p:spPr>
        <p:txBody>
          <a:bodyPr anchor="ctr"/>
          <a:lstStyle>
            <a:lvl1pPr>
              <a:defRPr sz="2700" cap="all" baseline="0"/>
            </a:lvl1pPr>
          </a:lstStyle>
          <a:p>
            <a:r>
              <a:rPr lang="en-GB" dirty="0"/>
              <a:t>Title </a:t>
            </a:r>
            <a:r>
              <a:rPr lang="en-GB" dirty="0" err="1"/>
              <a:t>title</a:t>
            </a:r>
            <a:r>
              <a:rPr lang="en-GB" dirty="0"/>
              <a:t> </a:t>
            </a:r>
            <a:r>
              <a:rPr lang="en-GB" dirty="0" err="1"/>
              <a:t>title</a:t>
            </a:r>
            <a:r>
              <a:rPr lang="en-GB" dirty="0"/>
              <a:t> </a:t>
            </a:r>
            <a:r>
              <a:rPr lang="en-GB" dirty="0" err="1"/>
              <a:t>title</a:t>
            </a:r>
            <a:endParaRPr lang="en-US" dirty="0"/>
          </a:p>
        </p:txBody>
      </p:sp>
      <p:sp>
        <p:nvSpPr>
          <p:cNvPr id="7" name="Rectangle 6"/>
          <p:cNvSpPr/>
          <p:nvPr/>
        </p:nvSpPr>
        <p:spPr bwMode="white">
          <a:xfrm>
            <a:off x="0" y="6238998"/>
            <a:ext cx="1867882" cy="6164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2195" tIns="31098" rIns="62195" bIns="31098" rtlCol="0" anchor="ctr"/>
          <a:lstStyle/>
          <a:p>
            <a:pPr algn="ctr"/>
            <a:endParaRPr lang="en-GB"/>
          </a:p>
        </p:txBody>
      </p:sp>
      <p:sp>
        <p:nvSpPr>
          <p:cNvPr id="8" name="Rectangle 7"/>
          <p:cNvSpPr/>
          <p:nvPr/>
        </p:nvSpPr>
        <p:spPr bwMode="white">
          <a:xfrm>
            <a:off x="0" y="6238998"/>
            <a:ext cx="1867882" cy="6164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2195" tIns="31098" rIns="62195" bIns="31098" rtlCol="0" anchor="ctr"/>
          <a:lstStyle/>
          <a:p>
            <a:pPr algn="ctr"/>
            <a:endParaRPr lang="en-GB"/>
          </a:p>
        </p:txBody>
      </p:sp>
      <p:sp>
        <p:nvSpPr>
          <p:cNvPr id="9" name="TextBox 8"/>
          <p:cNvSpPr txBox="1"/>
          <p:nvPr/>
        </p:nvSpPr>
        <p:spPr>
          <a:xfrm>
            <a:off x="247314" y="6212274"/>
            <a:ext cx="560381" cy="329039"/>
          </a:xfrm>
          <a:prstGeom prst="rect">
            <a:avLst/>
          </a:prstGeom>
        </p:spPr>
        <p:txBody>
          <a:bodyPr vert="horz" wrap="square" lIns="0" tIns="0" rIns="0" bIns="0" rtlCol="0" anchor="b">
            <a:noAutofit/>
          </a:bodyPr>
          <a:lstStyle/>
          <a:p>
            <a:pPr marL="3240">
              <a:spcBef>
                <a:spcPts val="816"/>
              </a:spcBef>
            </a:pPr>
            <a:fld id="{5575D932-8F50-448D-A3FF-976A850649DE}" type="slidenum">
              <a:rPr lang="en-GB" sz="700" smtClean="0">
                <a:solidFill>
                  <a:schemeClr val="bg2"/>
                </a:solidFill>
              </a:rPr>
              <a:pPr marL="3240">
                <a:spcBef>
                  <a:spcPts val="816"/>
                </a:spcBef>
              </a:pPr>
              <a:t>‹#›</a:t>
            </a:fld>
            <a:endParaRPr lang="en-GB" sz="700" dirty="0">
              <a:solidFill>
                <a:schemeClr val="bg2"/>
              </a:solidFill>
            </a:endParaRPr>
          </a:p>
        </p:txBody>
      </p:sp>
      <p:sp>
        <p:nvSpPr>
          <p:cNvPr id="10" name="Rectangle 9"/>
          <p:cNvSpPr/>
          <p:nvPr/>
        </p:nvSpPr>
        <p:spPr bwMode="white">
          <a:xfrm>
            <a:off x="0" y="6238998"/>
            <a:ext cx="1867882" cy="6164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2195" tIns="31098" rIns="62195" bIns="31098" rtlCol="0" anchor="ctr"/>
          <a:lstStyle/>
          <a:p>
            <a:pPr algn="ctr"/>
            <a:endParaRPr lang="en-GB"/>
          </a:p>
        </p:txBody>
      </p:sp>
      <p:sp>
        <p:nvSpPr>
          <p:cNvPr id="11" name="TextBox 10"/>
          <p:cNvSpPr txBox="1"/>
          <p:nvPr/>
        </p:nvSpPr>
        <p:spPr>
          <a:xfrm>
            <a:off x="247314" y="6212274"/>
            <a:ext cx="560381" cy="329039"/>
          </a:xfrm>
          <a:prstGeom prst="rect">
            <a:avLst/>
          </a:prstGeom>
        </p:spPr>
        <p:txBody>
          <a:bodyPr vert="horz" wrap="square" lIns="0" tIns="0" rIns="0" bIns="0" rtlCol="0" anchor="b">
            <a:noAutofit/>
          </a:bodyPr>
          <a:lstStyle/>
          <a:p>
            <a:pPr marL="3240">
              <a:spcBef>
                <a:spcPts val="816"/>
              </a:spcBef>
            </a:pPr>
            <a:fld id="{5575D932-8F50-448D-A3FF-976A850649DE}" type="slidenum">
              <a:rPr lang="en-GB" sz="700" smtClean="0">
                <a:solidFill>
                  <a:schemeClr val="bg2"/>
                </a:solidFill>
              </a:rPr>
              <a:pPr marL="3240">
                <a:spcBef>
                  <a:spcPts val="816"/>
                </a:spcBef>
              </a:pPr>
              <a:t>‹#›</a:t>
            </a:fld>
            <a:endParaRPr lang="en-GB" sz="700" dirty="0">
              <a:solidFill>
                <a:schemeClr val="bg2"/>
              </a:solidFill>
            </a:endParaRPr>
          </a:p>
        </p:txBody>
      </p:sp>
      <p:sp>
        <p:nvSpPr>
          <p:cNvPr id="12" name="Rectangle 11"/>
          <p:cNvSpPr/>
          <p:nvPr/>
        </p:nvSpPr>
        <p:spPr bwMode="white">
          <a:xfrm>
            <a:off x="0" y="6238998"/>
            <a:ext cx="1867882" cy="6164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2195" tIns="31098" rIns="62195" bIns="31098" rtlCol="0" anchor="ctr"/>
          <a:lstStyle/>
          <a:p>
            <a:pPr algn="ctr"/>
            <a:endParaRPr lang="en-GB"/>
          </a:p>
        </p:txBody>
      </p:sp>
      <p:sp>
        <p:nvSpPr>
          <p:cNvPr id="13" name="TextBox 12"/>
          <p:cNvSpPr txBox="1"/>
          <p:nvPr/>
        </p:nvSpPr>
        <p:spPr>
          <a:xfrm>
            <a:off x="247314" y="6212274"/>
            <a:ext cx="560381" cy="329039"/>
          </a:xfrm>
          <a:prstGeom prst="rect">
            <a:avLst/>
          </a:prstGeom>
        </p:spPr>
        <p:txBody>
          <a:bodyPr vert="horz" wrap="square" lIns="0" tIns="0" rIns="0" bIns="0" rtlCol="0" anchor="b">
            <a:noAutofit/>
          </a:bodyPr>
          <a:lstStyle/>
          <a:p>
            <a:pPr marL="3240">
              <a:spcBef>
                <a:spcPts val="816"/>
              </a:spcBef>
            </a:pPr>
            <a:fld id="{5575D932-8F50-448D-A3FF-976A850649DE}" type="slidenum">
              <a:rPr lang="en-GB" sz="700" smtClean="0">
                <a:solidFill>
                  <a:schemeClr val="bg2"/>
                </a:solidFill>
              </a:rPr>
              <a:pPr marL="3240">
                <a:spcBef>
                  <a:spcPts val="816"/>
                </a:spcBef>
              </a:pPr>
              <a:t>‹#›</a:t>
            </a:fld>
            <a:endParaRPr lang="en-GB" sz="700" dirty="0">
              <a:solidFill>
                <a:schemeClr val="bg2"/>
              </a:solidFill>
            </a:endParaRPr>
          </a:p>
        </p:txBody>
      </p:sp>
      <p:sp>
        <p:nvSpPr>
          <p:cNvPr id="14" name="Rectangle 13"/>
          <p:cNvSpPr/>
          <p:nvPr/>
        </p:nvSpPr>
        <p:spPr bwMode="white">
          <a:xfrm>
            <a:off x="0" y="6238998"/>
            <a:ext cx="1867882" cy="6164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2195" tIns="31098" rIns="62195" bIns="31098" rtlCol="0" anchor="ctr"/>
          <a:lstStyle/>
          <a:p>
            <a:pPr algn="ctr"/>
            <a:endParaRPr lang="en-GB"/>
          </a:p>
        </p:txBody>
      </p:sp>
      <p:sp>
        <p:nvSpPr>
          <p:cNvPr id="15" name="TextBox 14"/>
          <p:cNvSpPr txBox="1"/>
          <p:nvPr/>
        </p:nvSpPr>
        <p:spPr>
          <a:xfrm>
            <a:off x="247314" y="6212274"/>
            <a:ext cx="560381" cy="329039"/>
          </a:xfrm>
          <a:prstGeom prst="rect">
            <a:avLst/>
          </a:prstGeom>
        </p:spPr>
        <p:txBody>
          <a:bodyPr vert="horz" wrap="square" lIns="0" tIns="0" rIns="0" bIns="0" rtlCol="0" anchor="b">
            <a:noAutofit/>
          </a:bodyPr>
          <a:lstStyle/>
          <a:p>
            <a:pPr marL="3240">
              <a:spcBef>
                <a:spcPts val="816"/>
              </a:spcBef>
            </a:pPr>
            <a:fld id="{5575D932-8F50-448D-A3FF-976A850649DE}" type="slidenum">
              <a:rPr lang="en-GB" sz="700" smtClean="0">
                <a:solidFill>
                  <a:schemeClr val="bg2"/>
                </a:solidFill>
              </a:rPr>
              <a:pPr marL="3240">
                <a:spcBef>
                  <a:spcPts val="816"/>
                </a:spcBef>
              </a:pPr>
              <a:t>‹#›</a:t>
            </a:fld>
            <a:endParaRPr lang="en-GB" sz="700" dirty="0">
              <a:solidFill>
                <a:schemeClr val="bg2"/>
              </a:solidFill>
            </a:endParaRPr>
          </a:p>
        </p:txBody>
      </p:sp>
      <p:sp>
        <p:nvSpPr>
          <p:cNvPr id="16" name="Rectangle 15"/>
          <p:cNvSpPr/>
          <p:nvPr/>
        </p:nvSpPr>
        <p:spPr bwMode="white">
          <a:xfrm>
            <a:off x="0" y="6238998"/>
            <a:ext cx="1867882" cy="6164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2195" tIns="31098" rIns="62195" bIns="31098" rtlCol="0" anchor="ctr"/>
          <a:lstStyle/>
          <a:p>
            <a:pPr algn="ctr"/>
            <a:endParaRPr lang="en-GB"/>
          </a:p>
        </p:txBody>
      </p:sp>
      <p:sp>
        <p:nvSpPr>
          <p:cNvPr id="19" name="TextBox 18"/>
          <p:cNvSpPr txBox="1"/>
          <p:nvPr/>
        </p:nvSpPr>
        <p:spPr>
          <a:xfrm>
            <a:off x="247314" y="6212274"/>
            <a:ext cx="560381" cy="329039"/>
          </a:xfrm>
          <a:prstGeom prst="rect">
            <a:avLst/>
          </a:prstGeom>
        </p:spPr>
        <p:txBody>
          <a:bodyPr vert="horz" wrap="square" lIns="0" tIns="0" rIns="0" bIns="0" rtlCol="0" anchor="b">
            <a:noAutofit/>
          </a:bodyPr>
          <a:lstStyle/>
          <a:p>
            <a:pPr marL="3240">
              <a:spcBef>
                <a:spcPts val="816"/>
              </a:spcBef>
            </a:pPr>
            <a:fld id="{5575D932-8F50-448D-A3FF-976A850649DE}" type="slidenum">
              <a:rPr lang="en-GB" sz="700" smtClean="0">
                <a:solidFill>
                  <a:schemeClr val="bg2"/>
                </a:solidFill>
              </a:rPr>
              <a:pPr marL="3240">
                <a:spcBef>
                  <a:spcPts val="816"/>
                </a:spcBef>
              </a:pPr>
              <a:t>‹#›</a:t>
            </a:fld>
            <a:endParaRPr lang="en-GB" sz="700" dirty="0">
              <a:solidFill>
                <a:schemeClr val="bg2"/>
              </a:solidFill>
            </a:endParaRPr>
          </a:p>
        </p:txBody>
      </p:sp>
      <p:sp>
        <p:nvSpPr>
          <p:cNvPr id="20" name="Rectangle 19"/>
          <p:cNvSpPr/>
          <p:nvPr/>
        </p:nvSpPr>
        <p:spPr bwMode="white">
          <a:xfrm>
            <a:off x="0" y="6238998"/>
            <a:ext cx="1867882" cy="6164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2195" tIns="31098" rIns="62195" bIns="31098" rtlCol="0" anchor="ctr"/>
          <a:lstStyle/>
          <a:p>
            <a:pPr algn="ctr"/>
            <a:endParaRPr lang="en-GB"/>
          </a:p>
        </p:txBody>
      </p:sp>
      <p:sp>
        <p:nvSpPr>
          <p:cNvPr id="21" name="TextBox 20"/>
          <p:cNvSpPr txBox="1"/>
          <p:nvPr/>
        </p:nvSpPr>
        <p:spPr>
          <a:xfrm>
            <a:off x="247314" y="6212274"/>
            <a:ext cx="560381" cy="329039"/>
          </a:xfrm>
          <a:prstGeom prst="rect">
            <a:avLst/>
          </a:prstGeom>
        </p:spPr>
        <p:txBody>
          <a:bodyPr vert="horz" wrap="square" lIns="0" tIns="0" rIns="0" bIns="0" rtlCol="0" anchor="b">
            <a:noAutofit/>
          </a:bodyPr>
          <a:lstStyle/>
          <a:p>
            <a:pPr marL="3240">
              <a:spcBef>
                <a:spcPts val="816"/>
              </a:spcBef>
            </a:pPr>
            <a:fld id="{5575D932-8F50-448D-A3FF-976A850649DE}" type="slidenum">
              <a:rPr lang="en-GB" sz="700" smtClean="0">
                <a:solidFill>
                  <a:schemeClr val="bg2"/>
                </a:solidFill>
              </a:rPr>
              <a:pPr marL="3240">
                <a:spcBef>
                  <a:spcPts val="816"/>
                </a:spcBef>
              </a:pPr>
              <a:t>‹#›</a:t>
            </a:fld>
            <a:endParaRPr lang="en-GB" sz="700" dirty="0">
              <a:solidFill>
                <a:schemeClr val="bg2"/>
              </a:solidFill>
            </a:endParaRPr>
          </a:p>
        </p:txBody>
      </p:sp>
      <p:sp>
        <p:nvSpPr>
          <p:cNvPr id="22" name="Rectangle 21"/>
          <p:cNvSpPr/>
          <p:nvPr/>
        </p:nvSpPr>
        <p:spPr bwMode="white">
          <a:xfrm>
            <a:off x="0" y="6238998"/>
            <a:ext cx="1867882" cy="6164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2195" tIns="31098" rIns="62195" bIns="31098" rtlCol="0" anchor="ctr"/>
          <a:lstStyle/>
          <a:p>
            <a:pPr algn="ctr"/>
            <a:endParaRPr lang="en-GB"/>
          </a:p>
        </p:txBody>
      </p:sp>
      <p:sp>
        <p:nvSpPr>
          <p:cNvPr id="23" name="TextBox 22"/>
          <p:cNvSpPr txBox="1"/>
          <p:nvPr/>
        </p:nvSpPr>
        <p:spPr>
          <a:xfrm>
            <a:off x="247314" y="6212274"/>
            <a:ext cx="560381" cy="329039"/>
          </a:xfrm>
          <a:prstGeom prst="rect">
            <a:avLst/>
          </a:prstGeom>
        </p:spPr>
        <p:txBody>
          <a:bodyPr vert="horz" wrap="square" lIns="0" tIns="0" rIns="0" bIns="0" rtlCol="0" anchor="b">
            <a:noAutofit/>
          </a:bodyPr>
          <a:lstStyle/>
          <a:p>
            <a:pPr marL="3240">
              <a:spcBef>
                <a:spcPts val="816"/>
              </a:spcBef>
            </a:pPr>
            <a:fld id="{5575D932-8F50-448D-A3FF-976A850649DE}" type="slidenum">
              <a:rPr lang="en-GB" sz="700" smtClean="0">
                <a:solidFill>
                  <a:schemeClr val="bg2"/>
                </a:solidFill>
              </a:rPr>
              <a:pPr marL="3240">
                <a:spcBef>
                  <a:spcPts val="816"/>
                </a:spcBef>
              </a:pPr>
              <a:t>‹#›</a:t>
            </a:fld>
            <a:endParaRPr lang="en-GB" sz="700" dirty="0">
              <a:solidFill>
                <a:schemeClr val="bg2"/>
              </a:solidFill>
            </a:endParaRPr>
          </a:p>
        </p:txBody>
      </p:sp>
      <p:sp>
        <p:nvSpPr>
          <p:cNvPr id="24" name="Rectangle 23"/>
          <p:cNvSpPr/>
          <p:nvPr userDrawn="1"/>
        </p:nvSpPr>
        <p:spPr bwMode="white">
          <a:xfrm>
            <a:off x="0" y="6238998"/>
            <a:ext cx="1867882" cy="6164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2195" tIns="31098" rIns="62195" bIns="31098" rtlCol="0" anchor="ctr"/>
          <a:lstStyle/>
          <a:p>
            <a:pPr algn="ctr"/>
            <a:endParaRPr lang="en-GB"/>
          </a:p>
        </p:txBody>
      </p:sp>
      <p:sp>
        <p:nvSpPr>
          <p:cNvPr id="25" name="TextBox 24"/>
          <p:cNvSpPr txBox="1"/>
          <p:nvPr userDrawn="1"/>
        </p:nvSpPr>
        <p:spPr>
          <a:xfrm>
            <a:off x="247314" y="6212274"/>
            <a:ext cx="560381" cy="329039"/>
          </a:xfrm>
          <a:prstGeom prst="rect">
            <a:avLst/>
          </a:prstGeom>
        </p:spPr>
        <p:txBody>
          <a:bodyPr vert="horz" wrap="square" lIns="0" tIns="0" rIns="0" bIns="0" rtlCol="0" anchor="b">
            <a:noAutofit/>
          </a:bodyPr>
          <a:lstStyle/>
          <a:p>
            <a:pPr marL="3240">
              <a:spcBef>
                <a:spcPts val="816"/>
              </a:spcBef>
            </a:pPr>
            <a:fld id="{5575D932-8F50-448D-A3FF-976A850649DE}" type="slidenum">
              <a:rPr lang="en-GB" sz="700" smtClean="0">
                <a:solidFill>
                  <a:schemeClr val="bg2"/>
                </a:solidFill>
              </a:rPr>
              <a:pPr marL="3240">
                <a:spcBef>
                  <a:spcPts val="816"/>
                </a:spcBef>
              </a:pPr>
              <a:t>‹#›</a:t>
            </a:fld>
            <a:endParaRPr lang="en-GB" sz="700" dirty="0">
              <a:solidFill>
                <a:schemeClr val="bg2"/>
              </a:solidFill>
            </a:endParaRPr>
          </a:p>
        </p:txBody>
      </p:sp>
      <p:sp>
        <p:nvSpPr>
          <p:cNvPr id="4" name="Picture Placeholder 3"/>
          <p:cNvSpPr>
            <a:spLocks noGrp="1"/>
          </p:cNvSpPr>
          <p:nvPr>
            <p:ph type="pic" sz="quarter" idx="10"/>
          </p:nvPr>
        </p:nvSpPr>
        <p:spPr>
          <a:xfrm>
            <a:off x="0" y="-9526"/>
            <a:ext cx="5930713" cy="6867525"/>
          </a:xfrm>
          <a:custGeom>
            <a:avLst/>
            <a:gdLst>
              <a:gd name="connsiteX0" fmla="*/ 0 w 6438900"/>
              <a:gd name="connsiteY0" fmla="*/ 0 h 5143500"/>
              <a:gd name="connsiteX1" fmla="*/ 6438900 w 6438900"/>
              <a:gd name="connsiteY1" fmla="*/ 0 h 5143500"/>
              <a:gd name="connsiteX2" fmla="*/ 6438900 w 6438900"/>
              <a:gd name="connsiteY2" fmla="*/ 5143500 h 5143500"/>
              <a:gd name="connsiteX3" fmla="*/ 0 w 6438900"/>
              <a:gd name="connsiteY3" fmla="*/ 5143500 h 5143500"/>
              <a:gd name="connsiteX4" fmla="*/ 0 w 6438900"/>
              <a:gd name="connsiteY4" fmla="*/ 0 h 5143500"/>
              <a:gd name="connsiteX0" fmla="*/ 0 w 6438900"/>
              <a:gd name="connsiteY0" fmla="*/ 0 h 5143500"/>
              <a:gd name="connsiteX1" fmla="*/ 4654924 w 6438900"/>
              <a:gd name="connsiteY1" fmla="*/ 0 h 5143500"/>
              <a:gd name="connsiteX2" fmla="*/ 6438900 w 6438900"/>
              <a:gd name="connsiteY2" fmla="*/ 5143500 h 5143500"/>
              <a:gd name="connsiteX3" fmla="*/ 0 w 6438900"/>
              <a:gd name="connsiteY3" fmla="*/ 5143500 h 5143500"/>
              <a:gd name="connsiteX4" fmla="*/ 0 w 6438900"/>
              <a:gd name="connsiteY4" fmla="*/ 0 h 5143500"/>
              <a:gd name="connsiteX0" fmla="*/ 0 w 6340288"/>
              <a:gd name="connsiteY0" fmla="*/ 0 h 5143500"/>
              <a:gd name="connsiteX1" fmla="*/ 4654924 w 6340288"/>
              <a:gd name="connsiteY1" fmla="*/ 0 h 5143500"/>
              <a:gd name="connsiteX2" fmla="*/ 6340288 w 6340288"/>
              <a:gd name="connsiteY2" fmla="*/ 5143500 h 5143500"/>
              <a:gd name="connsiteX3" fmla="*/ 0 w 6340288"/>
              <a:gd name="connsiteY3" fmla="*/ 5143500 h 5143500"/>
              <a:gd name="connsiteX4" fmla="*/ 0 w 6340288"/>
              <a:gd name="connsiteY4" fmla="*/ 0 h 5143500"/>
              <a:gd name="connsiteX0" fmla="*/ 0 w 6616513"/>
              <a:gd name="connsiteY0" fmla="*/ 0 h 5143500"/>
              <a:gd name="connsiteX1" fmla="*/ 4654924 w 6616513"/>
              <a:gd name="connsiteY1" fmla="*/ 0 h 5143500"/>
              <a:gd name="connsiteX2" fmla="*/ 6616513 w 6616513"/>
              <a:gd name="connsiteY2" fmla="*/ 5143500 h 5143500"/>
              <a:gd name="connsiteX3" fmla="*/ 0 w 6616513"/>
              <a:gd name="connsiteY3" fmla="*/ 5143500 h 5143500"/>
              <a:gd name="connsiteX4" fmla="*/ 0 w 6616513"/>
              <a:gd name="connsiteY4" fmla="*/ 0 h 5143500"/>
              <a:gd name="connsiteX0" fmla="*/ 0 w 6616513"/>
              <a:gd name="connsiteY0" fmla="*/ 7144 h 5150644"/>
              <a:gd name="connsiteX1" fmla="*/ 3578599 w 6616513"/>
              <a:gd name="connsiteY1" fmla="*/ 0 h 5150644"/>
              <a:gd name="connsiteX2" fmla="*/ 6616513 w 6616513"/>
              <a:gd name="connsiteY2" fmla="*/ 5150644 h 5150644"/>
              <a:gd name="connsiteX3" fmla="*/ 0 w 6616513"/>
              <a:gd name="connsiteY3" fmla="*/ 5150644 h 5150644"/>
              <a:gd name="connsiteX4" fmla="*/ 0 w 6616513"/>
              <a:gd name="connsiteY4" fmla="*/ 7144 h 5150644"/>
              <a:gd name="connsiteX0" fmla="*/ 0 w 5930713"/>
              <a:gd name="connsiteY0" fmla="*/ 7144 h 5150644"/>
              <a:gd name="connsiteX1" fmla="*/ 3578599 w 5930713"/>
              <a:gd name="connsiteY1" fmla="*/ 0 h 5150644"/>
              <a:gd name="connsiteX2" fmla="*/ 5930713 w 5930713"/>
              <a:gd name="connsiteY2" fmla="*/ 5150644 h 5150644"/>
              <a:gd name="connsiteX3" fmla="*/ 0 w 5930713"/>
              <a:gd name="connsiteY3" fmla="*/ 5150644 h 5150644"/>
              <a:gd name="connsiteX4" fmla="*/ 0 w 5930713"/>
              <a:gd name="connsiteY4" fmla="*/ 7144 h 51506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30713" h="5150644">
                <a:moveTo>
                  <a:pt x="0" y="7144"/>
                </a:moveTo>
                <a:lnTo>
                  <a:pt x="3578599" y="0"/>
                </a:lnTo>
                <a:lnTo>
                  <a:pt x="5930713" y="5150644"/>
                </a:lnTo>
                <a:lnTo>
                  <a:pt x="0" y="5150644"/>
                </a:lnTo>
                <a:lnTo>
                  <a:pt x="0" y="7144"/>
                </a:lnTo>
                <a:close/>
              </a:path>
            </a:pathLst>
          </a:custGeom>
        </p:spPr>
        <p:txBody>
          <a:bodyPr/>
          <a:lstStyle/>
          <a:p>
            <a:r>
              <a:rPr lang="en-US"/>
              <a:t>Click icon to add picture</a:t>
            </a:r>
            <a:endParaRPr lang="en-GB"/>
          </a:p>
        </p:txBody>
      </p:sp>
    </p:spTree>
    <p:extLst>
      <p:ext uri="{BB962C8B-B14F-4D97-AF65-F5344CB8AC3E}">
        <p14:creationId xmlns:p14="http://schemas.microsoft.com/office/powerpoint/2010/main" val="417705064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ub 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34000" y="2212783"/>
            <a:ext cx="3569511" cy="1024896"/>
          </a:xfrm>
        </p:spPr>
        <p:txBody>
          <a:bodyPr anchor="ctr"/>
          <a:lstStyle>
            <a:lvl1pPr>
              <a:defRPr sz="3700" baseline="0"/>
            </a:lvl1pPr>
          </a:lstStyle>
          <a:p>
            <a:r>
              <a:rPr lang="en-US" dirty="0"/>
              <a:t>Subject</a:t>
            </a:r>
            <a:br>
              <a:rPr lang="en-US" dirty="0"/>
            </a:br>
            <a:r>
              <a:rPr lang="en-US" dirty="0"/>
              <a:t>Title</a:t>
            </a:r>
          </a:p>
        </p:txBody>
      </p:sp>
      <p:sp>
        <p:nvSpPr>
          <p:cNvPr id="3" name="Subtitle 2"/>
          <p:cNvSpPr>
            <a:spLocks noGrp="1"/>
          </p:cNvSpPr>
          <p:nvPr>
            <p:ph type="subTitle" idx="1" hasCustomPrompt="1"/>
          </p:nvPr>
        </p:nvSpPr>
        <p:spPr>
          <a:xfrm>
            <a:off x="234000" y="3632698"/>
            <a:ext cx="3569511" cy="2422039"/>
          </a:xfrm>
        </p:spPr>
        <p:txBody>
          <a:bodyPr/>
          <a:lstStyle>
            <a:lvl1pPr marL="0" indent="0" algn="l">
              <a:buNone/>
              <a:defRPr baseline="0">
                <a:solidFill>
                  <a:schemeClr val="bg2"/>
                </a:solidFill>
              </a:defRPr>
            </a:lvl1pPr>
            <a:lvl2pPr marL="3240" indent="0" algn="l">
              <a:spcBef>
                <a:spcPts val="816"/>
              </a:spcBef>
              <a:buNone/>
              <a:tabLst/>
              <a:defRPr baseline="0">
                <a:solidFill>
                  <a:schemeClr val="tx1"/>
                </a:solidFill>
              </a:defRPr>
            </a:lvl2pPr>
            <a:lvl3pPr marL="924282" indent="0" algn="ctr">
              <a:buNone/>
              <a:defRPr>
                <a:solidFill>
                  <a:schemeClr val="tx1">
                    <a:tint val="75000"/>
                  </a:schemeClr>
                </a:solidFill>
              </a:defRPr>
            </a:lvl3pPr>
            <a:lvl4pPr marL="1386422" indent="0" algn="ctr">
              <a:buNone/>
              <a:defRPr>
                <a:solidFill>
                  <a:schemeClr val="tx1">
                    <a:tint val="75000"/>
                  </a:schemeClr>
                </a:solidFill>
              </a:defRPr>
            </a:lvl4pPr>
            <a:lvl5pPr marL="1848564" indent="0" algn="ctr">
              <a:buNone/>
              <a:defRPr>
                <a:solidFill>
                  <a:schemeClr val="tx1">
                    <a:tint val="75000"/>
                  </a:schemeClr>
                </a:solidFill>
              </a:defRPr>
            </a:lvl5pPr>
            <a:lvl6pPr marL="2310704" indent="0" algn="ctr">
              <a:buNone/>
              <a:defRPr>
                <a:solidFill>
                  <a:schemeClr val="tx1">
                    <a:tint val="75000"/>
                  </a:schemeClr>
                </a:solidFill>
              </a:defRPr>
            </a:lvl6pPr>
            <a:lvl7pPr marL="2772846" indent="0" algn="ctr">
              <a:buNone/>
              <a:defRPr>
                <a:solidFill>
                  <a:schemeClr val="tx1">
                    <a:tint val="75000"/>
                  </a:schemeClr>
                </a:solidFill>
              </a:defRPr>
            </a:lvl7pPr>
            <a:lvl8pPr marL="3234986" indent="0" algn="ctr">
              <a:buNone/>
              <a:defRPr>
                <a:solidFill>
                  <a:schemeClr val="tx1">
                    <a:tint val="75000"/>
                  </a:schemeClr>
                </a:solidFill>
              </a:defRPr>
            </a:lvl8pPr>
            <a:lvl9pPr marL="3697126" indent="0" algn="ctr">
              <a:buNone/>
              <a:defRPr>
                <a:solidFill>
                  <a:schemeClr val="tx1">
                    <a:tint val="75000"/>
                  </a:schemeClr>
                </a:solidFill>
              </a:defRPr>
            </a:lvl9pPr>
          </a:lstStyle>
          <a:p>
            <a:r>
              <a:rPr lang="en-US" dirty="0"/>
              <a:t>MORE COMPLETE TITLE</a:t>
            </a:r>
          </a:p>
          <a:p>
            <a:pPr lvl="1"/>
            <a:r>
              <a:rPr lang="en-US" dirty="0"/>
              <a:t>Body text: Lorem ipsum dolor sit amet, consectetuer adipiscing elit. Maecenas porttitor congue massa. </a:t>
            </a:r>
            <a:r>
              <a:rPr lang="en-US" dirty="0" err="1"/>
              <a:t>Fusce</a:t>
            </a:r>
            <a:r>
              <a:rPr lang="en-US" dirty="0"/>
              <a:t> </a:t>
            </a:r>
            <a:r>
              <a:rPr lang="en-US" dirty="0" err="1"/>
              <a:t>posuere</a:t>
            </a:r>
            <a:r>
              <a:rPr lang="en-US" dirty="0"/>
              <a:t>.</a:t>
            </a:r>
          </a:p>
          <a:p>
            <a:pPr lvl="1"/>
            <a:r>
              <a:rPr lang="en-US" dirty="0"/>
              <a:t>Pellentesque habitant morbi tristique senectus et netus et malesuada fames ac turpis egestas. Proin pharetra nonummy pede. Mauris et </a:t>
            </a:r>
            <a:r>
              <a:rPr lang="en-US" dirty="0" err="1"/>
              <a:t>orci</a:t>
            </a:r>
            <a:r>
              <a:rPr lang="en-US" dirty="0"/>
              <a:t>.</a:t>
            </a:r>
          </a:p>
        </p:txBody>
      </p:sp>
      <p:sp>
        <p:nvSpPr>
          <p:cNvPr id="20" name="Text Placeholder 19"/>
          <p:cNvSpPr>
            <a:spLocks noGrp="1"/>
          </p:cNvSpPr>
          <p:nvPr>
            <p:ph type="body" sz="quarter" idx="13" hasCustomPrompt="1"/>
          </p:nvPr>
        </p:nvSpPr>
        <p:spPr>
          <a:xfrm>
            <a:off x="234000" y="331098"/>
            <a:ext cx="3569510" cy="1563900"/>
          </a:xfrm>
        </p:spPr>
        <p:txBody>
          <a:bodyPr anchor="b">
            <a:normAutofit/>
          </a:bodyPr>
          <a:lstStyle>
            <a:lvl1pPr>
              <a:defRPr sz="2200" b="0" cap="none" baseline="0">
                <a:solidFill>
                  <a:schemeClr val="bg2"/>
                </a:solidFill>
              </a:defRPr>
            </a:lvl1pPr>
          </a:lstStyle>
          <a:p>
            <a:pPr lvl="0"/>
            <a:r>
              <a:rPr lang="en-US" dirty="0"/>
              <a:t>Related phrase</a:t>
            </a:r>
            <a:endParaRPr lang="en-GB" dirty="0"/>
          </a:p>
        </p:txBody>
      </p:sp>
      <p:sp>
        <p:nvSpPr>
          <p:cNvPr id="10" name="Oval 9"/>
          <p:cNvSpPr/>
          <p:nvPr userDrawn="1"/>
        </p:nvSpPr>
        <p:spPr>
          <a:xfrm>
            <a:off x="7166089" y="1851845"/>
            <a:ext cx="1081211" cy="108091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2195" tIns="31098" rIns="62195" bIns="31098" rtlCol="0" anchor="ctr"/>
          <a:lstStyle/>
          <a:p>
            <a:pPr algn="ctr"/>
            <a:endParaRPr lang="en-ZA" dirty="0">
              <a:solidFill>
                <a:srgbClr val="FFFFFF"/>
              </a:solidFill>
            </a:endParaRPr>
          </a:p>
        </p:txBody>
      </p:sp>
      <p:sp>
        <p:nvSpPr>
          <p:cNvPr id="11" name="Oval 10"/>
          <p:cNvSpPr/>
          <p:nvPr userDrawn="1"/>
        </p:nvSpPr>
        <p:spPr>
          <a:xfrm>
            <a:off x="5385163" y="3916630"/>
            <a:ext cx="1384960" cy="138457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2195" tIns="31098" rIns="62195" bIns="31098" rtlCol="0" anchor="ctr"/>
          <a:lstStyle/>
          <a:p>
            <a:pPr algn="ctr"/>
            <a:endParaRPr lang="en-ZA" dirty="0">
              <a:solidFill>
                <a:srgbClr val="FFFFFF"/>
              </a:solidFill>
            </a:endParaRPr>
          </a:p>
        </p:txBody>
      </p:sp>
      <p:sp>
        <p:nvSpPr>
          <p:cNvPr id="12" name="Oval 11"/>
          <p:cNvSpPr/>
          <p:nvPr userDrawn="1"/>
        </p:nvSpPr>
        <p:spPr>
          <a:xfrm>
            <a:off x="5246169" y="4027472"/>
            <a:ext cx="381308" cy="381203"/>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62195" tIns="31098" rIns="62195" bIns="31098" rtlCol="0" anchor="ctr"/>
          <a:lstStyle/>
          <a:p>
            <a:pPr algn="ctr"/>
            <a:endParaRPr lang="en-ZA" dirty="0">
              <a:solidFill>
                <a:srgbClr val="FFFFFF"/>
              </a:solidFill>
            </a:endParaRPr>
          </a:p>
        </p:txBody>
      </p:sp>
      <p:sp>
        <p:nvSpPr>
          <p:cNvPr id="13" name="Oval 12"/>
          <p:cNvSpPr/>
          <p:nvPr userDrawn="1"/>
        </p:nvSpPr>
        <p:spPr>
          <a:xfrm>
            <a:off x="8163709" y="1768279"/>
            <a:ext cx="167181" cy="16713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2195" tIns="31098" rIns="62195" bIns="31098" rtlCol="0" anchor="ctr"/>
          <a:lstStyle/>
          <a:p>
            <a:pPr algn="ctr"/>
            <a:endParaRPr lang="en-ZA" dirty="0">
              <a:solidFill>
                <a:srgbClr val="FFFFFF"/>
              </a:solidFill>
            </a:endParaRPr>
          </a:p>
        </p:txBody>
      </p:sp>
      <p:sp>
        <p:nvSpPr>
          <p:cNvPr id="14" name="Picture Placeholder 6"/>
          <p:cNvSpPr>
            <a:spLocks noGrp="1"/>
          </p:cNvSpPr>
          <p:nvPr>
            <p:ph type="pic" sz="quarter" idx="14"/>
          </p:nvPr>
        </p:nvSpPr>
        <p:spPr>
          <a:xfrm>
            <a:off x="5142217" y="1739047"/>
            <a:ext cx="2979602" cy="2978781"/>
          </a:xfrm>
          <a:prstGeom prst="ellipse">
            <a:avLst/>
          </a:prstGeom>
          <a:ln w="38100">
            <a:solidFill>
              <a:schemeClr val="accent3"/>
            </a:solidFill>
          </a:ln>
        </p:spPr>
        <p:txBody>
          <a:bodyPr/>
          <a:lstStyle/>
          <a:p>
            <a:r>
              <a:rPr lang="en-US"/>
              <a:t>Click icon to add picture</a:t>
            </a:r>
            <a:endParaRPr lang="en-GB"/>
          </a:p>
        </p:txBody>
      </p:sp>
    </p:spTree>
    <p:extLst>
      <p:ext uri="{BB962C8B-B14F-4D97-AF65-F5344CB8AC3E}">
        <p14:creationId xmlns:p14="http://schemas.microsoft.com/office/powerpoint/2010/main" val="830144330"/>
      </p:ext>
    </p:extLst>
  </p:cSld>
  <p:clrMapOvr>
    <a:masterClrMapping/>
  </p:clrMapOvr>
  <p:hf hdr="0"/>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 Column Image Slid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add emphasis part of title</a:t>
            </a:r>
          </a:p>
        </p:txBody>
      </p:sp>
      <p:sp>
        <p:nvSpPr>
          <p:cNvPr id="8" name="Text Placeholder 7"/>
          <p:cNvSpPr>
            <a:spLocks noGrp="1"/>
          </p:cNvSpPr>
          <p:nvPr>
            <p:ph type="body" sz="quarter" idx="13" hasCustomPrompt="1"/>
          </p:nvPr>
        </p:nvSpPr>
        <p:spPr>
          <a:xfrm>
            <a:off x="232378" y="331099"/>
            <a:ext cx="6725791" cy="590215"/>
          </a:xfrm>
        </p:spPr>
        <p:txBody>
          <a:bodyPr anchor="b">
            <a:normAutofit/>
          </a:bodyPr>
          <a:lstStyle>
            <a:lvl1pPr marL="0" indent="0">
              <a:buNone/>
              <a:defRPr sz="1900" b="0">
                <a:solidFill>
                  <a:schemeClr val="bg2"/>
                </a:solidFill>
              </a:defRPr>
            </a:lvl1pPr>
          </a:lstStyle>
          <a:p>
            <a:pPr lvl="0"/>
            <a:r>
              <a:rPr lang="en-US" dirty="0"/>
              <a:t>CLICK TO ADD TAG LINE OR BEGINNING OF TITLE</a:t>
            </a:r>
            <a:endParaRPr lang="en-GB" dirty="0"/>
          </a:p>
        </p:txBody>
      </p:sp>
      <p:sp>
        <p:nvSpPr>
          <p:cNvPr id="11" name="Text Placeholder 10"/>
          <p:cNvSpPr>
            <a:spLocks noGrp="1"/>
          </p:cNvSpPr>
          <p:nvPr>
            <p:ph type="body" sz="quarter" idx="14"/>
          </p:nvPr>
        </p:nvSpPr>
        <p:spPr>
          <a:xfrm>
            <a:off x="242688" y="4648362"/>
            <a:ext cx="3843754" cy="876140"/>
          </a:xfrm>
        </p:spPr>
        <p:txBody>
          <a:bodyPr/>
          <a:lstStyle>
            <a:lvl1pPr>
              <a:defRPr lang="en-US" sz="1200" kern="1200" cap="none" baseline="0" dirty="0" smtClean="0">
                <a:solidFill>
                  <a:schemeClr val="tx1"/>
                </a:solidFill>
                <a:latin typeface="+mn-lt"/>
                <a:ea typeface="+mn-ea"/>
                <a:cs typeface="+mn-cs"/>
              </a:defRPr>
            </a:lvl1pPr>
            <a:lvl2pPr marL="197599" indent="-137132">
              <a:buFont typeface="Arial" panose="020B0604020202020204" pitchFamily="34" charset="0"/>
              <a:buChar char="•"/>
              <a:defRPr>
                <a:solidFill>
                  <a:schemeClr val="tx1"/>
                </a:solidFill>
              </a:defRPr>
            </a:lvl2pPr>
          </a:lstStyle>
          <a:p>
            <a:pPr lvl="0"/>
            <a:r>
              <a:rPr lang="en-US"/>
              <a:t>Click to edit Master text styles</a:t>
            </a:r>
          </a:p>
          <a:p>
            <a:pPr lvl="1"/>
            <a:r>
              <a:rPr lang="en-US"/>
              <a:t>Second level</a:t>
            </a:r>
          </a:p>
        </p:txBody>
      </p:sp>
      <p:sp>
        <p:nvSpPr>
          <p:cNvPr id="9" name="Text Placeholder 10"/>
          <p:cNvSpPr>
            <a:spLocks noGrp="1"/>
          </p:cNvSpPr>
          <p:nvPr>
            <p:ph type="body" sz="quarter" idx="15"/>
          </p:nvPr>
        </p:nvSpPr>
        <p:spPr>
          <a:xfrm>
            <a:off x="5043071" y="4648362"/>
            <a:ext cx="3843754" cy="876140"/>
          </a:xfrm>
        </p:spPr>
        <p:txBody>
          <a:bodyPr/>
          <a:lstStyle>
            <a:lvl1pPr>
              <a:defRPr lang="en-US" sz="1200" kern="1200" cap="none" baseline="0" dirty="0" smtClean="0">
                <a:solidFill>
                  <a:schemeClr val="tx1"/>
                </a:solidFill>
                <a:latin typeface="+mn-lt"/>
                <a:ea typeface="+mn-ea"/>
                <a:cs typeface="+mn-cs"/>
              </a:defRPr>
            </a:lvl1pPr>
            <a:lvl2pPr marL="197599" indent="-137132">
              <a:buFont typeface="Arial" panose="020B0604020202020204" pitchFamily="34" charset="0"/>
              <a:buChar char="•"/>
              <a:defRPr>
                <a:solidFill>
                  <a:schemeClr val="tx1"/>
                </a:solidFill>
              </a:defRPr>
            </a:lvl2pPr>
          </a:lstStyle>
          <a:p>
            <a:pPr lvl="0"/>
            <a:r>
              <a:rPr lang="en-US"/>
              <a:t>Click to edit Master text styles</a:t>
            </a:r>
          </a:p>
          <a:p>
            <a:pPr lvl="1"/>
            <a:r>
              <a:rPr lang="en-US"/>
              <a:t>Second level</a:t>
            </a:r>
          </a:p>
        </p:txBody>
      </p:sp>
      <p:sp>
        <p:nvSpPr>
          <p:cNvPr id="7" name="Picture Placeholder 6"/>
          <p:cNvSpPr>
            <a:spLocks noGrp="1"/>
          </p:cNvSpPr>
          <p:nvPr>
            <p:ph type="pic" sz="quarter" idx="16"/>
          </p:nvPr>
        </p:nvSpPr>
        <p:spPr>
          <a:xfrm>
            <a:off x="242688" y="2441472"/>
            <a:ext cx="3843754" cy="2067189"/>
          </a:xfrm>
        </p:spPr>
        <p:txBody>
          <a:bodyPr>
            <a:normAutofit/>
          </a:bodyPr>
          <a:lstStyle>
            <a:lvl1pPr>
              <a:defRPr sz="1100">
                <a:solidFill>
                  <a:schemeClr val="bg2"/>
                </a:solidFill>
              </a:defRPr>
            </a:lvl1pPr>
          </a:lstStyle>
          <a:p>
            <a:r>
              <a:rPr lang="en-US"/>
              <a:t>Click icon to add picture</a:t>
            </a:r>
            <a:endParaRPr lang="en-GB"/>
          </a:p>
        </p:txBody>
      </p:sp>
      <p:sp>
        <p:nvSpPr>
          <p:cNvPr id="12" name="Picture Placeholder 6"/>
          <p:cNvSpPr>
            <a:spLocks noGrp="1"/>
          </p:cNvSpPr>
          <p:nvPr>
            <p:ph type="pic" sz="quarter" idx="17"/>
          </p:nvPr>
        </p:nvSpPr>
        <p:spPr>
          <a:xfrm>
            <a:off x="5043071" y="2441472"/>
            <a:ext cx="3843754" cy="2067189"/>
          </a:xfrm>
        </p:spPr>
        <p:txBody>
          <a:bodyPr>
            <a:normAutofit/>
          </a:bodyPr>
          <a:lstStyle>
            <a:lvl1pPr>
              <a:defRPr sz="1100">
                <a:solidFill>
                  <a:schemeClr val="bg2"/>
                </a:solidFill>
              </a:defRPr>
            </a:lvl1pPr>
          </a:lstStyle>
          <a:p>
            <a:r>
              <a:rPr lang="en-US"/>
              <a:t>Click icon to add picture</a:t>
            </a:r>
            <a:endParaRPr lang="en-GB" dirty="0"/>
          </a:p>
        </p:txBody>
      </p:sp>
      <p:sp>
        <p:nvSpPr>
          <p:cNvPr id="13" name="Text Placeholder 10"/>
          <p:cNvSpPr>
            <a:spLocks noGrp="1"/>
          </p:cNvSpPr>
          <p:nvPr>
            <p:ph type="body" sz="quarter" idx="18"/>
          </p:nvPr>
        </p:nvSpPr>
        <p:spPr>
          <a:xfrm>
            <a:off x="242688" y="1851259"/>
            <a:ext cx="3843754" cy="590215"/>
          </a:xfrm>
          <a:solidFill>
            <a:schemeClr val="tx2"/>
          </a:solidFill>
        </p:spPr>
        <p:txBody>
          <a:bodyPr lIns="73459" rIns="24486" anchor="ctr">
            <a:normAutofit/>
          </a:bodyPr>
          <a:lstStyle>
            <a:lvl1pPr>
              <a:lnSpc>
                <a:spcPct val="80000"/>
              </a:lnSpc>
              <a:spcBef>
                <a:spcPts val="816"/>
              </a:spcBef>
              <a:defRPr lang="en-US" sz="1600" kern="1200" cap="all" baseline="0" dirty="0" smtClean="0">
                <a:solidFill>
                  <a:schemeClr val="bg1"/>
                </a:solidFill>
                <a:latin typeface="+mn-lt"/>
                <a:ea typeface="+mn-ea"/>
                <a:cs typeface="+mn-cs"/>
              </a:defRPr>
            </a:lvl1pPr>
            <a:lvl2pPr marL="197599" indent="-137132">
              <a:buFont typeface="Arial" panose="020B0604020202020204" pitchFamily="34" charset="0"/>
              <a:buChar char="•"/>
              <a:defRPr>
                <a:solidFill>
                  <a:schemeClr val="bg1"/>
                </a:solidFill>
              </a:defRPr>
            </a:lvl2pPr>
          </a:lstStyle>
          <a:p>
            <a:pPr lvl="0"/>
            <a:r>
              <a:rPr lang="en-US"/>
              <a:t>Click to edit Master text styles</a:t>
            </a:r>
          </a:p>
        </p:txBody>
      </p:sp>
      <p:sp>
        <p:nvSpPr>
          <p:cNvPr id="14" name="Text Placeholder 10"/>
          <p:cNvSpPr>
            <a:spLocks noGrp="1"/>
          </p:cNvSpPr>
          <p:nvPr>
            <p:ph type="body" sz="quarter" idx="19"/>
          </p:nvPr>
        </p:nvSpPr>
        <p:spPr>
          <a:xfrm>
            <a:off x="5043071" y="1851259"/>
            <a:ext cx="3843754" cy="590215"/>
          </a:xfrm>
          <a:solidFill>
            <a:schemeClr val="accent2"/>
          </a:solidFill>
        </p:spPr>
        <p:txBody>
          <a:bodyPr lIns="73459" rIns="24486" anchor="ctr">
            <a:normAutofit/>
          </a:bodyPr>
          <a:lstStyle>
            <a:lvl1pPr>
              <a:lnSpc>
                <a:spcPct val="80000"/>
              </a:lnSpc>
              <a:spcBef>
                <a:spcPts val="816"/>
              </a:spcBef>
              <a:defRPr lang="en-US" sz="1600" kern="1200" cap="all" baseline="0" dirty="0" smtClean="0">
                <a:solidFill>
                  <a:schemeClr val="bg1"/>
                </a:solidFill>
                <a:latin typeface="+mn-lt"/>
                <a:ea typeface="+mn-ea"/>
                <a:cs typeface="+mn-cs"/>
              </a:defRPr>
            </a:lvl1pPr>
            <a:lvl2pPr marL="197599" indent="-137132">
              <a:buFont typeface="Arial" panose="020B0604020202020204" pitchFamily="34" charset="0"/>
              <a:buChar char="•"/>
              <a:defRPr>
                <a:solidFill>
                  <a:schemeClr val="bg1"/>
                </a:solidFill>
              </a:defRPr>
            </a:lvl2pPr>
          </a:lstStyle>
          <a:p>
            <a:pPr lvl="0"/>
            <a:r>
              <a:rPr lang="en-US"/>
              <a:t>Click to edit Master text styles</a:t>
            </a:r>
          </a:p>
        </p:txBody>
      </p:sp>
    </p:spTree>
    <p:extLst>
      <p:ext uri="{BB962C8B-B14F-4D97-AF65-F5344CB8AC3E}">
        <p14:creationId xmlns:p14="http://schemas.microsoft.com/office/powerpoint/2010/main" val="294567104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 Column Image Sli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34003" y="857959"/>
            <a:ext cx="8654595" cy="457048"/>
          </a:xfrm>
        </p:spPr>
        <p:txBody>
          <a:bodyPr/>
          <a:lstStyle/>
          <a:p>
            <a:r>
              <a:rPr lang="en-US" dirty="0"/>
              <a:t>Click to add emphasis part of title</a:t>
            </a:r>
          </a:p>
        </p:txBody>
      </p:sp>
      <p:sp>
        <p:nvSpPr>
          <p:cNvPr id="8" name="Text Placeholder 7"/>
          <p:cNvSpPr>
            <a:spLocks noGrp="1"/>
          </p:cNvSpPr>
          <p:nvPr>
            <p:ph type="body" sz="quarter" idx="13" hasCustomPrompt="1"/>
          </p:nvPr>
        </p:nvSpPr>
        <p:spPr>
          <a:xfrm>
            <a:off x="234000" y="331099"/>
            <a:ext cx="6695158" cy="590215"/>
          </a:xfrm>
        </p:spPr>
        <p:txBody>
          <a:bodyPr anchor="b">
            <a:normAutofit/>
          </a:bodyPr>
          <a:lstStyle>
            <a:lvl1pPr marL="0" indent="0">
              <a:buNone/>
              <a:defRPr sz="1900" b="0">
                <a:solidFill>
                  <a:schemeClr val="bg2"/>
                </a:solidFill>
              </a:defRPr>
            </a:lvl1pPr>
          </a:lstStyle>
          <a:p>
            <a:pPr lvl="0"/>
            <a:r>
              <a:rPr lang="en-US" dirty="0"/>
              <a:t>CLICK TO ADD TAG LINE OR BEGINNING OF TITLE</a:t>
            </a:r>
            <a:endParaRPr lang="en-GB" dirty="0"/>
          </a:p>
        </p:txBody>
      </p:sp>
      <p:sp>
        <p:nvSpPr>
          <p:cNvPr id="11" name="Text Placeholder 10"/>
          <p:cNvSpPr>
            <a:spLocks noGrp="1"/>
          </p:cNvSpPr>
          <p:nvPr>
            <p:ph type="body" sz="quarter" idx="14"/>
          </p:nvPr>
        </p:nvSpPr>
        <p:spPr>
          <a:xfrm>
            <a:off x="244533" y="4641740"/>
            <a:ext cx="2561614" cy="1047349"/>
          </a:xfrm>
        </p:spPr>
        <p:txBody>
          <a:bodyPr/>
          <a:lstStyle>
            <a:lvl1pPr>
              <a:defRPr lang="en-US" sz="1200" kern="1200" cap="none" baseline="0" dirty="0" smtClean="0">
                <a:solidFill>
                  <a:schemeClr val="tx1"/>
                </a:solidFill>
                <a:latin typeface="+mn-lt"/>
                <a:ea typeface="+mn-ea"/>
                <a:cs typeface="+mn-cs"/>
              </a:defRPr>
            </a:lvl1pPr>
            <a:lvl2pPr marL="197599" indent="-137132">
              <a:buFont typeface="Arial" panose="020B0604020202020204" pitchFamily="34" charset="0"/>
              <a:buChar char="•"/>
              <a:defRPr>
                <a:solidFill>
                  <a:schemeClr val="tx1"/>
                </a:solidFill>
              </a:defRPr>
            </a:lvl2pPr>
          </a:lstStyle>
          <a:p>
            <a:pPr lvl="0"/>
            <a:r>
              <a:rPr lang="en-US"/>
              <a:t>Click to edit Master text styles</a:t>
            </a:r>
          </a:p>
          <a:p>
            <a:pPr lvl="1"/>
            <a:r>
              <a:rPr lang="en-US"/>
              <a:t>Second level</a:t>
            </a:r>
          </a:p>
        </p:txBody>
      </p:sp>
      <p:sp>
        <p:nvSpPr>
          <p:cNvPr id="9" name="Text Placeholder 10"/>
          <p:cNvSpPr>
            <a:spLocks noGrp="1"/>
          </p:cNvSpPr>
          <p:nvPr>
            <p:ph type="body" sz="quarter" idx="15"/>
          </p:nvPr>
        </p:nvSpPr>
        <p:spPr>
          <a:xfrm>
            <a:off x="3300205" y="4641740"/>
            <a:ext cx="2561614" cy="1047349"/>
          </a:xfrm>
        </p:spPr>
        <p:txBody>
          <a:bodyPr/>
          <a:lstStyle>
            <a:lvl1pPr>
              <a:defRPr lang="en-US" sz="1200" kern="1200" cap="none" baseline="0" dirty="0" smtClean="0">
                <a:solidFill>
                  <a:schemeClr val="tx1"/>
                </a:solidFill>
                <a:latin typeface="+mn-lt"/>
                <a:ea typeface="+mn-ea"/>
                <a:cs typeface="+mn-cs"/>
              </a:defRPr>
            </a:lvl1pPr>
            <a:lvl2pPr marL="197599" indent="-137132">
              <a:buFont typeface="Arial" panose="020B0604020202020204" pitchFamily="34" charset="0"/>
              <a:buChar char="•"/>
              <a:defRPr>
                <a:solidFill>
                  <a:schemeClr val="tx1"/>
                </a:solidFill>
              </a:defRPr>
            </a:lvl2pPr>
          </a:lstStyle>
          <a:p>
            <a:pPr lvl="0"/>
            <a:r>
              <a:rPr lang="en-US"/>
              <a:t>Click to edit Master text styles</a:t>
            </a:r>
          </a:p>
          <a:p>
            <a:pPr lvl="1"/>
            <a:r>
              <a:rPr lang="en-US"/>
              <a:t>Second level</a:t>
            </a:r>
          </a:p>
        </p:txBody>
      </p:sp>
      <p:sp>
        <p:nvSpPr>
          <p:cNvPr id="7" name="Picture Placeholder 6"/>
          <p:cNvSpPr>
            <a:spLocks noGrp="1"/>
          </p:cNvSpPr>
          <p:nvPr>
            <p:ph type="pic" sz="quarter" idx="16"/>
          </p:nvPr>
        </p:nvSpPr>
        <p:spPr>
          <a:xfrm>
            <a:off x="244533" y="2441472"/>
            <a:ext cx="2561614" cy="2067189"/>
          </a:xfrm>
        </p:spPr>
        <p:txBody>
          <a:bodyPr>
            <a:normAutofit/>
          </a:bodyPr>
          <a:lstStyle>
            <a:lvl1pPr>
              <a:defRPr sz="1100">
                <a:solidFill>
                  <a:schemeClr val="bg2"/>
                </a:solidFill>
              </a:defRPr>
            </a:lvl1pPr>
          </a:lstStyle>
          <a:p>
            <a:r>
              <a:rPr lang="en-US"/>
              <a:t>Click icon to add picture</a:t>
            </a:r>
            <a:endParaRPr lang="en-GB"/>
          </a:p>
        </p:txBody>
      </p:sp>
      <p:sp>
        <p:nvSpPr>
          <p:cNvPr id="12" name="Picture Placeholder 6"/>
          <p:cNvSpPr>
            <a:spLocks noGrp="1"/>
          </p:cNvSpPr>
          <p:nvPr>
            <p:ph type="pic" sz="quarter" idx="17"/>
          </p:nvPr>
        </p:nvSpPr>
        <p:spPr>
          <a:xfrm>
            <a:off x="3300205" y="2441472"/>
            <a:ext cx="2561614" cy="2067189"/>
          </a:xfrm>
        </p:spPr>
        <p:txBody>
          <a:bodyPr>
            <a:normAutofit/>
          </a:bodyPr>
          <a:lstStyle>
            <a:lvl1pPr>
              <a:defRPr sz="1100">
                <a:solidFill>
                  <a:schemeClr val="bg2"/>
                </a:solidFill>
              </a:defRPr>
            </a:lvl1pPr>
          </a:lstStyle>
          <a:p>
            <a:r>
              <a:rPr lang="en-US"/>
              <a:t>Click icon to add picture</a:t>
            </a:r>
            <a:endParaRPr lang="en-GB"/>
          </a:p>
        </p:txBody>
      </p:sp>
      <p:sp>
        <p:nvSpPr>
          <p:cNvPr id="13" name="Text Placeholder 10"/>
          <p:cNvSpPr>
            <a:spLocks noGrp="1"/>
          </p:cNvSpPr>
          <p:nvPr>
            <p:ph type="body" sz="quarter" idx="18"/>
          </p:nvPr>
        </p:nvSpPr>
        <p:spPr>
          <a:xfrm>
            <a:off x="244533" y="1851259"/>
            <a:ext cx="2561614" cy="590215"/>
          </a:xfrm>
          <a:solidFill>
            <a:schemeClr val="tx2"/>
          </a:solidFill>
        </p:spPr>
        <p:txBody>
          <a:bodyPr lIns="73459" rIns="24486" anchor="ctr">
            <a:normAutofit/>
          </a:bodyPr>
          <a:lstStyle>
            <a:lvl1pPr>
              <a:lnSpc>
                <a:spcPct val="80000"/>
              </a:lnSpc>
              <a:spcBef>
                <a:spcPts val="816"/>
              </a:spcBef>
              <a:defRPr lang="en-US" sz="1600" kern="1200" cap="all" baseline="0" dirty="0" smtClean="0">
                <a:solidFill>
                  <a:schemeClr val="bg1"/>
                </a:solidFill>
                <a:latin typeface="+mn-lt"/>
                <a:ea typeface="+mn-ea"/>
                <a:cs typeface="+mn-cs"/>
              </a:defRPr>
            </a:lvl1pPr>
            <a:lvl2pPr marL="197599" indent="-137132">
              <a:buFont typeface="Arial" panose="020B0604020202020204" pitchFamily="34" charset="0"/>
              <a:buChar char="•"/>
              <a:defRPr>
                <a:solidFill>
                  <a:schemeClr val="bg1"/>
                </a:solidFill>
              </a:defRPr>
            </a:lvl2pPr>
          </a:lstStyle>
          <a:p>
            <a:pPr lvl="0"/>
            <a:r>
              <a:rPr lang="en-US"/>
              <a:t>Click to edit Master text styles</a:t>
            </a:r>
          </a:p>
        </p:txBody>
      </p:sp>
      <p:sp>
        <p:nvSpPr>
          <p:cNvPr id="14" name="Text Placeholder 10"/>
          <p:cNvSpPr>
            <a:spLocks noGrp="1"/>
          </p:cNvSpPr>
          <p:nvPr>
            <p:ph type="body" sz="quarter" idx="19"/>
          </p:nvPr>
        </p:nvSpPr>
        <p:spPr>
          <a:xfrm>
            <a:off x="3300205" y="1851259"/>
            <a:ext cx="2561614" cy="590215"/>
          </a:xfrm>
          <a:solidFill>
            <a:schemeClr val="accent2"/>
          </a:solidFill>
        </p:spPr>
        <p:txBody>
          <a:bodyPr lIns="73459" rIns="24486" anchor="ctr">
            <a:normAutofit/>
          </a:bodyPr>
          <a:lstStyle>
            <a:lvl1pPr>
              <a:lnSpc>
                <a:spcPct val="80000"/>
              </a:lnSpc>
              <a:spcBef>
                <a:spcPts val="816"/>
              </a:spcBef>
              <a:defRPr lang="en-US" sz="1600" kern="1200" cap="all" baseline="0" dirty="0" smtClean="0">
                <a:solidFill>
                  <a:schemeClr val="bg1"/>
                </a:solidFill>
                <a:latin typeface="+mn-lt"/>
                <a:ea typeface="+mn-ea"/>
                <a:cs typeface="+mn-cs"/>
              </a:defRPr>
            </a:lvl1pPr>
            <a:lvl2pPr marL="197599" indent="-137132">
              <a:buFont typeface="Arial" panose="020B0604020202020204" pitchFamily="34" charset="0"/>
              <a:buChar char="•"/>
              <a:defRPr>
                <a:solidFill>
                  <a:schemeClr val="bg1"/>
                </a:solidFill>
              </a:defRPr>
            </a:lvl2pPr>
          </a:lstStyle>
          <a:p>
            <a:pPr lvl="0"/>
            <a:r>
              <a:rPr lang="en-US"/>
              <a:t>Click to edit Master text styles</a:t>
            </a:r>
          </a:p>
        </p:txBody>
      </p:sp>
      <p:sp>
        <p:nvSpPr>
          <p:cNvPr id="15" name="Text Placeholder 10"/>
          <p:cNvSpPr>
            <a:spLocks noGrp="1"/>
          </p:cNvSpPr>
          <p:nvPr>
            <p:ph type="body" sz="quarter" idx="20"/>
          </p:nvPr>
        </p:nvSpPr>
        <p:spPr>
          <a:xfrm>
            <a:off x="6301029" y="4641740"/>
            <a:ext cx="2561614" cy="1047349"/>
          </a:xfrm>
        </p:spPr>
        <p:txBody>
          <a:bodyPr/>
          <a:lstStyle>
            <a:lvl1pPr>
              <a:defRPr lang="en-US" sz="1200" kern="1200" cap="none" baseline="0" dirty="0" smtClean="0">
                <a:solidFill>
                  <a:schemeClr val="tx1"/>
                </a:solidFill>
                <a:latin typeface="+mn-lt"/>
                <a:ea typeface="+mn-ea"/>
                <a:cs typeface="+mn-cs"/>
              </a:defRPr>
            </a:lvl1pPr>
            <a:lvl2pPr marL="197599" indent="-137132">
              <a:buFont typeface="Arial" panose="020B0604020202020204" pitchFamily="34" charset="0"/>
              <a:buChar char="•"/>
              <a:defRPr>
                <a:solidFill>
                  <a:schemeClr val="tx1"/>
                </a:solidFill>
              </a:defRPr>
            </a:lvl2pPr>
          </a:lstStyle>
          <a:p>
            <a:pPr lvl="0"/>
            <a:r>
              <a:rPr lang="en-US"/>
              <a:t>Click to edit Master text styles</a:t>
            </a:r>
          </a:p>
          <a:p>
            <a:pPr lvl="1"/>
            <a:r>
              <a:rPr lang="en-US"/>
              <a:t>Second level</a:t>
            </a:r>
          </a:p>
        </p:txBody>
      </p:sp>
      <p:sp>
        <p:nvSpPr>
          <p:cNvPr id="16" name="Picture Placeholder 6"/>
          <p:cNvSpPr>
            <a:spLocks noGrp="1"/>
          </p:cNvSpPr>
          <p:nvPr>
            <p:ph type="pic" sz="quarter" idx="21"/>
          </p:nvPr>
        </p:nvSpPr>
        <p:spPr>
          <a:xfrm>
            <a:off x="6301029" y="2441472"/>
            <a:ext cx="2561614" cy="2067189"/>
          </a:xfrm>
        </p:spPr>
        <p:txBody>
          <a:bodyPr>
            <a:normAutofit/>
          </a:bodyPr>
          <a:lstStyle>
            <a:lvl1pPr>
              <a:defRPr sz="1100">
                <a:solidFill>
                  <a:schemeClr val="bg2"/>
                </a:solidFill>
              </a:defRPr>
            </a:lvl1pPr>
          </a:lstStyle>
          <a:p>
            <a:r>
              <a:rPr lang="en-US"/>
              <a:t>Click icon to add picture</a:t>
            </a:r>
            <a:endParaRPr lang="en-GB"/>
          </a:p>
        </p:txBody>
      </p:sp>
      <p:sp>
        <p:nvSpPr>
          <p:cNvPr id="17" name="Text Placeholder 10"/>
          <p:cNvSpPr>
            <a:spLocks noGrp="1"/>
          </p:cNvSpPr>
          <p:nvPr>
            <p:ph type="body" sz="quarter" idx="22"/>
          </p:nvPr>
        </p:nvSpPr>
        <p:spPr>
          <a:xfrm>
            <a:off x="6301029" y="1851259"/>
            <a:ext cx="2561614" cy="590215"/>
          </a:xfrm>
          <a:solidFill>
            <a:schemeClr val="accent6"/>
          </a:solidFill>
        </p:spPr>
        <p:txBody>
          <a:bodyPr lIns="73459" rIns="24486" anchor="ctr">
            <a:normAutofit/>
          </a:bodyPr>
          <a:lstStyle>
            <a:lvl1pPr>
              <a:lnSpc>
                <a:spcPct val="80000"/>
              </a:lnSpc>
              <a:spcBef>
                <a:spcPts val="816"/>
              </a:spcBef>
              <a:defRPr lang="en-US" sz="1600" kern="1200" cap="all" baseline="0" dirty="0" smtClean="0">
                <a:solidFill>
                  <a:schemeClr val="bg1"/>
                </a:solidFill>
                <a:latin typeface="+mn-lt"/>
                <a:ea typeface="+mn-ea"/>
                <a:cs typeface="+mn-cs"/>
              </a:defRPr>
            </a:lvl1pPr>
            <a:lvl2pPr marL="197599" indent="-137132">
              <a:buFont typeface="Arial" panose="020B0604020202020204" pitchFamily="34" charset="0"/>
              <a:buChar char="•"/>
              <a:defRPr>
                <a:solidFill>
                  <a:schemeClr val="bg1"/>
                </a:solidFill>
              </a:defRPr>
            </a:lvl2pPr>
          </a:lstStyle>
          <a:p>
            <a:pPr lvl="0"/>
            <a:r>
              <a:rPr lang="en-US"/>
              <a:t>Click to edit Master text styles</a:t>
            </a:r>
          </a:p>
        </p:txBody>
      </p:sp>
    </p:spTree>
    <p:extLst>
      <p:ext uri="{BB962C8B-B14F-4D97-AF65-F5344CB8AC3E}">
        <p14:creationId xmlns:p14="http://schemas.microsoft.com/office/powerpoint/2010/main" val="219364415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4 Column Image Sli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34000" y="857959"/>
            <a:ext cx="6723160" cy="457048"/>
          </a:xfrm>
        </p:spPr>
        <p:txBody>
          <a:bodyPr/>
          <a:lstStyle/>
          <a:p>
            <a:r>
              <a:rPr lang="en-US" dirty="0"/>
              <a:t>Click to add emphasis part of title</a:t>
            </a:r>
          </a:p>
        </p:txBody>
      </p:sp>
      <p:sp>
        <p:nvSpPr>
          <p:cNvPr id="8" name="Text Placeholder 7"/>
          <p:cNvSpPr>
            <a:spLocks noGrp="1"/>
          </p:cNvSpPr>
          <p:nvPr>
            <p:ph type="body" sz="quarter" idx="13" hasCustomPrompt="1"/>
          </p:nvPr>
        </p:nvSpPr>
        <p:spPr>
          <a:xfrm>
            <a:off x="234000" y="331099"/>
            <a:ext cx="6615283" cy="590215"/>
          </a:xfrm>
        </p:spPr>
        <p:txBody>
          <a:bodyPr anchor="b">
            <a:normAutofit/>
          </a:bodyPr>
          <a:lstStyle>
            <a:lvl1pPr marL="0" indent="0">
              <a:buNone/>
              <a:defRPr sz="1900" b="0">
                <a:solidFill>
                  <a:schemeClr val="bg2"/>
                </a:solidFill>
              </a:defRPr>
            </a:lvl1pPr>
          </a:lstStyle>
          <a:p>
            <a:pPr lvl="0"/>
            <a:r>
              <a:rPr lang="en-US" dirty="0"/>
              <a:t>CLICK TO ADD TAG LINE OR BEGINNING OF TITLE</a:t>
            </a:r>
            <a:endParaRPr lang="en-GB" dirty="0"/>
          </a:p>
        </p:txBody>
      </p:sp>
      <p:sp>
        <p:nvSpPr>
          <p:cNvPr id="11" name="Text Placeholder 10"/>
          <p:cNvSpPr>
            <a:spLocks noGrp="1"/>
          </p:cNvSpPr>
          <p:nvPr>
            <p:ph type="body" sz="quarter" idx="14"/>
          </p:nvPr>
        </p:nvSpPr>
        <p:spPr>
          <a:xfrm>
            <a:off x="235007" y="4365104"/>
            <a:ext cx="1948830" cy="1120925"/>
          </a:xfrm>
        </p:spPr>
        <p:txBody>
          <a:bodyPr/>
          <a:lstStyle>
            <a:lvl1pPr>
              <a:defRPr lang="en-US" sz="1200" kern="1200" cap="none" baseline="0" dirty="0" smtClean="0">
                <a:solidFill>
                  <a:schemeClr val="tx1"/>
                </a:solidFill>
                <a:latin typeface="+mn-lt"/>
                <a:ea typeface="+mn-ea"/>
                <a:cs typeface="+mn-cs"/>
              </a:defRPr>
            </a:lvl1pPr>
            <a:lvl2pPr marL="197599" indent="-137132">
              <a:buFont typeface="Arial" panose="020B0604020202020204" pitchFamily="34" charset="0"/>
              <a:buChar char="•"/>
              <a:defRPr/>
            </a:lvl2pPr>
          </a:lstStyle>
          <a:p>
            <a:pPr lvl="0"/>
            <a:r>
              <a:rPr lang="en-US"/>
              <a:t>Click to edit Master text styles</a:t>
            </a:r>
          </a:p>
          <a:p>
            <a:pPr lvl="1"/>
            <a:r>
              <a:rPr lang="en-US"/>
              <a:t>Second level</a:t>
            </a:r>
          </a:p>
        </p:txBody>
      </p:sp>
      <p:sp>
        <p:nvSpPr>
          <p:cNvPr id="9" name="Text Placeholder 10"/>
          <p:cNvSpPr>
            <a:spLocks noGrp="1"/>
          </p:cNvSpPr>
          <p:nvPr>
            <p:ph type="body" sz="quarter" idx="15"/>
          </p:nvPr>
        </p:nvSpPr>
        <p:spPr>
          <a:xfrm>
            <a:off x="2469336" y="4365104"/>
            <a:ext cx="1948830" cy="1120925"/>
          </a:xfrm>
        </p:spPr>
        <p:txBody>
          <a:bodyPr/>
          <a:lstStyle>
            <a:lvl1pPr>
              <a:defRPr lang="en-US" sz="1200" kern="1200" cap="none" baseline="0" dirty="0" smtClean="0">
                <a:solidFill>
                  <a:schemeClr val="tx1"/>
                </a:solidFill>
                <a:latin typeface="+mn-lt"/>
                <a:ea typeface="+mn-ea"/>
                <a:cs typeface="+mn-cs"/>
              </a:defRPr>
            </a:lvl1pPr>
            <a:lvl2pPr marL="197599" indent="-137132">
              <a:buFont typeface="Arial" panose="020B0604020202020204" pitchFamily="34" charset="0"/>
              <a:buChar char="•"/>
              <a:defRPr/>
            </a:lvl2pPr>
          </a:lstStyle>
          <a:p>
            <a:pPr lvl="0"/>
            <a:r>
              <a:rPr lang="en-US"/>
              <a:t>Click to edit Master text styles</a:t>
            </a:r>
          </a:p>
          <a:p>
            <a:pPr lvl="1"/>
            <a:r>
              <a:rPr lang="en-US"/>
              <a:t>Second level</a:t>
            </a:r>
          </a:p>
        </p:txBody>
      </p:sp>
      <p:sp>
        <p:nvSpPr>
          <p:cNvPr id="7" name="Picture Placeholder 6"/>
          <p:cNvSpPr>
            <a:spLocks noGrp="1"/>
          </p:cNvSpPr>
          <p:nvPr>
            <p:ph type="pic" sz="quarter" idx="16"/>
          </p:nvPr>
        </p:nvSpPr>
        <p:spPr>
          <a:xfrm>
            <a:off x="235007" y="2441473"/>
            <a:ext cx="1948830" cy="1851624"/>
          </a:xfrm>
        </p:spPr>
        <p:txBody>
          <a:bodyPr lIns="72000" tIns="72000" rIns="72000" bIns="72000">
            <a:normAutofit/>
          </a:bodyPr>
          <a:lstStyle>
            <a:lvl1pPr>
              <a:defRPr sz="1100">
                <a:solidFill>
                  <a:schemeClr val="bg2"/>
                </a:solidFill>
              </a:defRPr>
            </a:lvl1pPr>
          </a:lstStyle>
          <a:p>
            <a:r>
              <a:rPr lang="en-US"/>
              <a:t>Click icon to add picture</a:t>
            </a:r>
            <a:endParaRPr lang="en-GB" dirty="0"/>
          </a:p>
        </p:txBody>
      </p:sp>
      <p:sp>
        <p:nvSpPr>
          <p:cNvPr id="13" name="Text Placeholder 10"/>
          <p:cNvSpPr>
            <a:spLocks noGrp="1"/>
          </p:cNvSpPr>
          <p:nvPr>
            <p:ph type="body" sz="quarter" idx="18"/>
          </p:nvPr>
        </p:nvSpPr>
        <p:spPr>
          <a:xfrm>
            <a:off x="235007" y="1851257"/>
            <a:ext cx="1948830" cy="590213"/>
          </a:xfrm>
          <a:solidFill>
            <a:schemeClr val="tx2"/>
          </a:solidFill>
        </p:spPr>
        <p:txBody>
          <a:bodyPr lIns="73459" rIns="24486" anchor="ctr">
            <a:normAutofit/>
          </a:bodyPr>
          <a:lstStyle>
            <a:lvl1pPr>
              <a:lnSpc>
                <a:spcPct val="80000"/>
              </a:lnSpc>
              <a:spcBef>
                <a:spcPts val="816"/>
              </a:spcBef>
              <a:defRPr lang="en-US" sz="1600" kern="1200" cap="all" baseline="0" dirty="0" smtClean="0">
                <a:solidFill>
                  <a:schemeClr val="bg1"/>
                </a:solidFill>
                <a:latin typeface="+mn-lt"/>
                <a:ea typeface="+mn-ea"/>
                <a:cs typeface="+mn-cs"/>
              </a:defRPr>
            </a:lvl1pPr>
            <a:lvl2pPr marL="197599" indent="-137132">
              <a:buFont typeface="Arial" panose="020B0604020202020204" pitchFamily="34" charset="0"/>
              <a:buChar char="•"/>
              <a:defRPr>
                <a:solidFill>
                  <a:schemeClr val="bg1"/>
                </a:solidFill>
              </a:defRPr>
            </a:lvl2pPr>
          </a:lstStyle>
          <a:p>
            <a:pPr lvl="0"/>
            <a:r>
              <a:rPr lang="en-US"/>
              <a:t>Click to edit Master text styles</a:t>
            </a:r>
          </a:p>
        </p:txBody>
      </p:sp>
      <p:sp>
        <p:nvSpPr>
          <p:cNvPr id="14" name="Text Placeholder 10"/>
          <p:cNvSpPr>
            <a:spLocks noGrp="1"/>
          </p:cNvSpPr>
          <p:nvPr>
            <p:ph type="body" sz="quarter" idx="19"/>
          </p:nvPr>
        </p:nvSpPr>
        <p:spPr>
          <a:xfrm>
            <a:off x="2469336" y="1851257"/>
            <a:ext cx="1948830" cy="590213"/>
          </a:xfrm>
          <a:solidFill>
            <a:schemeClr val="accent2"/>
          </a:solidFill>
        </p:spPr>
        <p:txBody>
          <a:bodyPr lIns="73459" rIns="24486" anchor="ctr">
            <a:normAutofit/>
          </a:bodyPr>
          <a:lstStyle>
            <a:lvl1pPr>
              <a:lnSpc>
                <a:spcPct val="80000"/>
              </a:lnSpc>
              <a:spcBef>
                <a:spcPts val="816"/>
              </a:spcBef>
              <a:defRPr lang="en-US" sz="1600" kern="1200" cap="all" baseline="0" dirty="0" smtClean="0">
                <a:solidFill>
                  <a:schemeClr val="bg1"/>
                </a:solidFill>
                <a:latin typeface="+mn-lt"/>
                <a:ea typeface="+mn-ea"/>
                <a:cs typeface="+mn-cs"/>
              </a:defRPr>
            </a:lvl1pPr>
            <a:lvl2pPr marL="197599" indent="-137132">
              <a:buFont typeface="Arial" panose="020B0604020202020204" pitchFamily="34" charset="0"/>
              <a:buChar char="•"/>
              <a:defRPr>
                <a:solidFill>
                  <a:schemeClr val="bg1"/>
                </a:solidFill>
              </a:defRPr>
            </a:lvl2pPr>
          </a:lstStyle>
          <a:p>
            <a:pPr lvl="0"/>
            <a:r>
              <a:rPr lang="en-US"/>
              <a:t>Click to edit Master text styles</a:t>
            </a:r>
          </a:p>
        </p:txBody>
      </p:sp>
      <p:sp>
        <p:nvSpPr>
          <p:cNvPr id="12" name="Picture Placeholder 6"/>
          <p:cNvSpPr>
            <a:spLocks noGrp="1"/>
          </p:cNvSpPr>
          <p:nvPr>
            <p:ph type="pic" sz="quarter" idx="17"/>
          </p:nvPr>
        </p:nvSpPr>
        <p:spPr>
          <a:xfrm>
            <a:off x="2469336" y="2441473"/>
            <a:ext cx="1948830" cy="1851624"/>
          </a:xfrm>
        </p:spPr>
        <p:txBody>
          <a:bodyPr lIns="72000" tIns="72000" rIns="72000" bIns="72000">
            <a:normAutofit/>
          </a:bodyPr>
          <a:lstStyle>
            <a:lvl1pPr>
              <a:defRPr sz="1100">
                <a:solidFill>
                  <a:schemeClr val="bg2"/>
                </a:solidFill>
              </a:defRPr>
            </a:lvl1pPr>
          </a:lstStyle>
          <a:p>
            <a:r>
              <a:rPr lang="en-US"/>
              <a:t>Click icon to add picture</a:t>
            </a:r>
            <a:endParaRPr lang="en-GB" dirty="0"/>
          </a:p>
        </p:txBody>
      </p:sp>
      <p:sp>
        <p:nvSpPr>
          <p:cNvPr id="15" name="Text Placeholder 10"/>
          <p:cNvSpPr>
            <a:spLocks noGrp="1"/>
          </p:cNvSpPr>
          <p:nvPr>
            <p:ph type="body" sz="quarter" idx="20"/>
          </p:nvPr>
        </p:nvSpPr>
        <p:spPr>
          <a:xfrm>
            <a:off x="4703665" y="4365104"/>
            <a:ext cx="1948830" cy="1120925"/>
          </a:xfrm>
        </p:spPr>
        <p:txBody>
          <a:bodyPr/>
          <a:lstStyle>
            <a:lvl1pPr>
              <a:defRPr lang="en-US" sz="1200" kern="1200" cap="none" baseline="0" dirty="0" smtClean="0">
                <a:solidFill>
                  <a:schemeClr val="tx1"/>
                </a:solidFill>
                <a:latin typeface="+mn-lt"/>
                <a:ea typeface="+mn-ea"/>
                <a:cs typeface="+mn-cs"/>
              </a:defRPr>
            </a:lvl1pPr>
            <a:lvl2pPr marL="197599" indent="-137132">
              <a:buFont typeface="Arial" panose="020B0604020202020204" pitchFamily="34" charset="0"/>
              <a:buChar char="•"/>
              <a:defRPr/>
            </a:lvl2pPr>
          </a:lstStyle>
          <a:p>
            <a:pPr lvl="0"/>
            <a:r>
              <a:rPr lang="en-US"/>
              <a:t>Click to edit Master text styles</a:t>
            </a:r>
          </a:p>
          <a:p>
            <a:pPr lvl="1"/>
            <a:r>
              <a:rPr lang="en-US"/>
              <a:t>Second level</a:t>
            </a:r>
          </a:p>
        </p:txBody>
      </p:sp>
      <p:sp>
        <p:nvSpPr>
          <p:cNvPr id="17" name="Text Placeholder 10"/>
          <p:cNvSpPr>
            <a:spLocks noGrp="1"/>
          </p:cNvSpPr>
          <p:nvPr>
            <p:ph type="body" sz="quarter" idx="22"/>
          </p:nvPr>
        </p:nvSpPr>
        <p:spPr>
          <a:xfrm>
            <a:off x="4703665" y="1851257"/>
            <a:ext cx="1948830" cy="590213"/>
          </a:xfrm>
          <a:solidFill>
            <a:schemeClr val="accent6"/>
          </a:solidFill>
        </p:spPr>
        <p:txBody>
          <a:bodyPr lIns="73459" rIns="24486" anchor="ctr">
            <a:normAutofit/>
          </a:bodyPr>
          <a:lstStyle>
            <a:lvl1pPr>
              <a:lnSpc>
                <a:spcPct val="80000"/>
              </a:lnSpc>
              <a:spcBef>
                <a:spcPts val="816"/>
              </a:spcBef>
              <a:defRPr lang="en-US" sz="1600" kern="1200" cap="all" baseline="0" dirty="0" smtClean="0">
                <a:solidFill>
                  <a:schemeClr val="bg1"/>
                </a:solidFill>
                <a:latin typeface="+mn-lt"/>
                <a:ea typeface="+mn-ea"/>
                <a:cs typeface="+mn-cs"/>
              </a:defRPr>
            </a:lvl1pPr>
            <a:lvl2pPr marL="197599" indent="-137132">
              <a:buFont typeface="Arial" panose="020B0604020202020204" pitchFamily="34" charset="0"/>
              <a:buChar char="•"/>
              <a:defRPr>
                <a:solidFill>
                  <a:schemeClr val="bg1"/>
                </a:solidFill>
              </a:defRPr>
            </a:lvl2pPr>
          </a:lstStyle>
          <a:p>
            <a:pPr lvl="0"/>
            <a:r>
              <a:rPr lang="en-US"/>
              <a:t>Click to edit Master text styles</a:t>
            </a:r>
          </a:p>
        </p:txBody>
      </p:sp>
      <p:sp>
        <p:nvSpPr>
          <p:cNvPr id="16" name="Picture Placeholder 6"/>
          <p:cNvSpPr>
            <a:spLocks noGrp="1"/>
          </p:cNvSpPr>
          <p:nvPr>
            <p:ph type="pic" sz="quarter" idx="21"/>
          </p:nvPr>
        </p:nvSpPr>
        <p:spPr>
          <a:xfrm>
            <a:off x="4703665" y="2441473"/>
            <a:ext cx="1948830" cy="1851624"/>
          </a:xfrm>
        </p:spPr>
        <p:txBody>
          <a:bodyPr lIns="72000" tIns="72000" rIns="72000" bIns="72000">
            <a:normAutofit/>
          </a:bodyPr>
          <a:lstStyle>
            <a:lvl1pPr>
              <a:defRPr sz="1100">
                <a:solidFill>
                  <a:schemeClr val="bg2"/>
                </a:solidFill>
              </a:defRPr>
            </a:lvl1pPr>
          </a:lstStyle>
          <a:p>
            <a:r>
              <a:rPr lang="en-US"/>
              <a:t>Click icon to add picture</a:t>
            </a:r>
            <a:endParaRPr lang="en-GB"/>
          </a:p>
        </p:txBody>
      </p:sp>
      <p:sp>
        <p:nvSpPr>
          <p:cNvPr id="18" name="Text Placeholder 10"/>
          <p:cNvSpPr>
            <a:spLocks noGrp="1"/>
          </p:cNvSpPr>
          <p:nvPr>
            <p:ph type="body" sz="quarter" idx="23"/>
          </p:nvPr>
        </p:nvSpPr>
        <p:spPr>
          <a:xfrm>
            <a:off x="6937995" y="4365104"/>
            <a:ext cx="1948830" cy="1120925"/>
          </a:xfrm>
        </p:spPr>
        <p:txBody>
          <a:bodyPr/>
          <a:lstStyle>
            <a:lvl1pPr>
              <a:defRPr lang="en-US" sz="1200" kern="1200" cap="none" baseline="0" dirty="0" smtClean="0">
                <a:solidFill>
                  <a:schemeClr val="tx1"/>
                </a:solidFill>
                <a:latin typeface="+mn-lt"/>
                <a:ea typeface="+mn-ea"/>
                <a:cs typeface="+mn-cs"/>
              </a:defRPr>
            </a:lvl1pPr>
            <a:lvl2pPr marL="197599" indent="-137132">
              <a:buFont typeface="Arial" panose="020B0604020202020204" pitchFamily="34" charset="0"/>
              <a:buChar char="•"/>
              <a:defRPr/>
            </a:lvl2pPr>
          </a:lstStyle>
          <a:p>
            <a:pPr lvl="0"/>
            <a:r>
              <a:rPr lang="en-US"/>
              <a:t>Click to edit Master text styles</a:t>
            </a:r>
          </a:p>
          <a:p>
            <a:pPr lvl="1"/>
            <a:r>
              <a:rPr lang="en-US"/>
              <a:t>Second level</a:t>
            </a:r>
          </a:p>
        </p:txBody>
      </p:sp>
      <p:sp>
        <p:nvSpPr>
          <p:cNvPr id="20" name="Text Placeholder 10"/>
          <p:cNvSpPr>
            <a:spLocks noGrp="1"/>
          </p:cNvSpPr>
          <p:nvPr>
            <p:ph type="body" sz="quarter" idx="25"/>
          </p:nvPr>
        </p:nvSpPr>
        <p:spPr>
          <a:xfrm>
            <a:off x="6937995" y="1851257"/>
            <a:ext cx="1948830" cy="590213"/>
          </a:xfrm>
          <a:solidFill>
            <a:schemeClr val="accent3"/>
          </a:solidFill>
        </p:spPr>
        <p:txBody>
          <a:bodyPr lIns="73459" rIns="24486" anchor="ctr">
            <a:normAutofit/>
          </a:bodyPr>
          <a:lstStyle>
            <a:lvl1pPr>
              <a:lnSpc>
                <a:spcPct val="80000"/>
              </a:lnSpc>
              <a:spcBef>
                <a:spcPts val="816"/>
              </a:spcBef>
              <a:defRPr lang="en-US" sz="1600" kern="1200" cap="all" baseline="0" dirty="0" smtClean="0">
                <a:solidFill>
                  <a:schemeClr val="bg1"/>
                </a:solidFill>
                <a:latin typeface="+mn-lt"/>
                <a:ea typeface="+mn-ea"/>
                <a:cs typeface="+mn-cs"/>
              </a:defRPr>
            </a:lvl1pPr>
            <a:lvl2pPr marL="197599" indent="-137132">
              <a:buFont typeface="Arial" panose="020B0604020202020204" pitchFamily="34" charset="0"/>
              <a:buChar char="•"/>
              <a:defRPr>
                <a:solidFill>
                  <a:schemeClr val="bg1"/>
                </a:solidFill>
              </a:defRPr>
            </a:lvl2pPr>
          </a:lstStyle>
          <a:p>
            <a:pPr lvl="0"/>
            <a:r>
              <a:rPr lang="en-US"/>
              <a:t>Click to edit Master text styles</a:t>
            </a:r>
          </a:p>
        </p:txBody>
      </p:sp>
      <p:sp>
        <p:nvSpPr>
          <p:cNvPr id="19" name="Picture Placeholder 6"/>
          <p:cNvSpPr>
            <a:spLocks noGrp="1"/>
          </p:cNvSpPr>
          <p:nvPr>
            <p:ph type="pic" sz="quarter" idx="24"/>
          </p:nvPr>
        </p:nvSpPr>
        <p:spPr>
          <a:xfrm>
            <a:off x="6937995" y="2441473"/>
            <a:ext cx="1948830" cy="1851624"/>
          </a:xfrm>
        </p:spPr>
        <p:txBody>
          <a:bodyPr lIns="72000" tIns="72000" rIns="72000" bIns="72000">
            <a:normAutofit/>
          </a:bodyPr>
          <a:lstStyle>
            <a:lvl1pPr>
              <a:defRPr sz="1100">
                <a:solidFill>
                  <a:schemeClr val="bg2"/>
                </a:solidFill>
              </a:defRPr>
            </a:lvl1pPr>
          </a:lstStyle>
          <a:p>
            <a:r>
              <a:rPr lang="en-US"/>
              <a:t>Click icon to add picture</a:t>
            </a:r>
            <a:endParaRPr lang="en-GB"/>
          </a:p>
        </p:txBody>
      </p:sp>
    </p:spTree>
    <p:extLst>
      <p:ext uri="{BB962C8B-B14F-4D97-AF65-F5344CB8AC3E}">
        <p14:creationId xmlns:p14="http://schemas.microsoft.com/office/powerpoint/2010/main" val="1893932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s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34000" y="457200"/>
            <a:ext cx="8646971" cy="457048"/>
          </a:xfrm>
        </p:spPr>
        <p:txBody>
          <a:bodyPr/>
          <a:lstStyle>
            <a:lvl1pPr>
              <a:defRPr baseline="0"/>
            </a:lvl1pPr>
          </a:lstStyle>
          <a:p>
            <a:r>
              <a:rPr lang="en-US" dirty="0"/>
              <a:t>Click to add emphasis part of title</a:t>
            </a:r>
          </a:p>
        </p:txBody>
      </p:sp>
      <p:sp>
        <p:nvSpPr>
          <p:cNvPr id="7" name="Text Placeholder 6"/>
          <p:cNvSpPr>
            <a:spLocks noGrp="1"/>
          </p:cNvSpPr>
          <p:nvPr>
            <p:ph type="body" sz="quarter" idx="16" hasCustomPrompt="1"/>
          </p:nvPr>
        </p:nvSpPr>
        <p:spPr>
          <a:xfrm>
            <a:off x="209558" y="6248400"/>
            <a:ext cx="6718075" cy="424383"/>
          </a:xfrm>
        </p:spPr>
        <p:txBody>
          <a:bodyPr anchor="b">
            <a:normAutofit/>
          </a:bodyPr>
          <a:lstStyle>
            <a:lvl1pPr algn="l">
              <a:lnSpc>
                <a:spcPct val="95000"/>
              </a:lnSpc>
              <a:spcBef>
                <a:spcPts val="204"/>
              </a:spcBef>
              <a:defRPr sz="1000" cap="none" baseline="0">
                <a:solidFill>
                  <a:schemeClr val="bg2">
                    <a:lumMod val="50000"/>
                  </a:schemeClr>
                </a:solidFill>
              </a:defRPr>
            </a:lvl1pPr>
          </a:lstStyle>
          <a:p>
            <a:pPr lvl="0"/>
            <a:r>
              <a:rPr lang="en-US" dirty="0"/>
              <a:t>Question and Base</a:t>
            </a:r>
            <a:endParaRPr lang="en-GB" dirty="0"/>
          </a:p>
        </p:txBody>
      </p:sp>
    </p:spTree>
    <p:extLst>
      <p:ext uri="{BB962C8B-B14F-4D97-AF65-F5344CB8AC3E}">
        <p14:creationId xmlns:p14="http://schemas.microsoft.com/office/powerpoint/2010/main" val="415531437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1_2 Column Image Sli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34003" y="857959"/>
            <a:ext cx="8654595" cy="457048"/>
          </a:xfrm>
        </p:spPr>
        <p:txBody>
          <a:bodyPr/>
          <a:lstStyle/>
          <a:p>
            <a:r>
              <a:rPr lang="en-US" dirty="0"/>
              <a:t>Click to add emphasis part of title</a:t>
            </a:r>
          </a:p>
        </p:txBody>
      </p:sp>
      <p:sp>
        <p:nvSpPr>
          <p:cNvPr id="8" name="Text Placeholder 7"/>
          <p:cNvSpPr>
            <a:spLocks noGrp="1"/>
          </p:cNvSpPr>
          <p:nvPr>
            <p:ph type="body" sz="quarter" idx="13" hasCustomPrompt="1"/>
          </p:nvPr>
        </p:nvSpPr>
        <p:spPr>
          <a:xfrm>
            <a:off x="234000" y="331099"/>
            <a:ext cx="6710517" cy="590215"/>
          </a:xfrm>
        </p:spPr>
        <p:txBody>
          <a:bodyPr anchor="b">
            <a:normAutofit/>
          </a:bodyPr>
          <a:lstStyle>
            <a:lvl1pPr marL="0" indent="0">
              <a:buNone/>
              <a:defRPr sz="1900" b="0">
                <a:solidFill>
                  <a:schemeClr val="bg2"/>
                </a:solidFill>
              </a:defRPr>
            </a:lvl1pPr>
          </a:lstStyle>
          <a:p>
            <a:pPr lvl="0"/>
            <a:r>
              <a:rPr lang="en-US" dirty="0"/>
              <a:t>CLICK TO ADD TAG LINE OR BEGINNING OF TITLE</a:t>
            </a:r>
            <a:endParaRPr lang="en-GB" dirty="0"/>
          </a:p>
        </p:txBody>
      </p:sp>
      <p:sp>
        <p:nvSpPr>
          <p:cNvPr id="13" name="Text Placeholder 10"/>
          <p:cNvSpPr>
            <a:spLocks noGrp="1"/>
          </p:cNvSpPr>
          <p:nvPr>
            <p:ph type="body" sz="quarter" idx="18"/>
          </p:nvPr>
        </p:nvSpPr>
        <p:spPr>
          <a:xfrm>
            <a:off x="242687" y="1851259"/>
            <a:ext cx="3864347" cy="590215"/>
          </a:xfrm>
          <a:solidFill>
            <a:schemeClr val="tx2"/>
          </a:solidFill>
        </p:spPr>
        <p:txBody>
          <a:bodyPr lIns="73459" rIns="24486" anchor="ctr">
            <a:normAutofit/>
          </a:bodyPr>
          <a:lstStyle>
            <a:lvl1pPr>
              <a:lnSpc>
                <a:spcPct val="80000"/>
              </a:lnSpc>
              <a:spcBef>
                <a:spcPts val="816"/>
              </a:spcBef>
              <a:defRPr lang="en-US" sz="1600" kern="1200" cap="all" baseline="0" dirty="0" smtClean="0">
                <a:solidFill>
                  <a:schemeClr val="bg1"/>
                </a:solidFill>
                <a:latin typeface="+mn-lt"/>
                <a:ea typeface="+mn-ea"/>
                <a:cs typeface="+mn-cs"/>
              </a:defRPr>
            </a:lvl1pPr>
            <a:lvl2pPr marL="197599" indent="-137132">
              <a:buFont typeface="Arial" panose="020B0604020202020204" pitchFamily="34" charset="0"/>
              <a:buChar char="•"/>
              <a:defRPr>
                <a:solidFill>
                  <a:schemeClr val="bg1"/>
                </a:solidFill>
              </a:defRPr>
            </a:lvl2pPr>
          </a:lstStyle>
          <a:p>
            <a:pPr lvl="0"/>
            <a:r>
              <a:rPr lang="en-US"/>
              <a:t>Click to edit Master text styles</a:t>
            </a:r>
          </a:p>
        </p:txBody>
      </p:sp>
      <p:sp>
        <p:nvSpPr>
          <p:cNvPr id="14" name="Text Placeholder 10"/>
          <p:cNvSpPr>
            <a:spLocks noGrp="1"/>
          </p:cNvSpPr>
          <p:nvPr>
            <p:ph type="body" sz="quarter" idx="19"/>
          </p:nvPr>
        </p:nvSpPr>
        <p:spPr>
          <a:xfrm>
            <a:off x="5012927" y="1851259"/>
            <a:ext cx="3873898" cy="590215"/>
          </a:xfrm>
          <a:solidFill>
            <a:schemeClr val="accent2"/>
          </a:solidFill>
        </p:spPr>
        <p:txBody>
          <a:bodyPr lIns="73459" rIns="24486" anchor="ctr">
            <a:normAutofit/>
          </a:bodyPr>
          <a:lstStyle>
            <a:lvl1pPr>
              <a:lnSpc>
                <a:spcPct val="80000"/>
              </a:lnSpc>
              <a:spcBef>
                <a:spcPts val="816"/>
              </a:spcBef>
              <a:defRPr lang="en-US" sz="1600" kern="1200" cap="all" baseline="0" dirty="0" smtClean="0">
                <a:solidFill>
                  <a:schemeClr val="bg1"/>
                </a:solidFill>
                <a:latin typeface="+mn-lt"/>
                <a:ea typeface="+mn-ea"/>
                <a:cs typeface="+mn-cs"/>
              </a:defRPr>
            </a:lvl1pPr>
            <a:lvl2pPr marL="197599" indent="-137132">
              <a:buFont typeface="Arial" panose="020B0604020202020204" pitchFamily="34" charset="0"/>
              <a:buChar char="•"/>
              <a:defRPr>
                <a:solidFill>
                  <a:schemeClr val="bg1"/>
                </a:solidFill>
              </a:defRPr>
            </a:lvl2pPr>
          </a:lstStyle>
          <a:p>
            <a:pPr lvl="0"/>
            <a:r>
              <a:rPr lang="en-US"/>
              <a:t>Click to edit Master text styles</a:t>
            </a:r>
          </a:p>
        </p:txBody>
      </p:sp>
      <p:sp>
        <p:nvSpPr>
          <p:cNvPr id="10" name="Text Placeholder 9"/>
          <p:cNvSpPr>
            <a:spLocks noGrp="1"/>
          </p:cNvSpPr>
          <p:nvPr>
            <p:ph type="body" sz="quarter" idx="20"/>
          </p:nvPr>
        </p:nvSpPr>
        <p:spPr>
          <a:xfrm>
            <a:off x="242687" y="2668923"/>
            <a:ext cx="3864347" cy="2706348"/>
          </a:xfrm>
        </p:spPr>
        <p:txBody>
          <a:bodyPr lIns="73459" rIns="24486"/>
          <a:lstStyle>
            <a:lvl1pPr>
              <a:defRPr sz="150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5" name="Text Placeholder 9"/>
          <p:cNvSpPr>
            <a:spLocks noGrp="1"/>
          </p:cNvSpPr>
          <p:nvPr>
            <p:ph type="body" sz="quarter" idx="21"/>
          </p:nvPr>
        </p:nvSpPr>
        <p:spPr>
          <a:xfrm>
            <a:off x="5012927" y="2668923"/>
            <a:ext cx="3873898" cy="2706348"/>
          </a:xfrm>
        </p:spPr>
        <p:txBody>
          <a:bodyPr lIns="73459" rIns="24486"/>
          <a:lstStyle>
            <a:lvl1pPr>
              <a:defRPr sz="150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2" name="Text Placeholder 6"/>
          <p:cNvSpPr>
            <a:spLocks noGrp="1"/>
          </p:cNvSpPr>
          <p:nvPr>
            <p:ph type="body" sz="quarter" idx="16" hasCustomPrompt="1"/>
          </p:nvPr>
        </p:nvSpPr>
        <p:spPr>
          <a:xfrm>
            <a:off x="232378" y="5620955"/>
            <a:ext cx="6725791" cy="424383"/>
          </a:xfrm>
        </p:spPr>
        <p:txBody>
          <a:bodyPr anchor="b">
            <a:normAutofit/>
          </a:bodyPr>
          <a:lstStyle>
            <a:lvl1pPr algn="l">
              <a:lnSpc>
                <a:spcPct val="95000"/>
              </a:lnSpc>
              <a:spcBef>
                <a:spcPts val="204"/>
              </a:spcBef>
              <a:defRPr sz="1000" cap="none" baseline="0">
                <a:solidFill>
                  <a:schemeClr val="tx1"/>
                </a:solidFill>
              </a:defRPr>
            </a:lvl1pPr>
          </a:lstStyle>
          <a:p>
            <a:pPr lvl="0"/>
            <a:r>
              <a:rPr lang="en-US" dirty="0"/>
              <a:t>Question and Base</a:t>
            </a:r>
            <a:endParaRPr lang="en-GB" dirty="0"/>
          </a:p>
        </p:txBody>
      </p:sp>
    </p:spTree>
    <p:extLst>
      <p:ext uri="{BB962C8B-B14F-4D97-AF65-F5344CB8AC3E}">
        <p14:creationId xmlns:p14="http://schemas.microsoft.com/office/powerpoint/2010/main" val="300235689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1_3 Column Image Sli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34003" y="857959"/>
            <a:ext cx="8654595" cy="457048"/>
          </a:xfrm>
        </p:spPr>
        <p:txBody>
          <a:bodyPr/>
          <a:lstStyle/>
          <a:p>
            <a:r>
              <a:rPr lang="en-US" dirty="0"/>
              <a:t>Click to add emphasis part of title</a:t>
            </a:r>
          </a:p>
        </p:txBody>
      </p:sp>
      <p:sp>
        <p:nvSpPr>
          <p:cNvPr id="8" name="Text Placeholder 7"/>
          <p:cNvSpPr>
            <a:spLocks noGrp="1"/>
          </p:cNvSpPr>
          <p:nvPr>
            <p:ph type="body" sz="quarter" idx="13" hasCustomPrompt="1"/>
          </p:nvPr>
        </p:nvSpPr>
        <p:spPr>
          <a:xfrm>
            <a:off x="234000" y="331099"/>
            <a:ext cx="6710517" cy="590215"/>
          </a:xfrm>
        </p:spPr>
        <p:txBody>
          <a:bodyPr anchor="b">
            <a:normAutofit/>
          </a:bodyPr>
          <a:lstStyle>
            <a:lvl1pPr marL="0" indent="0">
              <a:buNone/>
              <a:defRPr sz="1900" b="0">
                <a:solidFill>
                  <a:schemeClr val="bg2"/>
                </a:solidFill>
              </a:defRPr>
            </a:lvl1pPr>
          </a:lstStyle>
          <a:p>
            <a:pPr lvl="0"/>
            <a:r>
              <a:rPr lang="en-US" dirty="0"/>
              <a:t>CLICK TO ADD TAG LINE OR BEGINNING OF TITLE</a:t>
            </a:r>
            <a:endParaRPr lang="en-GB" dirty="0"/>
          </a:p>
        </p:txBody>
      </p:sp>
      <p:sp>
        <p:nvSpPr>
          <p:cNvPr id="13" name="Text Placeholder 10"/>
          <p:cNvSpPr>
            <a:spLocks noGrp="1"/>
          </p:cNvSpPr>
          <p:nvPr>
            <p:ph type="body" sz="quarter" idx="18"/>
          </p:nvPr>
        </p:nvSpPr>
        <p:spPr>
          <a:xfrm>
            <a:off x="242687" y="1851261"/>
            <a:ext cx="2654085" cy="590215"/>
          </a:xfrm>
          <a:solidFill>
            <a:schemeClr val="tx2"/>
          </a:solidFill>
        </p:spPr>
        <p:txBody>
          <a:bodyPr lIns="73459" rIns="24486" anchor="ctr">
            <a:normAutofit/>
          </a:bodyPr>
          <a:lstStyle>
            <a:lvl1pPr>
              <a:lnSpc>
                <a:spcPct val="80000"/>
              </a:lnSpc>
              <a:spcBef>
                <a:spcPts val="816"/>
              </a:spcBef>
              <a:defRPr lang="en-US" sz="1600" kern="1200" cap="all" baseline="0" dirty="0" smtClean="0">
                <a:solidFill>
                  <a:schemeClr val="bg1"/>
                </a:solidFill>
                <a:latin typeface="+mn-lt"/>
                <a:ea typeface="+mn-ea"/>
                <a:cs typeface="+mn-cs"/>
              </a:defRPr>
            </a:lvl1pPr>
            <a:lvl2pPr marL="197599" indent="-137132">
              <a:buFont typeface="Arial" panose="020B0604020202020204" pitchFamily="34" charset="0"/>
              <a:buChar char="•"/>
              <a:defRPr>
                <a:solidFill>
                  <a:schemeClr val="bg1"/>
                </a:solidFill>
              </a:defRPr>
            </a:lvl2pPr>
          </a:lstStyle>
          <a:p>
            <a:pPr lvl="0"/>
            <a:r>
              <a:rPr lang="en-US"/>
              <a:t>Click to edit Master text styles</a:t>
            </a:r>
          </a:p>
        </p:txBody>
      </p:sp>
      <p:sp>
        <p:nvSpPr>
          <p:cNvPr id="14" name="Text Placeholder 10"/>
          <p:cNvSpPr>
            <a:spLocks noGrp="1"/>
          </p:cNvSpPr>
          <p:nvPr>
            <p:ph type="body" sz="quarter" idx="19"/>
          </p:nvPr>
        </p:nvSpPr>
        <p:spPr>
          <a:xfrm>
            <a:off x="3255266" y="1851259"/>
            <a:ext cx="2654085" cy="590215"/>
          </a:xfrm>
          <a:solidFill>
            <a:schemeClr val="accent2"/>
          </a:solidFill>
        </p:spPr>
        <p:txBody>
          <a:bodyPr lIns="73459" rIns="24486" anchor="ctr">
            <a:normAutofit/>
          </a:bodyPr>
          <a:lstStyle>
            <a:lvl1pPr>
              <a:lnSpc>
                <a:spcPct val="80000"/>
              </a:lnSpc>
              <a:spcBef>
                <a:spcPts val="816"/>
              </a:spcBef>
              <a:defRPr lang="en-US" sz="1600" kern="1200" cap="all" baseline="0" dirty="0" smtClean="0">
                <a:solidFill>
                  <a:schemeClr val="bg1"/>
                </a:solidFill>
                <a:latin typeface="+mn-lt"/>
                <a:ea typeface="+mn-ea"/>
                <a:cs typeface="+mn-cs"/>
              </a:defRPr>
            </a:lvl1pPr>
            <a:lvl2pPr marL="197599" indent="-137132">
              <a:buFont typeface="Arial" panose="020B0604020202020204" pitchFamily="34" charset="0"/>
              <a:buChar char="•"/>
              <a:defRPr>
                <a:solidFill>
                  <a:schemeClr val="bg1"/>
                </a:solidFill>
              </a:defRPr>
            </a:lvl2pPr>
          </a:lstStyle>
          <a:p>
            <a:pPr lvl="0"/>
            <a:r>
              <a:rPr lang="en-US"/>
              <a:t>Click to edit Master text styles</a:t>
            </a:r>
          </a:p>
        </p:txBody>
      </p:sp>
      <p:sp>
        <p:nvSpPr>
          <p:cNvPr id="17" name="Text Placeholder 10"/>
          <p:cNvSpPr>
            <a:spLocks noGrp="1"/>
          </p:cNvSpPr>
          <p:nvPr>
            <p:ph type="body" sz="quarter" idx="22"/>
          </p:nvPr>
        </p:nvSpPr>
        <p:spPr>
          <a:xfrm>
            <a:off x="6232737" y="1851261"/>
            <a:ext cx="2654085" cy="590215"/>
          </a:xfrm>
          <a:solidFill>
            <a:schemeClr val="accent6"/>
          </a:solidFill>
        </p:spPr>
        <p:txBody>
          <a:bodyPr lIns="73459" rIns="24486" anchor="ctr">
            <a:normAutofit/>
          </a:bodyPr>
          <a:lstStyle>
            <a:lvl1pPr>
              <a:lnSpc>
                <a:spcPct val="80000"/>
              </a:lnSpc>
              <a:spcBef>
                <a:spcPts val="816"/>
              </a:spcBef>
              <a:defRPr lang="en-US" sz="1600" kern="1200" cap="all" baseline="0" dirty="0" smtClean="0">
                <a:solidFill>
                  <a:schemeClr val="bg1"/>
                </a:solidFill>
                <a:latin typeface="+mn-lt"/>
                <a:ea typeface="+mn-ea"/>
                <a:cs typeface="+mn-cs"/>
              </a:defRPr>
            </a:lvl1pPr>
            <a:lvl2pPr marL="197599" indent="-137132">
              <a:buFont typeface="Arial" panose="020B0604020202020204" pitchFamily="34" charset="0"/>
              <a:buChar char="•"/>
              <a:defRPr>
                <a:solidFill>
                  <a:schemeClr val="bg1"/>
                </a:solidFill>
              </a:defRPr>
            </a:lvl2pPr>
          </a:lstStyle>
          <a:p>
            <a:pPr lvl="0"/>
            <a:r>
              <a:rPr lang="en-US"/>
              <a:t>Click to edit Master text styles</a:t>
            </a:r>
          </a:p>
        </p:txBody>
      </p:sp>
      <p:sp>
        <p:nvSpPr>
          <p:cNvPr id="18" name="Text Placeholder 9"/>
          <p:cNvSpPr>
            <a:spLocks noGrp="1"/>
          </p:cNvSpPr>
          <p:nvPr>
            <p:ph type="body" sz="quarter" idx="23"/>
          </p:nvPr>
        </p:nvSpPr>
        <p:spPr>
          <a:xfrm>
            <a:off x="250368" y="2668923"/>
            <a:ext cx="2654086" cy="2706348"/>
          </a:xfrm>
        </p:spPr>
        <p:txBody>
          <a:bodyPr lIns="73459" rIns="24486"/>
          <a:lstStyle>
            <a:lvl1pPr>
              <a:defRPr sz="150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9" name="Text Placeholder 9"/>
          <p:cNvSpPr>
            <a:spLocks noGrp="1"/>
          </p:cNvSpPr>
          <p:nvPr>
            <p:ph type="body" sz="quarter" idx="21"/>
          </p:nvPr>
        </p:nvSpPr>
        <p:spPr>
          <a:xfrm>
            <a:off x="3255266" y="2668923"/>
            <a:ext cx="2654086" cy="2706348"/>
          </a:xfrm>
        </p:spPr>
        <p:txBody>
          <a:bodyPr lIns="73459" rIns="24486"/>
          <a:lstStyle>
            <a:lvl1pPr>
              <a:defRPr sz="150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0" name="Text Placeholder 9"/>
          <p:cNvSpPr>
            <a:spLocks noGrp="1"/>
          </p:cNvSpPr>
          <p:nvPr>
            <p:ph type="body" sz="quarter" idx="24"/>
          </p:nvPr>
        </p:nvSpPr>
        <p:spPr>
          <a:xfrm>
            <a:off x="6232739" y="2668923"/>
            <a:ext cx="2654086" cy="2706348"/>
          </a:xfrm>
        </p:spPr>
        <p:txBody>
          <a:bodyPr lIns="73459" rIns="24486"/>
          <a:lstStyle>
            <a:lvl1pPr>
              <a:defRPr sz="150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6" name="Text Placeholder 6"/>
          <p:cNvSpPr>
            <a:spLocks noGrp="1"/>
          </p:cNvSpPr>
          <p:nvPr>
            <p:ph type="body" sz="quarter" idx="16" hasCustomPrompt="1"/>
          </p:nvPr>
        </p:nvSpPr>
        <p:spPr>
          <a:xfrm>
            <a:off x="232377" y="5620955"/>
            <a:ext cx="7880266" cy="424383"/>
          </a:xfrm>
        </p:spPr>
        <p:txBody>
          <a:bodyPr anchor="b">
            <a:normAutofit/>
          </a:bodyPr>
          <a:lstStyle>
            <a:lvl1pPr algn="l">
              <a:lnSpc>
                <a:spcPct val="95000"/>
              </a:lnSpc>
              <a:spcBef>
                <a:spcPts val="204"/>
              </a:spcBef>
              <a:defRPr sz="1000" cap="none" baseline="0">
                <a:solidFill>
                  <a:schemeClr val="tx1"/>
                </a:solidFill>
              </a:defRPr>
            </a:lvl1pPr>
          </a:lstStyle>
          <a:p>
            <a:pPr lvl="0"/>
            <a:r>
              <a:rPr lang="en-US" dirty="0"/>
              <a:t>Question and Base</a:t>
            </a:r>
            <a:endParaRPr lang="en-GB" dirty="0"/>
          </a:p>
        </p:txBody>
      </p:sp>
    </p:spTree>
    <p:extLst>
      <p:ext uri="{BB962C8B-B14F-4D97-AF65-F5344CB8AC3E}">
        <p14:creationId xmlns:p14="http://schemas.microsoft.com/office/powerpoint/2010/main" val="8976653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1_4 Column Image Sli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34000" y="857959"/>
            <a:ext cx="7870391" cy="457048"/>
          </a:xfrm>
        </p:spPr>
        <p:txBody>
          <a:bodyPr/>
          <a:lstStyle/>
          <a:p>
            <a:r>
              <a:rPr lang="en-US" dirty="0"/>
              <a:t>Click to add emphasis part of title</a:t>
            </a:r>
          </a:p>
        </p:txBody>
      </p:sp>
      <p:sp>
        <p:nvSpPr>
          <p:cNvPr id="8" name="Text Placeholder 7"/>
          <p:cNvSpPr>
            <a:spLocks noGrp="1"/>
          </p:cNvSpPr>
          <p:nvPr>
            <p:ph type="body" sz="quarter" idx="13" hasCustomPrompt="1"/>
          </p:nvPr>
        </p:nvSpPr>
        <p:spPr>
          <a:xfrm>
            <a:off x="234000" y="331099"/>
            <a:ext cx="6710517" cy="590215"/>
          </a:xfrm>
        </p:spPr>
        <p:txBody>
          <a:bodyPr anchor="b">
            <a:normAutofit/>
          </a:bodyPr>
          <a:lstStyle>
            <a:lvl1pPr marL="0" indent="0">
              <a:buNone/>
              <a:defRPr sz="1900" b="0">
                <a:solidFill>
                  <a:schemeClr val="bg2"/>
                </a:solidFill>
              </a:defRPr>
            </a:lvl1pPr>
          </a:lstStyle>
          <a:p>
            <a:pPr lvl="0"/>
            <a:r>
              <a:rPr lang="en-US" dirty="0"/>
              <a:t>CLICK TO ADD TAG LINE OR BEGINNING OF TITLE</a:t>
            </a:r>
            <a:endParaRPr lang="en-GB" dirty="0"/>
          </a:p>
        </p:txBody>
      </p:sp>
      <p:sp>
        <p:nvSpPr>
          <p:cNvPr id="13" name="Text Placeholder 10"/>
          <p:cNvSpPr>
            <a:spLocks noGrp="1"/>
          </p:cNvSpPr>
          <p:nvPr>
            <p:ph type="body" sz="quarter" idx="18"/>
          </p:nvPr>
        </p:nvSpPr>
        <p:spPr>
          <a:xfrm>
            <a:off x="240527" y="1851259"/>
            <a:ext cx="1912119" cy="590215"/>
          </a:xfrm>
          <a:solidFill>
            <a:schemeClr val="tx2"/>
          </a:solidFill>
        </p:spPr>
        <p:txBody>
          <a:bodyPr lIns="73459" rIns="24486" anchor="ctr">
            <a:normAutofit/>
          </a:bodyPr>
          <a:lstStyle>
            <a:lvl1pPr>
              <a:lnSpc>
                <a:spcPct val="80000"/>
              </a:lnSpc>
              <a:spcBef>
                <a:spcPts val="816"/>
              </a:spcBef>
              <a:defRPr lang="en-US" sz="1600" kern="1200" cap="all" baseline="0" dirty="0" smtClean="0">
                <a:solidFill>
                  <a:schemeClr val="bg1"/>
                </a:solidFill>
                <a:latin typeface="+mn-lt"/>
                <a:ea typeface="+mn-ea"/>
                <a:cs typeface="+mn-cs"/>
              </a:defRPr>
            </a:lvl1pPr>
            <a:lvl2pPr marL="197599" indent="-137132">
              <a:buFont typeface="Arial" panose="020B0604020202020204" pitchFamily="34" charset="0"/>
              <a:buChar char="•"/>
              <a:defRPr>
                <a:solidFill>
                  <a:schemeClr val="bg1"/>
                </a:solidFill>
              </a:defRPr>
            </a:lvl2pPr>
          </a:lstStyle>
          <a:p>
            <a:pPr lvl="0"/>
            <a:r>
              <a:rPr lang="en-US"/>
              <a:t>Click to edit Master text styles</a:t>
            </a:r>
          </a:p>
        </p:txBody>
      </p:sp>
      <p:sp>
        <p:nvSpPr>
          <p:cNvPr id="14" name="Text Placeholder 10"/>
          <p:cNvSpPr>
            <a:spLocks noGrp="1"/>
          </p:cNvSpPr>
          <p:nvPr>
            <p:ph type="body" sz="quarter" idx="19"/>
          </p:nvPr>
        </p:nvSpPr>
        <p:spPr>
          <a:xfrm>
            <a:off x="2477195" y="1851259"/>
            <a:ext cx="1912119" cy="590215"/>
          </a:xfrm>
          <a:solidFill>
            <a:schemeClr val="accent2"/>
          </a:solidFill>
        </p:spPr>
        <p:txBody>
          <a:bodyPr lIns="73459" rIns="24486" anchor="ctr">
            <a:normAutofit/>
          </a:bodyPr>
          <a:lstStyle>
            <a:lvl1pPr>
              <a:lnSpc>
                <a:spcPct val="80000"/>
              </a:lnSpc>
              <a:spcBef>
                <a:spcPts val="816"/>
              </a:spcBef>
              <a:defRPr lang="en-US" sz="1600" kern="1200" cap="all" baseline="0" dirty="0" smtClean="0">
                <a:solidFill>
                  <a:schemeClr val="bg1"/>
                </a:solidFill>
                <a:latin typeface="+mn-lt"/>
                <a:ea typeface="+mn-ea"/>
                <a:cs typeface="+mn-cs"/>
              </a:defRPr>
            </a:lvl1pPr>
            <a:lvl2pPr marL="197599" indent="-137132">
              <a:buFont typeface="Arial" panose="020B0604020202020204" pitchFamily="34" charset="0"/>
              <a:buChar char="•"/>
              <a:defRPr>
                <a:solidFill>
                  <a:schemeClr val="bg1"/>
                </a:solidFill>
              </a:defRPr>
            </a:lvl2pPr>
          </a:lstStyle>
          <a:p>
            <a:pPr lvl="0"/>
            <a:r>
              <a:rPr lang="en-US"/>
              <a:t>Click to edit Master text styles</a:t>
            </a:r>
          </a:p>
        </p:txBody>
      </p:sp>
      <p:sp>
        <p:nvSpPr>
          <p:cNvPr id="17" name="Text Placeholder 10"/>
          <p:cNvSpPr>
            <a:spLocks noGrp="1"/>
          </p:cNvSpPr>
          <p:nvPr>
            <p:ph type="body" sz="quarter" idx="22"/>
          </p:nvPr>
        </p:nvSpPr>
        <p:spPr>
          <a:xfrm>
            <a:off x="4713860" y="1851259"/>
            <a:ext cx="1912119" cy="590215"/>
          </a:xfrm>
          <a:solidFill>
            <a:schemeClr val="accent6"/>
          </a:solidFill>
        </p:spPr>
        <p:txBody>
          <a:bodyPr lIns="73459" rIns="24486" anchor="ctr">
            <a:normAutofit/>
          </a:bodyPr>
          <a:lstStyle>
            <a:lvl1pPr>
              <a:lnSpc>
                <a:spcPct val="80000"/>
              </a:lnSpc>
              <a:spcBef>
                <a:spcPts val="816"/>
              </a:spcBef>
              <a:defRPr lang="en-US" sz="1600" kern="1200" cap="all" baseline="0" dirty="0" smtClean="0">
                <a:solidFill>
                  <a:schemeClr val="bg1"/>
                </a:solidFill>
                <a:latin typeface="+mn-lt"/>
                <a:ea typeface="+mn-ea"/>
                <a:cs typeface="+mn-cs"/>
              </a:defRPr>
            </a:lvl1pPr>
            <a:lvl2pPr marL="197599" indent="-137132">
              <a:buFont typeface="Arial" panose="020B0604020202020204" pitchFamily="34" charset="0"/>
              <a:buChar char="•"/>
              <a:defRPr>
                <a:solidFill>
                  <a:schemeClr val="bg1"/>
                </a:solidFill>
              </a:defRPr>
            </a:lvl2pPr>
          </a:lstStyle>
          <a:p>
            <a:pPr lvl="0"/>
            <a:r>
              <a:rPr lang="en-US"/>
              <a:t>Click to edit Master text styles</a:t>
            </a:r>
          </a:p>
        </p:txBody>
      </p:sp>
      <p:sp>
        <p:nvSpPr>
          <p:cNvPr id="20" name="Text Placeholder 10"/>
          <p:cNvSpPr>
            <a:spLocks noGrp="1"/>
          </p:cNvSpPr>
          <p:nvPr>
            <p:ph type="body" sz="quarter" idx="25"/>
          </p:nvPr>
        </p:nvSpPr>
        <p:spPr>
          <a:xfrm>
            <a:off x="6950526" y="1851259"/>
            <a:ext cx="1912119" cy="590215"/>
          </a:xfrm>
          <a:solidFill>
            <a:schemeClr val="accent3"/>
          </a:solidFill>
        </p:spPr>
        <p:txBody>
          <a:bodyPr lIns="73459" rIns="24486" anchor="ctr">
            <a:normAutofit/>
          </a:bodyPr>
          <a:lstStyle>
            <a:lvl1pPr>
              <a:lnSpc>
                <a:spcPct val="80000"/>
              </a:lnSpc>
              <a:spcBef>
                <a:spcPts val="816"/>
              </a:spcBef>
              <a:defRPr lang="en-US" sz="1600" kern="1200" cap="all" baseline="0" dirty="0" smtClean="0">
                <a:solidFill>
                  <a:schemeClr val="bg1"/>
                </a:solidFill>
                <a:latin typeface="+mn-lt"/>
                <a:ea typeface="+mn-ea"/>
                <a:cs typeface="+mn-cs"/>
              </a:defRPr>
            </a:lvl1pPr>
            <a:lvl2pPr marL="197599" indent="-137132">
              <a:buFont typeface="Arial" panose="020B0604020202020204" pitchFamily="34" charset="0"/>
              <a:buChar char="•"/>
              <a:defRPr>
                <a:solidFill>
                  <a:schemeClr val="bg1"/>
                </a:solidFill>
              </a:defRPr>
            </a:lvl2pPr>
          </a:lstStyle>
          <a:p>
            <a:pPr lvl="0"/>
            <a:r>
              <a:rPr lang="en-US"/>
              <a:t>Click to edit Master text styles</a:t>
            </a:r>
          </a:p>
        </p:txBody>
      </p:sp>
      <p:sp>
        <p:nvSpPr>
          <p:cNvPr id="21" name="Text Placeholder 9"/>
          <p:cNvSpPr>
            <a:spLocks noGrp="1"/>
          </p:cNvSpPr>
          <p:nvPr>
            <p:ph type="body" sz="quarter" idx="20"/>
          </p:nvPr>
        </p:nvSpPr>
        <p:spPr>
          <a:xfrm>
            <a:off x="240527" y="2668923"/>
            <a:ext cx="1912119" cy="2706348"/>
          </a:xfrm>
        </p:spPr>
        <p:txBody>
          <a:bodyPr lIns="73459" rIns="24486"/>
          <a:lstStyle>
            <a:lvl1pPr>
              <a:defRPr sz="150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2" name="Text Placeholder 9"/>
          <p:cNvSpPr>
            <a:spLocks noGrp="1"/>
          </p:cNvSpPr>
          <p:nvPr>
            <p:ph type="body" sz="quarter" idx="21"/>
          </p:nvPr>
        </p:nvSpPr>
        <p:spPr>
          <a:xfrm>
            <a:off x="2477195" y="2668923"/>
            <a:ext cx="1912119" cy="2706348"/>
          </a:xfrm>
        </p:spPr>
        <p:txBody>
          <a:bodyPr lIns="73459" rIns="24486"/>
          <a:lstStyle>
            <a:lvl1pPr>
              <a:defRPr sz="150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3" name="Text Placeholder 9"/>
          <p:cNvSpPr>
            <a:spLocks noGrp="1"/>
          </p:cNvSpPr>
          <p:nvPr>
            <p:ph type="body" sz="quarter" idx="26"/>
          </p:nvPr>
        </p:nvSpPr>
        <p:spPr>
          <a:xfrm>
            <a:off x="4713860" y="2668923"/>
            <a:ext cx="1912119" cy="2706348"/>
          </a:xfrm>
        </p:spPr>
        <p:txBody>
          <a:bodyPr lIns="73459" rIns="24486"/>
          <a:lstStyle>
            <a:lvl1pPr>
              <a:defRPr sz="150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4" name="Text Placeholder 9"/>
          <p:cNvSpPr>
            <a:spLocks noGrp="1"/>
          </p:cNvSpPr>
          <p:nvPr>
            <p:ph type="body" sz="quarter" idx="27"/>
          </p:nvPr>
        </p:nvSpPr>
        <p:spPr>
          <a:xfrm>
            <a:off x="6950526" y="2668923"/>
            <a:ext cx="1912119" cy="2706348"/>
          </a:xfrm>
        </p:spPr>
        <p:txBody>
          <a:bodyPr lIns="73459" rIns="24486"/>
          <a:lstStyle>
            <a:lvl1pPr>
              <a:defRPr sz="150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6" name="Text Placeholder 6"/>
          <p:cNvSpPr>
            <a:spLocks noGrp="1"/>
          </p:cNvSpPr>
          <p:nvPr>
            <p:ph type="body" sz="quarter" idx="16" hasCustomPrompt="1"/>
          </p:nvPr>
        </p:nvSpPr>
        <p:spPr>
          <a:xfrm>
            <a:off x="240527" y="5620955"/>
            <a:ext cx="6717639" cy="424383"/>
          </a:xfrm>
        </p:spPr>
        <p:txBody>
          <a:bodyPr anchor="b">
            <a:normAutofit/>
          </a:bodyPr>
          <a:lstStyle>
            <a:lvl1pPr algn="l">
              <a:lnSpc>
                <a:spcPct val="95000"/>
              </a:lnSpc>
              <a:spcBef>
                <a:spcPts val="204"/>
              </a:spcBef>
              <a:defRPr sz="1000" cap="none" baseline="0">
                <a:solidFill>
                  <a:schemeClr val="tx1"/>
                </a:solidFill>
              </a:defRPr>
            </a:lvl1pPr>
          </a:lstStyle>
          <a:p>
            <a:pPr lvl="0"/>
            <a:r>
              <a:rPr lang="en-US" dirty="0"/>
              <a:t>Question and Base</a:t>
            </a:r>
            <a:endParaRPr lang="en-GB" dirty="0"/>
          </a:p>
        </p:txBody>
      </p:sp>
    </p:spTree>
    <p:extLst>
      <p:ext uri="{BB962C8B-B14F-4D97-AF65-F5344CB8AC3E}">
        <p14:creationId xmlns:p14="http://schemas.microsoft.com/office/powerpoint/2010/main" val="190653427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Mobile 1">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a:t>Click to add emphasis part of title</a:t>
            </a:r>
          </a:p>
        </p:txBody>
      </p:sp>
      <p:sp>
        <p:nvSpPr>
          <p:cNvPr id="8" name="Text Placeholder 7"/>
          <p:cNvSpPr>
            <a:spLocks noGrp="1"/>
          </p:cNvSpPr>
          <p:nvPr>
            <p:ph type="body" sz="quarter" idx="13" hasCustomPrompt="1"/>
          </p:nvPr>
        </p:nvSpPr>
        <p:spPr>
          <a:xfrm>
            <a:off x="232378" y="331099"/>
            <a:ext cx="6725791" cy="590215"/>
          </a:xfrm>
        </p:spPr>
        <p:txBody>
          <a:bodyPr anchor="b">
            <a:normAutofit/>
          </a:bodyPr>
          <a:lstStyle>
            <a:lvl1pPr marL="0" indent="0">
              <a:buNone/>
              <a:defRPr sz="1900" b="0" baseline="0">
                <a:solidFill>
                  <a:schemeClr val="bg2"/>
                </a:solidFill>
              </a:defRPr>
            </a:lvl1pPr>
          </a:lstStyle>
          <a:p>
            <a:pPr lvl="0"/>
            <a:r>
              <a:rPr lang="en-US" dirty="0"/>
              <a:t>CLICK TO ADD TAG LINE OR BEGINNING OF TITLE</a:t>
            </a:r>
            <a:endParaRPr lang="en-GB" dirty="0"/>
          </a:p>
        </p:txBody>
      </p:sp>
      <p:sp>
        <p:nvSpPr>
          <p:cNvPr id="7" name="Picture Placeholder 6"/>
          <p:cNvSpPr>
            <a:spLocks noGrp="1"/>
          </p:cNvSpPr>
          <p:nvPr>
            <p:ph type="pic" sz="quarter" idx="16"/>
          </p:nvPr>
        </p:nvSpPr>
        <p:spPr>
          <a:xfrm rot="420000">
            <a:off x="6509782" y="2159746"/>
            <a:ext cx="1515340" cy="2783637"/>
          </a:xfrm>
        </p:spPr>
        <p:txBody>
          <a:bodyPr/>
          <a:lstStyle/>
          <a:p>
            <a:r>
              <a:rPr lang="en-US"/>
              <a:t>Click icon to add picture</a:t>
            </a:r>
            <a:endParaRPr lang="en-GB" dirty="0"/>
          </a:p>
        </p:txBody>
      </p:sp>
    </p:spTree>
    <p:extLst>
      <p:ext uri="{BB962C8B-B14F-4D97-AF65-F5344CB8AC3E}">
        <p14:creationId xmlns:p14="http://schemas.microsoft.com/office/powerpoint/2010/main" val="226829854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Picture Section Header">
    <p:spTree>
      <p:nvGrpSpPr>
        <p:cNvPr id="1" name=""/>
        <p:cNvGrpSpPr/>
        <p:nvPr/>
      </p:nvGrpSpPr>
      <p:grpSpPr>
        <a:xfrm>
          <a:off x="0" y="0"/>
          <a:ext cx="0" cy="0"/>
          <a:chOff x="0" y="0"/>
          <a:chExt cx="0" cy="0"/>
        </a:xfrm>
      </p:grpSpPr>
      <p:sp>
        <p:nvSpPr>
          <p:cNvPr id="8" name="Picture Placeholder 7"/>
          <p:cNvSpPr>
            <a:spLocks noGrp="1"/>
          </p:cNvSpPr>
          <p:nvPr>
            <p:ph type="pic" sz="quarter" idx="14" hasCustomPrompt="1"/>
          </p:nvPr>
        </p:nvSpPr>
        <p:spPr>
          <a:xfrm>
            <a:off x="2" y="0"/>
            <a:ext cx="9143999" cy="6858000"/>
          </a:xfrm>
          <a:effectLst/>
        </p:spPr>
        <p:txBody>
          <a:bodyPr/>
          <a:lstStyle>
            <a:lvl1pPr>
              <a:defRPr baseline="0"/>
            </a:lvl1pPr>
          </a:lstStyle>
          <a:p>
            <a:r>
              <a:rPr lang="en-GB" dirty="0"/>
              <a:t/>
            </a:r>
            <a:br>
              <a:rPr lang="en-GB" dirty="0"/>
            </a:br>
            <a:r>
              <a:rPr lang="en-GB" dirty="0"/>
              <a:t>     Copy Desired Image, Select this placeholder, Paste &amp; Then “Send to back”</a:t>
            </a:r>
          </a:p>
        </p:txBody>
      </p:sp>
      <p:sp>
        <p:nvSpPr>
          <p:cNvPr id="2" name="Title 1"/>
          <p:cNvSpPr>
            <a:spLocks noGrp="1"/>
          </p:cNvSpPr>
          <p:nvPr>
            <p:ph type="title" hasCustomPrompt="1"/>
          </p:nvPr>
        </p:nvSpPr>
        <p:spPr>
          <a:xfrm>
            <a:off x="564094" y="3305917"/>
            <a:ext cx="7093160" cy="960263"/>
          </a:xfrm>
          <a:effectLst>
            <a:outerShdw blurRad="825500" algn="ctr" rotWithShape="0">
              <a:prstClr val="black">
                <a:alpha val="20000"/>
              </a:prstClr>
            </a:outerShdw>
          </a:effectLst>
        </p:spPr>
        <p:txBody>
          <a:bodyPr anchor="t"/>
          <a:lstStyle>
            <a:lvl1pPr>
              <a:lnSpc>
                <a:spcPct val="80000"/>
              </a:lnSpc>
              <a:spcBef>
                <a:spcPts val="816"/>
              </a:spcBef>
              <a:defRPr sz="7800" cap="all" baseline="0">
                <a:solidFill>
                  <a:schemeClr val="bg1"/>
                </a:solidFill>
              </a:defRPr>
            </a:lvl1pPr>
          </a:lstStyle>
          <a:p>
            <a:r>
              <a:rPr lang="en-US" dirty="0"/>
              <a:t>DOLOR SIT</a:t>
            </a:r>
            <a:endParaRPr lang="en-GB" dirty="0"/>
          </a:p>
        </p:txBody>
      </p:sp>
      <p:sp>
        <p:nvSpPr>
          <p:cNvPr id="7" name="Text Placeholder 6"/>
          <p:cNvSpPr>
            <a:spLocks noGrp="1"/>
          </p:cNvSpPr>
          <p:nvPr>
            <p:ph type="body" sz="quarter" idx="13" hasCustomPrompt="1"/>
          </p:nvPr>
        </p:nvSpPr>
        <p:spPr>
          <a:xfrm>
            <a:off x="628273" y="2476736"/>
            <a:ext cx="6033722" cy="829179"/>
          </a:xfrm>
        </p:spPr>
        <p:txBody>
          <a:bodyPr anchor="b">
            <a:normAutofit/>
          </a:bodyPr>
          <a:lstStyle>
            <a:lvl1pPr>
              <a:spcBef>
                <a:spcPts val="1224"/>
              </a:spcBef>
              <a:defRPr sz="2700" b="0" cap="none" baseline="0">
                <a:solidFill>
                  <a:schemeClr val="bg1"/>
                </a:solidFill>
                <a:effectLst>
                  <a:outerShdw blurRad="228600" algn="ctr" rotWithShape="0">
                    <a:prstClr val="black">
                      <a:alpha val="40000"/>
                    </a:prstClr>
                  </a:outerShdw>
                </a:effectLst>
              </a:defRPr>
            </a:lvl1pPr>
          </a:lstStyle>
          <a:p>
            <a:pPr lvl="0"/>
            <a:r>
              <a:rPr lang="en-US" dirty="0"/>
              <a:t>Lorem Ipsum</a:t>
            </a:r>
            <a:endParaRPr lang="en-GB" dirty="0"/>
          </a:p>
        </p:txBody>
      </p:sp>
      <p:sp>
        <p:nvSpPr>
          <p:cNvPr id="4" name="Footer Placeholder 3"/>
          <p:cNvSpPr>
            <a:spLocks noGrp="1"/>
          </p:cNvSpPr>
          <p:nvPr>
            <p:ph type="ftr" sz="quarter" idx="16"/>
          </p:nvPr>
        </p:nvSpPr>
        <p:spPr>
          <a:xfrm>
            <a:off x="614374" y="6200608"/>
            <a:ext cx="4951963" cy="346923"/>
          </a:xfrm>
          <a:prstGeom prst="rect">
            <a:avLst/>
          </a:prstGeom>
        </p:spPr>
        <p:txBody>
          <a:bodyPr vert="horz" lIns="0" tIns="0" rIns="0" bIns="0" rtlCol="0" anchor="b"/>
          <a:lstStyle>
            <a:lvl1pPr>
              <a:defRPr lang="en-GB" sz="800" smtClean="0">
                <a:solidFill>
                  <a:schemeClr val="bg1"/>
                </a:solidFill>
              </a:defRPr>
            </a:lvl1pPr>
          </a:lstStyle>
          <a:p>
            <a:pPr>
              <a:lnSpc>
                <a:spcPct val="85000"/>
              </a:lnSpc>
              <a:spcBef>
                <a:spcPts val="204"/>
              </a:spcBef>
            </a:pPr>
            <a:r>
              <a:rPr lang="en-GB"/>
              <a:t>© 2015 Ipsos. </a:t>
            </a:r>
            <a:endParaRPr lang="en-GB" dirty="0"/>
          </a:p>
        </p:txBody>
      </p:sp>
      <p:sp>
        <p:nvSpPr>
          <p:cNvPr id="5" name="Slide Number Placeholder 4"/>
          <p:cNvSpPr>
            <a:spLocks noGrp="1"/>
          </p:cNvSpPr>
          <p:nvPr>
            <p:ph type="sldNum" sz="quarter" idx="17"/>
          </p:nvPr>
        </p:nvSpPr>
        <p:spPr>
          <a:xfrm>
            <a:off x="247314" y="6200608"/>
            <a:ext cx="382425" cy="346923"/>
          </a:xfrm>
          <a:prstGeom prst="rect">
            <a:avLst/>
          </a:prstGeom>
        </p:spPr>
        <p:txBody>
          <a:bodyPr vert="horz" lIns="0" tIns="0" rIns="0" bIns="0" rtlCol="0" anchor="b"/>
          <a:lstStyle>
            <a:lvl1pPr>
              <a:defRPr lang="en-US" sz="800" smtClean="0">
                <a:solidFill>
                  <a:schemeClr val="bg1"/>
                </a:solidFill>
              </a:defRPr>
            </a:lvl1pPr>
          </a:lstStyle>
          <a:p>
            <a:pPr>
              <a:lnSpc>
                <a:spcPct val="85000"/>
              </a:lnSpc>
              <a:spcBef>
                <a:spcPts val="204"/>
              </a:spcBef>
            </a:pPr>
            <a:fld id="{7F034911-0302-4AAB-AEF0-815419E29289}" type="slidenum">
              <a:rPr lang="en-GB" smtClean="0"/>
              <a:pPr>
                <a:lnSpc>
                  <a:spcPct val="85000"/>
                </a:lnSpc>
                <a:spcBef>
                  <a:spcPts val="204"/>
                </a:spcBef>
              </a:pPr>
              <a:t>‹#›</a:t>
            </a:fld>
            <a:endParaRPr lang="en-GB" dirty="0"/>
          </a:p>
        </p:txBody>
      </p:sp>
    </p:spTree>
    <p:extLst>
      <p:ext uri="{BB962C8B-B14F-4D97-AF65-F5344CB8AC3E}">
        <p14:creationId xmlns:p14="http://schemas.microsoft.com/office/powerpoint/2010/main" val="312453369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Mobile Uprigh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a:t>Click to add emphasis part of title</a:t>
            </a:r>
          </a:p>
        </p:txBody>
      </p:sp>
      <p:sp>
        <p:nvSpPr>
          <p:cNvPr id="8" name="Text Placeholder 7"/>
          <p:cNvSpPr>
            <a:spLocks noGrp="1"/>
          </p:cNvSpPr>
          <p:nvPr>
            <p:ph type="body" sz="quarter" idx="13" hasCustomPrompt="1"/>
          </p:nvPr>
        </p:nvSpPr>
        <p:spPr>
          <a:xfrm>
            <a:off x="232378" y="331099"/>
            <a:ext cx="6725791" cy="590215"/>
          </a:xfrm>
        </p:spPr>
        <p:txBody>
          <a:bodyPr anchor="b">
            <a:normAutofit/>
          </a:bodyPr>
          <a:lstStyle>
            <a:lvl1pPr marL="0" indent="0">
              <a:buNone/>
              <a:defRPr sz="1900" b="0" baseline="0">
                <a:solidFill>
                  <a:schemeClr val="bg2"/>
                </a:solidFill>
              </a:defRPr>
            </a:lvl1pPr>
          </a:lstStyle>
          <a:p>
            <a:pPr lvl="0"/>
            <a:r>
              <a:rPr lang="en-US" dirty="0"/>
              <a:t>CLICK TO ADD TAG LINE OR BEGINNING OF TITLE</a:t>
            </a:r>
            <a:endParaRPr lang="en-GB" dirty="0"/>
          </a:p>
        </p:txBody>
      </p:sp>
      <p:sp>
        <p:nvSpPr>
          <p:cNvPr id="7" name="Picture Placeholder 6"/>
          <p:cNvSpPr>
            <a:spLocks noGrp="1"/>
          </p:cNvSpPr>
          <p:nvPr>
            <p:ph type="pic" sz="quarter" idx="16"/>
          </p:nvPr>
        </p:nvSpPr>
        <p:spPr>
          <a:xfrm>
            <a:off x="6468331" y="2276392"/>
            <a:ext cx="1841804" cy="3227173"/>
          </a:xfrm>
        </p:spPr>
        <p:txBody>
          <a:bodyPr/>
          <a:lstStyle/>
          <a:p>
            <a:r>
              <a:rPr lang="en-US"/>
              <a:t>Click icon to add picture</a:t>
            </a:r>
            <a:endParaRPr lang="en-GB" dirty="0"/>
          </a:p>
        </p:txBody>
      </p:sp>
      <p:sp>
        <p:nvSpPr>
          <p:cNvPr id="9" name="Text Placeholder 6"/>
          <p:cNvSpPr>
            <a:spLocks noGrp="1"/>
          </p:cNvSpPr>
          <p:nvPr>
            <p:ph type="body" sz="quarter" idx="17" hasCustomPrompt="1"/>
          </p:nvPr>
        </p:nvSpPr>
        <p:spPr>
          <a:xfrm>
            <a:off x="631889" y="5626410"/>
            <a:ext cx="6326278" cy="424383"/>
          </a:xfrm>
        </p:spPr>
        <p:txBody>
          <a:bodyPr anchor="b">
            <a:normAutofit/>
          </a:bodyPr>
          <a:lstStyle>
            <a:lvl1pPr algn="l">
              <a:lnSpc>
                <a:spcPct val="95000"/>
              </a:lnSpc>
              <a:spcBef>
                <a:spcPts val="204"/>
              </a:spcBef>
              <a:defRPr sz="1000" cap="none" baseline="0">
                <a:solidFill>
                  <a:schemeClr val="bg2"/>
                </a:solidFill>
              </a:defRPr>
            </a:lvl1pPr>
          </a:lstStyle>
          <a:p>
            <a:pPr lvl="0"/>
            <a:r>
              <a:rPr lang="en-US" dirty="0"/>
              <a:t>Question and Base</a:t>
            </a:r>
            <a:endParaRPr lang="en-GB" dirty="0"/>
          </a:p>
        </p:txBody>
      </p:sp>
    </p:spTree>
    <p:extLst>
      <p:ext uri="{BB962C8B-B14F-4D97-AF65-F5344CB8AC3E}">
        <p14:creationId xmlns:p14="http://schemas.microsoft.com/office/powerpoint/2010/main" val="50799918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1_Title Slide - Box Image [Green]">
    <p:bg>
      <p:bgPr>
        <a:solidFill>
          <a:schemeClr val="accent6"/>
        </a:solidFill>
        <a:effectLst/>
      </p:bgPr>
    </p:bg>
    <p:spTree>
      <p:nvGrpSpPr>
        <p:cNvPr id="1" name=""/>
        <p:cNvGrpSpPr/>
        <p:nvPr/>
      </p:nvGrpSpPr>
      <p:grpSpPr>
        <a:xfrm>
          <a:off x="0" y="0"/>
          <a:ext cx="0" cy="0"/>
          <a:chOff x="0" y="0"/>
          <a:chExt cx="0" cy="0"/>
        </a:xfrm>
      </p:grpSpPr>
      <p:sp>
        <p:nvSpPr>
          <p:cNvPr id="12" name="Picture Placeholder 5"/>
          <p:cNvSpPr>
            <a:spLocks noGrp="1"/>
          </p:cNvSpPr>
          <p:nvPr>
            <p:ph type="pic" sz="quarter" idx="18"/>
          </p:nvPr>
        </p:nvSpPr>
        <p:spPr>
          <a:xfrm>
            <a:off x="-8389" y="-19050"/>
            <a:ext cx="4879268" cy="6885440"/>
          </a:xfrm>
          <a:custGeom>
            <a:avLst/>
            <a:gdLst>
              <a:gd name="connsiteX0" fmla="*/ 0 w 4392706"/>
              <a:gd name="connsiteY0" fmla="*/ 0 h 5143500"/>
              <a:gd name="connsiteX1" fmla="*/ 4392706 w 4392706"/>
              <a:gd name="connsiteY1" fmla="*/ 0 h 5143500"/>
              <a:gd name="connsiteX2" fmla="*/ 4392706 w 4392706"/>
              <a:gd name="connsiteY2" fmla="*/ 5143500 h 5143500"/>
              <a:gd name="connsiteX3" fmla="*/ 0 w 4392706"/>
              <a:gd name="connsiteY3" fmla="*/ 5143500 h 5143500"/>
              <a:gd name="connsiteX4" fmla="*/ 0 w 4392706"/>
              <a:gd name="connsiteY4" fmla="*/ 0 h 5143500"/>
              <a:gd name="connsiteX0" fmla="*/ 0 w 4392706"/>
              <a:gd name="connsiteY0" fmla="*/ 8965 h 5152465"/>
              <a:gd name="connsiteX1" fmla="*/ 2707341 w 4392706"/>
              <a:gd name="connsiteY1" fmla="*/ 0 h 5152465"/>
              <a:gd name="connsiteX2" fmla="*/ 4392706 w 4392706"/>
              <a:gd name="connsiteY2" fmla="*/ 5152465 h 5152465"/>
              <a:gd name="connsiteX3" fmla="*/ 0 w 4392706"/>
              <a:gd name="connsiteY3" fmla="*/ 5152465 h 5152465"/>
              <a:gd name="connsiteX4" fmla="*/ 0 w 4392706"/>
              <a:gd name="connsiteY4" fmla="*/ 8965 h 5152465"/>
              <a:gd name="connsiteX0" fmla="*/ 0 w 4392706"/>
              <a:gd name="connsiteY0" fmla="*/ 8965 h 5152465"/>
              <a:gd name="connsiteX1" fmla="*/ 2707341 w 4392706"/>
              <a:gd name="connsiteY1" fmla="*/ 0 h 5152465"/>
              <a:gd name="connsiteX2" fmla="*/ 4392706 w 4392706"/>
              <a:gd name="connsiteY2" fmla="*/ 5152465 h 5152465"/>
              <a:gd name="connsiteX3" fmla="*/ 0 w 4392706"/>
              <a:gd name="connsiteY3" fmla="*/ 5152465 h 5152465"/>
              <a:gd name="connsiteX4" fmla="*/ 0 w 4392706"/>
              <a:gd name="connsiteY4" fmla="*/ 8965 h 5152465"/>
              <a:gd name="connsiteX0" fmla="*/ 0 w 4392706"/>
              <a:gd name="connsiteY0" fmla="*/ 8965 h 5152465"/>
              <a:gd name="connsiteX1" fmla="*/ 2716306 w 4392706"/>
              <a:gd name="connsiteY1" fmla="*/ 0 h 5152465"/>
              <a:gd name="connsiteX2" fmla="*/ 4392706 w 4392706"/>
              <a:gd name="connsiteY2" fmla="*/ 5152465 h 5152465"/>
              <a:gd name="connsiteX3" fmla="*/ 0 w 4392706"/>
              <a:gd name="connsiteY3" fmla="*/ 5152465 h 5152465"/>
              <a:gd name="connsiteX4" fmla="*/ 0 w 4392706"/>
              <a:gd name="connsiteY4" fmla="*/ 8965 h 5152465"/>
              <a:gd name="connsiteX0" fmla="*/ 0 w 4879268"/>
              <a:gd name="connsiteY0" fmla="*/ 8965 h 5158757"/>
              <a:gd name="connsiteX1" fmla="*/ 2716306 w 4879268"/>
              <a:gd name="connsiteY1" fmla="*/ 0 h 5158757"/>
              <a:gd name="connsiteX2" fmla="*/ 4879268 w 4879268"/>
              <a:gd name="connsiteY2" fmla="*/ 5158757 h 5158757"/>
              <a:gd name="connsiteX3" fmla="*/ 0 w 4879268"/>
              <a:gd name="connsiteY3" fmla="*/ 5152465 h 5158757"/>
              <a:gd name="connsiteX4" fmla="*/ 0 w 4879268"/>
              <a:gd name="connsiteY4" fmla="*/ 8965 h 5158757"/>
              <a:gd name="connsiteX0" fmla="*/ 0 w 4879268"/>
              <a:gd name="connsiteY0" fmla="*/ 2673 h 5152465"/>
              <a:gd name="connsiteX1" fmla="*/ 2716306 w 4879268"/>
              <a:gd name="connsiteY1" fmla="*/ 0 h 5152465"/>
              <a:gd name="connsiteX2" fmla="*/ 4879268 w 4879268"/>
              <a:gd name="connsiteY2" fmla="*/ 5152465 h 5152465"/>
              <a:gd name="connsiteX3" fmla="*/ 0 w 4879268"/>
              <a:gd name="connsiteY3" fmla="*/ 5146173 h 5152465"/>
              <a:gd name="connsiteX4" fmla="*/ 0 w 4879268"/>
              <a:gd name="connsiteY4" fmla="*/ 2673 h 5152465"/>
              <a:gd name="connsiteX0" fmla="*/ 0 w 4879268"/>
              <a:gd name="connsiteY0" fmla="*/ 8965 h 5152465"/>
              <a:gd name="connsiteX1" fmla="*/ 2716306 w 4879268"/>
              <a:gd name="connsiteY1" fmla="*/ 0 h 5152465"/>
              <a:gd name="connsiteX2" fmla="*/ 4879268 w 4879268"/>
              <a:gd name="connsiteY2" fmla="*/ 5152465 h 5152465"/>
              <a:gd name="connsiteX3" fmla="*/ 0 w 4879268"/>
              <a:gd name="connsiteY3" fmla="*/ 5146173 h 5152465"/>
              <a:gd name="connsiteX4" fmla="*/ 0 w 4879268"/>
              <a:gd name="connsiteY4" fmla="*/ 8965 h 5152465"/>
              <a:gd name="connsiteX0" fmla="*/ 0 w 4879268"/>
              <a:gd name="connsiteY0" fmla="*/ 15257 h 5152465"/>
              <a:gd name="connsiteX1" fmla="*/ 2716306 w 4879268"/>
              <a:gd name="connsiteY1" fmla="*/ 0 h 5152465"/>
              <a:gd name="connsiteX2" fmla="*/ 4879268 w 4879268"/>
              <a:gd name="connsiteY2" fmla="*/ 5152465 h 5152465"/>
              <a:gd name="connsiteX3" fmla="*/ 0 w 4879268"/>
              <a:gd name="connsiteY3" fmla="*/ 5146173 h 5152465"/>
              <a:gd name="connsiteX4" fmla="*/ 0 w 4879268"/>
              <a:gd name="connsiteY4" fmla="*/ 15257 h 5152465"/>
              <a:gd name="connsiteX0" fmla="*/ 0 w 4879268"/>
              <a:gd name="connsiteY0" fmla="*/ 15257 h 5152465"/>
              <a:gd name="connsiteX1" fmla="*/ 2716306 w 4879268"/>
              <a:gd name="connsiteY1" fmla="*/ 0 h 5152465"/>
              <a:gd name="connsiteX2" fmla="*/ 4879268 w 4879268"/>
              <a:gd name="connsiteY2" fmla="*/ 5152465 h 5152465"/>
              <a:gd name="connsiteX3" fmla="*/ 0 w 4879268"/>
              <a:gd name="connsiteY3" fmla="*/ 5146173 h 5152465"/>
              <a:gd name="connsiteX4" fmla="*/ 0 w 4879268"/>
              <a:gd name="connsiteY4" fmla="*/ 15257 h 5152465"/>
              <a:gd name="connsiteX0" fmla="*/ 8389 w 4879268"/>
              <a:gd name="connsiteY0" fmla="*/ 8966 h 5152465"/>
              <a:gd name="connsiteX1" fmla="*/ 2716306 w 4879268"/>
              <a:gd name="connsiteY1" fmla="*/ 0 h 5152465"/>
              <a:gd name="connsiteX2" fmla="*/ 4879268 w 4879268"/>
              <a:gd name="connsiteY2" fmla="*/ 5152465 h 5152465"/>
              <a:gd name="connsiteX3" fmla="*/ 0 w 4879268"/>
              <a:gd name="connsiteY3" fmla="*/ 5146173 h 5152465"/>
              <a:gd name="connsiteX4" fmla="*/ 8389 w 4879268"/>
              <a:gd name="connsiteY4" fmla="*/ 8966 h 5152465"/>
              <a:gd name="connsiteX0" fmla="*/ 8389 w 4879268"/>
              <a:gd name="connsiteY0" fmla="*/ 0 h 5152725"/>
              <a:gd name="connsiteX1" fmla="*/ 2716306 w 4879268"/>
              <a:gd name="connsiteY1" fmla="*/ 260 h 5152725"/>
              <a:gd name="connsiteX2" fmla="*/ 4879268 w 4879268"/>
              <a:gd name="connsiteY2" fmla="*/ 5152725 h 5152725"/>
              <a:gd name="connsiteX3" fmla="*/ 0 w 4879268"/>
              <a:gd name="connsiteY3" fmla="*/ 5146433 h 5152725"/>
              <a:gd name="connsiteX4" fmla="*/ 8389 w 4879268"/>
              <a:gd name="connsiteY4" fmla="*/ 0 h 5152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9268" h="5152725">
                <a:moveTo>
                  <a:pt x="8389" y="0"/>
                </a:moveTo>
                <a:lnTo>
                  <a:pt x="2716306" y="260"/>
                </a:lnTo>
                <a:lnTo>
                  <a:pt x="4879268" y="5152725"/>
                </a:lnTo>
                <a:lnTo>
                  <a:pt x="0" y="5146433"/>
                </a:lnTo>
                <a:cubicBezTo>
                  <a:pt x="2796" y="3434031"/>
                  <a:pt x="5593" y="1712402"/>
                  <a:pt x="8389" y="0"/>
                </a:cubicBezTo>
                <a:close/>
              </a:path>
            </a:pathLst>
          </a:custGeom>
        </p:spPr>
        <p:txBody>
          <a:bodyPr/>
          <a:lstStyle/>
          <a:p>
            <a:r>
              <a:rPr lang="en-US"/>
              <a:t>Click icon to add picture</a:t>
            </a:r>
            <a:endParaRPr lang="en-GB"/>
          </a:p>
        </p:txBody>
      </p:sp>
      <p:sp>
        <p:nvSpPr>
          <p:cNvPr id="3" name="Subtitle 2"/>
          <p:cNvSpPr>
            <a:spLocks noGrp="1"/>
          </p:cNvSpPr>
          <p:nvPr>
            <p:ph type="subTitle" idx="1" hasCustomPrompt="1"/>
          </p:nvPr>
        </p:nvSpPr>
        <p:spPr>
          <a:xfrm>
            <a:off x="4652769" y="1851261"/>
            <a:ext cx="4216925" cy="2997135"/>
          </a:xfrm>
        </p:spPr>
        <p:txBody>
          <a:bodyPr anchor="ctr">
            <a:normAutofit/>
          </a:bodyPr>
          <a:lstStyle>
            <a:lvl1pPr marL="0" indent="0" algn="l">
              <a:buNone/>
              <a:defRPr sz="2700" baseline="0">
                <a:solidFill>
                  <a:schemeClr val="bg1"/>
                </a:solidFill>
              </a:defRPr>
            </a:lvl1pPr>
            <a:lvl2pPr marL="3240" indent="0" algn="l">
              <a:lnSpc>
                <a:spcPct val="90000"/>
              </a:lnSpc>
              <a:spcBef>
                <a:spcPts val="408"/>
              </a:spcBef>
              <a:buNone/>
              <a:tabLst/>
              <a:defRPr sz="2200" baseline="0">
                <a:solidFill>
                  <a:schemeClr val="bg1">
                    <a:alpha val="70000"/>
                  </a:schemeClr>
                </a:solidFill>
              </a:defRPr>
            </a:lvl2pPr>
            <a:lvl3pPr marL="924282" indent="0" algn="ctr">
              <a:buNone/>
              <a:defRPr>
                <a:solidFill>
                  <a:schemeClr val="tx1">
                    <a:tint val="75000"/>
                  </a:schemeClr>
                </a:solidFill>
              </a:defRPr>
            </a:lvl3pPr>
            <a:lvl4pPr marL="1386422" indent="0" algn="ctr">
              <a:buNone/>
              <a:defRPr>
                <a:solidFill>
                  <a:schemeClr val="tx1">
                    <a:tint val="75000"/>
                  </a:schemeClr>
                </a:solidFill>
              </a:defRPr>
            </a:lvl4pPr>
            <a:lvl5pPr marL="1848564" indent="0" algn="ctr">
              <a:buNone/>
              <a:defRPr>
                <a:solidFill>
                  <a:schemeClr val="tx1">
                    <a:tint val="75000"/>
                  </a:schemeClr>
                </a:solidFill>
              </a:defRPr>
            </a:lvl5pPr>
            <a:lvl6pPr marL="2310704" indent="0" algn="ctr">
              <a:buNone/>
              <a:defRPr>
                <a:solidFill>
                  <a:schemeClr val="tx1">
                    <a:tint val="75000"/>
                  </a:schemeClr>
                </a:solidFill>
              </a:defRPr>
            </a:lvl6pPr>
            <a:lvl7pPr marL="2772846" indent="0" algn="ctr">
              <a:buNone/>
              <a:defRPr>
                <a:solidFill>
                  <a:schemeClr val="tx1">
                    <a:tint val="75000"/>
                  </a:schemeClr>
                </a:solidFill>
              </a:defRPr>
            </a:lvl7pPr>
            <a:lvl8pPr marL="3234986" indent="0" algn="ctr">
              <a:buNone/>
              <a:defRPr>
                <a:solidFill>
                  <a:schemeClr val="tx1">
                    <a:tint val="75000"/>
                  </a:schemeClr>
                </a:solidFill>
              </a:defRPr>
            </a:lvl8pPr>
            <a:lvl9pPr marL="3697126" indent="0" algn="ctr">
              <a:buNone/>
              <a:defRPr>
                <a:solidFill>
                  <a:schemeClr val="tx1">
                    <a:tint val="75000"/>
                  </a:schemeClr>
                </a:solidFill>
              </a:defRPr>
            </a:lvl9pPr>
          </a:lstStyle>
          <a:p>
            <a:r>
              <a:rPr lang="en-US" dirty="0"/>
              <a:t>Slide Title</a:t>
            </a:r>
          </a:p>
          <a:p>
            <a:pPr lvl="1"/>
            <a:r>
              <a:rPr lang="en-US" dirty="0"/>
              <a:t>Lorem ipsum dolor sit amet, consectetuer adipiscing elit. Maecenas porttitor congue </a:t>
            </a:r>
            <a:r>
              <a:rPr lang="en-US" dirty="0" err="1"/>
              <a:t>massa</a:t>
            </a:r>
            <a:r>
              <a:rPr lang="en-US" dirty="0"/>
              <a:t>.</a:t>
            </a:r>
          </a:p>
        </p:txBody>
      </p:sp>
      <p:pic>
        <p:nvPicPr>
          <p:cNvPr id="13" name="Picture 24"/>
          <p:cNvPicPr>
            <a:picLocks noChangeAspect="1" noChangeArrowheads="1"/>
          </p:cNvPicPr>
          <p:nvPr userDrawn="1"/>
        </p:nvPicPr>
        <p:blipFill>
          <a:blip r:embed="rId2" cstate="print">
            <a:biLevel thresh="25000"/>
            <a:extLst>
              <a:ext uri="{28A0092B-C50C-407E-A947-70E740481C1C}">
                <a14:useLocalDpi xmlns:a14="http://schemas.microsoft.com/office/drawing/2010/main" val="0"/>
              </a:ext>
            </a:extLst>
          </a:blip>
          <a:srcRect/>
          <a:stretch>
            <a:fillRect/>
          </a:stretch>
        </p:blipFill>
        <p:spPr bwMode="auto">
          <a:xfrm>
            <a:off x="7018020" y="213178"/>
            <a:ext cx="1888872" cy="21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2483375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1_Title Slide - wide image [Green]">
    <p:bg>
      <p:bgPr>
        <a:solidFill>
          <a:schemeClr val="accent6"/>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679002" y="2928371"/>
            <a:ext cx="2190693" cy="747897"/>
          </a:xfrm>
        </p:spPr>
        <p:txBody>
          <a:bodyPr anchor="ctr"/>
          <a:lstStyle>
            <a:lvl1pPr>
              <a:defRPr sz="2700" baseline="0">
                <a:solidFill>
                  <a:schemeClr val="bg1"/>
                </a:solidFill>
              </a:defRPr>
            </a:lvl1pPr>
          </a:lstStyle>
          <a:p>
            <a:r>
              <a:rPr lang="en-US" dirty="0"/>
              <a:t>TITLE </a:t>
            </a:r>
            <a:r>
              <a:rPr lang="en-US" dirty="0" err="1"/>
              <a:t>TITLE</a:t>
            </a:r>
            <a:r>
              <a:rPr lang="en-US" dirty="0"/>
              <a:t> </a:t>
            </a:r>
            <a:r>
              <a:rPr lang="en-US" dirty="0" err="1"/>
              <a:t>TITLE</a:t>
            </a:r>
            <a:r>
              <a:rPr lang="en-US" dirty="0"/>
              <a:t> </a:t>
            </a:r>
            <a:r>
              <a:rPr lang="en-US" dirty="0" err="1"/>
              <a:t>TITLE</a:t>
            </a:r>
            <a:endParaRPr lang="en-US" dirty="0"/>
          </a:p>
        </p:txBody>
      </p:sp>
      <p:sp>
        <p:nvSpPr>
          <p:cNvPr id="17" name="Picture Placeholder 3"/>
          <p:cNvSpPr>
            <a:spLocks noGrp="1"/>
          </p:cNvSpPr>
          <p:nvPr>
            <p:ph type="pic" sz="quarter" idx="10"/>
          </p:nvPr>
        </p:nvSpPr>
        <p:spPr>
          <a:xfrm>
            <a:off x="0" y="-9526"/>
            <a:ext cx="5930713" cy="6867525"/>
          </a:xfrm>
          <a:custGeom>
            <a:avLst/>
            <a:gdLst>
              <a:gd name="connsiteX0" fmla="*/ 0 w 6438900"/>
              <a:gd name="connsiteY0" fmla="*/ 0 h 5143500"/>
              <a:gd name="connsiteX1" fmla="*/ 6438900 w 6438900"/>
              <a:gd name="connsiteY1" fmla="*/ 0 h 5143500"/>
              <a:gd name="connsiteX2" fmla="*/ 6438900 w 6438900"/>
              <a:gd name="connsiteY2" fmla="*/ 5143500 h 5143500"/>
              <a:gd name="connsiteX3" fmla="*/ 0 w 6438900"/>
              <a:gd name="connsiteY3" fmla="*/ 5143500 h 5143500"/>
              <a:gd name="connsiteX4" fmla="*/ 0 w 6438900"/>
              <a:gd name="connsiteY4" fmla="*/ 0 h 5143500"/>
              <a:gd name="connsiteX0" fmla="*/ 0 w 6438900"/>
              <a:gd name="connsiteY0" fmla="*/ 0 h 5143500"/>
              <a:gd name="connsiteX1" fmla="*/ 4654924 w 6438900"/>
              <a:gd name="connsiteY1" fmla="*/ 0 h 5143500"/>
              <a:gd name="connsiteX2" fmla="*/ 6438900 w 6438900"/>
              <a:gd name="connsiteY2" fmla="*/ 5143500 h 5143500"/>
              <a:gd name="connsiteX3" fmla="*/ 0 w 6438900"/>
              <a:gd name="connsiteY3" fmla="*/ 5143500 h 5143500"/>
              <a:gd name="connsiteX4" fmla="*/ 0 w 6438900"/>
              <a:gd name="connsiteY4" fmla="*/ 0 h 5143500"/>
              <a:gd name="connsiteX0" fmla="*/ 0 w 6340288"/>
              <a:gd name="connsiteY0" fmla="*/ 0 h 5143500"/>
              <a:gd name="connsiteX1" fmla="*/ 4654924 w 6340288"/>
              <a:gd name="connsiteY1" fmla="*/ 0 h 5143500"/>
              <a:gd name="connsiteX2" fmla="*/ 6340288 w 6340288"/>
              <a:gd name="connsiteY2" fmla="*/ 5143500 h 5143500"/>
              <a:gd name="connsiteX3" fmla="*/ 0 w 6340288"/>
              <a:gd name="connsiteY3" fmla="*/ 5143500 h 5143500"/>
              <a:gd name="connsiteX4" fmla="*/ 0 w 6340288"/>
              <a:gd name="connsiteY4" fmla="*/ 0 h 5143500"/>
              <a:gd name="connsiteX0" fmla="*/ 0 w 6616513"/>
              <a:gd name="connsiteY0" fmla="*/ 0 h 5143500"/>
              <a:gd name="connsiteX1" fmla="*/ 4654924 w 6616513"/>
              <a:gd name="connsiteY1" fmla="*/ 0 h 5143500"/>
              <a:gd name="connsiteX2" fmla="*/ 6616513 w 6616513"/>
              <a:gd name="connsiteY2" fmla="*/ 5143500 h 5143500"/>
              <a:gd name="connsiteX3" fmla="*/ 0 w 6616513"/>
              <a:gd name="connsiteY3" fmla="*/ 5143500 h 5143500"/>
              <a:gd name="connsiteX4" fmla="*/ 0 w 6616513"/>
              <a:gd name="connsiteY4" fmla="*/ 0 h 5143500"/>
              <a:gd name="connsiteX0" fmla="*/ 0 w 6616513"/>
              <a:gd name="connsiteY0" fmla="*/ 7144 h 5150644"/>
              <a:gd name="connsiteX1" fmla="*/ 3578599 w 6616513"/>
              <a:gd name="connsiteY1" fmla="*/ 0 h 5150644"/>
              <a:gd name="connsiteX2" fmla="*/ 6616513 w 6616513"/>
              <a:gd name="connsiteY2" fmla="*/ 5150644 h 5150644"/>
              <a:gd name="connsiteX3" fmla="*/ 0 w 6616513"/>
              <a:gd name="connsiteY3" fmla="*/ 5150644 h 5150644"/>
              <a:gd name="connsiteX4" fmla="*/ 0 w 6616513"/>
              <a:gd name="connsiteY4" fmla="*/ 7144 h 5150644"/>
              <a:gd name="connsiteX0" fmla="*/ 0 w 5930713"/>
              <a:gd name="connsiteY0" fmla="*/ 7144 h 5150644"/>
              <a:gd name="connsiteX1" fmla="*/ 3578599 w 5930713"/>
              <a:gd name="connsiteY1" fmla="*/ 0 h 5150644"/>
              <a:gd name="connsiteX2" fmla="*/ 5930713 w 5930713"/>
              <a:gd name="connsiteY2" fmla="*/ 5150644 h 5150644"/>
              <a:gd name="connsiteX3" fmla="*/ 0 w 5930713"/>
              <a:gd name="connsiteY3" fmla="*/ 5150644 h 5150644"/>
              <a:gd name="connsiteX4" fmla="*/ 0 w 5930713"/>
              <a:gd name="connsiteY4" fmla="*/ 7144 h 51506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30713" h="5150644">
                <a:moveTo>
                  <a:pt x="0" y="7144"/>
                </a:moveTo>
                <a:lnTo>
                  <a:pt x="3578599" y="0"/>
                </a:lnTo>
                <a:lnTo>
                  <a:pt x="5930713" y="5150644"/>
                </a:lnTo>
                <a:lnTo>
                  <a:pt x="0" y="5150644"/>
                </a:lnTo>
                <a:lnTo>
                  <a:pt x="0" y="7144"/>
                </a:lnTo>
                <a:close/>
              </a:path>
            </a:pathLst>
          </a:custGeom>
        </p:spPr>
        <p:txBody>
          <a:bodyPr/>
          <a:lstStyle/>
          <a:p>
            <a:r>
              <a:rPr lang="en-US"/>
              <a:t>Click icon to add picture</a:t>
            </a:r>
            <a:endParaRPr lang="en-GB"/>
          </a:p>
        </p:txBody>
      </p:sp>
      <p:pic>
        <p:nvPicPr>
          <p:cNvPr id="11" name="Picture 24"/>
          <p:cNvPicPr>
            <a:picLocks noChangeAspect="1" noChangeArrowheads="1"/>
          </p:cNvPicPr>
          <p:nvPr userDrawn="1"/>
        </p:nvPicPr>
        <p:blipFill>
          <a:blip r:embed="rId2" cstate="print">
            <a:biLevel thresh="25000"/>
            <a:extLst>
              <a:ext uri="{28A0092B-C50C-407E-A947-70E740481C1C}">
                <a14:useLocalDpi xmlns:a14="http://schemas.microsoft.com/office/drawing/2010/main" val="0"/>
              </a:ext>
            </a:extLst>
          </a:blip>
          <a:srcRect/>
          <a:stretch>
            <a:fillRect/>
          </a:stretch>
        </p:blipFill>
        <p:spPr bwMode="auto">
          <a:xfrm>
            <a:off x="7018020" y="213178"/>
            <a:ext cx="1888872" cy="21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6228958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1_Title Slide - Box Image [Red]">
    <p:bg>
      <p:bgPr>
        <a:solidFill>
          <a:schemeClr val="accent1"/>
        </a:solidFill>
        <a:effectLst/>
      </p:bgPr>
    </p:bg>
    <p:spTree>
      <p:nvGrpSpPr>
        <p:cNvPr id="1" name=""/>
        <p:cNvGrpSpPr/>
        <p:nvPr/>
      </p:nvGrpSpPr>
      <p:grpSpPr>
        <a:xfrm>
          <a:off x="0" y="0"/>
          <a:ext cx="0" cy="0"/>
          <a:chOff x="0" y="0"/>
          <a:chExt cx="0" cy="0"/>
        </a:xfrm>
      </p:grpSpPr>
      <p:sp>
        <p:nvSpPr>
          <p:cNvPr id="19" name="Picture Placeholder 5"/>
          <p:cNvSpPr>
            <a:spLocks noGrp="1"/>
          </p:cNvSpPr>
          <p:nvPr>
            <p:ph type="pic" sz="quarter" idx="18"/>
          </p:nvPr>
        </p:nvSpPr>
        <p:spPr>
          <a:xfrm>
            <a:off x="-8389" y="-19050"/>
            <a:ext cx="4879268" cy="6885440"/>
          </a:xfrm>
          <a:custGeom>
            <a:avLst/>
            <a:gdLst>
              <a:gd name="connsiteX0" fmla="*/ 0 w 4392706"/>
              <a:gd name="connsiteY0" fmla="*/ 0 h 5143500"/>
              <a:gd name="connsiteX1" fmla="*/ 4392706 w 4392706"/>
              <a:gd name="connsiteY1" fmla="*/ 0 h 5143500"/>
              <a:gd name="connsiteX2" fmla="*/ 4392706 w 4392706"/>
              <a:gd name="connsiteY2" fmla="*/ 5143500 h 5143500"/>
              <a:gd name="connsiteX3" fmla="*/ 0 w 4392706"/>
              <a:gd name="connsiteY3" fmla="*/ 5143500 h 5143500"/>
              <a:gd name="connsiteX4" fmla="*/ 0 w 4392706"/>
              <a:gd name="connsiteY4" fmla="*/ 0 h 5143500"/>
              <a:gd name="connsiteX0" fmla="*/ 0 w 4392706"/>
              <a:gd name="connsiteY0" fmla="*/ 8965 h 5152465"/>
              <a:gd name="connsiteX1" fmla="*/ 2707341 w 4392706"/>
              <a:gd name="connsiteY1" fmla="*/ 0 h 5152465"/>
              <a:gd name="connsiteX2" fmla="*/ 4392706 w 4392706"/>
              <a:gd name="connsiteY2" fmla="*/ 5152465 h 5152465"/>
              <a:gd name="connsiteX3" fmla="*/ 0 w 4392706"/>
              <a:gd name="connsiteY3" fmla="*/ 5152465 h 5152465"/>
              <a:gd name="connsiteX4" fmla="*/ 0 w 4392706"/>
              <a:gd name="connsiteY4" fmla="*/ 8965 h 5152465"/>
              <a:gd name="connsiteX0" fmla="*/ 0 w 4392706"/>
              <a:gd name="connsiteY0" fmla="*/ 8965 h 5152465"/>
              <a:gd name="connsiteX1" fmla="*/ 2707341 w 4392706"/>
              <a:gd name="connsiteY1" fmla="*/ 0 h 5152465"/>
              <a:gd name="connsiteX2" fmla="*/ 4392706 w 4392706"/>
              <a:gd name="connsiteY2" fmla="*/ 5152465 h 5152465"/>
              <a:gd name="connsiteX3" fmla="*/ 0 w 4392706"/>
              <a:gd name="connsiteY3" fmla="*/ 5152465 h 5152465"/>
              <a:gd name="connsiteX4" fmla="*/ 0 w 4392706"/>
              <a:gd name="connsiteY4" fmla="*/ 8965 h 5152465"/>
              <a:gd name="connsiteX0" fmla="*/ 0 w 4392706"/>
              <a:gd name="connsiteY0" fmla="*/ 8965 h 5152465"/>
              <a:gd name="connsiteX1" fmla="*/ 2716306 w 4392706"/>
              <a:gd name="connsiteY1" fmla="*/ 0 h 5152465"/>
              <a:gd name="connsiteX2" fmla="*/ 4392706 w 4392706"/>
              <a:gd name="connsiteY2" fmla="*/ 5152465 h 5152465"/>
              <a:gd name="connsiteX3" fmla="*/ 0 w 4392706"/>
              <a:gd name="connsiteY3" fmla="*/ 5152465 h 5152465"/>
              <a:gd name="connsiteX4" fmla="*/ 0 w 4392706"/>
              <a:gd name="connsiteY4" fmla="*/ 8965 h 5152465"/>
              <a:gd name="connsiteX0" fmla="*/ 0 w 4879268"/>
              <a:gd name="connsiteY0" fmla="*/ 8965 h 5158757"/>
              <a:gd name="connsiteX1" fmla="*/ 2716306 w 4879268"/>
              <a:gd name="connsiteY1" fmla="*/ 0 h 5158757"/>
              <a:gd name="connsiteX2" fmla="*/ 4879268 w 4879268"/>
              <a:gd name="connsiteY2" fmla="*/ 5158757 h 5158757"/>
              <a:gd name="connsiteX3" fmla="*/ 0 w 4879268"/>
              <a:gd name="connsiteY3" fmla="*/ 5152465 h 5158757"/>
              <a:gd name="connsiteX4" fmla="*/ 0 w 4879268"/>
              <a:gd name="connsiteY4" fmla="*/ 8965 h 5158757"/>
              <a:gd name="connsiteX0" fmla="*/ 0 w 4879268"/>
              <a:gd name="connsiteY0" fmla="*/ 2673 h 5152465"/>
              <a:gd name="connsiteX1" fmla="*/ 2716306 w 4879268"/>
              <a:gd name="connsiteY1" fmla="*/ 0 h 5152465"/>
              <a:gd name="connsiteX2" fmla="*/ 4879268 w 4879268"/>
              <a:gd name="connsiteY2" fmla="*/ 5152465 h 5152465"/>
              <a:gd name="connsiteX3" fmla="*/ 0 w 4879268"/>
              <a:gd name="connsiteY3" fmla="*/ 5146173 h 5152465"/>
              <a:gd name="connsiteX4" fmla="*/ 0 w 4879268"/>
              <a:gd name="connsiteY4" fmla="*/ 2673 h 5152465"/>
              <a:gd name="connsiteX0" fmla="*/ 0 w 4879268"/>
              <a:gd name="connsiteY0" fmla="*/ 8965 h 5152465"/>
              <a:gd name="connsiteX1" fmla="*/ 2716306 w 4879268"/>
              <a:gd name="connsiteY1" fmla="*/ 0 h 5152465"/>
              <a:gd name="connsiteX2" fmla="*/ 4879268 w 4879268"/>
              <a:gd name="connsiteY2" fmla="*/ 5152465 h 5152465"/>
              <a:gd name="connsiteX3" fmla="*/ 0 w 4879268"/>
              <a:gd name="connsiteY3" fmla="*/ 5146173 h 5152465"/>
              <a:gd name="connsiteX4" fmla="*/ 0 w 4879268"/>
              <a:gd name="connsiteY4" fmla="*/ 8965 h 5152465"/>
              <a:gd name="connsiteX0" fmla="*/ 0 w 4879268"/>
              <a:gd name="connsiteY0" fmla="*/ 15257 h 5152465"/>
              <a:gd name="connsiteX1" fmla="*/ 2716306 w 4879268"/>
              <a:gd name="connsiteY1" fmla="*/ 0 h 5152465"/>
              <a:gd name="connsiteX2" fmla="*/ 4879268 w 4879268"/>
              <a:gd name="connsiteY2" fmla="*/ 5152465 h 5152465"/>
              <a:gd name="connsiteX3" fmla="*/ 0 w 4879268"/>
              <a:gd name="connsiteY3" fmla="*/ 5146173 h 5152465"/>
              <a:gd name="connsiteX4" fmla="*/ 0 w 4879268"/>
              <a:gd name="connsiteY4" fmla="*/ 15257 h 5152465"/>
              <a:gd name="connsiteX0" fmla="*/ 0 w 4879268"/>
              <a:gd name="connsiteY0" fmla="*/ 15257 h 5152465"/>
              <a:gd name="connsiteX1" fmla="*/ 2716306 w 4879268"/>
              <a:gd name="connsiteY1" fmla="*/ 0 h 5152465"/>
              <a:gd name="connsiteX2" fmla="*/ 4879268 w 4879268"/>
              <a:gd name="connsiteY2" fmla="*/ 5152465 h 5152465"/>
              <a:gd name="connsiteX3" fmla="*/ 0 w 4879268"/>
              <a:gd name="connsiteY3" fmla="*/ 5146173 h 5152465"/>
              <a:gd name="connsiteX4" fmla="*/ 0 w 4879268"/>
              <a:gd name="connsiteY4" fmla="*/ 15257 h 5152465"/>
              <a:gd name="connsiteX0" fmla="*/ 8389 w 4879268"/>
              <a:gd name="connsiteY0" fmla="*/ 8966 h 5152465"/>
              <a:gd name="connsiteX1" fmla="*/ 2716306 w 4879268"/>
              <a:gd name="connsiteY1" fmla="*/ 0 h 5152465"/>
              <a:gd name="connsiteX2" fmla="*/ 4879268 w 4879268"/>
              <a:gd name="connsiteY2" fmla="*/ 5152465 h 5152465"/>
              <a:gd name="connsiteX3" fmla="*/ 0 w 4879268"/>
              <a:gd name="connsiteY3" fmla="*/ 5146173 h 5152465"/>
              <a:gd name="connsiteX4" fmla="*/ 8389 w 4879268"/>
              <a:gd name="connsiteY4" fmla="*/ 8966 h 5152465"/>
              <a:gd name="connsiteX0" fmla="*/ 8389 w 4879268"/>
              <a:gd name="connsiteY0" fmla="*/ 0 h 5152725"/>
              <a:gd name="connsiteX1" fmla="*/ 2716306 w 4879268"/>
              <a:gd name="connsiteY1" fmla="*/ 260 h 5152725"/>
              <a:gd name="connsiteX2" fmla="*/ 4879268 w 4879268"/>
              <a:gd name="connsiteY2" fmla="*/ 5152725 h 5152725"/>
              <a:gd name="connsiteX3" fmla="*/ 0 w 4879268"/>
              <a:gd name="connsiteY3" fmla="*/ 5146433 h 5152725"/>
              <a:gd name="connsiteX4" fmla="*/ 8389 w 4879268"/>
              <a:gd name="connsiteY4" fmla="*/ 0 h 5152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9268" h="5152725">
                <a:moveTo>
                  <a:pt x="8389" y="0"/>
                </a:moveTo>
                <a:lnTo>
                  <a:pt x="2716306" y="260"/>
                </a:lnTo>
                <a:lnTo>
                  <a:pt x="4879268" y="5152725"/>
                </a:lnTo>
                <a:lnTo>
                  <a:pt x="0" y="5146433"/>
                </a:lnTo>
                <a:cubicBezTo>
                  <a:pt x="2796" y="3434031"/>
                  <a:pt x="5593" y="1712402"/>
                  <a:pt x="8389" y="0"/>
                </a:cubicBezTo>
                <a:close/>
              </a:path>
            </a:pathLst>
          </a:custGeom>
        </p:spPr>
        <p:txBody>
          <a:bodyPr/>
          <a:lstStyle/>
          <a:p>
            <a:r>
              <a:rPr lang="en-US"/>
              <a:t>Click icon to add picture</a:t>
            </a:r>
            <a:endParaRPr lang="en-GB"/>
          </a:p>
        </p:txBody>
      </p:sp>
      <p:sp>
        <p:nvSpPr>
          <p:cNvPr id="3" name="Subtitle 2"/>
          <p:cNvSpPr>
            <a:spLocks noGrp="1"/>
          </p:cNvSpPr>
          <p:nvPr>
            <p:ph type="subTitle" idx="1" hasCustomPrompt="1"/>
          </p:nvPr>
        </p:nvSpPr>
        <p:spPr>
          <a:xfrm>
            <a:off x="4670049" y="1851261"/>
            <a:ext cx="4216925" cy="2997135"/>
          </a:xfrm>
        </p:spPr>
        <p:txBody>
          <a:bodyPr anchor="ctr">
            <a:normAutofit/>
          </a:bodyPr>
          <a:lstStyle>
            <a:lvl1pPr marL="0" indent="0" algn="l">
              <a:buNone/>
              <a:defRPr sz="2700" b="1" baseline="0">
                <a:solidFill>
                  <a:schemeClr val="bg1"/>
                </a:solidFill>
              </a:defRPr>
            </a:lvl1pPr>
            <a:lvl2pPr marL="3240" indent="0" algn="l">
              <a:lnSpc>
                <a:spcPct val="90000"/>
              </a:lnSpc>
              <a:spcBef>
                <a:spcPts val="408"/>
              </a:spcBef>
              <a:buNone/>
              <a:tabLst/>
              <a:defRPr sz="2200" baseline="0">
                <a:solidFill>
                  <a:schemeClr val="bg1">
                    <a:alpha val="70000"/>
                  </a:schemeClr>
                </a:solidFill>
              </a:defRPr>
            </a:lvl2pPr>
            <a:lvl3pPr marL="924282" indent="0" algn="ctr">
              <a:buNone/>
              <a:defRPr>
                <a:solidFill>
                  <a:schemeClr val="tx1">
                    <a:tint val="75000"/>
                  </a:schemeClr>
                </a:solidFill>
              </a:defRPr>
            </a:lvl3pPr>
            <a:lvl4pPr marL="1386422" indent="0" algn="ctr">
              <a:buNone/>
              <a:defRPr>
                <a:solidFill>
                  <a:schemeClr val="tx1">
                    <a:tint val="75000"/>
                  </a:schemeClr>
                </a:solidFill>
              </a:defRPr>
            </a:lvl4pPr>
            <a:lvl5pPr marL="1848564" indent="0" algn="ctr">
              <a:buNone/>
              <a:defRPr>
                <a:solidFill>
                  <a:schemeClr val="tx1">
                    <a:tint val="75000"/>
                  </a:schemeClr>
                </a:solidFill>
              </a:defRPr>
            </a:lvl5pPr>
            <a:lvl6pPr marL="2310704" indent="0" algn="ctr">
              <a:buNone/>
              <a:defRPr>
                <a:solidFill>
                  <a:schemeClr val="tx1">
                    <a:tint val="75000"/>
                  </a:schemeClr>
                </a:solidFill>
              </a:defRPr>
            </a:lvl6pPr>
            <a:lvl7pPr marL="2772846" indent="0" algn="ctr">
              <a:buNone/>
              <a:defRPr>
                <a:solidFill>
                  <a:schemeClr val="tx1">
                    <a:tint val="75000"/>
                  </a:schemeClr>
                </a:solidFill>
              </a:defRPr>
            </a:lvl7pPr>
            <a:lvl8pPr marL="3234986" indent="0" algn="ctr">
              <a:buNone/>
              <a:defRPr>
                <a:solidFill>
                  <a:schemeClr val="tx1">
                    <a:tint val="75000"/>
                  </a:schemeClr>
                </a:solidFill>
              </a:defRPr>
            </a:lvl8pPr>
            <a:lvl9pPr marL="3697126" indent="0" algn="ctr">
              <a:buNone/>
              <a:defRPr>
                <a:solidFill>
                  <a:schemeClr val="tx1">
                    <a:tint val="75000"/>
                  </a:schemeClr>
                </a:solidFill>
              </a:defRPr>
            </a:lvl9pPr>
          </a:lstStyle>
          <a:p>
            <a:r>
              <a:rPr lang="en-US" dirty="0"/>
              <a:t>Slide Title</a:t>
            </a:r>
          </a:p>
          <a:p>
            <a:pPr lvl="1"/>
            <a:r>
              <a:rPr lang="en-US" dirty="0"/>
              <a:t>Lorem ipsum dolor sit amet, consectetuer adipiscing elit. Maecenas porttitor congue </a:t>
            </a:r>
            <a:r>
              <a:rPr lang="en-US" dirty="0" err="1"/>
              <a:t>massa</a:t>
            </a:r>
            <a:r>
              <a:rPr lang="en-US" dirty="0"/>
              <a:t>.</a:t>
            </a:r>
          </a:p>
        </p:txBody>
      </p:sp>
      <p:pic>
        <p:nvPicPr>
          <p:cNvPr id="13" name="Picture 24"/>
          <p:cNvPicPr>
            <a:picLocks noChangeAspect="1" noChangeArrowheads="1"/>
          </p:cNvPicPr>
          <p:nvPr userDrawn="1"/>
        </p:nvPicPr>
        <p:blipFill>
          <a:blip r:embed="rId2" cstate="print">
            <a:biLevel thresh="25000"/>
            <a:extLst>
              <a:ext uri="{28A0092B-C50C-407E-A947-70E740481C1C}">
                <a14:useLocalDpi xmlns:a14="http://schemas.microsoft.com/office/drawing/2010/main" val="0"/>
              </a:ext>
            </a:extLst>
          </a:blip>
          <a:srcRect/>
          <a:stretch>
            <a:fillRect/>
          </a:stretch>
        </p:blipFill>
        <p:spPr bwMode="auto">
          <a:xfrm>
            <a:off x="7018020" y="213178"/>
            <a:ext cx="1888872" cy="21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0521102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Title Slide - wide image [Red]">
    <p:bg>
      <p:bgPr>
        <a:solidFill>
          <a:schemeClr val="accent1"/>
        </a:solidFill>
        <a:effectLst/>
      </p:bgPr>
    </p:bg>
    <p:spTree>
      <p:nvGrpSpPr>
        <p:cNvPr id="1" name=""/>
        <p:cNvGrpSpPr/>
        <p:nvPr/>
      </p:nvGrpSpPr>
      <p:grpSpPr>
        <a:xfrm>
          <a:off x="0" y="0"/>
          <a:ext cx="0" cy="0"/>
          <a:chOff x="0" y="0"/>
          <a:chExt cx="0" cy="0"/>
        </a:xfrm>
      </p:grpSpPr>
      <p:sp>
        <p:nvSpPr>
          <p:cNvPr id="20" name="Picture Placeholder 3"/>
          <p:cNvSpPr>
            <a:spLocks noGrp="1"/>
          </p:cNvSpPr>
          <p:nvPr>
            <p:ph type="pic" sz="quarter" idx="10"/>
          </p:nvPr>
        </p:nvSpPr>
        <p:spPr>
          <a:xfrm>
            <a:off x="0" y="-11951"/>
            <a:ext cx="6313395" cy="6905811"/>
          </a:xfrm>
          <a:custGeom>
            <a:avLst/>
            <a:gdLst>
              <a:gd name="connsiteX0" fmla="*/ 0 w 6438900"/>
              <a:gd name="connsiteY0" fmla="*/ 0 h 5143500"/>
              <a:gd name="connsiteX1" fmla="*/ 6438900 w 6438900"/>
              <a:gd name="connsiteY1" fmla="*/ 0 h 5143500"/>
              <a:gd name="connsiteX2" fmla="*/ 6438900 w 6438900"/>
              <a:gd name="connsiteY2" fmla="*/ 5143500 h 5143500"/>
              <a:gd name="connsiteX3" fmla="*/ 0 w 6438900"/>
              <a:gd name="connsiteY3" fmla="*/ 5143500 h 5143500"/>
              <a:gd name="connsiteX4" fmla="*/ 0 w 6438900"/>
              <a:gd name="connsiteY4" fmla="*/ 0 h 5143500"/>
              <a:gd name="connsiteX0" fmla="*/ 0 w 6438900"/>
              <a:gd name="connsiteY0" fmla="*/ 0 h 5143500"/>
              <a:gd name="connsiteX1" fmla="*/ 4654924 w 6438900"/>
              <a:gd name="connsiteY1" fmla="*/ 0 h 5143500"/>
              <a:gd name="connsiteX2" fmla="*/ 6438900 w 6438900"/>
              <a:gd name="connsiteY2" fmla="*/ 5143500 h 5143500"/>
              <a:gd name="connsiteX3" fmla="*/ 0 w 6438900"/>
              <a:gd name="connsiteY3" fmla="*/ 5143500 h 5143500"/>
              <a:gd name="connsiteX4" fmla="*/ 0 w 6438900"/>
              <a:gd name="connsiteY4" fmla="*/ 0 h 5143500"/>
              <a:gd name="connsiteX0" fmla="*/ 0 w 6340288"/>
              <a:gd name="connsiteY0" fmla="*/ 0 h 5143500"/>
              <a:gd name="connsiteX1" fmla="*/ 4654924 w 6340288"/>
              <a:gd name="connsiteY1" fmla="*/ 0 h 5143500"/>
              <a:gd name="connsiteX2" fmla="*/ 6340288 w 6340288"/>
              <a:gd name="connsiteY2" fmla="*/ 5143500 h 5143500"/>
              <a:gd name="connsiteX3" fmla="*/ 0 w 6340288"/>
              <a:gd name="connsiteY3" fmla="*/ 5143500 h 5143500"/>
              <a:gd name="connsiteX4" fmla="*/ 0 w 6340288"/>
              <a:gd name="connsiteY4" fmla="*/ 0 h 5143500"/>
              <a:gd name="connsiteX0" fmla="*/ 0 w 6205818"/>
              <a:gd name="connsiteY0" fmla="*/ 0 h 5143500"/>
              <a:gd name="connsiteX1" fmla="*/ 4654924 w 6205818"/>
              <a:gd name="connsiteY1" fmla="*/ 0 h 5143500"/>
              <a:gd name="connsiteX2" fmla="*/ 6205818 w 6205818"/>
              <a:gd name="connsiteY2" fmla="*/ 5134535 h 5143500"/>
              <a:gd name="connsiteX3" fmla="*/ 0 w 6205818"/>
              <a:gd name="connsiteY3" fmla="*/ 5143500 h 5143500"/>
              <a:gd name="connsiteX4" fmla="*/ 0 w 6205818"/>
              <a:gd name="connsiteY4" fmla="*/ 0 h 5143500"/>
              <a:gd name="connsiteX0" fmla="*/ 0 w 6205818"/>
              <a:gd name="connsiteY0" fmla="*/ 0 h 5143500"/>
              <a:gd name="connsiteX1" fmla="*/ 4493559 w 6205818"/>
              <a:gd name="connsiteY1" fmla="*/ 17930 h 5143500"/>
              <a:gd name="connsiteX2" fmla="*/ 6205818 w 6205818"/>
              <a:gd name="connsiteY2" fmla="*/ 5134535 h 5143500"/>
              <a:gd name="connsiteX3" fmla="*/ 0 w 6205818"/>
              <a:gd name="connsiteY3" fmla="*/ 5143500 h 5143500"/>
              <a:gd name="connsiteX4" fmla="*/ 0 w 6205818"/>
              <a:gd name="connsiteY4" fmla="*/ 0 h 5143500"/>
              <a:gd name="connsiteX0" fmla="*/ 0 w 6205818"/>
              <a:gd name="connsiteY0" fmla="*/ 0 h 5143500"/>
              <a:gd name="connsiteX1" fmla="*/ 4502524 w 6205818"/>
              <a:gd name="connsiteY1" fmla="*/ 26895 h 5143500"/>
              <a:gd name="connsiteX2" fmla="*/ 6205818 w 6205818"/>
              <a:gd name="connsiteY2" fmla="*/ 5134535 h 5143500"/>
              <a:gd name="connsiteX3" fmla="*/ 0 w 6205818"/>
              <a:gd name="connsiteY3" fmla="*/ 5143500 h 5143500"/>
              <a:gd name="connsiteX4" fmla="*/ 0 w 6205818"/>
              <a:gd name="connsiteY4" fmla="*/ 0 h 5143500"/>
              <a:gd name="connsiteX0" fmla="*/ 0 w 6205818"/>
              <a:gd name="connsiteY0" fmla="*/ 0 h 5143500"/>
              <a:gd name="connsiteX1" fmla="*/ 4502524 w 6205818"/>
              <a:gd name="connsiteY1" fmla="*/ 1 h 5143500"/>
              <a:gd name="connsiteX2" fmla="*/ 6205818 w 6205818"/>
              <a:gd name="connsiteY2" fmla="*/ 5134535 h 5143500"/>
              <a:gd name="connsiteX3" fmla="*/ 0 w 6205818"/>
              <a:gd name="connsiteY3" fmla="*/ 5143500 h 5143500"/>
              <a:gd name="connsiteX4" fmla="*/ 0 w 6205818"/>
              <a:gd name="connsiteY4" fmla="*/ 0 h 5143500"/>
              <a:gd name="connsiteX0" fmla="*/ 0 w 6223748"/>
              <a:gd name="connsiteY0" fmla="*/ 0 h 5143500"/>
              <a:gd name="connsiteX1" fmla="*/ 4502524 w 6223748"/>
              <a:gd name="connsiteY1" fmla="*/ 1 h 5143500"/>
              <a:gd name="connsiteX2" fmla="*/ 6223748 w 6223748"/>
              <a:gd name="connsiteY2" fmla="*/ 5143499 h 5143500"/>
              <a:gd name="connsiteX3" fmla="*/ 0 w 6223748"/>
              <a:gd name="connsiteY3" fmla="*/ 5143500 h 5143500"/>
              <a:gd name="connsiteX4" fmla="*/ 0 w 6223748"/>
              <a:gd name="connsiteY4" fmla="*/ 0 h 5143500"/>
              <a:gd name="connsiteX0" fmla="*/ 0 w 6223748"/>
              <a:gd name="connsiteY0" fmla="*/ 8964 h 5152464"/>
              <a:gd name="connsiteX1" fmla="*/ 4529418 w 6223748"/>
              <a:gd name="connsiteY1" fmla="*/ 0 h 5152464"/>
              <a:gd name="connsiteX2" fmla="*/ 6223748 w 6223748"/>
              <a:gd name="connsiteY2" fmla="*/ 5152463 h 5152464"/>
              <a:gd name="connsiteX3" fmla="*/ 0 w 6223748"/>
              <a:gd name="connsiteY3" fmla="*/ 5152464 h 5152464"/>
              <a:gd name="connsiteX4" fmla="*/ 0 w 6223748"/>
              <a:gd name="connsiteY4" fmla="*/ 8964 h 5152464"/>
              <a:gd name="connsiteX0" fmla="*/ 0 w 6313395"/>
              <a:gd name="connsiteY0" fmla="*/ 8964 h 5179357"/>
              <a:gd name="connsiteX1" fmla="*/ 4529418 w 6313395"/>
              <a:gd name="connsiteY1" fmla="*/ 0 h 5179357"/>
              <a:gd name="connsiteX2" fmla="*/ 6313395 w 6313395"/>
              <a:gd name="connsiteY2" fmla="*/ 5179357 h 5179357"/>
              <a:gd name="connsiteX3" fmla="*/ 0 w 6313395"/>
              <a:gd name="connsiteY3" fmla="*/ 5152464 h 5179357"/>
              <a:gd name="connsiteX4" fmla="*/ 0 w 6313395"/>
              <a:gd name="connsiteY4" fmla="*/ 8964 h 5179357"/>
              <a:gd name="connsiteX0" fmla="*/ 0 w 6313395"/>
              <a:gd name="connsiteY0" fmla="*/ 8964 h 5179358"/>
              <a:gd name="connsiteX1" fmla="*/ 4529418 w 6313395"/>
              <a:gd name="connsiteY1" fmla="*/ 0 h 5179358"/>
              <a:gd name="connsiteX2" fmla="*/ 6313395 w 6313395"/>
              <a:gd name="connsiteY2" fmla="*/ 5179357 h 5179358"/>
              <a:gd name="connsiteX3" fmla="*/ 8965 w 6313395"/>
              <a:gd name="connsiteY3" fmla="*/ 5179358 h 5179358"/>
              <a:gd name="connsiteX4" fmla="*/ 0 w 6313395"/>
              <a:gd name="connsiteY4" fmla="*/ 8964 h 51793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13395" h="5179358">
                <a:moveTo>
                  <a:pt x="0" y="8964"/>
                </a:moveTo>
                <a:lnTo>
                  <a:pt x="4529418" y="0"/>
                </a:lnTo>
                <a:lnTo>
                  <a:pt x="6313395" y="5179357"/>
                </a:lnTo>
                <a:lnTo>
                  <a:pt x="8965" y="5179358"/>
                </a:lnTo>
                <a:cubicBezTo>
                  <a:pt x="5977" y="3455893"/>
                  <a:pt x="2988" y="1732429"/>
                  <a:pt x="0" y="8964"/>
                </a:cubicBezTo>
                <a:close/>
              </a:path>
            </a:pathLst>
          </a:custGeom>
        </p:spPr>
        <p:txBody>
          <a:bodyPr/>
          <a:lstStyle/>
          <a:p>
            <a:r>
              <a:rPr lang="en-US"/>
              <a:t>Click icon to add picture</a:t>
            </a:r>
            <a:endParaRPr lang="en-GB"/>
          </a:p>
        </p:txBody>
      </p:sp>
      <p:sp>
        <p:nvSpPr>
          <p:cNvPr id="2" name="Title 1"/>
          <p:cNvSpPr>
            <a:spLocks noGrp="1"/>
          </p:cNvSpPr>
          <p:nvPr>
            <p:ph type="ctrTitle" hasCustomPrompt="1"/>
          </p:nvPr>
        </p:nvSpPr>
        <p:spPr>
          <a:xfrm>
            <a:off x="6889050" y="2859126"/>
            <a:ext cx="1982834" cy="886397"/>
          </a:xfrm>
        </p:spPr>
        <p:txBody>
          <a:bodyPr anchor="ctr"/>
          <a:lstStyle>
            <a:lvl1pPr>
              <a:defRPr sz="3200" baseline="0">
                <a:solidFill>
                  <a:schemeClr val="bg1"/>
                </a:solidFill>
              </a:defRPr>
            </a:lvl1pPr>
          </a:lstStyle>
          <a:p>
            <a:r>
              <a:rPr lang="en-US" dirty="0"/>
              <a:t>Title </a:t>
            </a:r>
            <a:r>
              <a:rPr lang="en-US" dirty="0" err="1"/>
              <a:t>title</a:t>
            </a:r>
            <a:r>
              <a:rPr lang="en-US" dirty="0"/>
              <a:t> </a:t>
            </a:r>
            <a:r>
              <a:rPr lang="en-US" dirty="0" err="1"/>
              <a:t>title</a:t>
            </a:r>
            <a:r>
              <a:rPr lang="en-US" dirty="0"/>
              <a:t> </a:t>
            </a:r>
            <a:r>
              <a:rPr lang="en-US" dirty="0" err="1"/>
              <a:t>title</a:t>
            </a:r>
            <a:endParaRPr lang="en-US" dirty="0"/>
          </a:p>
        </p:txBody>
      </p:sp>
      <p:pic>
        <p:nvPicPr>
          <p:cNvPr id="11" name="Picture 24"/>
          <p:cNvPicPr>
            <a:picLocks noChangeAspect="1" noChangeArrowheads="1"/>
          </p:cNvPicPr>
          <p:nvPr userDrawn="1"/>
        </p:nvPicPr>
        <p:blipFill>
          <a:blip r:embed="rId2" cstate="print">
            <a:biLevel thresh="25000"/>
            <a:extLst>
              <a:ext uri="{28A0092B-C50C-407E-A947-70E740481C1C}">
                <a14:useLocalDpi xmlns:a14="http://schemas.microsoft.com/office/drawing/2010/main" val="0"/>
              </a:ext>
            </a:extLst>
          </a:blip>
          <a:srcRect/>
          <a:stretch>
            <a:fillRect/>
          </a:stretch>
        </p:blipFill>
        <p:spPr bwMode="auto">
          <a:xfrm>
            <a:off x="7018020" y="213178"/>
            <a:ext cx="1888872" cy="21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132470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Titles Only">
    <p:spTree>
      <p:nvGrpSpPr>
        <p:cNvPr id="1" name=""/>
        <p:cNvGrpSpPr/>
        <p:nvPr/>
      </p:nvGrpSpPr>
      <p:grpSpPr>
        <a:xfrm>
          <a:off x="0" y="0"/>
          <a:ext cx="0" cy="0"/>
          <a:chOff x="0" y="0"/>
          <a:chExt cx="0" cy="0"/>
        </a:xfrm>
      </p:grpSpPr>
      <p:sp>
        <p:nvSpPr>
          <p:cNvPr id="7" name="Text Placeholder 6"/>
          <p:cNvSpPr>
            <a:spLocks noGrp="1"/>
          </p:cNvSpPr>
          <p:nvPr>
            <p:ph type="body" sz="quarter" idx="16" hasCustomPrompt="1"/>
          </p:nvPr>
        </p:nvSpPr>
        <p:spPr>
          <a:xfrm>
            <a:off x="209558" y="6526589"/>
            <a:ext cx="7258042" cy="146194"/>
          </a:xfrm>
        </p:spPr>
        <p:txBody>
          <a:bodyPr wrap="square" anchor="b">
            <a:spAutoFit/>
          </a:bodyPr>
          <a:lstStyle>
            <a:lvl1pPr algn="l">
              <a:lnSpc>
                <a:spcPct val="95000"/>
              </a:lnSpc>
              <a:spcBef>
                <a:spcPts val="204"/>
              </a:spcBef>
              <a:defRPr sz="1000" cap="none" baseline="0">
                <a:solidFill>
                  <a:schemeClr val="bg2">
                    <a:lumMod val="50000"/>
                  </a:schemeClr>
                </a:solidFill>
              </a:defRPr>
            </a:lvl1pPr>
          </a:lstStyle>
          <a:p>
            <a:pPr lvl="0"/>
            <a:r>
              <a:rPr lang="en-US" dirty="0"/>
              <a:t>Question and Base</a:t>
            </a:r>
            <a:endParaRPr lang="en-GB" dirty="0"/>
          </a:p>
        </p:txBody>
      </p:sp>
      <p:sp>
        <p:nvSpPr>
          <p:cNvPr id="2" name="Title 1"/>
          <p:cNvSpPr>
            <a:spLocks noGrp="1"/>
          </p:cNvSpPr>
          <p:nvPr>
            <p:ph type="title" hasCustomPrompt="1"/>
          </p:nvPr>
        </p:nvSpPr>
        <p:spPr>
          <a:xfrm>
            <a:off x="234000" y="228600"/>
            <a:ext cx="8646971" cy="276999"/>
          </a:xfrm>
        </p:spPr>
        <p:txBody>
          <a:bodyPr/>
          <a:lstStyle>
            <a:lvl1pPr>
              <a:defRPr sz="2000" baseline="0"/>
            </a:lvl1pPr>
          </a:lstStyle>
          <a:p>
            <a:r>
              <a:rPr lang="en-US" dirty="0"/>
              <a:t>Click to add emphasis part of title</a:t>
            </a:r>
          </a:p>
        </p:txBody>
      </p:sp>
    </p:spTree>
    <p:extLst>
      <p:ext uri="{BB962C8B-B14F-4D97-AF65-F5344CB8AC3E}">
        <p14:creationId xmlns:p14="http://schemas.microsoft.com/office/powerpoint/2010/main" val="270054892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1_Title Slide - wide image [Red]">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89050" y="2859126"/>
            <a:ext cx="1982834" cy="886397"/>
          </a:xfrm>
        </p:spPr>
        <p:txBody>
          <a:bodyPr anchor="ctr"/>
          <a:lstStyle>
            <a:lvl1pPr>
              <a:defRPr sz="3200" baseline="0">
                <a:solidFill>
                  <a:schemeClr val="bg1"/>
                </a:solidFill>
              </a:defRPr>
            </a:lvl1pPr>
          </a:lstStyle>
          <a:p>
            <a:r>
              <a:rPr lang="en-US" dirty="0"/>
              <a:t>Title </a:t>
            </a:r>
            <a:r>
              <a:rPr lang="en-US" dirty="0" err="1"/>
              <a:t>title</a:t>
            </a:r>
            <a:r>
              <a:rPr lang="en-US" dirty="0"/>
              <a:t> </a:t>
            </a:r>
            <a:r>
              <a:rPr lang="en-US" dirty="0" err="1"/>
              <a:t>title</a:t>
            </a:r>
            <a:r>
              <a:rPr lang="en-US" dirty="0"/>
              <a:t> </a:t>
            </a:r>
            <a:r>
              <a:rPr lang="en-US" dirty="0" err="1"/>
              <a:t>title</a:t>
            </a:r>
            <a:endParaRPr lang="en-US" dirty="0"/>
          </a:p>
        </p:txBody>
      </p:sp>
      <p:sp>
        <p:nvSpPr>
          <p:cNvPr id="10" name="Picture Placeholder 3"/>
          <p:cNvSpPr>
            <a:spLocks noGrp="1"/>
          </p:cNvSpPr>
          <p:nvPr>
            <p:ph type="pic" sz="quarter" idx="10"/>
          </p:nvPr>
        </p:nvSpPr>
        <p:spPr>
          <a:xfrm>
            <a:off x="0" y="-9526"/>
            <a:ext cx="5930713" cy="6867525"/>
          </a:xfrm>
          <a:custGeom>
            <a:avLst/>
            <a:gdLst>
              <a:gd name="connsiteX0" fmla="*/ 0 w 6438900"/>
              <a:gd name="connsiteY0" fmla="*/ 0 h 5143500"/>
              <a:gd name="connsiteX1" fmla="*/ 6438900 w 6438900"/>
              <a:gd name="connsiteY1" fmla="*/ 0 h 5143500"/>
              <a:gd name="connsiteX2" fmla="*/ 6438900 w 6438900"/>
              <a:gd name="connsiteY2" fmla="*/ 5143500 h 5143500"/>
              <a:gd name="connsiteX3" fmla="*/ 0 w 6438900"/>
              <a:gd name="connsiteY3" fmla="*/ 5143500 h 5143500"/>
              <a:gd name="connsiteX4" fmla="*/ 0 w 6438900"/>
              <a:gd name="connsiteY4" fmla="*/ 0 h 5143500"/>
              <a:gd name="connsiteX0" fmla="*/ 0 w 6438900"/>
              <a:gd name="connsiteY0" fmla="*/ 0 h 5143500"/>
              <a:gd name="connsiteX1" fmla="*/ 4654924 w 6438900"/>
              <a:gd name="connsiteY1" fmla="*/ 0 h 5143500"/>
              <a:gd name="connsiteX2" fmla="*/ 6438900 w 6438900"/>
              <a:gd name="connsiteY2" fmla="*/ 5143500 h 5143500"/>
              <a:gd name="connsiteX3" fmla="*/ 0 w 6438900"/>
              <a:gd name="connsiteY3" fmla="*/ 5143500 h 5143500"/>
              <a:gd name="connsiteX4" fmla="*/ 0 w 6438900"/>
              <a:gd name="connsiteY4" fmla="*/ 0 h 5143500"/>
              <a:gd name="connsiteX0" fmla="*/ 0 w 6340288"/>
              <a:gd name="connsiteY0" fmla="*/ 0 h 5143500"/>
              <a:gd name="connsiteX1" fmla="*/ 4654924 w 6340288"/>
              <a:gd name="connsiteY1" fmla="*/ 0 h 5143500"/>
              <a:gd name="connsiteX2" fmla="*/ 6340288 w 6340288"/>
              <a:gd name="connsiteY2" fmla="*/ 5143500 h 5143500"/>
              <a:gd name="connsiteX3" fmla="*/ 0 w 6340288"/>
              <a:gd name="connsiteY3" fmla="*/ 5143500 h 5143500"/>
              <a:gd name="connsiteX4" fmla="*/ 0 w 6340288"/>
              <a:gd name="connsiteY4" fmla="*/ 0 h 5143500"/>
              <a:gd name="connsiteX0" fmla="*/ 0 w 6616513"/>
              <a:gd name="connsiteY0" fmla="*/ 0 h 5143500"/>
              <a:gd name="connsiteX1" fmla="*/ 4654924 w 6616513"/>
              <a:gd name="connsiteY1" fmla="*/ 0 h 5143500"/>
              <a:gd name="connsiteX2" fmla="*/ 6616513 w 6616513"/>
              <a:gd name="connsiteY2" fmla="*/ 5143500 h 5143500"/>
              <a:gd name="connsiteX3" fmla="*/ 0 w 6616513"/>
              <a:gd name="connsiteY3" fmla="*/ 5143500 h 5143500"/>
              <a:gd name="connsiteX4" fmla="*/ 0 w 6616513"/>
              <a:gd name="connsiteY4" fmla="*/ 0 h 5143500"/>
              <a:gd name="connsiteX0" fmla="*/ 0 w 6616513"/>
              <a:gd name="connsiteY0" fmla="*/ 7144 h 5150644"/>
              <a:gd name="connsiteX1" fmla="*/ 3578599 w 6616513"/>
              <a:gd name="connsiteY1" fmla="*/ 0 h 5150644"/>
              <a:gd name="connsiteX2" fmla="*/ 6616513 w 6616513"/>
              <a:gd name="connsiteY2" fmla="*/ 5150644 h 5150644"/>
              <a:gd name="connsiteX3" fmla="*/ 0 w 6616513"/>
              <a:gd name="connsiteY3" fmla="*/ 5150644 h 5150644"/>
              <a:gd name="connsiteX4" fmla="*/ 0 w 6616513"/>
              <a:gd name="connsiteY4" fmla="*/ 7144 h 5150644"/>
              <a:gd name="connsiteX0" fmla="*/ 0 w 5930713"/>
              <a:gd name="connsiteY0" fmla="*/ 7144 h 5150644"/>
              <a:gd name="connsiteX1" fmla="*/ 3578599 w 5930713"/>
              <a:gd name="connsiteY1" fmla="*/ 0 h 5150644"/>
              <a:gd name="connsiteX2" fmla="*/ 5930713 w 5930713"/>
              <a:gd name="connsiteY2" fmla="*/ 5150644 h 5150644"/>
              <a:gd name="connsiteX3" fmla="*/ 0 w 5930713"/>
              <a:gd name="connsiteY3" fmla="*/ 5150644 h 5150644"/>
              <a:gd name="connsiteX4" fmla="*/ 0 w 5930713"/>
              <a:gd name="connsiteY4" fmla="*/ 7144 h 51506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30713" h="5150644">
                <a:moveTo>
                  <a:pt x="0" y="7144"/>
                </a:moveTo>
                <a:lnTo>
                  <a:pt x="3578599" y="0"/>
                </a:lnTo>
                <a:lnTo>
                  <a:pt x="5930713" y="5150644"/>
                </a:lnTo>
                <a:lnTo>
                  <a:pt x="0" y="5150644"/>
                </a:lnTo>
                <a:lnTo>
                  <a:pt x="0" y="7144"/>
                </a:lnTo>
                <a:close/>
              </a:path>
            </a:pathLst>
          </a:custGeom>
        </p:spPr>
        <p:txBody>
          <a:bodyPr/>
          <a:lstStyle/>
          <a:p>
            <a:r>
              <a:rPr lang="en-US"/>
              <a:t>Click icon to add picture</a:t>
            </a:r>
            <a:endParaRPr lang="en-GB"/>
          </a:p>
        </p:txBody>
      </p:sp>
      <p:pic>
        <p:nvPicPr>
          <p:cNvPr id="14" name="Picture 24"/>
          <p:cNvPicPr>
            <a:picLocks noChangeAspect="1" noChangeArrowheads="1"/>
          </p:cNvPicPr>
          <p:nvPr userDrawn="1"/>
        </p:nvPicPr>
        <p:blipFill>
          <a:blip r:embed="rId2" cstate="print">
            <a:biLevel thresh="25000"/>
            <a:extLst>
              <a:ext uri="{28A0092B-C50C-407E-A947-70E740481C1C}">
                <a14:useLocalDpi xmlns:a14="http://schemas.microsoft.com/office/drawing/2010/main" val="0"/>
              </a:ext>
            </a:extLst>
          </a:blip>
          <a:srcRect/>
          <a:stretch>
            <a:fillRect/>
          </a:stretch>
        </p:blipFill>
        <p:spPr bwMode="auto">
          <a:xfrm>
            <a:off x="7018020" y="213178"/>
            <a:ext cx="1888872" cy="21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9557791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p:cSld name=" Section Header">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72833" y="3306922"/>
            <a:ext cx="7093160" cy="960263"/>
          </a:xfrm>
        </p:spPr>
        <p:txBody>
          <a:bodyPr lIns="0" anchor="t"/>
          <a:lstStyle>
            <a:lvl1pPr>
              <a:lnSpc>
                <a:spcPct val="80000"/>
              </a:lnSpc>
              <a:spcBef>
                <a:spcPts val="816"/>
              </a:spcBef>
              <a:defRPr sz="7800" cap="all" baseline="0">
                <a:solidFill>
                  <a:schemeClr val="bg1"/>
                </a:solidFill>
              </a:defRPr>
            </a:lvl1pPr>
          </a:lstStyle>
          <a:p>
            <a:r>
              <a:rPr lang="en-US" dirty="0"/>
              <a:t>DOLOR SIT</a:t>
            </a:r>
            <a:endParaRPr lang="en-GB" dirty="0"/>
          </a:p>
        </p:txBody>
      </p:sp>
      <p:sp>
        <p:nvSpPr>
          <p:cNvPr id="7" name="Text Placeholder 6"/>
          <p:cNvSpPr>
            <a:spLocks noGrp="1"/>
          </p:cNvSpPr>
          <p:nvPr>
            <p:ph type="body" sz="quarter" idx="13" hasCustomPrompt="1"/>
          </p:nvPr>
        </p:nvSpPr>
        <p:spPr>
          <a:xfrm>
            <a:off x="221814" y="2477744"/>
            <a:ext cx="6033722" cy="829179"/>
          </a:xfrm>
        </p:spPr>
        <p:txBody>
          <a:bodyPr anchor="b">
            <a:normAutofit/>
          </a:bodyPr>
          <a:lstStyle>
            <a:lvl1pPr>
              <a:spcBef>
                <a:spcPts val="1224"/>
              </a:spcBef>
              <a:defRPr sz="2700" b="0" cap="none" baseline="0">
                <a:solidFill>
                  <a:schemeClr val="bg1"/>
                </a:solidFill>
              </a:defRPr>
            </a:lvl1pPr>
          </a:lstStyle>
          <a:p>
            <a:pPr lvl="0"/>
            <a:r>
              <a:rPr lang="en-US" dirty="0"/>
              <a:t>Lorem Ipsum</a:t>
            </a:r>
            <a:endParaRPr lang="en-GB" dirty="0"/>
          </a:p>
        </p:txBody>
      </p:sp>
      <p:pic>
        <p:nvPicPr>
          <p:cNvPr id="13" name="Picture 24"/>
          <p:cNvPicPr>
            <a:picLocks noChangeAspect="1" noChangeArrowheads="1"/>
          </p:cNvPicPr>
          <p:nvPr userDrawn="1"/>
        </p:nvPicPr>
        <p:blipFill>
          <a:blip r:embed="rId2" cstate="print">
            <a:biLevel thresh="25000"/>
            <a:extLst>
              <a:ext uri="{28A0092B-C50C-407E-A947-70E740481C1C}">
                <a14:useLocalDpi xmlns:a14="http://schemas.microsoft.com/office/drawing/2010/main" val="0"/>
              </a:ext>
            </a:extLst>
          </a:blip>
          <a:srcRect/>
          <a:stretch>
            <a:fillRect/>
          </a:stretch>
        </p:blipFill>
        <p:spPr bwMode="auto">
          <a:xfrm>
            <a:off x="7018020" y="213178"/>
            <a:ext cx="1888872" cy="21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7913180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1_ Section Header">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72833" y="2667000"/>
            <a:ext cx="7093160" cy="812530"/>
          </a:xfrm>
        </p:spPr>
        <p:txBody>
          <a:bodyPr lIns="0" anchor="t"/>
          <a:lstStyle>
            <a:lvl1pPr>
              <a:lnSpc>
                <a:spcPct val="80000"/>
              </a:lnSpc>
              <a:spcBef>
                <a:spcPts val="816"/>
              </a:spcBef>
              <a:defRPr sz="6600" cap="all" baseline="0">
                <a:solidFill>
                  <a:schemeClr val="bg1"/>
                </a:solidFill>
              </a:defRPr>
            </a:lvl1pPr>
          </a:lstStyle>
          <a:p>
            <a:r>
              <a:rPr lang="en-US" dirty="0"/>
              <a:t>DOLOR SIT</a:t>
            </a:r>
            <a:endParaRPr lang="en-GB" dirty="0"/>
          </a:p>
        </p:txBody>
      </p:sp>
      <p:pic>
        <p:nvPicPr>
          <p:cNvPr id="13" name="Picture 24"/>
          <p:cNvPicPr>
            <a:picLocks noChangeAspect="1" noChangeArrowheads="1"/>
          </p:cNvPicPr>
          <p:nvPr userDrawn="1"/>
        </p:nvPicPr>
        <p:blipFill>
          <a:blip r:embed="rId2" cstate="print">
            <a:biLevel thresh="25000"/>
            <a:extLst>
              <a:ext uri="{28A0092B-C50C-407E-A947-70E740481C1C}">
                <a14:useLocalDpi xmlns:a14="http://schemas.microsoft.com/office/drawing/2010/main" val="0"/>
              </a:ext>
            </a:extLst>
          </a:blip>
          <a:srcRect/>
          <a:stretch>
            <a:fillRect/>
          </a:stretch>
        </p:blipFill>
        <p:spPr bwMode="auto">
          <a:xfrm>
            <a:off x="7018020" y="213178"/>
            <a:ext cx="1888872" cy="21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userDrawn="1"/>
        </p:nvSpPr>
        <p:spPr>
          <a:xfrm>
            <a:off x="8704362" y="6400800"/>
            <a:ext cx="307188" cy="317340"/>
          </a:xfrm>
          <a:prstGeom prst="rect">
            <a:avLst/>
          </a:prstGeom>
        </p:spPr>
        <p:txBody>
          <a:bodyPr vert="horz" wrap="none" lIns="0" tIns="0" rIns="0" bIns="0" rtlCol="0" anchor="b">
            <a:normAutofit/>
          </a:bodyPr>
          <a:lstStyle/>
          <a:p>
            <a:pPr marL="0" algn="l" defTabSz="924282" rtl="0" eaLnBrk="1" latinLnBrk="0" hangingPunct="1">
              <a:lnSpc>
                <a:spcPct val="85000"/>
              </a:lnSpc>
              <a:spcBef>
                <a:spcPts val="204"/>
              </a:spcBef>
            </a:pPr>
            <a:fld id="{01990C03-C3A3-48FE-AF6D-3AE397C89625}" type="slidenum">
              <a:rPr lang="en-GB" sz="800" kern="1200" smtClean="0">
                <a:solidFill>
                  <a:schemeClr val="bg1"/>
                </a:solidFill>
                <a:latin typeface="+mn-lt"/>
                <a:ea typeface="+mn-ea"/>
                <a:cs typeface="+mn-cs"/>
              </a:rPr>
              <a:pPr marL="0" algn="l" defTabSz="924282" rtl="0" eaLnBrk="1" latinLnBrk="0" hangingPunct="1">
                <a:lnSpc>
                  <a:spcPct val="85000"/>
                </a:lnSpc>
                <a:spcBef>
                  <a:spcPts val="204"/>
                </a:spcBef>
              </a:pPr>
              <a:t>‹#›</a:t>
            </a:fld>
            <a:endParaRPr lang="en-GB" sz="800" kern="1200" dirty="0">
              <a:solidFill>
                <a:schemeClr val="bg1"/>
              </a:solidFill>
              <a:latin typeface="+mn-lt"/>
              <a:ea typeface="+mn-ea"/>
              <a:cs typeface="+mn-cs"/>
            </a:endParaRPr>
          </a:p>
        </p:txBody>
      </p:sp>
      <p:pic>
        <p:nvPicPr>
          <p:cNvPr id="5" name="Picture 4" descr="IPSOS_GAMECHANGERS_blue.png"/>
          <p:cNvPicPr>
            <a:picLocks noChangeAspect="1"/>
          </p:cNvPicPr>
          <p:nvPr userDrawn="1"/>
        </p:nvPicPr>
        <p:blipFill rotWithShape="1">
          <a:blip r:embed="rId3" cstate="print">
            <a:extLst>
              <a:ext uri="{28A0092B-C50C-407E-A947-70E740481C1C}">
                <a14:useLocalDpi xmlns:a14="http://schemas.microsoft.com/office/drawing/2010/main" val="0"/>
              </a:ext>
            </a:extLst>
          </a:blip>
          <a:srcRect l="78888" t="-9671" b="-1"/>
          <a:stretch/>
        </p:blipFill>
        <p:spPr>
          <a:xfrm>
            <a:off x="8140829" y="6400800"/>
            <a:ext cx="377327" cy="355982"/>
          </a:xfrm>
          <a:prstGeom prst="rect">
            <a:avLst/>
          </a:prstGeom>
        </p:spPr>
      </p:pic>
      <p:sp>
        <p:nvSpPr>
          <p:cNvPr id="6" name="TextBox 5"/>
          <p:cNvSpPr txBox="1"/>
          <p:nvPr userDrawn="1"/>
        </p:nvSpPr>
        <p:spPr>
          <a:xfrm>
            <a:off x="367002" y="6341236"/>
            <a:ext cx="691172" cy="225209"/>
          </a:xfrm>
          <a:prstGeom prst="rect">
            <a:avLst/>
          </a:prstGeom>
        </p:spPr>
        <p:txBody>
          <a:bodyPr vert="horz" wrap="none" lIns="0" tIns="0" rIns="0" bIns="0" rtlCol="0" anchor="b">
            <a:normAutofit/>
          </a:bodyPr>
          <a:lstStyle/>
          <a:p>
            <a:pPr marL="0" marR="0" indent="0" algn="l" defTabSz="924282" rtl="0" eaLnBrk="1" fontAlgn="auto" latinLnBrk="0" hangingPunct="1">
              <a:lnSpc>
                <a:spcPct val="85000"/>
              </a:lnSpc>
              <a:spcBef>
                <a:spcPts val="204"/>
              </a:spcBef>
              <a:spcAft>
                <a:spcPts val="0"/>
              </a:spcAft>
              <a:buClrTx/>
              <a:buSzTx/>
              <a:buFontTx/>
              <a:buNone/>
              <a:tabLst/>
              <a:defRPr/>
            </a:pPr>
            <a:r>
              <a:rPr lang="en-GB" sz="800" kern="1200" dirty="0">
                <a:solidFill>
                  <a:schemeClr val="bg1"/>
                </a:solidFill>
                <a:latin typeface="+mn-lt"/>
                <a:ea typeface="+mn-ea"/>
                <a:cs typeface="+mn-cs"/>
              </a:rPr>
              <a:t>© 2018 Ipsos.</a:t>
            </a:r>
            <a:endParaRPr lang="en-GB" sz="1200" dirty="0">
              <a:solidFill>
                <a:schemeClr val="bg1"/>
              </a:solidFill>
            </a:endParaRPr>
          </a:p>
        </p:txBody>
      </p:sp>
    </p:spTree>
    <p:extLst>
      <p:ext uri="{BB962C8B-B14F-4D97-AF65-F5344CB8AC3E}">
        <p14:creationId xmlns:p14="http://schemas.microsoft.com/office/powerpoint/2010/main" val="231591377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p:cSld name="Fill1_Title Only">
    <p:bg bwMode="ltGray">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solidFill>
                  <a:schemeClr val="bg1"/>
                </a:solidFill>
              </a:defRPr>
            </a:lvl1pPr>
          </a:lstStyle>
          <a:p>
            <a:r>
              <a:rPr lang="en-US" dirty="0"/>
              <a:t>Click to add emphasis part of title</a:t>
            </a:r>
          </a:p>
        </p:txBody>
      </p:sp>
      <p:sp>
        <p:nvSpPr>
          <p:cNvPr id="8" name="Text Placeholder 7"/>
          <p:cNvSpPr>
            <a:spLocks noGrp="1"/>
          </p:cNvSpPr>
          <p:nvPr>
            <p:ph type="body" sz="quarter" idx="13" hasCustomPrompt="1"/>
          </p:nvPr>
        </p:nvSpPr>
        <p:spPr>
          <a:xfrm>
            <a:off x="232376" y="331099"/>
            <a:ext cx="6733351" cy="590215"/>
          </a:xfrm>
        </p:spPr>
        <p:txBody>
          <a:bodyPr anchor="b">
            <a:normAutofit/>
          </a:bodyPr>
          <a:lstStyle>
            <a:lvl1pPr marL="0" indent="0">
              <a:buNone/>
              <a:defRPr sz="1900" b="0" baseline="0">
                <a:solidFill>
                  <a:schemeClr val="bg1"/>
                </a:solidFill>
              </a:defRPr>
            </a:lvl1pPr>
          </a:lstStyle>
          <a:p>
            <a:pPr lvl="0"/>
            <a:r>
              <a:rPr lang="en-US" dirty="0"/>
              <a:t>CLICK TO ADD TAG LINE OR BEGINNING OF TITLE</a:t>
            </a:r>
            <a:endParaRPr lang="en-GB" dirty="0"/>
          </a:p>
        </p:txBody>
      </p:sp>
      <p:pic>
        <p:nvPicPr>
          <p:cNvPr id="14" name="Picture 24"/>
          <p:cNvPicPr>
            <a:picLocks noChangeAspect="1" noChangeArrowheads="1"/>
          </p:cNvPicPr>
          <p:nvPr userDrawn="1"/>
        </p:nvPicPr>
        <p:blipFill>
          <a:blip r:embed="rId2" cstate="print">
            <a:biLevel thresh="25000"/>
            <a:extLst>
              <a:ext uri="{28A0092B-C50C-407E-A947-70E740481C1C}">
                <a14:useLocalDpi xmlns:a14="http://schemas.microsoft.com/office/drawing/2010/main" val="0"/>
              </a:ext>
            </a:extLst>
          </a:blip>
          <a:srcRect/>
          <a:stretch>
            <a:fillRect/>
          </a:stretch>
        </p:blipFill>
        <p:spPr bwMode="auto">
          <a:xfrm>
            <a:off x="7018020" y="213178"/>
            <a:ext cx="1888872" cy="21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0500941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p:cSld name="Fill1_Text Options">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chemeClr val="bg1"/>
                </a:solidFill>
              </a:defRPr>
            </a:lvl1pPr>
          </a:lstStyle>
          <a:p>
            <a:r>
              <a:rPr lang="en-US" dirty="0"/>
              <a:t>Click to add emphasis part of title</a:t>
            </a:r>
          </a:p>
        </p:txBody>
      </p:sp>
      <p:sp>
        <p:nvSpPr>
          <p:cNvPr id="8" name="Text Placeholder 7"/>
          <p:cNvSpPr>
            <a:spLocks noGrp="1"/>
          </p:cNvSpPr>
          <p:nvPr>
            <p:ph type="body" sz="quarter" idx="13" hasCustomPrompt="1"/>
          </p:nvPr>
        </p:nvSpPr>
        <p:spPr>
          <a:xfrm>
            <a:off x="232377" y="331099"/>
            <a:ext cx="6733349" cy="590215"/>
          </a:xfrm>
        </p:spPr>
        <p:txBody>
          <a:bodyPr anchor="b">
            <a:normAutofit/>
          </a:bodyPr>
          <a:lstStyle>
            <a:lvl1pPr marL="0" indent="0">
              <a:buNone/>
              <a:defRPr sz="1900" b="0">
                <a:solidFill>
                  <a:schemeClr val="bg1"/>
                </a:solidFill>
              </a:defRPr>
            </a:lvl1pPr>
          </a:lstStyle>
          <a:p>
            <a:pPr lvl="0"/>
            <a:r>
              <a:rPr lang="en-US" dirty="0"/>
              <a:t>CLICK TO ADD TAG LINE OR BEGINNING OF TITLE</a:t>
            </a:r>
            <a:endParaRPr lang="en-GB" dirty="0"/>
          </a:p>
        </p:txBody>
      </p:sp>
      <p:sp>
        <p:nvSpPr>
          <p:cNvPr id="11" name="Text Placeholder 10"/>
          <p:cNvSpPr>
            <a:spLocks noGrp="1"/>
          </p:cNvSpPr>
          <p:nvPr>
            <p:ph type="body" sz="quarter" idx="14"/>
          </p:nvPr>
        </p:nvSpPr>
        <p:spPr>
          <a:xfrm>
            <a:off x="232377" y="1851261"/>
            <a:ext cx="7885666" cy="3524009"/>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pic>
        <p:nvPicPr>
          <p:cNvPr id="17" name="Picture 24"/>
          <p:cNvPicPr>
            <a:picLocks noChangeAspect="1" noChangeArrowheads="1"/>
          </p:cNvPicPr>
          <p:nvPr userDrawn="1"/>
        </p:nvPicPr>
        <p:blipFill>
          <a:blip r:embed="rId2" cstate="print">
            <a:biLevel thresh="25000"/>
            <a:extLst>
              <a:ext uri="{28A0092B-C50C-407E-A947-70E740481C1C}">
                <a14:useLocalDpi xmlns:a14="http://schemas.microsoft.com/office/drawing/2010/main" val="0"/>
              </a:ext>
            </a:extLst>
          </a:blip>
          <a:srcRect/>
          <a:stretch>
            <a:fillRect/>
          </a:stretch>
        </p:blipFill>
        <p:spPr bwMode="auto">
          <a:xfrm>
            <a:off x="7018020" y="213178"/>
            <a:ext cx="1888872" cy="21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4831393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p:cSld name="Fill1_Bullets Only">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chemeClr val="bg1"/>
                </a:solidFill>
              </a:defRPr>
            </a:lvl1pPr>
          </a:lstStyle>
          <a:p>
            <a:r>
              <a:rPr lang="en-US" dirty="0"/>
              <a:t>Click to add emphasis part of title</a:t>
            </a:r>
          </a:p>
        </p:txBody>
      </p:sp>
      <p:sp>
        <p:nvSpPr>
          <p:cNvPr id="8" name="Text Placeholder 7"/>
          <p:cNvSpPr>
            <a:spLocks noGrp="1"/>
          </p:cNvSpPr>
          <p:nvPr>
            <p:ph type="body" sz="quarter" idx="13" hasCustomPrompt="1"/>
          </p:nvPr>
        </p:nvSpPr>
        <p:spPr>
          <a:xfrm>
            <a:off x="232377" y="331099"/>
            <a:ext cx="6733349" cy="590215"/>
          </a:xfrm>
        </p:spPr>
        <p:txBody>
          <a:bodyPr anchor="b">
            <a:normAutofit/>
          </a:bodyPr>
          <a:lstStyle>
            <a:lvl1pPr marL="0" indent="0">
              <a:buNone/>
              <a:defRPr sz="1900" b="0">
                <a:solidFill>
                  <a:schemeClr val="bg1"/>
                </a:solidFill>
              </a:defRPr>
            </a:lvl1pPr>
          </a:lstStyle>
          <a:p>
            <a:pPr lvl="0"/>
            <a:r>
              <a:rPr lang="en-US" dirty="0"/>
              <a:t>CLICK TO ADD TAG LINE OR BEGINNING OF TITLE</a:t>
            </a:r>
            <a:endParaRPr lang="en-GB" dirty="0"/>
          </a:p>
        </p:txBody>
      </p:sp>
      <p:sp>
        <p:nvSpPr>
          <p:cNvPr id="11" name="Text Placeholder 10"/>
          <p:cNvSpPr>
            <a:spLocks noGrp="1"/>
          </p:cNvSpPr>
          <p:nvPr>
            <p:ph type="body" sz="quarter" idx="14"/>
          </p:nvPr>
        </p:nvSpPr>
        <p:spPr>
          <a:xfrm>
            <a:off x="232377" y="1851261"/>
            <a:ext cx="7885666" cy="3524009"/>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pic>
        <p:nvPicPr>
          <p:cNvPr id="17" name="Picture 24"/>
          <p:cNvPicPr>
            <a:picLocks noChangeAspect="1" noChangeArrowheads="1"/>
          </p:cNvPicPr>
          <p:nvPr userDrawn="1"/>
        </p:nvPicPr>
        <p:blipFill>
          <a:blip r:embed="rId2" cstate="print">
            <a:biLevel thresh="25000"/>
            <a:extLst>
              <a:ext uri="{28A0092B-C50C-407E-A947-70E740481C1C}">
                <a14:useLocalDpi xmlns:a14="http://schemas.microsoft.com/office/drawing/2010/main" val="0"/>
              </a:ext>
            </a:extLst>
          </a:blip>
          <a:srcRect/>
          <a:stretch>
            <a:fillRect/>
          </a:stretch>
        </p:blipFill>
        <p:spPr bwMode="auto">
          <a:xfrm>
            <a:off x="7018020" y="213178"/>
            <a:ext cx="1888872" cy="21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0770325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p:cSld name="Fill2_Title Only">
    <p:bg>
      <p:bgPr>
        <a:solidFill>
          <a:schemeClr val="accent6"/>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solidFill>
                  <a:schemeClr val="bg1"/>
                </a:solidFill>
              </a:defRPr>
            </a:lvl1pPr>
          </a:lstStyle>
          <a:p>
            <a:r>
              <a:rPr lang="en-US" dirty="0"/>
              <a:t>Click to add emphasis part of title</a:t>
            </a:r>
          </a:p>
        </p:txBody>
      </p:sp>
      <p:sp>
        <p:nvSpPr>
          <p:cNvPr id="8" name="Text Placeholder 7"/>
          <p:cNvSpPr>
            <a:spLocks noGrp="1"/>
          </p:cNvSpPr>
          <p:nvPr>
            <p:ph type="body" sz="quarter" idx="13" hasCustomPrompt="1"/>
          </p:nvPr>
        </p:nvSpPr>
        <p:spPr>
          <a:xfrm>
            <a:off x="232376" y="331099"/>
            <a:ext cx="6733351" cy="590215"/>
          </a:xfrm>
        </p:spPr>
        <p:txBody>
          <a:bodyPr anchor="b">
            <a:normAutofit/>
          </a:bodyPr>
          <a:lstStyle>
            <a:lvl1pPr marL="0" indent="0">
              <a:buNone/>
              <a:defRPr sz="1900" b="0" baseline="0">
                <a:solidFill>
                  <a:schemeClr val="bg1"/>
                </a:solidFill>
              </a:defRPr>
            </a:lvl1pPr>
          </a:lstStyle>
          <a:p>
            <a:pPr lvl="0"/>
            <a:r>
              <a:rPr lang="en-US" dirty="0"/>
              <a:t>CLICK TO ADD TAG LINE OR BEGINNING OF TITLE</a:t>
            </a:r>
            <a:endParaRPr lang="en-GB" dirty="0"/>
          </a:p>
        </p:txBody>
      </p:sp>
      <p:pic>
        <p:nvPicPr>
          <p:cNvPr id="14" name="Picture 24"/>
          <p:cNvPicPr>
            <a:picLocks noChangeAspect="1" noChangeArrowheads="1"/>
          </p:cNvPicPr>
          <p:nvPr userDrawn="1"/>
        </p:nvPicPr>
        <p:blipFill>
          <a:blip r:embed="rId2" cstate="print">
            <a:biLevel thresh="25000"/>
            <a:extLst>
              <a:ext uri="{28A0092B-C50C-407E-A947-70E740481C1C}">
                <a14:useLocalDpi xmlns:a14="http://schemas.microsoft.com/office/drawing/2010/main" val="0"/>
              </a:ext>
            </a:extLst>
          </a:blip>
          <a:srcRect/>
          <a:stretch>
            <a:fillRect/>
          </a:stretch>
        </p:blipFill>
        <p:spPr bwMode="auto">
          <a:xfrm>
            <a:off x="7018020" y="213178"/>
            <a:ext cx="1888872" cy="21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4356750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p:cSld name="Fill2_Text Options">
    <p:bg>
      <p:bgPr>
        <a:solidFill>
          <a:schemeClr val="accent6"/>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34003" y="857959"/>
            <a:ext cx="8654595" cy="457048"/>
          </a:xfrm>
        </p:spPr>
        <p:txBody>
          <a:bodyPr/>
          <a:lstStyle>
            <a:lvl1pPr>
              <a:defRPr>
                <a:solidFill>
                  <a:schemeClr val="bg1"/>
                </a:solidFill>
              </a:defRPr>
            </a:lvl1pPr>
          </a:lstStyle>
          <a:p>
            <a:r>
              <a:rPr lang="en-US" dirty="0"/>
              <a:t>Click to add emphasis part of title</a:t>
            </a:r>
          </a:p>
        </p:txBody>
      </p:sp>
      <p:sp>
        <p:nvSpPr>
          <p:cNvPr id="8" name="Text Placeholder 7"/>
          <p:cNvSpPr>
            <a:spLocks noGrp="1"/>
          </p:cNvSpPr>
          <p:nvPr>
            <p:ph type="body" sz="quarter" idx="13" hasCustomPrompt="1"/>
          </p:nvPr>
        </p:nvSpPr>
        <p:spPr>
          <a:xfrm>
            <a:off x="234000" y="331099"/>
            <a:ext cx="6725791" cy="590215"/>
          </a:xfrm>
        </p:spPr>
        <p:txBody>
          <a:bodyPr anchor="b">
            <a:normAutofit/>
          </a:bodyPr>
          <a:lstStyle>
            <a:lvl1pPr marL="0" indent="0">
              <a:buNone/>
              <a:defRPr sz="1900" b="0">
                <a:solidFill>
                  <a:schemeClr val="bg1"/>
                </a:solidFill>
              </a:defRPr>
            </a:lvl1pPr>
          </a:lstStyle>
          <a:p>
            <a:pPr lvl="0"/>
            <a:r>
              <a:rPr lang="en-US" dirty="0"/>
              <a:t>CLICK TO ADD TAG LINE OR BEGINNING OF TITLE</a:t>
            </a:r>
            <a:endParaRPr lang="en-GB" dirty="0"/>
          </a:p>
        </p:txBody>
      </p:sp>
      <p:sp>
        <p:nvSpPr>
          <p:cNvPr id="11" name="Text Placeholder 10"/>
          <p:cNvSpPr>
            <a:spLocks noGrp="1"/>
          </p:cNvSpPr>
          <p:nvPr>
            <p:ph type="body" sz="quarter" idx="14"/>
          </p:nvPr>
        </p:nvSpPr>
        <p:spPr>
          <a:xfrm>
            <a:off x="234000" y="1851257"/>
            <a:ext cx="7870391" cy="3524011"/>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pic>
        <p:nvPicPr>
          <p:cNvPr id="17" name="Picture 24"/>
          <p:cNvPicPr>
            <a:picLocks noChangeAspect="1" noChangeArrowheads="1"/>
          </p:cNvPicPr>
          <p:nvPr userDrawn="1"/>
        </p:nvPicPr>
        <p:blipFill>
          <a:blip r:embed="rId2" cstate="print">
            <a:biLevel thresh="25000"/>
            <a:extLst>
              <a:ext uri="{28A0092B-C50C-407E-A947-70E740481C1C}">
                <a14:useLocalDpi xmlns:a14="http://schemas.microsoft.com/office/drawing/2010/main" val="0"/>
              </a:ext>
            </a:extLst>
          </a:blip>
          <a:srcRect/>
          <a:stretch>
            <a:fillRect/>
          </a:stretch>
        </p:blipFill>
        <p:spPr bwMode="auto">
          <a:xfrm>
            <a:off x="7018020" y="213178"/>
            <a:ext cx="1888872" cy="21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4580748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Fill2_Bullets Only">
    <p:bg>
      <p:bgPr>
        <a:solidFill>
          <a:schemeClr val="accent6"/>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34003" y="857959"/>
            <a:ext cx="8654595" cy="457048"/>
          </a:xfrm>
        </p:spPr>
        <p:txBody>
          <a:bodyPr/>
          <a:lstStyle>
            <a:lvl1pPr>
              <a:defRPr>
                <a:solidFill>
                  <a:schemeClr val="bg1"/>
                </a:solidFill>
              </a:defRPr>
            </a:lvl1pPr>
          </a:lstStyle>
          <a:p>
            <a:r>
              <a:rPr lang="en-US" dirty="0"/>
              <a:t>Click to add emphasis part of title</a:t>
            </a:r>
          </a:p>
        </p:txBody>
      </p:sp>
      <p:sp>
        <p:nvSpPr>
          <p:cNvPr id="8" name="Text Placeholder 7"/>
          <p:cNvSpPr>
            <a:spLocks noGrp="1"/>
          </p:cNvSpPr>
          <p:nvPr>
            <p:ph type="body" sz="quarter" idx="13" hasCustomPrompt="1"/>
          </p:nvPr>
        </p:nvSpPr>
        <p:spPr>
          <a:xfrm>
            <a:off x="234000" y="331099"/>
            <a:ext cx="6725791" cy="590215"/>
          </a:xfrm>
        </p:spPr>
        <p:txBody>
          <a:bodyPr anchor="b">
            <a:normAutofit/>
          </a:bodyPr>
          <a:lstStyle>
            <a:lvl1pPr marL="0" indent="0">
              <a:buNone/>
              <a:defRPr sz="1900" b="0">
                <a:solidFill>
                  <a:schemeClr val="bg1"/>
                </a:solidFill>
              </a:defRPr>
            </a:lvl1pPr>
          </a:lstStyle>
          <a:p>
            <a:pPr lvl="0"/>
            <a:r>
              <a:rPr lang="en-US" dirty="0"/>
              <a:t>CLICK TO ADD TAG LINE OR BEGINNING OF TITLE</a:t>
            </a:r>
            <a:endParaRPr lang="en-GB" dirty="0"/>
          </a:p>
        </p:txBody>
      </p:sp>
      <p:sp>
        <p:nvSpPr>
          <p:cNvPr id="12" name="Text Placeholder 4"/>
          <p:cNvSpPr>
            <a:spLocks noGrp="1"/>
          </p:cNvSpPr>
          <p:nvPr>
            <p:ph type="body" sz="quarter" idx="14" hasCustomPrompt="1"/>
          </p:nvPr>
        </p:nvSpPr>
        <p:spPr>
          <a:xfrm>
            <a:off x="233365" y="1865606"/>
            <a:ext cx="8288337" cy="3519196"/>
          </a:xfrm>
        </p:spPr>
        <p:txBody>
          <a:bodyPr/>
          <a:lstStyle>
            <a:lvl1pPr marL="176213" indent="-176213">
              <a:lnSpc>
                <a:spcPct val="100000"/>
              </a:lnSpc>
              <a:spcBef>
                <a:spcPts val="300"/>
              </a:spcBef>
              <a:spcAft>
                <a:spcPts val="300"/>
              </a:spcAft>
              <a:buFont typeface="Arial" panose="020B0604020202020204" pitchFamily="34" charset="0"/>
              <a:buChar char="•"/>
              <a:defRPr sz="1200" cap="none">
                <a:solidFill>
                  <a:schemeClr val="bg1"/>
                </a:solidFill>
              </a:defRPr>
            </a:lvl1pPr>
            <a:lvl2pPr marL="476250" indent="-166688">
              <a:lnSpc>
                <a:spcPct val="100000"/>
              </a:lnSpc>
              <a:spcBef>
                <a:spcPts val="300"/>
              </a:spcBef>
              <a:spcAft>
                <a:spcPts val="300"/>
              </a:spcAft>
              <a:buFont typeface="Arial" panose="020B0604020202020204" pitchFamily="34" charset="0"/>
              <a:buChar char="–"/>
              <a:tabLst/>
              <a:defRPr sz="1200">
                <a:solidFill>
                  <a:schemeClr val="bg1"/>
                </a:solidFill>
              </a:defRPr>
            </a:lvl2pPr>
            <a:lvl3pPr marL="692150" indent="-177800">
              <a:lnSpc>
                <a:spcPct val="100000"/>
              </a:lnSpc>
              <a:spcBef>
                <a:spcPts val="300"/>
              </a:spcBef>
              <a:spcAft>
                <a:spcPts val="300"/>
              </a:spcAft>
              <a:buSzPct val="85000"/>
              <a:buFont typeface="Arial" panose="020B0604020202020204" pitchFamily="34" charset="0"/>
              <a:buChar char="•"/>
              <a:defRPr sz="1200">
                <a:solidFill>
                  <a:schemeClr val="bg1"/>
                </a:solidFill>
              </a:defRPr>
            </a:lvl3pPr>
            <a:lvl5pPr marL="968375" indent="-174625">
              <a:lnSpc>
                <a:spcPct val="100000"/>
              </a:lnSpc>
              <a:spcBef>
                <a:spcPts val="300"/>
              </a:spcBef>
              <a:spcAft>
                <a:spcPts val="300"/>
              </a:spcAft>
              <a:buSzPct val="85000"/>
              <a:buFont typeface="Arial" panose="020B0604020202020204" pitchFamily="34" charset="0"/>
              <a:buChar char="-"/>
              <a:defRPr sz="1200">
                <a:solidFill>
                  <a:schemeClr val="bg1"/>
                </a:solidFill>
              </a:defRPr>
            </a:lvl5pPr>
          </a:lstStyle>
          <a:p>
            <a:pPr lvl="0"/>
            <a:r>
              <a:rPr lang="en-US" dirty="0"/>
              <a:t>First level bullet</a:t>
            </a:r>
          </a:p>
          <a:p>
            <a:pPr lvl="1"/>
            <a:r>
              <a:rPr lang="en-US" dirty="0"/>
              <a:t>Second level</a:t>
            </a:r>
          </a:p>
          <a:p>
            <a:pPr lvl="2"/>
            <a:r>
              <a:rPr lang="en-US" dirty="0"/>
              <a:t>Third level</a:t>
            </a:r>
          </a:p>
          <a:p>
            <a:pPr lvl="4"/>
            <a:r>
              <a:rPr lang="en-US" dirty="0"/>
              <a:t>Fourth level</a:t>
            </a:r>
            <a:endParaRPr lang="en-GB" dirty="0"/>
          </a:p>
        </p:txBody>
      </p:sp>
      <p:pic>
        <p:nvPicPr>
          <p:cNvPr id="16" name="Picture 24"/>
          <p:cNvPicPr>
            <a:picLocks noChangeAspect="1" noChangeArrowheads="1"/>
          </p:cNvPicPr>
          <p:nvPr userDrawn="1"/>
        </p:nvPicPr>
        <p:blipFill>
          <a:blip r:embed="rId2" cstate="print">
            <a:biLevel thresh="25000"/>
            <a:extLst>
              <a:ext uri="{28A0092B-C50C-407E-A947-70E740481C1C}">
                <a14:useLocalDpi xmlns:a14="http://schemas.microsoft.com/office/drawing/2010/main" val="0"/>
              </a:ext>
            </a:extLst>
          </a:blip>
          <a:srcRect/>
          <a:stretch>
            <a:fillRect/>
          </a:stretch>
        </p:blipFill>
        <p:spPr bwMode="auto">
          <a:xfrm>
            <a:off x="7018020" y="213178"/>
            <a:ext cx="1888872" cy="21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7988211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p:cSld name="Fill3_Title Only">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bwMode="black"/>
        <p:txBody>
          <a:bodyPr/>
          <a:lstStyle>
            <a:lvl1pPr>
              <a:defRPr baseline="0">
                <a:solidFill>
                  <a:schemeClr val="bg1"/>
                </a:solidFill>
              </a:defRPr>
            </a:lvl1pPr>
          </a:lstStyle>
          <a:p>
            <a:r>
              <a:rPr lang="en-US" dirty="0"/>
              <a:t>Click to add emphasis part of title</a:t>
            </a:r>
          </a:p>
        </p:txBody>
      </p:sp>
      <p:sp>
        <p:nvSpPr>
          <p:cNvPr id="8" name="Text Placeholder 7"/>
          <p:cNvSpPr>
            <a:spLocks noGrp="1"/>
          </p:cNvSpPr>
          <p:nvPr>
            <p:ph type="body" sz="quarter" idx="13" hasCustomPrompt="1"/>
          </p:nvPr>
        </p:nvSpPr>
        <p:spPr bwMode="black">
          <a:xfrm>
            <a:off x="232376" y="331099"/>
            <a:ext cx="6733351" cy="590215"/>
          </a:xfrm>
        </p:spPr>
        <p:txBody>
          <a:bodyPr anchor="b">
            <a:normAutofit/>
          </a:bodyPr>
          <a:lstStyle>
            <a:lvl1pPr marL="0" indent="0">
              <a:buNone/>
              <a:defRPr sz="1900" b="0" baseline="0">
                <a:solidFill>
                  <a:schemeClr val="bg1"/>
                </a:solidFill>
              </a:defRPr>
            </a:lvl1pPr>
          </a:lstStyle>
          <a:p>
            <a:pPr lvl="0"/>
            <a:r>
              <a:rPr lang="en-US" dirty="0"/>
              <a:t>CLICK TO ADD TAG LINE OR BEGINNING OF TITLE</a:t>
            </a:r>
            <a:endParaRPr lang="en-GB" dirty="0"/>
          </a:p>
        </p:txBody>
      </p:sp>
      <p:pic>
        <p:nvPicPr>
          <p:cNvPr id="14" name="Picture 24"/>
          <p:cNvPicPr>
            <a:picLocks noChangeAspect="1" noChangeArrowheads="1"/>
          </p:cNvPicPr>
          <p:nvPr userDrawn="1"/>
        </p:nvPicPr>
        <p:blipFill>
          <a:blip r:embed="rId2" cstate="print">
            <a:biLevel thresh="25000"/>
            <a:extLst>
              <a:ext uri="{28A0092B-C50C-407E-A947-70E740481C1C}">
                <a14:useLocalDpi xmlns:a14="http://schemas.microsoft.com/office/drawing/2010/main" val="0"/>
              </a:ext>
            </a:extLst>
          </a:blip>
          <a:srcRect/>
          <a:stretch>
            <a:fillRect/>
          </a:stretch>
        </p:blipFill>
        <p:spPr bwMode="auto">
          <a:xfrm>
            <a:off x="7018020" y="213178"/>
            <a:ext cx="1888872" cy="21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487018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s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34000" y="457200"/>
            <a:ext cx="8646971" cy="387798"/>
          </a:xfrm>
        </p:spPr>
        <p:txBody>
          <a:bodyPr/>
          <a:lstStyle>
            <a:lvl1pPr>
              <a:defRPr sz="2800" baseline="0"/>
            </a:lvl1pPr>
          </a:lstStyle>
          <a:p>
            <a:r>
              <a:rPr lang="en-US" dirty="0"/>
              <a:t>Click to add emphasis part of title</a:t>
            </a:r>
          </a:p>
        </p:txBody>
      </p:sp>
      <p:sp>
        <p:nvSpPr>
          <p:cNvPr id="4" name="Text Placeholder 4"/>
          <p:cNvSpPr>
            <a:spLocks noGrp="1"/>
          </p:cNvSpPr>
          <p:nvPr>
            <p:ph type="body" sz="quarter" idx="14" hasCustomPrompt="1"/>
          </p:nvPr>
        </p:nvSpPr>
        <p:spPr>
          <a:xfrm>
            <a:off x="234000" y="1066800"/>
            <a:ext cx="8288337" cy="3519196"/>
          </a:xfrm>
        </p:spPr>
        <p:txBody>
          <a:bodyPr/>
          <a:lstStyle>
            <a:lvl1pPr marL="176213" indent="-176213">
              <a:lnSpc>
                <a:spcPct val="100000"/>
              </a:lnSpc>
              <a:spcBef>
                <a:spcPts val="300"/>
              </a:spcBef>
              <a:spcAft>
                <a:spcPts val="300"/>
              </a:spcAft>
              <a:buFont typeface="Arial" panose="020B0604020202020204" pitchFamily="34" charset="0"/>
              <a:buChar char="•"/>
              <a:defRPr sz="1200" cap="none"/>
            </a:lvl1pPr>
            <a:lvl2pPr marL="476250" indent="-166688">
              <a:lnSpc>
                <a:spcPct val="100000"/>
              </a:lnSpc>
              <a:spcBef>
                <a:spcPts val="300"/>
              </a:spcBef>
              <a:spcAft>
                <a:spcPts val="300"/>
              </a:spcAft>
              <a:buFont typeface="Arial" panose="020B0604020202020204" pitchFamily="34" charset="0"/>
              <a:buChar char="–"/>
              <a:tabLst/>
              <a:defRPr sz="1200"/>
            </a:lvl2pPr>
            <a:lvl3pPr marL="692150" indent="-177800">
              <a:lnSpc>
                <a:spcPct val="100000"/>
              </a:lnSpc>
              <a:spcBef>
                <a:spcPts val="300"/>
              </a:spcBef>
              <a:spcAft>
                <a:spcPts val="300"/>
              </a:spcAft>
              <a:buSzPct val="85000"/>
              <a:buFont typeface="Arial" panose="020B0604020202020204" pitchFamily="34" charset="0"/>
              <a:buChar char="•"/>
              <a:defRPr sz="1200"/>
            </a:lvl3pPr>
            <a:lvl5pPr marL="968375" indent="-174625">
              <a:lnSpc>
                <a:spcPct val="100000"/>
              </a:lnSpc>
              <a:spcBef>
                <a:spcPts val="300"/>
              </a:spcBef>
              <a:spcAft>
                <a:spcPts val="300"/>
              </a:spcAft>
              <a:buSzPct val="85000"/>
              <a:buFont typeface="Arial" panose="020B0604020202020204" pitchFamily="34" charset="0"/>
              <a:buChar char="-"/>
              <a:defRPr sz="1200"/>
            </a:lvl5pPr>
          </a:lstStyle>
          <a:p>
            <a:pPr lvl="0"/>
            <a:r>
              <a:rPr lang="en-US" dirty="0"/>
              <a:t>First level bullet</a:t>
            </a:r>
          </a:p>
          <a:p>
            <a:pPr lvl="1"/>
            <a:r>
              <a:rPr lang="en-US" dirty="0"/>
              <a:t>Second level</a:t>
            </a:r>
          </a:p>
          <a:p>
            <a:pPr lvl="2"/>
            <a:r>
              <a:rPr lang="en-US" dirty="0"/>
              <a:t>Third level</a:t>
            </a:r>
          </a:p>
          <a:p>
            <a:pPr lvl="4"/>
            <a:r>
              <a:rPr lang="en-US" dirty="0"/>
              <a:t>Fourth level</a:t>
            </a:r>
            <a:endParaRPr lang="en-GB" dirty="0"/>
          </a:p>
        </p:txBody>
      </p:sp>
      <p:sp>
        <p:nvSpPr>
          <p:cNvPr id="5" name="TextBox 4"/>
          <p:cNvSpPr txBox="1"/>
          <p:nvPr userDrawn="1"/>
        </p:nvSpPr>
        <p:spPr>
          <a:xfrm>
            <a:off x="367002" y="6341236"/>
            <a:ext cx="691172" cy="225209"/>
          </a:xfrm>
          <a:prstGeom prst="rect">
            <a:avLst/>
          </a:prstGeom>
        </p:spPr>
        <p:txBody>
          <a:bodyPr vert="horz" wrap="none" lIns="0" tIns="0" rIns="0" bIns="0" rtlCol="0" anchor="b">
            <a:normAutofit/>
          </a:bodyPr>
          <a:lstStyle/>
          <a:p>
            <a:pPr marL="0" marR="0" indent="0" algn="l" defTabSz="924282" rtl="0" eaLnBrk="1" fontAlgn="auto" latinLnBrk="0" hangingPunct="1">
              <a:lnSpc>
                <a:spcPct val="85000"/>
              </a:lnSpc>
              <a:spcBef>
                <a:spcPts val="204"/>
              </a:spcBef>
              <a:spcAft>
                <a:spcPts val="0"/>
              </a:spcAft>
              <a:buClrTx/>
              <a:buSzTx/>
              <a:buFontTx/>
              <a:buNone/>
              <a:tabLst/>
              <a:defRPr/>
            </a:pPr>
            <a:r>
              <a:rPr lang="en-GB" sz="800" kern="1200" dirty="0">
                <a:solidFill>
                  <a:schemeClr val="bg1">
                    <a:lumMod val="50000"/>
                  </a:schemeClr>
                </a:solidFill>
                <a:latin typeface="+mn-lt"/>
                <a:ea typeface="+mn-ea"/>
                <a:cs typeface="+mn-cs"/>
              </a:rPr>
              <a:t>© 2017 Ipsos.</a:t>
            </a:r>
            <a:endParaRPr lang="en-GB" sz="1200" dirty="0">
              <a:solidFill>
                <a:schemeClr val="bg1">
                  <a:lumMod val="50000"/>
                </a:schemeClr>
              </a:solidFill>
            </a:endParaRPr>
          </a:p>
        </p:txBody>
      </p:sp>
    </p:spTree>
    <p:extLst>
      <p:ext uri="{BB962C8B-B14F-4D97-AF65-F5344CB8AC3E}">
        <p14:creationId xmlns:p14="http://schemas.microsoft.com/office/powerpoint/2010/main" val="376088902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p:cSld name="Fill3_Text Options">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chemeClr val="bg1"/>
                </a:solidFill>
              </a:defRPr>
            </a:lvl1pPr>
          </a:lstStyle>
          <a:p>
            <a:r>
              <a:rPr lang="en-US" dirty="0"/>
              <a:t>Click to add emphasis part of title</a:t>
            </a:r>
          </a:p>
        </p:txBody>
      </p:sp>
      <p:sp>
        <p:nvSpPr>
          <p:cNvPr id="8" name="Text Placeholder 7"/>
          <p:cNvSpPr>
            <a:spLocks noGrp="1"/>
          </p:cNvSpPr>
          <p:nvPr>
            <p:ph type="body" sz="quarter" idx="13" hasCustomPrompt="1"/>
          </p:nvPr>
        </p:nvSpPr>
        <p:spPr>
          <a:xfrm>
            <a:off x="232377" y="331099"/>
            <a:ext cx="6733349" cy="590215"/>
          </a:xfrm>
        </p:spPr>
        <p:txBody>
          <a:bodyPr anchor="b">
            <a:normAutofit/>
          </a:bodyPr>
          <a:lstStyle>
            <a:lvl1pPr marL="0" indent="0">
              <a:buNone/>
              <a:defRPr sz="1900" b="0">
                <a:solidFill>
                  <a:schemeClr val="bg1"/>
                </a:solidFill>
              </a:defRPr>
            </a:lvl1pPr>
          </a:lstStyle>
          <a:p>
            <a:pPr lvl="0"/>
            <a:r>
              <a:rPr lang="en-US" dirty="0"/>
              <a:t>CLICK TO ADD TAG LINE OR BEGINNING OF TITLE</a:t>
            </a:r>
            <a:endParaRPr lang="en-GB" dirty="0"/>
          </a:p>
        </p:txBody>
      </p:sp>
      <p:sp>
        <p:nvSpPr>
          <p:cNvPr id="11" name="Text Placeholder 10"/>
          <p:cNvSpPr>
            <a:spLocks noGrp="1"/>
          </p:cNvSpPr>
          <p:nvPr>
            <p:ph type="body" sz="quarter" idx="14"/>
          </p:nvPr>
        </p:nvSpPr>
        <p:spPr>
          <a:xfrm>
            <a:off x="232377" y="1851261"/>
            <a:ext cx="7885666" cy="3524009"/>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pic>
        <p:nvPicPr>
          <p:cNvPr id="17" name="Picture 24"/>
          <p:cNvPicPr>
            <a:picLocks noChangeAspect="1" noChangeArrowheads="1"/>
          </p:cNvPicPr>
          <p:nvPr userDrawn="1"/>
        </p:nvPicPr>
        <p:blipFill>
          <a:blip r:embed="rId2" cstate="print">
            <a:biLevel thresh="25000"/>
            <a:extLst>
              <a:ext uri="{28A0092B-C50C-407E-A947-70E740481C1C}">
                <a14:useLocalDpi xmlns:a14="http://schemas.microsoft.com/office/drawing/2010/main" val="0"/>
              </a:ext>
            </a:extLst>
          </a:blip>
          <a:srcRect/>
          <a:stretch>
            <a:fillRect/>
          </a:stretch>
        </p:blipFill>
        <p:spPr bwMode="auto">
          <a:xfrm>
            <a:off x="7018020" y="213178"/>
            <a:ext cx="1888872" cy="21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9665221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Fill3_Bullets Only">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chemeClr val="bg1"/>
                </a:solidFill>
              </a:defRPr>
            </a:lvl1pPr>
          </a:lstStyle>
          <a:p>
            <a:r>
              <a:rPr lang="en-US" dirty="0"/>
              <a:t>Click to add emphasis part of title</a:t>
            </a:r>
          </a:p>
        </p:txBody>
      </p:sp>
      <p:sp>
        <p:nvSpPr>
          <p:cNvPr id="8" name="Text Placeholder 7"/>
          <p:cNvSpPr>
            <a:spLocks noGrp="1"/>
          </p:cNvSpPr>
          <p:nvPr>
            <p:ph type="body" sz="quarter" idx="13" hasCustomPrompt="1"/>
          </p:nvPr>
        </p:nvSpPr>
        <p:spPr>
          <a:xfrm>
            <a:off x="232377" y="331099"/>
            <a:ext cx="6733349" cy="590215"/>
          </a:xfrm>
        </p:spPr>
        <p:txBody>
          <a:bodyPr anchor="b">
            <a:normAutofit/>
          </a:bodyPr>
          <a:lstStyle>
            <a:lvl1pPr marL="0" indent="0">
              <a:buNone/>
              <a:defRPr sz="1900" b="0">
                <a:solidFill>
                  <a:schemeClr val="bg1"/>
                </a:solidFill>
              </a:defRPr>
            </a:lvl1pPr>
          </a:lstStyle>
          <a:p>
            <a:pPr lvl="0"/>
            <a:r>
              <a:rPr lang="en-US" dirty="0"/>
              <a:t>CLICK TO ADD TAG LINE OR BEGINNING OF TITLE</a:t>
            </a:r>
            <a:endParaRPr lang="en-GB" dirty="0"/>
          </a:p>
        </p:txBody>
      </p:sp>
      <p:sp>
        <p:nvSpPr>
          <p:cNvPr id="12" name="Text Placeholder 4"/>
          <p:cNvSpPr>
            <a:spLocks noGrp="1"/>
          </p:cNvSpPr>
          <p:nvPr>
            <p:ph type="body" sz="quarter" idx="14" hasCustomPrompt="1"/>
          </p:nvPr>
        </p:nvSpPr>
        <p:spPr>
          <a:xfrm>
            <a:off x="233365" y="1865606"/>
            <a:ext cx="8288337" cy="3519196"/>
          </a:xfrm>
        </p:spPr>
        <p:txBody>
          <a:bodyPr/>
          <a:lstStyle>
            <a:lvl1pPr marL="176213" indent="-176213">
              <a:lnSpc>
                <a:spcPct val="100000"/>
              </a:lnSpc>
              <a:spcBef>
                <a:spcPts val="300"/>
              </a:spcBef>
              <a:spcAft>
                <a:spcPts val="300"/>
              </a:spcAft>
              <a:buFont typeface="Arial" panose="020B0604020202020204" pitchFamily="34" charset="0"/>
              <a:buChar char="•"/>
              <a:defRPr sz="1200" cap="none">
                <a:solidFill>
                  <a:schemeClr val="bg1"/>
                </a:solidFill>
              </a:defRPr>
            </a:lvl1pPr>
            <a:lvl2pPr marL="476250" indent="-166688">
              <a:lnSpc>
                <a:spcPct val="100000"/>
              </a:lnSpc>
              <a:spcBef>
                <a:spcPts val="300"/>
              </a:spcBef>
              <a:spcAft>
                <a:spcPts val="300"/>
              </a:spcAft>
              <a:buFont typeface="Arial" panose="020B0604020202020204" pitchFamily="34" charset="0"/>
              <a:buChar char="–"/>
              <a:tabLst/>
              <a:defRPr sz="1200">
                <a:solidFill>
                  <a:schemeClr val="bg1"/>
                </a:solidFill>
              </a:defRPr>
            </a:lvl2pPr>
            <a:lvl3pPr marL="692150" indent="-177800">
              <a:lnSpc>
                <a:spcPct val="100000"/>
              </a:lnSpc>
              <a:spcBef>
                <a:spcPts val="300"/>
              </a:spcBef>
              <a:spcAft>
                <a:spcPts val="300"/>
              </a:spcAft>
              <a:buSzPct val="85000"/>
              <a:buFont typeface="Arial" panose="020B0604020202020204" pitchFamily="34" charset="0"/>
              <a:buChar char="•"/>
              <a:defRPr sz="1200">
                <a:solidFill>
                  <a:schemeClr val="bg1"/>
                </a:solidFill>
              </a:defRPr>
            </a:lvl3pPr>
            <a:lvl5pPr marL="968375" indent="-174625">
              <a:lnSpc>
                <a:spcPct val="100000"/>
              </a:lnSpc>
              <a:spcBef>
                <a:spcPts val="300"/>
              </a:spcBef>
              <a:spcAft>
                <a:spcPts val="300"/>
              </a:spcAft>
              <a:buSzPct val="85000"/>
              <a:buFont typeface="Arial" panose="020B0604020202020204" pitchFamily="34" charset="0"/>
              <a:buChar char="-"/>
              <a:defRPr sz="1200">
                <a:solidFill>
                  <a:schemeClr val="bg1"/>
                </a:solidFill>
              </a:defRPr>
            </a:lvl5pPr>
          </a:lstStyle>
          <a:p>
            <a:pPr lvl="0"/>
            <a:r>
              <a:rPr lang="en-US" dirty="0"/>
              <a:t>First level bullet</a:t>
            </a:r>
          </a:p>
          <a:p>
            <a:pPr lvl="1"/>
            <a:r>
              <a:rPr lang="en-US" dirty="0"/>
              <a:t>Second level</a:t>
            </a:r>
          </a:p>
          <a:p>
            <a:pPr lvl="2"/>
            <a:r>
              <a:rPr lang="en-US" dirty="0"/>
              <a:t>Third level</a:t>
            </a:r>
          </a:p>
          <a:p>
            <a:pPr lvl="4"/>
            <a:r>
              <a:rPr lang="en-US" dirty="0"/>
              <a:t>Fourth level</a:t>
            </a:r>
            <a:endParaRPr lang="en-GB" dirty="0"/>
          </a:p>
        </p:txBody>
      </p:sp>
      <p:pic>
        <p:nvPicPr>
          <p:cNvPr id="16" name="Picture 24"/>
          <p:cNvPicPr>
            <a:picLocks noChangeAspect="1" noChangeArrowheads="1"/>
          </p:cNvPicPr>
          <p:nvPr userDrawn="1"/>
        </p:nvPicPr>
        <p:blipFill>
          <a:blip r:embed="rId2" cstate="print">
            <a:biLevel thresh="25000"/>
            <a:extLst>
              <a:ext uri="{28A0092B-C50C-407E-A947-70E740481C1C}">
                <a14:useLocalDpi xmlns:a14="http://schemas.microsoft.com/office/drawing/2010/main" val="0"/>
              </a:ext>
            </a:extLst>
          </a:blip>
          <a:srcRect/>
          <a:stretch>
            <a:fillRect/>
          </a:stretch>
        </p:blipFill>
        <p:spPr bwMode="auto">
          <a:xfrm>
            <a:off x="7018020" y="213178"/>
            <a:ext cx="1888872" cy="21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5836645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3_Main Title - 1/3 Imag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176001" y="2952519"/>
            <a:ext cx="4699059" cy="512448"/>
          </a:xfrm>
        </p:spPr>
        <p:txBody>
          <a:bodyPr anchor="ctr"/>
          <a:lstStyle>
            <a:lvl1pPr>
              <a:defRPr sz="3700" baseline="0"/>
            </a:lvl1pPr>
          </a:lstStyle>
          <a:p>
            <a:r>
              <a:rPr lang="en-US" dirty="0"/>
              <a:t>Impact word(s)</a:t>
            </a:r>
          </a:p>
        </p:txBody>
      </p:sp>
      <p:sp>
        <p:nvSpPr>
          <p:cNvPr id="14" name="Footer Placeholder 10"/>
          <p:cNvSpPr>
            <a:spLocks noGrp="1"/>
          </p:cNvSpPr>
          <p:nvPr>
            <p:ph type="ftr" sz="quarter" idx="11"/>
          </p:nvPr>
        </p:nvSpPr>
        <p:spPr>
          <a:xfrm>
            <a:off x="4176001" y="5375268"/>
            <a:ext cx="4699059" cy="794629"/>
          </a:xfrm>
          <a:prstGeom prst="rect">
            <a:avLst/>
          </a:prstGeom>
        </p:spPr>
        <p:txBody>
          <a:bodyPr lIns="0" tIns="0" rIns="0" bIns="0"/>
          <a:lstStyle>
            <a:lvl1pPr>
              <a:defRPr sz="1000">
                <a:solidFill>
                  <a:schemeClr val="accent4">
                    <a:lumMod val="75000"/>
                  </a:schemeClr>
                </a:solidFill>
              </a:defRPr>
            </a:lvl1pPr>
          </a:lstStyle>
          <a:p>
            <a:r>
              <a:rPr lang="en-GB" dirty="0"/>
              <a:t>© 2015 Ipsos.  All rights reserved. Contains Ipsos' Confidential and Proprietary information and may not be disclosed or reproduced without the prior written consent of Ipsos.</a:t>
            </a:r>
          </a:p>
        </p:txBody>
      </p:sp>
      <p:sp>
        <p:nvSpPr>
          <p:cNvPr id="21" name="TextBox 20"/>
          <p:cNvSpPr txBox="1"/>
          <p:nvPr userDrawn="1"/>
        </p:nvSpPr>
        <p:spPr>
          <a:xfrm>
            <a:off x="7848600" y="6400800"/>
            <a:ext cx="1219200" cy="393540"/>
          </a:xfrm>
          <a:prstGeom prst="rect">
            <a:avLst/>
          </a:prstGeom>
          <a:solidFill>
            <a:schemeClr val="bg1"/>
          </a:solidFill>
        </p:spPr>
        <p:txBody>
          <a:bodyPr vert="horz" wrap="none" lIns="0" tIns="0" rIns="0" bIns="0" rtlCol="0" anchor="b">
            <a:normAutofit/>
          </a:bodyPr>
          <a:lstStyle/>
          <a:p>
            <a:pPr>
              <a:lnSpc>
                <a:spcPct val="85000"/>
              </a:lnSpc>
              <a:spcBef>
                <a:spcPts val="204"/>
              </a:spcBef>
            </a:pPr>
            <a:fld id="{01990C03-C3A3-48FE-AF6D-3AE397C89625}" type="slidenum">
              <a:rPr lang="en-GB" sz="1000">
                <a:solidFill>
                  <a:schemeClr val="bg1"/>
                </a:solidFill>
              </a:rPr>
              <a:pPr>
                <a:lnSpc>
                  <a:spcPct val="85000"/>
                </a:lnSpc>
                <a:spcBef>
                  <a:spcPts val="204"/>
                </a:spcBef>
              </a:pPr>
              <a:t>‹#›</a:t>
            </a:fld>
            <a:endParaRPr lang="en-GB" sz="1000" dirty="0">
              <a:solidFill>
                <a:schemeClr val="bg1"/>
              </a:solidFill>
            </a:endParaRPr>
          </a:p>
        </p:txBody>
      </p:sp>
    </p:spTree>
    <p:extLst>
      <p:ext uri="{BB962C8B-B14F-4D97-AF65-F5344CB8AC3E}">
        <p14:creationId xmlns:p14="http://schemas.microsoft.com/office/powerpoint/2010/main" val="307978889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1_Blank White">
    <p:spTree>
      <p:nvGrpSpPr>
        <p:cNvPr id="1" name=""/>
        <p:cNvGrpSpPr/>
        <p:nvPr/>
      </p:nvGrpSpPr>
      <p:grpSpPr>
        <a:xfrm>
          <a:off x="0" y="0"/>
          <a:ext cx="0" cy="0"/>
          <a:chOff x="0" y="0"/>
          <a:chExt cx="0" cy="0"/>
        </a:xfrm>
      </p:grpSpPr>
    </p:spTree>
    <p:extLst>
      <p:ext uri="{BB962C8B-B14F-4D97-AF65-F5344CB8AC3E}">
        <p14:creationId xmlns:p14="http://schemas.microsoft.com/office/powerpoint/2010/main" val="412368446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1_Mobile 1">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solidFill>
                  <a:schemeClr val="tx1"/>
                </a:solidFill>
              </a:defRPr>
            </a:lvl1pPr>
          </a:lstStyle>
          <a:p>
            <a:r>
              <a:rPr lang="en-US" dirty="0"/>
              <a:t>Click to add emphasis part of title</a:t>
            </a:r>
          </a:p>
        </p:txBody>
      </p:sp>
      <p:sp>
        <p:nvSpPr>
          <p:cNvPr id="8" name="Text Placeholder 7"/>
          <p:cNvSpPr>
            <a:spLocks noGrp="1"/>
          </p:cNvSpPr>
          <p:nvPr>
            <p:ph type="body" sz="quarter" idx="13" hasCustomPrompt="1"/>
          </p:nvPr>
        </p:nvSpPr>
        <p:spPr>
          <a:xfrm>
            <a:off x="247650" y="331099"/>
            <a:ext cx="7472962" cy="590215"/>
          </a:xfrm>
        </p:spPr>
        <p:txBody>
          <a:bodyPr anchor="b">
            <a:normAutofit/>
          </a:bodyPr>
          <a:lstStyle>
            <a:lvl1pPr marL="0" indent="0">
              <a:buNone/>
              <a:defRPr sz="1900" b="0" baseline="0">
                <a:solidFill>
                  <a:schemeClr val="bg2"/>
                </a:solidFill>
              </a:defRPr>
            </a:lvl1pPr>
          </a:lstStyle>
          <a:p>
            <a:pPr lvl="0"/>
            <a:r>
              <a:rPr lang="en-US" dirty="0"/>
              <a:t>Click to add tag line or beginning of title</a:t>
            </a:r>
            <a:endParaRPr lang="en-GB" dirty="0"/>
          </a:p>
        </p:txBody>
      </p:sp>
      <p:sp>
        <p:nvSpPr>
          <p:cNvPr id="7" name="Picture Placeholder 6"/>
          <p:cNvSpPr>
            <a:spLocks noGrp="1"/>
          </p:cNvSpPr>
          <p:nvPr>
            <p:ph type="pic" sz="quarter" idx="16"/>
          </p:nvPr>
        </p:nvSpPr>
        <p:spPr>
          <a:xfrm rot="420000">
            <a:off x="6504329" y="2177424"/>
            <a:ext cx="1809823" cy="2855108"/>
          </a:xfrm>
        </p:spPr>
        <p:txBody>
          <a:bodyPr/>
          <a:lstStyle/>
          <a:p>
            <a:r>
              <a:rPr lang="en-US"/>
              <a:t>Click icon to add picture</a:t>
            </a:r>
            <a:endParaRPr lang="en-GB" dirty="0"/>
          </a:p>
        </p:txBody>
      </p:sp>
    </p:spTree>
    <p:extLst>
      <p:ext uri="{BB962C8B-B14F-4D97-AF65-F5344CB8AC3E}">
        <p14:creationId xmlns:p14="http://schemas.microsoft.com/office/powerpoint/2010/main" val="83603315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Contacts">
    <p:bg>
      <p:bgPr>
        <a:solidFill>
          <a:schemeClr val="accent6"/>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solidFill>
                  <a:schemeClr val="bg1"/>
                </a:solidFill>
              </a:defRPr>
            </a:lvl1pPr>
          </a:lstStyle>
          <a:p>
            <a:r>
              <a:rPr lang="en-US" dirty="0"/>
              <a:t>Click to add emphasis part of title</a:t>
            </a:r>
          </a:p>
        </p:txBody>
      </p:sp>
      <p:sp>
        <p:nvSpPr>
          <p:cNvPr id="21" name="TextBox 20"/>
          <p:cNvSpPr txBox="1"/>
          <p:nvPr userDrawn="1"/>
        </p:nvSpPr>
        <p:spPr>
          <a:xfrm>
            <a:off x="239634" y="6249103"/>
            <a:ext cx="307188" cy="317340"/>
          </a:xfrm>
          <a:prstGeom prst="rect">
            <a:avLst/>
          </a:prstGeom>
        </p:spPr>
        <p:txBody>
          <a:bodyPr vert="horz" wrap="none" lIns="0" tIns="0" rIns="0" bIns="0" rtlCol="0" anchor="b">
            <a:normAutofit/>
          </a:bodyPr>
          <a:lstStyle/>
          <a:p>
            <a:pPr marL="0" algn="l" defTabSz="924282" rtl="0" eaLnBrk="1" latinLnBrk="0" hangingPunct="1">
              <a:lnSpc>
                <a:spcPct val="85000"/>
              </a:lnSpc>
              <a:spcBef>
                <a:spcPts val="204"/>
              </a:spcBef>
            </a:pPr>
            <a:fld id="{01990C03-C3A3-48FE-AF6D-3AE397C89625}" type="slidenum">
              <a:rPr lang="en-GB" sz="800" kern="1200" smtClean="0">
                <a:solidFill>
                  <a:schemeClr val="bg1"/>
                </a:solidFill>
                <a:latin typeface="+mn-lt"/>
                <a:ea typeface="+mn-ea"/>
                <a:cs typeface="+mn-cs"/>
              </a:rPr>
              <a:pPr marL="0" algn="l" defTabSz="924282" rtl="0" eaLnBrk="1" latinLnBrk="0" hangingPunct="1">
                <a:lnSpc>
                  <a:spcPct val="85000"/>
                </a:lnSpc>
                <a:spcBef>
                  <a:spcPts val="204"/>
                </a:spcBef>
              </a:pPr>
              <a:t>‹#›</a:t>
            </a:fld>
            <a:endParaRPr lang="en-GB" sz="800" kern="1200" dirty="0">
              <a:solidFill>
                <a:schemeClr val="bg1"/>
              </a:solidFill>
              <a:latin typeface="+mn-lt"/>
              <a:ea typeface="+mn-ea"/>
              <a:cs typeface="+mn-cs"/>
            </a:endParaRPr>
          </a:p>
        </p:txBody>
      </p:sp>
      <p:sp>
        <p:nvSpPr>
          <p:cNvPr id="22" name="TextBox 21"/>
          <p:cNvSpPr txBox="1"/>
          <p:nvPr userDrawn="1"/>
        </p:nvSpPr>
        <p:spPr>
          <a:xfrm>
            <a:off x="629736" y="6341236"/>
            <a:ext cx="691172" cy="225209"/>
          </a:xfrm>
          <a:prstGeom prst="rect">
            <a:avLst/>
          </a:prstGeom>
        </p:spPr>
        <p:txBody>
          <a:bodyPr vert="horz" wrap="none" lIns="0" tIns="0" rIns="0" bIns="0" rtlCol="0" anchor="b">
            <a:normAutofit/>
          </a:bodyPr>
          <a:lstStyle/>
          <a:p>
            <a:pPr marL="0" marR="0" indent="0" algn="l" defTabSz="924282" rtl="0" eaLnBrk="1" fontAlgn="auto" latinLnBrk="0" hangingPunct="1">
              <a:lnSpc>
                <a:spcPct val="85000"/>
              </a:lnSpc>
              <a:spcBef>
                <a:spcPts val="204"/>
              </a:spcBef>
              <a:spcAft>
                <a:spcPts val="0"/>
              </a:spcAft>
              <a:buClrTx/>
              <a:buSzTx/>
              <a:buFontTx/>
              <a:buNone/>
              <a:tabLst/>
              <a:defRPr/>
            </a:pPr>
            <a:r>
              <a:rPr lang="en-GB" sz="800" kern="1200" dirty="0">
                <a:solidFill>
                  <a:schemeClr val="bg1"/>
                </a:solidFill>
                <a:latin typeface="+mn-lt"/>
                <a:ea typeface="+mn-ea"/>
                <a:cs typeface="+mn-cs"/>
              </a:rPr>
              <a:t>© 2017 Ipsos.</a:t>
            </a:r>
            <a:endParaRPr lang="en-GB" sz="1200" dirty="0">
              <a:solidFill>
                <a:schemeClr val="bg1"/>
              </a:solidFill>
            </a:endParaRPr>
          </a:p>
        </p:txBody>
      </p:sp>
      <p:grpSp>
        <p:nvGrpSpPr>
          <p:cNvPr id="13" name="Group 12"/>
          <p:cNvGrpSpPr/>
          <p:nvPr userDrawn="1"/>
        </p:nvGrpSpPr>
        <p:grpSpPr>
          <a:xfrm>
            <a:off x="6965726" y="6232981"/>
            <a:ext cx="1933546" cy="355982"/>
            <a:chOff x="10239375" y="6688139"/>
            <a:chExt cx="2842245" cy="523426"/>
          </a:xfrm>
        </p:grpSpPr>
        <p:pic>
          <p:nvPicPr>
            <p:cNvPr id="14" name="Picture 13" descr="IPSOS_GAMECHANGERS_blue.png"/>
            <p:cNvPicPr>
              <a:picLocks noChangeAspect="1"/>
            </p:cNvPicPr>
            <p:nvPr/>
          </p:nvPicPr>
          <p:blipFill rotWithShape="1">
            <a:blip r:embed="rId2" cstate="print">
              <a:extLst>
                <a:ext uri="{28A0092B-C50C-407E-A947-70E740481C1C}">
                  <a14:useLocalDpi xmlns:a14="http://schemas.microsoft.com/office/drawing/2010/main" val="0"/>
                </a:ext>
              </a:extLst>
            </a:blip>
            <a:srcRect l="78888" t="-9671" b="-1"/>
            <a:stretch/>
          </p:blipFill>
          <p:spPr>
            <a:xfrm>
              <a:off x="12526963" y="6688139"/>
              <a:ext cx="554657" cy="523426"/>
            </a:xfrm>
            <a:prstGeom prst="rect">
              <a:avLst/>
            </a:prstGeom>
          </p:spPr>
        </p:pic>
        <p:pic>
          <p:nvPicPr>
            <p:cNvPr id="24" name="Picture 23" descr="IPSOS_GAMECHANGERS_blue.png"/>
            <p:cNvPicPr>
              <a:picLocks noChangeAspect="1"/>
            </p:cNvPicPr>
            <p:nvPr userDrawn="1"/>
          </p:nvPicPr>
          <p:blipFill rotWithShape="1">
            <a:blip r:embed="rId2" cstate="print">
              <a:biLevel thresh="25000"/>
              <a:extLst>
                <a:ext uri="{28A0092B-C50C-407E-A947-70E740481C1C}">
                  <a14:useLocalDpi xmlns:a14="http://schemas.microsoft.com/office/drawing/2010/main" val="0"/>
                </a:ext>
              </a:extLst>
            </a:blip>
            <a:srcRect t="14610" r="22774"/>
            <a:stretch/>
          </p:blipFill>
          <p:spPr>
            <a:xfrm>
              <a:off x="10239375" y="6804025"/>
              <a:ext cx="2028825" cy="407539"/>
            </a:xfrm>
            <a:prstGeom prst="rect">
              <a:avLst/>
            </a:prstGeom>
          </p:spPr>
        </p:pic>
      </p:grpSp>
      <p:pic>
        <p:nvPicPr>
          <p:cNvPr id="15" name="Picture 24"/>
          <p:cNvPicPr>
            <a:picLocks noChangeAspect="1" noChangeArrowheads="1"/>
          </p:cNvPicPr>
          <p:nvPr userDrawn="1"/>
        </p:nvPicPr>
        <p:blipFill>
          <a:blip r:embed="rId3" cstate="print">
            <a:biLevel thresh="25000"/>
            <a:extLst>
              <a:ext uri="{28A0092B-C50C-407E-A947-70E740481C1C}">
                <a14:useLocalDpi xmlns:a14="http://schemas.microsoft.com/office/drawing/2010/main" val="0"/>
              </a:ext>
            </a:extLst>
          </a:blip>
          <a:srcRect/>
          <a:stretch>
            <a:fillRect/>
          </a:stretch>
        </p:blipFill>
        <p:spPr bwMode="auto">
          <a:xfrm>
            <a:off x="7018020" y="213178"/>
            <a:ext cx="1888872" cy="21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958326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ext Optio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add emphasis part of title</a:t>
            </a:r>
          </a:p>
        </p:txBody>
      </p:sp>
      <p:sp>
        <p:nvSpPr>
          <p:cNvPr id="8" name="Text Placeholder 7"/>
          <p:cNvSpPr>
            <a:spLocks noGrp="1"/>
          </p:cNvSpPr>
          <p:nvPr>
            <p:ph type="body" sz="quarter" idx="13" hasCustomPrompt="1"/>
          </p:nvPr>
        </p:nvSpPr>
        <p:spPr>
          <a:xfrm>
            <a:off x="232378" y="331099"/>
            <a:ext cx="6725791" cy="590215"/>
          </a:xfrm>
        </p:spPr>
        <p:txBody>
          <a:bodyPr anchor="b">
            <a:normAutofit/>
          </a:bodyPr>
          <a:lstStyle>
            <a:lvl1pPr marL="0" indent="0">
              <a:buNone/>
              <a:defRPr sz="1900" b="0">
                <a:solidFill>
                  <a:schemeClr val="bg2"/>
                </a:solidFill>
              </a:defRPr>
            </a:lvl1pPr>
          </a:lstStyle>
          <a:p>
            <a:pPr lvl="0"/>
            <a:r>
              <a:rPr lang="en-US" dirty="0"/>
              <a:t>CLICK TO ADD TAG LINE OR BEGINNING OF TITLE</a:t>
            </a:r>
            <a:endParaRPr lang="en-GB" dirty="0"/>
          </a:p>
        </p:txBody>
      </p:sp>
      <p:sp>
        <p:nvSpPr>
          <p:cNvPr id="11" name="Text Placeholder 10"/>
          <p:cNvSpPr>
            <a:spLocks noGrp="1"/>
          </p:cNvSpPr>
          <p:nvPr>
            <p:ph type="body" sz="quarter" idx="14"/>
          </p:nvPr>
        </p:nvSpPr>
        <p:spPr>
          <a:xfrm>
            <a:off x="247650" y="1851257"/>
            <a:ext cx="7870391" cy="3524011"/>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22189853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ullets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34003" y="762000"/>
            <a:ext cx="8654595" cy="457048"/>
          </a:xfrm>
        </p:spPr>
        <p:txBody>
          <a:bodyPr/>
          <a:lstStyle/>
          <a:p>
            <a:r>
              <a:rPr lang="en-US" dirty="0"/>
              <a:t>Click to add emphasis part of title</a:t>
            </a:r>
          </a:p>
        </p:txBody>
      </p:sp>
      <p:sp>
        <p:nvSpPr>
          <p:cNvPr id="8" name="Text Placeholder 7"/>
          <p:cNvSpPr>
            <a:spLocks noGrp="1"/>
          </p:cNvSpPr>
          <p:nvPr>
            <p:ph type="body" sz="quarter" idx="13" hasCustomPrompt="1"/>
          </p:nvPr>
        </p:nvSpPr>
        <p:spPr>
          <a:xfrm>
            <a:off x="234000" y="380719"/>
            <a:ext cx="6710396" cy="292388"/>
          </a:xfrm>
        </p:spPr>
        <p:txBody>
          <a:bodyPr anchor="b">
            <a:spAutoFit/>
          </a:bodyPr>
          <a:lstStyle>
            <a:lvl1pPr marL="0" indent="0">
              <a:buNone/>
              <a:defRPr sz="1900" b="0">
                <a:solidFill>
                  <a:schemeClr val="bg2"/>
                </a:solidFill>
              </a:defRPr>
            </a:lvl1pPr>
          </a:lstStyle>
          <a:p>
            <a:pPr lvl="0"/>
            <a:r>
              <a:rPr lang="en-US" dirty="0"/>
              <a:t>click TO ADD TAG LINE OR BEGINNING OF TITLE</a:t>
            </a:r>
            <a:endParaRPr lang="en-GB" dirty="0"/>
          </a:p>
        </p:txBody>
      </p:sp>
      <p:sp>
        <p:nvSpPr>
          <p:cNvPr id="5" name="Text Placeholder 4"/>
          <p:cNvSpPr>
            <a:spLocks noGrp="1"/>
          </p:cNvSpPr>
          <p:nvPr>
            <p:ph type="body" sz="quarter" idx="14" hasCustomPrompt="1"/>
          </p:nvPr>
        </p:nvSpPr>
        <p:spPr>
          <a:xfrm>
            <a:off x="233365" y="1371600"/>
            <a:ext cx="8288337" cy="969496"/>
          </a:xfrm>
        </p:spPr>
        <p:txBody>
          <a:bodyPr>
            <a:spAutoFit/>
          </a:bodyPr>
          <a:lstStyle>
            <a:lvl1pPr marL="176213" indent="-176213">
              <a:lnSpc>
                <a:spcPct val="100000"/>
              </a:lnSpc>
              <a:spcBef>
                <a:spcPts val="300"/>
              </a:spcBef>
              <a:spcAft>
                <a:spcPts val="300"/>
              </a:spcAft>
              <a:buFont typeface="Arial" panose="020B0604020202020204" pitchFamily="34" charset="0"/>
              <a:buChar char="•"/>
              <a:defRPr sz="1200" cap="none"/>
            </a:lvl1pPr>
            <a:lvl2pPr marL="476250" indent="-166688">
              <a:lnSpc>
                <a:spcPct val="100000"/>
              </a:lnSpc>
              <a:spcBef>
                <a:spcPts val="300"/>
              </a:spcBef>
              <a:spcAft>
                <a:spcPts val="300"/>
              </a:spcAft>
              <a:buFont typeface="Arial" panose="020B0604020202020204" pitchFamily="34" charset="0"/>
              <a:buChar char="–"/>
              <a:tabLst/>
              <a:defRPr sz="1200"/>
            </a:lvl2pPr>
            <a:lvl3pPr marL="692150" indent="-177800">
              <a:lnSpc>
                <a:spcPct val="100000"/>
              </a:lnSpc>
              <a:spcBef>
                <a:spcPts val="300"/>
              </a:spcBef>
              <a:spcAft>
                <a:spcPts val="300"/>
              </a:spcAft>
              <a:buSzPct val="85000"/>
              <a:buFont typeface="Arial" panose="020B0604020202020204" pitchFamily="34" charset="0"/>
              <a:buChar char="•"/>
              <a:defRPr sz="1200"/>
            </a:lvl3pPr>
            <a:lvl5pPr marL="968375" indent="-174625">
              <a:lnSpc>
                <a:spcPct val="100000"/>
              </a:lnSpc>
              <a:spcBef>
                <a:spcPts val="300"/>
              </a:spcBef>
              <a:spcAft>
                <a:spcPts val="300"/>
              </a:spcAft>
              <a:buSzPct val="85000"/>
              <a:buFont typeface="Arial" panose="020B0604020202020204" pitchFamily="34" charset="0"/>
              <a:buChar char="-"/>
              <a:defRPr sz="1200"/>
            </a:lvl5pPr>
          </a:lstStyle>
          <a:p>
            <a:pPr lvl="0"/>
            <a:r>
              <a:rPr lang="en-US" dirty="0"/>
              <a:t>First level bullet</a:t>
            </a:r>
          </a:p>
          <a:p>
            <a:pPr lvl="1"/>
            <a:r>
              <a:rPr lang="en-US" dirty="0"/>
              <a:t>Second level</a:t>
            </a:r>
          </a:p>
          <a:p>
            <a:pPr lvl="2"/>
            <a:r>
              <a:rPr lang="en-US" dirty="0"/>
              <a:t>Third level</a:t>
            </a:r>
          </a:p>
          <a:p>
            <a:pPr lvl="4"/>
            <a:r>
              <a:rPr lang="en-US" dirty="0"/>
              <a:t>Fourth level</a:t>
            </a:r>
            <a:endParaRPr lang="en-GB" dirty="0"/>
          </a:p>
        </p:txBody>
      </p:sp>
      <p:sp>
        <p:nvSpPr>
          <p:cNvPr id="6" name="Text Placeholder 6">
            <a:extLst>
              <a:ext uri="{FF2B5EF4-FFF2-40B4-BE49-F238E27FC236}">
                <a16:creationId xmlns:a16="http://schemas.microsoft.com/office/drawing/2014/main" xmlns="" id="{7B6A0D7E-06EE-4D1F-A95A-836B146B0A10}"/>
              </a:ext>
            </a:extLst>
          </p:cNvPr>
          <p:cNvSpPr>
            <a:spLocks noGrp="1"/>
          </p:cNvSpPr>
          <p:nvPr>
            <p:ph type="body" sz="quarter" idx="16" hasCustomPrompt="1"/>
          </p:nvPr>
        </p:nvSpPr>
        <p:spPr>
          <a:xfrm>
            <a:off x="226321" y="6316124"/>
            <a:ext cx="6718075" cy="424383"/>
          </a:xfrm>
        </p:spPr>
        <p:txBody>
          <a:bodyPr anchor="b">
            <a:normAutofit/>
          </a:bodyPr>
          <a:lstStyle>
            <a:lvl1pPr algn="l">
              <a:lnSpc>
                <a:spcPct val="95000"/>
              </a:lnSpc>
              <a:spcBef>
                <a:spcPts val="204"/>
              </a:spcBef>
              <a:defRPr sz="1000" cap="none" baseline="0">
                <a:solidFill>
                  <a:schemeClr val="bg2">
                    <a:lumMod val="50000"/>
                  </a:schemeClr>
                </a:solidFill>
              </a:defRPr>
            </a:lvl1pPr>
          </a:lstStyle>
          <a:p>
            <a:pPr lvl="0"/>
            <a:r>
              <a:rPr lang="en-US" dirty="0"/>
              <a:t>Question and Base</a:t>
            </a:r>
            <a:endParaRPr lang="en-GB" dirty="0"/>
          </a:p>
        </p:txBody>
      </p:sp>
    </p:spTree>
    <p:extLst>
      <p:ext uri="{BB962C8B-B14F-4D97-AF65-F5344CB8AC3E}">
        <p14:creationId xmlns:p14="http://schemas.microsoft.com/office/powerpoint/2010/main" val="27287436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with Bling">
    <p:spTree>
      <p:nvGrpSpPr>
        <p:cNvPr id="1" name=""/>
        <p:cNvGrpSpPr/>
        <p:nvPr/>
      </p:nvGrpSpPr>
      <p:grpSpPr>
        <a:xfrm>
          <a:off x="0" y="0"/>
          <a:ext cx="0" cy="0"/>
          <a:chOff x="0" y="0"/>
          <a:chExt cx="0" cy="0"/>
        </a:xfrm>
      </p:grpSpPr>
      <p:grpSp>
        <p:nvGrpSpPr>
          <p:cNvPr id="12" name="Group 11"/>
          <p:cNvGrpSpPr/>
          <p:nvPr userDrawn="1"/>
        </p:nvGrpSpPr>
        <p:grpSpPr>
          <a:xfrm>
            <a:off x="8170263" y="4205621"/>
            <a:ext cx="973740" cy="2652379"/>
            <a:chOff x="11870412" y="3781425"/>
            <a:chExt cx="1570949" cy="3781425"/>
          </a:xfrm>
        </p:grpSpPr>
        <p:sp>
          <p:nvSpPr>
            <p:cNvPr id="13" name="Oval 12"/>
            <p:cNvSpPr>
              <a:spLocks/>
            </p:cNvSpPr>
            <p:nvPr/>
          </p:nvSpPr>
          <p:spPr bwMode="auto">
            <a:xfrm rot="3900000" flipH="1">
              <a:off x="12506686" y="4873163"/>
              <a:ext cx="698400" cy="789879"/>
            </a:xfrm>
            <a:prstGeom prst="ellipse">
              <a:avLst/>
            </a:prstGeom>
            <a:solidFill>
              <a:schemeClr val="accent6"/>
            </a:solidFill>
            <a:ln>
              <a:noFill/>
            </a:ln>
          </p:spPr>
          <p:txBody>
            <a:bodyPr vert="horz" wrap="square" lIns="91440" tIns="45720" rIns="91440" bIns="45720" numCol="1" anchor="t" anchorCtr="0" compatLnSpc="1">
              <a:prstTxWarp prst="textNoShape">
                <a:avLst/>
              </a:prstTxWarp>
            </a:bodyPr>
            <a:lstStyle/>
            <a:p>
              <a:endParaRPr lang="en-GB" dirty="0"/>
            </a:p>
          </p:txBody>
        </p:sp>
        <p:sp>
          <p:nvSpPr>
            <p:cNvPr id="14" name="Oval 13"/>
            <p:cNvSpPr/>
            <p:nvPr/>
          </p:nvSpPr>
          <p:spPr>
            <a:xfrm>
              <a:off x="12353809" y="4356054"/>
              <a:ext cx="464635" cy="41128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Oval 14"/>
            <p:cNvSpPr/>
            <p:nvPr/>
          </p:nvSpPr>
          <p:spPr>
            <a:xfrm>
              <a:off x="12330947" y="4060981"/>
              <a:ext cx="197470" cy="17283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6" name="Right Triangle 15"/>
            <p:cNvSpPr/>
            <p:nvPr/>
          </p:nvSpPr>
          <p:spPr>
            <a:xfrm flipH="1">
              <a:off x="11870412" y="3781425"/>
              <a:ext cx="1570949" cy="3781425"/>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Freeform 16"/>
            <p:cNvSpPr>
              <a:spLocks/>
            </p:cNvSpPr>
            <p:nvPr/>
          </p:nvSpPr>
          <p:spPr bwMode="auto">
            <a:xfrm rot="21075523">
              <a:off x="12263453" y="5283312"/>
              <a:ext cx="957422" cy="1142838"/>
            </a:xfrm>
            <a:custGeom>
              <a:avLst/>
              <a:gdLst>
                <a:gd name="T0" fmla="*/ 397 w 568"/>
                <a:gd name="T1" fmla="*/ 0 h 678"/>
                <a:gd name="T2" fmla="*/ 397 w 568"/>
                <a:gd name="T3" fmla="*/ 0 h 678"/>
                <a:gd name="T4" fmla="*/ 428 w 568"/>
                <a:gd name="T5" fmla="*/ 22 h 678"/>
                <a:gd name="T6" fmla="*/ 457 w 568"/>
                <a:gd name="T7" fmla="*/ 46 h 678"/>
                <a:gd name="T8" fmla="*/ 481 w 568"/>
                <a:gd name="T9" fmla="*/ 71 h 678"/>
                <a:gd name="T10" fmla="*/ 503 w 568"/>
                <a:gd name="T11" fmla="*/ 100 h 678"/>
                <a:gd name="T12" fmla="*/ 522 w 568"/>
                <a:gd name="T13" fmla="*/ 131 h 678"/>
                <a:gd name="T14" fmla="*/ 539 w 568"/>
                <a:gd name="T15" fmla="*/ 163 h 678"/>
                <a:gd name="T16" fmla="*/ 551 w 568"/>
                <a:gd name="T17" fmla="*/ 196 h 678"/>
                <a:gd name="T18" fmla="*/ 559 w 568"/>
                <a:gd name="T19" fmla="*/ 230 h 678"/>
                <a:gd name="T20" fmla="*/ 566 w 568"/>
                <a:gd name="T21" fmla="*/ 266 h 678"/>
                <a:gd name="T22" fmla="*/ 568 w 568"/>
                <a:gd name="T23" fmla="*/ 300 h 678"/>
                <a:gd name="T24" fmla="*/ 568 w 568"/>
                <a:gd name="T25" fmla="*/ 335 h 678"/>
                <a:gd name="T26" fmla="*/ 564 w 568"/>
                <a:gd name="T27" fmla="*/ 371 h 678"/>
                <a:gd name="T28" fmla="*/ 556 w 568"/>
                <a:gd name="T29" fmla="*/ 407 h 678"/>
                <a:gd name="T30" fmla="*/ 544 w 568"/>
                <a:gd name="T31" fmla="*/ 441 h 678"/>
                <a:gd name="T32" fmla="*/ 530 w 568"/>
                <a:gd name="T33" fmla="*/ 475 h 678"/>
                <a:gd name="T34" fmla="*/ 511 w 568"/>
                <a:gd name="T35" fmla="*/ 507 h 678"/>
                <a:gd name="T36" fmla="*/ 511 w 568"/>
                <a:gd name="T37" fmla="*/ 507 h 678"/>
                <a:gd name="T38" fmla="*/ 489 w 568"/>
                <a:gd name="T39" fmla="*/ 538 h 678"/>
                <a:gd name="T40" fmla="*/ 466 w 568"/>
                <a:gd name="T41" fmla="*/ 567 h 678"/>
                <a:gd name="T42" fmla="*/ 438 w 568"/>
                <a:gd name="T43" fmla="*/ 591 h 678"/>
                <a:gd name="T44" fmla="*/ 409 w 568"/>
                <a:gd name="T45" fmla="*/ 613 h 678"/>
                <a:gd name="T46" fmla="*/ 380 w 568"/>
                <a:gd name="T47" fmla="*/ 632 h 678"/>
                <a:gd name="T48" fmla="*/ 348 w 568"/>
                <a:gd name="T49" fmla="*/ 647 h 678"/>
                <a:gd name="T50" fmla="*/ 314 w 568"/>
                <a:gd name="T51" fmla="*/ 661 h 678"/>
                <a:gd name="T52" fmla="*/ 280 w 568"/>
                <a:gd name="T53" fmla="*/ 669 h 678"/>
                <a:gd name="T54" fmla="*/ 246 w 568"/>
                <a:gd name="T55" fmla="*/ 676 h 678"/>
                <a:gd name="T56" fmla="*/ 210 w 568"/>
                <a:gd name="T57" fmla="*/ 678 h 678"/>
                <a:gd name="T58" fmla="*/ 174 w 568"/>
                <a:gd name="T59" fmla="*/ 678 h 678"/>
                <a:gd name="T60" fmla="*/ 140 w 568"/>
                <a:gd name="T61" fmla="*/ 673 h 678"/>
                <a:gd name="T62" fmla="*/ 104 w 568"/>
                <a:gd name="T63" fmla="*/ 666 h 678"/>
                <a:gd name="T64" fmla="*/ 70 w 568"/>
                <a:gd name="T65" fmla="*/ 654 h 678"/>
                <a:gd name="T66" fmla="*/ 36 w 568"/>
                <a:gd name="T67" fmla="*/ 640 h 678"/>
                <a:gd name="T68" fmla="*/ 2 w 568"/>
                <a:gd name="T69" fmla="*/ 622 h 678"/>
                <a:gd name="T70" fmla="*/ 2 w 568"/>
                <a:gd name="T71" fmla="*/ 622 h 678"/>
                <a:gd name="T72" fmla="*/ 0 w 568"/>
                <a:gd name="T73" fmla="*/ 620 h 678"/>
                <a:gd name="T74" fmla="*/ 397 w 568"/>
                <a:gd name="T75" fmla="*/ 0 h 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68" h="678">
                  <a:moveTo>
                    <a:pt x="397" y="0"/>
                  </a:moveTo>
                  <a:lnTo>
                    <a:pt x="397" y="0"/>
                  </a:lnTo>
                  <a:lnTo>
                    <a:pt x="428" y="22"/>
                  </a:lnTo>
                  <a:lnTo>
                    <a:pt x="457" y="46"/>
                  </a:lnTo>
                  <a:lnTo>
                    <a:pt x="481" y="71"/>
                  </a:lnTo>
                  <a:lnTo>
                    <a:pt x="503" y="100"/>
                  </a:lnTo>
                  <a:lnTo>
                    <a:pt x="522" y="131"/>
                  </a:lnTo>
                  <a:lnTo>
                    <a:pt x="539" y="163"/>
                  </a:lnTo>
                  <a:lnTo>
                    <a:pt x="551" y="196"/>
                  </a:lnTo>
                  <a:lnTo>
                    <a:pt x="559" y="230"/>
                  </a:lnTo>
                  <a:lnTo>
                    <a:pt x="566" y="266"/>
                  </a:lnTo>
                  <a:lnTo>
                    <a:pt x="568" y="300"/>
                  </a:lnTo>
                  <a:lnTo>
                    <a:pt x="568" y="335"/>
                  </a:lnTo>
                  <a:lnTo>
                    <a:pt x="564" y="371"/>
                  </a:lnTo>
                  <a:lnTo>
                    <a:pt x="556" y="407"/>
                  </a:lnTo>
                  <a:lnTo>
                    <a:pt x="544" y="441"/>
                  </a:lnTo>
                  <a:lnTo>
                    <a:pt x="530" y="475"/>
                  </a:lnTo>
                  <a:lnTo>
                    <a:pt x="511" y="507"/>
                  </a:lnTo>
                  <a:lnTo>
                    <a:pt x="511" y="507"/>
                  </a:lnTo>
                  <a:lnTo>
                    <a:pt x="489" y="538"/>
                  </a:lnTo>
                  <a:lnTo>
                    <a:pt x="466" y="567"/>
                  </a:lnTo>
                  <a:lnTo>
                    <a:pt x="438" y="591"/>
                  </a:lnTo>
                  <a:lnTo>
                    <a:pt x="409" y="613"/>
                  </a:lnTo>
                  <a:lnTo>
                    <a:pt x="380" y="632"/>
                  </a:lnTo>
                  <a:lnTo>
                    <a:pt x="348" y="647"/>
                  </a:lnTo>
                  <a:lnTo>
                    <a:pt x="314" y="661"/>
                  </a:lnTo>
                  <a:lnTo>
                    <a:pt x="280" y="669"/>
                  </a:lnTo>
                  <a:lnTo>
                    <a:pt x="246" y="676"/>
                  </a:lnTo>
                  <a:lnTo>
                    <a:pt x="210" y="678"/>
                  </a:lnTo>
                  <a:lnTo>
                    <a:pt x="174" y="678"/>
                  </a:lnTo>
                  <a:lnTo>
                    <a:pt x="140" y="673"/>
                  </a:lnTo>
                  <a:lnTo>
                    <a:pt x="104" y="666"/>
                  </a:lnTo>
                  <a:lnTo>
                    <a:pt x="70" y="654"/>
                  </a:lnTo>
                  <a:lnTo>
                    <a:pt x="36" y="640"/>
                  </a:lnTo>
                  <a:lnTo>
                    <a:pt x="2" y="622"/>
                  </a:lnTo>
                  <a:lnTo>
                    <a:pt x="2" y="622"/>
                  </a:lnTo>
                  <a:lnTo>
                    <a:pt x="0" y="620"/>
                  </a:lnTo>
                  <a:lnTo>
                    <a:pt x="397" y="0"/>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GB" dirty="0"/>
            </a:p>
          </p:txBody>
        </p:sp>
      </p:grpSp>
      <p:sp>
        <p:nvSpPr>
          <p:cNvPr id="2" name="Title 1"/>
          <p:cNvSpPr>
            <a:spLocks noGrp="1"/>
          </p:cNvSpPr>
          <p:nvPr>
            <p:ph type="title" hasCustomPrompt="1"/>
          </p:nvPr>
        </p:nvSpPr>
        <p:spPr>
          <a:xfrm>
            <a:off x="234003" y="857959"/>
            <a:ext cx="8654595" cy="457048"/>
          </a:xfrm>
        </p:spPr>
        <p:txBody>
          <a:bodyPr/>
          <a:lstStyle/>
          <a:p>
            <a:r>
              <a:rPr lang="en-US" dirty="0"/>
              <a:t>Click to add emphasis part of title</a:t>
            </a:r>
            <a:endParaRPr lang="en-GB" dirty="0"/>
          </a:p>
        </p:txBody>
      </p:sp>
      <p:sp>
        <p:nvSpPr>
          <p:cNvPr id="11" name="Text Placeholder 7"/>
          <p:cNvSpPr>
            <a:spLocks noGrp="1"/>
          </p:cNvSpPr>
          <p:nvPr>
            <p:ph type="body" sz="quarter" idx="13" hasCustomPrompt="1"/>
          </p:nvPr>
        </p:nvSpPr>
        <p:spPr>
          <a:xfrm>
            <a:off x="234000" y="331099"/>
            <a:ext cx="7887670" cy="590215"/>
          </a:xfrm>
        </p:spPr>
        <p:txBody>
          <a:bodyPr anchor="b">
            <a:normAutofit/>
          </a:bodyPr>
          <a:lstStyle>
            <a:lvl1pPr marL="0" indent="0">
              <a:buNone/>
              <a:defRPr sz="1900" b="0">
                <a:solidFill>
                  <a:schemeClr val="bg2"/>
                </a:solidFill>
              </a:defRPr>
            </a:lvl1pPr>
          </a:lstStyle>
          <a:p>
            <a:pPr lvl="0"/>
            <a:r>
              <a:rPr lang="en-US" dirty="0"/>
              <a:t>CLICK TO ADD TAG LINE OR BEGINNING OF TITLE</a:t>
            </a:r>
            <a:endParaRPr lang="en-GB" dirty="0"/>
          </a:p>
        </p:txBody>
      </p:sp>
      <p:pic>
        <p:nvPicPr>
          <p:cNvPr id="19" name="Picture 18" descr="IPSOS_GAMECHANGERS_blue.png"/>
          <p:cNvPicPr>
            <a:picLocks noChangeAspect="1"/>
          </p:cNvPicPr>
          <p:nvPr/>
        </p:nvPicPr>
        <p:blipFill rotWithShape="1">
          <a:blip r:embed="rId2" cstate="print">
            <a:extLst>
              <a:ext uri="{28A0092B-C50C-407E-A947-70E740481C1C}">
                <a14:useLocalDpi xmlns:a14="http://schemas.microsoft.com/office/drawing/2010/main" val="0"/>
              </a:ext>
            </a:extLst>
          </a:blip>
          <a:srcRect l="78888" t="-9671" b="-1"/>
          <a:stretch/>
        </p:blipFill>
        <p:spPr>
          <a:xfrm>
            <a:off x="8521953" y="6232981"/>
            <a:ext cx="377327" cy="355982"/>
          </a:xfrm>
          <a:prstGeom prst="rect">
            <a:avLst/>
          </a:prstGeom>
        </p:spPr>
      </p:pic>
    </p:spTree>
    <p:extLst>
      <p:ext uri="{BB962C8B-B14F-4D97-AF65-F5344CB8AC3E}">
        <p14:creationId xmlns:p14="http://schemas.microsoft.com/office/powerpoint/2010/main" val="31373404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ext &amp; Blin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add emphasis part of title</a:t>
            </a:r>
          </a:p>
        </p:txBody>
      </p:sp>
      <p:sp>
        <p:nvSpPr>
          <p:cNvPr id="8" name="Text Placeholder 7"/>
          <p:cNvSpPr>
            <a:spLocks noGrp="1"/>
          </p:cNvSpPr>
          <p:nvPr>
            <p:ph type="body" sz="quarter" idx="13" hasCustomPrompt="1"/>
          </p:nvPr>
        </p:nvSpPr>
        <p:spPr>
          <a:xfrm>
            <a:off x="232378" y="331099"/>
            <a:ext cx="6725791" cy="590215"/>
          </a:xfrm>
        </p:spPr>
        <p:txBody>
          <a:bodyPr anchor="b">
            <a:normAutofit/>
          </a:bodyPr>
          <a:lstStyle>
            <a:lvl1pPr marL="0" indent="0">
              <a:buNone/>
              <a:defRPr sz="1900" b="0">
                <a:solidFill>
                  <a:schemeClr val="bg2"/>
                </a:solidFill>
              </a:defRPr>
            </a:lvl1pPr>
          </a:lstStyle>
          <a:p>
            <a:pPr lvl="0"/>
            <a:r>
              <a:rPr lang="en-US" dirty="0"/>
              <a:t>CLICK TO ADD TAG LINE OR BEGINNING OF TITLE</a:t>
            </a:r>
            <a:endParaRPr lang="en-GB" dirty="0"/>
          </a:p>
        </p:txBody>
      </p:sp>
      <p:sp>
        <p:nvSpPr>
          <p:cNvPr id="11" name="Text Placeholder 10"/>
          <p:cNvSpPr>
            <a:spLocks noGrp="1"/>
          </p:cNvSpPr>
          <p:nvPr>
            <p:ph type="body" sz="quarter" idx="14"/>
          </p:nvPr>
        </p:nvSpPr>
        <p:spPr>
          <a:xfrm>
            <a:off x="247650" y="1851257"/>
            <a:ext cx="7870391" cy="3524011"/>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12" name="Group 11"/>
          <p:cNvGrpSpPr/>
          <p:nvPr userDrawn="1"/>
        </p:nvGrpSpPr>
        <p:grpSpPr>
          <a:xfrm>
            <a:off x="8170263" y="4205621"/>
            <a:ext cx="973740" cy="2652379"/>
            <a:chOff x="11870412" y="3781425"/>
            <a:chExt cx="1570949" cy="3781425"/>
          </a:xfrm>
        </p:grpSpPr>
        <p:sp>
          <p:nvSpPr>
            <p:cNvPr id="13" name="Oval 12"/>
            <p:cNvSpPr>
              <a:spLocks/>
            </p:cNvSpPr>
            <p:nvPr/>
          </p:nvSpPr>
          <p:spPr bwMode="auto">
            <a:xfrm rot="3900000" flipH="1">
              <a:off x="12506686" y="4873163"/>
              <a:ext cx="698400" cy="789879"/>
            </a:xfrm>
            <a:prstGeom prst="ellipse">
              <a:avLst/>
            </a:prstGeom>
            <a:solidFill>
              <a:schemeClr val="accent6"/>
            </a:solidFill>
            <a:ln>
              <a:noFill/>
            </a:ln>
          </p:spPr>
          <p:txBody>
            <a:bodyPr vert="horz" wrap="square" lIns="91440" tIns="45720" rIns="91440" bIns="45720" numCol="1" anchor="t" anchorCtr="0" compatLnSpc="1">
              <a:prstTxWarp prst="textNoShape">
                <a:avLst/>
              </a:prstTxWarp>
            </a:bodyPr>
            <a:lstStyle/>
            <a:p>
              <a:endParaRPr lang="en-GB" dirty="0"/>
            </a:p>
          </p:txBody>
        </p:sp>
        <p:sp>
          <p:nvSpPr>
            <p:cNvPr id="14" name="Oval 13"/>
            <p:cNvSpPr/>
            <p:nvPr/>
          </p:nvSpPr>
          <p:spPr>
            <a:xfrm>
              <a:off x="12353809" y="4356054"/>
              <a:ext cx="464635" cy="41128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Oval 14"/>
            <p:cNvSpPr/>
            <p:nvPr/>
          </p:nvSpPr>
          <p:spPr>
            <a:xfrm>
              <a:off x="12330947" y="4060981"/>
              <a:ext cx="197470" cy="17283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6" name="Right Triangle 15"/>
            <p:cNvSpPr/>
            <p:nvPr/>
          </p:nvSpPr>
          <p:spPr>
            <a:xfrm flipH="1">
              <a:off x="11870412" y="3781425"/>
              <a:ext cx="1570949" cy="3781425"/>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Freeform 16"/>
            <p:cNvSpPr>
              <a:spLocks/>
            </p:cNvSpPr>
            <p:nvPr/>
          </p:nvSpPr>
          <p:spPr bwMode="auto">
            <a:xfrm rot="21075523">
              <a:off x="12263453" y="5283312"/>
              <a:ext cx="957422" cy="1142838"/>
            </a:xfrm>
            <a:custGeom>
              <a:avLst/>
              <a:gdLst>
                <a:gd name="T0" fmla="*/ 397 w 568"/>
                <a:gd name="T1" fmla="*/ 0 h 678"/>
                <a:gd name="T2" fmla="*/ 397 w 568"/>
                <a:gd name="T3" fmla="*/ 0 h 678"/>
                <a:gd name="T4" fmla="*/ 428 w 568"/>
                <a:gd name="T5" fmla="*/ 22 h 678"/>
                <a:gd name="T6" fmla="*/ 457 w 568"/>
                <a:gd name="T7" fmla="*/ 46 h 678"/>
                <a:gd name="T8" fmla="*/ 481 w 568"/>
                <a:gd name="T9" fmla="*/ 71 h 678"/>
                <a:gd name="T10" fmla="*/ 503 w 568"/>
                <a:gd name="T11" fmla="*/ 100 h 678"/>
                <a:gd name="T12" fmla="*/ 522 w 568"/>
                <a:gd name="T13" fmla="*/ 131 h 678"/>
                <a:gd name="T14" fmla="*/ 539 w 568"/>
                <a:gd name="T15" fmla="*/ 163 h 678"/>
                <a:gd name="T16" fmla="*/ 551 w 568"/>
                <a:gd name="T17" fmla="*/ 196 h 678"/>
                <a:gd name="T18" fmla="*/ 559 w 568"/>
                <a:gd name="T19" fmla="*/ 230 h 678"/>
                <a:gd name="T20" fmla="*/ 566 w 568"/>
                <a:gd name="T21" fmla="*/ 266 h 678"/>
                <a:gd name="T22" fmla="*/ 568 w 568"/>
                <a:gd name="T23" fmla="*/ 300 h 678"/>
                <a:gd name="T24" fmla="*/ 568 w 568"/>
                <a:gd name="T25" fmla="*/ 335 h 678"/>
                <a:gd name="T26" fmla="*/ 564 w 568"/>
                <a:gd name="T27" fmla="*/ 371 h 678"/>
                <a:gd name="T28" fmla="*/ 556 w 568"/>
                <a:gd name="T29" fmla="*/ 407 h 678"/>
                <a:gd name="T30" fmla="*/ 544 w 568"/>
                <a:gd name="T31" fmla="*/ 441 h 678"/>
                <a:gd name="T32" fmla="*/ 530 w 568"/>
                <a:gd name="T33" fmla="*/ 475 h 678"/>
                <a:gd name="T34" fmla="*/ 511 w 568"/>
                <a:gd name="T35" fmla="*/ 507 h 678"/>
                <a:gd name="T36" fmla="*/ 511 w 568"/>
                <a:gd name="T37" fmla="*/ 507 h 678"/>
                <a:gd name="T38" fmla="*/ 489 w 568"/>
                <a:gd name="T39" fmla="*/ 538 h 678"/>
                <a:gd name="T40" fmla="*/ 466 w 568"/>
                <a:gd name="T41" fmla="*/ 567 h 678"/>
                <a:gd name="T42" fmla="*/ 438 w 568"/>
                <a:gd name="T43" fmla="*/ 591 h 678"/>
                <a:gd name="T44" fmla="*/ 409 w 568"/>
                <a:gd name="T45" fmla="*/ 613 h 678"/>
                <a:gd name="T46" fmla="*/ 380 w 568"/>
                <a:gd name="T47" fmla="*/ 632 h 678"/>
                <a:gd name="T48" fmla="*/ 348 w 568"/>
                <a:gd name="T49" fmla="*/ 647 h 678"/>
                <a:gd name="T50" fmla="*/ 314 w 568"/>
                <a:gd name="T51" fmla="*/ 661 h 678"/>
                <a:gd name="T52" fmla="*/ 280 w 568"/>
                <a:gd name="T53" fmla="*/ 669 h 678"/>
                <a:gd name="T54" fmla="*/ 246 w 568"/>
                <a:gd name="T55" fmla="*/ 676 h 678"/>
                <a:gd name="T56" fmla="*/ 210 w 568"/>
                <a:gd name="T57" fmla="*/ 678 h 678"/>
                <a:gd name="T58" fmla="*/ 174 w 568"/>
                <a:gd name="T59" fmla="*/ 678 h 678"/>
                <a:gd name="T60" fmla="*/ 140 w 568"/>
                <a:gd name="T61" fmla="*/ 673 h 678"/>
                <a:gd name="T62" fmla="*/ 104 w 568"/>
                <a:gd name="T63" fmla="*/ 666 h 678"/>
                <a:gd name="T64" fmla="*/ 70 w 568"/>
                <a:gd name="T65" fmla="*/ 654 h 678"/>
                <a:gd name="T66" fmla="*/ 36 w 568"/>
                <a:gd name="T67" fmla="*/ 640 h 678"/>
                <a:gd name="T68" fmla="*/ 2 w 568"/>
                <a:gd name="T69" fmla="*/ 622 h 678"/>
                <a:gd name="T70" fmla="*/ 2 w 568"/>
                <a:gd name="T71" fmla="*/ 622 h 678"/>
                <a:gd name="T72" fmla="*/ 0 w 568"/>
                <a:gd name="T73" fmla="*/ 620 h 678"/>
                <a:gd name="T74" fmla="*/ 397 w 568"/>
                <a:gd name="T75" fmla="*/ 0 h 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68" h="678">
                  <a:moveTo>
                    <a:pt x="397" y="0"/>
                  </a:moveTo>
                  <a:lnTo>
                    <a:pt x="397" y="0"/>
                  </a:lnTo>
                  <a:lnTo>
                    <a:pt x="428" y="22"/>
                  </a:lnTo>
                  <a:lnTo>
                    <a:pt x="457" y="46"/>
                  </a:lnTo>
                  <a:lnTo>
                    <a:pt x="481" y="71"/>
                  </a:lnTo>
                  <a:lnTo>
                    <a:pt x="503" y="100"/>
                  </a:lnTo>
                  <a:lnTo>
                    <a:pt x="522" y="131"/>
                  </a:lnTo>
                  <a:lnTo>
                    <a:pt x="539" y="163"/>
                  </a:lnTo>
                  <a:lnTo>
                    <a:pt x="551" y="196"/>
                  </a:lnTo>
                  <a:lnTo>
                    <a:pt x="559" y="230"/>
                  </a:lnTo>
                  <a:lnTo>
                    <a:pt x="566" y="266"/>
                  </a:lnTo>
                  <a:lnTo>
                    <a:pt x="568" y="300"/>
                  </a:lnTo>
                  <a:lnTo>
                    <a:pt x="568" y="335"/>
                  </a:lnTo>
                  <a:lnTo>
                    <a:pt x="564" y="371"/>
                  </a:lnTo>
                  <a:lnTo>
                    <a:pt x="556" y="407"/>
                  </a:lnTo>
                  <a:lnTo>
                    <a:pt x="544" y="441"/>
                  </a:lnTo>
                  <a:lnTo>
                    <a:pt x="530" y="475"/>
                  </a:lnTo>
                  <a:lnTo>
                    <a:pt x="511" y="507"/>
                  </a:lnTo>
                  <a:lnTo>
                    <a:pt x="511" y="507"/>
                  </a:lnTo>
                  <a:lnTo>
                    <a:pt x="489" y="538"/>
                  </a:lnTo>
                  <a:lnTo>
                    <a:pt x="466" y="567"/>
                  </a:lnTo>
                  <a:lnTo>
                    <a:pt x="438" y="591"/>
                  </a:lnTo>
                  <a:lnTo>
                    <a:pt x="409" y="613"/>
                  </a:lnTo>
                  <a:lnTo>
                    <a:pt x="380" y="632"/>
                  </a:lnTo>
                  <a:lnTo>
                    <a:pt x="348" y="647"/>
                  </a:lnTo>
                  <a:lnTo>
                    <a:pt x="314" y="661"/>
                  </a:lnTo>
                  <a:lnTo>
                    <a:pt x="280" y="669"/>
                  </a:lnTo>
                  <a:lnTo>
                    <a:pt x="246" y="676"/>
                  </a:lnTo>
                  <a:lnTo>
                    <a:pt x="210" y="678"/>
                  </a:lnTo>
                  <a:lnTo>
                    <a:pt x="174" y="678"/>
                  </a:lnTo>
                  <a:lnTo>
                    <a:pt x="140" y="673"/>
                  </a:lnTo>
                  <a:lnTo>
                    <a:pt x="104" y="666"/>
                  </a:lnTo>
                  <a:lnTo>
                    <a:pt x="70" y="654"/>
                  </a:lnTo>
                  <a:lnTo>
                    <a:pt x="36" y="640"/>
                  </a:lnTo>
                  <a:lnTo>
                    <a:pt x="2" y="622"/>
                  </a:lnTo>
                  <a:lnTo>
                    <a:pt x="2" y="622"/>
                  </a:lnTo>
                  <a:lnTo>
                    <a:pt x="0" y="620"/>
                  </a:lnTo>
                  <a:lnTo>
                    <a:pt x="397" y="0"/>
                  </a:lnTo>
                  <a:close/>
                </a:path>
              </a:pathLst>
            </a:custGeom>
            <a:solidFill>
              <a:schemeClr val="tx2"/>
            </a:solidFill>
            <a:ln>
              <a:noFill/>
            </a:ln>
            <a:extLst/>
          </p:spPr>
          <p:txBody>
            <a:bodyPr vert="horz" wrap="square" lIns="91440" tIns="45720" rIns="91440" bIns="45720" numCol="1" anchor="t" anchorCtr="0" compatLnSpc="1">
              <a:prstTxWarp prst="textNoShape">
                <a:avLst/>
              </a:prstTxWarp>
            </a:bodyPr>
            <a:lstStyle/>
            <a:p>
              <a:endParaRPr lang="en-GB" dirty="0"/>
            </a:p>
          </p:txBody>
        </p:sp>
      </p:grpSp>
      <p:pic>
        <p:nvPicPr>
          <p:cNvPr id="19" name="Picture 18" descr="IPSOS_GAMECHANGERS_blue.png"/>
          <p:cNvPicPr>
            <a:picLocks noChangeAspect="1"/>
          </p:cNvPicPr>
          <p:nvPr/>
        </p:nvPicPr>
        <p:blipFill rotWithShape="1">
          <a:blip r:embed="rId2" cstate="print">
            <a:extLst>
              <a:ext uri="{28A0092B-C50C-407E-A947-70E740481C1C}">
                <a14:useLocalDpi xmlns:a14="http://schemas.microsoft.com/office/drawing/2010/main" val="0"/>
              </a:ext>
            </a:extLst>
          </a:blip>
          <a:srcRect l="78888" t="-9671" b="-1"/>
          <a:stretch/>
        </p:blipFill>
        <p:spPr>
          <a:xfrm>
            <a:off x="8521953" y="6232981"/>
            <a:ext cx="377327" cy="355982"/>
          </a:xfrm>
          <a:prstGeom prst="rect">
            <a:avLst/>
          </a:prstGeom>
        </p:spPr>
      </p:pic>
    </p:spTree>
    <p:extLst>
      <p:ext uri="{BB962C8B-B14F-4D97-AF65-F5344CB8AC3E}">
        <p14:creationId xmlns:p14="http://schemas.microsoft.com/office/powerpoint/2010/main" val="15578457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iographie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34000" y="857959"/>
            <a:ext cx="8646971" cy="457048"/>
          </a:xfrm>
        </p:spPr>
        <p:txBody>
          <a:bodyPr/>
          <a:lstStyle>
            <a:lvl1pPr>
              <a:defRPr baseline="0"/>
            </a:lvl1pPr>
          </a:lstStyle>
          <a:p>
            <a:r>
              <a:rPr lang="en-US" dirty="0"/>
              <a:t>Click to add emphasis part of title</a:t>
            </a:r>
          </a:p>
        </p:txBody>
      </p:sp>
      <p:sp>
        <p:nvSpPr>
          <p:cNvPr id="8" name="Text Placeholder 7"/>
          <p:cNvSpPr>
            <a:spLocks noGrp="1"/>
          </p:cNvSpPr>
          <p:nvPr>
            <p:ph type="body" sz="quarter" idx="13" hasCustomPrompt="1"/>
          </p:nvPr>
        </p:nvSpPr>
        <p:spPr>
          <a:xfrm>
            <a:off x="234000" y="324099"/>
            <a:ext cx="6718167" cy="590215"/>
          </a:xfrm>
        </p:spPr>
        <p:txBody>
          <a:bodyPr anchor="b">
            <a:normAutofit/>
          </a:bodyPr>
          <a:lstStyle>
            <a:lvl1pPr marL="0" indent="0">
              <a:buNone/>
              <a:defRPr sz="1900" b="0" baseline="0">
                <a:solidFill>
                  <a:schemeClr val="bg2"/>
                </a:solidFill>
              </a:defRPr>
            </a:lvl1pPr>
          </a:lstStyle>
          <a:p>
            <a:pPr lvl="0"/>
            <a:r>
              <a:rPr lang="en-US" dirty="0"/>
              <a:t>CLICK TO ADD TAG LINE OR BEGINNING OF TITLE</a:t>
            </a:r>
            <a:endParaRPr lang="en-GB" dirty="0"/>
          </a:p>
        </p:txBody>
      </p:sp>
      <p:sp>
        <p:nvSpPr>
          <p:cNvPr id="5" name="Content Placeholder 2"/>
          <p:cNvSpPr>
            <a:spLocks noGrp="1"/>
          </p:cNvSpPr>
          <p:nvPr>
            <p:ph idx="12" hasCustomPrompt="1"/>
          </p:nvPr>
        </p:nvSpPr>
        <p:spPr>
          <a:xfrm>
            <a:off x="947454" y="1653117"/>
            <a:ext cx="1941711" cy="771705"/>
          </a:xfrm>
          <a:prstGeom prst="rect">
            <a:avLst/>
          </a:prstGeom>
          <a:solidFill>
            <a:schemeClr val="accent6"/>
          </a:solidFill>
        </p:spPr>
        <p:txBody>
          <a:bodyPr lIns="90000" tIns="90000" rIns="90000" bIns="90000" anchor="ctr">
            <a:noAutofit/>
          </a:bodyPr>
          <a:lstStyle>
            <a:lvl1pPr marL="0" indent="0">
              <a:lnSpc>
                <a:spcPct val="100000"/>
              </a:lnSpc>
              <a:spcBef>
                <a:spcPts val="200"/>
              </a:spcBef>
              <a:spcAft>
                <a:spcPts val="0"/>
              </a:spcAft>
              <a:buNone/>
              <a:defRPr sz="1200" cap="none">
                <a:solidFill>
                  <a:schemeClr val="bg1"/>
                </a:solidFill>
              </a:defRPr>
            </a:lvl1pPr>
            <a:lvl2pPr marL="533400" indent="-285750">
              <a:defRPr>
                <a:solidFill>
                  <a:schemeClr val="bg1"/>
                </a:solidFill>
              </a:defRPr>
            </a:lvl2pPr>
            <a:lvl3pPr marL="898525" indent="-228600">
              <a:defRPr>
                <a:solidFill>
                  <a:schemeClr val="bg1"/>
                </a:solidFill>
              </a:defRPr>
            </a:lvl3pPr>
            <a:lvl4pPr marL="1257300" indent="-228600">
              <a:defRPr>
                <a:solidFill>
                  <a:schemeClr val="bg1"/>
                </a:solidFill>
              </a:defRPr>
            </a:lvl4pPr>
            <a:lvl5pPr marL="1612900" indent="-228600">
              <a:defRPr/>
            </a:lvl5pPr>
          </a:lstStyle>
          <a:p>
            <a:pPr lvl="0"/>
            <a:r>
              <a:rPr lang="en-US" dirty="0"/>
              <a:t>Click to edit master text styles</a:t>
            </a:r>
          </a:p>
        </p:txBody>
      </p:sp>
      <p:sp>
        <p:nvSpPr>
          <p:cNvPr id="10" name="Picture Placeholder 8"/>
          <p:cNvSpPr>
            <a:spLocks noGrp="1"/>
          </p:cNvSpPr>
          <p:nvPr>
            <p:ph type="pic" sz="quarter" idx="15" hasCustomPrompt="1"/>
          </p:nvPr>
        </p:nvSpPr>
        <p:spPr>
          <a:xfrm>
            <a:off x="262929" y="1653117"/>
            <a:ext cx="684522" cy="771705"/>
          </a:xfrm>
          <a:solidFill>
            <a:schemeClr val="bg1">
              <a:lumMod val="85000"/>
            </a:schemeClr>
          </a:solidFill>
        </p:spPr>
        <p:txBody>
          <a:bodyPr>
            <a:normAutofit/>
          </a:bodyPr>
          <a:lstStyle>
            <a:lvl1pPr marL="0" indent="0">
              <a:buNone/>
              <a:defRPr sz="1050" baseline="0"/>
            </a:lvl1pPr>
          </a:lstStyle>
          <a:p>
            <a:r>
              <a:rPr lang="en-GB" dirty="0"/>
              <a:t>Insert picture from file</a:t>
            </a:r>
          </a:p>
        </p:txBody>
      </p:sp>
      <p:sp>
        <p:nvSpPr>
          <p:cNvPr id="11" name="Picture Placeholder 8"/>
          <p:cNvSpPr>
            <a:spLocks noGrp="1"/>
          </p:cNvSpPr>
          <p:nvPr>
            <p:ph type="pic" sz="quarter" idx="18" hasCustomPrompt="1"/>
          </p:nvPr>
        </p:nvSpPr>
        <p:spPr>
          <a:xfrm>
            <a:off x="3196468" y="1653117"/>
            <a:ext cx="684522" cy="771705"/>
          </a:xfrm>
          <a:solidFill>
            <a:schemeClr val="bg1">
              <a:lumMod val="85000"/>
            </a:schemeClr>
          </a:solidFill>
        </p:spPr>
        <p:txBody>
          <a:bodyPr>
            <a:normAutofit/>
          </a:bodyPr>
          <a:lstStyle>
            <a:lvl1pPr marL="0" indent="0">
              <a:buNone/>
              <a:defRPr sz="1050" baseline="0"/>
            </a:lvl1pPr>
          </a:lstStyle>
          <a:p>
            <a:r>
              <a:rPr lang="en-GB" dirty="0"/>
              <a:t>Insert picture from file</a:t>
            </a:r>
          </a:p>
        </p:txBody>
      </p:sp>
      <p:sp>
        <p:nvSpPr>
          <p:cNvPr id="12" name="Picture Placeholder 8"/>
          <p:cNvSpPr>
            <a:spLocks noGrp="1"/>
          </p:cNvSpPr>
          <p:nvPr>
            <p:ph type="pic" sz="quarter" idx="19" hasCustomPrompt="1"/>
          </p:nvPr>
        </p:nvSpPr>
        <p:spPr>
          <a:xfrm>
            <a:off x="6147915" y="1653117"/>
            <a:ext cx="684522" cy="771705"/>
          </a:xfrm>
          <a:solidFill>
            <a:schemeClr val="bg1">
              <a:lumMod val="85000"/>
            </a:schemeClr>
          </a:solidFill>
        </p:spPr>
        <p:txBody>
          <a:bodyPr>
            <a:normAutofit/>
          </a:bodyPr>
          <a:lstStyle>
            <a:lvl1pPr marL="0" indent="0">
              <a:buNone/>
              <a:defRPr sz="1050" baseline="0"/>
            </a:lvl1pPr>
          </a:lstStyle>
          <a:p>
            <a:r>
              <a:rPr lang="en-GB" dirty="0"/>
              <a:t>Insert picture from file</a:t>
            </a:r>
          </a:p>
        </p:txBody>
      </p:sp>
      <p:sp>
        <p:nvSpPr>
          <p:cNvPr id="4" name="Text Placeholder 3"/>
          <p:cNvSpPr>
            <a:spLocks noGrp="1"/>
          </p:cNvSpPr>
          <p:nvPr>
            <p:ph type="body" sz="quarter" idx="20" hasCustomPrompt="1"/>
          </p:nvPr>
        </p:nvSpPr>
        <p:spPr>
          <a:xfrm>
            <a:off x="263525" y="2557381"/>
            <a:ext cx="2625725" cy="1263651"/>
          </a:xfrm>
        </p:spPr>
        <p:txBody>
          <a:bodyPr>
            <a:noAutofit/>
          </a:bodyPr>
          <a:lstStyle>
            <a:lvl3pPr>
              <a:defRPr baseline="0"/>
            </a:lvl3pPr>
            <a:lvl4pPr>
              <a:defRPr baseline="0"/>
            </a:lvl4pPr>
            <a:lvl5pPr>
              <a:defRPr/>
            </a:lvl5pPr>
          </a:lstStyle>
          <a:p>
            <a:pPr lvl="2"/>
            <a:r>
              <a:rPr lang="en-US" dirty="0"/>
              <a:t>1st Level</a:t>
            </a:r>
          </a:p>
          <a:p>
            <a:pPr lvl="3"/>
            <a:r>
              <a:rPr lang="en-US" dirty="0"/>
              <a:t>2nd Level</a:t>
            </a:r>
          </a:p>
          <a:p>
            <a:pPr lvl="4"/>
            <a:r>
              <a:rPr lang="en-US" dirty="0"/>
              <a:t>3rd Level</a:t>
            </a:r>
            <a:endParaRPr lang="en-GB" dirty="0"/>
          </a:p>
        </p:txBody>
      </p:sp>
      <p:sp>
        <p:nvSpPr>
          <p:cNvPr id="13" name="Text Placeholder 3"/>
          <p:cNvSpPr>
            <a:spLocks noGrp="1"/>
          </p:cNvSpPr>
          <p:nvPr>
            <p:ph type="body" sz="quarter" idx="21" hasCustomPrompt="1"/>
          </p:nvPr>
        </p:nvSpPr>
        <p:spPr>
          <a:xfrm>
            <a:off x="3196471" y="2557381"/>
            <a:ext cx="2625725" cy="1263651"/>
          </a:xfrm>
        </p:spPr>
        <p:txBody>
          <a:bodyPr>
            <a:noAutofit/>
          </a:bodyPr>
          <a:lstStyle>
            <a:lvl3pPr>
              <a:defRPr baseline="0"/>
            </a:lvl3pPr>
            <a:lvl4pPr>
              <a:defRPr baseline="0"/>
            </a:lvl4pPr>
            <a:lvl5pPr>
              <a:defRPr/>
            </a:lvl5pPr>
          </a:lstStyle>
          <a:p>
            <a:pPr lvl="2"/>
            <a:r>
              <a:rPr lang="en-US" dirty="0"/>
              <a:t>1st Level</a:t>
            </a:r>
          </a:p>
          <a:p>
            <a:pPr lvl="3"/>
            <a:r>
              <a:rPr lang="en-US" dirty="0"/>
              <a:t>2nd Level</a:t>
            </a:r>
          </a:p>
          <a:p>
            <a:pPr lvl="4"/>
            <a:r>
              <a:rPr lang="en-US" dirty="0"/>
              <a:t>3rd Level</a:t>
            </a:r>
            <a:endParaRPr lang="en-GB" dirty="0"/>
          </a:p>
        </p:txBody>
      </p:sp>
      <p:sp>
        <p:nvSpPr>
          <p:cNvPr id="14" name="Text Placeholder 3"/>
          <p:cNvSpPr>
            <a:spLocks noGrp="1"/>
          </p:cNvSpPr>
          <p:nvPr>
            <p:ph type="body" sz="quarter" idx="22" hasCustomPrompt="1"/>
          </p:nvPr>
        </p:nvSpPr>
        <p:spPr>
          <a:xfrm>
            <a:off x="6143704" y="2557381"/>
            <a:ext cx="2625725" cy="1263651"/>
          </a:xfrm>
        </p:spPr>
        <p:txBody>
          <a:bodyPr>
            <a:noAutofit/>
          </a:bodyPr>
          <a:lstStyle>
            <a:lvl3pPr>
              <a:defRPr baseline="0"/>
            </a:lvl3pPr>
            <a:lvl4pPr>
              <a:defRPr baseline="0"/>
            </a:lvl4pPr>
            <a:lvl5pPr>
              <a:defRPr/>
            </a:lvl5pPr>
          </a:lstStyle>
          <a:p>
            <a:pPr lvl="2"/>
            <a:r>
              <a:rPr lang="en-US" dirty="0"/>
              <a:t>1st Level</a:t>
            </a:r>
          </a:p>
          <a:p>
            <a:pPr lvl="3"/>
            <a:r>
              <a:rPr lang="en-US" dirty="0"/>
              <a:t>2nd Level</a:t>
            </a:r>
          </a:p>
          <a:p>
            <a:pPr lvl="4"/>
            <a:r>
              <a:rPr lang="en-US" dirty="0"/>
              <a:t>3rd Level</a:t>
            </a:r>
            <a:endParaRPr lang="en-GB" dirty="0"/>
          </a:p>
        </p:txBody>
      </p:sp>
      <p:sp>
        <p:nvSpPr>
          <p:cNvPr id="24" name="Content Placeholder 2"/>
          <p:cNvSpPr>
            <a:spLocks noGrp="1"/>
          </p:cNvSpPr>
          <p:nvPr>
            <p:ph idx="23" hasCustomPrompt="1"/>
          </p:nvPr>
        </p:nvSpPr>
        <p:spPr>
          <a:xfrm>
            <a:off x="3880993" y="1653117"/>
            <a:ext cx="1941711" cy="771705"/>
          </a:xfrm>
          <a:prstGeom prst="rect">
            <a:avLst/>
          </a:prstGeom>
          <a:solidFill>
            <a:schemeClr val="accent6"/>
          </a:solidFill>
        </p:spPr>
        <p:txBody>
          <a:bodyPr lIns="90000" tIns="90000" rIns="90000" bIns="90000" anchor="ctr">
            <a:noAutofit/>
          </a:bodyPr>
          <a:lstStyle>
            <a:lvl1pPr marL="0" indent="0">
              <a:lnSpc>
                <a:spcPct val="100000"/>
              </a:lnSpc>
              <a:spcBef>
                <a:spcPts val="200"/>
              </a:spcBef>
              <a:spcAft>
                <a:spcPts val="0"/>
              </a:spcAft>
              <a:buNone/>
              <a:defRPr sz="1200" cap="none">
                <a:solidFill>
                  <a:schemeClr val="bg1"/>
                </a:solidFill>
              </a:defRPr>
            </a:lvl1pPr>
            <a:lvl2pPr marL="533400" indent="-285750">
              <a:defRPr>
                <a:solidFill>
                  <a:schemeClr val="bg1"/>
                </a:solidFill>
              </a:defRPr>
            </a:lvl2pPr>
            <a:lvl3pPr marL="898525" indent="-228600">
              <a:defRPr>
                <a:solidFill>
                  <a:schemeClr val="bg1"/>
                </a:solidFill>
              </a:defRPr>
            </a:lvl3pPr>
            <a:lvl4pPr marL="1257300" indent="-228600">
              <a:defRPr>
                <a:solidFill>
                  <a:schemeClr val="bg1"/>
                </a:solidFill>
              </a:defRPr>
            </a:lvl4pPr>
            <a:lvl5pPr marL="1612900" indent="-228600">
              <a:defRPr/>
            </a:lvl5pPr>
          </a:lstStyle>
          <a:p>
            <a:pPr lvl="0"/>
            <a:r>
              <a:rPr lang="en-US" dirty="0"/>
              <a:t>Click to edit master text styles</a:t>
            </a:r>
          </a:p>
        </p:txBody>
      </p:sp>
      <p:sp>
        <p:nvSpPr>
          <p:cNvPr id="25" name="Content Placeholder 2"/>
          <p:cNvSpPr>
            <a:spLocks noGrp="1"/>
          </p:cNvSpPr>
          <p:nvPr>
            <p:ph idx="24" hasCustomPrompt="1"/>
          </p:nvPr>
        </p:nvSpPr>
        <p:spPr>
          <a:xfrm>
            <a:off x="6832437" y="1653117"/>
            <a:ext cx="1941711" cy="771705"/>
          </a:xfrm>
          <a:prstGeom prst="rect">
            <a:avLst/>
          </a:prstGeom>
          <a:solidFill>
            <a:schemeClr val="accent6"/>
          </a:solidFill>
        </p:spPr>
        <p:txBody>
          <a:bodyPr lIns="90000" tIns="90000" rIns="90000" bIns="90000" anchor="ctr">
            <a:noAutofit/>
          </a:bodyPr>
          <a:lstStyle>
            <a:lvl1pPr marL="0" indent="0">
              <a:lnSpc>
                <a:spcPct val="100000"/>
              </a:lnSpc>
              <a:spcBef>
                <a:spcPts val="200"/>
              </a:spcBef>
              <a:spcAft>
                <a:spcPts val="0"/>
              </a:spcAft>
              <a:buNone/>
              <a:defRPr sz="1200" cap="none">
                <a:solidFill>
                  <a:schemeClr val="bg1"/>
                </a:solidFill>
              </a:defRPr>
            </a:lvl1pPr>
            <a:lvl2pPr marL="533400" indent="-285750">
              <a:defRPr>
                <a:solidFill>
                  <a:schemeClr val="bg1"/>
                </a:solidFill>
              </a:defRPr>
            </a:lvl2pPr>
            <a:lvl3pPr marL="898525" indent="-228600">
              <a:defRPr>
                <a:solidFill>
                  <a:schemeClr val="bg1"/>
                </a:solidFill>
              </a:defRPr>
            </a:lvl3pPr>
            <a:lvl4pPr marL="1257300" indent="-228600">
              <a:defRPr>
                <a:solidFill>
                  <a:schemeClr val="bg1"/>
                </a:solidFill>
              </a:defRPr>
            </a:lvl4pPr>
            <a:lvl5pPr marL="1612900" indent="-228600">
              <a:defRPr/>
            </a:lvl5pPr>
          </a:lstStyle>
          <a:p>
            <a:pPr lvl="0"/>
            <a:r>
              <a:rPr lang="en-US" dirty="0"/>
              <a:t>Click to edit master text styles</a:t>
            </a:r>
          </a:p>
        </p:txBody>
      </p:sp>
    </p:spTree>
    <p:extLst>
      <p:ext uri="{BB962C8B-B14F-4D97-AF65-F5344CB8AC3E}">
        <p14:creationId xmlns:p14="http://schemas.microsoft.com/office/powerpoint/2010/main" val="224992262"/>
      </p:ext>
    </p:extLst>
  </p:cSld>
  <p:clrMapOvr>
    <a:masterClrMapping/>
  </p:clrMapOvr>
</p:sldLayout>
</file>

<file path=ppt/slideMasters/_rels/slideMaster1.xml.rels><?xml version="1.0" encoding="UTF-8" standalone="yes"?>
<Relationships xmlns="http://schemas.openxmlformats.org/package/2006/relationships"><Relationship Id="rId46" Type="http://schemas.openxmlformats.org/officeDocument/2006/relationships/theme" Target="../theme/theme1.xml"/><Relationship Id="rId47" Type="http://schemas.openxmlformats.org/officeDocument/2006/relationships/image" Target="../media/image1.png"/><Relationship Id="rId20" Type="http://schemas.openxmlformats.org/officeDocument/2006/relationships/slideLayout" Target="../slideLayouts/slideLayout20.xml"/><Relationship Id="rId21" Type="http://schemas.openxmlformats.org/officeDocument/2006/relationships/slideLayout" Target="../slideLayouts/slideLayout21.xml"/><Relationship Id="rId22" Type="http://schemas.openxmlformats.org/officeDocument/2006/relationships/slideLayout" Target="../slideLayouts/slideLayout22.xml"/><Relationship Id="rId23" Type="http://schemas.openxmlformats.org/officeDocument/2006/relationships/slideLayout" Target="../slideLayouts/slideLayout23.xml"/><Relationship Id="rId24" Type="http://schemas.openxmlformats.org/officeDocument/2006/relationships/slideLayout" Target="../slideLayouts/slideLayout24.xml"/><Relationship Id="rId25" Type="http://schemas.openxmlformats.org/officeDocument/2006/relationships/slideLayout" Target="../slideLayouts/slideLayout25.xml"/><Relationship Id="rId26" Type="http://schemas.openxmlformats.org/officeDocument/2006/relationships/slideLayout" Target="../slideLayouts/slideLayout26.xml"/><Relationship Id="rId27" Type="http://schemas.openxmlformats.org/officeDocument/2006/relationships/slideLayout" Target="../slideLayouts/slideLayout27.xml"/><Relationship Id="rId28" Type="http://schemas.openxmlformats.org/officeDocument/2006/relationships/slideLayout" Target="../slideLayouts/slideLayout28.xml"/><Relationship Id="rId29" Type="http://schemas.openxmlformats.org/officeDocument/2006/relationships/slideLayout" Target="../slideLayouts/slideLayout2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30" Type="http://schemas.openxmlformats.org/officeDocument/2006/relationships/slideLayout" Target="../slideLayouts/slideLayout30.xml"/><Relationship Id="rId31" Type="http://schemas.openxmlformats.org/officeDocument/2006/relationships/slideLayout" Target="../slideLayouts/slideLayout31.xml"/><Relationship Id="rId32" Type="http://schemas.openxmlformats.org/officeDocument/2006/relationships/slideLayout" Target="../slideLayouts/slideLayout32.xml"/><Relationship Id="rId9" Type="http://schemas.openxmlformats.org/officeDocument/2006/relationships/slideLayout" Target="../slideLayouts/slideLayout9.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33" Type="http://schemas.openxmlformats.org/officeDocument/2006/relationships/slideLayout" Target="../slideLayouts/slideLayout33.xml"/><Relationship Id="rId34" Type="http://schemas.openxmlformats.org/officeDocument/2006/relationships/slideLayout" Target="../slideLayouts/slideLayout34.xml"/><Relationship Id="rId35" Type="http://schemas.openxmlformats.org/officeDocument/2006/relationships/slideLayout" Target="../slideLayouts/slideLayout35.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37" Type="http://schemas.openxmlformats.org/officeDocument/2006/relationships/slideLayout" Target="../slideLayouts/slideLayout37.xml"/><Relationship Id="rId38" Type="http://schemas.openxmlformats.org/officeDocument/2006/relationships/slideLayout" Target="../slideLayouts/slideLayout38.xml"/><Relationship Id="rId39" Type="http://schemas.openxmlformats.org/officeDocument/2006/relationships/slideLayout" Target="../slideLayouts/slideLayout39.xml"/><Relationship Id="rId40" Type="http://schemas.openxmlformats.org/officeDocument/2006/relationships/slideLayout" Target="../slideLayouts/slideLayout40.xml"/><Relationship Id="rId41" Type="http://schemas.openxmlformats.org/officeDocument/2006/relationships/slideLayout" Target="../slideLayouts/slideLayout41.xml"/><Relationship Id="rId42" Type="http://schemas.openxmlformats.org/officeDocument/2006/relationships/slideLayout" Target="../slideLayouts/slideLayout42.xml"/><Relationship Id="rId43" Type="http://schemas.openxmlformats.org/officeDocument/2006/relationships/slideLayout" Target="../slideLayouts/slideLayout43.xml"/><Relationship Id="rId44" Type="http://schemas.openxmlformats.org/officeDocument/2006/relationships/slideLayout" Target="../slideLayouts/slideLayout44.xml"/><Relationship Id="rId45" Type="http://schemas.openxmlformats.org/officeDocument/2006/relationships/slideLayout" Target="../slideLayouts/slideLayout4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32377" y="857958"/>
            <a:ext cx="8654595" cy="457048"/>
          </a:xfrm>
          <a:prstGeom prst="rect">
            <a:avLst/>
          </a:prstGeom>
        </p:spPr>
        <p:txBody>
          <a:bodyPr vert="horz" wrap="square" lIns="0" tIns="0" rIns="0" bIns="0" rtlCol="0" anchor="t">
            <a:spAutoFit/>
          </a:bodyPr>
          <a:lstStyle/>
          <a:p>
            <a:r>
              <a:rPr lang="en-US" dirty="0"/>
              <a:t>Click to add emphasis part of title</a:t>
            </a:r>
          </a:p>
        </p:txBody>
      </p:sp>
      <p:sp>
        <p:nvSpPr>
          <p:cNvPr id="3" name="Text Placeholder 2"/>
          <p:cNvSpPr>
            <a:spLocks noGrp="1"/>
          </p:cNvSpPr>
          <p:nvPr>
            <p:ph type="body" idx="1"/>
          </p:nvPr>
        </p:nvSpPr>
        <p:spPr>
          <a:xfrm>
            <a:off x="247651" y="1851257"/>
            <a:ext cx="8651621" cy="3524011"/>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descr="IPSOS_GAMECHANGERS_blue.png"/>
          <p:cNvPicPr>
            <a:picLocks noChangeAspect="1"/>
          </p:cNvPicPr>
          <p:nvPr/>
        </p:nvPicPr>
        <p:blipFill rotWithShape="1">
          <a:blip r:embed="rId47" cstate="print">
            <a:extLst>
              <a:ext uri="{28A0092B-C50C-407E-A947-70E740481C1C}">
                <a14:useLocalDpi xmlns:a14="http://schemas.microsoft.com/office/drawing/2010/main" val="0"/>
              </a:ext>
            </a:extLst>
          </a:blip>
          <a:srcRect l="78888" t="-9671" b="-1"/>
          <a:stretch/>
        </p:blipFill>
        <p:spPr>
          <a:xfrm>
            <a:off x="8140829" y="6400800"/>
            <a:ext cx="377327" cy="355982"/>
          </a:xfrm>
          <a:prstGeom prst="rect">
            <a:avLst/>
          </a:prstGeom>
        </p:spPr>
      </p:pic>
      <p:sp>
        <p:nvSpPr>
          <p:cNvPr id="8" name="TextBox 7"/>
          <p:cNvSpPr txBox="1"/>
          <p:nvPr userDrawn="1"/>
        </p:nvSpPr>
        <p:spPr>
          <a:xfrm>
            <a:off x="8704362" y="6400800"/>
            <a:ext cx="307188" cy="317340"/>
          </a:xfrm>
          <a:prstGeom prst="rect">
            <a:avLst/>
          </a:prstGeom>
        </p:spPr>
        <p:txBody>
          <a:bodyPr vert="horz" wrap="none" lIns="0" tIns="0" rIns="0" bIns="0" rtlCol="0" anchor="b">
            <a:normAutofit/>
          </a:bodyPr>
          <a:lstStyle/>
          <a:p>
            <a:pPr marL="0" algn="l" defTabSz="924282" rtl="0" eaLnBrk="1" latinLnBrk="0" hangingPunct="1">
              <a:lnSpc>
                <a:spcPct val="85000"/>
              </a:lnSpc>
              <a:spcBef>
                <a:spcPts val="204"/>
              </a:spcBef>
            </a:pPr>
            <a:fld id="{01990C03-C3A3-48FE-AF6D-3AE397C89625}" type="slidenum">
              <a:rPr lang="en-GB" sz="800" kern="1200" smtClean="0">
                <a:solidFill>
                  <a:schemeClr val="bg2"/>
                </a:solidFill>
                <a:latin typeface="+mn-lt"/>
                <a:ea typeface="+mn-ea"/>
                <a:cs typeface="+mn-cs"/>
              </a:rPr>
              <a:pPr marL="0" algn="l" defTabSz="924282" rtl="0" eaLnBrk="1" latinLnBrk="0" hangingPunct="1">
                <a:lnSpc>
                  <a:spcPct val="85000"/>
                </a:lnSpc>
                <a:spcBef>
                  <a:spcPts val="204"/>
                </a:spcBef>
              </a:pPr>
              <a:t>‹#›</a:t>
            </a:fld>
            <a:endParaRPr lang="en-GB" sz="800" kern="1200" dirty="0">
              <a:solidFill>
                <a:schemeClr val="bg2"/>
              </a:solidFill>
              <a:latin typeface="+mn-lt"/>
              <a:ea typeface="+mn-ea"/>
              <a:cs typeface="+mn-cs"/>
            </a:endParaRPr>
          </a:p>
        </p:txBody>
      </p:sp>
    </p:spTree>
    <p:extLst>
      <p:ext uri="{BB962C8B-B14F-4D97-AF65-F5344CB8AC3E}">
        <p14:creationId xmlns:p14="http://schemas.microsoft.com/office/powerpoint/2010/main" val="779159334"/>
      </p:ext>
    </p:extLst>
  </p:cSld>
  <p:clrMap bg1="lt1" tx1="dk1" bg2="lt2" tx2="dk2" accent1="accent1" accent2="accent2" accent3="accent3" accent4="accent4" accent5="accent5" accent6="accent6" hlink="hlink" folHlink="folHlink"/>
  <p:sldLayoutIdLst>
    <p:sldLayoutId id="2147483661" r:id="rId1"/>
    <p:sldLayoutId id="2147483702" r:id="rId2"/>
    <p:sldLayoutId id="2147483705" r:id="rId3"/>
    <p:sldLayoutId id="2147483703" r:id="rId4"/>
    <p:sldLayoutId id="2147483662" r:id="rId5"/>
    <p:sldLayoutId id="2147483663" r:id="rId6"/>
    <p:sldLayoutId id="2147483664" r:id="rId7"/>
    <p:sldLayoutId id="2147483665" r:id="rId8"/>
    <p:sldLayoutId id="2147483666" r:id="rId9"/>
    <p:sldLayoutId id="2147483667" r:id="rId10"/>
    <p:sldLayoutId id="2147483668" r:id="rId11"/>
    <p:sldLayoutId id="2147483669" r:id="rId12"/>
    <p:sldLayoutId id="2147483670" r:id="rId13"/>
    <p:sldLayoutId id="2147483671" r:id="rId14"/>
    <p:sldLayoutId id="2147483672" r:id="rId15"/>
    <p:sldLayoutId id="2147483673" r:id="rId16"/>
    <p:sldLayoutId id="2147483674" r:id="rId17"/>
    <p:sldLayoutId id="2147483675" r:id="rId18"/>
    <p:sldLayoutId id="2147483676" r:id="rId19"/>
    <p:sldLayoutId id="2147483677" r:id="rId20"/>
    <p:sldLayoutId id="2147483678" r:id="rId21"/>
    <p:sldLayoutId id="2147483679" r:id="rId22"/>
    <p:sldLayoutId id="2147483680" r:id="rId23"/>
    <p:sldLayoutId id="2147483681" r:id="rId24"/>
    <p:sldLayoutId id="2147483682" r:id="rId25"/>
    <p:sldLayoutId id="2147483683" r:id="rId26"/>
    <p:sldLayoutId id="2147483684" r:id="rId27"/>
    <p:sldLayoutId id="2147483685" r:id="rId28"/>
    <p:sldLayoutId id="2147483686" r:id="rId29"/>
    <p:sldLayoutId id="2147483687" r:id="rId30"/>
    <p:sldLayoutId id="2147483688" r:id="rId31"/>
    <p:sldLayoutId id="2147483704" r:id="rId32"/>
    <p:sldLayoutId id="2147483689" r:id="rId33"/>
    <p:sldLayoutId id="2147483690" r:id="rId34"/>
    <p:sldLayoutId id="2147483691" r:id="rId35"/>
    <p:sldLayoutId id="2147483692" r:id="rId36"/>
    <p:sldLayoutId id="2147483693" r:id="rId37"/>
    <p:sldLayoutId id="2147483694" r:id="rId38"/>
    <p:sldLayoutId id="2147483695" r:id="rId39"/>
    <p:sldLayoutId id="2147483696" r:id="rId40"/>
    <p:sldLayoutId id="2147483697" r:id="rId41"/>
    <p:sldLayoutId id="2147483698" r:id="rId42"/>
    <p:sldLayoutId id="2147483699" r:id="rId43"/>
    <p:sldLayoutId id="2147483700" r:id="rId44"/>
    <p:sldLayoutId id="2147483701" r:id="rId45"/>
  </p:sldLayoutIdLst>
  <p:hf hdr="0"/>
  <p:txStyles>
    <p:titleStyle>
      <a:lvl1pPr algn="l" defTabSz="924282" rtl="0" eaLnBrk="1" latinLnBrk="0" hangingPunct="1">
        <a:lnSpc>
          <a:spcPct val="90000"/>
        </a:lnSpc>
        <a:spcBef>
          <a:spcPts val="408"/>
        </a:spcBef>
        <a:buNone/>
        <a:tabLst/>
        <a:defRPr sz="3300" b="1" kern="1200">
          <a:solidFill>
            <a:schemeClr val="tx1"/>
          </a:solidFill>
          <a:latin typeface="+mj-lt"/>
          <a:ea typeface="+mj-ea"/>
          <a:cs typeface="+mj-cs"/>
        </a:defRPr>
      </a:lvl1pPr>
    </p:titleStyle>
    <p:bodyStyle>
      <a:lvl1pPr marL="0" indent="0" algn="l" defTabSz="924282" rtl="0" eaLnBrk="1" latinLnBrk="0" hangingPunct="1">
        <a:lnSpc>
          <a:spcPct val="100000"/>
        </a:lnSpc>
        <a:spcBef>
          <a:spcPts val="300"/>
        </a:spcBef>
        <a:spcAft>
          <a:spcPts val="300"/>
        </a:spcAft>
        <a:buFont typeface="Arial" panose="020B0604020202020204" pitchFamily="34" charset="0"/>
        <a:buNone/>
        <a:defRPr sz="1600" kern="1200" cap="all" baseline="0">
          <a:solidFill>
            <a:schemeClr val="tx1"/>
          </a:solidFill>
          <a:latin typeface="+mn-lt"/>
          <a:ea typeface="+mn-ea"/>
          <a:cs typeface="+mn-cs"/>
        </a:defRPr>
      </a:lvl1pPr>
      <a:lvl2pPr marL="3240" indent="0" algn="l" defTabSz="924282" rtl="0" eaLnBrk="1" latinLnBrk="0" hangingPunct="1">
        <a:lnSpc>
          <a:spcPct val="100000"/>
        </a:lnSpc>
        <a:spcBef>
          <a:spcPts val="300"/>
        </a:spcBef>
        <a:spcAft>
          <a:spcPts val="300"/>
        </a:spcAft>
        <a:buFont typeface="Arial" panose="020B0604020202020204" pitchFamily="34" charset="0"/>
        <a:buNone/>
        <a:defRPr sz="1200" kern="1200">
          <a:solidFill>
            <a:schemeClr val="tx1"/>
          </a:solidFill>
          <a:latin typeface="+mn-lt"/>
          <a:ea typeface="+mn-ea"/>
          <a:cs typeface="+mn-cs"/>
        </a:defRPr>
      </a:lvl2pPr>
      <a:lvl3pPr marL="186802" indent="-186802" algn="l" defTabSz="924282" rtl="0" eaLnBrk="1" latinLnBrk="0" hangingPunct="1">
        <a:lnSpc>
          <a:spcPct val="100000"/>
        </a:lnSpc>
        <a:spcBef>
          <a:spcPts val="300"/>
        </a:spcBef>
        <a:spcAft>
          <a:spcPts val="300"/>
        </a:spcAft>
        <a:buFont typeface="Arial" panose="020B0604020202020204" pitchFamily="34" charset="0"/>
        <a:buChar char="•"/>
        <a:defRPr sz="1200" kern="1200">
          <a:solidFill>
            <a:schemeClr val="tx1"/>
          </a:solidFill>
          <a:latin typeface="+mn-lt"/>
          <a:ea typeface="+mn-ea"/>
          <a:cs typeface="+mn-cs"/>
        </a:defRPr>
      </a:lvl3pPr>
      <a:lvl4pPr marL="431911" indent="-191121" algn="l" defTabSz="924282" rtl="0" eaLnBrk="1" latinLnBrk="0" hangingPunct="1">
        <a:lnSpc>
          <a:spcPct val="100000"/>
        </a:lnSpc>
        <a:spcBef>
          <a:spcPts val="300"/>
        </a:spcBef>
        <a:spcAft>
          <a:spcPts val="300"/>
        </a:spcAft>
        <a:buFont typeface="Arial" panose="020B0604020202020204" pitchFamily="34" charset="0"/>
        <a:buChar char="–"/>
        <a:defRPr sz="1200" kern="1200">
          <a:solidFill>
            <a:schemeClr val="tx1"/>
          </a:solidFill>
          <a:latin typeface="+mn-lt"/>
          <a:ea typeface="+mn-ea"/>
          <a:cs typeface="+mn-cs"/>
        </a:defRPr>
      </a:lvl4pPr>
      <a:lvl5pPr marL="606834" indent="-176004" algn="l" defTabSz="924282" rtl="0" eaLnBrk="1" latinLnBrk="0" hangingPunct="1">
        <a:lnSpc>
          <a:spcPct val="100000"/>
        </a:lnSpc>
        <a:spcBef>
          <a:spcPts val="300"/>
        </a:spcBef>
        <a:spcAft>
          <a:spcPts val="300"/>
        </a:spcAft>
        <a:buSzPct val="85000"/>
        <a:buFont typeface="Arial" panose="020B0604020202020204" pitchFamily="34" charset="0"/>
        <a:buChar char="•"/>
        <a:defRPr sz="1200" kern="1200">
          <a:solidFill>
            <a:schemeClr val="tx1"/>
          </a:solidFill>
          <a:latin typeface="+mn-lt"/>
          <a:ea typeface="+mn-ea"/>
          <a:cs typeface="+mn-cs"/>
        </a:defRPr>
      </a:lvl5pPr>
      <a:lvl6pPr marL="2541775" indent="-231070" algn="l" defTabSz="924282"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3003916" indent="-231070" algn="l" defTabSz="924282"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66056" indent="-231070" algn="l" defTabSz="924282"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928198" indent="-231070" algn="l" defTabSz="924282"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24282" rtl="0" eaLnBrk="1" latinLnBrk="0" hangingPunct="1">
        <a:defRPr sz="1800" kern="1200">
          <a:solidFill>
            <a:schemeClr val="tx1"/>
          </a:solidFill>
          <a:latin typeface="+mn-lt"/>
          <a:ea typeface="+mn-ea"/>
          <a:cs typeface="+mn-cs"/>
        </a:defRPr>
      </a:lvl1pPr>
      <a:lvl2pPr marL="462140" algn="l" defTabSz="924282" rtl="0" eaLnBrk="1" latinLnBrk="0" hangingPunct="1">
        <a:defRPr sz="1800" kern="1200">
          <a:solidFill>
            <a:schemeClr val="tx1"/>
          </a:solidFill>
          <a:latin typeface="+mn-lt"/>
          <a:ea typeface="+mn-ea"/>
          <a:cs typeface="+mn-cs"/>
        </a:defRPr>
      </a:lvl2pPr>
      <a:lvl3pPr marL="924282" algn="l" defTabSz="924282" rtl="0" eaLnBrk="1" latinLnBrk="0" hangingPunct="1">
        <a:defRPr sz="1800" kern="1200">
          <a:solidFill>
            <a:schemeClr val="tx1"/>
          </a:solidFill>
          <a:latin typeface="+mn-lt"/>
          <a:ea typeface="+mn-ea"/>
          <a:cs typeface="+mn-cs"/>
        </a:defRPr>
      </a:lvl3pPr>
      <a:lvl4pPr marL="1386422" algn="l" defTabSz="924282" rtl="0" eaLnBrk="1" latinLnBrk="0" hangingPunct="1">
        <a:defRPr sz="1800" kern="1200">
          <a:solidFill>
            <a:schemeClr val="tx1"/>
          </a:solidFill>
          <a:latin typeface="+mn-lt"/>
          <a:ea typeface="+mn-ea"/>
          <a:cs typeface="+mn-cs"/>
        </a:defRPr>
      </a:lvl4pPr>
      <a:lvl5pPr marL="1848564" algn="l" defTabSz="924282" rtl="0" eaLnBrk="1" latinLnBrk="0" hangingPunct="1">
        <a:defRPr sz="1800" kern="1200">
          <a:solidFill>
            <a:schemeClr val="tx1"/>
          </a:solidFill>
          <a:latin typeface="+mn-lt"/>
          <a:ea typeface="+mn-ea"/>
          <a:cs typeface="+mn-cs"/>
        </a:defRPr>
      </a:lvl5pPr>
      <a:lvl6pPr marL="2310704" algn="l" defTabSz="924282" rtl="0" eaLnBrk="1" latinLnBrk="0" hangingPunct="1">
        <a:defRPr sz="1800" kern="1200">
          <a:solidFill>
            <a:schemeClr val="tx1"/>
          </a:solidFill>
          <a:latin typeface="+mn-lt"/>
          <a:ea typeface="+mn-ea"/>
          <a:cs typeface="+mn-cs"/>
        </a:defRPr>
      </a:lvl6pPr>
      <a:lvl7pPr marL="2772846" algn="l" defTabSz="924282" rtl="0" eaLnBrk="1" latinLnBrk="0" hangingPunct="1">
        <a:defRPr sz="1800" kern="1200">
          <a:solidFill>
            <a:schemeClr val="tx1"/>
          </a:solidFill>
          <a:latin typeface="+mn-lt"/>
          <a:ea typeface="+mn-ea"/>
          <a:cs typeface="+mn-cs"/>
        </a:defRPr>
      </a:lvl7pPr>
      <a:lvl8pPr marL="3234986" algn="l" defTabSz="924282" rtl="0" eaLnBrk="1" latinLnBrk="0" hangingPunct="1">
        <a:defRPr sz="1800" kern="1200">
          <a:solidFill>
            <a:schemeClr val="tx1"/>
          </a:solidFill>
          <a:latin typeface="+mn-lt"/>
          <a:ea typeface="+mn-ea"/>
          <a:cs typeface="+mn-cs"/>
        </a:defRPr>
      </a:lvl8pPr>
      <a:lvl9pPr marL="3697126" algn="l" defTabSz="92428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2.png"/><Relationship Id="rId5" Type="http://schemas.openxmlformats.org/officeDocument/2006/relationships/image" Target="../media/image1.png"/><Relationship Id="rId6" Type="http://schemas.openxmlformats.org/officeDocument/2006/relationships/image" Target="../media/image4.tiff"/><Relationship Id="rId7" Type="http://schemas.openxmlformats.org/officeDocument/2006/relationships/image" Target="../media/image5.jpeg"/><Relationship Id="rId8" Type="http://schemas.openxmlformats.org/officeDocument/2006/relationships/image" Target="../media/image6.png"/><Relationship Id="rId1" Type="http://schemas.openxmlformats.org/officeDocument/2006/relationships/slideLayout" Target="../slideLayouts/slideLayout4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chart" Target="../charts/chart1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2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2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2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2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2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2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2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2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29.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30.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3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3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3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3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chart" Target="../charts/char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35.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3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3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38.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39.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40.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4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4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4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4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45.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46.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4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48.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49.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50.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5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5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5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54.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45.xml"/><Relationship Id="rId2" Type="http://schemas.openxmlformats.org/officeDocument/2006/relationships/notesSlide" Target="../notesSlides/notesSlide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ctrTitle"/>
          </p:nvPr>
        </p:nvSpPr>
        <p:spPr>
          <a:xfrm>
            <a:off x="6240500" y="809588"/>
            <a:ext cx="2626660" cy="2202141"/>
          </a:xfrm>
        </p:spPr>
        <p:txBody>
          <a:bodyPr/>
          <a:lstStyle/>
          <a:p>
            <a:r>
              <a:rPr lang="en-CA" sz="2400" b="0" dirty="0"/>
              <a:t>CIGI-IPSOS</a:t>
            </a:r>
            <a:br>
              <a:rPr lang="en-CA" sz="2400" b="0" dirty="0"/>
            </a:br>
            <a:r>
              <a:rPr lang="en-CA" sz="2400" b="0" dirty="0"/>
              <a:t>GLOBAL SURVEY ON</a:t>
            </a:r>
            <a:r>
              <a:rPr lang="en-CA" sz="2400" dirty="0"/>
              <a:t/>
            </a:r>
            <a:br>
              <a:rPr lang="en-CA" sz="2400" dirty="0"/>
            </a:br>
            <a:r>
              <a:rPr lang="en-CA" dirty="0">
                <a:solidFill>
                  <a:srgbClr val="070F32"/>
                </a:solidFill>
              </a:rPr>
              <a:t>INTERNET SECURITY and TRUST</a:t>
            </a:r>
            <a:endParaRPr lang="en-GB" dirty="0">
              <a:solidFill>
                <a:srgbClr val="070F32"/>
              </a:solidFill>
            </a:endParaRPr>
          </a:p>
        </p:txBody>
      </p:sp>
      <p:sp>
        <p:nvSpPr>
          <p:cNvPr id="22" name="Subtitle 21"/>
          <p:cNvSpPr>
            <a:spLocks noGrp="1"/>
          </p:cNvSpPr>
          <p:nvPr>
            <p:ph type="subTitle" idx="4294967295"/>
          </p:nvPr>
        </p:nvSpPr>
        <p:spPr>
          <a:xfrm>
            <a:off x="4176001" y="3819109"/>
            <a:ext cx="4699059" cy="1776400"/>
          </a:xfrm>
        </p:spPr>
        <p:txBody>
          <a:bodyPr/>
          <a:lstStyle/>
          <a:p>
            <a:r>
              <a:rPr lang="en-GB" dirty="0"/>
              <a:t>January 2017</a:t>
            </a:r>
          </a:p>
        </p:txBody>
      </p:sp>
      <p:sp>
        <p:nvSpPr>
          <p:cNvPr id="31" name="Footer Placeholder 10"/>
          <p:cNvSpPr>
            <a:spLocks noGrp="1"/>
          </p:cNvSpPr>
          <p:nvPr>
            <p:ph type="ftr" sz="quarter" idx="11"/>
          </p:nvPr>
        </p:nvSpPr>
        <p:spPr>
          <a:xfrm>
            <a:off x="6202400" y="5758571"/>
            <a:ext cx="2702860" cy="794629"/>
          </a:xfrm>
        </p:spPr>
        <p:txBody>
          <a:bodyPr/>
          <a:lstStyle>
            <a:lvl1pPr>
              <a:defRPr sz="1000">
                <a:solidFill>
                  <a:schemeClr val="accent4">
                    <a:lumMod val="75000"/>
                  </a:schemeClr>
                </a:solidFill>
              </a:defRPr>
            </a:lvl1pPr>
          </a:lstStyle>
          <a:p>
            <a:r>
              <a:rPr lang="en-GB" dirty="0"/>
              <a:t>© 2018 Ipsos.  All rights reserved. Contains Ipsos' Confidential and Proprietary information and may not be disclosed or reproduced without the prior written consent of Ipsos.</a:t>
            </a:r>
          </a:p>
        </p:txBody>
      </p:sp>
      <p:pic>
        <p:nvPicPr>
          <p:cNvPr id="16" name="Picture 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5938382" cy="6858000"/>
          </a:xfrm>
          <a:prstGeom prst="rect">
            <a:avLst/>
          </a:prstGeom>
        </p:spPr>
      </p:pic>
      <p:pic>
        <p:nvPicPr>
          <p:cNvPr id="20" name="Picture 2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018020" y="213178"/>
            <a:ext cx="1888872" cy="21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TextBox 16"/>
          <p:cNvSpPr txBox="1"/>
          <p:nvPr/>
        </p:nvSpPr>
        <p:spPr>
          <a:xfrm>
            <a:off x="6240500" y="3104964"/>
            <a:ext cx="2514600" cy="553998"/>
          </a:xfrm>
          <a:prstGeom prst="rect">
            <a:avLst/>
          </a:prstGeom>
        </p:spPr>
        <p:txBody>
          <a:bodyPr vert="horz" wrap="square" lIns="0" tIns="0" rIns="0" bIns="0" rtlCol="0">
            <a:spAutoFit/>
          </a:bodyPr>
          <a:lstStyle/>
          <a:p>
            <a:pPr marL="4763"/>
            <a:r>
              <a:rPr lang="en-US" dirty="0"/>
              <a:t>2018 Poll: </a:t>
            </a:r>
          </a:p>
          <a:p>
            <a:pPr marL="4763"/>
            <a:r>
              <a:rPr lang="en-US" b="1" dirty="0"/>
              <a:t>Part 4: Internet of Things</a:t>
            </a:r>
          </a:p>
        </p:txBody>
      </p:sp>
      <p:pic>
        <p:nvPicPr>
          <p:cNvPr id="13" name="Picture 12" descr="IPSOS_GAMECHANGERS_blue.png"/>
          <p:cNvPicPr>
            <a:picLocks noChangeAspect="1"/>
          </p:cNvPicPr>
          <p:nvPr/>
        </p:nvPicPr>
        <p:blipFill rotWithShape="1">
          <a:blip r:embed="rId5" cstate="print">
            <a:extLst>
              <a:ext uri="{28A0092B-C50C-407E-A947-70E740481C1C}">
                <a14:useLocalDpi xmlns:a14="http://schemas.microsoft.com/office/drawing/2010/main" val="0"/>
              </a:ext>
            </a:extLst>
          </a:blip>
          <a:srcRect l="78888" t="-9671" b="-1"/>
          <a:stretch/>
        </p:blipFill>
        <p:spPr>
          <a:xfrm>
            <a:off x="6456646" y="4877532"/>
            <a:ext cx="484614" cy="457200"/>
          </a:xfrm>
          <a:prstGeom prst="rect">
            <a:avLst/>
          </a:prstGeom>
        </p:spPr>
      </p:pic>
      <p:pic>
        <p:nvPicPr>
          <p:cNvPr id="14" name="Picture 13">
            <a:extLst>
              <a:ext uri="{FF2B5EF4-FFF2-40B4-BE49-F238E27FC236}">
                <a16:creationId xmlns:a16="http://schemas.microsoft.com/office/drawing/2014/main" xmlns="" id="{3C965B8A-D8FD-45F7-A221-17D26D355C04}"/>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459524" y="4935979"/>
            <a:ext cx="1196259" cy="398753"/>
          </a:xfrm>
          <a:prstGeom prst="rect">
            <a:avLst/>
          </a:prstGeom>
        </p:spPr>
      </p:pic>
      <p:pic>
        <p:nvPicPr>
          <p:cNvPr id="15" name="Picture 14">
            <a:extLst>
              <a:ext uri="{FF2B5EF4-FFF2-40B4-BE49-F238E27FC236}">
                <a16:creationId xmlns:a16="http://schemas.microsoft.com/office/drawing/2014/main" xmlns="" id="{EB69E94D-EF38-47BA-8D1C-01E847E4624C}"/>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949756" y="3901392"/>
            <a:ext cx="538696" cy="661190"/>
          </a:xfrm>
          <a:prstGeom prst="rect">
            <a:avLst/>
          </a:prstGeom>
        </p:spPr>
      </p:pic>
      <p:pic>
        <p:nvPicPr>
          <p:cNvPr id="18" name="Picture 17">
            <a:extLst>
              <a:ext uri="{FF2B5EF4-FFF2-40B4-BE49-F238E27FC236}">
                <a16:creationId xmlns:a16="http://schemas.microsoft.com/office/drawing/2014/main" xmlns="" id="{9CEC7A9D-69F5-440C-8CCD-B2480A768736}"/>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6172200" y="4021836"/>
            <a:ext cx="1434475" cy="420303"/>
          </a:xfrm>
          <a:prstGeom prst="rect">
            <a:avLst/>
          </a:prstGeom>
        </p:spPr>
      </p:pic>
    </p:spTree>
    <p:extLst>
      <p:ext uri="{BB962C8B-B14F-4D97-AF65-F5344CB8AC3E}">
        <p14:creationId xmlns:p14="http://schemas.microsoft.com/office/powerpoint/2010/main" val="1420983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71681"/>
            <a:ext cx="8910000" cy="276999"/>
          </a:xfrm>
        </p:spPr>
        <p:txBody>
          <a:bodyPr/>
          <a:lstStyle/>
          <a:p>
            <a:pPr algn="just"/>
            <a:r>
              <a:rPr lang="en-US" dirty="0"/>
              <a:t>I’m concerned that my information may be monitored- By Economy</a:t>
            </a:r>
          </a:p>
        </p:txBody>
      </p:sp>
      <p:sp>
        <p:nvSpPr>
          <p:cNvPr id="3" name="Text Placeholder 2"/>
          <p:cNvSpPr>
            <a:spLocks noGrp="1"/>
          </p:cNvSpPr>
          <p:nvPr>
            <p:ph type="body" sz="quarter" idx="16"/>
          </p:nvPr>
        </p:nvSpPr>
        <p:spPr>
          <a:xfrm>
            <a:off x="209558" y="6234201"/>
            <a:ext cx="7258042" cy="438582"/>
          </a:xfrm>
        </p:spPr>
        <p:txBody>
          <a:bodyPr/>
          <a:lstStyle/>
          <a:p>
            <a:r>
              <a:rPr lang="en-US" dirty="0"/>
              <a:t>Q20. Increasingly, more and more items are connected to the internet, including phones and other things you might not be aware of, such as cars and other electronic devices. Thinking about this, to what extent do you agree or disagree with the following statements: Base: All Respondents (n=25,262)</a:t>
            </a:r>
          </a:p>
        </p:txBody>
      </p:sp>
      <p:graphicFrame>
        <p:nvGraphicFramePr>
          <p:cNvPr id="6" name="Chart 5"/>
          <p:cNvGraphicFramePr/>
          <p:nvPr>
            <p:extLst>
              <p:ext uri="{D42A27DB-BD31-4B8C-83A1-F6EECF244321}">
                <p14:modId xmlns:p14="http://schemas.microsoft.com/office/powerpoint/2010/main" val="4077219112"/>
              </p:ext>
            </p:extLst>
          </p:nvPr>
        </p:nvGraphicFramePr>
        <p:xfrm>
          <a:off x="228600" y="1002406"/>
          <a:ext cx="8915400" cy="5303520"/>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p:cNvCxnSpPr/>
          <p:nvPr/>
        </p:nvCxnSpPr>
        <p:spPr>
          <a:xfrm>
            <a:off x="381000" y="1413296"/>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37791668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276999"/>
          </a:xfrm>
        </p:spPr>
        <p:txBody>
          <a:bodyPr/>
          <a:lstStyle/>
          <a:p>
            <a:pPr algn="just"/>
            <a:r>
              <a:rPr lang="en-US" dirty="0"/>
              <a:t>I’m concerned that my information may be monitored- By Regional Economy</a:t>
            </a:r>
          </a:p>
        </p:txBody>
      </p:sp>
      <p:sp>
        <p:nvSpPr>
          <p:cNvPr id="3" name="Text Placeholder 2"/>
          <p:cNvSpPr>
            <a:spLocks noGrp="1"/>
          </p:cNvSpPr>
          <p:nvPr>
            <p:ph type="body" sz="quarter" idx="16"/>
          </p:nvPr>
        </p:nvSpPr>
        <p:spPr>
          <a:xfrm>
            <a:off x="209558" y="6234201"/>
            <a:ext cx="7258042" cy="438582"/>
          </a:xfrm>
        </p:spPr>
        <p:txBody>
          <a:bodyPr/>
          <a:lstStyle/>
          <a:p>
            <a:r>
              <a:rPr lang="en-US" dirty="0"/>
              <a:t>Q20. Increasingly, more and more items are connected to the internet, including phones and other things you might not be aware of, such as cars and other electronic devices. Thinking about this, to what extent do you agree or disagree with the following statements: Base: All Respondents (n=25,262)</a:t>
            </a:r>
          </a:p>
        </p:txBody>
      </p:sp>
      <p:cxnSp>
        <p:nvCxnSpPr>
          <p:cNvPr id="11" name="Straight Connector 10"/>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2" name="Chart 11"/>
          <p:cNvGraphicFramePr/>
          <p:nvPr>
            <p:extLst>
              <p:ext uri="{D42A27DB-BD31-4B8C-83A1-F6EECF244321}">
                <p14:modId xmlns:p14="http://schemas.microsoft.com/office/powerpoint/2010/main" val="3437977931"/>
              </p:ext>
            </p:extLst>
          </p:nvPr>
        </p:nvGraphicFramePr>
        <p:xfrm>
          <a:off x="1463040" y="1447800"/>
          <a:ext cx="7680960" cy="42062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803015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a:xfrm>
            <a:off x="209558" y="6234201"/>
            <a:ext cx="7258042" cy="438582"/>
          </a:xfrm>
        </p:spPr>
        <p:txBody>
          <a:bodyPr/>
          <a:lstStyle/>
          <a:p>
            <a:r>
              <a:rPr lang="en-US" dirty="0"/>
              <a:t>Q20. Increasingly, more and more items are connected to the internet, including phones and other things you might not be aware of, such as cars and other electronic devices. Thinking about this, to what extent do you agree or disagree with the following statements: Base: All Respondents (n=25,262)</a:t>
            </a:r>
          </a:p>
        </p:txBody>
      </p:sp>
      <p:graphicFrame>
        <p:nvGraphicFramePr>
          <p:cNvPr id="6" name="Chart 5">
            <a:extLst>
              <a:ext uri="{FF2B5EF4-FFF2-40B4-BE49-F238E27FC236}">
                <a16:creationId xmlns:a16="http://schemas.microsoft.com/office/drawing/2014/main" xmlns="" id="{3EDB73B4-9FB5-4690-A9FB-18DF1FF84F6F}"/>
              </a:ext>
            </a:extLst>
          </p:cNvPr>
          <p:cNvGraphicFramePr/>
          <p:nvPr>
            <p:extLst/>
          </p:nvPr>
        </p:nvGraphicFramePr>
        <p:xfrm>
          <a:off x="268506" y="1661160"/>
          <a:ext cx="7680960" cy="4206240"/>
        </p:xfrm>
        <a:graphic>
          <a:graphicData uri="http://schemas.openxmlformats.org/drawingml/2006/chart">
            <c:chart xmlns:c="http://schemas.openxmlformats.org/drawingml/2006/chart" xmlns:r="http://schemas.openxmlformats.org/officeDocument/2006/relationships" r:id="rId2"/>
          </a:graphicData>
        </a:graphic>
      </p:graphicFrame>
      <p:sp>
        <p:nvSpPr>
          <p:cNvPr id="7" name="Right Bracket 6">
            <a:extLst>
              <a:ext uri="{FF2B5EF4-FFF2-40B4-BE49-F238E27FC236}">
                <a16:creationId xmlns:a16="http://schemas.microsoft.com/office/drawing/2014/main" xmlns="" id="{EBF00FF8-DFCD-4114-BC4A-001483908C3A}"/>
              </a:ext>
            </a:extLst>
          </p:cNvPr>
          <p:cNvSpPr/>
          <p:nvPr/>
        </p:nvSpPr>
        <p:spPr>
          <a:xfrm>
            <a:off x="5943600" y="2042160"/>
            <a:ext cx="228600" cy="1463040"/>
          </a:xfrm>
          <a:prstGeom prst="rightBracket">
            <a:avLst/>
          </a:prstGeom>
          <a:noFill/>
          <a:ln w="25400">
            <a:solidFill>
              <a:schemeClr val="tx2"/>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8" name="Right Bracket 7">
            <a:extLst>
              <a:ext uri="{FF2B5EF4-FFF2-40B4-BE49-F238E27FC236}">
                <a16:creationId xmlns:a16="http://schemas.microsoft.com/office/drawing/2014/main" xmlns="" id="{73DB5076-50AF-4EAC-83CB-56070F75D3CB}"/>
              </a:ext>
            </a:extLst>
          </p:cNvPr>
          <p:cNvSpPr/>
          <p:nvPr/>
        </p:nvSpPr>
        <p:spPr>
          <a:xfrm>
            <a:off x="5943600" y="4038600"/>
            <a:ext cx="228600" cy="1463040"/>
          </a:xfrm>
          <a:prstGeom prst="rightBracket">
            <a:avLst/>
          </a:prstGeom>
          <a:noFill/>
          <a:ln w="25400">
            <a:solidFill>
              <a:schemeClr val="accent1"/>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9" name="TextBox 8">
            <a:extLst>
              <a:ext uri="{FF2B5EF4-FFF2-40B4-BE49-F238E27FC236}">
                <a16:creationId xmlns:a16="http://schemas.microsoft.com/office/drawing/2014/main" xmlns="" id="{36067ABD-EC2D-43C4-B7A1-5015E9699A43}"/>
              </a:ext>
            </a:extLst>
          </p:cNvPr>
          <p:cNvSpPr txBox="1"/>
          <p:nvPr/>
        </p:nvSpPr>
        <p:spPr>
          <a:xfrm>
            <a:off x="6324600" y="247876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TOTAL AGREE</a:t>
            </a:r>
          </a:p>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76%</a:t>
            </a:r>
          </a:p>
        </p:txBody>
      </p:sp>
      <p:sp>
        <p:nvSpPr>
          <p:cNvPr id="10" name="TextBox 9">
            <a:extLst>
              <a:ext uri="{FF2B5EF4-FFF2-40B4-BE49-F238E27FC236}">
                <a16:creationId xmlns:a16="http://schemas.microsoft.com/office/drawing/2014/main" xmlns="" id="{A7B72617-AE1B-4673-B6E7-14168517C275}"/>
              </a:ext>
            </a:extLst>
          </p:cNvPr>
          <p:cNvSpPr txBox="1"/>
          <p:nvPr/>
        </p:nvSpPr>
        <p:spPr>
          <a:xfrm>
            <a:off x="6324600" y="447520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E87722"/>
                </a:solidFill>
                <a:effectLst/>
                <a:uLnTx/>
                <a:uFillTx/>
                <a:latin typeface="Calibri"/>
                <a:ea typeface="+mn-ea"/>
                <a:cs typeface="+mn-cs"/>
              </a:rPr>
              <a:t>TOTAL DISAGREE</a:t>
            </a:r>
            <a:br>
              <a:rPr kumimoji="0" lang="en-US" sz="1800" b="1" i="0" u="none" strike="noStrike" kern="0" cap="none" spc="0" normalizeH="0" baseline="0" noProof="0" dirty="0">
                <a:ln>
                  <a:noFill/>
                </a:ln>
                <a:solidFill>
                  <a:srgbClr val="E87722"/>
                </a:solidFill>
                <a:effectLst/>
                <a:uLnTx/>
                <a:uFillTx/>
                <a:latin typeface="Calibri"/>
                <a:ea typeface="+mn-ea"/>
                <a:cs typeface="+mn-cs"/>
              </a:rPr>
            </a:br>
            <a:r>
              <a:rPr kumimoji="0" lang="en-US" sz="1800" b="1" i="0" u="none" strike="noStrike" kern="0" cap="none" spc="0" normalizeH="0" baseline="0" noProof="0" dirty="0">
                <a:ln>
                  <a:noFill/>
                </a:ln>
                <a:solidFill>
                  <a:srgbClr val="E87722"/>
                </a:solidFill>
                <a:effectLst/>
                <a:uLnTx/>
                <a:uFillTx/>
                <a:latin typeface="Calibri"/>
                <a:ea typeface="+mn-ea"/>
                <a:cs typeface="+mn-cs"/>
              </a:rPr>
              <a:t>24%</a:t>
            </a:r>
          </a:p>
        </p:txBody>
      </p:sp>
      <p:sp>
        <p:nvSpPr>
          <p:cNvPr id="11" name="Title 10">
            <a:extLst>
              <a:ext uri="{FF2B5EF4-FFF2-40B4-BE49-F238E27FC236}">
                <a16:creationId xmlns:a16="http://schemas.microsoft.com/office/drawing/2014/main" xmlns="" id="{67E011EF-4DCE-4525-B58A-8F67E1B98BD6}"/>
              </a:ext>
            </a:extLst>
          </p:cNvPr>
          <p:cNvSpPr>
            <a:spLocks noGrp="1"/>
          </p:cNvSpPr>
          <p:nvPr>
            <p:ph type="title"/>
          </p:nvPr>
        </p:nvSpPr>
        <p:spPr>
          <a:xfrm>
            <a:off x="234000" y="228600"/>
            <a:ext cx="8646971" cy="276999"/>
          </a:xfrm>
        </p:spPr>
        <p:txBody>
          <a:bodyPr/>
          <a:lstStyle/>
          <a:p>
            <a:pPr algn="just"/>
            <a:r>
              <a:rPr lang="en-US" dirty="0"/>
              <a:t>I’m concerned that my information may be bought or sold</a:t>
            </a:r>
          </a:p>
        </p:txBody>
      </p:sp>
    </p:spTree>
    <p:extLst>
      <p:ext uri="{BB962C8B-B14F-4D97-AF65-F5344CB8AC3E}">
        <p14:creationId xmlns:p14="http://schemas.microsoft.com/office/powerpoint/2010/main" val="19606241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199673"/>
            <a:ext cx="8910000" cy="276999"/>
          </a:xfrm>
        </p:spPr>
        <p:txBody>
          <a:bodyPr/>
          <a:lstStyle/>
          <a:p>
            <a:pPr algn="just"/>
            <a:r>
              <a:rPr lang="en-US" dirty="0"/>
              <a:t>I’m concerned that my information may be bought or sold- By Economy</a:t>
            </a:r>
          </a:p>
        </p:txBody>
      </p:sp>
      <p:sp>
        <p:nvSpPr>
          <p:cNvPr id="3" name="Text Placeholder 2"/>
          <p:cNvSpPr>
            <a:spLocks noGrp="1"/>
          </p:cNvSpPr>
          <p:nvPr>
            <p:ph type="body" sz="quarter" idx="16"/>
          </p:nvPr>
        </p:nvSpPr>
        <p:spPr>
          <a:xfrm>
            <a:off x="209558" y="6234201"/>
            <a:ext cx="7258042" cy="438582"/>
          </a:xfrm>
        </p:spPr>
        <p:txBody>
          <a:bodyPr/>
          <a:lstStyle/>
          <a:p>
            <a:r>
              <a:rPr lang="en-US" dirty="0"/>
              <a:t>Q20. Increasingly, more and more items are connected to the internet, including phones and other things you might not be aware of, such as cars and other electronic devices. Thinking about this, to what extent do you agree or disagree with the following statements: Base: All Respondents (n=25,262)</a:t>
            </a:r>
          </a:p>
        </p:txBody>
      </p:sp>
      <p:graphicFrame>
        <p:nvGraphicFramePr>
          <p:cNvPr id="6" name="Chart 5"/>
          <p:cNvGraphicFramePr/>
          <p:nvPr>
            <p:extLst>
              <p:ext uri="{D42A27DB-BD31-4B8C-83A1-F6EECF244321}">
                <p14:modId xmlns:p14="http://schemas.microsoft.com/office/powerpoint/2010/main" val="1664151242"/>
              </p:ext>
            </p:extLst>
          </p:nvPr>
        </p:nvGraphicFramePr>
        <p:xfrm>
          <a:off x="228600" y="1002406"/>
          <a:ext cx="8915400" cy="5303520"/>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p:cNvCxnSpPr/>
          <p:nvPr/>
        </p:nvCxnSpPr>
        <p:spPr>
          <a:xfrm>
            <a:off x="381000" y="1413296"/>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23762838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276999"/>
          </a:xfrm>
        </p:spPr>
        <p:txBody>
          <a:bodyPr/>
          <a:lstStyle/>
          <a:p>
            <a:pPr algn="just"/>
            <a:r>
              <a:rPr lang="en-US" dirty="0"/>
              <a:t>I’m concerned that my information may be bought or sold- By Regional Economy</a:t>
            </a:r>
          </a:p>
        </p:txBody>
      </p:sp>
      <p:sp>
        <p:nvSpPr>
          <p:cNvPr id="3" name="Text Placeholder 2"/>
          <p:cNvSpPr>
            <a:spLocks noGrp="1"/>
          </p:cNvSpPr>
          <p:nvPr>
            <p:ph type="body" sz="quarter" idx="16"/>
          </p:nvPr>
        </p:nvSpPr>
        <p:spPr>
          <a:xfrm>
            <a:off x="209558" y="6234201"/>
            <a:ext cx="7258042" cy="438582"/>
          </a:xfrm>
        </p:spPr>
        <p:txBody>
          <a:bodyPr/>
          <a:lstStyle/>
          <a:p>
            <a:r>
              <a:rPr lang="en-US" dirty="0"/>
              <a:t>Q20. Increasingly, more and more items are connected to the internet, including phones and other things you might not be aware of, such as cars and other electronic devices. Thinking about this, to what extent do you agree or disagree with the following statements: Base: All Respondents (n=25,262)</a:t>
            </a:r>
          </a:p>
        </p:txBody>
      </p:sp>
      <p:cxnSp>
        <p:nvCxnSpPr>
          <p:cNvPr id="11" name="Straight Connector 10"/>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2" name="Chart 11"/>
          <p:cNvGraphicFramePr/>
          <p:nvPr>
            <p:extLst>
              <p:ext uri="{D42A27DB-BD31-4B8C-83A1-F6EECF244321}">
                <p14:modId xmlns:p14="http://schemas.microsoft.com/office/powerpoint/2010/main" val="1899045063"/>
              </p:ext>
            </p:extLst>
          </p:nvPr>
        </p:nvGraphicFramePr>
        <p:xfrm>
          <a:off x="1463040" y="1447800"/>
          <a:ext cx="7680960" cy="42062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7386843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a:xfrm>
            <a:off x="209558" y="6234201"/>
            <a:ext cx="7258042" cy="438582"/>
          </a:xfrm>
        </p:spPr>
        <p:txBody>
          <a:bodyPr/>
          <a:lstStyle/>
          <a:p>
            <a:r>
              <a:rPr lang="en-US" dirty="0"/>
              <a:t>Q20. Increasingly, more and more items are connected to the internet, including phones and other things you might not be aware of, such as cars and other electronic devices. Thinking about this, to what extent do you agree or disagree with the following statements: Base: All Respondents (n=25,262)</a:t>
            </a:r>
          </a:p>
        </p:txBody>
      </p:sp>
      <p:graphicFrame>
        <p:nvGraphicFramePr>
          <p:cNvPr id="6" name="Chart 5">
            <a:extLst>
              <a:ext uri="{FF2B5EF4-FFF2-40B4-BE49-F238E27FC236}">
                <a16:creationId xmlns:a16="http://schemas.microsoft.com/office/drawing/2014/main" xmlns="" id="{3EDB73B4-9FB5-4690-A9FB-18DF1FF84F6F}"/>
              </a:ext>
            </a:extLst>
          </p:cNvPr>
          <p:cNvGraphicFramePr/>
          <p:nvPr>
            <p:extLst/>
          </p:nvPr>
        </p:nvGraphicFramePr>
        <p:xfrm>
          <a:off x="268506" y="1661160"/>
          <a:ext cx="7680960" cy="4206240"/>
        </p:xfrm>
        <a:graphic>
          <a:graphicData uri="http://schemas.openxmlformats.org/drawingml/2006/chart">
            <c:chart xmlns:c="http://schemas.openxmlformats.org/drawingml/2006/chart" xmlns:r="http://schemas.openxmlformats.org/officeDocument/2006/relationships" r:id="rId2"/>
          </a:graphicData>
        </a:graphic>
      </p:graphicFrame>
      <p:sp>
        <p:nvSpPr>
          <p:cNvPr id="7" name="Right Bracket 6">
            <a:extLst>
              <a:ext uri="{FF2B5EF4-FFF2-40B4-BE49-F238E27FC236}">
                <a16:creationId xmlns:a16="http://schemas.microsoft.com/office/drawing/2014/main" xmlns="" id="{EBF00FF8-DFCD-4114-BC4A-001483908C3A}"/>
              </a:ext>
            </a:extLst>
          </p:cNvPr>
          <p:cNvSpPr/>
          <p:nvPr/>
        </p:nvSpPr>
        <p:spPr>
          <a:xfrm>
            <a:off x="5943600" y="2042160"/>
            <a:ext cx="228600" cy="1463040"/>
          </a:xfrm>
          <a:prstGeom prst="rightBracket">
            <a:avLst/>
          </a:prstGeom>
          <a:noFill/>
          <a:ln w="25400">
            <a:solidFill>
              <a:schemeClr val="tx2"/>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8" name="Right Bracket 7">
            <a:extLst>
              <a:ext uri="{FF2B5EF4-FFF2-40B4-BE49-F238E27FC236}">
                <a16:creationId xmlns:a16="http://schemas.microsoft.com/office/drawing/2014/main" xmlns="" id="{73DB5076-50AF-4EAC-83CB-56070F75D3CB}"/>
              </a:ext>
            </a:extLst>
          </p:cNvPr>
          <p:cNvSpPr/>
          <p:nvPr/>
        </p:nvSpPr>
        <p:spPr>
          <a:xfrm>
            <a:off x="5943600" y="4038600"/>
            <a:ext cx="228600" cy="1463040"/>
          </a:xfrm>
          <a:prstGeom prst="rightBracket">
            <a:avLst/>
          </a:prstGeom>
          <a:noFill/>
          <a:ln w="25400">
            <a:solidFill>
              <a:schemeClr val="accent1"/>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9" name="TextBox 8">
            <a:extLst>
              <a:ext uri="{FF2B5EF4-FFF2-40B4-BE49-F238E27FC236}">
                <a16:creationId xmlns:a16="http://schemas.microsoft.com/office/drawing/2014/main" xmlns="" id="{36067ABD-EC2D-43C4-B7A1-5015E9699A43}"/>
              </a:ext>
            </a:extLst>
          </p:cNvPr>
          <p:cNvSpPr txBox="1"/>
          <p:nvPr/>
        </p:nvSpPr>
        <p:spPr>
          <a:xfrm>
            <a:off x="6324600" y="247876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TOTAL AGREE</a:t>
            </a:r>
          </a:p>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77%</a:t>
            </a:r>
          </a:p>
        </p:txBody>
      </p:sp>
      <p:sp>
        <p:nvSpPr>
          <p:cNvPr id="10" name="TextBox 9">
            <a:extLst>
              <a:ext uri="{FF2B5EF4-FFF2-40B4-BE49-F238E27FC236}">
                <a16:creationId xmlns:a16="http://schemas.microsoft.com/office/drawing/2014/main" xmlns="" id="{A7B72617-AE1B-4673-B6E7-14168517C275}"/>
              </a:ext>
            </a:extLst>
          </p:cNvPr>
          <p:cNvSpPr txBox="1"/>
          <p:nvPr/>
        </p:nvSpPr>
        <p:spPr>
          <a:xfrm>
            <a:off x="6324600" y="447520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E87722"/>
                </a:solidFill>
                <a:effectLst/>
                <a:uLnTx/>
                <a:uFillTx/>
                <a:latin typeface="Calibri"/>
                <a:ea typeface="+mn-ea"/>
                <a:cs typeface="+mn-cs"/>
              </a:rPr>
              <a:t>TOTAL DISAGREE</a:t>
            </a:r>
            <a:br>
              <a:rPr kumimoji="0" lang="en-US" sz="1800" b="1" i="0" u="none" strike="noStrike" kern="0" cap="none" spc="0" normalizeH="0" baseline="0" noProof="0" dirty="0">
                <a:ln>
                  <a:noFill/>
                </a:ln>
                <a:solidFill>
                  <a:srgbClr val="E87722"/>
                </a:solidFill>
                <a:effectLst/>
                <a:uLnTx/>
                <a:uFillTx/>
                <a:latin typeface="Calibri"/>
                <a:ea typeface="+mn-ea"/>
                <a:cs typeface="+mn-cs"/>
              </a:rPr>
            </a:br>
            <a:r>
              <a:rPr kumimoji="0" lang="en-US" sz="1800" b="1" i="0" u="none" strike="noStrike" kern="0" cap="none" spc="0" normalizeH="0" baseline="0" noProof="0" dirty="0">
                <a:ln>
                  <a:noFill/>
                </a:ln>
                <a:solidFill>
                  <a:srgbClr val="E87722"/>
                </a:solidFill>
                <a:effectLst/>
                <a:uLnTx/>
                <a:uFillTx/>
                <a:latin typeface="Calibri"/>
                <a:ea typeface="+mn-ea"/>
                <a:cs typeface="+mn-cs"/>
              </a:rPr>
              <a:t>23%</a:t>
            </a:r>
          </a:p>
        </p:txBody>
      </p:sp>
      <p:sp>
        <p:nvSpPr>
          <p:cNvPr id="11" name="Title 10">
            <a:extLst>
              <a:ext uri="{FF2B5EF4-FFF2-40B4-BE49-F238E27FC236}">
                <a16:creationId xmlns:a16="http://schemas.microsoft.com/office/drawing/2014/main" xmlns="" id="{67E011EF-4DCE-4525-B58A-8F67E1B98BD6}"/>
              </a:ext>
            </a:extLst>
          </p:cNvPr>
          <p:cNvSpPr>
            <a:spLocks noGrp="1"/>
          </p:cNvSpPr>
          <p:nvPr>
            <p:ph type="title"/>
          </p:nvPr>
        </p:nvSpPr>
        <p:spPr>
          <a:xfrm>
            <a:off x="234000" y="228600"/>
            <a:ext cx="8646971" cy="553998"/>
          </a:xfrm>
        </p:spPr>
        <p:txBody>
          <a:bodyPr/>
          <a:lstStyle/>
          <a:p>
            <a:pPr algn="just"/>
            <a:r>
              <a:rPr lang="en-US" dirty="0"/>
              <a:t>I’m concerned about a lack of privacy as a result of having so much information about me available on the internet</a:t>
            </a:r>
          </a:p>
        </p:txBody>
      </p:sp>
    </p:spTree>
    <p:extLst>
      <p:ext uri="{BB962C8B-B14F-4D97-AF65-F5344CB8AC3E}">
        <p14:creationId xmlns:p14="http://schemas.microsoft.com/office/powerpoint/2010/main" val="33333449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10706"/>
            <a:ext cx="8910000" cy="553998"/>
          </a:xfrm>
        </p:spPr>
        <p:txBody>
          <a:bodyPr/>
          <a:lstStyle/>
          <a:p>
            <a:pPr algn="just"/>
            <a:r>
              <a:rPr lang="en-US" dirty="0"/>
              <a:t>I’m concerned about a lack of privacy as a result of having so much information about me available on the internet- By Economy</a:t>
            </a:r>
          </a:p>
        </p:txBody>
      </p:sp>
      <p:sp>
        <p:nvSpPr>
          <p:cNvPr id="3" name="Text Placeholder 2"/>
          <p:cNvSpPr>
            <a:spLocks noGrp="1"/>
          </p:cNvSpPr>
          <p:nvPr>
            <p:ph type="body" sz="quarter" idx="16"/>
          </p:nvPr>
        </p:nvSpPr>
        <p:spPr>
          <a:xfrm>
            <a:off x="209558" y="6234201"/>
            <a:ext cx="7258042" cy="438582"/>
          </a:xfrm>
        </p:spPr>
        <p:txBody>
          <a:bodyPr/>
          <a:lstStyle/>
          <a:p>
            <a:r>
              <a:rPr lang="en-US" dirty="0"/>
              <a:t>Q20. Increasingly, more and more items are connected to the internet, including phones and other things you might not be aware of, such as cars and other electronic devices. Thinking about this, to what extent do you agree or disagree with the following statements: Base: All Respondents (n=25,262)</a:t>
            </a:r>
          </a:p>
        </p:txBody>
      </p:sp>
      <p:graphicFrame>
        <p:nvGraphicFramePr>
          <p:cNvPr id="6" name="Chart 5"/>
          <p:cNvGraphicFramePr/>
          <p:nvPr>
            <p:extLst>
              <p:ext uri="{D42A27DB-BD31-4B8C-83A1-F6EECF244321}">
                <p14:modId xmlns:p14="http://schemas.microsoft.com/office/powerpoint/2010/main" val="1186924397"/>
              </p:ext>
            </p:extLst>
          </p:nvPr>
        </p:nvGraphicFramePr>
        <p:xfrm>
          <a:off x="228600" y="1002406"/>
          <a:ext cx="8915400" cy="5303520"/>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p:cNvCxnSpPr/>
          <p:nvPr/>
        </p:nvCxnSpPr>
        <p:spPr>
          <a:xfrm>
            <a:off x="381000" y="1413296"/>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22489287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553998"/>
          </a:xfrm>
        </p:spPr>
        <p:txBody>
          <a:bodyPr/>
          <a:lstStyle/>
          <a:p>
            <a:pPr algn="just"/>
            <a:r>
              <a:rPr lang="en-US" dirty="0"/>
              <a:t>I’m concerned about a lack of privacy as a result of having so much information about me available on the internet- By Regional Economy</a:t>
            </a:r>
          </a:p>
        </p:txBody>
      </p:sp>
      <p:sp>
        <p:nvSpPr>
          <p:cNvPr id="3" name="Text Placeholder 2"/>
          <p:cNvSpPr>
            <a:spLocks noGrp="1"/>
          </p:cNvSpPr>
          <p:nvPr>
            <p:ph type="body" sz="quarter" idx="16"/>
          </p:nvPr>
        </p:nvSpPr>
        <p:spPr>
          <a:xfrm>
            <a:off x="209558" y="6234201"/>
            <a:ext cx="7258042" cy="438582"/>
          </a:xfrm>
        </p:spPr>
        <p:txBody>
          <a:bodyPr/>
          <a:lstStyle/>
          <a:p>
            <a:r>
              <a:rPr lang="en-US" dirty="0"/>
              <a:t>Q20. Increasingly, more and more items are connected to the internet, including phones and other things you might not be aware of, such as cars and other electronic devices. Thinking about this, to what extent do you agree or disagree with the following statements: Base: All Respondents (n=25,262)</a:t>
            </a:r>
          </a:p>
        </p:txBody>
      </p:sp>
      <p:cxnSp>
        <p:nvCxnSpPr>
          <p:cNvPr id="11" name="Straight Connector 10"/>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2" name="Chart 11"/>
          <p:cNvGraphicFramePr/>
          <p:nvPr>
            <p:extLst>
              <p:ext uri="{D42A27DB-BD31-4B8C-83A1-F6EECF244321}">
                <p14:modId xmlns:p14="http://schemas.microsoft.com/office/powerpoint/2010/main" val="4223130313"/>
              </p:ext>
            </p:extLst>
          </p:nvPr>
        </p:nvGraphicFramePr>
        <p:xfrm>
          <a:off x="1463040" y="1447800"/>
          <a:ext cx="7680960" cy="42062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4449235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a:xfrm>
            <a:off x="209558" y="6234201"/>
            <a:ext cx="7258042" cy="438582"/>
          </a:xfrm>
        </p:spPr>
        <p:txBody>
          <a:bodyPr/>
          <a:lstStyle/>
          <a:p>
            <a:r>
              <a:rPr lang="en-US" dirty="0"/>
              <a:t>Q20. Increasingly, more and more items are connected to the internet, including phones and other things you might not be aware of, such as cars and other electronic devices. Thinking about this, to what extent do you agree or disagree with the following statements: Base: All Respondents (n=25,262)</a:t>
            </a:r>
          </a:p>
        </p:txBody>
      </p:sp>
      <p:graphicFrame>
        <p:nvGraphicFramePr>
          <p:cNvPr id="6" name="Chart 5">
            <a:extLst>
              <a:ext uri="{FF2B5EF4-FFF2-40B4-BE49-F238E27FC236}">
                <a16:creationId xmlns:a16="http://schemas.microsoft.com/office/drawing/2014/main" xmlns="" id="{3EDB73B4-9FB5-4690-A9FB-18DF1FF84F6F}"/>
              </a:ext>
            </a:extLst>
          </p:cNvPr>
          <p:cNvGraphicFramePr/>
          <p:nvPr>
            <p:extLst/>
          </p:nvPr>
        </p:nvGraphicFramePr>
        <p:xfrm>
          <a:off x="268506" y="1661160"/>
          <a:ext cx="7680960" cy="4206240"/>
        </p:xfrm>
        <a:graphic>
          <a:graphicData uri="http://schemas.openxmlformats.org/drawingml/2006/chart">
            <c:chart xmlns:c="http://schemas.openxmlformats.org/drawingml/2006/chart" xmlns:r="http://schemas.openxmlformats.org/officeDocument/2006/relationships" r:id="rId2"/>
          </a:graphicData>
        </a:graphic>
      </p:graphicFrame>
      <p:sp>
        <p:nvSpPr>
          <p:cNvPr id="7" name="Right Bracket 6">
            <a:extLst>
              <a:ext uri="{FF2B5EF4-FFF2-40B4-BE49-F238E27FC236}">
                <a16:creationId xmlns:a16="http://schemas.microsoft.com/office/drawing/2014/main" xmlns="" id="{EBF00FF8-DFCD-4114-BC4A-001483908C3A}"/>
              </a:ext>
            </a:extLst>
          </p:cNvPr>
          <p:cNvSpPr/>
          <p:nvPr/>
        </p:nvSpPr>
        <p:spPr>
          <a:xfrm>
            <a:off x="5943600" y="2042160"/>
            <a:ext cx="228600" cy="1463040"/>
          </a:xfrm>
          <a:prstGeom prst="rightBracket">
            <a:avLst/>
          </a:prstGeom>
          <a:noFill/>
          <a:ln w="25400">
            <a:solidFill>
              <a:schemeClr val="tx2"/>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8" name="Right Bracket 7">
            <a:extLst>
              <a:ext uri="{FF2B5EF4-FFF2-40B4-BE49-F238E27FC236}">
                <a16:creationId xmlns:a16="http://schemas.microsoft.com/office/drawing/2014/main" xmlns="" id="{73DB5076-50AF-4EAC-83CB-56070F75D3CB}"/>
              </a:ext>
            </a:extLst>
          </p:cNvPr>
          <p:cNvSpPr/>
          <p:nvPr/>
        </p:nvSpPr>
        <p:spPr>
          <a:xfrm>
            <a:off x="5943600" y="4038600"/>
            <a:ext cx="228600" cy="1463040"/>
          </a:xfrm>
          <a:prstGeom prst="rightBracket">
            <a:avLst/>
          </a:prstGeom>
          <a:noFill/>
          <a:ln w="25400">
            <a:solidFill>
              <a:schemeClr val="accent1"/>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9" name="TextBox 8">
            <a:extLst>
              <a:ext uri="{FF2B5EF4-FFF2-40B4-BE49-F238E27FC236}">
                <a16:creationId xmlns:a16="http://schemas.microsoft.com/office/drawing/2014/main" xmlns="" id="{36067ABD-EC2D-43C4-B7A1-5015E9699A43}"/>
              </a:ext>
            </a:extLst>
          </p:cNvPr>
          <p:cNvSpPr txBox="1"/>
          <p:nvPr/>
        </p:nvSpPr>
        <p:spPr>
          <a:xfrm>
            <a:off x="6324600" y="247876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TOTAL AGREE</a:t>
            </a:r>
          </a:p>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60%</a:t>
            </a:r>
          </a:p>
        </p:txBody>
      </p:sp>
      <p:sp>
        <p:nvSpPr>
          <p:cNvPr id="10" name="TextBox 9">
            <a:extLst>
              <a:ext uri="{FF2B5EF4-FFF2-40B4-BE49-F238E27FC236}">
                <a16:creationId xmlns:a16="http://schemas.microsoft.com/office/drawing/2014/main" xmlns="" id="{A7B72617-AE1B-4673-B6E7-14168517C275}"/>
              </a:ext>
            </a:extLst>
          </p:cNvPr>
          <p:cNvSpPr txBox="1"/>
          <p:nvPr/>
        </p:nvSpPr>
        <p:spPr>
          <a:xfrm>
            <a:off x="6324600" y="447520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E87722"/>
                </a:solidFill>
                <a:effectLst/>
                <a:uLnTx/>
                <a:uFillTx/>
                <a:latin typeface="Calibri"/>
                <a:ea typeface="+mn-ea"/>
                <a:cs typeface="+mn-cs"/>
              </a:rPr>
              <a:t>TOTAL DISAGREE</a:t>
            </a:r>
            <a:br>
              <a:rPr kumimoji="0" lang="en-US" sz="1800" b="1" i="0" u="none" strike="noStrike" kern="0" cap="none" spc="0" normalizeH="0" baseline="0" noProof="0" dirty="0">
                <a:ln>
                  <a:noFill/>
                </a:ln>
                <a:solidFill>
                  <a:srgbClr val="E87722"/>
                </a:solidFill>
                <a:effectLst/>
                <a:uLnTx/>
                <a:uFillTx/>
                <a:latin typeface="Calibri"/>
                <a:ea typeface="+mn-ea"/>
                <a:cs typeface="+mn-cs"/>
              </a:rPr>
            </a:br>
            <a:r>
              <a:rPr kumimoji="0" lang="en-US" sz="1800" b="1" i="0" u="none" strike="noStrike" kern="0" cap="none" spc="0" normalizeH="0" baseline="0" noProof="0" dirty="0">
                <a:ln>
                  <a:noFill/>
                </a:ln>
                <a:solidFill>
                  <a:srgbClr val="E87722"/>
                </a:solidFill>
                <a:effectLst/>
                <a:uLnTx/>
                <a:uFillTx/>
                <a:latin typeface="Calibri"/>
                <a:ea typeface="+mn-ea"/>
                <a:cs typeface="+mn-cs"/>
              </a:rPr>
              <a:t>40%</a:t>
            </a:r>
          </a:p>
        </p:txBody>
      </p:sp>
      <p:sp>
        <p:nvSpPr>
          <p:cNvPr id="11" name="Title 10">
            <a:extLst>
              <a:ext uri="{FF2B5EF4-FFF2-40B4-BE49-F238E27FC236}">
                <a16:creationId xmlns:a16="http://schemas.microsoft.com/office/drawing/2014/main" xmlns="" id="{67E011EF-4DCE-4525-B58A-8F67E1B98BD6}"/>
              </a:ext>
            </a:extLst>
          </p:cNvPr>
          <p:cNvSpPr>
            <a:spLocks noGrp="1"/>
          </p:cNvSpPr>
          <p:nvPr>
            <p:ph type="title"/>
          </p:nvPr>
        </p:nvSpPr>
        <p:spPr>
          <a:xfrm>
            <a:off x="234000" y="228600"/>
            <a:ext cx="8646971" cy="553998"/>
          </a:xfrm>
        </p:spPr>
        <p:txBody>
          <a:bodyPr/>
          <a:lstStyle/>
          <a:p>
            <a:pPr algn="just"/>
            <a:r>
              <a:rPr lang="en-US" dirty="0"/>
              <a:t>Having all of my devices connected to the internet is an advantage that outweighs the risks</a:t>
            </a:r>
          </a:p>
        </p:txBody>
      </p:sp>
    </p:spTree>
    <p:extLst>
      <p:ext uri="{BB962C8B-B14F-4D97-AF65-F5344CB8AC3E}">
        <p14:creationId xmlns:p14="http://schemas.microsoft.com/office/powerpoint/2010/main" val="16937084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10706"/>
            <a:ext cx="8910000" cy="553998"/>
          </a:xfrm>
        </p:spPr>
        <p:txBody>
          <a:bodyPr/>
          <a:lstStyle/>
          <a:p>
            <a:pPr algn="just"/>
            <a:r>
              <a:rPr lang="en-US" dirty="0"/>
              <a:t>Having all of my devices connected to the internet is an advantage that outweighs the risks- By Economy</a:t>
            </a:r>
          </a:p>
        </p:txBody>
      </p:sp>
      <p:sp>
        <p:nvSpPr>
          <p:cNvPr id="3" name="Text Placeholder 2"/>
          <p:cNvSpPr>
            <a:spLocks noGrp="1"/>
          </p:cNvSpPr>
          <p:nvPr>
            <p:ph type="body" sz="quarter" idx="16"/>
          </p:nvPr>
        </p:nvSpPr>
        <p:spPr>
          <a:xfrm>
            <a:off x="209558" y="6234201"/>
            <a:ext cx="7258042" cy="438582"/>
          </a:xfrm>
        </p:spPr>
        <p:txBody>
          <a:bodyPr/>
          <a:lstStyle/>
          <a:p>
            <a:r>
              <a:rPr lang="en-US" dirty="0"/>
              <a:t>Q20. Increasingly, more and more items are connected to the internet, including phones and other things you might not be aware of, such as cars and other electronic devices. Thinking about this, to what extent do you agree or disagree with the following statements: Base: All Respondents (n=25,262)</a:t>
            </a:r>
          </a:p>
        </p:txBody>
      </p:sp>
      <p:graphicFrame>
        <p:nvGraphicFramePr>
          <p:cNvPr id="6" name="Chart 5"/>
          <p:cNvGraphicFramePr/>
          <p:nvPr>
            <p:extLst>
              <p:ext uri="{D42A27DB-BD31-4B8C-83A1-F6EECF244321}">
                <p14:modId xmlns:p14="http://schemas.microsoft.com/office/powerpoint/2010/main" val="3184037398"/>
              </p:ext>
            </p:extLst>
          </p:nvPr>
        </p:nvGraphicFramePr>
        <p:xfrm>
          <a:off x="228600" y="1005800"/>
          <a:ext cx="8915400" cy="5303520"/>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p:cNvCxnSpPr/>
          <p:nvPr/>
        </p:nvCxnSpPr>
        <p:spPr>
          <a:xfrm>
            <a:off x="381000" y="1413296"/>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4837192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457200"/>
            <a:ext cx="8646971" cy="387798"/>
          </a:xfrm>
        </p:spPr>
        <p:txBody>
          <a:bodyPr/>
          <a:lstStyle/>
          <a:p>
            <a:r>
              <a:rPr lang="en-US" dirty="0"/>
              <a:t>Methodology</a:t>
            </a:r>
          </a:p>
        </p:txBody>
      </p:sp>
      <p:sp>
        <p:nvSpPr>
          <p:cNvPr id="3" name="Text Placeholder 2"/>
          <p:cNvSpPr>
            <a:spLocks noGrp="1"/>
          </p:cNvSpPr>
          <p:nvPr>
            <p:ph type="body" sz="quarter" idx="14"/>
          </p:nvPr>
        </p:nvSpPr>
        <p:spPr/>
        <p:txBody>
          <a:bodyPr/>
          <a:lstStyle/>
          <a:p>
            <a:pPr algn="just"/>
            <a:r>
              <a:rPr lang="en-US" sz="1400" dirty="0"/>
              <a:t>This survey was conducted by Ipsos on behalf of the Centre for International Governance Innovation (“CIGI”) between December 29, 2017, and March 5, 2018. </a:t>
            </a:r>
          </a:p>
          <a:p>
            <a:pPr algn="just"/>
            <a:r>
              <a:rPr lang="en-US" sz="1400" dirty="0"/>
              <a:t>The survey was conducted in 25 economies—Australia, Brazil, Canada, China, Egypt, France, Germany, Great Britain, Hong Kong, India, Indonesia, Italy, Japan, Kenya, Mexico, Nigeria, Pakistan, Poland, Russia, South Africa, Republic of Korea, Sweden, Tunisia, Turkey and the United States—and involved 25,262 Internet users. </a:t>
            </a:r>
          </a:p>
          <a:p>
            <a:pPr algn="just"/>
            <a:r>
              <a:rPr lang="en-US" sz="1400" dirty="0"/>
              <a:t>Twenty-one of the economies utilized the Ipsos Internet panel system while Tunisia was conducted via CATI, and Kenya, Nigeria and Pakistan utilized face-to-face interviewing, given online constraints in these economies and the length of the poll.  The inclusion of Russia is new to this year’s poll. </a:t>
            </a:r>
          </a:p>
          <a:p>
            <a:pPr algn="just"/>
            <a:r>
              <a:rPr lang="en-US" sz="1400" dirty="0"/>
              <a:t>In the US and Canada respondents were aged 18-64, and 16-64 in all other economies. </a:t>
            </a:r>
          </a:p>
          <a:p>
            <a:pPr algn="just"/>
            <a:r>
              <a:rPr lang="en-US" sz="1400" dirty="0"/>
              <a:t>For 2018, the economies of Russia and South Africa have been added to the BRICS definition, which previously only included Brazil, India, and China (BIC). For analytic purposes, the BRICS data is tracked against the BIC data from previous surveys, though the comparison is not direct. </a:t>
            </a:r>
          </a:p>
          <a:p>
            <a:pPr algn="just"/>
            <a:r>
              <a:rPr lang="en-US" sz="1400" dirty="0"/>
              <a:t>Approximately 1,000+ individuals were surveyed in each economy and are weighted to match the population in each economy surveyed. The precision of Ipsos online polls is calculated using a credibility interval. In this case, a poll of 1,000 is accurate to +/- 3.5 percentage points. For those surveys conducted by CATI and face-to-face, the margin of error is +/-3.1, 19 times out of 20. </a:t>
            </a:r>
          </a:p>
          <a:p>
            <a:pPr algn="just"/>
            <a:endParaRPr lang="en-US" dirty="0"/>
          </a:p>
        </p:txBody>
      </p:sp>
      <p:graphicFrame>
        <p:nvGraphicFramePr>
          <p:cNvPr id="4" name="Table 3"/>
          <p:cNvGraphicFramePr>
            <a:graphicFrameLocks noGrp="1"/>
          </p:cNvGraphicFramePr>
          <p:nvPr>
            <p:extLst/>
          </p:nvPr>
        </p:nvGraphicFramePr>
        <p:xfrm>
          <a:off x="152400" y="5181600"/>
          <a:ext cx="4648200" cy="731520"/>
        </p:xfrm>
        <a:graphic>
          <a:graphicData uri="http://schemas.openxmlformats.org/drawingml/2006/table">
            <a:tbl>
              <a:tblPr firstRow="1" bandRow="1"/>
              <a:tblGrid>
                <a:gridCol w="1093694">
                  <a:extLst>
                    <a:ext uri="{9D8B030D-6E8A-4147-A177-3AD203B41FA5}">
                      <a16:colId xmlns:a16="http://schemas.microsoft.com/office/drawing/2014/main" xmlns="" val="20000"/>
                    </a:ext>
                  </a:extLst>
                </a:gridCol>
                <a:gridCol w="3554506">
                  <a:extLst>
                    <a:ext uri="{9D8B030D-6E8A-4147-A177-3AD203B41FA5}">
                      <a16:colId xmlns:a16="http://schemas.microsoft.com/office/drawing/2014/main" xmlns="" val="20001"/>
                    </a:ext>
                  </a:extLst>
                </a:gridCol>
              </a:tblGrid>
              <a:tr h="0">
                <a:tc>
                  <a:txBody>
                    <a:bodyPr/>
                    <a:lstStyle>
                      <a:lvl1pPr marL="0" algn="l" defTabSz="924282" rtl="0" eaLnBrk="1" latinLnBrk="0" hangingPunct="1">
                        <a:defRPr sz="1800" b="1" kern="1200">
                          <a:solidFill>
                            <a:schemeClr val="lt1"/>
                          </a:solidFill>
                          <a:latin typeface="Calibri"/>
                        </a:defRPr>
                      </a:lvl1pPr>
                      <a:lvl2pPr marL="462140" algn="l" defTabSz="924282" rtl="0" eaLnBrk="1" latinLnBrk="0" hangingPunct="1">
                        <a:defRPr sz="1800" b="1" kern="1200">
                          <a:solidFill>
                            <a:schemeClr val="lt1"/>
                          </a:solidFill>
                          <a:latin typeface="Calibri"/>
                        </a:defRPr>
                      </a:lvl2pPr>
                      <a:lvl3pPr marL="924282" algn="l" defTabSz="924282" rtl="0" eaLnBrk="1" latinLnBrk="0" hangingPunct="1">
                        <a:defRPr sz="1800" b="1" kern="1200">
                          <a:solidFill>
                            <a:schemeClr val="lt1"/>
                          </a:solidFill>
                          <a:latin typeface="Calibri"/>
                        </a:defRPr>
                      </a:lvl3pPr>
                      <a:lvl4pPr marL="1386422" algn="l" defTabSz="924282" rtl="0" eaLnBrk="1" latinLnBrk="0" hangingPunct="1">
                        <a:defRPr sz="1800" b="1" kern="1200">
                          <a:solidFill>
                            <a:schemeClr val="lt1"/>
                          </a:solidFill>
                          <a:latin typeface="Calibri"/>
                        </a:defRPr>
                      </a:lvl4pPr>
                      <a:lvl5pPr marL="1848564" algn="l" defTabSz="924282" rtl="0" eaLnBrk="1" latinLnBrk="0" hangingPunct="1">
                        <a:defRPr sz="1800" b="1" kern="1200">
                          <a:solidFill>
                            <a:schemeClr val="lt1"/>
                          </a:solidFill>
                          <a:latin typeface="Calibri"/>
                        </a:defRPr>
                      </a:lvl5pPr>
                      <a:lvl6pPr marL="2310704" algn="l" defTabSz="924282" rtl="0" eaLnBrk="1" latinLnBrk="0" hangingPunct="1">
                        <a:defRPr sz="1800" b="1" kern="1200">
                          <a:solidFill>
                            <a:schemeClr val="lt1"/>
                          </a:solidFill>
                          <a:latin typeface="Calibri"/>
                        </a:defRPr>
                      </a:lvl6pPr>
                      <a:lvl7pPr marL="2772846" algn="l" defTabSz="924282" rtl="0" eaLnBrk="1" latinLnBrk="0" hangingPunct="1">
                        <a:defRPr sz="1800" b="1" kern="1200">
                          <a:solidFill>
                            <a:schemeClr val="lt1"/>
                          </a:solidFill>
                          <a:latin typeface="Calibri"/>
                        </a:defRPr>
                      </a:lvl7pPr>
                      <a:lvl8pPr marL="3234986" algn="l" defTabSz="924282" rtl="0" eaLnBrk="1" latinLnBrk="0" hangingPunct="1">
                        <a:defRPr sz="1800" b="1" kern="1200">
                          <a:solidFill>
                            <a:schemeClr val="lt1"/>
                          </a:solidFill>
                          <a:latin typeface="Calibri"/>
                        </a:defRPr>
                      </a:lvl8pPr>
                      <a:lvl9pPr marL="3697126" algn="l" defTabSz="924282" rtl="0" eaLnBrk="1" latinLnBrk="0" hangingPunct="1">
                        <a:defRPr sz="1800" b="1" kern="1200">
                          <a:solidFill>
                            <a:schemeClr val="lt1"/>
                          </a:solidFill>
                          <a:latin typeface="Calibri"/>
                        </a:defRPr>
                      </a:lvl9pPr>
                    </a:lstStyle>
                    <a:p>
                      <a:pPr algn="r"/>
                      <a:r>
                        <a:rPr lang="en-US" sz="1600" b="1" dirty="0">
                          <a:solidFill>
                            <a:schemeClr val="tx1"/>
                          </a:solidFill>
                        </a:rPr>
                        <a:t>BRICS =</a:t>
                      </a:r>
                      <a:endParaRPr lang="en-CA" sz="1600" b="1" dirty="0">
                        <a:solidFill>
                          <a:schemeClr val="tx1"/>
                        </a:solidFill>
                      </a:endParaRPr>
                    </a:p>
                  </a:txBody>
                  <a:tcPr marT="0" marB="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lvl1pPr marL="0" algn="l" defTabSz="924282" rtl="0" eaLnBrk="1" latinLnBrk="0" hangingPunct="1">
                        <a:defRPr sz="1800" b="1" kern="1200">
                          <a:solidFill>
                            <a:schemeClr val="lt1"/>
                          </a:solidFill>
                          <a:latin typeface="Calibri"/>
                        </a:defRPr>
                      </a:lvl1pPr>
                      <a:lvl2pPr marL="462140" algn="l" defTabSz="924282" rtl="0" eaLnBrk="1" latinLnBrk="0" hangingPunct="1">
                        <a:defRPr sz="1800" b="1" kern="1200">
                          <a:solidFill>
                            <a:schemeClr val="lt1"/>
                          </a:solidFill>
                          <a:latin typeface="Calibri"/>
                        </a:defRPr>
                      </a:lvl2pPr>
                      <a:lvl3pPr marL="924282" algn="l" defTabSz="924282" rtl="0" eaLnBrk="1" latinLnBrk="0" hangingPunct="1">
                        <a:defRPr sz="1800" b="1" kern="1200">
                          <a:solidFill>
                            <a:schemeClr val="lt1"/>
                          </a:solidFill>
                          <a:latin typeface="Calibri"/>
                        </a:defRPr>
                      </a:lvl3pPr>
                      <a:lvl4pPr marL="1386422" algn="l" defTabSz="924282" rtl="0" eaLnBrk="1" latinLnBrk="0" hangingPunct="1">
                        <a:defRPr sz="1800" b="1" kern="1200">
                          <a:solidFill>
                            <a:schemeClr val="lt1"/>
                          </a:solidFill>
                          <a:latin typeface="Calibri"/>
                        </a:defRPr>
                      </a:lvl4pPr>
                      <a:lvl5pPr marL="1848564" algn="l" defTabSz="924282" rtl="0" eaLnBrk="1" latinLnBrk="0" hangingPunct="1">
                        <a:defRPr sz="1800" b="1" kern="1200">
                          <a:solidFill>
                            <a:schemeClr val="lt1"/>
                          </a:solidFill>
                          <a:latin typeface="Calibri"/>
                        </a:defRPr>
                      </a:lvl5pPr>
                      <a:lvl6pPr marL="2310704" algn="l" defTabSz="924282" rtl="0" eaLnBrk="1" latinLnBrk="0" hangingPunct="1">
                        <a:defRPr sz="1800" b="1" kern="1200">
                          <a:solidFill>
                            <a:schemeClr val="lt1"/>
                          </a:solidFill>
                          <a:latin typeface="Calibri"/>
                        </a:defRPr>
                      </a:lvl6pPr>
                      <a:lvl7pPr marL="2772846" algn="l" defTabSz="924282" rtl="0" eaLnBrk="1" latinLnBrk="0" hangingPunct="1">
                        <a:defRPr sz="1800" b="1" kern="1200">
                          <a:solidFill>
                            <a:schemeClr val="lt1"/>
                          </a:solidFill>
                          <a:latin typeface="Calibri"/>
                        </a:defRPr>
                      </a:lvl7pPr>
                      <a:lvl8pPr marL="3234986" algn="l" defTabSz="924282" rtl="0" eaLnBrk="1" latinLnBrk="0" hangingPunct="1">
                        <a:defRPr sz="1800" b="1" kern="1200">
                          <a:solidFill>
                            <a:schemeClr val="lt1"/>
                          </a:solidFill>
                          <a:latin typeface="Calibri"/>
                        </a:defRPr>
                      </a:lvl8pPr>
                      <a:lvl9pPr marL="3697126" algn="l" defTabSz="924282" rtl="0" eaLnBrk="1" latinLnBrk="0" hangingPunct="1">
                        <a:defRPr sz="1800" b="1" kern="1200">
                          <a:solidFill>
                            <a:schemeClr val="lt1"/>
                          </a:solidFill>
                          <a:latin typeface="Calibri"/>
                        </a:defRPr>
                      </a:lvl9pPr>
                    </a:lstStyle>
                    <a:p>
                      <a:r>
                        <a:rPr lang="en-US" sz="1600" b="1" dirty="0">
                          <a:solidFill>
                            <a:schemeClr val="tx1"/>
                          </a:solidFill>
                        </a:rPr>
                        <a:t>Brazil, Russia, India, China, South Africa</a:t>
                      </a:r>
                      <a:endParaRPr lang="en-CA" sz="1600" b="1" dirty="0">
                        <a:solidFill>
                          <a:schemeClr val="tx1"/>
                        </a:solidFill>
                      </a:endParaRPr>
                    </a:p>
                  </a:txBody>
                  <a:tcPr marT="0" marB="0">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0000"/>
                  </a:ext>
                </a:extLst>
              </a:tr>
              <a:tr h="0">
                <a:tc>
                  <a:txBody>
                    <a:bodyPr/>
                    <a:lstStyle>
                      <a:lvl1pPr marL="0" algn="l" defTabSz="924282" rtl="0" eaLnBrk="1" latinLnBrk="0" hangingPunct="1">
                        <a:defRPr sz="1800" kern="1200">
                          <a:solidFill>
                            <a:schemeClr val="dk1"/>
                          </a:solidFill>
                          <a:latin typeface="Calibri"/>
                        </a:defRPr>
                      </a:lvl1pPr>
                      <a:lvl2pPr marL="462140" algn="l" defTabSz="924282" rtl="0" eaLnBrk="1" latinLnBrk="0" hangingPunct="1">
                        <a:defRPr sz="1800" kern="1200">
                          <a:solidFill>
                            <a:schemeClr val="dk1"/>
                          </a:solidFill>
                          <a:latin typeface="Calibri"/>
                        </a:defRPr>
                      </a:lvl2pPr>
                      <a:lvl3pPr marL="924282" algn="l" defTabSz="924282" rtl="0" eaLnBrk="1" latinLnBrk="0" hangingPunct="1">
                        <a:defRPr sz="1800" kern="1200">
                          <a:solidFill>
                            <a:schemeClr val="dk1"/>
                          </a:solidFill>
                          <a:latin typeface="Calibri"/>
                        </a:defRPr>
                      </a:lvl3pPr>
                      <a:lvl4pPr marL="1386422" algn="l" defTabSz="924282" rtl="0" eaLnBrk="1" latinLnBrk="0" hangingPunct="1">
                        <a:defRPr sz="1800" kern="1200">
                          <a:solidFill>
                            <a:schemeClr val="dk1"/>
                          </a:solidFill>
                          <a:latin typeface="Calibri"/>
                        </a:defRPr>
                      </a:lvl4pPr>
                      <a:lvl5pPr marL="1848564" algn="l" defTabSz="924282" rtl="0" eaLnBrk="1" latinLnBrk="0" hangingPunct="1">
                        <a:defRPr sz="1800" kern="1200">
                          <a:solidFill>
                            <a:schemeClr val="dk1"/>
                          </a:solidFill>
                          <a:latin typeface="Calibri"/>
                        </a:defRPr>
                      </a:lvl5pPr>
                      <a:lvl6pPr marL="2310704" algn="l" defTabSz="924282" rtl="0" eaLnBrk="1" latinLnBrk="0" hangingPunct="1">
                        <a:defRPr sz="1800" kern="1200">
                          <a:solidFill>
                            <a:schemeClr val="dk1"/>
                          </a:solidFill>
                          <a:latin typeface="Calibri"/>
                        </a:defRPr>
                      </a:lvl6pPr>
                      <a:lvl7pPr marL="2772846" algn="l" defTabSz="924282" rtl="0" eaLnBrk="1" latinLnBrk="0" hangingPunct="1">
                        <a:defRPr sz="1800" kern="1200">
                          <a:solidFill>
                            <a:schemeClr val="dk1"/>
                          </a:solidFill>
                          <a:latin typeface="Calibri"/>
                        </a:defRPr>
                      </a:lvl7pPr>
                      <a:lvl8pPr marL="3234986" algn="l" defTabSz="924282" rtl="0" eaLnBrk="1" latinLnBrk="0" hangingPunct="1">
                        <a:defRPr sz="1800" kern="1200">
                          <a:solidFill>
                            <a:schemeClr val="dk1"/>
                          </a:solidFill>
                          <a:latin typeface="Calibri"/>
                        </a:defRPr>
                      </a:lvl8pPr>
                      <a:lvl9pPr marL="3697126" algn="l" defTabSz="924282" rtl="0" eaLnBrk="1" latinLnBrk="0" hangingPunct="1">
                        <a:defRPr sz="1800" kern="1200">
                          <a:solidFill>
                            <a:schemeClr val="dk1"/>
                          </a:solidFill>
                          <a:latin typeface="Calibri"/>
                        </a:defRPr>
                      </a:lvl9pPr>
                    </a:lstStyle>
                    <a:p>
                      <a:pPr algn="r"/>
                      <a:r>
                        <a:rPr lang="en-US" sz="1600" b="1" dirty="0">
                          <a:solidFill>
                            <a:schemeClr val="tx1"/>
                          </a:solidFill>
                        </a:rPr>
                        <a:t>APAC =</a:t>
                      </a:r>
                      <a:endParaRPr lang="en-CA" sz="1600" b="1" dirty="0">
                        <a:solidFill>
                          <a:schemeClr val="tx1"/>
                        </a:solidFill>
                      </a:endParaRPr>
                    </a:p>
                  </a:txBody>
                  <a:tcPr marT="0" marB="0">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lvl1pPr marL="0" algn="l" defTabSz="924282" rtl="0" eaLnBrk="1" latinLnBrk="0" hangingPunct="1">
                        <a:defRPr sz="1800" kern="1200">
                          <a:solidFill>
                            <a:schemeClr val="dk1"/>
                          </a:solidFill>
                          <a:latin typeface="Calibri"/>
                        </a:defRPr>
                      </a:lvl1pPr>
                      <a:lvl2pPr marL="462140" algn="l" defTabSz="924282" rtl="0" eaLnBrk="1" latinLnBrk="0" hangingPunct="1">
                        <a:defRPr sz="1800" kern="1200">
                          <a:solidFill>
                            <a:schemeClr val="dk1"/>
                          </a:solidFill>
                          <a:latin typeface="Calibri"/>
                        </a:defRPr>
                      </a:lvl2pPr>
                      <a:lvl3pPr marL="924282" algn="l" defTabSz="924282" rtl="0" eaLnBrk="1" latinLnBrk="0" hangingPunct="1">
                        <a:defRPr sz="1800" kern="1200">
                          <a:solidFill>
                            <a:schemeClr val="dk1"/>
                          </a:solidFill>
                          <a:latin typeface="Calibri"/>
                        </a:defRPr>
                      </a:lvl3pPr>
                      <a:lvl4pPr marL="1386422" algn="l" defTabSz="924282" rtl="0" eaLnBrk="1" latinLnBrk="0" hangingPunct="1">
                        <a:defRPr sz="1800" kern="1200">
                          <a:solidFill>
                            <a:schemeClr val="dk1"/>
                          </a:solidFill>
                          <a:latin typeface="Calibri"/>
                        </a:defRPr>
                      </a:lvl4pPr>
                      <a:lvl5pPr marL="1848564" algn="l" defTabSz="924282" rtl="0" eaLnBrk="1" latinLnBrk="0" hangingPunct="1">
                        <a:defRPr sz="1800" kern="1200">
                          <a:solidFill>
                            <a:schemeClr val="dk1"/>
                          </a:solidFill>
                          <a:latin typeface="Calibri"/>
                        </a:defRPr>
                      </a:lvl5pPr>
                      <a:lvl6pPr marL="2310704" algn="l" defTabSz="924282" rtl="0" eaLnBrk="1" latinLnBrk="0" hangingPunct="1">
                        <a:defRPr sz="1800" kern="1200">
                          <a:solidFill>
                            <a:schemeClr val="dk1"/>
                          </a:solidFill>
                          <a:latin typeface="Calibri"/>
                        </a:defRPr>
                      </a:lvl6pPr>
                      <a:lvl7pPr marL="2772846" algn="l" defTabSz="924282" rtl="0" eaLnBrk="1" latinLnBrk="0" hangingPunct="1">
                        <a:defRPr sz="1800" kern="1200">
                          <a:solidFill>
                            <a:schemeClr val="dk1"/>
                          </a:solidFill>
                          <a:latin typeface="Calibri"/>
                        </a:defRPr>
                      </a:lvl7pPr>
                      <a:lvl8pPr marL="3234986" algn="l" defTabSz="924282" rtl="0" eaLnBrk="1" latinLnBrk="0" hangingPunct="1">
                        <a:defRPr sz="1800" kern="1200">
                          <a:solidFill>
                            <a:schemeClr val="dk1"/>
                          </a:solidFill>
                          <a:latin typeface="Calibri"/>
                        </a:defRPr>
                      </a:lvl8pPr>
                      <a:lvl9pPr marL="3697126" algn="l" defTabSz="924282" rtl="0" eaLnBrk="1" latinLnBrk="0" hangingPunct="1">
                        <a:defRPr sz="1800" kern="1200">
                          <a:solidFill>
                            <a:schemeClr val="dk1"/>
                          </a:solidFill>
                          <a:latin typeface="Calibri"/>
                        </a:defRPr>
                      </a:lvl9pPr>
                    </a:lstStyle>
                    <a:p>
                      <a:r>
                        <a:rPr lang="en-US" sz="1600" b="1" dirty="0">
                          <a:solidFill>
                            <a:schemeClr val="tx1"/>
                          </a:solidFill>
                        </a:rPr>
                        <a:t>Asia</a:t>
                      </a:r>
                      <a:r>
                        <a:rPr lang="en-US" sz="1600" b="1" baseline="0" dirty="0">
                          <a:solidFill>
                            <a:schemeClr val="tx1"/>
                          </a:solidFill>
                        </a:rPr>
                        <a:t> Pacific</a:t>
                      </a:r>
                      <a:endParaRPr lang="en-CA" sz="1600" b="1" dirty="0">
                        <a:solidFill>
                          <a:schemeClr val="tx1"/>
                        </a:solidFill>
                      </a:endParaRPr>
                    </a:p>
                  </a:txBody>
                  <a:tcPr marT="0" marB="0">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0001"/>
                  </a:ext>
                </a:extLst>
              </a:tr>
              <a:tr h="0">
                <a:tc>
                  <a:txBody>
                    <a:bodyPr/>
                    <a:lstStyle>
                      <a:lvl1pPr marL="0" algn="l" defTabSz="924282" rtl="0" eaLnBrk="1" latinLnBrk="0" hangingPunct="1">
                        <a:defRPr sz="1800" kern="1200">
                          <a:solidFill>
                            <a:schemeClr val="dk1"/>
                          </a:solidFill>
                          <a:latin typeface="Calibri"/>
                        </a:defRPr>
                      </a:lvl1pPr>
                      <a:lvl2pPr marL="462140" algn="l" defTabSz="924282" rtl="0" eaLnBrk="1" latinLnBrk="0" hangingPunct="1">
                        <a:defRPr sz="1800" kern="1200">
                          <a:solidFill>
                            <a:schemeClr val="dk1"/>
                          </a:solidFill>
                          <a:latin typeface="Calibri"/>
                        </a:defRPr>
                      </a:lvl2pPr>
                      <a:lvl3pPr marL="924282" algn="l" defTabSz="924282" rtl="0" eaLnBrk="1" latinLnBrk="0" hangingPunct="1">
                        <a:defRPr sz="1800" kern="1200">
                          <a:solidFill>
                            <a:schemeClr val="dk1"/>
                          </a:solidFill>
                          <a:latin typeface="Calibri"/>
                        </a:defRPr>
                      </a:lvl3pPr>
                      <a:lvl4pPr marL="1386422" algn="l" defTabSz="924282" rtl="0" eaLnBrk="1" latinLnBrk="0" hangingPunct="1">
                        <a:defRPr sz="1800" kern="1200">
                          <a:solidFill>
                            <a:schemeClr val="dk1"/>
                          </a:solidFill>
                          <a:latin typeface="Calibri"/>
                        </a:defRPr>
                      </a:lvl4pPr>
                      <a:lvl5pPr marL="1848564" algn="l" defTabSz="924282" rtl="0" eaLnBrk="1" latinLnBrk="0" hangingPunct="1">
                        <a:defRPr sz="1800" kern="1200">
                          <a:solidFill>
                            <a:schemeClr val="dk1"/>
                          </a:solidFill>
                          <a:latin typeface="Calibri"/>
                        </a:defRPr>
                      </a:lvl5pPr>
                      <a:lvl6pPr marL="2310704" algn="l" defTabSz="924282" rtl="0" eaLnBrk="1" latinLnBrk="0" hangingPunct="1">
                        <a:defRPr sz="1800" kern="1200">
                          <a:solidFill>
                            <a:schemeClr val="dk1"/>
                          </a:solidFill>
                          <a:latin typeface="Calibri"/>
                        </a:defRPr>
                      </a:lvl6pPr>
                      <a:lvl7pPr marL="2772846" algn="l" defTabSz="924282" rtl="0" eaLnBrk="1" latinLnBrk="0" hangingPunct="1">
                        <a:defRPr sz="1800" kern="1200">
                          <a:solidFill>
                            <a:schemeClr val="dk1"/>
                          </a:solidFill>
                          <a:latin typeface="Calibri"/>
                        </a:defRPr>
                      </a:lvl7pPr>
                      <a:lvl8pPr marL="3234986" algn="l" defTabSz="924282" rtl="0" eaLnBrk="1" latinLnBrk="0" hangingPunct="1">
                        <a:defRPr sz="1800" kern="1200">
                          <a:solidFill>
                            <a:schemeClr val="dk1"/>
                          </a:solidFill>
                          <a:latin typeface="Calibri"/>
                        </a:defRPr>
                      </a:lvl8pPr>
                      <a:lvl9pPr marL="3697126" algn="l" defTabSz="924282" rtl="0" eaLnBrk="1" latinLnBrk="0" hangingPunct="1">
                        <a:defRPr sz="1800" kern="1200">
                          <a:solidFill>
                            <a:schemeClr val="dk1"/>
                          </a:solidFill>
                          <a:latin typeface="Calibri"/>
                        </a:defRPr>
                      </a:lvl9pPr>
                    </a:lstStyle>
                    <a:p>
                      <a:pPr algn="r"/>
                      <a:r>
                        <a:rPr lang="en-US" sz="1600" b="1" dirty="0">
                          <a:solidFill>
                            <a:schemeClr val="tx1"/>
                          </a:solidFill>
                        </a:rPr>
                        <a:t>LATAM =</a:t>
                      </a:r>
                      <a:endParaRPr lang="en-CA" sz="1600" b="1" dirty="0">
                        <a:solidFill>
                          <a:schemeClr val="tx1"/>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lvl1pPr marL="0" algn="l" defTabSz="924282" rtl="0" eaLnBrk="1" latinLnBrk="0" hangingPunct="1">
                        <a:defRPr sz="1800" kern="1200">
                          <a:solidFill>
                            <a:schemeClr val="dk1"/>
                          </a:solidFill>
                          <a:latin typeface="Calibri"/>
                        </a:defRPr>
                      </a:lvl1pPr>
                      <a:lvl2pPr marL="462140" algn="l" defTabSz="924282" rtl="0" eaLnBrk="1" latinLnBrk="0" hangingPunct="1">
                        <a:defRPr sz="1800" kern="1200">
                          <a:solidFill>
                            <a:schemeClr val="dk1"/>
                          </a:solidFill>
                          <a:latin typeface="Calibri"/>
                        </a:defRPr>
                      </a:lvl2pPr>
                      <a:lvl3pPr marL="924282" algn="l" defTabSz="924282" rtl="0" eaLnBrk="1" latinLnBrk="0" hangingPunct="1">
                        <a:defRPr sz="1800" kern="1200">
                          <a:solidFill>
                            <a:schemeClr val="dk1"/>
                          </a:solidFill>
                          <a:latin typeface="Calibri"/>
                        </a:defRPr>
                      </a:lvl3pPr>
                      <a:lvl4pPr marL="1386422" algn="l" defTabSz="924282" rtl="0" eaLnBrk="1" latinLnBrk="0" hangingPunct="1">
                        <a:defRPr sz="1800" kern="1200">
                          <a:solidFill>
                            <a:schemeClr val="dk1"/>
                          </a:solidFill>
                          <a:latin typeface="Calibri"/>
                        </a:defRPr>
                      </a:lvl4pPr>
                      <a:lvl5pPr marL="1848564" algn="l" defTabSz="924282" rtl="0" eaLnBrk="1" latinLnBrk="0" hangingPunct="1">
                        <a:defRPr sz="1800" kern="1200">
                          <a:solidFill>
                            <a:schemeClr val="dk1"/>
                          </a:solidFill>
                          <a:latin typeface="Calibri"/>
                        </a:defRPr>
                      </a:lvl5pPr>
                      <a:lvl6pPr marL="2310704" algn="l" defTabSz="924282" rtl="0" eaLnBrk="1" latinLnBrk="0" hangingPunct="1">
                        <a:defRPr sz="1800" kern="1200">
                          <a:solidFill>
                            <a:schemeClr val="dk1"/>
                          </a:solidFill>
                          <a:latin typeface="Calibri"/>
                        </a:defRPr>
                      </a:lvl6pPr>
                      <a:lvl7pPr marL="2772846" algn="l" defTabSz="924282" rtl="0" eaLnBrk="1" latinLnBrk="0" hangingPunct="1">
                        <a:defRPr sz="1800" kern="1200">
                          <a:solidFill>
                            <a:schemeClr val="dk1"/>
                          </a:solidFill>
                          <a:latin typeface="Calibri"/>
                        </a:defRPr>
                      </a:lvl7pPr>
                      <a:lvl8pPr marL="3234986" algn="l" defTabSz="924282" rtl="0" eaLnBrk="1" latinLnBrk="0" hangingPunct="1">
                        <a:defRPr sz="1800" kern="1200">
                          <a:solidFill>
                            <a:schemeClr val="dk1"/>
                          </a:solidFill>
                          <a:latin typeface="Calibri"/>
                        </a:defRPr>
                      </a:lvl8pPr>
                      <a:lvl9pPr marL="3697126" algn="l" defTabSz="924282" rtl="0" eaLnBrk="1" latinLnBrk="0" hangingPunct="1">
                        <a:defRPr sz="1800" kern="1200">
                          <a:solidFill>
                            <a:schemeClr val="dk1"/>
                          </a:solidFill>
                          <a:latin typeface="Calibri"/>
                        </a:defRPr>
                      </a:lvl9pPr>
                    </a:lstStyle>
                    <a:p>
                      <a:r>
                        <a:rPr lang="en-US" sz="1600" b="1" dirty="0">
                          <a:solidFill>
                            <a:schemeClr val="tx1"/>
                          </a:solidFill>
                        </a:rPr>
                        <a:t>Latin America</a:t>
                      </a:r>
                      <a:endParaRPr lang="en-CA" sz="1600" b="1" dirty="0">
                        <a:solidFill>
                          <a:schemeClr val="tx1"/>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0002"/>
                  </a:ext>
                </a:extLst>
              </a:tr>
            </a:tbl>
          </a:graphicData>
        </a:graphic>
      </p:graphicFrame>
    </p:spTree>
    <p:extLst>
      <p:ext uri="{BB962C8B-B14F-4D97-AF65-F5344CB8AC3E}">
        <p14:creationId xmlns:p14="http://schemas.microsoft.com/office/powerpoint/2010/main" val="17192900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553998"/>
          </a:xfrm>
        </p:spPr>
        <p:txBody>
          <a:bodyPr/>
          <a:lstStyle/>
          <a:p>
            <a:pPr algn="just"/>
            <a:r>
              <a:rPr lang="en-US" dirty="0"/>
              <a:t>Having all of my devices connected to the internet is an advantage that outweighs the risks- By Regional Economy</a:t>
            </a:r>
          </a:p>
        </p:txBody>
      </p:sp>
      <p:sp>
        <p:nvSpPr>
          <p:cNvPr id="3" name="Text Placeholder 2"/>
          <p:cNvSpPr>
            <a:spLocks noGrp="1"/>
          </p:cNvSpPr>
          <p:nvPr>
            <p:ph type="body" sz="quarter" idx="16"/>
          </p:nvPr>
        </p:nvSpPr>
        <p:spPr>
          <a:xfrm>
            <a:off x="209558" y="6234201"/>
            <a:ext cx="7258042" cy="438582"/>
          </a:xfrm>
        </p:spPr>
        <p:txBody>
          <a:bodyPr/>
          <a:lstStyle/>
          <a:p>
            <a:r>
              <a:rPr lang="en-US" dirty="0"/>
              <a:t>Q20. Increasingly, more and more items are connected to the internet, including phones and other things you might not be aware of, such as cars and other electronic devices. Thinking about this, to what extent do you agree or disagree with the following statements: Base: All Respondents (n=25,262)</a:t>
            </a:r>
          </a:p>
        </p:txBody>
      </p:sp>
      <p:cxnSp>
        <p:nvCxnSpPr>
          <p:cNvPr id="11" name="Straight Connector 10"/>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2" name="Chart 11"/>
          <p:cNvGraphicFramePr/>
          <p:nvPr>
            <p:extLst>
              <p:ext uri="{D42A27DB-BD31-4B8C-83A1-F6EECF244321}">
                <p14:modId xmlns:p14="http://schemas.microsoft.com/office/powerpoint/2010/main" val="2645887389"/>
              </p:ext>
            </p:extLst>
          </p:nvPr>
        </p:nvGraphicFramePr>
        <p:xfrm>
          <a:off x="1463040" y="1447800"/>
          <a:ext cx="7680960" cy="42062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0605619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 Placeholder 7">
            <a:extLst>
              <a:ext uri="{FF2B5EF4-FFF2-40B4-BE49-F238E27FC236}">
                <a16:creationId xmlns:a16="http://schemas.microsoft.com/office/drawing/2014/main" xmlns="" id="{79B02C76-0449-4C7E-9A47-C176BCAED7BB}"/>
              </a:ext>
            </a:extLst>
          </p:cNvPr>
          <p:cNvSpPr>
            <a:spLocks noGrp="1"/>
          </p:cNvSpPr>
          <p:nvPr>
            <p:ph type="body" sz="quarter" idx="13" hasCustomPrompt="1"/>
          </p:nvPr>
        </p:nvSpPr>
        <p:spPr>
          <a:xfrm>
            <a:off x="232378" y="225623"/>
            <a:ext cx="6725791" cy="307777"/>
          </a:xfrm>
        </p:spPr>
        <p:txBody>
          <a:bodyPr anchor="b">
            <a:spAutoFit/>
          </a:bodyPr>
          <a:lstStyle>
            <a:lvl1pPr marL="0" indent="0">
              <a:buNone/>
              <a:defRPr sz="2000" b="0">
                <a:solidFill>
                  <a:schemeClr val="bg2"/>
                </a:solidFill>
              </a:defRPr>
            </a:lvl1pPr>
          </a:lstStyle>
          <a:p>
            <a:pPr lvl="0"/>
            <a:r>
              <a:rPr lang="en-US" dirty="0"/>
              <a:t>CONCERN About the internet of things and hackers</a:t>
            </a:r>
            <a:endParaRPr lang="en-GB" dirty="0"/>
          </a:p>
        </p:txBody>
      </p:sp>
      <p:sp>
        <p:nvSpPr>
          <p:cNvPr id="23" name="Title 1">
            <a:extLst>
              <a:ext uri="{FF2B5EF4-FFF2-40B4-BE49-F238E27FC236}">
                <a16:creationId xmlns:a16="http://schemas.microsoft.com/office/drawing/2014/main" xmlns="" id="{817F0E04-C98F-493A-8860-714F2FE5FB69}"/>
              </a:ext>
            </a:extLst>
          </p:cNvPr>
          <p:cNvSpPr>
            <a:spLocks noGrp="1"/>
          </p:cNvSpPr>
          <p:nvPr>
            <p:ph type="title" hasCustomPrompt="1"/>
          </p:nvPr>
        </p:nvSpPr>
        <p:spPr>
          <a:xfrm>
            <a:off x="234000" y="561201"/>
            <a:ext cx="8646971" cy="830997"/>
          </a:xfrm>
        </p:spPr>
        <p:txBody>
          <a:bodyPr/>
          <a:lstStyle>
            <a:lvl1pPr>
              <a:defRPr sz="2000" baseline="0"/>
            </a:lvl1pPr>
          </a:lstStyle>
          <a:p>
            <a:pPr algn="just"/>
            <a:r>
              <a:rPr lang="en-US" dirty="0"/>
              <a:t>While two in three expect to have many connected devices in their home in the next 5 years, they’re also concerned about hackers compromising their home, connected cars, airplanes and power-grids. </a:t>
            </a:r>
          </a:p>
        </p:txBody>
      </p:sp>
      <p:sp>
        <p:nvSpPr>
          <p:cNvPr id="27" name="Text Placeholder 6">
            <a:extLst>
              <a:ext uri="{FF2B5EF4-FFF2-40B4-BE49-F238E27FC236}">
                <a16:creationId xmlns:a16="http://schemas.microsoft.com/office/drawing/2014/main" xmlns="" id="{55798F48-DDD7-4E83-BF14-6B1106DC1732}"/>
              </a:ext>
            </a:extLst>
          </p:cNvPr>
          <p:cNvSpPr>
            <a:spLocks noGrp="1"/>
          </p:cNvSpPr>
          <p:nvPr>
            <p:ph type="body" sz="quarter" idx="16" hasCustomPrompt="1"/>
          </p:nvPr>
        </p:nvSpPr>
        <p:spPr>
          <a:xfrm>
            <a:off x="209558" y="6380395"/>
            <a:ext cx="7258042" cy="292388"/>
          </a:xfrm>
        </p:spPr>
        <p:txBody>
          <a:bodyPr wrap="square" anchor="b">
            <a:spAutoFit/>
          </a:bodyPr>
          <a:lstStyle>
            <a:lvl1pPr algn="l">
              <a:lnSpc>
                <a:spcPct val="95000"/>
              </a:lnSpc>
              <a:spcBef>
                <a:spcPts val="204"/>
              </a:spcBef>
              <a:defRPr sz="1000" cap="none" baseline="0">
                <a:solidFill>
                  <a:schemeClr val="bg2">
                    <a:lumMod val="50000"/>
                  </a:schemeClr>
                </a:solidFill>
              </a:defRPr>
            </a:lvl1pPr>
          </a:lstStyle>
          <a:p>
            <a:pPr lvl="0"/>
            <a:r>
              <a:rPr lang="en-US" dirty="0"/>
              <a:t>Q30. [Summary - TOP2BOX (STRONGLY/ SOMEWHAT AGREE)] Increasingly, many real-world things are connected to the internet, such as cars, airplanes, </a:t>
            </a:r>
            <a:r>
              <a:rPr lang="en-US" dirty="0" err="1"/>
              <a:t>powergrids</a:t>
            </a:r>
            <a:r>
              <a:rPr lang="en-US" dirty="0"/>
              <a:t> and houses. To what extent do you agree or disagree with the following statements:</a:t>
            </a:r>
            <a:endParaRPr lang="en-GB" dirty="0"/>
          </a:p>
        </p:txBody>
      </p:sp>
      <p:graphicFrame>
        <p:nvGraphicFramePr>
          <p:cNvPr id="29" name="Chart 28">
            <a:extLst>
              <a:ext uri="{FF2B5EF4-FFF2-40B4-BE49-F238E27FC236}">
                <a16:creationId xmlns:a16="http://schemas.microsoft.com/office/drawing/2014/main" xmlns="" id="{8B784DE3-011D-42D8-B842-59AFF534394D}"/>
              </a:ext>
            </a:extLst>
          </p:cNvPr>
          <p:cNvGraphicFramePr/>
          <p:nvPr>
            <p:extLst/>
          </p:nvPr>
        </p:nvGraphicFramePr>
        <p:xfrm>
          <a:off x="717005" y="1758359"/>
          <a:ext cx="7680960" cy="42062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38703782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xmlns="" id="{3A9CC1E6-50E6-4B9C-BA09-ED5DC9E0F0CD}"/>
              </a:ext>
            </a:extLst>
          </p:cNvPr>
          <p:cNvGraphicFramePr>
            <a:graphicFrameLocks noGrp="1"/>
          </p:cNvGraphicFramePr>
          <p:nvPr>
            <p:extLst>
              <p:ext uri="{D42A27DB-BD31-4B8C-83A1-F6EECF244321}">
                <p14:modId xmlns:p14="http://schemas.microsoft.com/office/powerpoint/2010/main" val="1884715240"/>
              </p:ext>
            </p:extLst>
          </p:nvPr>
        </p:nvGraphicFramePr>
        <p:xfrm>
          <a:off x="228600" y="1371602"/>
          <a:ext cx="8763000" cy="3946510"/>
        </p:xfrm>
        <a:graphic>
          <a:graphicData uri="http://schemas.openxmlformats.org/drawingml/2006/table">
            <a:tbl>
              <a:tblPr/>
              <a:tblGrid>
                <a:gridCol w="3119264">
                  <a:extLst>
                    <a:ext uri="{9D8B030D-6E8A-4147-A177-3AD203B41FA5}">
                      <a16:colId xmlns:a16="http://schemas.microsoft.com/office/drawing/2014/main" xmlns="" val="1109175253"/>
                    </a:ext>
                  </a:extLst>
                </a:gridCol>
                <a:gridCol w="705467">
                  <a:extLst>
                    <a:ext uri="{9D8B030D-6E8A-4147-A177-3AD203B41FA5}">
                      <a16:colId xmlns:a16="http://schemas.microsoft.com/office/drawing/2014/main" xmlns="" val="897687643"/>
                    </a:ext>
                  </a:extLst>
                </a:gridCol>
                <a:gridCol w="705467">
                  <a:extLst>
                    <a:ext uri="{9D8B030D-6E8A-4147-A177-3AD203B41FA5}">
                      <a16:colId xmlns:a16="http://schemas.microsoft.com/office/drawing/2014/main" xmlns="" val="1182601636"/>
                    </a:ext>
                  </a:extLst>
                </a:gridCol>
                <a:gridCol w="705467">
                  <a:extLst>
                    <a:ext uri="{9D8B030D-6E8A-4147-A177-3AD203B41FA5}">
                      <a16:colId xmlns:a16="http://schemas.microsoft.com/office/drawing/2014/main" xmlns="" val="3037301528"/>
                    </a:ext>
                  </a:extLst>
                </a:gridCol>
                <a:gridCol w="705467">
                  <a:extLst>
                    <a:ext uri="{9D8B030D-6E8A-4147-A177-3AD203B41FA5}">
                      <a16:colId xmlns:a16="http://schemas.microsoft.com/office/drawing/2014/main" xmlns="" val="834233116"/>
                    </a:ext>
                  </a:extLst>
                </a:gridCol>
                <a:gridCol w="705467">
                  <a:extLst>
                    <a:ext uri="{9D8B030D-6E8A-4147-A177-3AD203B41FA5}">
                      <a16:colId xmlns:a16="http://schemas.microsoft.com/office/drawing/2014/main" xmlns="" val="2827088379"/>
                    </a:ext>
                  </a:extLst>
                </a:gridCol>
                <a:gridCol w="705467">
                  <a:extLst>
                    <a:ext uri="{9D8B030D-6E8A-4147-A177-3AD203B41FA5}">
                      <a16:colId xmlns:a16="http://schemas.microsoft.com/office/drawing/2014/main" xmlns="" val="2842923192"/>
                    </a:ext>
                  </a:extLst>
                </a:gridCol>
                <a:gridCol w="705467">
                  <a:extLst>
                    <a:ext uri="{9D8B030D-6E8A-4147-A177-3AD203B41FA5}">
                      <a16:colId xmlns:a16="http://schemas.microsoft.com/office/drawing/2014/main" xmlns="" val="1725555188"/>
                    </a:ext>
                  </a:extLst>
                </a:gridCol>
                <a:gridCol w="705467">
                  <a:extLst>
                    <a:ext uri="{9D8B030D-6E8A-4147-A177-3AD203B41FA5}">
                      <a16:colId xmlns:a16="http://schemas.microsoft.com/office/drawing/2014/main" xmlns="" val="3155303426"/>
                    </a:ext>
                  </a:extLst>
                </a:gridCol>
              </a:tblGrid>
              <a:tr h="545230">
                <a:tc>
                  <a:txBody>
                    <a:bodyPr/>
                    <a:lstStyle/>
                    <a:p>
                      <a:pPr algn="l" fontAlgn="b"/>
                      <a:r>
                        <a:rPr lang="en-US" sz="500" b="0" i="0" u="none" strike="noStrike" dirty="0">
                          <a:solidFill>
                            <a:srgbClr val="000000"/>
                          </a:solidFill>
                          <a:effectLst/>
                          <a:latin typeface="Arial" panose="020B0604020202020204" pitchFamily="34" charset="0"/>
                        </a:rPr>
                        <a:t> </a:t>
                      </a:r>
                    </a:p>
                  </a:txBody>
                  <a:tcPr marR="2416" marT="2416" marB="0" anchor="b">
                    <a:lnL>
                      <a:noFill/>
                    </a:lnL>
                    <a:lnR>
                      <a:noFill/>
                    </a:lnR>
                    <a:lnT>
                      <a:noFill/>
                    </a:lnT>
                    <a:lnB>
                      <a:noFill/>
                    </a:lnB>
                    <a:solidFill>
                      <a:srgbClr val="FFFFFF"/>
                    </a:solidFill>
                  </a:tcPr>
                </a:tc>
                <a:tc>
                  <a:txBody>
                    <a:bodyPr/>
                    <a:lstStyle/>
                    <a:p>
                      <a:pPr marL="0" algn="ctr" defTabSz="924282" rtl="0" eaLnBrk="1" fontAlgn="ctr" latinLnBrk="0" hangingPunct="1"/>
                      <a:r>
                        <a:rPr lang="en-US" sz="1200" b="1" u="none" strike="noStrike" kern="1200" dirty="0">
                          <a:solidFill>
                            <a:schemeClr val="bg1"/>
                          </a:solidFill>
                          <a:effectLst/>
                          <a:latin typeface="+mn-lt"/>
                          <a:ea typeface="+mn-ea"/>
                          <a:cs typeface="+mn-cs"/>
                        </a:rPr>
                        <a:t>Total</a:t>
                      </a:r>
                    </a:p>
                  </a:txBody>
                  <a:tcPr marL="2416" marR="2416" marT="2416" marB="0" anchor="ctr">
                    <a:lnL>
                      <a:noFill/>
                    </a:lnL>
                    <a:lnR>
                      <a:noFill/>
                    </a:lnR>
                    <a:lnT>
                      <a:noFill/>
                    </a:lnT>
                    <a:lnB>
                      <a:noFill/>
                    </a:lnB>
                    <a:solidFill>
                      <a:srgbClr val="71B2C9"/>
                    </a:solidFill>
                  </a:tcPr>
                </a:tc>
                <a:tc>
                  <a:txBody>
                    <a:bodyPr/>
                    <a:lstStyle/>
                    <a:p>
                      <a:pPr marL="0" algn="ctr" defTabSz="924282" rtl="0" eaLnBrk="1" fontAlgn="ctr" latinLnBrk="0" hangingPunct="1"/>
                      <a:r>
                        <a:rPr lang="en-US" sz="1200" b="1" u="none" strike="noStrike" kern="1200" dirty="0">
                          <a:solidFill>
                            <a:schemeClr val="bg1"/>
                          </a:solidFill>
                          <a:effectLst/>
                          <a:latin typeface="+mn-lt"/>
                          <a:ea typeface="+mn-ea"/>
                          <a:cs typeface="+mn-cs"/>
                        </a:rPr>
                        <a:t>North America</a:t>
                      </a:r>
                    </a:p>
                  </a:txBody>
                  <a:tcPr marL="2416" marR="2416" marT="2416" marB="0" anchor="ctr">
                    <a:lnL>
                      <a:noFill/>
                    </a:lnL>
                    <a:lnR>
                      <a:noFill/>
                    </a:lnR>
                    <a:lnT>
                      <a:noFill/>
                    </a:lnT>
                    <a:lnB>
                      <a:noFill/>
                    </a:lnB>
                    <a:solidFill>
                      <a:srgbClr val="71B2C9"/>
                    </a:solidFill>
                  </a:tcPr>
                </a:tc>
                <a:tc>
                  <a:txBody>
                    <a:bodyPr/>
                    <a:lstStyle/>
                    <a:p>
                      <a:pPr marL="0" algn="ctr" defTabSz="924282" rtl="0" eaLnBrk="1" fontAlgn="ctr" latinLnBrk="0" hangingPunct="1"/>
                      <a:r>
                        <a:rPr lang="en-US" sz="1200" b="1" u="none" strike="noStrike" kern="1200" dirty="0">
                          <a:solidFill>
                            <a:schemeClr val="bg1"/>
                          </a:solidFill>
                          <a:effectLst/>
                          <a:latin typeface="+mn-lt"/>
                          <a:ea typeface="+mn-ea"/>
                          <a:cs typeface="+mn-cs"/>
                        </a:rPr>
                        <a:t>LATAM</a:t>
                      </a:r>
                    </a:p>
                  </a:txBody>
                  <a:tcPr marL="2416" marR="2416" marT="2416" marB="0" anchor="ctr">
                    <a:lnL>
                      <a:noFill/>
                    </a:lnL>
                    <a:lnR>
                      <a:noFill/>
                    </a:lnR>
                    <a:lnT>
                      <a:noFill/>
                    </a:lnT>
                    <a:lnB>
                      <a:noFill/>
                    </a:lnB>
                    <a:solidFill>
                      <a:srgbClr val="71B2C9"/>
                    </a:solidFill>
                  </a:tcPr>
                </a:tc>
                <a:tc>
                  <a:txBody>
                    <a:bodyPr/>
                    <a:lstStyle/>
                    <a:p>
                      <a:pPr marL="0" algn="ctr" defTabSz="924282" rtl="0" eaLnBrk="1" fontAlgn="ctr" latinLnBrk="0" hangingPunct="1"/>
                      <a:r>
                        <a:rPr lang="en-US" sz="1200" b="1" u="none" strike="noStrike" kern="1200">
                          <a:solidFill>
                            <a:schemeClr val="bg1"/>
                          </a:solidFill>
                          <a:effectLst/>
                          <a:latin typeface="+mn-lt"/>
                          <a:ea typeface="+mn-ea"/>
                          <a:cs typeface="+mn-cs"/>
                        </a:rPr>
                        <a:t>Europe</a:t>
                      </a:r>
                    </a:p>
                  </a:txBody>
                  <a:tcPr marL="2416" marR="2416" marT="2416" marB="0" anchor="ctr">
                    <a:lnL>
                      <a:noFill/>
                    </a:lnL>
                    <a:lnR>
                      <a:noFill/>
                    </a:lnR>
                    <a:lnT>
                      <a:noFill/>
                    </a:lnT>
                    <a:lnB>
                      <a:noFill/>
                    </a:lnB>
                    <a:solidFill>
                      <a:srgbClr val="71B2C9"/>
                    </a:solidFill>
                  </a:tcPr>
                </a:tc>
                <a:tc>
                  <a:txBody>
                    <a:bodyPr/>
                    <a:lstStyle/>
                    <a:p>
                      <a:pPr marL="0" algn="ctr" defTabSz="924282" rtl="0" eaLnBrk="1" fontAlgn="ctr" latinLnBrk="0" hangingPunct="1"/>
                      <a:r>
                        <a:rPr lang="en-US" sz="1200" b="1" u="none" strike="noStrike" kern="1200">
                          <a:solidFill>
                            <a:schemeClr val="bg1"/>
                          </a:solidFill>
                          <a:effectLst/>
                          <a:latin typeface="+mn-lt"/>
                          <a:ea typeface="+mn-ea"/>
                          <a:cs typeface="+mn-cs"/>
                        </a:rPr>
                        <a:t>APAC</a:t>
                      </a:r>
                    </a:p>
                  </a:txBody>
                  <a:tcPr marL="2416" marR="2416" marT="2416" marB="0" anchor="ctr">
                    <a:lnL>
                      <a:noFill/>
                    </a:lnL>
                    <a:lnR>
                      <a:noFill/>
                    </a:lnR>
                    <a:lnT>
                      <a:noFill/>
                    </a:lnT>
                    <a:lnB>
                      <a:noFill/>
                    </a:lnB>
                    <a:solidFill>
                      <a:srgbClr val="71B2C9"/>
                    </a:solidFill>
                  </a:tcPr>
                </a:tc>
                <a:tc>
                  <a:txBody>
                    <a:bodyPr/>
                    <a:lstStyle/>
                    <a:p>
                      <a:pPr marL="0" algn="ctr" defTabSz="924282" rtl="0" eaLnBrk="1" fontAlgn="ctr" latinLnBrk="0" hangingPunct="1"/>
                      <a:r>
                        <a:rPr lang="en-US" sz="1200" b="1" u="none" strike="noStrike" kern="1200" dirty="0">
                          <a:solidFill>
                            <a:schemeClr val="bg1"/>
                          </a:solidFill>
                          <a:effectLst/>
                          <a:latin typeface="+mn-lt"/>
                          <a:ea typeface="+mn-ea"/>
                          <a:cs typeface="+mn-cs"/>
                        </a:rPr>
                        <a:t>G-8 Countries</a:t>
                      </a:r>
                    </a:p>
                  </a:txBody>
                  <a:tcPr marL="2416" marR="2416" marT="2416" marB="0" anchor="ctr">
                    <a:lnL>
                      <a:noFill/>
                    </a:lnL>
                    <a:lnR>
                      <a:noFill/>
                    </a:lnR>
                    <a:lnT>
                      <a:noFill/>
                    </a:lnT>
                    <a:lnB>
                      <a:noFill/>
                    </a:lnB>
                    <a:solidFill>
                      <a:srgbClr val="71B2C9"/>
                    </a:solidFill>
                  </a:tcPr>
                </a:tc>
                <a:tc>
                  <a:txBody>
                    <a:bodyPr/>
                    <a:lstStyle/>
                    <a:p>
                      <a:pPr marL="0" algn="ctr" defTabSz="924282" rtl="0" eaLnBrk="1" fontAlgn="ctr" latinLnBrk="0" hangingPunct="1"/>
                      <a:r>
                        <a:rPr lang="en-US" sz="1200" b="1" u="none" strike="noStrike" kern="1200" dirty="0">
                          <a:solidFill>
                            <a:schemeClr val="bg1"/>
                          </a:solidFill>
                          <a:effectLst/>
                          <a:latin typeface="+mn-lt"/>
                          <a:ea typeface="+mn-ea"/>
                          <a:cs typeface="+mn-cs"/>
                        </a:rPr>
                        <a:t>BRICS</a:t>
                      </a:r>
                    </a:p>
                  </a:txBody>
                  <a:tcPr marL="2416" marR="2416" marT="2416" marB="0" anchor="ctr">
                    <a:lnL>
                      <a:noFill/>
                    </a:lnL>
                    <a:lnR>
                      <a:noFill/>
                    </a:lnR>
                    <a:lnT>
                      <a:noFill/>
                    </a:lnT>
                    <a:lnB>
                      <a:noFill/>
                    </a:lnB>
                    <a:solidFill>
                      <a:srgbClr val="71B2C9"/>
                    </a:solidFill>
                  </a:tcPr>
                </a:tc>
                <a:tc>
                  <a:txBody>
                    <a:bodyPr/>
                    <a:lstStyle/>
                    <a:p>
                      <a:pPr marL="0" algn="ctr" defTabSz="924282" rtl="0" eaLnBrk="1" fontAlgn="ctr" latinLnBrk="0" hangingPunct="1"/>
                      <a:r>
                        <a:rPr lang="en-US" sz="1200" b="1" u="none" strike="noStrike" kern="1200" dirty="0">
                          <a:solidFill>
                            <a:schemeClr val="bg1"/>
                          </a:solidFill>
                          <a:effectLst/>
                          <a:latin typeface="+mn-lt"/>
                          <a:ea typeface="+mn-ea"/>
                          <a:cs typeface="+mn-cs"/>
                        </a:rPr>
                        <a:t>Middle East/Africa</a:t>
                      </a:r>
                    </a:p>
                  </a:txBody>
                  <a:tcPr marL="2416" marR="2416" marT="2416" marB="0" anchor="ctr">
                    <a:lnL>
                      <a:noFill/>
                    </a:lnL>
                    <a:lnR>
                      <a:noFill/>
                    </a:lnR>
                    <a:lnT>
                      <a:noFill/>
                    </a:lnT>
                    <a:lnB>
                      <a:noFill/>
                    </a:lnB>
                    <a:solidFill>
                      <a:srgbClr val="71B2C9"/>
                    </a:solidFill>
                  </a:tcPr>
                </a:tc>
                <a:extLst>
                  <a:ext uri="{0D108BD9-81ED-4DB2-BD59-A6C34878D82A}">
                    <a16:rowId xmlns:a16="http://schemas.microsoft.com/office/drawing/2014/main" xmlns="" val="3939349329"/>
                  </a:ext>
                </a:extLst>
              </a:tr>
              <a:tr h="125607">
                <a:tc>
                  <a:txBody>
                    <a:bodyPr/>
                    <a:lstStyle/>
                    <a:p>
                      <a:pPr marL="0" algn="l" defTabSz="924282" rtl="0" eaLnBrk="1" fontAlgn="b" latinLnBrk="0" hangingPunct="1"/>
                      <a:r>
                        <a:rPr lang="en-US" sz="1000" b="0" i="1" u="none" strike="noStrike" kern="1200" dirty="0">
                          <a:solidFill>
                            <a:srgbClr val="000000"/>
                          </a:solidFill>
                          <a:effectLst/>
                          <a:latin typeface="Calibri" panose="020F0502020204030204" pitchFamily="34" charset="0"/>
                          <a:ea typeface="+mn-ea"/>
                          <a:cs typeface="+mn-cs"/>
                        </a:rPr>
                        <a:t>Base: All Respondents</a:t>
                      </a:r>
                    </a:p>
                  </a:txBody>
                  <a:tcPr marR="2416" marT="2416" marB="0" anchor="b">
                    <a:lnL>
                      <a:noFill/>
                    </a:lnL>
                    <a:lnR>
                      <a:noFill/>
                    </a:lnR>
                    <a:lnT>
                      <a:noFill/>
                    </a:lnT>
                    <a:lnB>
                      <a:noFill/>
                    </a:lnB>
                    <a:solidFill>
                      <a:srgbClr val="FFFFFF"/>
                    </a:solidFill>
                  </a:tcPr>
                </a:tc>
                <a:tc>
                  <a:txBody>
                    <a:bodyPr/>
                    <a:lstStyle/>
                    <a:p>
                      <a:pPr marL="0" algn="ctr" defTabSz="924282" rtl="0" eaLnBrk="1" fontAlgn="ctr" latinLnBrk="0" hangingPunct="1"/>
                      <a:r>
                        <a:rPr lang="en-US" sz="1000" b="0" i="1" u="none" strike="noStrike" kern="1200" dirty="0">
                          <a:solidFill>
                            <a:srgbClr val="000000"/>
                          </a:solidFill>
                          <a:effectLst/>
                          <a:latin typeface="Calibri" panose="020F0502020204030204" pitchFamily="34" charset="0"/>
                          <a:ea typeface="+mn-ea"/>
                          <a:cs typeface="+mn-cs"/>
                        </a:rPr>
                        <a:t>n=25,262</a:t>
                      </a:r>
                    </a:p>
                  </a:txBody>
                  <a:tcPr marL="2416" marR="2416" marT="2416" marB="0" anchor="ctr">
                    <a:lnL>
                      <a:noFill/>
                    </a:lnL>
                    <a:lnR>
                      <a:noFill/>
                    </a:lnR>
                    <a:lnT>
                      <a:noFill/>
                    </a:lnT>
                    <a:lnB>
                      <a:noFill/>
                    </a:lnB>
                    <a:solidFill>
                      <a:srgbClr val="FFFFFF"/>
                    </a:solidFill>
                  </a:tcPr>
                </a:tc>
                <a:tc>
                  <a:txBody>
                    <a:bodyPr/>
                    <a:lstStyle/>
                    <a:p>
                      <a:pPr marL="0" algn="ctr" defTabSz="924282" rtl="0" eaLnBrk="1" fontAlgn="ctr" latinLnBrk="0" hangingPunct="1"/>
                      <a:r>
                        <a:rPr lang="en-US" sz="1000" b="0" i="1" u="none" strike="noStrike" kern="1200" dirty="0">
                          <a:solidFill>
                            <a:srgbClr val="000000"/>
                          </a:solidFill>
                          <a:effectLst/>
                          <a:latin typeface="Calibri" panose="020F0502020204030204" pitchFamily="34" charset="0"/>
                          <a:ea typeface="+mn-ea"/>
                          <a:cs typeface="+mn-cs"/>
                        </a:rPr>
                        <a:t>n=2,001</a:t>
                      </a:r>
                    </a:p>
                  </a:txBody>
                  <a:tcPr marL="2416" marR="2416" marT="2416" marB="0" anchor="ctr">
                    <a:lnL>
                      <a:noFill/>
                    </a:lnL>
                    <a:lnR>
                      <a:noFill/>
                    </a:lnR>
                    <a:lnT>
                      <a:noFill/>
                    </a:lnT>
                    <a:lnB>
                      <a:noFill/>
                    </a:lnB>
                    <a:solidFill>
                      <a:srgbClr val="FFFFFF"/>
                    </a:solidFill>
                  </a:tcPr>
                </a:tc>
                <a:tc>
                  <a:txBody>
                    <a:bodyPr/>
                    <a:lstStyle/>
                    <a:p>
                      <a:pPr marL="0" algn="ctr" defTabSz="924282" rtl="0" eaLnBrk="1" fontAlgn="ctr" latinLnBrk="0" hangingPunct="1"/>
                      <a:r>
                        <a:rPr lang="en-US" sz="1000" b="0" i="1" u="none" strike="noStrike" kern="1200" dirty="0">
                          <a:solidFill>
                            <a:srgbClr val="000000"/>
                          </a:solidFill>
                          <a:effectLst/>
                          <a:latin typeface="Calibri" panose="020F0502020204030204" pitchFamily="34" charset="0"/>
                          <a:ea typeface="+mn-ea"/>
                          <a:cs typeface="+mn-cs"/>
                        </a:rPr>
                        <a:t>n=2,001</a:t>
                      </a:r>
                    </a:p>
                  </a:txBody>
                  <a:tcPr marL="2416" marR="2416" marT="2416" marB="0" anchor="ctr">
                    <a:lnL>
                      <a:noFill/>
                    </a:lnL>
                    <a:lnR>
                      <a:noFill/>
                    </a:lnR>
                    <a:lnT>
                      <a:noFill/>
                    </a:lnT>
                    <a:lnB>
                      <a:noFill/>
                    </a:lnB>
                    <a:solidFill>
                      <a:srgbClr val="FFFFFF"/>
                    </a:solidFill>
                  </a:tcPr>
                </a:tc>
                <a:tc>
                  <a:txBody>
                    <a:bodyPr/>
                    <a:lstStyle/>
                    <a:p>
                      <a:pPr marL="0" algn="ctr" defTabSz="924282" rtl="0" eaLnBrk="1" fontAlgn="ctr" latinLnBrk="0" hangingPunct="1"/>
                      <a:r>
                        <a:rPr lang="en-US" sz="1000" b="0" i="1" u="none" strike="noStrike" kern="1200" dirty="0">
                          <a:solidFill>
                            <a:srgbClr val="000000"/>
                          </a:solidFill>
                          <a:effectLst/>
                          <a:latin typeface="Calibri" panose="020F0502020204030204" pitchFamily="34" charset="0"/>
                          <a:ea typeface="+mn-ea"/>
                          <a:cs typeface="+mn-cs"/>
                        </a:rPr>
                        <a:t>n=6,048</a:t>
                      </a:r>
                    </a:p>
                  </a:txBody>
                  <a:tcPr marL="2416" marR="2416" marT="2416" marB="0" anchor="ctr">
                    <a:lnL>
                      <a:noFill/>
                    </a:lnL>
                    <a:lnR>
                      <a:noFill/>
                    </a:lnR>
                    <a:lnT>
                      <a:noFill/>
                    </a:lnT>
                    <a:lnB>
                      <a:noFill/>
                    </a:lnB>
                    <a:solidFill>
                      <a:srgbClr val="FFFFFF"/>
                    </a:solidFill>
                  </a:tcPr>
                </a:tc>
                <a:tc>
                  <a:txBody>
                    <a:bodyPr/>
                    <a:lstStyle/>
                    <a:p>
                      <a:pPr marL="0" algn="ctr" defTabSz="924282" rtl="0" eaLnBrk="1" fontAlgn="ctr" latinLnBrk="0" hangingPunct="1"/>
                      <a:r>
                        <a:rPr lang="en-US" sz="1000" b="0" i="1" u="none" strike="noStrike" kern="1200" dirty="0">
                          <a:solidFill>
                            <a:srgbClr val="000000"/>
                          </a:solidFill>
                          <a:effectLst/>
                          <a:latin typeface="Calibri" panose="020F0502020204030204" pitchFamily="34" charset="0"/>
                          <a:ea typeface="+mn-ea"/>
                          <a:cs typeface="+mn-cs"/>
                        </a:rPr>
                        <a:t>n=8,072</a:t>
                      </a:r>
                    </a:p>
                  </a:txBody>
                  <a:tcPr marL="2416" marR="2416" marT="2416" marB="0" anchor="ctr">
                    <a:lnL>
                      <a:noFill/>
                    </a:lnL>
                    <a:lnR>
                      <a:noFill/>
                    </a:lnR>
                    <a:lnT>
                      <a:noFill/>
                    </a:lnT>
                    <a:lnB>
                      <a:noFill/>
                    </a:lnB>
                    <a:solidFill>
                      <a:srgbClr val="FFFFFF"/>
                    </a:solidFill>
                  </a:tcPr>
                </a:tc>
                <a:tc>
                  <a:txBody>
                    <a:bodyPr/>
                    <a:lstStyle/>
                    <a:p>
                      <a:pPr marL="0" algn="ctr" defTabSz="924282" rtl="0" eaLnBrk="1" fontAlgn="ctr" latinLnBrk="0" hangingPunct="1"/>
                      <a:r>
                        <a:rPr lang="en-US" sz="1000" b="0" i="1" u="none" strike="noStrike" kern="1200" dirty="0">
                          <a:solidFill>
                            <a:srgbClr val="000000"/>
                          </a:solidFill>
                          <a:effectLst/>
                          <a:latin typeface="Calibri" panose="020F0502020204030204" pitchFamily="34" charset="0"/>
                          <a:ea typeface="+mn-ea"/>
                          <a:cs typeface="+mn-cs"/>
                        </a:rPr>
                        <a:t>n=8,048</a:t>
                      </a:r>
                    </a:p>
                  </a:txBody>
                  <a:tcPr marL="2416" marR="2416" marT="2416" marB="0" anchor="ctr">
                    <a:lnL>
                      <a:noFill/>
                    </a:lnL>
                    <a:lnR>
                      <a:noFill/>
                    </a:lnR>
                    <a:lnT>
                      <a:noFill/>
                    </a:lnT>
                    <a:lnB>
                      <a:noFill/>
                    </a:lnB>
                    <a:solidFill>
                      <a:srgbClr val="FFFFFF"/>
                    </a:solidFill>
                  </a:tcPr>
                </a:tc>
                <a:tc>
                  <a:txBody>
                    <a:bodyPr/>
                    <a:lstStyle/>
                    <a:p>
                      <a:pPr marL="0" algn="ctr" defTabSz="924282" rtl="0" eaLnBrk="1" fontAlgn="ctr" latinLnBrk="0" hangingPunct="1"/>
                      <a:r>
                        <a:rPr lang="en-US" sz="1000" b="0" i="1" u="none" strike="noStrike" kern="1200" dirty="0">
                          <a:solidFill>
                            <a:srgbClr val="000000"/>
                          </a:solidFill>
                          <a:effectLst/>
                          <a:latin typeface="Calibri" panose="020F0502020204030204" pitchFamily="34" charset="0"/>
                          <a:ea typeface="+mn-ea"/>
                          <a:cs typeface="+mn-cs"/>
                        </a:rPr>
                        <a:t>n=4,049</a:t>
                      </a:r>
                    </a:p>
                  </a:txBody>
                  <a:tcPr marL="2416" marR="2416" marT="2416" marB="0" anchor="ctr">
                    <a:lnL>
                      <a:noFill/>
                    </a:lnL>
                    <a:lnR>
                      <a:noFill/>
                    </a:lnR>
                    <a:lnT>
                      <a:noFill/>
                    </a:lnT>
                    <a:lnB>
                      <a:noFill/>
                    </a:lnB>
                    <a:solidFill>
                      <a:srgbClr val="FFFFFF"/>
                    </a:solidFill>
                  </a:tcPr>
                </a:tc>
                <a:tc>
                  <a:txBody>
                    <a:bodyPr/>
                    <a:lstStyle/>
                    <a:p>
                      <a:pPr marL="0" algn="ctr" defTabSz="924282" rtl="0" eaLnBrk="1" fontAlgn="ctr" latinLnBrk="0" hangingPunct="1"/>
                      <a:r>
                        <a:rPr lang="en-US" sz="1000" b="0" i="1" u="none" strike="noStrike" kern="1200" dirty="0">
                          <a:solidFill>
                            <a:srgbClr val="000000"/>
                          </a:solidFill>
                          <a:effectLst/>
                          <a:latin typeface="Calibri" panose="020F0502020204030204" pitchFamily="34" charset="0"/>
                          <a:ea typeface="+mn-ea"/>
                          <a:cs typeface="+mn-cs"/>
                        </a:rPr>
                        <a:t>n=6,075</a:t>
                      </a:r>
                    </a:p>
                  </a:txBody>
                  <a:tcPr marL="2416" marR="2416" marT="2416" marB="0" anchor="ctr">
                    <a:lnL>
                      <a:noFill/>
                    </a:lnL>
                    <a:lnR>
                      <a:noFill/>
                    </a:lnR>
                    <a:lnT>
                      <a:noFill/>
                    </a:lnT>
                    <a:lnB>
                      <a:noFill/>
                    </a:lnB>
                    <a:solidFill>
                      <a:srgbClr val="FFFFFF"/>
                    </a:solidFill>
                  </a:tcPr>
                </a:tc>
                <a:extLst>
                  <a:ext uri="{0D108BD9-81ED-4DB2-BD59-A6C34878D82A}">
                    <a16:rowId xmlns:a16="http://schemas.microsoft.com/office/drawing/2014/main" xmlns="" val="1931605084"/>
                  </a:ext>
                </a:extLst>
              </a:tr>
              <a:tr h="557986">
                <a:tc>
                  <a:txBody>
                    <a:bodyPr/>
                    <a:lstStyle/>
                    <a:p>
                      <a:pPr marL="0" algn="l" defTabSz="924282" rtl="0" eaLnBrk="1" fontAlgn="ctr" latinLnBrk="0" hangingPunct="1"/>
                      <a:r>
                        <a:rPr lang="en-US" sz="1200" u="none" strike="noStrike" kern="1200" dirty="0">
                          <a:solidFill>
                            <a:schemeClr val="tx1"/>
                          </a:solidFill>
                          <a:effectLst/>
                          <a:latin typeface="+mn-lt"/>
                          <a:ea typeface="+mn-ea"/>
                          <a:cs typeface="+mn-cs"/>
                        </a:rPr>
                        <a:t>I am concerned about hackers crashing </a:t>
                      </a:r>
                    </a:p>
                    <a:p>
                      <a:pPr marL="0" algn="l" defTabSz="924282" rtl="0" eaLnBrk="1" fontAlgn="ctr" latinLnBrk="0" hangingPunct="1"/>
                      <a:r>
                        <a:rPr lang="en-US" sz="1200" u="none" strike="noStrike" kern="1200" dirty="0">
                          <a:solidFill>
                            <a:schemeClr val="tx1"/>
                          </a:solidFill>
                          <a:effectLst/>
                          <a:latin typeface="+mn-lt"/>
                          <a:ea typeface="+mn-ea"/>
                          <a:cs typeface="+mn-cs"/>
                        </a:rPr>
                        <a:t>connected cars</a:t>
                      </a:r>
                    </a:p>
                  </a:txBody>
                  <a:tcPr marR="2416" marT="2416" marB="0" anchor="ctr">
                    <a:lnL>
                      <a:noFill/>
                    </a:lnL>
                    <a:lnR>
                      <a:noFill/>
                    </a:lnR>
                    <a:lnT>
                      <a:noFill/>
                    </a:lnT>
                    <a:lnB>
                      <a:noFill/>
                    </a:lnB>
                    <a:noFill/>
                  </a:tcPr>
                </a:tc>
                <a:tc>
                  <a:txBody>
                    <a:bodyPr/>
                    <a:lstStyle/>
                    <a:p>
                      <a:pPr marL="0" algn="ctr" defTabSz="924282" rtl="0" eaLnBrk="1" fontAlgn="ctr" latinLnBrk="0" hangingPunct="1"/>
                      <a:r>
                        <a:rPr lang="en-US" sz="1200" b="0" u="none" strike="noStrike" kern="1200" dirty="0">
                          <a:solidFill>
                            <a:schemeClr val="tx1"/>
                          </a:solidFill>
                          <a:effectLst/>
                          <a:latin typeface="+mn-lt"/>
                          <a:ea typeface="+mn-ea"/>
                          <a:cs typeface="+mn-cs"/>
                        </a:rPr>
                        <a:t>62%</a:t>
                      </a:r>
                    </a:p>
                  </a:txBody>
                  <a:tcPr marL="2416" marR="2416" marT="2416" marB="0" anchor="ctr">
                    <a:lnL>
                      <a:noFill/>
                    </a:lnL>
                    <a:lnR>
                      <a:noFill/>
                    </a:lnR>
                    <a:lnT>
                      <a:noFill/>
                    </a:lnT>
                    <a:lnB>
                      <a:noFill/>
                    </a:lnB>
                    <a:solidFill>
                      <a:srgbClr val="FFEB84"/>
                    </a:solidFill>
                  </a:tcPr>
                </a:tc>
                <a:tc>
                  <a:txBody>
                    <a:bodyPr/>
                    <a:lstStyle/>
                    <a:p>
                      <a:pPr marL="0" algn="ctr" defTabSz="924282" rtl="0" eaLnBrk="1" fontAlgn="ctr" latinLnBrk="0" hangingPunct="1"/>
                      <a:r>
                        <a:rPr lang="en-US" sz="1200" b="0" u="none" strike="noStrike" kern="1200" dirty="0">
                          <a:solidFill>
                            <a:schemeClr val="tx1"/>
                          </a:solidFill>
                          <a:effectLst/>
                          <a:latin typeface="+mn-lt"/>
                          <a:ea typeface="+mn-ea"/>
                          <a:cs typeface="+mn-cs"/>
                        </a:rPr>
                        <a:t>56%</a:t>
                      </a:r>
                    </a:p>
                  </a:txBody>
                  <a:tcPr marL="2416" marR="2416" marT="2416" marB="0" anchor="ctr">
                    <a:lnL>
                      <a:noFill/>
                    </a:lnL>
                    <a:lnR>
                      <a:noFill/>
                    </a:lnR>
                    <a:lnT>
                      <a:noFill/>
                    </a:lnT>
                    <a:lnB>
                      <a:noFill/>
                    </a:lnB>
                    <a:solidFill>
                      <a:srgbClr val="FDCF7E"/>
                    </a:solidFill>
                  </a:tcPr>
                </a:tc>
                <a:tc>
                  <a:txBody>
                    <a:bodyPr/>
                    <a:lstStyle/>
                    <a:p>
                      <a:pPr marL="0" algn="ctr" defTabSz="924282" rtl="0" eaLnBrk="1" fontAlgn="ctr" latinLnBrk="0" hangingPunct="1"/>
                      <a:r>
                        <a:rPr lang="en-US" sz="1200" b="0" u="none" strike="noStrike" kern="1200">
                          <a:solidFill>
                            <a:schemeClr val="tx1"/>
                          </a:solidFill>
                          <a:effectLst/>
                          <a:latin typeface="+mn-lt"/>
                          <a:ea typeface="+mn-ea"/>
                          <a:cs typeface="+mn-cs"/>
                        </a:rPr>
                        <a:t>71%</a:t>
                      </a:r>
                    </a:p>
                  </a:txBody>
                  <a:tcPr marL="2416" marR="2416" marT="2416" marB="0" anchor="ctr">
                    <a:lnL>
                      <a:noFill/>
                    </a:lnL>
                    <a:lnR>
                      <a:noFill/>
                    </a:lnR>
                    <a:lnT>
                      <a:noFill/>
                    </a:lnT>
                    <a:lnB>
                      <a:noFill/>
                    </a:lnB>
                    <a:solidFill>
                      <a:srgbClr val="B2D580"/>
                    </a:solidFill>
                  </a:tcPr>
                </a:tc>
                <a:tc>
                  <a:txBody>
                    <a:bodyPr/>
                    <a:lstStyle/>
                    <a:p>
                      <a:pPr marL="0" algn="ctr" defTabSz="924282" rtl="0" eaLnBrk="1" fontAlgn="ctr" latinLnBrk="0" hangingPunct="1"/>
                      <a:r>
                        <a:rPr lang="en-US" sz="1200" b="0" u="none" strike="noStrike" kern="1200">
                          <a:solidFill>
                            <a:schemeClr val="tx1"/>
                          </a:solidFill>
                          <a:effectLst/>
                          <a:latin typeface="+mn-lt"/>
                          <a:ea typeface="+mn-ea"/>
                          <a:cs typeface="+mn-cs"/>
                        </a:rPr>
                        <a:t>58%</a:t>
                      </a:r>
                    </a:p>
                  </a:txBody>
                  <a:tcPr marL="2416" marR="2416" marT="2416" marB="0" anchor="ctr">
                    <a:lnL>
                      <a:noFill/>
                    </a:lnL>
                    <a:lnR>
                      <a:noFill/>
                    </a:lnR>
                    <a:lnT>
                      <a:noFill/>
                    </a:lnT>
                    <a:lnB>
                      <a:noFill/>
                    </a:lnB>
                    <a:solidFill>
                      <a:srgbClr val="FDD880"/>
                    </a:solidFill>
                  </a:tcPr>
                </a:tc>
                <a:tc>
                  <a:txBody>
                    <a:bodyPr/>
                    <a:lstStyle/>
                    <a:p>
                      <a:pPr marL="0" algn="ctr" defTabSz="924282" rtl="0" eaLnBrk="1" fontAlgn="ctr" latinLnBrk="0" hangingPunct="1"/>
                      <a:r>
                        <a:rPr lang="en-US" sz="1200" b="0" u="none" strike="noStrike" kern="1200">
                          <a:solidFill>
                            <a:schemeClr val="tx1"/>
                          </a:solidFill>
                          <a:effectLst/>
                          <a:latin typeface="+mn-lt"/>
                          <a:ea typeface="+mn-ea"/>
                          <a:cs typeface="+mn-cs"/>
                        </a:rPr>
                        <a:t>62%</a:t>
                      </a:r>
                    </a:p>
                  </a:txBody>
                  <a:tcPr marL="2416" marR="2416" marT="2416" marB="0" anchor="ctr">
                    <a:lnL>
                      <a:noFill/>
                    </a:lnL>
                    <a:lnR>
                      <a:noFill/>
                    </a:lnR>
                    <a:lnT>
                      <a:noFill/>
                    </a:lnT>
                    <a:lnB>
                      <a:noFill/>
                    </a:lnB>
                    <a:solidFill>
                      <a:srgbClr val="FFEB84"/>
                    </a:solidFill>
                  </a:tcPr>
                </a:tc>
                <a:tc>
                  <a:txBody>
                    <a:bodyPr/>
                    <a:lstStyle/>
                    <a:p>
                      <a:pPr marL="0" algn="ctr" defTabSz="924282" rtl="0" eaLnBrk="1" fontAlgn="ctr" latinLnBrk="0" hangingPunct="1"/>
                      <a:r>
                        <a:rPr lang="en-US" sz="1200" b="0" u="none" strike="noStrike" kern="1200">
                          <a:solidFill>
                            <a:schemeClr val="tx1"/>
                          </a:solidFill>
                          <a:effectLst/>
                          <a:latin typeface="+mn-lt"/>
                          <a:ea typeface="+mn-ea"/>
                          <a:cs typeface="+mn-cs"/>
                        </a:rPr>
                        <a:t>58%</a:t>
                      </a:r>
                    </a:p>
                  </a:txBody>
                  <a:tcPr marL="2416" marR="2416" marT="2416" marB="0" anchor="ctr">
                    <a:lnL>
                      <a:noFill/>
                    </a:lnL>
                    <a:lnR>
                      <a:noFill/>
                    </a:lnR>
                    <a:lnT>
                      <a:noFill/>
                    </a:lnT>
                    <a:lnB>
                      <a:noFill/>
                    </a:lnB>
                    <a:solidFill>
                      <a:srgbClr val="FDD880"/>
                    </a:solidFill>
                  </a:tcPr>
                </a:tc>
                <a:tc>
                  <a:txBody>
                    <a:bodyPr/>
                    <a:lstStyle/>
                    <a:p>
                      <a:pPr marL="0" algn="ctr" defTabSz="924282" rtl="0" eaLnBrk="1" fontAlgn="ctr" latinLnBrk="0" hangingPunct="1"/>
                      <a:r>
                        <a:rPr lang="en-US" sz="1200" b="0" u="none" strike="noStrike" kern="1200">
                          <a:solidFill>
                            <a:schemeClr val="tx1"/>
                          </a:solidFill>
                          <a:effectLst/>
                          <a:latin typeface="+mn-lt"/>
                          <a:ea typeface="+mn-ea"/>
                          <a:cs typeface="+mn-cs"/>
                        </a:rPr>
                        <a:t>72%</a:t>
                      </a:r>
                    </a:p>
                  </a:txBody>
                  <a:tcPr marL="2416" marR="2416" marT="2416" marB="0" anchor="ctr">
                    <a:lnL>
                      <a:noFill/>
                    </a:lnL>
                    <a:lnR>
                      <a:noFill/>
                    </a:lnR>
                    <a:lnT>
                      <a:noFill/>
                    </a:lnT>
                    <a:lnB>
                      <a:noFill/>
                    </a:lnB>
                    <a:solidFill>
                      <a:srgbClr val="A9D380"/>
                    </a:solidFill>
                  </a:tcPr>
                </a:tc>
                <a:tc>
                  <a:txBody>
                    <a:bodyPr/>
                    <a:lstStyle/>
                    <a:p>
                      <a:pPr marL="0" algn="ctr" defTabSz="924282" rtl="0" eaLnBrk="1" fontAlgn="ctr" latinLnBrk="0" hangingPunct="1"/>
                      <a:r>
                        <a:rPr lang="en-US" sz="1200" b="0" u="none" strike="noStrike" kern="1200">
                          <a:solidFill>
                            <a:schemeClr val="tx1"/>
                          </a:solidFill>
                          <a:effectLst/>
                          <a:latin typeface="+mn-lt"/>
                          <a:ea typeface="+mn-ea"/>
                          <a:cs typeface="+mn-cs"/>
                        </a:rPr>
                        <a:t>66%</a:t>
                      </a:r>
                    </a:p>
                  </a:txBody>
                  <a:tcPr marL="2416" marR="2416" marT="2416" marB="0" anchor="ctr">
                    <a:lnL>
                      <a:noFill/>
                    </a:lnL>
                    <a:lnR>
                      <a:noFill/>
                    </a:lnR>
                    <a:lnT>
                      <a:noFill/>
                    </a:lnT>
                    <a:lnB>
                      <a:noFill/>
                    </a:lnB>
                    <a:solidFill>
                      <a:srgbClr val="DDE182"/>
                    </a:solidFill>
                  </a:tcPr>
                </a:tc>
                <a:extLst>
                  <a:ext uri="{0D108BD9-81ED-4DB2-BD59-A6C34878D82A}">
                    <a16:rowId xmlns:a16="http://schemas.microsoft.com/office/drawing/2014/main" xmlns="" val="2836362555"/>
                  </a:ext>
                </a:extLst>
              </a:tr>
              <a:tr h="405808">
                <a:tc>
                  <a:txBody>
                    <a:bodyPr/>
                    <a:lstStyle/>
                    <a:p>
                      <a:pPr marL="0" algn="l" defTabSz="924282" rtl="0" eaLnBrk="1" fontAlgn="ctr" latinLnBrk="0" hangingPunct="1"/>
                      <a:r>
                        <a:rPr lang="en-US" sz="1200" u="none" strike="noStrike" kern="1200" dirty="0">
                          <a:solidFill>
                            <a:schemeClr val="tx1"/>
                          </a:solidFill>
                          <a:effectLst/>
                          <a:latin typeface="+mn-lt"/>
                          <a:ea typeface="+mn-ea"/>
                          <a:cs typeface="+mn-cs"/>
                        </a:rPr>
                        <a:t>I expect to use or own connected cars often</a:t>
                      </a:r>
                    </a:p>
                  </a:txBody>
                  <a:tcPr marR="2416" marT="2416" marB="0" anchor="ctr">
                    <a:lnL>
                      <a:noFill/>
                    </a:lnL>
                    <a:lnR>
                      <a:noFill/>
                    </a:lnR>
                    <a:lnT>
                      <a:noFill/>
                    </a:lnT>
                    <a:lnB>
                      <a:noFill/>
                    </a:lnB>
                    <a:noFill/>
                  </a:tcPr>
                </a:tc>
                <a:tc>
                  <a:txBody>
                    <a:bodyPr/>
                    <a:lstStyle/>
                    <a:p>
                      <a:pPr marL="0" algn="ctr" defTabSz="924282" rtl="0" eaLnBrk="1" fontAlgn="ctr" latinLnBrk="0" hangingPunct="1"/>
                      <a:r>
                        <a:rPr lang="en-US" sz="1200" b="0" u="none" strike="noStrike" kern="1200" dirty="0">
                          <a:solidFill>
                            <a:schemeClr val="tx1"/>
                          </a:solidFill>
                          <a:effectLst/>
                          <a:latin typeface="+mn-lt"/>
                          <a:ea typeface="+mn-ea"/>
                          <a:cs typeface="+mn-cs"/>
                        </a:rPr>
                        <a:t>50%</a:t>
                      </a:r>
                    </a:p>
                  </a:txBody>
                  <a:tcPr marL="2416" marR="2416" marT="2416" marB="0" anchor="ctr">
                    <a:lnL>
                      <a:noFill/>
                    </a:lnL>
                    <a:lnR>
                      <a:noFill/>
                    </a:lnR>
                    <a:lnT>
                      <a:noFill/>
                    </a:lnT>
                    <a:lnB>
                      <a:noFill/>
                    </a:lnB>
                    <a:solidFill>
                      <a:srgbClr val="FCB379"/>
                    </a:solidFill>
                  </a:tcPr>
                </a:tc>
                <a:tc>
                  <a:txBody>
                    <a:bodyPr/>
                    <a:lstStyle/>
                    <a:p>
                      <a:pPr marL="0" algn="ctr" defTabSz="924282" rtl="0" eaLnBrk="1" fontAlgn="ctr" latinLnBrk="0" hangingPunct="1"/>
                      <a:r>
                        <a:rPr lang="en-US" sz="1200" b="0" u="none" strike="noStrike" kern="1200" dirty="0">
                          <a:solidFill>
                            <a:schemeClr val="tx1"/>
                          </a:solidFill>
                          <a:effectLst/>
                          <a:latin typeface="+mn-lt"/>
                          <a:ea typeface="+mn-ea"/>
                          <a:cs typeface="+mn-cs"/>
                        </a:rPr>
                        <a:t>34%</a:t>
                      </a:r>
                    </a:p>
                  </a:txBody>
                  <a:tcPr marL="2416" marR="2416" marT="2416" marB="0" anchor="ctr">
                    <a:lnL>
                      <a:noFill/>
                    </a:lnL>
                    <a:lnR>
                      <a:noFill/>
                    </a:lnR>
                    <a:lnT>
                      <a:noFill/>
                    </a:lnT>
                    <a:lnB>
                      <a:noFill/>
                    </a:lnB>
                    <a:solidFill>
                      <a:srgbClr val="F8696B"/>
                    </a:solidFill>
                  </a:tcPr>
                </a:tc>
                <a:tc>
                  <a:txBody>
                    <a:bodyPr/>
                    <a:lstStyle/>
                    <a:p>
                      <a:pPr marL="0" algn="ctr" defTabSz="924282" rtl="0" eaLnBrk="1" fontAlgn="ctr" latinLnBrk="0" hangingPunct="1"/>
                      <a:r>
                        <a:rPr lang="en-US" sz="1200" b="0" u="none" strike="noStrike" kern="1200" dirty="0">
                          <a:solidFill>
                            <a:schemeClr val="tx1"/>
                          </a:solidFill>
                          <a:effectLst/>
                          <a:latin typeface="+mn-lt"/>
                          <a:ea typeface="+mn-ea"/>
                          <a:cs typeface="+mn-cs"/>
                        </a:rPr>
                        <a:t>64%</a:t>
                      </a:r>
                    </a:p>
                  </a:txBody>
                  <a:tcPr marL="2416" marR="2416" marT="2416" marB="0" anchor="ctr">
                    <a:lnL>
                      <a:noFill/>
                    </a:lnL>
                    <a:lnR>
                      <a:noFill/>
                    </a:lnR>
                    <a:lnT>
                      <a:noFill/>
                    </a:lnT>
                    <a:lnB>
                      <a:noFill/>
                    </a:lnB>
                    <a:solidFill>
                      <a:srgbClr val="EEE683"/>
                    </a:solidFill>
                  </a:tcPr>
                </a:tc>
                <a:tc>
                  <a:txBody>
                    <a:bodyPr/>
                    <a:lstStyle/>
                    <a:p>
                      <a:pPr marL="0" algn="ctr" defTabSz="924282" rtl="0" eaLnBrk="1" fontAlgn="ctr" latinLnBrk="0" hangingPunct="1"/>
                      <a:r>
                        <a:rPr lang="en-US" sz="1200" b="0" u="none" strike="noStrike" kern="1200" dirty="0">
                          <a:solidFill>
                            <a:schemeClr val="tx1"/>
                          </a:solidFill>
                          <a:effectLst/>
                          <a:latin typeface="+mn-lt"/>
                          <a:ea typeface="+mn-ea"/>
                          <a:cs typeface="+mn-cs"/>
                        </a:rPr>
                        <a:t>38%</a:t>
                      </a:r>
                    </a:p>
                  </a:txBody>
                  <a:tcPr marL="2416" marR="2416" marT="2416" marB="0" anchor="ctr">
                    <a:lnL>
                      <a:noFill/>
                    </a:lnL>
                    <a:lnR>
                      <a:noFill/>
                    </a:lnR>
                    <a:lnT>
                      <a:noFill/>
                    </a:lnT>
                    <a:lnB>
                      <a:noFill/>
                    </a:lnB>
                    <a:solidFill>
                      <a:srgbClr val="F87B6E"/>
                    </a:solidFill>
                  </a:tcPr>
                </a:tc>
                <a:tc>
                  <a:txBody>
                    <a:bodyPr/>
                    <a:lstStyle/>
                    <a:p>
                      <a:pPr marL="0" algn="ctr" defTabSz="924282" rtl="0" eaLnBrk="1" fontAlgn="ctr" latinLnBrk="0" hangingPunct="1"/>
                      <a:r>
                        <a:rPr lang="en-US" sz="1200" b="0" u="none" strike="noStrike" kern="1200">
                          <a:solidFill>
                            <a:schemeClr val="tx1"/>
                          </a:solidFill>
                          <a:effectLst/>
                          <a:latin typeface="+mn-lt"/>
                          <a:ea typeface="+mn-ea"/>
                          <a:cs typeface="+mn-cs"/>
                        </a:rPr>
                        <a:t>51%</a:t>
                      </a:r>
                    </a:p>
                  </a:txBody>
                  <a:tcPr marL="2416" marR="2416" marT="2416" marB="0" anchor="ctr">
                    <a:lnL>
                      <a:noFill/>
                    </a:lnL>
                    <a:lnR>
                      <a:noFill/>
                    </a:lnR>
                    <a:lnT>
                      <a:noFill/>
                    </a:lnT>
                    <a:lnB>
                      <a:noFill/>
                    </a:lnB>
                    <a:solidFill>
                      <a:srgbClr val="FCB77A"/>
                    </a:solidFill>
                  </a:tcPr>
                </a:tc>
                <a:tc>
                  <a:txBody>
                    <a:bodyPr/>
                    <a:lstStyle/>
                    <a:p>
                      <a:pPr marL="0" algn="ctr" defTabSz="924282" rtl="0" eaLnBrk="1" fontAlgn="ctr" latinLnBrk="0" hangingPunct="1"/>
                      <a:r>
                        <a:rPr lang="en-US" sz="1200" b="0" u="none" strike="noStrike" kern="1200">
                          <a:solidFill>
                            <a:schemeClr val="tx1"/>
                          </a:solidFill>
                          <a:effectLst/>
                          <a:latin typeface="+mn-lt"/>
                          <a:ea typeface="+mn-ea"/>
                          <a:cs typeface="+mn-cs"/>
                        </a:rPr>
                        <a:t>35%</a:t>
                      </a:r>
                    </a:p>
                  </a:txBody>
                  <a:tcPr marL="2416" marR="2416" marT="2416" marB="0" anchor="ctr">
                    <a:lnL>
                      <a:noFill/>
                    </a:lnL>
                    <a:lnR>
                      <a:noFill/>
                    </a:lnR>
                    <a:lnT>
                      <a:noFill/>
                    </a:lnT>
                    <a:lnB>
                      <a:noFill/>
                    </a:lnB>
                    <a:solidFill>
                      <a:srgbClr val="F86D6B"/>
                    </a:solidFill>
                  </a:tcPr>
                </a:tc>
                <a:tc>
                  <a:txBody>
                    <a:bodyPr/>
                    <a:lstStyle/>
                    <a:p>
                      <a:pPr marL="0" algn="ctr" defTabSz="924282" rtl="0" eaLnBrk="1" fontAlgn="ctr" latinLnBrk="0" hangingPunct="1"/>
                      <a:r>
                        <a:rPr lang="en-US" sz="1200" b="0" u="none" strike="noStrike" kern="1200">
                          <a:solidFill>
                            <a:schemeClr val="tx1"/>
                          </a:solidFill>
                          <a:effectLst/>
                          <a:latin typeface="+mn-lt"/>
                          <a:ea typeface="+mn-ea"/>
                          <a:cs typeface="+mn-cs"/>
                        </a:rPr>
                        <a:t>62%</a:t>
                      </a:r>
                    </a:p>
                  </a:txBody>
                  <a:tcPr marL="2416" marR="2416" marT="2416" marB="0" anchor="ctr">
                    <a:lnL>
                      <a:noFill/>
                    </a:lnL>
                    <a:lnR>
                      <a:noFill/>
                    </a:lnR>
                    <a:lnT>
                      <a:noFill/>
                    </a:lnT>
                    <a:lnB>
                      <a:noFill/>
                    </a:lnB>
                    <a:solidFill>
                      <a:srgbClr val="FFEB84"/>
                    </a:solidFill>
                  </a:tcPr>
                </a:tc>
                <a:tc>
                  <a:txBody>
                    <a:bodyPr/>
                    <a:lstStyle/>
                    <a:p>
                      <a:pPr marL="0" algn="ctr" defTabSz="924282" rtl="0" eaLnBrk="1" fontAlgn="ctr" latinLnBrk="0" hangingPunct="1"/>
                      <a:r>
                        <a:rPr lang="en-US" sz="1200" b="0" u="none" strike="noStrike" kern="1200">
                          <a:solidFill>
                            <a:schemeClr val="tx1"/>
                          </a:solidFill>
                          <a:effectLst/>
                          <a:latin typeface="+mn-lt"/>
                          <a:ea typeface="+mn-ea"/>
                          <a:cs typeface="+mn-cs"/>
                        </a:rPr>
                        <a:t>59%</a:t>
                      </a:r>
                    </a:p>
                  </a:txBody>
                  <a:tcPr marL="2416" marR="2416" marT="2416" marB="0" anchor="ctr">
                    <a:lnL>
                      <a:noFill/>
                    </a:lnL>
                    <a:lnR>
                      <a:noFill/>
                    </a:lnR>
                    <a:lnT>
                      <a:noFill/>
                    </a:lnT>
                    <a:lnB>
                      <a:noFill/>
                    </a:lnB>
                    <a:solidFill>
                      <a:srgbClr val="FEDD81"/>
                    </a:solidFill>
                  </a:tcPr>
                </a:tc>
                <a:extLst>
                  <a:ext uri="{0D108BD9-81ED-4DB2-BD59-A6C34878D82A}">
                    <a16:rowId xmlns:a16="http://schemas.microsoft.com/office/drawing/2014/main" xmlns="" val="293984423"/>
                  </a:ext>
                </a:extLst>
              </a:tr>
              <a:tr h="507260">
                <a:tc>
                  <a:txBody>
                    <a:bodyPr/>
                    <a:lstStyle/>
                    <a:p>
                      <a:pPr marL="0" algn="l" defTabSz="924282" rtl="0" eaLnBrk="1" fontAlgn="ctr" latinLnBrk="0" hangingPunct="1"/>
                      <a:r>
                        <a:rPr lang="en-US" sz="1200" u="none" strike="noStrike" kern="1200" dirty="0">
                          <a:solidFill>
                            <a:schemeClr val="tx1"/>
                          </a:solidFill>
                          <a:effectLst/>
                          <a:latin typeface="+mn-lt"/>
                          <a:ea typeface="+mn-ea"/>
                          <a:cs typeface="+mn-cs"/>
                        </a:rPr>
                        <a:t>I am concerned about hackers crashing airplanes</a:t>
                      </a:r>
                    </a:p>
                  </a:txBody>
                  <a:tcPr marR="2416" marT="2416" marB="0" anchor="ctr">
                    <a:lnL>
                      <a:noFill/>
                    </a:lnL>
                    <a:lnR>
                      <a:noFill/>
                    </a:lnR>
                    <a:lnT>
                      <a:noFill/>
                    </a:lnT>
                    <a:lnB>
                      <a:noFill/>
                    </a:lnB>
                    <a:noFill/>
                  </a:tcPr>
                </a:tc>
                <a:tc>
                  <a:txBody>
                    <a:bodyPr/>
                    <a:lstStyle/>
                    <a:p>
                      <a:pPr marL="0" algn="ctr" defTabSz="924282" rtl="0" eaLnBrk="1" fontAlgn="ctr" latinLnBrk="0" hangingPunct="1"/>
                      <a:r>
                        <a:rPr lang="en-US" sz="1200" b="0" u="none" strike="noStrike" kern="1200" dirty="0">
                          <a:solidFill>
                            <a:schemeClr val="tx1"/>
                          </a:solidFill>
                          <a:effectLst/>
                          <a:latin typeface="+mn-lt"/>
                          <a:ea typeface="+mn-ea"/>
                          <a:cs typeface="+mn-cs"/>
                        </a:rPr>
                        <a:t>62%</a:t>
                      </a:r>
                    </a:p>
                  </a:txBody>
                  <a:tcPr marL="2416" marR="2416" marT="2416" marB="0" anchor="ctr">
                    <a:lnL>
                      <a:noFill/>
                    </a:lnL>
                    <a:lnR>
                      <a:noFill/>
                    </a:lnR>
                    <a:lnT>
                      <a:noFill/>
                    </a:lnT>
                    <a:lnB>
                      <a:noFill/>
                    </a:lnB>
                    <a:solidFill>
                      <a:srgbClr val="FFEB84"/>
                    </a:solidFill>
                  </a:tcPr>
                </a:tc>
                <a:tc>
                  <a:txBody>
                    <a:bodyPr/>
                    <a:lstStyle/>
                    <a:p>
                      <a:pPr marL="0" algn="ctr" defTabSz="924282" rtl="0" eaLnBrk="1" fontAlgn="ctr" latinLnBrk="0" hangingPunct="1"/>
                      <a:r>
                        <a:rPr lang="en-US" sz="1200" b="0" u="none" strike="noStrike" kern="1200">
                          <a:solidFill>
                            <a:schemeClr val="tx1"/>
                          </a:solidFill>
                          <a:effectLst/>
                          <a:latin typeface="+mn-lt"/>
                          <a:ea typeface="+mn-ea"/>
                          <a:cs typeface="+mn-cs"/>
                        </a:rPr>
                        <a:t>56%</a:t>
                      </a:r>
                    </a:p>
                  </a:txBody>
                  <a:tcPr marL="2416" marR="2416" marT="2416" marB="0" anchor="ctr">
                    <a:lnL>
                      <a:noFill/>
                    </a:lnL>
                    <a:lnR>
                      <a:noFill/>
                    </a:lnR>
                    <a:lnT>
                      <a:noFill/>
                    </a:lnT>
                    <a:lnB>
                      <a:noFill/>
                    </a:lnB>
                    <a:solidFill>
                      <a:srgbClr val="FDCF7E"/>
                    </a:solidFill>
                  </a:tcPr>
                </a:tc>
                <a:tc>
                  <a:txBody>
                    <a:bodyPr/>
                    <a:lstStyle/>
                    <a:p>
                      <a:pPr marL="0" algn="ctr" defTabSz="924282" rtl="0" eaLnBrk="1" fontAlgn="ctr" latinLnBrk="0" hangingPunct="1"/>
                      <a:r>
                        <a:rPr lang="en-US" sz="1200" b="0" u="none" strike="noStrike" kern="1200">
                          <a:solidFill>
                            <a:schemeClr val="tx1"/>
                          </a:solidFill>
                          <a:effectLst/>
                          <a:latin typeface="+mn-lt"/>
                          <a:ea typeface="+mn-ea"/>
                          <a:cs typeface="+mn-cs"/>
                        </a:rPr>
                        <a:t>71%</a:t>
                      </a:r>
                    </a:p>
                  </a:txBody>
                  <a:tcPr marL="2416" marR="2416" marT="2416" marB="0" anchor="ctr">
                    <a:lnL>
                      <a:noFill/>
                    </a:lnL>
                    <a:lnR>
                      <a:noFill/>
                    </a:lnR>
                    <a:lnT>
                      <a:noFill/>
                    </a:lnT>
                    <a:lnB>
                      <a:noFill/>
                    </a:lnB>
                    <a:solidFill>
                      <a:srgbClr val="B2D580"/>
                    </a:solidFill>
                  </a:tcPr>
                </a:tc>
                <a:tc>
                  <a:txBody>
                    <a:bodyPr/>
                    <a:lstStyle/>
                    <a:p>
                      <a:pPr marL="0" algn="ctr" defTabSz="924282" rtl="0" eaLnBrk="1" fontAlgn="ctr" latinLnBrk="0" hangingPunct="1"/>
                      <a:r>
                        <a:rPr lang="en-US" sz="1200" b="0" u="none" strike="noStrike" kern="1200" dirty="0">
                          <a:solidFill>
                            <a:schemeClr val="tx1"/>
                          </a:solidFill>
                          <a:effectLst/>
                          <a:latin typeface="+mn-lt"/>
                          <a:ea typeface="+mn-ea"/>
                          <a:cs typeface="+mn-cs"/>
                        </a:rPr>
                        <a:t>57%</a:t>
                      </a:r>
                    </a:p>
                  </a:txBody>
                  <a:tcPr marL="2416" marR="2416" marT="2416" marB="0" anchor="ctr">
                    <a:lnL>
                      <a:noFill/>
                    </a:lnL>
                    <a:lnR>
                      <a:noFill/>
                    </a:lnR>
                    <a:lnT>
                      <a:noFill/>
                    </a:lnT>
                    <a:lnB>
                      <a:noFill/>
                    </a:lnB>
                    <a:solidFill>
                      <a:srgbClr val="FDD37F"/>
                    </a:solidFill>
                  </a:tcPr>
                </a:tc>
                <a:tc>
                  <a:txBody>
                    <a:bodyPr/>
                    <a:lstStyle/>
                    <a:p>
                      <a:pPr marL="0" algn="ctr" defTabSz="924282" rtl="0" eaLnBrk="1" fontAlgn="ctr" latinLnBrk="0" hangingPunct="1"/>
                      <a:r>
                        <a:rPr lang="en-US" sz="1200" b="0" u="none" strike="noStrike" kern="1200" dirty="0">
                          <a:solidFill>
                            <a:schemeClr val="tx1"/>
                          </a:solidFill>
                          <a:effectLst/>
                          <a:latin typeface="+mn-lt"/>
                          <a:ea typeface="+mn-ea"/>
                          <a:cs typeface="+mn-cs"/>
                        </a:rPr>
                        <a:t>62%</a:t>
                      </a:r>
                    </a:p>
                  </a:txBody>
                  <a:tcPr marL="2416" marR="2416" marT="2416" marB="0" anchor="ctr">
                    <a:lnL>
                      <a:noFill/>
                    </a:lnL>
                    <a:lnR>
                      <a:noFill/>
                    </a:lnR>
                    <a:lnT>
                      <a:noFill/>
                    </a:lnT>
                    <a:lnB>
                      <a:noFill/>
                    </a:lnB>
                    <a:solidFill>
                      <a:srgbClr val="FFEB84"/>
                    </a:solidFill>
                  </a:tcPr>
                </a:tc>
                <a:tc>
                  <a:txBody>
                    <a:bodyPr/>
                    <a:lstStyle/>
                    <a:p>
                      <a:pPr marL="0" algn="ctr" defTabSz="924282" rtl="0" eaLnBrk="1" fontAlgn="ctr" latinLnBrk="0" hangingPunct="1"/>
                      <a:r>
                        <a:rPr lang="en-US" sz="1200" b="0" u="none" strike="noStrike" kern="1200" dirty="0">
                          <a:solidFill>
                            <a:schemeClr val="tx1"/>
                          </a:solidFill>
                          <a:effectLst/>
                          <a:latin typeface="+mn-lt"/>
                          <a:ea typeface="+mn-ea"/>
                          <a:cs typeface="+mn-cs"/>
                        </a:rPr>
                        <a:t>57%</a:t>
                      </a:r>
                    </a:p>
                  </a:txBody>
                  <a:tcPr marL="2416" marR="2416" marT="2416" marB="0" anchor="ctr">
                    <a:lnL>
                      <a:noFill/>
                    </a:lnL>
                    <a:lnR>
                      <a:noFill/>
                    </a:lnR>
                    <a:lnT>
                      <a:noFill/>
                    </a:lnT>
                    <a:lnB>
                      <a:noFill/>
                    </a:lnB>
                    <a:solidFill>
                      <a:srgbClr val="FDD37F"/>
                    </a:solidFill>
                  </a:tcPr>
                </a:tc>
                <a:tc>
                  <a:txBody>
                    <a:bodyPr/>
                    <a:lstStyle/>
                    <a:p>
                      <a:pPr marL="0" algn="ctr" defTabSz="924282" rtl="0" eaLnBrk="1" fontAlgn="ctr" latinLnBrk="0" hangingPunct="1"/>
                      <a:r>
                        <a:rPr lang="en-US" sz="1200" b="0" u="none" strike="noStrike" kern="1200">
                          <a:solidFill>
                            <a:schemeClr val="tx1"/>
                          </a:solidFill>
                          <a:effectLst/>
                          <a:latin typeface="+mn-lt"/>
                          <a:ea typeface="+mn-ea"/>
                          <a:cs typeface="+mn-cs"/>
                        </a:rPr>
                        <a:t>70%</a:t>
                      </a:r>
                    </a:p>
                  </a:txBody>
                  <a:tcPr marL="2416" marR="2416" marT="2416" marB="0" anchor="ctr">
                    <a:lnL>
                      <a:noFill/>
                    </a:lnL>
                    <a:lnR>
                      <a:noFill/>
                    </a:lnR>
                    <a:lnT>
                      <a:noFill/>
                    </a:lnT>
                    <a:lnB>
                      <a:noFill/>
                    </a:lnB>
                    <a:solidFill>
                      <a:srgbClr val="BAD881"/>
                    </a:solidFill>
                  </a:tcPr>
                </a:tc>
                <a:tc>
                  <a:txBody>
                    <a:bodyPr/>
                    <a:lstStyle/>
                    <a:p>
                      <a:pPr marL="0" algn="ctr" defTabSz="924282" rtl="0" eaLnBrk="1" fontAlgn="ctr" latinLnBrk="0" hangingPunct="1"/>
                      <a:r>
                        <a:rPr lang="en-US" sz="1200" b="0" u="none" strike="noStrike" kern="1200">
                          <a:solidFill>
                            <a:schemeClr val="tx1"/>
                          </a:solidFill>
                          <a:effectLst/>
                          <a:latin typeface="+mn-lt"/>
                          <a:ea typeface="+mn-ea"/>
                          <a:cs typeface="+mn-cs"/>
                        </a:rPr>
                        <a:t>65%</a:t>
                      </a:r>
                    </a:p>
                  </a:txBody>
                  <a:tcPr marL="2416" marR="2416" marT="2416" marB="0" anchor="ctr">
                    <a:lnL>
                      <a:noFill/>
                    </a:lnL>
                    <a:lnR>
                      <a:noFill/>
                    </a:lnR>
                    <a:lnT>
                      <a:noFill/>
                    </a:lnT>
                    <a:lnB>
                      <a:noFill/>
                    </a:lnB>
                    <a:solidFill>
                      <a:srgbClr val="E5E483"/>
                    </a:solidFill>
                  </a:tcPr>
                </a:tc>
                <a:extLst>
                  <a:ext uri="{0D108BD9-81ED-4DB2-BD59-A6C34878D82A}">
                    <a16:rowId xmlns:a16="http://schemas.microsoft.com/office/drawing/2014/main" xmlns="" val="786796915"/>
                  </a:ext>
                </a:extLst>
              </a:tr>
              <a:tr h="608712">
                <a:tc>
                  <a:txBody>
                    <a:bodyPr/>
                    <a:lstStyle/>
                    <a:p>
                      <a:pPr marL="0" algn="l" defTabSz="924282" rtl="0" eaLnBrk="1" fontAlgn="ctr" latinLnBrk="0" hangingPunct="1"/>
                      <a:r>
                        <a:rPr lang="en-US" sz="1200" u="none" strike="noStrike" kern="1200" dirty="0">
                          <a:solidFill>
                            <a:schemeClr val="tx1"/>
                          </a:solidFill>
                          <a:effectLst/>
                          <a:latin typeface="+mn-lt"/>
                          <a:ea typeface="+mn-ea"/>
                          <a:cs typeface="+mn-cs"/>
                        </a:rPr>
                        <a:t>I am concerned about hackers taking out the </a:t>
                      </a:r>
                      <a:r>
                        <a:rPr lang="en-US" sz="1200" u="none" strike="noStrike" kern="1200" dirty="0" err="1">
                          <a:solidFill>
                            <a:schemeClr val="tx1"/>
                          </a:solidFill>
                          <a:effectLst/>
                          <a:latin typeface="+mn-lt"/>
                          <a:ea typeface="+mn-ea"/>
                          <a:cs typeface="+mn-cs"/>
                        </a:rPr>
                        <a:t>powergrid</a:t>
                      </a:r>
                      <a:r>
                        <a:rPr lang="en-US" sz="1200" u="none" strike="noStrike" kern="1200" dirty="0">
                          <a:solidFill>
                            <a:schemeClr val="tx1"/>
                          </a:solidFill>
                          <a:effectLst/>
                          <a:latin typeface="+mn-lt"/>
                          <a:ea typeface="+mn-ea"/>
                          <a:cs typeface="+mn-cs"/>
                        </a:rPr>
                        <a:t> in my area</a:t>
                      </a:r>
                    </a:p>
                  </a:txBody>
                  <a:tcPr marR="2416" marT="2416" marB="0" anchor="ctr">
                    <a:lnL>
                      <a:noFill/>
                    </a:lnL>
                    <a:lnR>
                      <a:noFill/>
                    </a:lnR>
                    <a:lnT>
                      <a:noFill/>
                    </a:lnT>
                    <a:lnB>
                      <a:noFill/>
                    </a:lnB>
                  </a:tcPr>
                </a:tc>
                <a:tc>
                  <a:txBody>
                    <a:bodyPr/>
                    <a:lstStyle/>
                    <a:p>
                      <a:pPr marL="0" algn="ctr" defTabSz="924282" rtl="0" eaLnBrk="1" fontAlgn="ctr" latinLnBrk="0" hangingPunct="1"/>
                      <a:r>
                        <a:rPr lang="en-US" sz="1200" b="0" u="none" strike="noStrike" kern="1200">
                          <a:solidFill>
                            <a:schemeClr val="tx1"/>
                          </a:solidFill>
                          <a:effectLst/>
                          <a:latin typeface="+mn-lt"/>
                          <a:ea typeface="+mn-ea"/>
                          <a:cs typeface="+mn-cs"/>
                        </a:rPr>
                        <a:t>60%</a:t>
                      </a:r>
                    </a:p>
                  </a:txBody>
                  <a:tcPr marL="2416" marR="2416" marT="2416" marB="0" anchor="ctr">
                    <a:lnL>
                      <a:noFill/>
                    </a:lnL>
                    <a:lnR>
                      <a:noFill/>
                    </a:lnR>
                    <a:lnT>
                      <a:noFill/>
                    </a:lnT>
                    <a:lnB>
                      <a:noFill/>
                    </a:lnB>
                    <a:solidFill>
                      <a:srgbClr val="FEE182"/>
                    </a:solidFill>
                  </a:tcPr>
                </a:tc>
                <a:tc>
                  <a:txBody>
                    <a:bodyPr/>
                    <a:lstStyle/>
                    <a:p>
                      <a:pPr marL="0" algn="ctr" defTabSz="924282" rtl="0" eaLnBrk="1" fontAlgn="ctr" latinLnBrk="0" hangingPunct="1"/>
                      <a:r>
                        <a:rPr lang="en-US" sz="1200" b="0" u="none" strike="noStrike" kern="1200">
                          <a:solidFill>
                            <a:schemeClr val="tx1"/>
                          </a:solidFill>
                          <a:effectLst/>
                          <a:latin typeface="+mn-lt"/>
                          <a:ea typeface="+mn-ea"/>
                          <a:cs typeface="+mn-cs"/>
                        </a:rPr>
                        <a:t>56%</a:t>
                      </a:r>
                    </a:p>
                  </a:txBody>
                  <a:tcPr marL="2416" marR="2416" marT="2416" marB="0" anchor="ctr">
                    <a:lnL>
                      <a:noFill/>
                    </a:lnL>
                    <a:lnR>
                      <a:noFill/>
                    </a:lnR>
                    <a:lnT>
                      <a:noFill/>
                    </a:lnT>
                    <a:lnB>
                      <a:noFill/>
                    </a:lnB>
                    <a:solidFill>
                      <a:srgbClr val="FDCF7E"/>
                    </a:solidFill>
                  </a:tcPr>
                </a:tc>
                <a:tc>
                  <a:txBody>
                    <a:bodyPr/>
                    <a:lstStyle/>
                    <a:p>
                      <a:pPr marL="0" algn="ctr" defTabSz="924282" rtl="0" eaLnBrk="1" fontAlgn="ctr" latinLnBrk="0" hangingPunct="1"/>
                      <a:r>
                        <a:rPr lang="en-US" sz="1200" b="0" u="none" strike="noStrike" kern="1200">
                          <a:solidFill>
                            <a:schemeClr val="tx1"/>
                          </a:solidFill>
                          <a:effectLst/>
                          <a:latin typeface="+mn-lt"/>
                          <a:ea typeface="+mn-ea"/>
                          <a:cs typeface="+mn-cs"/>
                        </a:rPr>
                        <a:t>68%</a:t>
                      </a:r>
                    </a:p>
                  </a:txBody>
                  <a:tcPr marL="2416" marR="2416" marT="2416" marB="0" anchor="ctr">
                    <a:lnL>
                      <a:noFill/>
                    </a:lnL>
                    <a:lnR>
                      <a:noFill/>
                    </a:lnR>
                    <a:lnT>
                      <a:noFill/>
                    </a:lnT>
                    <a:lnB>
                      <a:noFill/>
                    </a:lnB>
                    <a:solidFill>
                      <a:srgbClr val="CBDC81"/>
                    </a:solidFill>
                  </a:tcPr>
                </a:tc>
                <a:tc>
                  <a:txBody>
                    <a:bodyPr/>
                    <a:lstStyle/>
                    <a:p>
                      <a:pPr marL="0" algn="ctr" defTabSz="924282" rtl="0" eaLnBrk="1" fontAlgn="ctr" latinLnBrk="0" hangingPunct="1"/>
                      <a:r>
                        <a:rPr lang="en-US" sz="1200" b="0" u="none" strike="noStrike" kern="1200">
                          <a:solidFill>
                            <a:schemeClr val="tx1"/>
                          </a:solidFill>
                          <a:effectLst/>
                          <a:latin typeface="+mn-lt"/>
                          <a:ea typeface="+mn-ea"/>
                          <a:cs typeface="+mn-cs"/>
                        </a:rPr>
                        <a:t>53%</a:t>
                      </a:r>
                    </a:p>
                  </a:txBody>
                  <a:tcPr marL="2416" marR="2416" marT="2416" marB="0" anchor="ctr">
                    <a:lnL>
                      <a:noFill/>
                    </a:lnL>
                    <a:lnR>
                      <a:noFill/>
                    </a:lnR>
                    <a:lnT>
                      <a:noFill/>
                    </a:lnT>
                    <a:lnB>
                      <a:noFill/>
                    </a:lnB>
                    <a:solidFill>
                      <a:srgbClr val="FCC17B"/>
                    </a:solidFill>
                  </a:tcPr>
                </a:tc>
                <a:tc>
                  <a:txBody>
                    <a:bodyPr/>
                    <a:lstStyle/>
                    <a:p>
                      <a:pPr marL="0" algn="ctr" defTabSz="924282" rtl="0" eaLnBrk="1" fontAlgn="ctr" latinLnBrk="0" hangingPunct="1"/>
                      <a:r>
                        <a:rPr lang="en-US" sz="1200" b="0" u="none" strike="noStrike" kern="1200" dirty="0">
                          <a:solidFill>
                            <a:schemeClr val="tx1"/>
                          </a:solidFill>
                          <a:effectLst/>
                          <a:latin typeface="+mn-lt"/>
                          <a:ea typeface="+mn-ea"/>
                          <a:cs typeface="+mn-cs"/>
                        </a:rPr>
                        <a:t>63%</a:t>
                      </a:r>
                    </a:p>
                  </a:txBody>
                  <a:tcPr marL="2416" marR="2416" marT="2416" marB="0" anchor="ctr">
                    <a:lnL>
                      <a:noFill/>
                    </a:lnL>
                    <a:lnR>
                      <a:noFill/>
                    </a:lnR>
                    <a:lnT>
                      <a:noFill/>
                    </a:lnT>
                    <a:lnB>
                      <a:noFill/>
                    </a:lnB>
                    <a:solidFill>
                      <a:srgbClr val="F7E984"/>
                    </a:solidFill>
                  </a:tcPr>
                </a:tc>
                <a:tc>
                  <a:txBody>
                    <a:bodyPr/>
                    <a:lstStyle/>
                    <a:p>
                      <a:pPr marL="0" algn="ctr" defTabSz="924282" rtl="0" eaLnBrk="1" fontAlgn="ctr" latinLnBrk="0" hangingPunct="1"/>
                      <a:r>
                        <a:rPr lang="en-US" sz="1200" b="0" u="none" strike="noStrike" kern="1200" dirty="0">
                          <a:solidFill>
                            <a:schemeClr val="tx1"/>
                          </a:solidFill>
                          <a:effectLst/>
                          <a:latin typeface="+mn-lt"/>
                          <a:ea typeface="+mn-ea"/>
                          <a:cs typeface="+mn-cs"/>
                        </a:rPr>
                        <a:t>56%</a:t>
                      </a:r>
                    </a:p>
                  </a:txBody>
                  <a:tcPr marL="2416" marR="2416" marT="2416" marB="0" anchor="ctr">
                    <a:lnL>
                      <a:noFill/>
                    </a:lnL>
                    <a:lnR>
                      <a:noFill/>
                    </a:lnR>
                    <a:lnT>
                      <a:noFill/>
                    </a:lnT>
                    <a:lnB>
                      <a:noFill/>
                    </a:lnB>
                    <a:solidFill>
                      <a:srgbClr val="FDCF7E"/>
                    </a:solidFill>
                  </a:tcPr>
                </a:tc>
                <a:tc>
                  <a:txBody>
                    <a:bodyPr/>
                    <a:lstStyle/>
                    <a:p>
                      <a:pPr marL="0" algn="ctr" defTabSz="924282" rtl="0" eaLnBrk="1" fontAlgn="ctr" latinLnBrk="0" hangingPunct="1"/>
                      <a:r>
                        <a:rPr lang="en-US" sz="1200" b="0" u="none" strike="noStrike" kern="1200" dirty="0">
                          <a:solidFill>
                            <a:schemeClr val="tx1"/>
                          </a:solidFill>
                          <a:effectLst/>
                          <a:latin typeface="+mn-lt"/>
                          <a:ea typeface="+mn-ea"/>
                          <a:cs typeface="+mn-cs"/>
                        </a:rPr>
                        <a:t>68%</a:t>
                      </a:r>
                    </a:p>
                  </a:txBody>
                  <a:tcPr marL="2416" marR="2416" marT="2416" marB="0" anchor="ctr">
                    <a:lnL>
                      <a:noFill/>
                    </a:lnL>
                    <a:lnR>
                      <a:noFill/>
                    </a:lnR>
                    <a:lnT>
                      <a:noFill/>
                    </a:lnT>
                    <a:lnB>
                      <a:noFill/>
                    </a:lnB>
                    <a:solidFill>
                      <a:srgbClr val="CBDC81"/>
                    </a:solidFill>
                  </a:tcPr>
                </a:tc>
                <a:tc>
                  <a:txBody>
                    <a:bodyPr/>
                    <a:lstStyle/>
                    <a:p>
                      <a:pPr marL="0" algn="ctr" defTabSz="924282" rtl="0" eaLnBrk="1" fontAlgn="ctr" latinLnBrk="0" hangingPunct="1"/>
                      <a:r>
                        <a:rPr lang="en-US" sz="1200" b="0" u="none" strike="noStrike" kern="1200" dirty="0">
                          <a:solidFill>
                            <a:schemeClr val="tx1"/>
                          </a:solidFill>
                          <a:effectLst/>
                          <a:latin typeface="+mn-lt"/>
                          <a:ea typeface="+mn-ea"/>
                          <a:cs typeface="+mn-cs"/>
                        </a:rPr>
                        <a:t>62%</a:t>
                      </a:r>
                    </a:p>
                  </a:txBody>
                  <a:tcPr marL="2416" marR="2416" marT="2416" marB="0" anchor="ctr">
                    <a:lnL>
                      <a:noFill/>
                    </a:lnL>
                    <a:lnR>
                      <a:noFill/>
                    </a:lnR>
                    <a:lnT>
                      <a:noFill/>
                    </a:lnT>
                    <a:lnB>
                      <a:noFill/>
                    </a:lnB>
                    <a:solidFill>
                      <a:srgbClr val="FFEB84"/>
                    </a:solidFill>
                  </a:tcPr>
                </a:tc>
                <a:extLst>
                  <a:ext uri="{0D108BD9-81ED-4DB2-BD59-A6C34878D82A}">
                    <a16:rowId xmlns:a16="http://schemas.microsoft.com/office/drawing/2014/main" xmlns="" val="1247106779"/>
                  </a:ext>
                </a:extLst>
              </a:tr>
              <a:tr h="659438">
                <a:tc>
                  <a:txBody>
                    <a:bodyPr/>
                    <a:lstStyle/>
                    <a:p>
                      <a:pPr marL="0" algn="l" defTabSz="924282" rtl="0" eaLnBrk="1" fontAlgn="ctr" latinLnBrk="0" hangingPunct="1"/>
                      <a:r>
                        <a:rPr lang="en-US" sz="1200" u="none" strike="noStrike" kern="1200" dirty="0">
                          <a:solidFill>
                            <a:schemeClr val="tx1"/>
                          </a:solidFill>
                          <a:effectLst/>
                          <a:latin typeface="+mn-lt"/>
                          <a:ea typeface="+mn-ea"/>
                          <a:cs typeface="+mn-cs"/>
                        </a:rPr>
                        <a:t>I expect to have many connected devices in my home in the next five years.</a:t>
                      </a:r>
                    </a:p>
                  </a:txBody>
                  <a:tcPr marR="2416" marT="2416" marB="0" anchor="ctr">
                    <a:lnL>
                      <a:noFill/>
                    </a:lnL>
                    <a:lnR>
                      <a:noFill/>
                    </a:lnR>
                    <a:lnT>
                      <a:noFill/>
                    </a:lnT>
                    <a:lnB>
                      <a:noFill/>
                    </a:lnB>
                  </a:tcPr>
                </a:tc>
                <a:tc>
                  <a:txBody>
                    <a:bodyPr/>
                    <a:lstStyle/>
                    <a:p>
                      <a:pPr marL="0" algn="ctr" defTabSz="924282" rtl="0" eaLnBrk="1" fontAlgn="ctr" latinLnBrk="0" hangingPunct="1"/>
                      <a:r>
                        <a:rPr lang="en-US" sz="1200" b="0" u="none" strike="noStrike" kern="1200">
                          <a:solidFill>
                            <a:schemeClr val="tx1"/>
                          </a:solidFill>
                          <a:effectLst/>
                          <a:latin typeface="+mn-lt"/>
                          <a:ea typeface="+mn-ea"/>
                          <a:cs typeface="+mn-cs"/>
                        </a:rPr>
                        <a:t>63%</a:t>
                      </a:r>
                    </a:p>
                  </a:txBody>
                  <a:tcPr marL="2416" marR="2416" marT="2416" marB="0" anchor="ctr">
                    <a:lnL>
                      <a:noFill/>
                    </a:lnL>
                    <a:lnR>
                      <a:noFill/>
                    </a:lnR>
                    <a:lnT>
                      <a:noFill/>
                    </a:lnT>
                    <a:lnB>
                      <a:noFill/>
                    </a:lnB>
                    <a:solidFill>
                      <a:srgbClr val="F7E984"/>
                    </a:solidFill>
                  </a:tcPr>
                </a:tc>
                <a:tc>
                  <a:txBody>
                    <a:bodyPr/>
                    <a:lstStyle/>
                    <a:p>
                      <a:pPr marL="0" algn="ctr" defTabSz="924282" rtl="0" eaLnBrk="1" fontAlgn="ctr" latinLnBrk="0" hangingPunct="1"/>
                      <a:r>
                        <a:rPr lang="en-US" sz="1200" b="0" u="none" strike="noStrike" kern="1200">
                          <a:solidFill>
                            <a:schemeClr val="tx1"/>
                          </a:solidFill>
                          <a:effectLst/>
                          <a:latin typeface="+mn-lt"/>
                          <a:ea typeface="+mn-ea"/>
                          <a:cs typeface="+mn-cs"/>
                        </a:rPr>
                        <a:t>52%</a:t>
                      </a:r>
                    </a:p>
                  </a:txBody>
                  <a:tcPr marL="2416" marR="2416" marT="2416" marB="0" anchor="ctr">
                    <a:lnL>
                      <a:noFill/>
                    </a:lnL>
                    <a:lnR>
                      <a:noFill/>
                    </a:lnR>
                    <a:lnT>
                      <a:noFill/>
                    </a:lnT>
                    <a:lnB>
                      <a:noFill/>
                    </a:lnB>
                    <a:solidFill>
                      <a:srgbClr val="FCBC7B"/>
                    </a:solidFill>
                  </a:tcPr>
                </a:tc>
                <a:tc>
                  <a:txBody>
                    <a:bodyPr/>
                    <a:lstStyle/>
                    <a:p>
                      <a:pPr marL="0" algn="ctr" defTabSz="924282" rtl="0" eaLnBrk="1" fontAlgn="ctr" latinLnBrk="0" hangingPunct="1"/>
                      <a:r>
                        <a:rPr lang="en-US" sz="1200" b="0" u="none" strike="noStrike" kern="1200">
                          <a:solidFill>
                            <a:schemeClr val="tx1"/>
                          </a:solidFill>
                          <a:effectLst/>
                          <a:latin typeface="+mn-lt"/>
                          <a:ea typeface="+mn-ea"/>
                          <a:cs typeface="+mn-cs"/>
                        </a:rPr>
                        <a:t>66%</a:t>
                      </a:r>
                    </a:p>
                  </a:txBody>
                  <a:tcPr marL="2416" marR="2416" marT="2416" marB="0" anchor="ctr">
                    <a:lnL>
                      <a:noFill/>
                    </a:lnL>
                    <a:lnR>
                      <a:noFill/>
                    </a:lnR>
                    <a:lnT>
                      <a:noFill/>
                    </a:lnT>
                    <a:lnB>
                      <a:noFill/>
                    </a:lnB>
                    <a:solidFill>
                      <a:srgbClr val="DDE182"/>
                    </a:solidFill>
                  </a:tcPr>
                </a:tc>
                <a:tc>
                  <a:txBody>
                    <a:bodyPr/>
                    <a:lstStyle/>
                    <a:p>
                      <a:pPr marL="0" algn="ctr" defTabSz="924282" rtl="0" eaLnBrk="1" fontAlgn="ctr" latinLnBrk="0" hangingPunct="1"/>
                      <a:r>
                        <a:rPr lang="en-US" sz="1200" b="0" u="none" strike="noStrike" kern="1200">
                          <a:solidFill>
                            <a:schemeClr val="tx1"/>
                          </a:solidFill>
                          <a:effectLst/>
                          <a:latin typeface="+mn-lt"/>
                          <a:ea typeface="+mn-ea"/>
                          <a:cs typeface="+mn-cs"/>
                        </a:rPr>
                        <a:t>53%</a:t>
                      </a:r>
                    </a:p>
                  </a:txBody>
                  <a:tcPr marL="2416" marR="2416" marT="2416" marB="0" anchor="ctr">
                    <a:lnL>
                      <a:noFill/>
                    </a:lnL>
                    <a:lnR>
                      <a:noFill/>
                    </a:lnR>
                    <a:lnT>
                      <a:noFill/>
                    </a:lnT>
                    <a:lnB>
                      <a:noFill/>
                    </a:lnB>
                    <a:solidFill>
                      <a:srgbClr val="FCC17B"/>
                    </a:solidFill>
                  </a:tcPr>
                </a:tc>
                <a:tc>
                  <a:txBody>
                    <a:bodyPr/>
                    <a:lstStyle/>
                    <a:p>
                      <a:pPr marL="0" algn="ctr" defTabSz="924282" rtl="0" eaLnBrk="1" fontAlgn="ctr" latinLnBrk="0" hangingPunct="1"/>
                      <a:r>
                        <a:rPr lang="en-US" sz="1200" b="0" u="none" strike="noStrike" kern="1200">
                          <a:solidFill>
                            <a:schemeClr val="tx1"/>
                          </a:solidFill>
                          <a:effectLst/>
                          <a:latin typeface="+mn-lt"/>
                          <a:ea typeface="+mn-ea"/>
                          <a:cs typeface="+mn-cs"/>
                        </a:rPr>
                        <a:t>66%</a:t>
                      </a:r>
                    </a:p>
                  </a:txBody>
                  <a:tcPr marL="2416" marR="2416" marT="2416" marB="0" anchor="ctr">
                    <a:lnL>
                      <a:noFill/>
                    </a:lnL>
                    <a:lnR>
                      <a:noFill/>
                    </a:lnR>
                    <a:lnT>
                      <a:noFill/>
                    </a:lnT>
                    <a:lnB>
                      <a:noFill/>
                    </a:lnB>
                    <a:solidFill>
                      <a:srgbClr val="DDE182"/>
                    </a:solidFill>
                  </a:tcPr>
                </a:tc>
                <a:tc>
                  <a:txBody>
                    <a:bodyPr/>
                    <a:lstStyle/>
                    <a:p>
                      <a:pPr marL="0" algn="ctr" defTabSz="924282" rtl="0" eaLnBrk="1" fontAlgn="ctr" latinLnBrk="0" hangingPunct="1"/>
                      <a:r>
                        <a:rPr lang="en-US" sz="1200" b="0" u="none" strike="noStrike" kern="1200">
                          <a:solidFill>
                            <a:schemeClr val="tx1"/>
                          </a:solidFill>
                          <a:effectLst/>
                          <a:latin typeface="+mn-lt"/>
                          <a:ea typeface="+mn-ea"/>
                          <a:cs typeface="+mn-cs"/>
                        </a:rPr>
                        <a:t>51%</a:t>
                      </a:r>
                    </a:p>
                  </a:txBody>
                  <a:tcPr marL="2416" marR="2416" marT="2416" marB="0" anchor="ctr">
                    <a:lnL>
                      <a:noFill/>
                    </a:lnL>
                    <a:lnR>
                      <a:noFill/>
                    </a:lnR>
                    <a:lnT>
                      <a:noFill/>
                    </a:lnT>
                    <a:lnB>
                      <a:noFill/>
                    </a:lnB>
                    <a:solidFill>
                      <a:srgbClr val="FCB77A"/>
                    </a:solidFill>
                  </a:tcPr>
                </a:tc>
                <a:tc>
                  <a:txBody>
                    <a:bodyPr/>
                    <a:lstStyle/>
                    <a:p>
                      <a:pPr marL="0" algn="ctr" defTabSz="924282" rtl="0" eaLnBrk="1" fontAlgn="ctr" latinLnBrk="0" hangingPunct="1"/>
                      <a:r>
                        <a:rPr lang="en-US" sz="1200" b="0" u="none" strike="noStrike" kern="1200" dirty="0">
                          <a:solidFill>
                            <a:schemeClr val="tx1"/>
                          </a:solidFill>
                          <a:effectLst/>
                          <a:latin typeface="+mn-lt"/>
                          <a:ea typeface="+mn-ea"/>
                          <a:cs typeface="+mn-cs"/>
                        </a:rPr>
                        <a:t>70%</a:t>
                      </a:r>
                    </a:p>
                  </a:txBody>
                  <a:tcPr marL="2416" marR="2416" marT="2416" marB="0" anchor="ctr">
                    <a:lnL>
                      <a:noFill/>
                    </a:lnL>
                    <a:lnR>
                      <a:noFill/>
                    </a:lnR>
                    <a:lnT>
                      <a:noFill/>
                    </a:lnT>
                    <a:lnB>
                      <a:noFill/>
                    </a:lnB>
                    <a:solidFill>
                      <a:srgbClr val="BAD881"/>
                    </a:solidFill>
                  </a:tcPr>
                </a:tc>
                <a:tc>
                  <a:txBody>
                    <a:bodyPr/>
                    <a:lstStyle/>
                    <a:p>
                      <a:pPr marL="0" algn="ctr" defTabSz="924282" rtl="0" eaLnBrk="1" fontAlgn="ctr" latinLnBrk="0" hangingPunct="1"/>
                      <a:r>
                        <a:rPr lang="en-US" sz="1200" b="0" u="none" strike="noStrike" kern="1200" dirty="0">
                          <a:solidFill>
                            <a:schemeClr val="tx1"/>
                          </a:solidFill>
                          <a:effectLst/>
                          <a:latin typeface="+mn-lt"/>
                          <a:ea typeface="+mn-ea"/>
                          <a:cs typeface="+mn-cs"/>
                        </a:rPr>
                        <a:t>71%</a:t>
                      </a:r>
                    </a:p>
                  </a:txBody>
                  <a:tcPr marL="2416" marR="2416" marT="2416" marB="0" anchor="ctr">
                    <a:lnL>
                      <a:noFill/>
                    </a:lnL>
                    <a:lnR>
                      <a:noFill/>
                    </a:lnR>
                    <a:lnT>
                      <a:noFill/>
                    </a:lnT>
                    <a:lnB>
                      <a:noFill/>
                    </a:lnB>
                    <a:solidFill>
                      <a:srgbClr val="B2D580"/>
                    </a:solidFill>
                  </a:tcPr>
                </a:tc>
                <a:extLst>
                  <a:ext uri="{0D108BD9-81ED-4DB2-BD59-A6C34878D82A}">
                    <a16:rowId xmlns:a16="http://schemas.microsoft.com/office/drawing/2014/main" xmlns="" val="4002643188"/>
                  </a:ext>
                </a:extLst>
              </a:tr>
              <a:tr h="507260">
                <a:tc>
                  <a:txBody>
                    <a:bodyPr/>
                    <a:lstStyle/>
                    <a:p>
                      <a:pPr marL="0" algn="l" defTabSz="924282" rtl="0" eaLnBrk="1" fontAlgn="ctr" latinLnBrk="0" hangingPunct="1"/>
                      <a:r>
                        <a:rPr lang="en-US" sz="1200" u="none" strike="noStrike" kern="1200" dirty="0">
                          <a:solidFill>
                            <a:schemeClr val="tx1"/>
                          </a:solidFill>
                          <a:effectLst/>
                          <a:latin typeface="+mn-lt"/>
                          <a:ea typeface="+mn-ea"/>
                          <a:cs typeface="+mn-cs"/>
                        </a:rPr>
                        <a:t>I am concerned about hackers compromising </a:t>
                      </a:r>
                    </a:p>
                    <a:p>
                      <a:pPr marL="0" algn="l" defTabSz="924282" rtl="0" eaLnBrk="1" fontAlgn="ctr" latinLnBrk="0" hangingPunct="1"/>
                      <a:r>
                        <a:rPr lang="en-US" sz="1200" u="none" strike="noStrike" kern="1200" dirty="0">
                          <a:solidFill>
                            <a:schemeClr val="tx1"/>
                          </a:solidFill>
                          <a:effectLst/>
                          <a:latin typeface="+mn-lt"/>
                          <a:ea typeface="+mn-ea"/>
                          <a:cs typeface="+mn-cs"/>
                        </a:rPr>
                        <a:t>my home</a:t>
                      </a:r>
                    </a:p>
                  </a:txBody>
                  <a:tcPr marR="2416" marT="2416" marB="0" anchor="ctr">
                    <a:lnL>
                      <a:noFill/>
                    </a:lnL>
                    <a:lnR>
                      <a:noFill/>
                    </a:lnR>
                    <a:lnT>
                      <a:noFill/>
                    </a:lnT>
                    <a:lnB>
                      <a:noFill/>
                    </a:lnB>
                  </a:tcPr>
                </a:tc>
                <a:tc>
                  <a:txBody>
                    <a:bodyPr/>
                    <a:lstStyle/>
                    <a:p>
                      <a:pPr marL="0" algn="ctr" defTabSz="924282" rtl="0" eaLnBrk="1" fontAlgn="ctr" latinLnBrk="0" hangingPunct="1"/>
                      <a:r>
                        <a:rPr lang="en-US" sz="1200" b="0" u="none" strike="noStrike" kern="1200">
                          <a:solidFill>
                            <a:schemeClr val="tx1"/>
                          </a:solidFill>
                          <a:effectLst/>
                          <a:latin typeface="+mn-lt"/>
                          <a:ea typeface="+mn-ea"/>
                          <a:cs typeface="+mn-cs"/>
                        </a:rPr>
                        <a:t>64%</a:t>
                      </a:r>
                    </a:p>
                  </a:txBody>
                  <a:tcPr marL="2416" marR="2416" marT="2416" marB="0" anchor="ctr">
                    <a:lnL>
                      <a:noFill/>
                    </a:lnL>
                    <a:lnR>
                      <a:noFill/>
                    </a:lnR>
                    <a:lnT>
                      <a:noFill/>
                    </a:lnT>
                    <a:lnB>
                      <a:noFill/>
                    </a:lnB>
                    <a:solidFill>
                      <a:srgbClr val="EEE683"/>
                    </a:solidFill>
                  </a:tcPr>
                </a:tc>
                <a:tc>
                  <a:txBody>
                    <a:bodyPr/>
                    <a:lstStyle/>
                    <a:p>
                      <a:pPr marL="0" algn="ctr" defTabSz="924282" rtl="0" eaLnBrk="1" fontAlgn="ctr" latinLnBrk="0" hangingPunct="1"/>
                      <a:r>
                        <a:rPr lang="en-US" sz="1200" b="0" u="none" strike="noStrike" kern="1200">
                          <a:solidFill>
                            <a:schemeClr val="tx1"/>
                          </a:solidFill>
                          <a:effectLst/>
                          <a:latin typeface="+mn-lt"/>
                          <a:ea typeface="+mn-ea"/>
                          <a:cs typeface="+mn-cs"/>
                        </a:rPr>
                        <a:t>57%</a:t>
                      </a:r>
                    </a:p>
                  </a:txBody>
                  <a:tcPr marL="2416" marR="2416" marT="2416" marB="0" anchor="ctr">
                    <a:lnL>
                      <a:noFill/>
                    </a:lnL>
                    <a:lnR>
                      <a:noFill/>
                    </a:lnR>
                    <a:lnT>
                      <a:noFill/>
                    </a:lnT>
                    <a:lnB>
                      <a:noFill/>
                    </a:lnB>
                    <a:solidFill>
                      <a:srgbClr val="FDD37F"/>
                    </a:solidFill>
                  </a:tcPr>
                </a:tc>
                <a:tc>
                  <a:txBody>
                    <a:bodyPr/>
                    <a:lstStyle/>
                    <a:p>
                      <a:pPr marL="0" algn="ctr" defTabSz="924282" rtl="0" eaLnBrk="1" fontAlgn="ctr" latinLnBrk="0" hangingPunct="1"/>
                      <a:r>
                        <a:rPr lang="en-US" sz="1200" b="0" u="none" strike="noStrike" kern="1200">
                          <a:solidFill>
                            <a:schemeClr val="tx1"/>
                          </a:solidFill>
                          <a:effectLst/>
                          <a:latin typeface="+mn-lt"/>
                          <a:ea typeface="+mn-ea"/>
                          <a:cs typeface="+mn-cs"/>
                        </a:rPr>
                        <a:t>80%</a:t>
                      </a:r>
                    </a:p>
                  </a:txBody>
                  <a:tcPr marL="2416" marR="2416" marT="2416" marB="0" anchor="ctr">
                    <a:lnL>
                      <a:noFill/>
                    </a:lnL>
                    <a:lnR>
                      <a:noFill/>
                    </a:lnR>
                    <a:lnT>
                      <a:noFill/>
                    </a:lnT>
                    <a:lnB>
                      <a:noFill/>
                    </a:lnB>
                    <a:solidFill>
                      <a:srgbClr val="63BE7B"/>
                    </a:solidFill>
                  </a:tcPr>
                </a:tc>
                <a:tc>
                  <a:txBody>
                    <a:bodyPr/>
                    <a:lstStyle/>
                    <a:p>
                      <a:pPr marL="0" algn="ctr" defTabSz="924282" rtl="0" eaLnBrk="1" fontAlgn="ctr" latinLnBrk="0" hangingPunct="1"/>
                      <a:r>
                        <a:rPr lang="en-US" sz="1200" b="0" u="none" strike="noStrike" kern="1200">
                          <a:solidFill>
                            <a:schemeClr val="tx1"/>
                          </a:solidFill>
                          <a:effectLst/>
                          <a:latin typeface="+mn-lt"/>
                          <a:ea typeface="+mn-ea"/>
                          <a:cs typeface="+mn-cs"/>
                        </a:rPr>
                        <a:t>59%</a:t>
                      </a:r>
                    </a:p>
                  </a:txBody>
                  <a:tcPr marL="2416" marR="2416" marT="2416" marB="0" anchor="ctr">
                    <a:lnL>
                      <a:noFill/>
                    </a:lnL>
                    <a:lnR>
                      <a:noFill/>
                    </a:lnR>
                    <a:lnT>
                      <a:noFill/>
                    </a:lnT>
                    <a:lnB>
                      <a:noFill/>
                    </a:lnB>
                    <a:solidFill>
                      <a:srgbClr val="FEDD81"/>
                    </a:solidFill>
                  </a:tcPr>
                </a:tc>
                <a:tc>
                  <a:txBody>
                    <a:bodyPr/>
                    <a:lstStyle/>
                    <a:p>
                      <a:pPr marL="0" algn="ctr" defTabSz="924282" rtl="0" eaLnBrk="1" fontAlgn="ctr" latinLnBrk="0" hangingPunct="1"/>
                      <a:r>
                        <a:rPr lang="en-US" sz="1200" b="0" u="none" strike="noStrike" kern="1200">
                          <a:solidFill>
                            <a:schemeClr val="tx1"/>
                          </a:solidFill>
                          <a:effectLst/>
                          <a:latin typeface="+mn-lt"/>
                          <a:ea typeface="+mn-ea"/>
                          <a:cs typeface="+mn-cs"/>
                        </a:rPr>
                        <a:t>65%</a:t>
                      </a:r>
                    </a:p>
                  </a:txBody>
                  <a:tcPr marL="2416" marR="2416" marT="2416" marB="0" anchor="ctr">
                    <a:lnL>
                      <a:noFill/>
                    </a:lnL>
                    <a:lnR>
                      <a:noFill/>
                    </a:lnR>
                    <a:lnT>
                      <a:noFill/>
                    </a:lnT>
                    <a:lnB>
                      <a:noFill/>
                    </a:lnB>
                    <a:solidFill>
                      <a:srgbClr val="E5E483"/>
                    </a:solidFill>
                  </a:tcPr>
                </a:tc>
                <a:tc>
                  <a:txBody>
                    <a:bodyPr/>
                    <a:lstStyle/>
                    <a:p>
                      <a:pPr marL="0" algn="ctr" defTabSz="924282" rtl="0" eaLnBrk="1" fontAlgn="ctr" latinLnBrk="0" hangingPunct="1"/>
                      <a:r>
                        <a:rPr lang="en-US" sz="1200" b="0" u="none" strike="noStrike" kern="1200">
                          <a:solidFill>
                            <a:schemeClr val="tx1"/>
                          </a:solidFill>
                          <a:effectLst/>
                          <a:latin typeface="+mn-lt"/>
                          <a:ea typeface="+mn-ea"/>
                          <a:cs typeface="+mn-cs"/>
                        </a:rPr>
                        <a:t>59%</a:t>
                      </a:r>
                    </a:p>
                  </a:txBody>
                  <a:tcPr marL="2416" marR="2416" marT="2416" marB="0" anchor="ctr">
                    <a:lnL>
                      <a:noFill/>
                    </a:lnL>
                    <a:lnR>
                      <a:noFill/>
                    </a:lnR>
                    <a:lnT>
                      <a:noFill/>
                    </a:lnT>
                    <a:lnB>
                      <a:noFill/>
                    </a:lnB>
                    <a:solidFill>
                      <a:srgbClr val="FEDD81"/>
                    </a:solidFill>
                  </a:tcPr>
                </a:tc>
                <a:tc>
                  <a:txBody>
                    <a:bodyPr/>
                    <a:lstStyle/>
                    <a:p>
                      <a:pPr marL="0" algn="ctr" defTabSz="924282" rtl="0" eaLnBrk="1" fontAlgn="ctr" latinLnBrk="0" hangingPunct="1"/>
                      <a:r>
                        <a:rPr lang="en-US" sz="1200" b="0" u="none" strike="noStrike" kern="1200">
                          <a:solidFill>
                            <a:schemeClr val="tx1"/>
                          </a:solidFill>
                          <a:effectLst/>
                          <a:latin typeface="+mn-lt"/>
                          <a:ea typeface="+mn-ea"/>
                          <a:cs typeface="+mn-cs"/>
                        </a:rPr>
                        <a:t>73%</a:t>
                      </a:r>
                    </a:p>
                  </a:txBody>
                  <a:tcPr marL="2416" marR="2416" marT="2416" marB="0" anchor="ctr">
                    <a:lnL>
                      <a:noFill/>
                    </a:lnL>
                    <a:lnR>
                      <a:noFill/>
                    </a:lnR>
                    <a:lnT>
                      <a:noFill/>
                    </a:lnT>
                    <a:lnB>
                      <a:noFill/>
                    </a:lnB>
                    <a:solidFill>
                      <a:srgbClr val="A0D07F"/>
                    </a:solidFill>
                  </a:tcPr>
                </a:tc>
                <a:tc>
                  <a:txBody>
                    <a:bodyPr/>
                    <a:lstStyle/>
                    <a:p>
                      <a:pPr marL="0" algn="ctr" defTabSz="924282" rtl="0" eaLnBrk="1" fontAlgn="ctr" latinLnBrk="0" hangingPunct="1"/>
                      <a:r>
                        <a:rPr lang="en-US" sz="1200" b="0" u="none" strike="noStrike" kern="1200" dirty="0">
                          <a:solidFill>
                            <a:schemeClr val="tx1"/>
                          </a:solidFill>
                          <a:effectLst/>
                          <a:latin typeface="+mn-lt"/>
                          <a:ea typeface="+mn-ea"/>
                          <a:cs typeface="+mn-cs"/>
                        </a:rPr>
                        <a:t>66%</a:t>
                      </a:r>
                    </a:p>
                  </a:txBody>
                  <a:tcPr marL="2416" marR="2416" marT="2416" marB="0" anchor="ctr">
                    <a:lnL>
                      <a:noFill/>
                    </a:lnL>
                    <a:lnR>
                      <a:noFill/>
                    </a:lnR>
                    <a:lnT>
                      <a:noFill/>
                    </a:lnT>
                    <a:lnB>
                      <a:noFill/>
                    </a:lnB>
                    <a:solidFill>
                      <a:srgbClr val="DDE182"/>
                    </a:solidFill>
                  </a:tcPr>
                </a:tc>
                <a:extLst>
                  <a:ext uri="{0D108BD9-81ED-4DB2-BD59-A6C34878D82A}">
                    <a16:rowId xmlns:a16="http://schemas.microsoft.com/office/drawing/2014/main" xmlns="" val="421373879"/>
                  </a:ext>
                </a:extLst>
              </a:tr>
            </a:tbl>
          </a:graphicData>
        </a:graphic>
      </p:graphicFrame>
      <p:sp>
        <p:nvSpPr>
          <p:cNvPr id="3" name="Text Placeholder 2"/>
          <p:cNvSpPr>
            <a:spLocks noGrp="1"/>
          </p:cNvSpPr>
          <p:nvPr>
            <p:ph type="body" sz="quarter" idx="16"/>
          </p:nvPr>
        </p:nvSpPr>
        <p:spPr>
          <a:xfrm>
            <a:off x="209558" y="6234201"/>
            <a:ext cx="7258042" cy="438582"/>
          </a:xfrm>
        </p:spPr>
        <p:txBody>
          <a:bodyPr/>
          <a:lstStyle/>
          <a:p>
            <a:r>
              <a:rPr lang="en-US" dirty="0"/>
              <a:t>Q30. Increasingly, more and more items are connected to the internet, including phones and other things you might not be aware of, such as cars and other electronic devices. Thinking about this, to what extent do you agree or disagree with the following statements: Base: All Respondents (n=25,262)</a:t>
            </a:r>
          </a:p>
        </p:txBody>
      </p:sp>
      <p:sp>
        <p:nvSpPr>
          <p:cNvPr id="11" name="Title 10">
            <a:extLst>
              <a:ext uri="{FF2B5EF4-FFF2-40B4-BE49-F238E27FC236}">
                <a16:creationId xmlns:a16="http://schemas.microsoft.com/office/drawing/2014/main" xmlns="" id="{67E011EF-4DCE-4525-B58A-8F67E1B98BD6}"/>
              </a:ext>
            </a:extLst>
          </p:cNvPr>
          <p:cNvSpPr>
            <a:spLocks noGrp="1"/>
          </p:cNvSpPr>
          <p:nvPr>
            <p:ph type="title"/>
          </p:nvPr>
        </p:nvSpPr>
        <p:spPr>
          <a:xfrm>
            <a:off x="234000" y="228600"/>
            <a:ext cx="8646971" cy="553998"/>
          </a:xfrm>
        </p:spPr>
        <p:txBody>
          <a:bodyPr/>
          <a:lstStyle/>
          <a:p>
            <a:pPr algn="just"/>
            <a:r>
              <a:rPr lang="en-US" dirty="0"/>
              <a:t>Concern regarding the internet of things and the risk of hacking is highest in LATAM and BRICS.</a:t>
            </a:r>
          </a:p>
        </p:txBody>
      </p:sp>
    </p:spTree>
    <p:extLst>
      <p:ext uri="{BB962C8B-B14F-4D97-AF65-F5344CB8AC3E}">
        <p14:creationId xmlns:p14="http://schemas.microsoft.com/office/powerpoint/2010/main" val="240832913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a:xfrm>
            <a:off x="209558" y="6170081"/>
            <a:ext cx="7258042" cy="502702"/>
          </a:xfrm>
        </p:spPr>
        <p:txBody>
          <a:bodyPr/>
          <a:lstStyle/>
          <a:p>
            <a:r>
              <a:rPr lang="en-US" dirty="0"/>
              <a:t>Q30. Increasingly, many real-world things are connected to the internet, such as cars, airplanes, powergrids and houses. To what extent do you agree or disagree with the following statements:</a:t>
            </a:r>
          </a:p>
          <a:p>
            <a:r>
              <a:rPr lang="en-US" dirty="0"/>
              <a:t>Base: All Respondents (n=25,262)</a:t>
            </a:r>
          </a:p>
        </p:txBody>
      </p:sp>
      <p:graphicFrame>
        <p:nvGraphicFramePr>
          <p:cNvPr id="6" name="Chart 5">
            <a:extLst>
              <a:ext uri="{FF2B5EF4-FFF2-40B4-BE49-F238E27FC236}">
                <a16:creationId xmlns:a16="http://schemas.microsoft.com/office/drawing/2014/main" xmlns="" id="{3EDB73B4-9FB5-4690-A9FB-18DF1FF84F6F}"/>
              </a:ext>
            </a:extLst>
          </p:cNvPr>
          <p:cNvGraphicFramePr/>
          <p:nvPr>
            <p:extLst/>
          </p:nvPr>
        </p:nvGraphicFramePr>
        <p:xfrm>
          <a:off x="268506" y="1661160"/>
          <a:ext cx="7680960" cy="4206240"/>
        </p:xfrm>
        <a:graphic>
          <a:graphicData uri="http://schemas.openxmlformats.org/drawingml/2006/chart">
            <c:chart xmlns:c="http://schemas.openxmlformats.org/drawingml/2006/chart" xmlns:r="http://schemas.openxmlformats.org/officeDocument/2006/relationships" r:id="rId2"/>
          </a:graphicData>
        </a:graphic>
      </p:graphicFrame>
      <p:sp>
        <p:nvSpPr>
          <p:cNvPr id="7" name="Right Bracket 6">
            <a:extLst>
              <a:ext uri="{FF2B5EF4-FFF2-40B4-BE49-F238E27FC236}">
                <a16:creationId xmlns:a16="http://schemas.microsoft.com/office/drawing/2014/main" xmlns="" id="{EBF00FF8-DFCD-4114-BC4A-001483908C3A}"/>
              </a:ext>
            </a:extLst>
          </p:cNvPr>
          <p:cNvSpPr/>
          <p:nvPr/>
        </p:nvSpPr>
        <p:spPr>
          <a:xfrm>
            <a:off x="5943600" y="2042160"/>
            <a:ext cx="228600" cy="1463040"/>
          </a:xfrm>
          <a:prstGeom prst="rightBracket">
            <a:avLst/>
          </a:prstGeom>
          <a:noFill/>
          <a:ln w="25400">
            <a:solidFill>
              <a:schemeClr val="tx2"/>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8" name="Right Bracket 7">
            <a:extLst>
              <a:ext uri="{FF2B5EF4-FFF2-40B4-BE49-F238E27FC236}">
                <a16:creationId xmlns:a16="http://schemas.microsoft.com/office/drawing/2014/main" xmlns="" id="{73DB5076-50AF-4EAC-83CB-56070F75D3CB}"/>
              </a:ext>
            </a:extLst>
          </p:cNvPr>
          <p:cNvSpPr/>
          <p:nvPr/>
        </p:nvSpPr>
        <p:spPr>
          <a:xfrm>
            <a:off x="5943600" y="4038600"/>
            <a:ext cx="228600" cy="1463040"/>
          </a:xfrm>
          <a:prstGeom prst="rightBracket">
            <a:avLst/>
          </a:prstGeom>
          <a:noFill/>
          <a:ln w="25400">
            <a:solidFill>
              <a:schemeClr val="accent1"/>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9" name="TextBox 8">
            <a:extLst>
              <a:ext uri="{FF2B5EF4-FFF2-40B4-BE49-F238E27FC236}">
                <a16:creationId xmlns:a16="http://schemas.microsoft.com/office/drawing/2014/main" xmlns="" id="{36067ABD-EC2D-43C4-B7A1-5015E9699A43}"/>
              </a:ext>
            </a:extLst>
          </p:cNvPr>
          <p:cNvSpPr txBox="1"/>
          <p:nvPr/>
        </p:nvSpPr>
        <p:spPr>
          <a:xfrm>
            <a:off x="6324600" y="247876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TOTAL AGREE</a:t>
            </a:r>
          </a:p>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62%</a:t>
            </a:r>
          </a:p>
        </p:txBody>
      </p:sp>
      <p:sp>
        <p:nvSpPr>
          <p:cNvPr id="10" name="TextBox 9">
            <a:extLst>
              <a:ext uri="{FF2B5EF4-FFF2-40B4-BE49-F238E27FC236}">
                <a16:creationId xmlns:a16="http://schemas.microsoft.com/office/drawing/2014/main" xmlns="" id="{A7B72617-AE1B-4673-B6E7-14168517C275}"/>
              </a:ext>
            </a:extLst>
          </p:cNvPr>
          <p:cNvSpPr txBox="1"/>
          <p:nvPr/>
        </p:nvSpPr>
        <p:spPr>
          <a:xfrm>
            <a:off x="6324600" y="447520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E87722"/>
                </a:solidFill>
                <a:effectLst/>
                <a:uLnTx/>
                <a:uFillTx/>
                <a:latin typeface="Calibri"/>
                <a:ea typeface="+mn-ea"/>
                <a:cs typeface="+mn-cs"/>
              </a:rPr>
              <a:t>TOTAL DISAGREE</a:t>
            </a:r>
            <a:br>
              <a:rPr kumimoji="0" lang="en-US" sz="1800" b="1" i="0" u="none" strike="noStrike" kern="0" cap="none" spc="0" normalizeH="0" baseline="0" noProof="0" dirty="0">
                <a:ln>
                  <a:noFill/>
                </a:ln>
                <a:solidFill>
                  <a:srgbClr val="E87722"/>
                </a:solidFill>
                <a:effectLst/>
                <a:uLnTx/>
                <a:uFillTx/>
                <a:latin typeface="Calibri"/>
                <a:ea typeface="+mn-ea"/>
                <a:cs typeface="+mn-cs"/>
              </a:rPr>
            </a:br>
            <a:r>
              <a:rPr lang="en-US" b="1" kern="0" dirty="0">
                <a:solidFill>
                  <a:srgbClr val="E87722"/>
                </a:solidFill>
                <a:latin typeface="Calibri"/>
              </a:rPr>
              <a:t>38</a:t>
            </a:r>
            <a:r>
              <a:rPr kumimoji="0" lang="en-US" sz="1800" b="1" i="0" u="none" strike="noStrike" kern="0" cap="none" spc="0" normalizeH="0" baseline="0" noProof="0" dirty="0">
                <a:ln>
                  <a:noFill/>
                </a:ln>
                <a:solidFill>
                  <a:srgbClr val="E87722"/>
                </a:solidFill>
                <a:effectLst/>
                <a:uLnTx/>
                <a:uFillTx/>
                <a:latin typeface="Calibri"/>
                <a:ea typeface="+mn-ea"/>
                <a:cs typeface="+mn-cs"/>
              </a:rPr>
              <a:t>%</a:t>
            </a:r>
          </a:p>
        </p:txBody>
      </p:sp>
      <p:sp>
        <p:nvSpPr>
          <p:cNvPr id="11" name="Title 10">
            <a:extLst>
              <a:ext uri="{FF2B5EF4-FFF2-40B4-BE49-F238E27FC236}">
                <a16:creationId xmlns:a16="http://schemas.microsoft.com/office/drawing/2014/main" xmlns="" id="{67E011EF-4DCE-4525-B58A-8F67E1B98BD6}"/>
              </a:ext>
            </a:extLst>
          </p:cNvPr>
          <p:cNvSpPr>
            <a:spLocks noGrp="1"/>
          </p:cNvSpPr>
          <p:nvPr>
            <p:ph type="title"/>
          </p:nvPr>
        </p:nvSpPr>
        <p:spPr>
          <a:xfrm>
            <a:off x="234000" y="228600"/>
            <a:ext cx="8646971" cy="276999"/>
          </a:xfrm>
        </p:spPr>
        <p:txBody>
          <a:bodyPr/>
          <a:lstStyle/>
          <a:p>
            <a:pPr algn="just"/>
            <a:r>
              <a:rPr lang="en-US" dirty="0"/>
              <a:t>I am concerned about hackers crashing connected cars</a:t>
            </a:r>
          </a:p>
        </p:txBody>
      </p:sp>
    </p:spTree>
    <p:extLst>
      <p:ext uri="{BB962C8B-B14F-4D97-AF65-F5344CB8AC3E}">
        <p14:creationId xmlns:p14="http://schemas.microsoft.com/office/powerpoint/2010/main" val="345165510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199673"/>
            <a:ext cx="8910000" cy="276999"/>
          </a:xfrm>
        </p:spPr>
        <p:txBody>
          <a:bodyPr/>
          <a:lstStyle/>
          <a:p>
            <a:pPr algn="just"/>
            <a:r>
              <a:rPr lang="en-US" dirty="0"/>
              <a:t>I am concerned about hackers crashing connected cars- By Economy</a:t>
            </a:r>
          </a:p>
        </p:txBody>
      </p:sp>
      <p:sp>
        <p:nvSpPr>
          <p:cNvPr id="3" name="Text Placeholder 2"/>
          <p:cNvSpPr>
            <a:spLocks noGrp="1"/>
          </p:cNvSpPr>
          <p:nvPr>
            <p:ph type="body" sz="quarter" idx="16"/>
          </p:nvPr>
        </p:nvSpPr>
        <p:spPr>
          <a:xfrm>
            <a:off x="209558" y="6248400"/>
            <a:ext cx="7258042" cy="502702"/>
          </a:xfrm>
        </p:spPr>
        <p:txBody>
          <a:bodyPr/>
          <a:lstStyle/>
          <a:p>
            <a:r>
              <a:rPr lang="en-US" dirty="0"/>
              <a:t>Q30. Increasingly, many real-world things are connected to the internet, such as cars, airplanes, powergrids and houses. To what extent do you agree or disagree with the following statements:</a:t>
            </a:r>
          </a:p>
          <a:p>
            <a:r>
              <a:rPr lang="en-US" dirty="0"/>
              <a:t>Base: All Respondents (n=25,262)</a:t>
            </a:r>
          </a:p>
        </p:txBody>
      </p:sp>
      <p:graphicFrame>
        <p:nvGraphicFramePr>
          <p:cNvPr id="6" name="Chart 5"/>
          <p:cNvGraphicFramePr/>
          <p:nvPr>
            <p:extLst>
              <p:ext uri="{D42A27DB-BD31-4B8C-83A1-F6EECF244321}">
                <p14:modId xmlns:p14="http://schemas.microsoft.com/office/powerpoint/2010/main" val="3974861397"/>
              </p:ext>
            </p:extLst>
          </p:nvPr>
        </p:nvGraphicFramePr>
        <p:xfrm>
          <a:off x="228600" y="1002406"/>
          <a:ext cx="8915400" cy="5303520"/>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p:cNvCxnSpPr/>
          <p:nvPr/>
        </p:nvCxnSpPr>
        <p:spPr>
          <a:xfrm>
            <a:off x="381000" y="1413296"/>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15941133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276999"/>
          </a:xfrm>
        </p:spPr>
        <p:txBody>
          <a:bodyPr/>
          <a:lstStyle/>
          <a:p>
            <a:pPr algn="just"/>
            <a:r>
              <a:rPr lang="en-US" dirty="0"/>
              <a:t>I am concerned about hackers crashing connected cars- By Regional Economy</a:t>
            </a:r>
          </a:p>
        </p:txBody>
      </p:sp>
      <p:sp>
        <p:nvSpPr>
          <p:cNvPr id="3" name="Text Placeholder 2"/>
          <p:cNvSpPr>
            <a:spLocks noGrp="1"/>
          </p:cNvSpPr>
          <p:nvPr>
            <p:ph type="body" sz="quarter" idx="16"/>
          </p:nvPr>
        </p:nvSpPr>
        <p:spPr>
          <a:xfrm>
            <a:off x="209558" y="6170081"/>
            <a:ext cx="7258042" cy="502702"/>
          </a:xfrm>
        </p:spPr>
        <p:txBody>
          <a:bodyPr/>
          <a:lstStyle/>
          <a:p>
            <a:r>
              <a:rPr lang="en-US" dirty="0"/>
              <a:t>Q30. Increasingly, many real-world things are connected to the internet, such as cars, airplanes, powergrids and houses. To what extent do you agree or disagree with the following statements:</a:t>
            </a:r>
          </a:p>
          <a:p>
            <a:r>
              <a:rPr lang="en-US" dirty="0"/>
              <a:t>Base: All Respondents (n=25,262)</a:t>
            </a:r>
          </a:p>
        </p:txBody>
      </p:sp>
      <p:cxnSp>
        <p:nvCxnSpPr>
          <p:cNvPr id="11" name="Straight Connector 10"/>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2" name="Chart 11"/>
          <p:cNvGraphicFramePr/>
          <p:nvPr>
            <p:extLst>
              <p:ext uri="{D42A27DB-BD31-4B8C-83A1-F6EECF244321}">
                <p14:modId xmlns:p14="http://schemas.microsoft.com/office/powerpoint/2010/main" val="3679244767"/>
              </p:ext>
            </p:extLst>
          </p:nvPr>
        </p:nvGraphicFramePr>
        <p:xfrm>
          <a:off x="1463040" y="1447800"/>
          <a:ext cx="7680960" cy="42062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14926841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a:xfrm>
            <a:off x="209558" y="6170081"/>
            <a:ext cx="7258042" cy="502702"/>
          </a:xfrm>
        </p:spPr>
        <p:txBody>
          <a:bodyPr/>
          <a:lstStyle/>
          <a:p>
            <a:r>
              <a:rPr lang="en-US" dirty="0"/>
              <a:t>Q30. Increasingly, many real-world things are connected to the internet, such as cars, airplanes, powergrids and houses. To what extent do you agree or disagree with the following statements:</a:t>
            </a:r>
          </a:p>
          <a:p>
            <a:r>
              <a:rPr lang="en-US" dirty="0"/>
              <a:t>Base: All Respondents (n=25,262)</a:t>
            </a:r>
          </a:p>
        </p:txBody>
      </p:sp>
      <p:graphicFrame>
        <p:nvGraphicFramePr>
          <p:cNvPr id="6" name="Chart 5">
            <a:extLst>
              <a:ext uri="{FF2B5EF4-FFF2-40B4-BE49-F238E27FC236}">
                <a16:creationId xmlns:a16="http://schemas.microsoft.com/office/drawing/2014/main" xmlns="" id="{3EDB73B4-9FB5-4690-A9FB-18DF1FF84F6F}"/>
              </a:ext>
            </a:extLst>
          </p:cNvPr>
          <p:cNvGraphicFramePr/>
          <p:nvPr>
            <p:extLst/>
          </p:nvPr>
        </p:nvGraphicFramePr>
        <p:xfrm>
          <a:off x="268506" y="1661160"/>
          <a:ext cx="7680960" cy="4206240"/>
        </p:xfrm>
        <a:graphic>
          <a:graphicData uri="http://schemas.openxmlformats.org/drawingml/2006/chart">
            <c:chart xmlns:c="http://schemas.openxmlformats.org/drawingml/2006/chart" xmlns:r="http://schemas.openxmlformats.org/officeDocument/2006/relationships" r:id="rId2"/>
          </a:graphicData>
        </a:graphic>
      </p:graphicFrame>
      <p:sp>
        <p:nvSpPr>
          <p:cNvPr id="7" name="Right Bracket 6">
            <a:extLst>
              <a:ext uri="{FF2B5EF4-FFF2-40B4-BE49-F238E27FC236}">
                <a16:creationId xmlns:a16="http://schemas.microsoft.com/office/drawing/2014/main" xmlns="" id="{EBF00FF8-DFCD-4114-BC4A-001483908C3A}"/>
              </a:ext>
            </a:extLst>
          </p:cNvPr>
          <p:cNvSpPr/>
          <p:nvPr/>
        </p:nvSpPr>
        <p:spPr>
          <a:xfrm>
            <a:off x="5943600" y="2042160"/>
            <a:ext cx="228600" cy="1463040"/>
          </a:xfrm>
          <a:prstGeom prst="rightBracket">
            <a:avLst/>
          </a:prstGeom>
          <a:noFill/>
          <a:ln w="25400">
            <a:solidFill>
              <a:schemeClr val="tx2"/>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8" name="Right Bracket 7">
            <a:extLst>
              <a:ext uri="{FF2B5EF4-FFF2-40B4-BE49-F238E27FC236}">
                <a16:creationId xmlns:a16="http://schemas.microsoft.com/office/drawing/2014/main" xmlns="" id="{73DB5076-50AF-4EAC-83CB-56070F75D3CB}"/>
              </a:ext>
            </a:extLst>
          </p:cNvPr>
          <p:cNvSpPr/>
          <p:nvPr/>
        </p:nvSpPr>
        <p:spPr>
          <a:xfrm>
            <a:off x="5943600" y="4038600"/>
            <a:ext cx="228600" cy="1463040"/>
          </a:xfrm>
          <a:prstGeom prst="rightBracket">
            <a:avLst/>
          </a:prstGeom>
          <a:noFill/>
          <a:ln w="25400">
            <a:solidFill>
              <a:schemeClr val="accent1"/>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9" name="TextBox 8">
            <a:extLst>
              <a:ext uri="{FF2B5EF4-FFF2-40B4-BE49-F238E27FC236}">
                <a16:creationId xmlns:a16="http://schemas.microsoft.com/office/drawing/2014/main" xmlns="" id="{36067ABD-EC2D-43C4-B7A1-5015E9699A43}"/>
              </a:ext>
            </a:extLst>
          </p:cNvPr>
          <p:cNvSpPr txBox="1"/>
          <p:nvPr/>
        </p:nvSpPr>
        <p:spPr>
          <a:xfrm>
            <a:off x="6324600" y="247876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TOTAL AGREE</a:t>
            </a:r>
          </a:p>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50%</a:t>
            </a:r>
          </a:p>
        </p:txBody>
      </p:sp>
      <p:sp>
        <p:nvSpPr>
          <p:cNvPr id="10" name="TextBox 9">
            <a:extLst>
              <a:ext uri="{FF2B5EF4-FFF2-40B4-BE49-F238E27FC236}">
                <a16:creationId xmlns:a16="http://schemas.microsoft.com/office/drawing/2014/main" xmlns="" id="{A7B72617-AE1B-4673-B6E7-14168517C275}"/>
              </a:ext>
            </a:extLst>
          </p:cNvPr>
          <p:cNvSpPr txBox="1"/>
          <p:nvPr/>
        </p:nvSpPr>
        <p:spPr>
          <a:xfrm>
            <a:off x="6324600" y="447520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E87722"/>
                </a:solidFill>
                <a:effectLst/>
                <a:uLnTx/>
                <a:uFillTx/>
                <a:latin typeface="Calibri"/>
                <a:ea typeface="+mn-ea"/>
                <a:cs typeface="+mn-cs"/>
              </a:rPr>
              <a:t>TOTAL DISAGREE</a:t>
            </a:r>
            <a:br>
              <a:rPr kumimoji="0" lang="en-US" sz="1800" b="1" i="0" u="none" strike="noStrike" kern="0" cap="none" spc="0" normalizeH="0" baseline="0" noProof="0" dirty="0">
                <a:ln>
                  <a:noFill/>
                </a:ln>
                <a:solidFill>
                  <a:srgbClr val="E87722"/>
                </a:solidFill>
                <a:effectLst/>
                <a:uLnTx/>
                <a:uFillTx/>
                <a:latin typeface="Calibri"/>
                <a:ea typeface="+mn-ea"/>
                <a:cs typeface="+mn-cs"/>
              </a:rPr>
            </a:br>
            <a:r>
              <a:rPr kumimoji="0" lang="en-US" sz="1800" b="1" i="0" u="none" strike="noStrike" kern="0" cap="none" spc="0" normalizeH="0" baseline="0" noProof="0" dirty="0">
                <a:ln>
                  <a:noFill/>
                </a:ln>
                <a:solidFill>
                  <a:srgbClr val="E87722"/>
                </a:solidFill>
                <a:effectLst/>
                <a:uLnTx/>
                <a:uFillTx/>
                <a:latin typeface="Calibri"/>
                <a:ea typeface="+mn-ea"/>
                <a:cs typeface="+mn-cs"/>
              </a:rPr>
              <a:t>50%</a:t>
            </a:r>
          </a:p>
        </p:txBody>
      </p:sp>
      <p:sp>
        <p:nvSpPr>
          <p:cNvPr id="11" name="Title 10">
            <a:extLst>
              <a:ext uri="{FF2B5EF4-FFF2-40B4-BE49-F238E27FC236}">
                <a16:creationId xmlns:a16="http://schemas.microsoft.com/office/drawing/2014/main" xmlns="" id="{67E011EF-4DCE-4525-B58A-8F67E1B98BD6}"/>
              </a:ext>
            </a:extLst>
          </p:cNvPr>
          <p:cNvSpPr>
            <a:spLocks noGrp="1"/>
          </p:cNvSpPr>
          <p:nvPr>
            <p:ph type="title"/>
          </p:nvPr>
        </p:nvSpPr>
        <p:spPr>
          <a:xfrm>
            <a:off x="234000" y="228600"/>
            <a:ext cx="8646971" cy="276999"/>
          </a:xfrm>
        </p:spPr>
        <p:txBody>
          <a:bodyPr/>
          <a:lstStyle/>
          <a:p>
            <a:pPr algn="just"/>
            <a:r>
              <a:rPr lang="en-US" dirty="0"/>
              <a:t>I expect to use or own connected cars often</a:t>
            </a:r>
          </a:p>
        </p:txBody>
      </p:sp>
    </p:spTree>
    <p:extLst>
      <p:ext uri="{BB962C8B-B14F-4D97-AF65-F5344CB8AC3E}">
        <p14:creationId xmlns:p14="http://schemas.microsoft.com/office/powerpoint/2010/main" val="405703528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199673"/>
            <a:ext cx="8910000" cy="276999"/>
          </a:xfrm>
        </p:spPr>
        <p:txBody>
          <a:bodyPr/>
          <a:lstStyle/>
          <a:p>
            <a:pPr algn="just"/>
            <a:r>
              <a:rPr lang="en-US" dirty="0"/>
              <a:t>I expect to use or own connected cars often- By Economy</a:t>
            </a:r>
          </a:p>
        </p:txBody>
      </p:sp>
      <p:sp>
        <p:nvSpPr>
          <p:cNvPr id="3" name="Text Placeholder 2"/>
          <p:cNvSpPr>
            <a:spLocks noGrp="1"/>
          </p:cNvSpPr>
          <p:nvPr>
            <p:ph type="body" sz="quarter" idx="16"/>
          </p:nvPr>
        </p:nvSpPr>
        <p:spPr>
          <a:xfrm>
            <a:off x="209558" y="6248400"/>
            <a:ext cx="7258042" cy="502702"/>
          </a:xfrm>
        </p:spPr>
        <p:txBody>
          <a:bodyPr/>
          <a:lstStyle/>
          <a:p>
            <a:r>
              <a:rPr lang="en-US" dirty="0"/>
              <a:t>Q30. Increasingly, many real-world things are connected to the internet, such as cars, airplanes, powergrids and houses. To what extent do you agree or disagree with the following statements:</a:t>
            </a:r>
          </a:p>
          <a:p>
            <a:r>
              <a:rPr lang="en-US" dirty="0"/>
              <a:t>Base: All Respondents (n=25,262)</a:t>
            </a:r>
          </a:p>
        </p:txBody>
      </p:sp>
      <p:graphicFrame>
        <p:nvGraphicFramePr>
          <p:cNvPr id="6" name="Chart 5"/>
          <p:cNvGraphicFramePr/>
          <p:nvPr>
            <p:extLst>
              <p:ext uri="{D42A27DB-BD31-4B8C-83A1-F6EECF244321}">
                <p14:modId xmlns:p14="http://schemas.microsoft.com/office/powerpoint/2010/main" val="642963583"/>
              </p:ext>
            </p:extLst>
          </p:nvPr>
        </p:nvGraphicFramePr>
        <p:xfrm>
          <a:off x="228600" y="1002406"/>
          <a:ext cx="8915400" cy="5303520"/>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p:cNvCxnSpPr/>
          <p:nvPr/>
        </p:nvCxnSpPr>
        <p:spPr>
          <a:xfrm>
            <a:off x="381000" y="1413296"/>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139958031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276999"/>
          </a:xfrm>
        </p:spPr>
        <p:txBody>
          <a:bodyPr/>
          <a:lstStyle/>
          <a:p>
            <a:pPr algn="just"/>
            <a:r>
              <a:rPr lang="en-US" dirty="0"/>
              <a:t>I expect to use or own connected cars often- By Regional Economy</a:t>
            </a:r>
          </a:p>
        </p:txBody>
      </p:sp>
      <p:sp>
        <p:nvSpPr>
          <p:cNvPr id="3" name="Text Placeholder 2"/>
          <p:cNvSpPr>
            <a:spLocks noGrp="1"/>
          </p:cNvSpPr>
          <p:nvPr>
            <p:ph type="body" sz="quarter" idx="16"/>
          </p:nvPr>
        </p:nvSpPr>
        <p:spPr>
          <a:xfrm>
            <a:off x="209558" y="6170081"/>
            <a:ext cx="7258042" cy="502702"/>
          </a:xfrm>
        </p:spPr>
        <p:txBody>
          <a:bodyPr/>
          <a:lstStyle/>
          <a:p>
            <a:r>
              <a:rPr lang="en-US" dirty="0"/>
              <a:t>Q30. Increasingly, many real-world things are connected to the internet, such as cars, airplanes, powergrids and houses. To what extent do you agree or disagree with the following statements:</a:t>
            </a:r>
          </a:p>
          <a:p>
            <a:r>
              <a:rPr lang="en-US" dirty="0"/>
              <a:t>Base: All Respondents (n=25,262)</a:t>
            </a:r>
          </a:p>
        </p:txBody>
      </p:sp>
      <p:cxnSp>
        <p:nvCxnSpPr>
          <p:cNvPr id="11" name="Straight Connector 10"/>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2" name="Chart 11"/>
          <p:cNvGraphicFramePr/>
          <p:nvPr>
            <p:extLst>
              <p:ext uri="{D42A27DB-BD31-4B8C-83A1-F6EECF244321}">
                <p14:modId xmlns:p14="http://schemas.microsoft.com/office/powerpoint/2010/main" val="226787845"/>
              </p:ext>
            </p:extLst>
          </p:nvPr>
        </p:nvGraphicFramePr>
        <p:xfrm>
          <a:off x="1463040" y="1447800"/>
          <a:ext cx="7680960" cy="42062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67761622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a:xfrm>
            <a:off x="209558" y="6170081"/>
            <a:ext cx="7258042" cy="502702"/>
          </a:xfrm>
        </p:spPr>
        <p:txBody>
          <a:bodyPr/>
          <a:lstStyle/>
          <a:p>
            <a:r>
              <a:rPr lang="en-US" dirty="0"/>
              <a:t>Q30. Increasingly, many real-world things are connected to the internet, such as cars, airplanes, powergrids and houses. To what extent do you agree or disagree with the following statements:</a:t>
            </a:r>
          </a:p>
          <a:p>
            <a:r>
              <a:rPr lang="en-US" dirty="0"/>
              <a:t>Base: All Respondents (n=25,262)</a:t>
            </a:r>
          </a:p>
        </p:txBody>
      </p:sp>
      <p:graphicFrame>
        <p:nvGraphicFramePr>
          <p:cNvPr id="6" name="Chart 5">
            <a:extLst>
              <a:ext uri="{FF2B5EF4-FFF2-40B4-BE49-F238E27FC236}">
                <a16:creationId xmlns:a16="http://schemas.microsoft.com/office/drawing/2014/main" xmlns="" id="{3EDB73B4-9FB5-4690-A9FB-18DF1FF84F6F}"/>
              </a:ext>
            </a:extLst>
          </p:cNvPr>
          <p:cNvGraphicFramePr/>
          <p:nvPr>
            <p:extLst/>
          </p:nvPr>
        </p:nvGraphicFramePr>
        <p:xfrm>
          <a:off x="268506" y="1661160"/>
          <a:ext cx="7680960" cy="4206240"/>
        </p:xfrm>
        <a:graphic>
          <a:graphicData uri="http://schemas.openxmlformats.org/drawingml/2006/chart">
            <c:chart xmlns:c="http://schemas.openxmlformats.org/drawingml/2006/chart" xmlns:r="http://schemas.openxmlformats.org/officeDocument/2006/relationships" r:id="rId2"/>
          </a:graphicData>
        </a:graphic>
      </p:graphicFrame>
      <p:sp>
        <p:nvSpPr>
          <p:cNvPr id="7" name="Right Bracket 6">
            <a:extLst>
              <a:ext uri="{FF2B5EF4-FFF2-40B4-BE49-F238E27FC236}">
                <a16:creationId xmlns:a16="http://schemas.microsoft.com/office/drawing/2014/main" xmlns="" id="{EBF00FF8-DFCD-4114-BC4A-001483908C3A}"/>
              </a:ext>
            </a:extLst>
          </p:cNvPr>
          <p:cNvSpPr/>
          <p:nvPr/>
        </p:nvSpPr>
        <p:spPr>
          <a:xfrm>
            <a:off x="5943600" y="2042160"/>
            <a:ext cx="228600" cy="1463040"/>
          </a:xfrm>
          <a:prstGeom prst="rightBracket">
            <a:avLst/>
          </a:prstGeom>
          <a:noFill/>
          <a:ln w="25400">
            <a:solidFill>
              <a:schemeClr val="tx2"/>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8" name="Right Bracket 7">
            <a:extLst>
              <a:ext uri="{FF2B5EF4-FFF2-40B4-BE49-F238E27FC236}">
                <a16:creationId xmlns:a16="http://schemas.microsoft.com/office/drawing/2014/main" xmlns="" id="{73DB5076-50AF-4EAC-83CB-56070F75D3CB}"/>
              </a:ext>
            </a:extLst>
          </p:cNvPr>
          <p:cNvSpPr/>
          <p:nvPr/>
        </p:nvSpPr>
        <p:spPr>
          <a:xfrm>
            <a:off x="5943600" y="4038600"/>
            <a:ext cx="228600" cy="1463040"/>
          </a:xfrm>
          <a:prstGeom prst="rightBracket">
            <a:avLst/>
          </a:prstGeom>
          <a:noFill/>
          <a:ln w="25400">
            <a:solidFill>
              <a:schemeClr val="accent1"/>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9" name="TextBox 8">
            <a:extLst>
              <a:ext uri="{FF2B5EF4-FFF2-40B4-BE49-F238E27FC236}">
                <a16:creationId xmlns:a16="http://schemas.microsoft.com/office/drawing/2014/main" xmlns="" id="{36067ABD-EC2D-43C4-B7A1-5015E9699A43}"/>
              </a:ext>
            </a:extLst>
          </p:cNvPr>
          <p:cNvSpPr txBox="1"/>
          <p:nvPr/>
        </p:nvSpPr>
        <p:spPr>
          <a:xfrm>
            <a:off x="6324600" y="247876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TOTAL AGREE</a:t>
            </a:r>
          </a:p>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62%</a:t>
            </a:r>
          </a:p>
        </p:txBody>
      </p:sp>
      <p:sp>
        <p:nvSpPr>
          <p:cNvPr id="10" name="TextBox 9">
            <a:extLst>
              <a:ext uri="{FF2B5EF4-FFF2-40B4-BE49-F238E27FC236}">
                <a16:creationId xmlns:a16="http://schemas.microsoft.com/office/drawing/2014/main" xmlns="" id="{A7B72617-AE1B-4673-B6E7-14168517C275}"/>
              </a:ext>
            </a:extLst>
          </p:cNvPr>
          <p:cNvSpPr txBox="1"/>
          <p:nvPr/>
        </p:nvSpPr>
        <p:spPr>
          <a:xfrm>
            <a:off x="6324600" y="447520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E87722"/>
                </a:solidFill>
                <a:effectLst/>
                <a:uLnTx/>
                <a:uFillTx/>
                <a:latin typeface="Calibri"/>
                <a:ea typeface="+mn-ea"/>
                <a:cs typeface="+mn-cs"/>
              </a:rPr>
              <a:t>TOTAL DISAGREE</a:t>
            </a:r>
            <a:br>
              <a:rPr kumimoji="0" lang="en-US" sz="1800" b="1" i="0" u="none" strike="noStrike" kern="0" cap="none" spc="0" normalizeH="0" baseline="0" noProof="0" dirty="0">
                <a:ln>
                  <a:noFill/>
                </a:ln>
                <a:solidFill>
                  <a:srgbClr val="E87722"/>
                </a:solidFill>
                <a:effectLst/>
                <a:uLnTx/>
                <a:uFillTx/>
                <a:latin typeface="Calibri"/>
                <a:ea typeface="+mn-ea"/>
                <a:cs typeface="+mn-cs"/>
              </a:rPr>
            </a:br>
            <a:r>
              <a:rPr kumimoji="0" lang="en-US" sz="1800" b="1" i="0" u="none" strike="noStrike" kern="0" cap="none" spc="0" normalizeH="0" baseline="0" noProof="0" dirty="0">
                <a:ln>
                  <a:noFill/>
                </a:ln>
                <a:solidFill>
                  <a:srgbClr val="E87722"/>
                </a:solidFill>
                <a:effectLst/>
                <a:uLnTx/>
                <a:uFillTx/>
                <a:latin typeface="Calibri"/>
                <a:ea typeface="+mn-ea"/>
                <a:cs typeface="+mn-cs"/>
              </a:rPr>
              <a:t>38%</a:t>
            </a:r>
          </a:p>
        </p:txBody>
      </p:sp>
      <p:sp>
        <p:nvSpPr>
          <p:cNvPr id="11" name="Title 10">
            <a:extLst>
              <a:ext uri="{FF2B5EF4-FFF2-40B4-BE49-F238E27FC236}">
                <a16:creationId xmlns:a16="http://schemas.microsoft.com/office/drawing/2014/main" xmlns="" id="{67E011EF-4DCE-4525-B58A-8F67E1B98BD6}"/>
              </a:ext>
            </a:extLst>
          </p:cNvPr>
          <p:cNvSpPr>
            <a:spLocks noGrp="1"/>
          </p:cNvSpPr>
          <p:nvPr>
            <p:ph type="title"/>
          </p:nvPr>
        </p:nvSpPr>
        <p:spPr>
          <a:xfrm>
            <a:off x="234000" y="228600"/>
            <a:ext cx="8646971" cy="276999"/>
          </a:xfrm>
        </p:spPr>
        <p:txBody>
          <a:bodyPr/>
          <a:lstStyle/>
          <a:p>
            <a:pPr algn="just"/>
            <a:r>
              <a:rPr lang="en-US" dirty="0"/>
              <a:t>I am concerned about hackers crashing airplanes</a:t>
            </a:r>
          </a:p>
        </p:txBody>
      </p:sp>
    </p:spTree>
    <p:extLst>
      <p:ext uri="{BB962C8B-B14F-4D97-AF65-F5344CB8AC3E}">
        <p14:creationId xmlns:p14="http://schemas.microsoft.com/office/powerpoint/2010/main" val="36817668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2833" y="2667000"/>
            <a:ext cx="7093160" cy="1645387"/>
          </a:xfrm>
        </p:spPr>
        <p:txBody>
          <a:bodyPr/>
          <a:lstStyle/>
          <a:p>
            <a:r>
              <a:rPr lang="en-CA" dirty="0"/>
              <a:t>PART 4: Internet of Things</a:t>
            </a:r>
          </a:p>
        </p:txBody>
      </p:sp>
    </p:spTree>
    <p:extLst>
      <p:ext uri="{BB962C8B-B14F-4D97-AF65-F5344CB8AC3E}">
        <p14:creationId xmlns:p14="http://schemas.microsoft.com/office/powerpoint/2010/main" val="410150483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199673"/>
            <a:ext cx="8910000" cy="276999"/>
          </a:xfrm>
        </p:spPr>
        <p:txBody>
          <a:bodyPr/>
          <a:lstStyle/>
          <a:p>
            <a:pPr algn="just"/>
            <a:r>
              <a:rPr lang="en-US" dirty="0"/>
              <a:t>I am concerned about hackers crashing airplanes- By Economy</a:t>
            </a:r>
          </a:p>
        </p:txBody>
      </p:sp>
      <p:sp>
        <p:nvSpPr>
          <p:cNvPr id="3" name="Text Placeholder 2"/>
          <p:cNvSpPr>
            <a:spLocks noGrp="1"/>
          </p:cNvSpPr>
          <p:nvPr>
            <p:ph type="body" sz="quarter" idx="16"/>
          </p:nvPr>
        </p:nvSpPr>
        <p:spPr>
          <a:xfrm>
            <a:off x="209558" y="6248400"/>
            <a:ext cx="7258042" cy="502702"/>
          </a:xfrm>
        </p:spPr>
        <p:txBody>
          <a:bodyPr/>
          <a:lstStyle/>
          <a:p>
            <a:r>
              <a:rPr lang="en-US" dirty="0"/>
              <a:t>Q30. Increasingly, many real-world things are connected to the internet, such as cars, airplanes, powergrids and houses. To what extent do you agree or disagree with the following statements:</a:t>
            </a:r>
          </a:p>
          <a:p>
            <a:r>
              <a:rPr lang="en-US" dirty="0"/>
              <a:t>Base: All Respondents (n=25,262)</a:t>
            </a:r>
          </a:p>
        </p:txBody>
      </p:sp>
      <p:graphicFrame>
        <p:nvGraphicFramePr>
          <p:cNvPr id="6" name="Chart 5"/>
          <p:cNvGraphicFramePr/>
          <p:nvPr>
            <p:extLst>
              <p:ext uri="{D42A27DB-BD31-4B8C-83A1-F6EECF244321}">
                <p14:modId xmlns:p14="http://schemas.microsoft.com/office/powerpoint/2010/main" val="2692734586"/>
              </p:ext>
            </p:extLst>
          </p:nvPr>
        </p:nvGraphicFramePr>
        <p:xfrm>
          <a:off x="228600" y="1002406"/>
          <a:ext cx="8915400" cy="5303520"/>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p:cNvCxnSpPr/>
          <p:nvPr/>
        </p:nvCxnSpPr>
        <p:spPr>
          <a:xfrm>
            <a:off x="381000" y="1413296"/>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361204870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276999"/>
          </a:xfrm>
        </p:spPr>
        <p:txBody>
          <a:bodyPr/>
          <a:lstStyle/>
          <a:p>
            <a:pPr algn="just"/>
            <a:r>
              <a:rPr lang="en-US" dirty="0"/>
              <a:t>I am concerned about hackers crashing airplanes- By Regional Economy</a:t>
            </a:r>
          </a:p>
        </p:txBody>
      </p:sp>
      <p:sp>
        <p:nvSpPr>
          <p:cNvPr id="3" name="Text Placeholder 2"/>
          <p:cNvSpPr>
            <a:spLocks noGrp="1"/>
          </p:cNvSpPr>
          <p:nvPr>
            <p:ph type="body" sz="quarter" idx="16"/>
          </p:nvPr>
        </p:nvSpPr>
        <p:spPr>
          <a:xfrm>
            <a:off x="209558" y="6170081"/>
            <a:ext cx="7258042" cy="502702"/>
          </a:xfrm>
        </p:spPr>
        <p:txBody>
          <a:bodyPr/>
          <a:lstStyle/>
          <a:p>
            <a:r>
              <a:rPr lang="en-US" dirty="0"/>
              <a:t>Q30. Increasingly, many real-world things are connected to the internet, such as cars, airplanes, powergrids and houses. To what extent do you agree or disagree with the following statements:</a:t>
            </a:r>
          </a:p>
          <a:p>
            <a:r>
              <a:rPr lang="en-US" dirty="0"/>
              <a:t>Base: All Respondents (n=25,262)</a:t>
            </a:r>
          </a:p>
        </p:txBody>
      </p:sp>
      <p:cxnSp>
        <p:nvCxnSpPr>
          <p:cNvPr id="11" name="Straight Connector 10"/>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2" name="Chart 11"/>
          <p:cNvGraphicFramePr/>
          <p:nvPr>
            <p:extLst>
              <p:ext uri="{D42A27DB-BD31-4B8C-83A1-F6EECF244321}">
                <p14:modId xmlns:p14="http://schemas.microsoft.com/office/powerpoint/2010/main" val="634791912"/>
              </p:ext>
            </p:extLst>
          </p:nvPr>
        </p:nvGraphicFramePr>
        <p:xfrm>
          <a:off x="1463040" y="1447800"/>
          <a:ext cx="7680960" cy="42062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34811179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a:xfrm>
            <a:off x="209558" y="6170081"/>
            <a:ext cx="7258042" cy="502702"/>
          </a:xfrm>
        </p:spPr>
        <p:txBody>
          <a:bodyPr/>
          <a:lstStyle/>
          <a:p>
            <a:r>
              <a:rPr lang="en-US" dirty="0"/>
              <a:t>Q30. Increasingly, many real-world things are connected to the internet, such as cars, airplanes, powergrids and houses. To what extent do you agree or disagree with the following statements:</a:t>
            </a:r>
          </a:p>
          <a:p>
            <a:r>
              <a:rPr lang="en-US" dirty="0"/>
              <a:t>Base: All Respondents (n=25,262)</a:t>
            </a:r>
          </a:p>
        </p:txBody>
      </p:sp>
      <p:graphicFrame>
        <p:nvGraphicFramePr>
          <p:cNvPr id="6" name="Chart 5">
            <a:extLst>
              <a:ext uri="{FF2B5EF4-FFF2-40B4-BE49-F238E27FC236}">
                <a16:creationId xmlns:a16="http://schemas.microsoft.com/office/drawing/2014/main" xmlns="" id="{3EDB73B4-9FB5-4690-A9FB-18DF1FF84F6F}"/>
              </a:ext>
            </a:extLst>
          </p:cNvPr>
          <p:cNvGraphicFramePr/>
          <p:nvPr>
            <p:extLst/>
          </p:nvPr>
        </p:nvGraphicFramePr>
        <p:xfrm>
          <a:off x="268506" y="1661160"/>
          <a:ext cx="7680960" cy="4206240"/>
        </p:xfrm>
        <a:graphic>
          <a:graphicData uri="http://schemas.openxmlformats.org/drawingml/2006/chart">
            <c:chart xmlns:c="http://schemas.openxmlformats.org/drawingml/2006/chart" xmlns:r="http://schemas.openxmlformats.org/officeDocument/2006/relationships" r:id="rId2"/>
          </a:graphicData>
        </a:graphic>
      </p:graphicFrame>
      <p:sp>
        <p:nvSpPr>
          <p:cNvPr id="7" name="Right Bracket 6">
            <a:extLst>
              <a:ext uri="{FF2B5EF4-FFF2-40B4-BE49-F238E27FC236}">
                <a16:creationId xmlns:a16="http://schemas.microsoft.com/office/drawing/2014/main" xmlns="" id="{EBF00FF8-DFCD-4114-BC4A-001483908C3A}"/>
              </a:ext>
            </a:extLst>
          </p:cNvPr>
          <p:cNvSpPr/>
          <p:nvPr/>
        </p:nvSpPr>
        <p:spPr>
          <a:xfrm>
            <a:off x="5943600" y="2042160"/>
            <a:ext cx="228600" cy="1463040"/>
          </a:xfrm>
          <a:prstGeom prst="rightBracket">
            <a:avLst/>
          </a:prstGeom>
          <a:noFill/>
          <a:ln w="25400">
            <a:solidFill>
              <a:schemeClr val="tx2"/>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8" name="Right Bracket 7">
            <a:extLst>
              <a:ext uri="{FF2B5EF4-FFF2-40B4-BE49-F238E27FC236}">
                <a16:creationId xmlns:a16="http://schemas.microsoft.com/office/drawing/2014/main" xmlns="" id="{73DB5076-50AF-4EAC-83CB-56070F75D3CB}"/>
              </a:ext>
            </a:extLst>
          </p:cNvPr>
          <p:cNvSpPr/>
          <p:nvPr/>
        </p:nvSpPr>
        <p:spPr>
          <a:xfrm>
            <a:off x="5943600" y="4038600"/>
            <a:ext cx="228600" cy="1463040"/>
          </a:xfrm>
          <a:prstGeom prst="rightBracket">
            <a:avLst/>
          </a:prstGeom>
          <a:noFill/>
          <a:ln w="25400">
            <a:solidFill>
              <a:schemeClr val="accent1"/>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9" name="TextBox 8">
            <a:extLst>
              <a:ext uri="{FF2B5EF4-FFF2-40B4-BE49-F238E27FC236}">
                <a16:creationId xmlns:a16="http://schemas.microsoft.com/office/drawing/2014/main" xmlns="" id="{36067ABD-EC2D-43C4-B7A1-5015E9699A43}"/>
              </a:ext>
            </a:extLst>
          </p:cNvPr>
          <p:cNvSpPr txBox="1"/>
          <p:nvPr/>
        </p:nvSpPr>
        <p:spPr>
          <a:xfrm>
            <a:off x="6324600" y="247876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TOTAL AGREE</a:t>
            </a:r>
          </a:p>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60%</a:t>
            </a:r>
          </a:p>
        </p:txBody>
      </p:sp>
      <p:sp>
        <p:nvSpPr>
          <p:cNvPr id="10" name="TextBox 9">
            <a:extLst>
              <a:ext uri="{FF2B5EF4-FFF2-40B4-BE49-F238E27FC236}">
                <a16:creationId xmlns:a16="http://schemas.microsoft.com/office/drawing/2014/main" xmlns="" id="{A7B72617-AE1B-4673-B6E7-14168517C275}"/>
              </a:ext>
            </a:extLst>
          </p:cNvPr>
          <p:cNvSpPr txBox="1"/>
          <p:nvPr/>
        </p:nvSpPr>
        <p:spPr>
          <a:xfrm>
            <a:off x="6324600" y="447520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E87722"/>
                </a:solidFill>
                <a:effectLst/>
                <a:uLnTx/>
                <a:uFillTx/>
                <a:latin typeface="Calibri"/>
                <a:ea typeface="+mn-ea"/>
                <a:cs typeface="+mn-cs"/>
              </a:rPr>
              <a:t>TOTAL DISAGREE</a:t>
            </a:r>
            <a:br>
              <a:rPr kumimoji="0" lang="en-US" sz="1800" b="1" i="0" u="none" strike="noStrike" kern="0" cap="none" spc="0" normalizeH="0" baseline="0" noProof="0" dirty="0">
                <a:ln>
                  <a:noFill/>
                </a:ln>
                <a:solidFill>
                  <a:srgbClr val="E87722"/>
                </a:solidFill>
                <a:effectLst/>
                <a:uLnTx/>
                <a:uFillTx/>
                <a:latin typeface="Calibri"/>
                <a:ea typeface="+mn-ea"/>
                <a:cs typeface="+mn-cs"/>
              </a:rPr>
            </a:br>
            <a:r>
              <a:rPr kumimoji="0" lang="en-US" sz="1800" b="1" i="0" u="none" strike="noStrike" kern="0" cap="none" spc="0" normalizeH="0" baseline="0" noProof="0" dirty="0">
                <a:ln>
                  <a:noFill/>
                </a:ln>
                <a:solidFill>
                  <a:srgbClr val="E87722"/>
                </a:solidFill>
                <a:effectLst/>
                <a:uLnTx/>
                <a:uFillTx/>
                <a:latin typeface="Calibri"/>
                <a:ea typeface="+mn-ea"/>
                <a:cs typeface="+mn-cs"/>
              </a:rPr>
              <a:t>40%</a:t>
            </a:r>
          </a:p>
        </p:txBody>
      </p:sp>
      <p:sp>
        <p:nvSpPr>
          <p:cNvPr id="11" name="Title 10">
            <a:extLst>
              <a:ext uri="{FF2B5EF4-FFF2-40B4-BE49-F238E27FC236}">
                <a16:creationId xmlns:a16="http://schemas.microsoft.com/office/drawing/2014/main" xmlns="" id="{67E011EF-4DCE-4525-B58A-8F67E1B98BD6}"/>
              </a:ext>
            </a:extLst>
          </p:cNvPr>
          <p:cNvSpPr>
            <a:spLocks noGrp="1"/>
          </p:cNvSpPr>
          <p:nvPr>
            <p:ph type="title"/>
          </p:nvPr>
        </p:nvSpPr>
        <p:spPr>
          <a:xfrm>
            <a:off x="234000" y="228600"/>
            <a:ext cx="8646971" cy="276999"/>
          </a:xfrm>
        </p:spPr>
        <p:txBody>
          <a:bodyPr/>
          <a:lstStyle/>
          <a:p>
            <a:pPr algn="just"/>
            <a:r>
              <a:rPr lang="en-US" dirty="0"/>
              <a:t>I am concerned about hackers taking out the </a:t>
            </a:r>
            <a:r>
              <a:rPr lang="en-US" dirty="0" err="1"/>
              <a:t>powergrid</a:t>
            </a:r>
            <a:r>
              <a:rPr lang="en-US" dirty="0"/>
              <a:t> in my area</a:t>
            </a:r>
          </a:p>
        </p:txBody>
      </p:sp>
    </p:spTree>
    <p:extLst>
      <p:ext uri="{BB962C8B-B14F-4D97-AF65-F5344CB8AC3E}">
        <p14:creationId xmlns:p14="http://schemas.microsoft.com/office/powerpoint/2010/main" val="254165474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199673"/>
            <a:ext cx="8910000" cy="276999"/>
          </a:xfrm>
        </p:spPr>
        <p:txBody>
          <a:bodyPr/>
          <a:lstStyle/>
          <a:p>
            <a:pPr algn="just"/>
            <a:r>
              <a:rPr lang="en-US" dirty="0"/>
              <a:t>I am concerned about hackers taking out the </a:t>
            </a:r>
            <a:r>
              <a:rPr lang="en-US" dirty="0" err="1"/>
              <a:t>powergrid</a:t>
            </a:r>
            <a:r>
              <a:rPr lang="en-US" dirty="0"/>
              <a:t> in my area- By Economy</a:t>
            </a:r>
          </a:p>
        </p:txBody>
      </p:sp>
      <p:sp>
        <p:nvSpPr>
          <p:cNvPr id="3" name="Text Placeholder 2"/>
          <p:cNvSpPr>
            <a:spLocks noGrp="1"/>
          </p:cNvSpPr>
          <p:nvPr>
            <p:ph type="body" sz="quarter" idx="16"/>
          </p:nvPr>
        </p:nvSpPr>
        <p:spPr>
          <a:xfrm>
            <a:off x="209558" y="6248400"/>
            <a:ext cx="7258042" cy="502702"/>
          </a:xfrm>
        </p:spPr>
        <p:txBody>
          <a:bodyPr/>
          <a:lstStyle/>
          <a:p>
            <a:r>
              <a:rPr lang="en-US" dirty="0"/>
              <a:t>Q30. Increasingly, many real-world things are connected to the internet, such as cars, airplanes, powergrids and houses. To what extent do you agree or disagree with the following statements:</a:t>
            </a:r>
          </a:p>
          <a:p>
            <a:r>
              <a:rPr lang="en-US" dirty="0"/>
              <a:t>Base: All Respondents (n=25,262)</a:t>
            </a:r>
          </a:p>
        </p:txBody>
      </p:sp>
      <p:graphicFrame>
        <p:nvGraphicFramePr>
          <p:cNvPr id="6" name="Chart 5"/>
          <p:cNvGraphicFramePr/>
          <p:nvPr>
            <p:extLst>
              <p:ext uri="{D42A27DB-BD31-4B8C-83A1-F6EECF244321}">
                <p14:modId xmlns:p14="http://schemas.microsoft.com/office/powerpoint/2010/main" val="2169910083"/>
              </p:ext>
            </p:extLst>
          </p:nvPr>
        </p:nvGraphicFramePr>
        <p:xfrm>
          <a:off x="228600" y="1002406"/>
          <a:ext cx="8915400" cy="5303520"/>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p:cNvCxnSpPr/>
          <p:nvPr/>
        </p:nvCxnSpPr>
        <p:spPr>
          <a:xfrm>
            <a:off x="381000" y="1413296"/>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148827668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553998"/>
          </a:xfrm>
        </p:spPr>
        <p:txBody>
          <a:bodyPr/>
          <a:lstStyle/>
          <a:p>
            <a:pPr algn="just"/>
            <a:r>
              <a:rPr lang="en-US" dirty="0"/>
              <a:t>I am concerned about hackers taking out the </a:t>
            </a:r>
            <a:r>
              <a:rPr lang="en-US" dirty="0" err="1"/>
              <a:t>powergrid</a:t>
            </a:r>
            <a:r>
              <a:rPr lang="en-US" dirty="0"/>
              <a:t> in my area- By Regional Economy</a:t>
            </a:r>
          </a:p>
        </p:txBody>
      </p:sp>
      <p:sp>
        <p:nvSpPr>
          <p:cNvPr id="3" name="Text Placeholder 2"/>
          <p:cNvSpPr>
            <a:spLocks noGrp="1"/>
          </p:cNvSpPr>
          <p:nvPr>
            <p:ph type="body" sz="quarter" idx="16"/>
          </p:nvPr>
        </p:nvSpPr>
        <p:spPr>
          <a:xfrm>
            <a:off x="209558" y="6170081"/>
            <a:ext cx="7258042" cy="502702"/>
          </a:xfrm>
        </p:spPr>
        <p:txBody>
          <a:bodyPr/>
          <a:lstStyle/>
          <a:p>
            <a:r>
              <a:rPr lang="en-US" dirty="0"/>
              <a:t>Q30. Increasingly, many real-world things are connected to the internet, such as cars, airplanes, powergrids and houses. To what extent do you agree or disagree with the following statements:</a:t>
            </a:r>
          </a:p>
          <a:p>
            <a:r>
              <a:rPr lang="en-US" dirty="0"/>
              <a:t>Base: All Respondents (n=25,262)</a:t>
            </a:r>
          </a:p>
        </p:txBody>
      </p:sp>
      <p:cxnSp>
        <p:nvCxnSpPr>
          <p:cNvPr id="11" name="Straight Connector 10"/>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2" name="Chart 11"/>
          <p:cNvGraphicFramePr/>
          <p:nvPr>
            <p:extLst>
              <p:ext uri="{D42A27DB-BD31-4B8C-83A1-F6EECF244321}">
                <p14:modId xmlns:p14="http://schemas.microsoft.com/office/powerpoint/2010/main" val="3021175147"/>
              </p:ext>
            </p:extLst>
          </p:nvPr>
        </p:nvGraphicFramePr>
        <p:xfrm>
          <a:off x="1463040" y="1447800"/>
          <a:ext cx="7680960" cy="42062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15963686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a:xfrm>
            <a:off x="209558" y="6170081"/>
            <a:ext cx="7258042" cy="502702"/>
          </a:xfrm>
        </p:spPr>
        <p:txBody>
          <a:bodyPr/>
          <a:lstStyle/>
          <a:p>
            <a:r>
              <a:rPr lang="en-US" dirty="0"/>
              <a:t>Q30. Increasingly, many real-world things are connected to the internet, such as cars, airplanes, powergrids and houses. To what extent do you agree or disagree with the following statements:</a:t>
            </a:r>
          </a:p>
          <a:p>
            <a:r>
              <a:rPr lang="en-US" dirty="0"/>
              <a:t>Base: All Respondents (n=25,262)</a:t>
            </a:r>
          </a:p>
        </p:txBody>
      </p:sp>
      <p:graphicFrame>
        <p:nvGraphicFramePr>
          <p:cNvPr id="6" name="Chart 5">
            <a:extLst>
              <a:ext uri="{FF2B5EF4-FFF2-40B4-BE49-F238E27FC236}">
                <a16:creationId xmlns:a16="http://schemas.microsoft.com/office/drawing/2014/main" xmlns="" id="{3EDB73B4-9FB5-4690-A9FB-18DF1FF84F6F}"/>
              </a:ext>
            </a:extLst>
          </p:cNvPr>
          <p:cNvGraphicFramePr/>
          <p:nvPr>
            <p:extLst/>
          </p:nvPr>
        </p:nvGraphicFramePr>
        <p:xfrm>
          <a:off x="268506" y="1661160"/>
          <a:ext cx="7680960" cy="4206240"/>
        </p:xfrm>
        <a:graphic>
          <a:graphicData uri="http://schemas.openxmlformats.org/drawingml/2006/chart">
            <c:chart xmlns:c="http://schemas.openxmlformats.org/drawingml/2006/chart" xmlns:r="http://schemas.openxmlformats.org/officeDocument/2006/relationships" r:id="rId2"/>
          </a:graphicData>
        </a:graphic>
      </p:graphicFrame>
      <p:sp>
        <p:nvSpPr>
          <p:cNvPr id="7" name="Right Bracket 6">
            <a:extLst>
              <a:ext uri="{FF2B5EF4-FFF2-40B4-BE49-F238E27FC236}">
                <a16:creationId xmlns:a16="http://schemas.microsoft.com/office/drawing/2014/main" xmlns="" id="{EBF00FF8-DFCD-4114-BC4A-001483908C3A}"/>
              </a:ext>
            </a:extLst>
          </p:cNvPr>
          <p:cNvSpPr/>
          <p:nvPr/>
        </p:nvSpPr>
        <p:spPr>
          <a:xfrm>
            <a:off x="5943600" y="2042160"/>
            <a:ext cx="228600" cy="1463040"/>
          </a:xfrm>
          <a:prstGeom prst="rightBracket">
            <a:avLst/>
          </a:prstGeom>
          <a:noFill/>
          <a:ln w="25400">
            <a:solidFill>
              <a:schemeClr val="tx2"/>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8" name="Right Bracket 7">
            <a:extLst>
              <a:ext uri="{FF2B5EF4-FFF2-40B4-BE49-F238E27FC236}">
                <a16:creationId xmlns:a16="http://schemas.microsoft.com/office/drawing/2014/main" xmlns="" id="{73DB5076-50AF-4EAC-83CB-56070F75D3CB}"/>
              </a:ext>
            </a:extLst>
          </p:cNvPr>
          <p:cNvSpPr/>
          <p:nvPr/>
        </p:nvSpPr>
        <p:spPr>
          <a:xfrm>
            <a:off x="5943600" y="4038600"/>
            <a:ext cx="228600" cy="1463040"/>
          </a:xfrm>
          <a:prstGeom prst="rightBracket">
            <a:avLst/>
          </a:prstGeom>
          <a:noFill/>
          <a:ln w="25400">
            <a:solidFill>
              <a:schemeClr val="accent1"/>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9" name="TextBox 8">
            <a:extLst>
              <a:ext uri="{FF2B5EF4-FFF2-40B4-BE49-F238E27FC236}">
                <a16:creationId xmlns:a16="http://schemas.microsoft.com/office/drawing/2014/main" xmlns="" id="{36067ABD-EC2D-43C4-B7A1-5015E9699A43}"/>
              </a:ext>
            </a:extLst>
          </p:cNvPr>
          <p:cNvSpPr txBox="1"/>
          <p:nvPr/>
        </p:nvSpPr>
        <p:spPr>
          <a:xfrm>
            <a:off x="6324600" y="247876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TOTAL AGREE</a:t>
            </a:r>
          </a:p>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63%</a:t>
            </a:r>
          </a:p>
        </p:txBody>
      </p:sp>
      <p:sp>
        <p:nvSpPr>
          <p:cNvPr id="10" name="TextBox 9">
            <a:extLst>
              <a:ext uri="{FF2B5EF4-FFF2-40B4-BE49-F238E27FC236}">
                <a16:creationId xmlns:a16="http://schemas.microsoft.com/office/drawing/2014/main" xmlns="" id="{A7B72617-AE1B-4673-B6E7-14168517C275}"/>
              </a:ext>
            </a:extLst>
          </p:cNvPr>
          <p:cNvSpPr txBox="1"/>
          <p:nvPr/>
        </p:nvSpPr>
        <p:spPr>
          <a:xfrm>
            <a:off x="6324600" y="447520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E87722"/>
                </a:solidFill>
                <a:effectLst/>
                <a:uLnTx/>
                <a:uFillTx/>
                <a:latin typeface="Calibri"/>
                <a:ea typeface="+mn-ea"/>
                <a:cs typeface="+mn-cs"/>
              </a:rPr>
              <a:t>TOTAL DISAGREE</a:t>
            </a:r>
            <a:br>
              <a:rPr kumimoji="0" lang="en-US" sz="1800" b="1" i="0" u="none" strike="noStrike" kern="0" cap="none" spc="0" normalizeH="0" baseline="0" noProof="0" dirty="0">
                <a:ln>
                  <a:noFill/>
                </a:ln>
                <a:solidFill>
                  <a:srgbClr val="E87722"/>
                </a:solidFill>
                <a:effectLst/>
                <a:uLnTx/>
                <a:uFillTx/>
                <a:latin typeface="Calibri"/>
                <a:ea typeface="+mn-ea"/>
                <a:cs typeface="+mn-cs"/>
              </a:rPr>
            </a:br>
            <a:r>
              <a:rPr kumimoji="0" lang="en-US" sz="1800" b="1" i="0" u="none" strike="noStrike" kern="0" cap="none" spc="0" normalizeH="0" baseline="0" noProof="0" dirty="0">
                <a:ln>
                  <a:noFill/>
                </a:ln>
                <a:solidFill>
                  <a:srgbClr val="E87722"/>
                </a:solidFill>
                <a:effectLst/>
                <a:uLnTx/>
                <a:uFillTx/>
                <a:latin typeface="Calibri"/>
                <a:ea typeface="+mn-ea"/>
                <a:cs typeface="+mn-cs"/>
              </a:rPr>
              <a:t>37%</a:t>
            </a:r>
          </a:p>
        </p:txBody>
      </p:sp>
      <p:sp>
        <p:nvSpPr>
          <p:cNvPr id="11" name="Title 10">
            <a:extLst>
              <a:ext uri="{FF2B5EF4-FFF2-40B4-BE49-F238E27FC236}">
                <a16:creationId xmlns:a16="http://schemas.microsoft.com/office/drawing/2014/main" xmlns="" id="{67E011EF-4DCE-4525-B58A-8F67E1B98BD6}"/>
              </a:ext>
            </a:extLst>
          </p:cNvPr>
          <p:cNvSpPr>
            <a:spLocks noGrp="1"/>
          </p:cNvSpPr>
          <p:nvPr>
            <p:ph type="title"/>
          </p:nvPr>
        </p:nvSpPr>
        <p:spPr>
          <a:xfrm>
            <a:off x="234000" y="228600"/>
            <a:ext cx="8646971" cy="276999"/>
          </a:xfrm>
        </p:spPr>
        <p:txBody>
          <a:bodyPr/>
          <a:lstStyle/>
          <a:p>
            <a:pPr algn="just"/>
            <a:r>
              <a:rPr lang="en-US" dirty="0"/>
              <a:t>I expect to have many connected devices in my home in the next five years.</a:t>
            </a:r>
          </a:p>
        </p:txBody>
      </p:sp>
    </p:spTree>
    <p:extLst>
      <p:ext uri="{BB962C8B-B14F-4D97-AF65-F5344CB8AC3E}">
        <p14:creationId xmlns:p14="http://schemas.microsoft.com/office/powerpoint/2010/main" val="92094376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10706"/>
            <a:ext cx="8910000" cy="553998"/>
          </a:xfrm>
        </p:spPr>
        <p:txBody>
          <a:bodyPr/>
          <a:lstStyle/>
          <a:p>
            <a:pPr algn="just"/>
            <a:r>
              <a:rPr lang="en-US" dirty="0"/>
              <a:t>I expect to have many connected devices in my home in the next five years.</a:t>
            </a:r>
            <a:br>
              <a:rPr lang="en-US" dirty="0"/>
            </a:br>
            <a:r>
              <a:rPr lang="en-US" dirty="0"/>
              <a:t>- By Economy</a:t>
            </a:r>
          </a:p>
        </p:txBody>
      </p:sp>
      <p:sp>
        <p:nvSpPr>
          <p:cNvPr id="3" name="Text Placeholder 2"/>
          <p:cNvSpPr>
            <a:spLocks noGrp="1"/>
          </p:cNvSpPr>
          <p:nvPr>
            <p:ph type="body" sz="quarter" idx="16"/>
          </p:nvPr>
        </p:nvSpPr>
        <p:spPr>
          <a:xfrm>
            <a:off x="209558" y="6248400"/>
            <a:ext cx="7258042" cy="502702"/>
          </a:xfrm>
        </p:spPr>
        <p:txBody>
          <a:bodyPr/>
          <a:lstStyle/>
          <a:p>
            <a:r>
              <a:rPr lang="en-US" dirty="0"/>
              <a:t>Q30. Increasingly, many real-world things are connected to the internet, such as cars, airplanes, powergrids and houses. To what extent do you agree or disagree with the following statements:</a:t>
            </a:r>
          </a:p>
          <a:p>
            <a:r>
              <a:rPr lang="en-US" dirty="0"/>
              <a:t>Base: All Respondents (n=25,262)</a:t>
            </a:r>
          </a:p>
        </p:txBody>
      </p:sp>
      <p:graphicFrame>
        <p:nvGraphicFramePr>
          <p:cNvPr id="6" name="Chart 5"/>
          <p:cNvGraphicFramePr/>
          <p:nvPr>
            <p:extLst>
              <p:ext uri="{D42A27DB-BD31-4B8C-83A1-F6EECF244321}">
                <p14:modId xmlns:p14="http://schemas.microsoft.com/office/powerpoint/2010/main" val="951332209"/>
              </p:ext>
            </p:extLst>
          </p:nvPr>
        </p:nvGraphicFramePr>
        <p:xfrm>
          <a:off x="228600" y="1002406"/>
          <a:ext cx="8915400" cy="5303520"/>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p:cNvCxnSpPr/>
          <p:nvPr/>
        </p:nvCxnSpPr>
        <p:spPr>
          <a:xfrm>
            <a:off x="381000" y="1413296"/>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362221488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553998"/>
          </a:xfrm>
        </p:spPr>
        <p:txBody>
          <a:bodyPr/>
          <a:lstStyle/>
          <a:p>
            <a:pPr algn="just"/>
            <a:r>
              <a:rPr lang="en-US" dirty="0"/>
              <a:t>I expect to have many connected devices in my home in the next five years.</a:t>
            </a:r>
            <a:br>
              <a:rPr lang="en-US" dirty="0"/>
            </a:br>
            <a:r>
              <a:rPr lang="en-US" dirty="0"/>
              <a:t>- By Regional Economy</a:t>
            </a:r>
          </a:p>
        </p:txBody>
      </p:sp>
      <p:sp>
        <p:nvSpPr>
          <p:cNvPr id="3" name="Text Placeholder 2"/>
          <p:cNvSpPr>
            <a:spLocks noGrp="1"/>
          </p:cNvSpPr>
          <p:nvPr>
            <p:ph type="body" sz="quarter" idx="16"/>
          </p:nvPr>
        </p:nvSpPr>
        <p:spPr>
          <a:xfrm>
            <a:off x="209558" y="6170081"/>
            <a:ext cx="7258042" cy="502702"/>
          </a:xfrm>
        </p:spPr>
        <p:txBody>
          <a:bodyPr/>
          <a:lstStyle/>
          <a:p>
            <a:r>
              <a:rPr lang="en-US" dirty="0"/>
              <a:t>Q30. Increasingly, many real-world things are connected to the internet, such as cars, airplanes, powergrids and houses. To what extent do you agree or disagree with the following statements:</a:t>
            </a:r>
          </a:p>
          <a:p>
            <a:r>
              <a:rPr lang="en-US" dirty="0"/>
              <a:t>Base: All Respondents (n=25,262)</a:t>
            </a:r>
          </a:p>
        </p:txBody>
      </p:sp>
      <p:cxnSp>
        <p:nvCxnSpPr>
          <p:cNvPr id="11" name="Straight Connector 10"/>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2" name="Chart 11"/>
          <p:cNvGraphicFramePr/>
          <p:nvPr>
            <p:extLst>
              <p:ext uri="{D42A27DB-BD31-4B8C-83A1-F6EECF244321}">
                <p14:modId xmlns:p14="http://schemas.microsoft.com/office/powerpoint/2010/main" val="3375341084"/>
              </p:ext>
            </p:extLst>
          </p:nvPr>
        </p:nvGraphicFramePr>
        <p:xfrm>
          <a:off x="1463040" y="1447800"/>
          <a:ext cx="7680960" cy="42062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18190884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a:xfrm>
            <a:off x="209558" y="6170081"/>
            <a:ext cx="7258042" cy="502702"/>
          </a:xfrm>
        </p:spPr>
        <p:txBody>
          <a:bodyPr/>
          <a:lstStyle/>
          <a:p>
            <a:r>
              <a:rPr lang="en-US" dirty="0"/>
              <a:t>Q30. Increasingly, many real-world things are connected to the internet, such as cars, airplanes, powergrids and houses. To what extent do you agree or disagree with the following statements:</a:t>
            </a:r>
          </a:p>
          <a:p>
            <a:r>
              <a:rPr lang="en-US" dirty="0"/>
              <a:t>Base: All Respondents (n=25,262)</a:t>
            </a:r>
          </a:p>
        </p:txBody>
      </p:sp>
      <p:graphicFrame>
        <p:nvGraphicFramePr>
          <p:cNvPr id="6" name="Chart 5">
            <a:extLst>
              <a:ext uri="{FF2B5EF4-FFF2-40B4-BE49-F238E27FC236}">
                <a16:creationId xmlns:a16="http://schemas.microsoft.com/office/drawing/2014/main" xmlns="" id="{3EDB73B4-9FB5-4690-A9FB-18DF1FF84F6F}"/>
              </a:ext>
            </a:extLst>
          </p:cNvPr>
          <p:cNvGraphicFramePr/>
          <p:nvPr>
            <p:extLst/>
          </p:nvPr>
        </p:nvGraphicFramePr>
        <p:xfrm>
          <a:off x="268506" y="1661160"/>
          <a:ext cx="7680960" cy="4206240"/>
        </p:xfrm>
        <a:graphic>
          <a:graphicData uri="http://schemas.openxmlformats.org/drawingml/2006/chart">
            <c:chart xmlns:c="http://schemas.openxmlformats.org/drawingml/2006/chart" xmlns:r="http://schemas.openxmlformats.org/officeDocument/2006/relationships" r:id="rId2"/>
          </a:graphicData>
        </a:graphic>
      </p:graphicFrame>
      <p:sp>
        <p:nvSpPr>
          <p:cNvPr id="7" name="Right Bracket 6">
            <a:extLst>
              <a:ext uri="{FF2B5EF4-FFF2-40B4-BE49-F238E27FC236}">
                <a16:creationId xmlns:a16="http://schemas.microsoft.com/office/drawing/2014/main" xmlns="" id="{EBF00FF8-DFCD-4114-BC4A-001483908C3A}"/>
              </a:ext>
            </a:extLst>
          </p:cNvPr>
          <p:cNvSpPr/>
          <p:nvPr/>
        </p:nvSpPr>
        <p:spPr>
          <a:xfrm>
            <a:off x="5943600" y="2042160"/>
            <a:ext cx="228600" cy="1463040"/>
          </a:xfrm>
          <a:prstGeom prst="rightBracket">
            <a:avLst/>
          </a:prstGeom>
          <a:noFill/>
          <a:ln w="25400">
            <a:solidFill>
              <a:schemeClr val="tx2"/>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8" name="Right Bracket 7">
            <a:extLst>
              <a:ext uri="{FF2B5EF4-FFF2-40B4-BE49-F238E27FC236}">
                <a16:creationId xmlns:a16="http://schemas.microsoft.com/office/drawing/2014/main" xmlns="" id="{73DB5076-50AF-4EAC-83CB-56070F75D3CB}"/>
              </a:ext>
            </a:extLst>
          </p:cNvPr>
          <p:cNvSpPr/>
          <p:nvPr/>
        </p:nvSpPr>
        <p:spPr>
          <a:xfrm>
            <a:off x="5943600" y="4038600"/>
            <a:ext cx="228600" cy="1463040"/>
          </a:xfrm>
          <a:prstGeom prst="rightBracket">
            <a:avLst/>
          </a:prstGeom>
          <a:noFill/>
          <a:ln w="25400">
            <a:solidFill>
              <a:schemeClr val="accent1"/>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9" name="TextBox 8">
            <a:extLst>
              <a:ext uri="{FF2B5EF4-FFF2-40B4-BE49-F238E27FC236}">
                <a16:creationId xmlns:a16="http://schemas.microsoft.com/office/drawing/2014/main" xmlns="" id="{36067ABD-EC2D-43C4-B7A1-5015E9699A43}"/>
              </a:ext>
            </a:extLst>
          </p:cNvPr>
          <p:cNvSpPr txBox="1"/>
          <p:nvPr/>
        </p:nvSpPr>
        <p:spPr>
          <a:xfrm>
            <a:off x="6324600" y="247876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TOTAL AGREE</a:t>
            </a:r>
          </a:p>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64%</a:t>
            </a:r>
          </a:p>
        </p:txBody>
      </p:sp>
      <p:sp>
        <p:nvSpPr>
          <p:cNvPr id="10" name="TextBox 9">
            <a:extLst>
              <a:ext uri="{FF2B5EF4-FFF2-40B4-BE49-F238E27FC236}">
                <a16:creationId xmlns:a16="http://schemas.microsoft.com/office/drawing/2014/main" xmlns="" id="{A7B72617-AE1B-4673-B6E7-14168517C275}"/>
              </a:ext>
            </a:extLst>
          </p:cNvPr>
          <p:cNvSpPr txBox="1"/>
          <p:nvPr/>
        </p:nvSpPr>
        <p:spPr>
          <a:xfrm>
            <a:off x="6324600" y="447520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E87722"/>
                </a:solidFill>
                <a:effectLst/>
                <a:uLnTx/>
                <a:uFillTx/>
                <a:latin typeface="Calibri"/>
                <a:ea typeface="+mn-ea"/>
                <a:cs typeface="+mn-cs"/>
              </a:rPr>
              <a:t>TOTAL DISAGREE</a:t>
            </a:r>
            <a:br>
              <a:rPr kumimoji="0" lang="en-US" sz="1800" b="1" i="0" u="none" strike="noStrike" kern="0" cap="none" spc="0" normalizeH="0" baseline="0" noProof="0" dirty="0">
                <a:ln>
                  <a:noFill/>
                </a:ln>
                <a:solidFill>
                  <a:srgbClr val="E87722"/>
                </a:solidFill>
                <a:effectLst/>
                <a:uLnTx/>
                <a:uFillTx/>
                <a:latin typeface="Calibri"/>
                <a:ea typeface="+mn-ea"/>
                <a:cs typeface="+mn-cs"/>
              </a:rPr>
            </a:br>
            <a:r>
              <a:rPr kumimoji="0" lang="en-US" sz="1800" b="1" i="0" u="none" strike="noStrike" kern="0" cap="none" spc="0" normalizeH="0" baseline="0" noProof="0" dirty="0">
                <a:ln>
                  <a:noFill/>
                </a:ln>
                <a:solidFill>
                  <a:srgbClr val="E87722"/>
                </a:solidFill>
                <a:effectLst/>
                <a:uLnTx/>
                <a:uFillTx/>
                <a:latin typeface="Calibri"/>
                <a:ea typeface="+mn-ea"/>
                <a:cs typeface="+mn-cs"/>
              </a:rPr>
              <a:t>36%</a:t>
            </a:r>
          </a:p>
        </p:txBody>
      </p:sp>
      <p:sp>
        <p:nvSpPr>
          <p:cNvPr id="11" name="Title 10">
            <a:extLst>
              <a:ext uri="{FF2B5EF4-FFF2-40B4-BE49-F238E27FC236}">
                <a16:creationId xmlns:a16="http://schemas.microsoft.com/office/drawing/2014/main" xmlns="" id="{67E011EF-4DCE-4525-B58A-8F67E1B98BD6}"/>
              </a:ext>
            </a:extLst>
          </p:cNvPr>
          <p:cNvSpPr>
            <a:spLocks noGrp="1"/>
          </p:cNvSpPr>
          <p:nvPr>
            <p:ph type="title"/>
          </p:nvPr>
        </p:nvSpPr>
        <p:spPr>
          <a:xfrm>
            <a:off x="234000" y="307685"/>
            <a:ext cx="8646971" cy="276999"/>
          </a:xfrm>
        </p:spPr>
        <p:txBody>
          <a:bodyPr/>
          <a:lstStyle/>
          <a:p>
            <a:pPr algn="just"/>
            <a:r>
              <a:rPr lang="en-US" dirty="0"/>
              <a:t>I am concerned about hackers compromising my home</a:t>
            </a:r>
          </a:p>
        </p:txBody>
      </p:sp>
    </p:spTree>
    <p:extLst>
      <p:ext uri="{BB962C8B-B14F-4D97-AF65-F5344CB8AC3E}">
        <p14:creationId xmlns:p14="http://schemas.microsoft.com/office/powerpoint/2010/main" val="350417645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199673"/>
            <a:ext cx="8910000" cy="276999"/>
          </a:xfrm>
        </p:spPr>
        <p:txBody>
          <a:bodyPr/>
          <a:lstStyle/>
          <a:p>
            <a:pPr algn="just"/>
            <a:r>
              <a:rPr lang="en-US" dirty="0"/>
              <a:t>I am concerned about hackers compromising my home.- By Economy</a:t>
            </a:r>
          </a:p>
        </p:txBody>
      </p:sp>
      <p:sp>
        <p:nvSpPr>
          <p:cNvPr id="3" name="Text Placeholder 2"/>
          <p:cNvSpPr>
            <a:spLocks noGrp="1"/>
          </p:cNvSpPr>
          <p:nvPr>
            <p:ph type="body" sz="quarter" idx="16"/>
          </p:nvPr>
        </p:nvSpPr>
        <p:spPr>
          <a:xfrm>
            <a:off x="209558" y="6248400"/>
            <a:ext cx="7258042" cy="502702"/>
          </a:xfrm>
        </p:spPr>
        <p:txBody>
          <a:bodyPr/>
          <a:lstStyle/>
          <a:p>
            <a:r>
              <a:rPr lang="en-US" dirty="0"/>
              <a:t>Q30. Increasingly, many real-world things are connected to the internet, such as cars, airplanes, powergrids and houses. To what extent do you agree or disagree with the following statements:</a:t>
            </a:r>
          </a:p>
          <a:p>
            <a:r>
              <a:rPr lang="en-US" dirty="0"/>
              <a:t>Base: All Respondents (n=25,262)</a:t>
            </a:r>
          </a:p>
        </p:txBody>
      </p:sp>
      <p:graphicFrame>
        <p:nvGraphicFramePr>
          <p:cNvPr id="6" name="Chart 5"/>
          <p:cNvGraphicFramePr/>
          <p:nvPr>
            <p:extLst>
              <p:ext uri="{D42A27DB-BD31-4B8C-83A1-F6EECF244321}">
                <p14:modId xmlns:p14="http://schemas.microsoft.com/office/powerpoint/2010/main" val="521190041"/>
              </p:ext>
            </p:extLst>
          </p:nvPr>
        </p:nvGraphicFramePr>
        <p:xfrm>
          <a:off x="228600" y="1002406"/>
          <a:ext cx="8915400" cy="5303520"/>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p:cNvCxnSpPr/>
          <p:nvPr/>
        </p:nvCxnSpPr>
        <p:spPr>
          <a:xfrm>
            <a:off x="381000" y="1413296"/>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31843925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9" name="Chart 28">
            <a:extLst>
              <a:ext uri="{FF2B5EF4-FFF2-40B4-BE49-F238E27FC236}">
                <a16:creationId xmlns:a16="http://schemas.microsoft.com/office/drawing/2014/main" xmlns="" id="{8B784DE3-011D-42D8-B842-59AFF534394D}"/>
              </a:ext>
            </a:extLst>
          </p:cNvPr>
          <p:cNvGraphicFramePr/>
          <p:nvPr>
            <p:extLst>
              <p:ext uri="{D42A27DB-BD31-4B8C-83A1-F6EECF244321}">
                <p14:modId xmlns:p14="http://schemas.microsoft.com/office/powerpoint/2010/main" val="985698562"/>
              </p:ext>
            </p:extLst>
          </p:nvPr>
        </p:nvGraphicFramePr>
        <p:xfrm>
          <a:off x="717005" y="1758359"/>
          <a:ext cx="7680960" cy="4206240"/>
        </p:xfrm>
        <a:graphic>
          <a:graphicData uri="http://schemas.openxmlformats.org/drawingml/2006/chart">
            <c:chart xmlns:c="http://schemas.openxmlformats.org/drawingml/2006/chart" xmlns:r="http://schemas.openxmlformats.org/officeDocument/2006/relationships" r:id="rId2"/>
          </a:graphicData>
        </a:graphic>
      </p:graphicFrame>
      <p:sp>
        <p:nvSpPr>
          <p:cNvPr id="9" name="Text Placeholder 2">
            <a:extLst>
              <a:ext uri="{FF2B5EF4-FFF2-40B4-BE49-F238E27FC236}">
                <a16:creationId xmlns:a16="http://schemas.microsoft.com/office/drawing/2014/main" xmlns="" id="{9C0550F9-CE14-48EC-9455-F749ABDCC28A}"/>
              </a:ext>
            </a:extLst>
          </p:cNvPr>
          <p:cNvSpPr txBox="1">
            <a:spLocks/>
          </p:cNvSpPr>
          <p:nvPr/>
        </p:nvSpPr>
        <p:spPr>
          <a:xfrm>
            <a:off x="209558" y="6234201"/>
            <a:ext cx="7258042" cy="438582"/>
          </a:xfrm>
          <a:prstGeom prst="rect">
            <a:avLst/>
          </a:prstGeom>
        </p:spPr>
        <p:txBody>
          <a:bodyPr vert="horz" lIns="0" tIns="0" rIns="0" bIns="0" rtlCol="0" anchor="b">
            <a:normAutofit/>
          </a:bodyPr>
          <a:lstStyle>
            <a:lvl1pPr marL="0" indent="0" algn="l" defTabSz="924282" rtl="0" eaLnBrk="1" latinLnBrk="0" hangingPunct="1">
              <a:lnSpc>
                <a:spcPct val="95000"/>
              </a:lnSpc>
              <a:spcBef>
                <a:spcPts val="204"/>
              </a:spcBef>
              <a:spcAft>
                <a:spcPts val="300"/>
              </a:spcAft>
              <a:buFont typeface="Arial" panose="020B0604020202020204" pitchFamily="34" charset="0"/>
              <a:buNone/>
              <a:defRPr sz="1000" kern="1200" cap="none" baseline="0">
                <a:solidFill>
                  <a:schemeClr val="bg2">
                    <a:lumMod val="50000"/>
                  </a:schemeClr>
                </a:solidFill>
                <a:latin typeface="+mn-lt"/>
                <a:ea typeface="+mn-ea"/>
                <a:cs typeface="+mn-cs"/>
              </a:defRPr>
            </a:lvl1pPr>
            <a:lvl2pPr marL="3240" indent="0" algn="l" defTabSz="924282" rtl="0" eaLnBrk="1" latinLnBrk="0" hangingPunct="1">
              <a:lnSpc>
                <a:spcPct val="100000"/>
              </a:lnSpc>
              <a:spcBef>
                <a:spcPts val="300"/>
              </a:spcBef>
              <a:spcAft>
                <a:spcPts val="300"/>
              </a:spcAft>
              <a:buFont typeface="Arial" panose="020B0604020202020204" pitchFamily="34" charset="0"/>
              <a:buNone/>
              <a:defRPr sz="1200" kern="1200">
                <a:solidFill>
                  <a:schemeClr val="tx1"/>
                </a:solidFill>
                <a:latin typeface="+mn-lt"/>
                <a:ea typeface="+mn-ea"/>
                <a:cs typeface="+mn-cs"/>
              </a:defRPr>
            </a:lvl2pPr>
            <a:lvl3pPr marL="186802" indent="-186802" algn="l" defTabSz="924282" rtl="0" eaLnBrk="1" latinLnBrk="0" hangingPunct="1">
              <a:lnSpc>
                <a:spcPct val="100000"/>
              </a:lnSpc>
              <a:spcBef>
                <a:spcPts val="300"/>
              </a:spcBef>
              <a:spcAft>
                <a:spcPts val="300"/>
              </a:spcAft>
              <a:buFont typeface="Arial" panose="020B0604020202020204" pitchFamily="34" charset="0"/>
              <a:buChar char="•"/>
              <a:defRPr sz="1200" kern="1200">
                <a:solidFill>
                  <a:schemeClr val="tx1"/>
                </a:solidFill>
                <a:latin typeface="+mn-lt"/>
                <a:ea typeface="+mn-ea"/>
                <a:cs typeface="+mn-cs"/>
              </a:defRPr>
            </a:lvl3pPr>
            <a:lvl4pPr marL="431911" indent="-191121" algn="l" defTabSz="924282" rtl="0" eaLnBrk="1" latinLnBrk="0" hangingPunct="1">
              <a:lnSpc>
                <a:spcPct val="100000"/>
              </a:lnSpc>
              <a:spcBef>
                <a:spcPts val="300"/>
              </a:spcBef>
              <a:spcAft>
                <a:spcPts val="300"/>
              </a:spcAft>
              <a:buFont typeface="Arial" panose="020B0604020202020204" pitchFamily="34" charset="0"/>
              <a:buChar char="–"/>
              <a:defRPr sz="1200" kern="1200">
                <a:solidFill>
                  <a:schemeClr val="tx1"/>
                </a:solidFill>
                <a:latin typeface="+mn-lt"/>
                <a:ea typeface="+mn-ea"/>
                <a:cs typeface="+mn-cs"/>
              </a:defRPr>
            </a:lvl4pPr>
            <a:lvl5pPr marL="606834" indent="-176004" algn="l" defTabSz="924282" rtl="0" eaLnBrk="1" latinLnBrk="0" hangingPunct="1">
              <a:lnSpc>
                <a:spcPct val="100000"/>
              </a:lnSpc>
              <a:spcBef>
                <a:spcPts val="300"/>
              </a:spcBef>
              <a:spcAft>
                <a:spcPts val="300"/>
              </a:spcAft>
              <a:buSzPct val="85000"/>
              <a:buFont typeface="Arial" panose="020B0604020202020204" pitchFamily="34" charset="0"/>
              <a:buChar char="•"/>
              <a:defRPr sz="1200" kern="1200">
                <a:solidFill>
                  <a:schemeClr val="tx1"/>
                </a:solidFill>
                <a:latin typeface="+mn-lt"/>
                <a:ea typeface="+mn-ea"/>
                <a:cs typeface="+mn-cs"/>
              </a:defRPr>
            </a:lvl5pPr>
            <a:lvl6pPr marL="2541775" indent="-231070" algn="l" defTabSz="924282"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3003916" indent="-231070" algn="l" defTabSz="924282"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66056" indent="-231070" algn="l" defTabSz="924282"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928198" indent="-231070" algn="l" defTabSz="924282"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a:t>Q20. Increasingly, more and more items are connected to the internet, including phones and other things you might not be aware of, such as cars and other electronic devices. Thinking about this, to what extent do you agree or disagree with the following statements: Base: All Respondents (n=25,262)</a:t>
            </a:r>
            <a:endParaRPr lang="en-US" dirty="0"/>
          </a:p>
        </p:txBody>
      </p:sp>
      <p:sp>
        <p:nvSpPr>
          <p:cNvPr id="11" name="Text Placeholder 7">
            <a:extLst>
              <a:ext uri="{FF2B5EF4-FFF2-40B4-BE49-F238E27FC236}">
                <a16:creationId xmlns:a16="http://schemas.microsoft.com/office/drawing/2014/main" xmlns="" id="{B1D82BBB-61CB-48F2-AD41-52926C851B80}"/>
              </a:ext>
            </a:extLst>
          </p:cNvPr>
          <p:cNvSpPr>
            <a:spLocks noGrp="1"/>
          </p:cNvSpPr>
          <p:nvPr>
            <p:ph type="body" sz="quarter" idx="13" hasCustomPrompt="1"/>
          </p:nvPr>
        </p:nvSpPr>
        <p:spPr>
          <a:xfrm>
            <a:off x="232378" y="225623"/>
            <a:ext cx="6725791" cy="307777"/>
          </a:xfrm>
        </p:spPr>
        <p:txBody>
          <a:bodyPr anchor="b">
            <a:spAutoFit/>
          </a:bodyPr>
          <a:lstStyle>
            <a:lvl1pPr marL="0" indent="0">
              <a:buNone/>
              <a:defRPr sz="2000" b="0">
                <a:solidFill>
                  <a:schemeClr val="bg2"/>
                </a:solidFill>
              </a:defRPr>
            </a:lvl1pPr>
          </a:lstStyle>
          <a:p>
            <a:pPr lvl="0"/>
            <a:r>
              <a:rPr lang="en-US" dirty="0"/>
              <a:t>CONCERN FOR REAL-WORLD CONNECTIONS TO THE INTERNET</a:t>
            </a:r>
            <a:endParaRPr lang="en-GB" dirty="0"/>
          </a:p>
        </p:txBody>
      </p:sp>
      <p:sp>
        <p:nvSpPr>
          <p:cNvPr id="12" name="Title 1">
            <a:extLst>
              <a:ext uri="{FF2B5EF4-FFF2-40B4-BE49-F238E27FC236}">
                <a16:creationId xmlns:a16="http://schemas.microsoft.com/office/drawing/2014/main" xmlns="" id="{698454C6-CC58-4DE2-AACC-414717050C8D}"/>
              </a:ext>
            </a:extLst>
          </p:cNvPr>
          <p:cNvSpPr>
            <a:spLocks noGrp="1"/>
          </p:cNvSpPr>
          <p:nvPr>
            <p:ph type="title" hasCustomPrompt="1"/>
          </p:nvPr>
        </p:nvSpPr>
        <p:spPr>
          <a:xfrm>
            <a:off x="234000" y="561201"/>
            <a:ext cx="8646971" cy="1384995"/>
          </a:xfrm>
        </p:spPr>
        <p:txBody>
          <a:bodyPr/>
          <a:lstStyle>
            <a:lvl1pPr>
              <a:defRPr sz="2000" baseline="0"/>
            </a:lvl1pPr>
          </a:lstStyle>
          <a:p>
            <a:pPr algn="just"/>
            <a:r>
              <a:rPr lang="en-US" dirty="0"/>
              <a:t>A majority across the globe express at least some concern about the possible implications of having so many real-world items, such as phones, cars, and other electronic devices connected to the Internet. Half (53%), somewhat contradictorily, suggest that it doesn’t really bother them that almost everything seems to be connected. </a:t>
            </a:r>
          </a:p>
        </p:txBody>
      </p:sp>
    </p:spTree>
    <p:extLst>
      <p:ext uri="{BB962C8B-B14F-4D97-AF65-F5344CB8AC3E}">
        <p14:creationId xmlns:p14="http://schemas.microsoft.com/office/powerpoint/2010/main" val="296113118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276999"/>
          </a:xfrm>
        </p:spPr>
        <p:txBody>
          <a:bodyPr/>
          <a:lstStyle/>
          <a:p>
            <a:pPr algn="just"/>
            <a:r>
              <a:rPr lang="en-US" dirty="0"/>
              <a:t>I am concerned about hackers compromising my home.- By Regional Economy</a:t>
            </a:r>
          </a:p>
        </p:txBody>
      </p:sp>
      <p:sp>
        <p:nvSpPr>
          <p:cNvPr id="3" name="Text Placeholder 2"/>
          <p:cNvSpPr>
            <a:spLocks noGrp="1"/>
          </p:cNvSpPr>
          <p:nvPr>
            <p:ph type="body" sz="quarter" idx="16"/>
          </p:nvPr>
        </p:nvSpPr>
        <p:spPr>
          <a:xfrm>
            <a:off x="209558" y="6170081"/>
            <a:ext cx="7258042" cy="502702"/>
          </a:xfrm>
        </p:spPr>
        <p:txBody>
          <a:bodyPr/>
          <a:lstStyle/>
          <a:p>
            <a:r>
              <a:rPr lang="en-US" dirty="0"/>
              <a:t>Q30. Increasingly, many real-world things are connected to the internet, such as cars, airplanes, powergrids and houses. To what extent do you agree or disagree with the following statements:</a:t>
            </a:r>
          </a:p>
          <a:p>
            <a:r>
              <a:rPr lang="en-US" dirty="0"/>
              <a:t>Base: All Respondents (n=25,262)</a:t>
            </a:r>
          </a:p>
        </p:txBody>
      </p:sp>
      <p:cxnSp>
        <p:nvCxnSpPr>
          <p:cNvPr id="11" name="Straight Connector 10"/>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2" name="Chart 11"/>
          <p:cNvGraphicFramePr/>
          <p:nvPr>
            <p:extLst>
              <p:ext uri="{D42A27DB-BD31-4B8C-83A1-F6EECF244321}">
                <p14:modId xmlns:p14="http://schemas.microsoft.com/office/powerpoint/2010/main" val="3530634824"/>
              </p:ext>
            </p:extLst>
          </p:nvPr>
        </p:nvGraphicFramePr>
        <p:xfrm>
          <a:off x="1463040" y="1447800"/>
          <a:ext cx="7680960" cy="42062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625185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553998"/>
          </a:xfrm>
        </p:spPr>
        <p:txBody>
          <a:bodyPr/>
          <a:lstStyle/>
          <a:p>
            <a:pPr algn="just"/>
            <a:r>
              <a:rPr lang="en-US" dirty="0"/>
              <a:t>While 48% aren’t willing to pay anything more for connected devices with better product security, the average amount people are willing to pay is 31% more. </a:t>
            </a:r>
          </a:p>
        </p:txBody>
      </p:sp>
      <p:sp>
        <p:nvSpPr>
          <p:cNvPr id="3" name="Text Placeholder 2"/>
          <p:cNvSpPr>
            <a:spLocks noGrp="1"/>
          </p:cNvSpPr>
          <p:nvPr>
            <p:ph type="body" sz="quarter" idx="16"/>
          </p:nvPr>
        </p:nvSpPr>
        <p:spPr>
          <a:xfrm>
            <a:off x="209558" y="6316275"/>
            <a:ext cx="7258042" cy="356508"/>
          </a:xfrm>
        </p:spPr>
        <p:txBody>
          <a:bodyPr/>
          <a:lstStyle/>
          <a:p>
            <a:r>
              <a:rPr lang="en-US" dirty="0"/>
              <a:t>Q31. When buying a product, such as an app or a connected device, how much more are you willing to pay for better product security?</a:t>
            </a:r>
          </a:p>
          <a:p>
            <a:r>
              <a:rPr lang="en-US" dirty="0"/>
              <a:t>party. Base: All Respondents (n=25,262)</a:t>
            </a:r>
          </a:p>
        </p:txBody>
      </p:sp>
      <p:graphicFrame>
        <p:nvGraphicFramePr>
          <p:cNvPr id="5" name="Chart 4"/>
          <p:cNvGraphicFramePr/>
          <p:nvPr>
            <p:extLst>
              <p:ext uri="{D42A27DB-BD31-4B8C-83A1-F6EECF244321}">
                <p14:modId xmlns:p14="http://schemas.microsoft.com/office/powerpoint/2010/main" val="1565578482"/>
              </p:ext>
            </p:extLst>
          </p:nvPr>
        </p:nvGraphicFramePr>
        <p:xfrm>
          <a:off x="265173" y="921315"/>
          <a:ext cx="7332436" cy="5394960"/>
        </p:xfrm>
        <a:graphic>
          <a:graphicData uri="http://schemas.openxmlformats.org/drawingml/2006/chart">
            <c:chart xmlns:c="http://schemas.openxmlformats.org/drawingml/2006/chart" xmlns:r="http://schemas.openxmlformats.org/officeDocument/2006/relationships" r:id="rId2"/>
          </a:graphicData>
        </a:graphic>
      </p:graphicFrame>
      <p:cxnSp>
        <p:nvCxnSpPr>
          <p:cNvPr id="6" name="Straight Connector 5"/>
          <p:cNvCxnSpPr/>
          <p:nvPr/>
        </p:nvCxnSpPr>
        <p:spPr>
          <a:xfrm>
            <a:off x="381000" y="13245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8" name="Table 7">
            <a:extLst>
              <a:ext uri="{FF2B5EF4-FFF2-40B4-BE49-F238E27FC236}">
                <a16:creationId xmlns:a16="http://schemas.microsoft.com/office/drawing/2014/main" xmlns="" id="{A5808417-41CF-4E44-922D-855F99955795}"/>
              </a:ext>
            </a:extLst>
          </p:cNvPr>
          <p:cNvGraphicFramePr>
            <a:graphicFrameLocks noGrp="1"/>
          </p:cNvGraphicFramePr>
          <p:nvPr>
            <p:extLst>
              <p:ext uri="{D42A27DB-BD31-4B8C-83A1-F6EECF244321}">
                <p14:modId xmlns:p14="http://schemas.microsoft.com/office/powerpoint/2010/main" val="4091832898"/>
              </p:ext>
            </p:extLst>
          </p:nvPr>
        </p:nvGraphicFramePr>
        <p:xfrm>
          <a:off x="7653224" y="764704"/>
          <a:ext cx="655819" cy="5099685"/>
        </p:xfrm>
        <a:graphic>
          <a:graphicData uri="http://schemas.openxmlformats.org/drawingml/2006/table">
            <a:tbl>
              <a:tblPr>
                <a:tableStyleId>{5C22544A-7EE6-4342-B048-85BDC9FD1C3A}</a:tableStyleId>
              </a:tblPr>
              <a:tblGrid>
                <a:gridCol w="655819">
                  <a:extLst>
                    <a:ext uri="{9D8B030D-6E8A-4147-A177-3AD203B41FA5}">
                      <a16:colId xmlns:a16="http://schemas.microsoft.com/office/drawing/2014/main" xmlns="" val="2487964305"/>
                    </a:ext>
                  </a:extLst>
                </a:gridCol>
              </a:tblGrid>
              <a:tr h="324559">
                <a:tc>
                  <a:txBody>
                    <a:bodyPr/>
                    <a:lstStyle/>
                    <a:p>
                      <a:pPr algn="ctr" fontAlgn="b"/>
                      <a:r>
                        <a:rPr lang="en-US" sz="1100" b="1" u="sng" strike="noStrike" dirty="0">
                          <a:effectLst/>
                          <a:latin typeface="+mn-lt"/>
                        </a:rPr>
                        <a:t>Mean (Incl. 0)</a:t>
                      </a:r>
                      <a:endParaRPr lang="en-US" sz="1100" b="1" i="0" u="sng" strike="noStrike" dirty="0">
                        <a:solidFill>
                          <a:srgbClr val="000000"/>
                        </a:solidFill>
                        <a:effectLst/>
                        <a:latin typeface="+mn-lt"/>
                      </a:endParaRPr>
                    </a:p>
                  </a:txBody>
                  <a:tcPr marL="5085" marR="5085" marT="0" marB="0" anchor="b">
                    <a:noFill/>
                  </a:tcPr>
                </a:tc>
                <a:extLst>
                  <a:ext uri="{0D108BD9-81ED-4DB2-BD59-A6C34878D82A}">
                    <a16:rowId xmlns:a16="http://schemas.microsoft.com/office/drawing/2014/main" xmlns="" val="696811988"/>
                  </a:ext>
                </a:extLst>
              </a:tr>
              <a:tr h="162279">
                <a:tc>
                  <a:txBody>
                    <a:bodyPr/>
                    <a:lstStyle/>
                    <a:p>
                      <a:pPr algn="ctr" fontAlgn="t"/>
                      <a:r>
                        <a:rPr lang="en-US" sz="1100" u="none" strike="noStrike" dirty="0">
                          <a:effectLst/>
                          <a:latin typeface="+mn-lt"/>
                        </a:rPr>
                        <a:t>31.2</a:t>
                      </a:r>
                      <a:endParaRPr lang="en-US" sz="1100" b="0" i="0" u="none" strike="noStrike" dirty="0">
                        <a:solidFill>
                          <a:srgbClr val="000000"/>
                        </a:solidFill>
                        <a:effectLst/>
                        <a:latin typeface="+mn-lt"/>
                      </a:endParaRPr>
                    </a:p>
                  </a:txBody>
                  <a:tcPr marL="5085" marR="5085" marT="0" marB="0" anchor="b">
                    <a:noFill/>
                  </a:tcPr>
                </a:tc>
                <a:extLst>
                  <a:ext uri="{0D108BD9-81ED-4DB2-BD59-A6C34878D82A}">
                    <a16:rowId xmlns:a16="http://schemas.microsoft.com/office/drawing/2014/main" xmlns="" val="1079779126"/>
                  </a:ext>
                </a:extLst>
              </a:tr>
              <a:tr h="162279">
                <a:tc>
                  <a:txBody>
                    <a:bodyPr/>
                    <a:lstStyle/>
                    <a:p>
                      <a:pPr algn="ctr" fontAlgn="b"/>
                      <a:endParaRPr lang="en-US" sz="1100" b="0" i="0" u="none" strike="noStrike" dirty="0">
                        <a:solidFill>
                          <a:srgbClr val="000000"/>
                        </a:solidFill>
                        <a:effectLst/>
                        <a:latin typeface="+mn-lt"/>
                      </a:endParaRPr>
                    </a:p>
                  </a:txBody>
                  <a:tcPr marL="5085" marR="5085" marT="0" marB="0" anchor="b">
                    <a:noFill/>
                  </a:tcPr>
                </a:tc>
                <a:extLst>
                  <a:ext uri="{0D108BD9-81ED-4DB2-BD59-A6C34878D82A}">
                    <a16:rowId xmlns:a16="http://schemas.microsoft.com/office/drawing/2014/main" xmlns="" val="758379645"/>
                  </a:ext>
                </a:extLst>
              </a:tr>
              <a:tr h="171500">
                <a:tc>
                  <a:txBody>
                    <a:bodyPr/>
                    <a:lstStyle/>
                    <a:p>
                      <a:pPr algn="ctr" rtl="0" fontAlgn="t"/>
                      <a:r>
                        <a:rPr lang="en-US" sz="1100" b="0" i="0" u="none" strike="noStrike" dirty="0">
                          <a:solidFill>
                            <a:srgbClr val="222223"/>
                          </a:solidFill>
                          <a:effectLst/>
                          <a:latin typeface="Calibri" panose="020F0502020204030204" pitchFamily="34" charset="0"/>
                        </a:rPr>
                        <a:t>53.8</a:t>
                      </a:r>
                    </a:p>
                  </a:txBody>
                  <a:tcPr marL="9525" marR="9525" marT="9525" marB="0">
                    <a:noFill/>
                  </a:tcPr>
                </a:tc>
                <a:extLst>
                  <a:ext uri="{0D108BD9-81ED-4DB2-BD59-A6C34878D82A}">
                    <a16:rowId xmlns:a16="http://schemas.microsoft.com/office/drawing/2014/main" xmlns="" val="3484643861"/>
                  </a:ext>
                </a:extLst>
              </a:tr>
              <a:tr h="171500">
                <a:tc>
                  <a:txBody>
                    <a:bodyPr/>
                    <a:lstStyle/>
                    <a:p>
                      <a:pPr algn="ctr" rtl="0" fontAlgn="t"/>
                      <a:r>
                        <a:rPr lang="en-US" sz="1100" b="0" i="0" u="none" strike="noStrike" dirty="0">
                          <a:solidFill>
                            <a:srgbClr val="222223"/>
                          </a:solidFill>
                          <a:effectLst/>
                          <a:latin typeface="Calibri" panose="020F0502020204030204" pitchFamily="34" charset="0"/>
                        </a:rPr>
                        <a:t>50.1</a:t>
                      </a:r>
                    </a:p>
                  </a:txBody>
                  <a:tcPr marL="9525" marR="9525" marT="9525" marB="0">
                    <a:noFill/>
                  </a:tcPr>
                </a:tc>
                <a:extLst>
                  <a:ext uri="{0D108BD9-81ED-4DB2-BD59-A6C34878D82A}">
                    <a16:rowId xmlns:a16="http://schemas.microsoft.com/office/drawing/2014/main" xmlns="" val="2935680773"/>
                  </a:ext>
                </a:extLst>
              </a:tr>
              <a:tr h="171500">
                <a:tc>
                  <a:txBody>
                    <a:bodyPr/>
                    <a:lstStyle/>
                    <a:p>
                      <a:pPr algn="ctr" rtl="0" fontAlgn="t"/>
                      <a:r>
                        <a:rPr lang="en-US" sz="1100" b="0" i="0" u="none" strike="noStrike">
                          <a:solidFill>
                            <a:srgbClr val="222223"/>
                          </a:solidFill>
                          <a:effectLst/>
                          <a:latin typeface="Calibri" panose="020F0502020204030204" pitchFamily="34" charset="0"/>
                        </a:rPr>
                        <a:t>46.6</a:t>
                      </a:r>
                    </a:p>
                  </a:txBody>
                  <a:tcPr marL="9525" marR="9525" marT="9525" marB="0">
                    <a:noFill/>
                  </a:tcPr>
                </a:tc>
                <a:extLst>
                  <a:ext uri="{0D108BD9-81ED-4DB2-BD59-A6C34878D82A}">
                    <a16:rowId xmlns:a16="http://schemas.microsoft.com/office/drawing/2014/main" xmlns="" val="2056930361"/>
                  </a:ext>
                </a:extLst>
              </a:tr>
              <a:tr h="171500">
                <a:tc>
                  <a:txBody>
                    <a:bodyPr/>
                    <a:lstStyle/>
                    <a:p>
                      <a:pPr algn="ctr" rtl="0" fontAlgn="t"/>
                      <a:r>
                        <a:rPr lang="en-US" sz="1100" b="0" i="0" u="none" strike="noStrike">
                          <a:solidFill>
                            <a:srgbClr val="222223"/>
                          </a:solidFill>
                          <a:effectLst/>
                          <a:latin typeface="Calibri" panose="020F0502020204030204" pitchFamily="34" charset="0"/>
                        </a:rPr>
                        <a:t>40.0</a:t>
                      </a:r>
                    </a:p>
                  </a:txBody>
                  <a:tcPr marL="9525" marR="9525" marT="9525" marB="0">
                    <a:noFill/>
                  </a:tcPr>
                </a:tc>
                <a:extLst>
                  <a:ext uri="{0D108BD9-81ED-4DB2-BD59-A6C34878D82A}">
                    <a16:rowId xmlns:a16="http://schemas.microsoft.com/office/drawing/2014/main" xmlns="" val="4294467799"/>
                  </a:ext>
                </a:extLst>
              </a:tr>
              <a:tr h="171500">
                <a:tc>
                  <a:txBody>
                    <a:bodyPr/>
                    <a:lstStyle/>
                    <a:p>
                      <a:pPr algn="ctr" rtl="0" fontAlgn="t"/>
                      <a:r>
                        <a:rPr lang="en-US" sz="1100" b="0" i="0" u="none" strike="noStrike" dirty="0">
                          <a:solidFill>
                            <a:srgbClr val="222223"/>
                          </a:solidFill>
                          <a:effectLst/>
                          <a:latin typeface="Calibri" panose="020F0502020204030204" pitchFamily="34" charset="0"/>
                        </a:rPr>
                        <a:t>38.4</a:t>
                      </a:r>
                    </a:p>
                  </a:txBody>
                  <a:tcPr marL="9525" marR="9525" marT="9525" marB="0">
                    <a:noFill/>
                  </a:tcPr>
                </a:tc>
                <a:extLst>
                  <a:ext uri="{0D108BD9-81ED-4DB2-BD59-A6C34878D82A}">
                    <a16:rowId xmlns:a16="http://schemas.microsoft.com/office/drawing/2014/main" xmlns="" val="612791244"/>
                  </a:ext>
                </a:extLst>
              </a:tr>
              <a:tr h="171500">
                <a:tc>
                  <a:txBody>
                    <a:bodyPr/>
                    <a:lstStyle/>
                    <a:p>
                      <a:pPr algn="ctr" rtl="0" fontAlgn="t"/>
                      <a:r>
                        <a:rPr lang="en-US" sz="1100" b="0" i="0" u="none" strike="noStrike" dirty="0">
                          <a:solidFill>
                            <a:srgbClr val="222223"/>
                          </a:solidFill>
                          <a:effectLst/>
                          <a:latin typeface="Calibri" panose="020F0502020204030204" pitchFamily="34" charset="0"/>
                        </a:rPr>
                        <a:t>37.8</a:t>
                      </a:r>
                    </a:p>
                  </a:txBody>
                  <a:tcPr marL="9525" marR="9525" marT="9525" marB="0">
                    <a:noFill/>
                  </a:tcPr>
                </a:tc>
                <a:extLst>
                  <a:ext uri="{0D108BD9-81ED-4DB2-BD59-A6C34878D82A}">
                    <a16:rowId xmlns:a16="http://schemas.microsoft.com/office/drawing/2014/main" xmlns="" val="1144282567"/>
                  </a:ext>
                </a:extLst>
              </a:tr>
              <a:tr h="171500">
                <a:tc>
                  <a:txBody>
                    <a:bodyPr/>
                    <a:lstStyle/>
                    <a:p>
                      <a:pPr algn="ctr" rtl="0" fontAlgn="t"/>
                      <a:r>
                        <a:rPr lang="en-US" sz="1100" b="0" i="0" u="none" strike="noStrike" dirty="0">
                          <a:solidFill>
                            <a:srgbClr val="222223"/>
                          </a:solidFill>
                          <a:effectLst/>
                          <a:latin typeface="Calibri" panose="020F0502020204030204" pitchFamily="34" charset="0"/>
                        </a:rPr>
                        <a:t>36.1</a:t>
                      </a:r>
                    </a:p>
                  </a:txBody>
                  <a:tcPr marL="9525" marR="9525" marT="9525" marB="0">
                    <a:noFill/>
                  </a:tcPr>
                </a:tc>
                <a:extLst>
                  <a:ext uri="{0D108BD9-81ED-4DB2-BD59-A6C34878D82A}">
                    <a16:rowId xmlns:a16="http://schemas.microsoft.com/office/drawing/2014/main" xmlns="" val="1304427181"/>
                  </a:ext>
                </a:extLst>
              </a:tr>
              <a:tr h="171500">
                <a:tc>
                  <a:txBody>
                    <a:bodyPr/>
                    <a:lstStyle/>
                    <a:p>
                      <a:pPr algn="ctr" rtl="0" fontAlgn="t"/>
                      <a:r>
                        <a:rPr lang="en-US" sz="1100" b="0" i="0" u="none" strike="noStrike" dirty="0">
                          <a:solidFill>
                            <a:srgbClr val="222223"/>
                          </a:solidFill>
                          <a:effectLst/>
                          <a:latin typeface="Calibri" panose="020F0502020204030204" pitchFamily="34" charset="0"/>
                        </a:rPr>
                        <a:t>35.6</a:t>
                      </a:r>
                    </a:p>
                  </a:txBody>
                  <a:tcPr marL="9525" marR="9525" marT="9525" marB="0">
                    <a:noFill/>
                  </a:tcPr>
                </a:tc>
                <a:extLst>
                  <a:ext uri="{0D108BD9-81ED-4DB2-BD59-A6C34878D82A}">
                    <a16:rowId xmlns:a16="http://schemas.microsoft.com/office/drawing/2014/main" xmlns="" val="511271482"/>
                  </a:ext>
                </a:extLst>
              </a:tr>
              <a:tr h="171500">
                <a:tc>
                  <a:txBody>
                    <a:bodyPr/>
                    <a:lstStyle/>
                    <a:p>
                      <a:pPr algn="ctr" rtl="0" fontAlgn="t"/>
                      <a:r>
                        <a:rPr lang="en-US" sz="1100" b="0" i="0" u="none" strike="noStrike" dirty="0">
                          <a:solidFill>
                            <a:srgbClr val="222223"/>
                          </a:solidFill>
                          <a:effectLst/>
                          <a:latin typeface="Calibri" panose="020F0502020204030204" pitchFamily="34" charset="0"/>
                        </a:rPr>
                        <a:t>31.4</a:t>
                      </a:r>
                    </a:p>
                  </a:txBody>
                  <a:tcPr marL="9525" marR="9525" marT="9525" marB="0">
                    <a:noFill/>
                  </a:tcPr>
                </a:tc>
                <a:extLst>
                  <a:ext uri="{0D108BD9-81ED-4DB2-BD59-A6C34878D82A}">
                    <a16:rowId xmlns:a16="http://schemas.microsoft.com/office/drawing/2014/main" xmlns="" val="4182399078"/>
                  </a:ext>
                </a:extLst>
              </a:tr>
              <a:tr h="171500">
                <a:tc>
                  <a:txBody>
                    <a:bodyPr/>
                    <a:lstStyle/>
                    <a:p>
                      <a:pPr algn="ctr" rtl="0" fontAlgn="t"/>
                      <a:r>
                        <a:rPr lang="en-US" sz="1100" b="0" i="0" u="none" strike="noStrike" dirty="0">
                          <a:solidFill>
                            <a:srgbClr val="222223"/>
                          </a:solidFill>
                          <a:effectLst/>
                          <a:latin typeface="Calibri" panose="020F0502020204030204" pitchFamily="34" charset="0"/>
                        </a:rPr>
                        <a:t>27.8</a:t>
                      </a:r>
                    </a:p>
                  </a:txBody>
                  <a:tcPr marL="9525" marR="9525" marT="9525" marB="0">
                    <a:noFill/>
                  </a:tcPr>
                </a:tc>
                <a:extLst>
                  <a:ext uri="{0D108BD9-81ED-4DB2-BD59-A6C34878D82A}">
                    <a16:rowId xmlns:a16="http://schemas.microsoft.com/office/drawing/2014/main" xmlns="" val="2529677994"/>
                  </a:ext>
                </a:extLst>
              </a:tr>
              <a:tr h="171500">
                <a:tc>
                  <a:txBody>
                    <a:bodyPr/>
                    <a:lstStyle/>
                    <a:p>
                      <a:pPr algn="ctr" rtl="0" fontAlgn="t"/>
                      <a:r>
                        <a:rPr lang="en-US" sz="1100" b="0" i="0" u="none" strike="noStrike" dirty="0">
                          <a:solidFill>
                            <a:srgbClr val="222223"/>
                          </a:solidFill>
                          <a:effectLst/>
                          <a:latin typeface="Calibri" panose="020F0502020204030204" pitchFamily="34" charset="0"/>
                        </a:rPr>
                        <a:t>27.8</a:t>
                      </a:r>
                    </a:p>
                  </a:txBody>
                  <a:tcPr marL="9525" marR="9525" marT="9525" marB="0">
                    <a:noFill/>
                  </a:tcPr>
                </a:tc>
                <a:extLst>
                  <a:ext uri="{0D108BD9-81ED-4DB2-BD59-A6C34878D82A}">
                    <a16:rowId xmlns:a16="http://schemas.microsoft.com/office/drawing/2014/main" xmlns="" val="1306717496"/>
                  </a:ext>
                </a:extLst>
              </a:tr>
              <a:tr h="171500">
                <a:tc>
                  <a:txBody>
                    <a:bodyPr/>
                    <a:lstStyle/>
                    <a:p>
                      <a:pPr algn="ctr" rtl="0" fontAlgn="t"/>
                      <a:r>
                        <a:rPr lang="en-US" sz="1100" b="0" i="0" u="none" strike="noStrike" dirty="0">
                          <a:solidFill>
                            <a:srgbClr val="222223"/>
                          </a:solidFill>
                          <a:effectLst/>
                          <a:latin typeface="Calibri" panose="020F0502020204030204" pitchFamily="34" charset="0"/>
                        </a:rPr>
                        <a:t>27.6</a:t>
                      </a:r>
                    </a:p>
                  </a:txBody>
                  <a:tcPr marL="9525" marR="9525" marT="9525" marB="0">
                    <a:noFill/>
                  </a:tcPr>
                </a:tc>
                <a:extLst>
                  <a:ext uri="{0D108BD9-81ED-4DB2-BD59-A6C34878D82A}">
                    <a16:rowId xmlns:a16="http://schemas.microsoft.com/office/drawing/2014/main" xmlns="" val="3273801677"/>
                  </a:ext>
                </a:extLst>
              </a:tr>
              <a:tr h="171500">
                <a:tc>
                  <a:txBody>
                    <a:bodyPr/>
                    <a:lstStyle/>
                    <a:p>
                      <a:pPr algn="ctr" rtl="0" fontAlgn="t"/>
                      <a:r>
                        <a:rPr lang="en-US" sz="1100" b="0" i="0" u="none" strike="noStrike">
                          <a:solidFill>
                            <a:srgbClr val="222223"/>
                          </a:solidFill>
                          <a:effectLst/>
                          <a:latin typeface="Calibri" panose="020F0502020204030204" pitchFamily="34" charset="0"/>
                        </a:rPr>
                        <a:t>26.5</a:t>
                      </a:r>
                    </a:p>
                  </a:txBody>
                  <a:tcPr marL="9525" marR="9525" marT="9525" marB="0">
                    <a:noFill/>
                  </a:tcPr>
                </a:tc>
                <a:extLst>
                  <a:ext uri="{0D108BD9-81ED-4DB2-BD59-A6C34878D82A}">
                    <a16:rowId xmlns:a16="http://schemas.microsoft.com/office/drawing/2014/main" xmlns="" val="1067971605"/>
                  </a:ext>
                </a:extLst>
              </a:tr>
              <a:tr h="171500">
                <a:tc>
                  <a:txBody>
                    <a:bodyPr/>
                    <a:lstStyle/>
                    <a:p>
                      <a:pPr algn="ctr" rtl="0" fontAlgn="t"/>
                      <a:r>
                        <a:rPr lang="en-US" sz="1100" b="0" i="0" u="none" strike="noStrike" dirty="0">
                          <a:solidFill>
                            <a:srgbClr val="222223"/>
                          </a:solidFill>
                          <a:effectLst/>
                          <a:latin typeface="Calibri" panose="020F0502020204030204" pitchFamily="34" charset="0"/>
                        </a:rPr>
                        <a:t>25.5</a:t>
                      </a:r>
                    </a:p>
                  </a:txBody>
                  <a:tcPr marL="9525" marR="9525" marT="9525" marB="0">
                    <a:noFill/>
                  </a:tcPr>
                </a:tc>
                <a:extLst>
                  <a:ext uri="{0D108BD9-81ED-4DB2-BD59-A6C34878D82A}">
                    <a16:rowId xmlns:a16="http://schemas.microsoft.com/office/drawing/2014/main" xmlns="" val="1744675154"/>
                  </a:ext>
                </a:extLst>
              </a:tr>
              <a:tr h="171500">
                <a:tc>
                  <a:txBody>
                    <a:bodyPr/>
                    <a:lstStyle/>
                    <a:p>
                      <a:pPr algn="ctr" rtl="0" fontAlgn="t"/>
                      <a:r>
                        <a:rPr lang="en-US" sz="1100" b="0" i="0" u="none" strike="noStrike" dirty="0">
                          <a:solidFill>
                            <a:srgbClr val="222223"/>
                          </a:solidFill>
                          <a:effectLst/>
                          <a:latin typeface="Calibri" panose="020F0502020204030204" pitchFamily="34" charset="0"/>
                        </a:rPr>
                        <a:t>23.7</a:t>
                      </a:r>
                    </a:p>
                  </a:txBody>
                  <a:tcPr marL="9525" marR="9525" marT="9525" marB="0">
                    <a:noFill/>
                  </a:tcPr>
                </a:tc>
                <a:extLst>
                  <a:ext uri="{0D108BD9-81ED-4DB2-BD59-A6C34878D82A}">
                    <a16:rowId xmlns:a16="http://schemas.microsoft.com/office/drawing/2014/main" xmlns="" val="2134693743"/>
                  </a:ext>
                </a:extLst>
              </a:tr>
              <a:tr h="171500">
                <a:tc>
                  <a:txBody>
                    <a:bodyPr/>
                    <a:lstStyle/>
                    <a:p>
                      <a:pPr algn="ctr" rtl="0" fontAlgn="t"/>
                      <a:r>
                        <a:rPr lang="en-US" sz="1100" b="0" i="0" u="none" strike="noStrike">
                          <a:solidFill>
                            <a:srgbClr val="222223"/>
                          </a:solidFill>
                          <a:effectLst/>
                          <a:latin typeface="Calibri" panose="020F0502020204030204" pitchFamily="34" charset="0"/>
                        </a:rPr>
                        <a:t>23.1</a:t>
                      </a:r>
                    </a:p>
                  </a:txBody>
                  <a:tcPr marL="9525" marR="9525" marT="9525" marB="0">
                    <a:noFill/>
                  </a:tcPr>
                </a:tc>
                <a:extLst>
                  <a:ext uri="{0D108BD9-81ED-4DB2-BD59-A6C34878D82A}">
                    <a16:rowId xmlns:a16="http://schemas.microsoft.com/office/drawing/2014/main" xmlns="" val="3688561848"/>
                  </a:ext>
                </a:extLst>
              </a:tr>
              <a:tr h="171500">
                <a:tc>
                  <a:txBody>
                    <a:bodyPr/>
                    <a:lstStyle/>
                    <a:p>
                      <a:pPr algn="ctr" rtl="0" fontAlgn="t"/>
                      <a:r>
                        <a:rPr lang="en-US" sz="1100" b="0" i="0" u="none" strike="noStrike" dirty="0">
                          <a:solidFill>
                            <a:srgbClr val="222223"/>
                          </a:solidFill>
                          <a:effectLst/>
                          <a:latin typeface="Calibri" panose="020F0502020204030204" pitchFamily="34" charset="0"/>
                        </a:rPr>
                        <a:t>23.1</a:t>
                      </a:r>
                    </a:p>
                  </a:txBody>
                  <a:tcPr marL="9525" marR="9525" marT="9525" marB="0">
                    <a:noFill/>
                  </a:tcPr>
                </a:tc>
                <a:extLst>
                  <a:ext uri="{0D108BD9-81ED-4DB2-BD59-A6C34878D82A}">
                    <a16:rowId xmlns:a16="http://schemas.microsoft.com/office/drawing/2014/main" xmlns="" val="263340431"/>
                  </a:ext>
                </a:extLst>
              </a:tr>
              <a:tr h="171500">
                <a:tc>
                  <a:txBody>
                    <a:bodyPr/>
                    <a:lstStyle/>
                    <a:p>
                      <a:pPr algn="ctr" rtl="0" fontAlgn="t"/>
                      <a:r>
                        <a:rPr lang="en-US" sz="1100" b="0" i="0" u="none" strike="noStrike">
                          <a:solidFill>
                            <a:srgbClr val="222223"/>
                          </a:solidFill>
                          <a:effectLst/>
                          <a:latin typeface="Calibri" panose="020F0502020204030204" pitchFamily="34" charset="0"/>
                        </a:rPr>
                        <a:t>22.4</a:t>
                      </a:r>
                    </a:p>
                  </a:txBody>
                  <a:tcPr marL="9525" marR="9525" marT="9525" marB="0">
                    <a:noFill/>
                  </a:tcPr>
                </a:tc>
                <a:extLst>
                  <a:ext uri="{0D108BD9-81ED-4DB2-BD59-A6C34878D82A}">
                    <a16:rowId xmlns:a16="http://schemas.microsoft.com/office/drawing/2014/main" xmlns="" val="630570944"/>
                  </a:ext>
                </a:extLst>
              </a:tr>
              <a:tr h="171500">
                <a:tc>
                  <a:txBody>
                    <a:bodyPr/>
                    <a:lstStyle/>
                    <a:p>
                      <a:pPr algn="ctr" rtl="0" fontAlgn="t"/>
                      <a:r>
                        <a:rPr lang="en-US" sz="1100" b="0" i="0" u="none" strike="noStrike" dirty="0">
                          <a:solidFill>
                            <a:srgbClr val="222223"/>
                          </a:solidFill>
                          <a:effectLst/>
                          <a:latin typeface="Calibri" panose="020F0502020204030204" pitchFamily="34" charset="0"/>
                        </a:rPr>
                        <a:t>22.3</a:t>
                      </a:r>
                    </a:p>
                  </a:txBody>
                  <a:tcPr marL="9525" marR="9525" marT="9525" marB="0">
                    <a:noFill/>
                  </a:tcPr>
                </a:tc>
                <a:extLst>
                  <a:ext uri="{0D108BD9-81ED-4DB2-BD59-A6C34878D82A}">
                    <a16:rowId xmlns:a16="http://schemas.microsoft.com/office/drawing/2014/main" xmlns="" val="2299693306"/>
                  </a:ext>
                </a:extLst>
              </a:tr>
              <a:tr h="171500">
                <a:tc>
                  <a:txBody>
                    <a:bodyPr/>
                    <a:lstStyle/>
                    <a:p>
                      <a:pPr algn="ctr" rtl="0" fontAlgn="t"/>
                      <a:r>
                        <a:rPr lang="en-US" sz="1100" b="0" i="0" u="none" strike="noStrike" dirty="0">
                          <a:solidFill>
                            <a:srgbClr val="222223"/>
                          </a:solidFill>
                          <a:effectLst/>
                          <a:latin typeface="Calibri" panose="020F0502020204030204" pitchFamily="34" charset="0"/>
                        </a:rPr>
                        <a:t>21.4</a:t>
                      </a:r>
                    </a:p>
                  </a:txBody>
                  <a:tcPr marL="9525" marR="9525" marT="9525" marB="0">
                    <a:noFill/>
                  </a:tcPr>
                </a:tc>
                <a:extLst>
                  <a:ext uri="{0D108BD9-81ED-4DB2-BD59-A6C34878D82A}">
                    <a16:rowId xmlns:a16="http://schemas.microsoft.com/office/drawing/2014/main" xmlns="" val="1615230506"/>
                  </a:ext>
                </a:extLst>
              </a:tr>
              <a:tr h="171500">
                <a:tc>
                  <a:txBody>
                    <a:bodyPr/>
                    <a:lstStyle/>
                    <a:p>
                      <a:pPr algn="ctr" rtl="0" fontAlgn="t"/>
                      <a:r>
                        <a:rPr lang="en-US" sz="1100" b="0" i="0" u="none" strike="noStrike" dirty="0">
                          <a:solidFill>
                            <a:srgbClr val="222223"/>
                          </a:solidFill>
                          <a:effectLst/>
                          <a:latin typeface="Calibri" panose="020F0502020204030204" pitchFamily="34" charset="0"/>
                        </a:rPr>
                        <a:t>21.1</a:t>
                      </a:r>
                    </a:p>
                  </a:txBody>
                  <a:tcPr marL="9525" marR="9525" marT="9525" marB="0">
                    <a:noFill/>
                  </a:tcPr>
                </a:tc>
                <a:extLst>
                  <a:ext uri="{0D108BD9-81ED-4DB2-BD59-A6C34878D82A}">
                    <a16:rowId xmlns:a16="http://schemas.microsoft.com/office/drawing/2014/main" xmlns="" val="2715804042"/>
                  </a:ext>
                </a:extLst>
              </a:tr>
              <a:tr h="171500">
                <a:tc>
                  <a:txBody>
                    <a:bodyPr/>
                    <a:lstStyle/>
                    <a:p>
                      <a:pPr algn="ctr" rtl="0" fontAlgn="t"/>
                      <a:r>
                        <a:rPr lang="en-US" sz="1100" b="0" i="0" u="none" strike="noStrike">
                          <a:solidFill>
                            <a:srgbClr val="222223"/>
                          </a:solidFill>
                          <a:effectLst/>
                          <a:latin typeface="Calibri" panose="020F0502020204030204" pitchFamily="34" charset="0"/>
                        </a:rPr>
                        <a:t>20.2</a:t>
                      </a:r>
                    </a:p>
                  </a:txBody>
                  <a:tcPr marL="9525" marR="9525" marT="9525" marB="0">
                    <a:noFill/>
                  </a:tcPr>
                </a:tc>
                <a:extLst>
                  <a:ext uri="{0D108BD9-81ED-4DB2-BD59-A6C34878D82A}">
                    <a16:rowId xmlns:a16="http://schemas.microsoft.com/office/drawing/2014/main" xmlns="" val="1718104059"/>
                  </a:ext>
                </a:extLst>
              </a:tr>
              <a:tr h="171500">
                <a:tc>
                  <a:txBody>
                    <a:bodyPr/>
                    <a:lstStyle/>
                    <a:p>
                      <a:pPr algn="ctr" rtl="0" fontAlgn="t"/>
                      <a:r>
                        <a:rPr lang="en-US" sz="1100" b="0" i="0" u="none" strike="noStrike" dirty="0">
                          <a:solidFill>
                            <a:srgbClr val="222223"/>
                          </a:solidFill>
                          <a:effectLst/>
                          <a:latin typeface="Calibri" panose="020F0502020204030204" pitchFamily="34" charset="0"/>
                        </a:rPr>
                        <a:t>18.1</a:t>
                      </a:r>
                    </a:p>
                  </a:txBody>
                  <a:tcPr marL="9525" marR="9525" marT="9525" marB="0">
                    <a:noFill/>
                  </a:tcPr>
                </a:tc>
                <a:extLst>
                  <a:ext uri="{0D108BD9-81ED-4DB2-BD59-A6C34878D82A}">
                    <a16:rowId xmlns:a16="http://schemas.microsoft.com/office/drawing/2014/main" xmlns="" val="267338256"/>
                  </a:ext>
                </a:extLst>
              </a:tr>
              <a:tr h="171500">
                <a:tc>
                  <a:txBody>
                    <a:bodyPr/>
                    <a:lstStyle/>
                    <a:p>
                      <a:pPr algn="ctr" rtl="0" fontAlgn="t"/>
                      <a:r>
                        <a:rPr lang="en-US" sz="1100" b="0" i="0" u="none" strike="noStrike" dirty="0">
                          <a:solidFill>
                            <a:srgbClr val="222223"/>
                          </a:solidFill>
                          <a:effectLst/>
                          <a:latin typeface="Calibri" panose="020F0502020204030204" pitchFamily="34" charset="0"/>
                        </a:rPr>
                        <a:t>17.3</a:t>
                      </a:r>
                    </a:p>
                  </a:txBody>
                  <a:tcPr marL="9525" marR="9525" marT="9525" marB="0">
                    <a:noFill/>
                  </a:tcPr>
                </a:tc>
                <a:extLst>
                  <a:ext uri="{0D108BD9-81ED-4DB2-BD59-A6C34878D82A}">
                    <a16:rowId xmlns:a16="http://schemas.microsoft.com/office/drawing/2014/main" xmlns="" val="4113526429"/>
                  </a:ext>
                </a:extLst>
              </a:tr>
              <a:tr h="171500">
                <a:tc>
                  <a:txBody>
                    <a:bodyPr/>
                    <a:lstStyle/>
                    <a:p>
                      <a:pPr algn="ctr" rtl="0" fontAlgn="t"/>
                      <a:r>
                        <a:rPr lang="en-US" sz="1100" b="0" i="0" u="none" strike="noStrike" dirty="0">
                          <a:solidFill>
                            <a:srgbClr val="222223"/>
                          </a:solidFill>
                          <a:effectLst/>
                          <a:latin typeface="Calibri" panose="020F0502020204030204" pitchFamily="34" charset="0"/>
                        </a:rPr>
                        <a:t>14.4</a:t>
                      </a:r>
                    </a:p>
                  </a:txBody>
                  <a:tcPr marL="9525" marR="9525" marT="9525" marB="0">
                    <a:noFill/>
                  </a:tcPr>
                </a:tc>
                <a:extLst>
                  <a:ext uri="{0D108BD9-81ED-4DB2-BD59-A6C34878D82A}">
                    <a16:rowId xmlns:a16="http://schemas.microsoft.com/office/drawing/2014/main" xmlns="" val="1558598972"/>
                  </a:ext>
                </a:extLst>
              </a:tr>
            </a:tbl>
          </a:graphicData>
        </a:graphic>
      </p:graphicFrame>
    </p:spTree>
    <p:extLst>
      <p:ext uri="{BB962C8B-B14F-4D97-AF65-F5344CB8AC3E}">
        <p14:creationId xmlns:p14="http://schemas.microsoft.com/office/powerpoint/2010/main" val="144052183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276999"/>
          </a:xfrm>
        </p:spPr>
        <p:txBody>
          <a:bodyPr/>
          <a:lstStyle/>
          <a:p>
            <a:r>
              <a:rPr lang="en-US" dirty="0"/>
              <a:t>Willingness to Pay for Better Security – By Regional Economy</a:t>
            </a:r>
          </a:p>
        </p:txBody>
      </p:sp>
      <p:graphicFrame>
        <p:nvGraphicFramePr>
          <p:cNvPr id="5" name="Chart 4"/>
          <p:cNvGraphicFramePr/>
          <p:nvPr>
            <p:extLst>
              <p:ext uri="{D42A27DB-BD31-4B8C-83A1-F6EECF244321}">
                <p14:modId xmlns:p14="http://schemas.microsoft.com/office/powerpoint/2010/main" val="1635906186"/>
              </p:ext>
            </p:extLst>
          </p:nvPr>
        </p:nvGraphicFramePr>
        <p:xfrm>
          <a:off x="178353" y="1584960"/>
          <a:ext cx="7680960" cy="4206240"/>
        </p:xfrm>
        <a:graphic>
          <a:graphicData uri="http://schemas.openxmlformats.org/drawingml/2006/chart">
            <c:chart xmlns:c="http://schemas.openxmlformats.org/drawingml/2006/chart" xmlns:r="http://schemas.openxmlformats.org/officeDocument/2006/relationships" r:id="rId2"/>
          </a:graphicData>
        </a:graphic>
      </p:graphicFrame>
      <p:cxnSp>
        <p:nvCxnSpPr>
          <p:cNvPr id="6" name="Straight Connector 5"/>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
        <p:nvSpPr>
          <p:cNvPr id="11" name="Text Placeholder 2">
            <a:extLst>
              <a:ext uri="{FF2B5EF4-FFF2-40B4-BE49-F238E27FC236}">
                <a16:creationId xmlns:a16="http://schemas.microsoft.com/office/drawing/2014/main" xmlns="" id="{150C3879-51B7-45C7-9B55-C8C8714B0B7C}"/>
              </a:ext>
            </a:extLst>
          </p:cNvPr>
          <p:cNvSpPr>
            <a:spLocks noGrp="1"/>
          </p:cNvSpPr>
          <p:nvPr>
            <p:ph type="body" sz="quarter" idx="16"/>
          </p:nvPr>
        </p:nvSpPr>
        <p:spPr>
          <a:xfrm>
            <a:off x="209558" y="6316275"/>
            <a:ext cx="7258042" cy="356508"/>
          </a:xfrm>
        </p:spPr>
        <p:txBody>
          <a:bodyPr/>
          <a:lstStyle/>
          <a:p>
            <a:r>
              <a:rPr lang="en-US" dirty="0"/>
              <a:t>Q31. When buying a product, such as an app or a connected device, how much more are you willing to pay for better product security?</a:t>
            </a:r>
          </a:p>
          <a:p>
            <a:r>
              <a:rPr lang="en-US" dirty="0"/>
              <a:t>party. Base: All Respondents (n=25,262)</a:t>
            </a:r>
          </a:p>
        </p:txBody>
      </p:sp>
      <p:graphicFrame>
        <p:nvGraphicFramePr>
          <p:cNvPr id="3" name="Table 2">
            <a:extLst>
              <a:ext uri="{FF2B5EF4-FFF2-40B4-BE49-F238E27FC236}">
                <a16:creationId xmlns:a16="http://schemas.microsoft.com/office/drawing/2014/main" xmlns="" id="{8003E793-48E7-40AE-BC46-1C3C2A4CAF54}"/>
              </a:ext>
            </a:extLst>
          </p:cNvPr>
          <p:cNvGraphicFramePr>
            <a:graphicFrameLocks noGrp="1"/>
          </p:cNvGraphicFramePr>
          <p:nvPr>
            <p:extLst>
              <p:ext uri="{D42A27DB-BD31-4B8C-83A1-F6EECF244321}">
                <p14:modId xmlns:p14="http://schemas.microsoft.com/office/powerpoint/2010/main" val="793376762"/>
              </p:ext>
            </p:extLst>
          </p:nvPr>
        </p:nvGraphicFramePr>
        <p:xfrm>
          <a:off x="8073154" y="1196752"/>
          <a:ext cx="593975" cy="4248471"/>
        </p:xfrm>
        <a:graphic>
          <a:graphicData uri="http://schemas.openxmlformats.org/drawingml/2006/table">
            <a:tbl>
              <a:tblPr>
                <a:tableStyleId>{5C22544A-7EE6-4342-B048-85BDC9FD1C3A}</a:tableStyleId>
              </a:tblPr>
              <a:tblGrid>
                <a:gridCol w="593975">
                  <a:extLst>
                    <a:ext uri="{9D8B030D-6E8A-4147-A177-3AD203B41FA5}">
                      <a16:colId xmlns:a16="http://schemas.microsoft.com/office/drawing/2014/main" xmlns="" val="3489779820"/>
                    </a:ext>
                  </a:extLst>
                </a:gridCol>
              </a:tblGrid>
              <a:tr h="400663">
                <a:tc>
                  <a:txBody>
                    <a:bodyPr/>
                    <a:lstStyle/>
                    <a:p>
                      <a:pPr algn="ctr" fontAlgn="t"/>
                      <a:r>
                        <a:rPr lang="en-US" sz="1200" b="1" i="0" u="sng" strike="noStrike" dirty="0">
                          <a:solidFill>
                            <a:srgbClr val="000000"/>
                          </a:solidFill>
                          <a:effectLst/>
                          <a:latin typeface="+mn-lt"/>
                        </a:rPr>
                        <a:t>Mean (Incl. 0)</a:t>
                      </a:r>
                    </a:p>
                  </a:txBody>
                  <a:tcPr marL="7620" marR="7620" marT="0" marB="0" anchor="b">
                    <a:noFill/>
                  </a:tcPr>
                </a:tc>
                <a:extLst>
                  <a:ext uri="{0D108BD9-81ED-4DB2-BD59-A6C34878D82A}">
                    <a16:rowId xmlns:a16="http://schemas.microsoft.com/office/drawing/2014/main" xmlns="" val="3728236066"/>
                  </a:ext>
                </a:extLst>
              </a:tr>
              <a:tr h="469177">
                <a:tc>
                  <a:txBody>
                    <a:bodyPr/>
                    <a:lstStyle/>
                    <a:p>
                      <a:pPr algn="ctr" fontAlgn="t"/>
                      <a:r>
                        <a:rPr lang="en-US" sz="1200" u="none" strike="noStrike" dirty="0">
                          <a:effectLst/>
                          <a:latin typeface="+mn-lt"/>
                        </a:rPr>
                        <a:t>31.2</a:t>
                      </a:r>
                      <a:endParaRPr lang="en-US" sz="1200" b="0" i="0" u="none" strike="noStrike" dirty="0">
                        <a:solidFill>
                          <a:srgbClr val="000000"/>
                        </a:solidFill>
                        <a:effectLst/>
                        <a:latin typeface="+mn-lt"/>
                      </a:endParaRPr>
                    </a:p>
                  </a:txBody>
                  <a:tcPr marL="7620" marR="7620" marT="0" marB="0" anchor="b">
                    <a:noFill/>
                  </a:tcPr>
                </a:tc>
                <a:extLst>
                  <a:ext uri="{0D108BD9-81ED-4DB2-BD59-A6C34878D82A}">
                    <a16:rowId xmlns:a16="http://schemas.microsoft.com/office/drawing/2014/main" xmlns="" val="2909601093"/>
                  </a:ext>
                </a:extLst>
              </a:tr>
              <a:tr h="756738">
                <a:tc>
                  <a:txBody>
                    <a:bodyPr/>
                    <a:lstStyle/>
                    <a:p>
                      <a:pPr algn="ctr" rtl="0" fontAlgn="t"/>
                      <a:r>
                        <a:rPr lang="en-US" sz="1200" b="0" i="0" u="none" strike="noStrike" dirty="0">
                          <a:solidFill>
                            <a:srgbClr val="222223"/>
                          </a:solidFill>
                          <a:effectLst/>
                          <a:latin typeface="Calibri" panose="020F0502020204030204" pitchFamily="34" charset="0"/>
                        </a:rPr>
                        <a:t>40.4</a:t>
                      </a:r>
                    </a:p>
                  </a:txBody>
                  <a:tcPr marL="9525" marR="9525" marT="9525" marB="0" anchor="b">
                    <a:noFill/>
                  </a:tcPr>
                </a:tc>
                <a:extLst>
                  <a:ext uri="{0D108BD9-81ED-4DB2-BD59-A6C34878D82A}">
                    <a16:rowId xmlns:a16="http://schemas.microsoft.com/office/drawing/2014/main" xmlns="" val="1754360692"/>
                  </a:ext>
                </a:extLst>
              </a:tr>
              <a:tr h="378369">
                <a:tc>
                  <a:txBody>
                    <a:bodyPr/>
                    <a:lstStyle/>
                    <a:p>
                      <a:pPr algn="ctr" rtl="0" fontAlgn="t"/>
                      <a:r>
                        <a:rPr lang="en-US" sz="1200" b="0" i="0" u="none" strike="noStrike" dirty="0">
                          <a:solidFill>
                            <a:srgbClr val="222223"/>
                          </a:solidFill>
                          <a:effectLst/>
                          <a:latin typeface="Calibri" panose="020F0502020204030204" pitchFamily="34" charset="0"/>
                        </a:rPr>
                        <a:t>34.3</a:t>
                      </a:r>
                    </a:p>
                  </a:txBody>
                  <a:tcPr marL="9525" marR="9525" marT="9525" marB="0" anchor="b">
                    <a:noFill/>
                  </a:tcPr>
                </a:tc>
                <a:extLst>
                  <a:ext uri="{0D108BD9-81ED-4DB2-BD59-A6C34878D82A}">
                    <a16:rowId xmlns:a16="http://schemas.microsoft.com/office/drawing/2014/main" xmlns="" val="3015810368"/>
                  </a:ext>
                </a:extLst>
              </a:tr>
              <a:tr h="454043">
                <a:tc>
                  <a:txBody>
                    <a:bodyPr/>
                    <a:lstStyle/>
                    <a:p>
                      <a:pPr algn="ctr" rtl="0" fontAlgn="t"/>
                      <a:r>
                        <a:rPr lang="en-US" sz="1200" b="0" i="0" u="none" strike="noStrike" dirty="0">
                          <a:solidFill>
                            <a:srgbClr val="222223"/>
                          </a:solidFill>
                          <a:effectLst/>
                          <a:latin typeface="Calibri" panose="020F0502020204030204" pitchFamily="34" charset="0"/>
                        </a:rPr>
                        <a:t>31.4</a:t>
                      </a:r>
                    </a:p>
                  </a:txBody>
                  <a:tcPr marL="9525" marR="9525" marT="9525" marB="0" anchor="b">
                    <a:noFill/>
                  </a:tcPr>
                </a:tc>
                <a:extLst>
                  <a:ext uri="{0D108BD9-81ED-4DB2-BD59-A6C34878D82A}">
                    <a16:rowId xmlns:a16="http://schemas.microsoft.com/office/drawing/2014/main" xmlns="" val="2816683435"/>
                  </a:ext>
                </a:extLst>
              </a:tr>
              <a:tr h="378369">
                <a:tc>
                  <a:txBody>
                    <a:bodyPr/>
                    <a:lstStyle/>
                    <a:p>
                      <a:pPr algn="ctr" rtl="0" fontAlgn="t"/>
                      <a:r>
                        <a:rPr lang="en-US" sz="1200" b="0" i="0" u="none" strike="noStrike">
                          <a:solidFill>
                            <a:srgbClr val="222223"/>
                          </a:solidFill>
                          <a:effectLst/>
                          <a:latin typeface="Calibri" panose="020F0502020204030204" pitchFamily="34" charset="0"/>
                        </a:rPr>
                        <a:t>27.7</a:t>
                      </a:r>
                    </a:p>
                  </a:txBody>
                  <a:tcPr marL="9525" marR="9525" marT="9525" marB="0" anchor="b">
                    <a:noFill/>
                  </a:tcPr>
                </a:tc>
                <a:extLst>
                  <a:ext uri="{0D108BD9-81ED-4DB2-BD59-A6C34878D82A}">
                    <a16:rowId xmlns:a16="http://schemas.microsoft.com/office/drawing/2014/main" xmlns="" val="519492867"/>
                  </a:ext>
                </a:extLst>
              </a:tr>
              <a:tr h="378369">
                <a:tc>
                  <a:txBody>
                    <a:bodyPr/>
                    <a:lstStyle/>
                    <a:p>
                      <a:pPr algn="ctr" rtl="0" fontAlgn="t"/>
                      <a:r>
                        <a:rPr lang="en-US" sz="1200" b="0" i="0" u="none" strike="noStrike" dirty="0">
                          <a:solidFill>
                            <a:srgbClr val="222223"/>
                          </a:solidFill>
                          <a:effectLst/>
                          <a:latin typeface="Calibri" panose="020F0502020204030204" pitchFamily="34" charset="0"/>
                        </a:rPr>
                        <a:t>23.7</a:t>
                      </a:r>
                    </a:p>
                  </a:txBody>
                  <a:tcPr marL="9525" marR="9525" marT="9525" marB="0" anchor="b">
                    <a:noFill/>
                  </a:tcPr>
                </a:tc>
                <a:extLst>
                  <a:ext uri="{0D108BD9-81ED-4DB2-BD59-A6C34878D82A}">
                    <a16:rowId xmlns:a16="http://schemas.microsoft.com/office/drawing/2014/main" xmlns="" val="463565588"/>
                  </a:ext>
                </a:extLst>
              </a:tr>
              <a:tr h="454043">
                <a:tc>
                  <a:txBody>
                    <a:bodyPr/>
                    <a:lstStyle/>
                    <a:p>
                      <a:pPr algn="ctr" rtl="0" fontAlgn="t"/>
                      <a:r>
                        <a:rPr lang="en-US" sz="1200" b="0" i="0" u="none" strike="noStrike" dirty="0">
                          <a:solidFill>
                            <a:srgbClr val="222223"/>
                          </a:solidFill>
                          <a:effectLst/>
                          <a:latin typeface="Calibri" panose="020F0502020204030204" pitchFamily="34" charset="0"/>
                        </a:rPr>
                        <a:t>23.4</a:t>
                      </a:r>
                    </a:p>
                  </a:txBody>
                  <a:tcPr marL="9525" marR="9525" marT="9525" marB="0" anchor="b">
                    <a:noFill/>
                  </a:tcPr>
                </a:tc>
                <a:extLst>
                  <a:ext uri="{0D108BD9-81ED-4DB2-BD59-A6C34878D82A}">
                    <a16:rowId xmlns:a16="http://schemas.microsoft.com/office/drawing/2014/main" xmlns="" val="3147168979"/>
                  </a:ext>
                </a:extLst>
              </a:tr>
              <a:tr h="378369">
                <a:tc>
                  <a:txBody>
                    <a:bodyPr/>
                    <a:lstStyle/>
                    <a:p>
                      <a:pPr algn="ctr" rtl="0" fontAlgn="t"/>
                      <a:r>
                        <a:rPr lang="en-US" sz="1200" b="0" i="0" u="none" strike="noStrike" dirty="0">
                          <a:solidFill>
                            <a:srgbClr val="222223"/>
                          </a:solidFill>
                          <a:effectLst/>
                          <a:latin typeface="Calibri" panose="020F0502020204030204" pitchFamily="34" charset="0"/>
                        </a:rPr>
                        <a:t>22.8</a:t>
                      </a:r>
                    </a:p>
                  </a:txBody>
                  <a:tcPr marL="9525" marR="9525" marT="9525" marB="0" anchor="b">
                    <a:noFill/>
                  </a:tcPr>
                </a:tc>
                <a:extLst>
                  <a:ext uri="{0D108BD9-81ED-4DB2-BD59-A6C34878D82A}">
                    <a16:rowId xmlns:a16="http://schemas.microsoft.com/office/drawing/2014/main" xmlns="" val="1362344894"/>
                  </a:ext>
                </a:extLst>
              </a:tr>
              <a:tr h="200331">
                <a:tc>
                  <a:txBody>
                    <a:bodyPr/>
                    <a:lstStyle/>
                    <a:p>
                      <a:pPr algn="ctr" fontAlgn="t"/>
                      <a:endParaRPr lang="en-US" sz="1200" b="0" i="0" u="none" strike="noStrike" dirty="0">
                        <a:solidFill>
                          <a:srgbClr val="000000"/>
                        </a:solidFill>
                        <a:effectLst/>
                        <a:latin typeface="+mn-lt"/>
                      </a:endParaRPr>
                    </a:p>
                  </a:txBody>
                  <a:tcPr marL="7620" marR="7620" marT="0" marB="0" anchor="b">
                    <a:noFill/>
                  </a:tcPr>
                </a:tc>
                <a:extLst>
                  <a:ext uri="{0D108BD9-81ED-4DB2-BD59-A6C34878D82A}">
                    <a16:rowId xmlns:a16="http://schemas.microsoft.com/office/drawing/2014/main" xmlns="" val="1934934034"/>
                  </a:ext>
                </a:extLst>
              </a:tr>
            </a:tbl>
          </a:graphicData>
        </a:graphic>
      </p:graphicFrame>
    </p:spTree>
    <p:extLst>
      <p:ext uri="{BB962C8B-B14F-4D97-AF65-F5344CB8AC3E}">
        <p14:creationId xmlns:p14="http://schemas.microsoft.com/office/powerpoint/2010/main" val="71060566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553998"/>
          </a:xfrm>
        </p:spPr>
        <p:txBody>
          <a:bodyPr/>
          <a:lstStyle/>
          <a:p>
            <a:pPr algn="just"/>
            <a:r>
              <a:rPr lang="en-US" dirty="0"/>
              <a:t>Eight in ten (77%) are concerned about their internet-connected devices being hacked. </a:t>
            </a:r>
          </a:p>
        </p:txBody>
      </p:sp>
      <p:sp>
        <p:nvSpPr>
          <p:cNvPr id="3" name="Text Placeholder 2"/>
          <p:cNvSpPr>
            <a:spLocks noGrp="1"/>
          </p:cNvSpPr>
          <p:nvPr>
            <p:ph type="body" sz="quarter" idx="16"/>
          </p:nvPr>
        </p:nvSpPr>
        <p:spPr>
          <a:xfrm>
            <a:off x="209558" y="6526589"/>
            <a:ext cx="7258042" cy="146194"/>
          </a:xfrm>
        </p:spPr>
        <p:txBody>
          <a:bodyPr/>
          <a:lstStyle/>
          <a:p>
            <a:r>
              <a:rPr lang="en-US" dirty="0"/>
              <a:t>Q32. How concerned are you about your Internet-connected device(s) being hacked? Base: All Respondents (n=24,359)</a:t>
            </a:r>
          </a:p>
        </p:txBody>
      </p:sp>
      <p:graphicFrame>
        <p:nvGraphicFramePr>
          <p:cNvPr id="5" name="Chart 4"/>
          <p:cNvGraphicFramePr/>
          <p:nvPr>
            <p:extLst>
              <p:ext uri="{D42A27DB-BD31-4B8C-83A1-F6EECF244321}">
                <p14:modId xmlns:p14="http://schemas.microsoft.com/office/powerpoint/2010/main" val="1867812471"/>
              </p:ext>
            </p:extLst>
          </p:nvPr>
        </p:nvGraphicFramePr>
        <p:xfrm>
          <a:off x="287564" y="1020654"/>
          <a:ext cx="7680960" cy="5394960"/>
        </p:xfrm>
        <a:graphic>
          <a:graphicData uri="http://schemas.openxmlformats.org/drawingml/2006/chart">
            <c:chart xmlns:c="http://schemas.openxmlformats.org/drawingml/2006/chart" xmlns:r="http://schemas.openxmlformats.org/officeDocument/2006/relationships" r:id="rId2"/>
          </a:graphicData>
        </a:graphic>
      </p:graphicFrame>
      <p:cxnSp>
        <p:nvCxnSpPr>
          <p:cNvPr id="6" name="Straight Connector 5"/>
          <p:cNvCxnSpPr/>
          <p:nvPr/>
        </p:nvCxnSpPr>
        <p:spPr>
          <a:xfrm>
            <a:off x="381000" y="1414651"/>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7578639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553998"/>
          </a:xfrm>
        </p:spPr>
        <p:txBody>
          <a:bodyPr/>
          <a:lstStyle/>
          <a:p>
            <a:pPr algn="just"/>
            <a:r>
              <a:rPr lang="en-US" dirty="0"/>
              <a:t>Those in developing economies are most concerned about their devices being hacked. </a:t>
            </a:r>
          </a:p>
        </p:txBody>
      </p:sp>
      <p:graphicFrame>
        <p:nvGraphicFramePr>
          <p:cNvPr id="5" name="Chart 4"/>
          <p:cNvGraphicFramePr/>
          <p:nvPr>
            <p:extLst>
              <p:ext uri="{D42A27DB-BD31-4B8C-83A1-F6EECF244321}">
                <p14:modId xmlns:p14="http://schemas.microsoft.com/office/powerpoint/2010/main" val="2297550520"/>
              </p:ext>
            </p:extLst>
          </p:nvPr>
        </p:nvGraphicFramePr>
        <p:xfrm>
          <a:off x="268506" y="1584960"/>
          <a:ext cx="7680960" cy="4206240"/>
        </p:xfrm>
        <a:graphic>
          <a:graphicData uri="http://schemas.openxmlformats.org/drawingml/2006/chart">
            <c:chart xmlns:c="http://schemas.openxmlformats.org/drawingml/2006/chart" xmlns:r="http://schemas.openxmlformats.org/officeDocument/2006/relationships" r:id="rId2"/>
          </a:graphicData>
        </a:graphic>
      </p:graphicFrame>
      <p:cxnSp>
        <p:nvCxnSpPr>
          <p:cNvPr id="6" name="Straight Connector 5"/>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
        <p:nvSpPr>
          <p:cNvPr id="10" name="Text Placeholder 2">
            <a:extLst>
              <a:ext uri="{FF2B5EF4-FFF2-40B4-BE49-F238E27FC236}">
                <a16:creationId xmlns:a16="http://schemas.microsoft.com/office/drawing/2014/main" xmlns="" id="{37EF82F3-C918-42A2-A45F-62B407F8D811}"/>
              </a:ext>
            </a:extLst>
          </p:cNvPr>
          <p:cNvSpPr>
            <a:spLocks noGrp="1"/>
          </p:cNvSpPr>
          <p:nvPr>
            <p:ph type="body" sz="quarter" idx="16"/>
          </p:nvPr>
        </p:nvSpPr>
        <p:spPr>
          <a:xfrm>
            <a:off x="209558" y="6526589"/>
            <a:ext cx="7258042" cy="146194"/>
          </a:xfrm>
        </p:spPr>
        <p:txBody>
          <a:bodyPr/>
          <a:lstStyle/>
          <a:p>
            <a:r>
              <a:rPr lang="en-US" dirty="0"/>
              <a:t>Q32. How concerned are you about your Internet-connected device(s) being hacked? Base: All Respondents (n=24,359)</a:t>
            </a:r>
          </a:p>
        </p:txBody>
      </p:sp>
    </p:spTree>
    <p:extLst>
      <p:ext uri="{BB962C8B-B14F-4D97-AF65-F5344CB8AC3E}">
        <p14:creationId xmlns:p14="http://schemas.microsoft.com/office/powerpoint/2010/main" val="349085170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553998"/>
          </a:xfrm>
        </p:spPr>
        <p:txBody>
          <a:bodyPr/>
          <a:lstStyle/>
          <a:p>
            <a:pPr algn="just"/>
            <a:r>
              <a:rPr lang="en-US" dirty="0"/>
              <a:t>Security, functionality and price are the top-three factors influencing decision to buy an application or connected devices. </a:t>
            </a:r>
          </a:p>
        </p:txBody>
      </p:sp>
      <p:graphicFrame>
        <p:nvGraphicFramePr>
          <p:cNvPr id="5" name="Chart 4"/>
          <p:cNvGraphicFramePr/>
          <p:nvPr>
            <p:extLst>
              <p:ext uri="{D42A27DB-BD31-4B8C-83A1-F6EECF244321}">
                <p14:modId xmlns:p14="http://schemas.microsoft.com/office/powerpoint/2010/main" val="2076753303"/>
              </p:ext>
            </p:extLst>
          </p:nvPr>
        </p:nvGraphicFramePr>
        <p:xfrm>
          <a:off x="268506" y="1584960"/>
          <a:ext cx="7680960" cy="4206240"/>
        </p:xfrm>
        <a:graphic>
          <a:graphicData uri="http://schemas.openxmlformats.org/drawingml/2006/chart">
            <c:chart xmlns:c="http://schemas.openxmlformats.org/drawingml/2006/chart" xmlns:r="http://schemas.openxmlformats.org/officeDocument/2006/relationships" r:id="rId2"/>
          </a:graphicData>
        </a:graphic>
      </p:graphicFrame>
      <p:sp>
        <p:nvSpPr>
          <p:cNvPr id="10" name="Text Placeholder 2">
            <a:extLst>
              <a:ext uri="{FF2B5EF4-FFF2-40B4-BE49-F238E27FC236}">
                <a16:creationId xmlns:a16="http://schemas.microsoft.com/office/drawing/2014/main" xmlns="" id="{C32374B6-4E66-4EF4-9C5E-C06C8DB6C1D7}"/>
              </a:ext>
            </a:extLst>
          </p:cNvPr>
          <p:cNvSpPr>
            <a:spLocks noGrp="1"/>
          </p:cNvSpPr>
          <p:nvPr>
            <p:ph type="body" sz="quarter" idx="16"/>
          </p:nvPr>
        </p:nvSpPr>
        <p:spPr>
          <a:xfrm>
            <a:off x="209558" y="6380395"/>
            <a:ext cx="7258042" cy="292388"/>
          </a:xfrm>
        </p:spPr>
        <p:txBody>
          <a:bodyPr/>
          <a:lstStyle/>
          <a:p>
            <a:r>
              <a:rPr lang="en-US" dirty="0"/>
              <a:t>Q33. When buying an application or connected device, please rank the following attributes of importance in influencing your decision to buy Base: All Respondents (n=24,359)</a:t>
            </a:r>
          </a:p>
        </p:txBody>
      </p:sp>
      <p:graphicFrame>
        <p:nvGraphicFramePr>
          <p:cNvPr id="8" name="Table 7">
            <a:extLst>
              <a:ext uri="{FF2B5EF4-FFF2-40B4-BE49-F238E27FC236}">
                <a16:creationId xmlns:a16="http://schemas.microsoft.com/office/drawing/2014/main" xmlns="" id="{7A94934A-9722-463D-814A-9DAEFA8BB871}"/>
              </a:ext>
            </a:extLst>
          </p:cNvPr>
          <p:cNvGraphicFramePr>
            <a:graphicFrameLocks noGrp="1"/>
          </p:cNvGraphicFramePr>
          <p:nvPr>
            <p:extLst>
              <p:ext uri="{D42A27DB-BD31-4B8C-83A1-F6EECF244321}">
                <p14:modId xmlns:p14="http://schemas.microsoft.com/office/powerpoint/2010/main" val="985284370"/>
              </p:ext>
            </p:extLst>
          </p:nvPr>
        </p:nvGraphicFramePr>
        <p:xfrm>
          <a:off x="7966760" y="1167758"/>
          <a:ext cx="935868" cy="4385478"/>
        </p:xfrm>
        <a:graphic>
          <a:graphicData uri="http://schemas.openxmlformats.org/drawingml/2006/table">
            <a:tbl>
              <a:tblPr>
                <a:tableStyleId>{5C22544A-7EE6-4342-B048-85BDC9FD1C3A}</a:tableStyleId>
              </a:tblPr>
              <a:tblGrid>
                <a:gridCol w="935868">
                  <a:extLst>
                    <a:ext uri="{9D8B030D-6E8A-4147-A177-3AD203B41FA5}">
                      <a16:colId xmlns:a16="http://schemas.microsoft.com/office/drawing/2014/main" xmlns="" val="2693747636"/>
                    </a:ext>
                  </a:extLst>
                </a:gridCol>
              </a:tblGrid>
              <a:tr h="421744">
                <a:tc>
                  <a:txBody>
                    <a:bodyPr/>
                    <a:lstStyle/>
                    <a:p>
                      <a:pPr algn="ctr" fontAlgn="t"/>
                      <a:r>
                        <a:rPr lang="en-US" sz="1200" b="1" u="sng" strike="noStrike" dirty="0">
                          <a:effectLst/>
                        </a:rPr>
                        <a:t>MEAN RANK (lower = more important)</a:t>
                      </a:r>
                      <a:endParaRPr lang="en-US" sz="1200" b="1" i="0" u="sng" strike="noStrike" dirty="0">
                        <a:solidFill>
                          <a:srgbClr val="000000"/>
                        </a:solidFill>
                        <a:effectLst/>
                        <a:latin typeface="Calibri" panose="020F0502020204030204" pitchFamily="34" charset="0"/>
                      </a:endParaRPr>
                    </a:p>
                  </a:txBody>
                  <a:tcPr marL="7620" marR="762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114188278"/>
                  </a:ext>
                </a:extLst>
              </a:tr>
              <a:tr h="282746">
                <a:tc>
                  <a:txBody>
                    <a:bodyPr/>
                    <a:lstStyle/>
                    <a:p>
                      <a:pPr algn="ctr" rtl="0" fontAlgn="ctr"/>
                      <a:r>
                        <a:rPr lang="en-US" sz="1200" b="0" i="0" u="none" strike="noStrike" dirty="0">
                          <a:solidFill>
                            <a:srgbClr val="000000"/>
                          </a:solidFill>
                          <a:effectLst/>
                          <a:latin typeface="Calibri" panose="020F0502020204030204" pitchFamily="34" charset="0"/>
                        </a:rPr>
                        <a:t>3.0</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956860339"/>
                  </a:ext>
                </a:extLst>
              </a:tr>
              <a:tr h="533400">
                <a:tc>
                  <a:txBody>
                    <a:bodyPr/>
                    <a:lstStyle/>
                    <a:p>
                      <a:pPr algn="ctr" rtl="0" fontAlgn="ctr"/>
                      <a:r>
                        <a:rPr lang="en-US" sz="1200" b="0" i="0" u="none" strike="noStrike" dirty="0">
                          <a:solidFill>
                            <a:srgbClr val="000000"/>
                          </a:solidFill>
                          <a:effectLst/>
                          <a:latin typeface="Calibri" panose="020F0502020204030204" pitchFamily="34" charset="0"/>
                        </a:rPr>
                        <a:t>3.3</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289099730"/>
                  </a:ext>
                </a:extLst>
              </a:tr>
              <a:tr h="492656">
                <a:tc>
                  <a:txBody>
                    <a:bodyPr/>
                    <a:lstStyle/>
                    <a:p>
                      <a:pPr algn="ctr" rtl="0" fontAlgn="ctr"/>
                      <a:r>
                        <a:rPr lang="en-US" sz="1200" b="0" i="0" u="none" strike="noStrike" dirty="0">
                          <a:solidFill>
                            <a:srgbClr val="000000"/>
                          </a:solidFill>
                          <a:effectLst/>
                          <a:latin typeface="Calibri" panose="020F0502020204030204" pitchFamily="34" charset="0"/>
                        </a:rPr>
                        <a:t>3.3</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971950156"/>
                  </a:ext>
                </a:extLst>
              </a:tr>
              <a:tr h="522116">
                <a:tc>
                  <a:txBody>
                    <a:bodyPr/>
                    <a:lstStyle/>
                    <a:p>
                      <a:pPr algn="ctr" rtl="0" fontAlgn="ctr"/>
                      <a:r>
                        <a:rPr lang="en-US" sz="1200" b="0" i="0" u="none" strike="noStrike" dirty="0">
                          <a:solidFill>
                            <a:srgbClr val="000000"/>
                          </a:solidFill>
                          <a:effectLst/>
                          <a:latin typeface="Calibri" panose="020F0502020204030204" pitchFamily="34" charset="0"/>
                        </a:rPr>
                        <a:t>3.8</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385033138"/>
                  </a:ext>
                </a:extLst>
              </a:tr>
              <a:tr h="540060">
                <a:tc>
                  <a:txBody>
                    <a:bodyPr/>
                    <a:lstStyle/>
                    <a:p>
                      <a:pPr algn="ctr" rtl="0" fontAlgn="ctr"/>
                      <a:r>
                        <a:rPr lang="en-US" sz="1200" b="0" i="0" u="none" strike="noStrike" dirty="0">
                          <a:solidFill>
                            <a:srgbClr val="000000"/>
                          </a:solidFill>
                          <a:effectLst/>
                          <a:latin typeface="Calibri" panose="020F0502020204030204" pitchFamily="34" charset="0"/>
                        </a:rPr>
                        <a:t>4.1</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299301830"/>
                  </a:ext>
                </a:extLst>
              </a:tr>
              <a:tr h="504056">
                <a:tc>
                  <a:txBody>
                    <a:bodyPr/>
                    <a:lstStyle/>
                    <a:p>
                      <a:pPr algn="ctr" rtl="0" fontAlgn="ctr"/>
                      <a:r>
                        <a:rPr lang="en-US" sz="1200" b="0" i="0" u="none" strike="noStrike" dirty="0">
                          <a:solidFill>
                            <a:srgbClr val="000000"/>
                          </a:solidFill>
                          <a:effectLst/>
                          <a:latin typeface="Calibri" panose="020F0502020204030204" pitchFamily="34" charset="0"/>
                        </a:rPr>
                        <a:t>4.4</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547392865"/>
                  </a:ext>
                </a:extLst>
              </a:tr>
              <a:tr h="540060">
                <a:tc>
                  <a:txBody>
                    <a:bodyPr/>
                    <a:lstStyle/>
                    <a:p>
                      <a:pPr algn="ctr" rtl="0" fontAlgn="ctr"/>
                      <a:r>
                        <a:rPr lang="en-US" sz="1200" b="0" i="0" u="none" strike="noStrike" dirty="0">
                          <a:solidFill>
                            <a:srgbClr val="000000"/>
                          </a:solidFill>
                          <a:effectLst/>
                          <a:latin typeface="Calibri" panose="020F0502020204030204" pitchFamily="34" charset="0"/>
                        </a:rPr>
                        <a:t>5.1</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588140589"/>
                  </a:ext>
                </a:extLst>
              </a:tr>
              <a:tr h="421744">
                <a:tc>
                  <a:txBody>
                    <a:bodyPr/>
                    <a:lstStyle/>
                    <a:p>
                      <a:pPr algn="ctr" fontAlgn="ctr"/>
                      <a:endParaRPr lang="en-US" sz="1200" b="0" i="0" u="none" strike="noStrike" dirty="0">
                        <a:solidFill>
                          <a:srgbClr val="000000"/>
                        </a:solidFill>
                        <a:effectLst/>
                        <a:latin typeface="Calibri" panose="020F0502020204030204" pitchFamily="34" charset="0"/>
                      </a:endParaRPr>
                    </a:p>
                  </a:txBody>
                  <a:tcPr marL="7620" marR="762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287941711"/>
                  </a:ext>
                </a:extLst>
              </a:tr>
            </a:tbl>
          </a:graphicData>
        </a:graphic>
      </p:graphicFrame>
    </p:spTree>
    <p:extLst>
      <p:ext uri="{BB962C8B-B14F-4D97-AF65-F5344CB8AC3E}">
        <p14:creationId xmlns:p14="http://schemas.microsoft.com/office/powerpoint/2010/main" val="64223425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276999"/>
          </a:xfrm>
        </p:spPr>
        <p:txBody>
          <a:bodyPr/>
          <a:lstStyle/>
          <a:p>
            <a:pPr algn="just"/>
            <a:r>
              <a:rPr lang="en-US" dirty="0"/>
              <a:t>Factors Influencing Purchase Decision - % Ranked 1</a:t>
            </a:r>
            <a:r>
              <a:rPr lang="en-US" baseline="30000" dirty="0"/>
              <a:t>st</a:t>
            </a:r>
            <a:r>
              <a:rPr lang="en-US" dirty="0"/>
              <a:t> by Regional Economy</a:t>
            </a:r>
          </a:p>
        </p:txBody>
      </p:sp>
      <p:sp>
        <p:nvSpPr>
          <p:cNvPr id="10" name="Text Placeholder 2">
            <a:extLst>
              <a:ext uri="{FF2B5EF4-FFF2-40B4-BE49-F238E27FC236}">
                <a16:creationId xmlns:a16="http://schemas.microsoft.com/office/drawing/2014/main" xmlns="" id="{C32374B6-4E66-4EF4-9C5E-C06C8DB6C1D7}"/>
              </a:ext>
            </a:extLst>
          </p:cNvPr>
          <p:cNvSpPr>
            <a:spLocks noGrp="1"/>
          </p:cNvSpPr>
          <p:nvPr>
            <p:ph type="body" sz="quarter" idx="16"/>
          </p:nvPr>
        </p:nvSpPr>
        <p:spPr>
          <a:xfrm>
            <a:off x="209558" y="6380395"/>
            <a:ext cx="7258042" cy="292388"/>
          </a:xfrm>
        </p:spPr>
        <p:txBody>
          <a:bodyPr/>
          <a:lstStyle/>
          <a:p>
            <a:r>
              <a:rPr lang="en-US" dirty="0"/>
              <a:t>Q33. When buying an application or connected device, please rank the following attributes of importance in influencing your decision to buy Base: All Respondents (n=24,359)</a:t>
            </a:r>
          </a:p>
        </p:txBody>
      </p:sp>
      <p:graphicFrame>
        <p:nvGraphicFramePr>
          <p:cNvPr id="4" name="Table 3">
            <a:extLst>
              <a:ext uri="{FF2B5EF4-FFF2-40B4-BE49-F238E27FC236}">
                <a16:creationId xmlns:a16="http://schemas.microsoft.com/office/drawing/2014/main" xmlns="" id="{BEA949C7-A386-4E7E-8C83-3AF247B73924}"/>
              </a:ext>
            </a:extLst>
          </p:cNvPr>
          <p:cNvGraphicFramePr>
            <a:graphicFrameLocks noGrp="1"/>
          </p:cNvGraphicFramePr>
          <p:nvPr>
            <p:extLst>
              <p:ext uri="{D42A27DB-BD31-4B8C-83A1-F6EECF244321}">
                <p14:modId xmlns:p14="http://schemas.microsoft.com/office/powerpoint/2010/main" val="2372815330"/>
              </p:ext>
            </p:extLst>
          </p:nvPr>
        </p:nvGraphicFramePr>
        <p:xfrm>
          <a:off x="228600" y="1371602"/>
          <a:ext cx="8763000" cy="3540898"/>
        </p:xfrm>
        <a:graphic>
          <a:graphicData uri="http://schemas.openxmlformats.org/drawingml/2006/table">
            <a:tbl>
              <a:tblPr/>
              <a:tblGrid>
                <a:gridCol w="3119264">
                  <a:extLst>
                    <a:ext uri="{9D8B030D-6E8A-4147-A177-3AD203B41FA5}">
                      <a16:colId xmlns:a16="http://schemas.microsoft.com/office/drawing/2014/main" xmlns="" val="3998509796"/>
                    </a:ext>
                  </a:extLst>
                </a:gridCol>
                <a:gridCol w="705467">
                  <a:extLst>
                    <a:ext uri="{9D8B030D-6E8A-4147-A177-3AD203B41FA5}">
                      <a16:colId xmlns:a16="http://schemas.microsoft.com/office/drawing/2014/main" xmlns="" val="3099810457"/>
                    </a:ext>
                  </a:extLst>
                </a:gridCol>
                <a:gridCol w="705467">
                  <a:extLst>
                    <a:ext uri="{9D8B030D-6E8A-4147-A177-3AD203B41FA5}">
                      <a16:colId xmlns:a16="http://schemas.microsoft.com/office/drawing/2014/main" xmlns="" val="2568088799"/>
                    </a:ext>
                  </a:extLst>
                </a:gridCol>
                <a:gridCol w="705467">
                  <a:extLst>
                    <a:ext uri="{9D8B030D-6E8A-4147-A177-3AD203B41FA5}">
                      <a16:colId xmlns:a16="http://schemas.microsoft.com/office/drawing/2014/main" xmlns="" val="1515956308"/>
                    </a:ext>
                  </a:extLst>
                </a:gridCol>
                <a:gridCol w="705467">
                  <a:extLst>
                    <a:ext uri="{9D8B030D-6E8A-4147-A177-3AD203B41FA5}">
                      <a16:colId xmlns:a16="http://schemas.microsoft.com/office/drawing/2014/main" xmlns="" val="3700510043"/>
                    </a:ext>
                  </a:extLst>
                </a:gridCol>
                <a:gridCol w="705467">
                  <a:extLst>
                    <a:ext uri="{9D8B030D-6E8A-4147-A177-3AD203B41FA5}">
                      <a16:colId xmlns:a16="http://schemas.microsoft.com/office/drawing/2014/main" xmlns="" val="307409592"/>
                    </a:ext>
                  </a:extLst>
                </a:gridCol>
                <a:gridCol w="705467">
                  <a:extLst>
                    <a:ext uri="{9D8B030D-6E8A-4147-A177-3AD203B41FA5}">
                      <a16:colId xmlns:a16="http://schemas.microsoft.com/office/drawing/2014/main" xmlns="" val="3524831352"/>
                    </a:ext>
                  </a:extLst>
                </a:gridCol>
                <a:gridCol w="705467">
                  <a:extLst>
                    <a:ext uri="{9D8B030D-6E8A-4147-A177-3AD203B41FA5}">
                      <a16:colId xmlns:a16="http://schemas.microsoft.com/office/drawing/2014/main" xmlns="" val="1601120494"/>
                    </a:ext>
                  </a:extLst>
                </a:gridCol>
                <a:gridCol w="705467">
                  <a:extLst>
                    <a:ext uri="{9D8B030D-6E8A-4147-A177-3AD203B41FA5}">
                      <a16:colId xmlns:a16="http://schemas.microsoft.com/office/drawing/2014/main" xmlns="" val="1622286240"/>
                    </a:ext>
                  </a:extLst>
                </a:gridCol>
              </a:tblGrid>
              <a:tr h="565920">
                <a:tc>
                  <a:txBody>
                    <a:bodyPr/>
                    <a:lstStyle/>
                    <a:p>
                      <a:pPr algn="l" fontAlgn="b"/>
                      <a:endParaRPr lang="en-US" sz="1600" b="0" i="0" u="none" strike="noStrike" dirty="0">
                        <a:solidFill>
                          <a:srgbClr val="000000"/>
                        </a:solidFill>
                        <a:effectLst/>
                        <a:latin typeface="Arial" panose="020B0604020202020204" pitchFamily="34" charset="0"/>
                      </a:endParaRPr>
                    </a:p>
                  </a:txBody>
                  <a:tcPr marL="8215" marR="8215" marT="8215" marB="0" anchor="b">
                    <a:lnL>
                      <a:noFill/>
                    </a:lnL>
                    <a:lnR>
                      <a:noFill/>
                    </a:lnR>
                    <a:lnT>
                      <a:noFill/>
                    </a:lnT>
                    <a:lnB>
                      <a:noFill/>
                    </a:lnB>
                  </a:tcPr>
                </a:tc>
                <a:tc>
                  <a:txBody>
                    <a:bodyPr/>
                    <a:lstStyle/>
                    <a:p>
                      <a:pPr marL="0" algn="ctr" defTabSz="924282" rtl="0" eaLnBrk="1" fontAlgn="ctr" latinLnBrk="0" hangingPunct="1"/>
                      <a:r>
                        <a:rPr lang="en-US" sz="1200" b="1" u="none" strike="noStrike" kern="1200" dirty="0">
                          <a:solidFill>
                            <a:schemeClr val="bg1"/>
                          </a:solidFill>
                          <a:effectLst/>
                          <a:latin typeface="+mn-lt"/>
                          <a:ea typeface="+mn-ea"/>
                          <a:cs typeface="+mn-cs"/>
                        </a:rPr>
                        <a:t>Total</a:t>
                      </a:r>
                    </a:p>
                  </a:txBody>
                  <a:tcPr marL="8215" marR="8215" marT="8215" marB="0" anchor="ctr">
                    <a:lnL>
                      <a:noFill/>
                    </a:lnL>
                    <a:lnR>
                      <a:noFill/>
                    </a:lnR>
                    <a:lnT>
                      <a:noFill/>
                    </a:lnT>
                    <a:lnB>
                      <a:noFill/>
                    </a:lnB>
                    <a:solidFill>
                      <a:srgbClr val="71B2C9"/>
                    </a:solidFill>
                  </a:tcPr>
                </a:tc>
                <a:tc>
                  <a:txBody>
                    <a:bodyPr/>
                    <a:lstStyle/>
                    <a:p>
                      <a:pPr marL="0" algn="ctr" defTabSz="924282" rtl="0" eaLnBrk="1" fontAlgn="ctr" latinLnBrk="0" hangingPunct="1"/>
                      <a:r>
                        <a:rPr lang="en-US" sz="1200" b="1" u="none" strike="noStrike" kern="1200" dirty="0">
                          <a:solidFill>
                            <a:schemeClr val="bg1"/>
                          </a:solidFill>
                          <a:effectLst/>
                          <a:latin typeface="+mn-lt"/>
                          <a:ea typeface="+mn-ea"/>
                          <a:cs typeface="+mn-cs"/>
                        </a:rPr>
                        <a:t>North America</a:t>
                      </a:r>
                    </a:p>
                  </a:txBody>
                  <a:tcPr marL="8215" marR="8215" marT="8215" marB="0" anchor="ctr">
                    <a:lnL>
                      <a:noFill/>
                    </a:lnL>
                    <a:lnR>
                      <a:noFill/>
                    </a:lnR>
                    <a:lnT>
                      <a:noFill/>
                    </a:lnT>
                    <a:lnB>
                      <a:noFill/>
                    </a:lnB>
                    <a:solidFill>
                      <a:srgbClr val="71B2C9"/>
                    </a:solidFill>
                  </a:tcPr>
                </a:tc>
                <a:tc>
                  <a:txBody>
                    <a:bodyPr/>
                    <a:lstStyle/>
                    <a:p>
                      <a:pPr marL="0" algn="ctr" defTabSz="924282" rtl="0" eaLnBrk="1" fontAlgn="ctr" latinLnBrk="0" hangingPunct="1"/>
                      <a:r>
                        <a:rPr lang="en-US" sz="1200" b="1" u="none" strike="noStrike" kern="1200" dirty="0">
                          <a:solidFill>
                            <a:schemeClr val="bg1"/>
                          </a:solidFill>
                          <a:effectLst/>
                          <a:latin typeface="+mn-lt"/>
                          <a:ea typeface="+mn-ea"/>
                          <a:cs typeface="+mn-cs"/>
                        </a:rPr>
                        <a:t>LATAM</a:t>
                      </a:r>
                    </a:p>
                  </a:txBody>
                  <a:tcPr marL="8215" marR="8215" marT="8215" marB="0" anchor="ctr">
                    <a:lnL>
                      <a:noFill/>
                    </a:lnL>
                    <a:lnR>
                      <a:noFill/>
                    </a:lnR>
                    <a:lnT>
                      <a:noFill/>
                    </a:lnT>
                    <a:lnB>
                      <a:noFill/>
                    </a:lnB>
                    <a:solidFill>
                      <a:srgbClr val="71B2C9"/>
                    </a:solidFill>
                  </a:tcPr>
                </a:tc>
                <a:tc>
                  <a:txBody>
                    <a:bodyPr/>
                    <a:lstStyle/>
                    <a:p>
                      <a:pPr marL="0" algn="ctr" defTabSz="924282" rtl="0" eaLnBrk="1" fontAlgn="ctr" latinLnBrk="0" hangingPunct="1"/>
                      <a:r>
                        <a:rPr lang="en-US" sz="1200" b="1" u="none" strike="noStrike" kern="1200" dirty="0">
                          <a:solidFill>
                            <a:schemeClr val="bg1"/>
                          </a:solidFill>
                          <a:effectLst/>
                          <a:latin typeface="+mn-lt"/>
                          <a:ea typeface="+mn-ea"/>
                          <a:cs typeface="+mn-cs"/>
                        </a:rPr>
                        <a:t>Europe</a:t>
                      </a:r>
                    </a:p>
                  </a:txBody>
                  <a:tcPr marL="8215" marR="8215" marT="8215" marB="0" anchor="ctr">
                    <a:lnL>
                      <a:noFill/>
                    </a:lnL>
                    <a:lnR>
                      <a:noFill/>
                    </a:lnR>
                    <a:lnT>
                      <a:noFill/>
                    </a:lnT>
                    <a:lnB>
                      <a:noFill/>
                    </a:lnB>
                    <a:solidFill>
                      <a:srgbClr val="71B2C9"/>
                    </a:solidFill>
                  </a:tcPr>
                </a:tc>
                <a:tc>
                  <a:txBody>
                    <a:bodyPr/>
                    <a:lstStyle/>
                    <a:p>
                      <a:pPr marL="0" algn="ctr" defTabSz="924282" rtl="0" eaLnBrk="1" fontAlgn="ctr" latinLnBrk="0" hangingPunct="1"/>
                      <a:r>
                        <a:rPr lang="en-US" sz="1200" b="1" u="none" strike="noStrike" kern="1200" dirty="0">
                          <a:solidFill>
                            <a:schemeClr val="bg1"/>
                          </a:solidFill>
                          <a:effectLst/>
                          <a:latin typeface="+mn-lt"/>
                          <a:ea typeface="+mn-ea"/>
                          <a:cs typeface="+mn-cs"/>
                        </a:rPr>
                        <a:t>APAC</a:t>
                      </a:r>
                    </a:p>
                  </a:txBody>
                  <a:tcPr marL="8215" marR="8215" marT="8215" marB="0" anchor="ctr">
                    <a:lnL>
                      <a:noFill/>
                    </a:lnL>
                    <a:lnR>
                      <a:noFill/>
                    </a:lnR>
                    <a:lnT>
                      <a:noFill/>
                    </a:lnT>
                    <a:lnB>
                      <a:noFill/>
                    </a:lnB>
                    <a:solidFill>
                      <a:srgbClr val="71B2C9"/>
                    </a:solidFill>
                  </a:tcPr>
                </a:tc>
                <a:tc>
                  <a:txBody>
                    <a:bodyPr/>
                    <a:lstStyle/>
                    <a:p>
                      <a:pPr marL="0" algn="ctr" defTabSz="924282" rtl="0" eaLnBrk="1" fontAlgn="ctr" latinLnBrk="0" hangingPunct="1"/>
                      <a:r>
                        <a:rPr lang="en-US" sz="1200" b="1" u="none" strike="noStrike" kern="1200" dirty="0">
                          <a:solidFill>
                            <a:schemeClr val="bg1"/>
                          </a:solidFill>
                          <a:effectLst/>
                          <a:latin typeface="+mn-lt"/>
                          <a:ea typeface="+mn-ea"/>
                          <a:cs typeface="+mn-cs"/>
                        </a:rPr>
                        <a:t>G-8 Countries</a:t>
                      </a:r>
                    </a:p>
                  </a:txBody>
                  <a:tcPr marL="8215" marR="8215" marT="8215" marB="0" anchor="ctr">
                    <a:lnL>
                      <a:noFill/>
                    </a:lnL>
                    <a:lnR>
                      <a:noFill/>
                    </a:lnR>
                    <a:lnT>
                      <a:noFill/>
                    </a:lnT>
                    <a:lnB>
                      <a:noFill/>
                    </a:lnB>
                    <a:solidFill>
                      <a:srgbClr val="71B2C9"/>
                    </a:solidFill>
                  </a:tcPr>
                </a:tc>
                <a:tc>
                  <a:txBody>
                    <a:bodyPr/>
                    <a:lstStyle/>
                    <a:p>
                      <a:pPr marL="0" algn="ctr" defTabSz="924282" rtl="0" eaLnBrk="1" fontAlgn="ctr" latinLnBrk="0" hangingPunct="1"/>
                      <a:r>
                        <a:rPr lang="en-US" sz="1200" b="1" u="none" strike="noStrike" kern="1200" dirty="0">
                          <a:solidFill>
                            <a:schemeClr val="bg1"/>
                          </a:solidFill>
                          <a:effectLst/>
                          <a:latin typeface="+mn-lt"/>
                          <a:ea typeface="+mn-ea"/>
                          <a:cs typeface="+mn-cs"/>
                        </a:rPr>
                        <a:t>BRICS</a:t>
                      </a:r>
                    </a:p>
                  </a:txBody>
                  <a:tcPr marL="8215" marR="8215" marT="8215" marB="0" anchor="ctr">
                    <a:lnL>
                      <a:noFill/>
                    </a:lnL>
                    <a:lnR>
                      <a:noFill/>
                    </a:lnR>
                    <a:lnT>
                      <a:noFill/>
                    </a:lnT>
                    <a:lnB>
                      <a:noFill/>
                    </a:lnB>
                    <a:solidFill>
                      <a:srgbClr val="71B2C9"/>
                    </a:solidFill>
                  </a:tcPr>
                </a:tc>
                <a:tc>
                  <a:txBody>
                    <a:bodyPr/>
                    <a:lstStyle/>
                    <a:p>
                      <a:pPr marL="0" algn="ctr" defTabSz="924282" rtl="0" eaLnBrk="1" fontAlgn="ctr" latinLnBrk="0" hangingPunct="1"/>
                      <a:r>
                        <a:rPr lang="en-US" sz="1200" b="1" u="none" strike="noStrike" kern="1200" dirty="0">
                          <a:solidFill>
                            <a:schemeClr val="bg1"/>
                          </a:solidFill>
                          <a:effectLst/>
                          <a:latin typeface="+mn-lt"/>
                          <a:ea typeface="+mn-ea"/>
                          <a:cs typeface="+mn-cs"/>
                        </a:rPr>
                        <a:t>Middle East/Africa</a:t>
                      </a:r>
                    </a:p>
                  </a:txBody>
                  <a:tcPr marL="8215" marR="8215" marT="8215" marB="0" anchor="ctr">
                    <a:lnL>
                      <a:noFill/>
                    </a:lnL>
                    <a:lnR>
                      <a:noFill/>
                    </a:lnR>
                    <a:lnT>
                      <a:noFill/>
                    </a:lnT>
                    <a:lnB>
                      <a:noFill/>
                    </a:lnB>
                    <a:solidFill>
                      <a:srgbClr val="71B2C9"/>
                    </a:solidFill>
                  </a:tcPr>
                </a:tc>
                <a:extLst>
                  <a:ext uri="{0D108BD9-81ED-4DB2-BD59-A6C34878D82A}">
                    <a16:rowId xmlns:a16="http://schemas.microsoft.com/office/drawing/2014/main" xmlns="" val="1382835472"/>
                  </a:ext>
                </a:extLst>
              </a:tr>
              <a:tr h="137281">
                <a:tc>
                  <a:txBody>
                    <a:bodyPr/>
                    <a:lstStyle/>
                    <a:p>
                      <a:pPr algn="l" rtl="0" fontAlgn="ctr"/>
                      <a:r>
                        <a:rPr lang="en-US" sz="900" b="0" i="1" u="none" strike="noStrike" dirty="0">
                          <a:solidFill>
                            <a:srgbClr val="000000"/>
                          </a:solidFill>
                          <a:effectLst/>
                          <a:latin typeface="Calibri" panose="020F0502020204030204" pitchFamily="34" charset="0"/>
                        </a:rPr>
                        <a:t>Base: All Respondents</a:t>
                      </a:r>
                    </a:p>
                  </a:txBody>
                  <a:tcPr marR="8215" marT="8215" marB="0" anchor="ctr">
                    <a:lnL>
                      <a:noFill/>
                    </a:lnL>
                    <a:lnR>
                      <a:noFill/>
                    </a:lnR>
                    <a:lnT>
                      <a:noFill/>
                    </a:lnT>
                    <a:lnB>
                      <a:noFill/>
                    </a:lnB>
                  </a:tcPr>
                </a:tc>
                <a:tc>
                  <a:txBody>
                    <a:bodyPr/>
                    <a:lstStyle/>
                    <a:p>
                      <a:pPr algn="ctr" rtl="0" fontAlgn="ctr"/>
                      <a:r>
                        <a:rPr lang="en-US" sz="900" b="0" i="1" u="none" strike="noStrike" dirty="0">
                          <a:solidFill>
                            <a:srgbClr val="000000"/>
                          </a:solidFill>
                          <a:effectLst/>
                          <a:latin typeface="Calibri" panose="020F0502020204030204" pitchFamily="34" charset="0"/>
                        </a:rPr>
                        <a:t>n=24,359</a:t>
                      </a:r>
                    </a:p>
                  </a:txBody>
                  <a:tcPr marL="8215" marR="8215" marT="8215" marB="0" anchor="ctr">
                    <a:lnL>
                      <a:noFill/>
                    </a:lnL>
                    <a:lnR>
                      <a:noFill/>
                    </a:lnR>
                    <a:lnT>
                      <a:noFill/>
                    </a:lnT>
                    <a:lnB>
                      <a:noFill/>
                    </a:lnB>
                  </a:tcPr>
                </a:tc>
                <a:tc>
                  <a:txBody>
                    <a:bodyPr/>
                    <a:lstStyle/>
                    <a:p>
                      <a:pPr algn="ctr" rtl="0" fontAlgn="ctr"/>
                      <a:r>
                        <a:rPr lang="en-US" sz="900" b="0" i="1" u="none" strike="noStrike">
                          <a:solidFill>
                            <a:srgbClr val="000000"/>
                          </a:solidFill>
                          <a:effectLst/>
                          <a:latin typeface="Calibri" panose="020F0502020204030204" pitchFamily="34" charset="0"/>
                        </a:rPr>
                        <a:t>n=2,001</a:t>
                      </a:r>
                    </a:p>
                  </a:txBody>
                  <a:tcPr marL="8215" marR="8215" marT="8215" marB="0" anchor="ctr">
                    <a:lnL>
                      <a:noFill/>
                    </a:lnL>
                    <a:lnR>
                      <a:noFill/>
                    </a:lnR>
                    <a:lnT>
                      <a:noFill/>
                    </a:lnT>
                    <a:lnB>
                      <a:noFill/>
                    </a:lnB>
                  </a:tcPr>
                </a:tc>
                <a:tc>
                  <a:txBody>
                    <a:bodyPr/>
                    <a:lstStyle/>
                    <a:p>
                      <a:pPr algn="ctr" rtl="0" fontAlgn="ctr"/>
                      <a:r>
                        <a:rPr lang="en-US" sz="900" b="0" i="1" u="none" strike="noStrike">
                          <a:solidFill>
                            <a:srgbClr val="000000"/>
                          </a:solidFill>
                          <a:effectLst/>
                          <a:latin typeface="Calibri" panose="020F0502020204030204" pitchFamily="34" charset="0"/>
                        </a:rPr>
                        <a:t>n=2,001</a:t>
                      </a:r>
                    </a:p>
                  </a:txBody>
                  <a:tcPr marL="8215" marR="8215" marT="8215" marB="0" anchor="ctr">
                    <a:lnL>
                      <a:noFill/>
                    </a:lnL>
                    <a:lnR>
                      <a:noFill/>
                    </a:lnR>
                    <a:lnT>
                      <a:noFill/>
                    </a:lnT>
                    <a:lnB>
                      <a:noFill/>
                    </a:lnB>
                  </a:tcPr>
                </a:tc>
                <a:tc>
                  <a:txBody>
                    <a:bodyPr/>
                    <a:lstStyle/>
                    <a:p>
                      <a:pPr algn="ctr" rtl="0" fontAlgn="ctr"/>
                      <a:r>
                        <a:rPr lang="en-US" sz="900" b="0" i="1" u="none" strike="noStrike">
                          <a:solidFill>
                            <a:srgbClr val="000000"/>
                          </a:solidFill>
                          <a:effectLst/>
                          <a:latin typeface="Calibri" panose="020F0502020204030204" pitchFamily="34" charset="0"/>
                        </a:rPr>
                        <a:t>n=6,048</a:t>
                      </a:r>
                    </a:p>
                  </a:txBody>
                  <a:tcPr marL="8215" marR="8215" marT="8215" marB="0" anchor="ctr">
                    <a:lnL>
                      <a:noFill/>
                    </a:lnL>
                    <a:lnR>
                      <a:noFill/>
                    </a:lnR>
                    <a:lnT>
                      <a:noFill/>
                    </a:lnT>
                    <a:lnB>
                      <a:noFill/>
                    </a:lnB>
                  </a:tcPr>
                </a:tc>
                <a:tc>
                  <a:txBody>
                    <a:bodyPr/>
                    <a:lstStyle/>
                    <a:p>
                      <a:pPr algn="ctr" rtl="0" fontAlgn="ctr"/>
                      <a:r>
                        <a:rPr lang="en-US" sz="900" b="0" i="1" u="none" strike="noStrike">
                          <a:solidFill>
                            <a:srgbClr val="000000"/>
                          </a:solidFill>
                          <a:effectLst/>
                          <a:latin typeface="Calibri" panose="020F0502020204030204" pitchFamily="34" charset="0"/>
                        </a:rPr>
                        <a:t>n=8,072</a:t>
                      </a:r>
                    </a:p>
                  </a:txBody>
                  <a:tcPr marL="8215" marR="8215" marT="8215" marB="0" anchor="ctr">
                    <a:lnL>
                      <a:noFill/>
                    </a:lnL>
                    <a:lnR>
                      <a:noFill/>
                    </a:lnR>
                    <a:lnT>
                      <a:noFill/>
                    </a:lnT>
                    <a:lnB>
                      <a:noFill/>
                    </a:lnB>
                  </a:tcPr>
                </a:tc>
                <a:tc>
                  <a:txBody>
                    <a:bodyPr/>
                    <a:lstStyle/>
                    <a:p>
                      <a:pPr algn="ctr" rtl="0" fontAlgn="ctr"/>
                      <a:r>
                        <a:rPr lang="en-US" sz="900" b="0" i="1" u="none" strike="noStrike">
                          <a:solidFill>
                            <a:srgbClr val="000000"/>
                          </a:solidFill>
                          <a:effectLst/>
                          <a:latin typeface="Calibri" panose="020F0502020204030204" pitchFamily="34" charset="0"/>
                        </a:rPr>
                        <a:t>n=8,048</a:t>
                      </a:r>
                    </a:p>
                  </a:txBody>
                  <a:tcPr marL="8215" marR="8215" marT="8215" marB="0" anchor="ctr">
                    <a:lnL>
                      <a:noFill/>
                    </a:lnL>
                    <a:lnR>
                      <a:noFill/>
                    </a:lnR>
                    <a:lnT>
                      <a:noFill/>
                    </a:lnT>
                    <a:lnB>
                      <a:noFill/>
                    </a:lnB>
                  </a:tcPr>
                </a:tc>
                <a:tc>
                  <a:txBody>
                    <a:bodyPr/>
                    <a:lstStyle/>
                    <a:p>
                      <a:pPr algn="ctr" rtl="0" fontAlgn="ctr"/>
                      <a:r>
                        <a:rPr lang="en-US" sz="900" b="0" i="1" u="none" strike="noStrike">
                          <a:solidFill>
                            <a:srgbClr val="000000"/>
                          </a:solidFill>
                          <a:effectLst/>
                          <a:latin typeface="Calibri" panose="020F0502020204030204" pitchFamily="34" charset="0"/>
                        </a:rPr>
                        <a:t>n=4,049</a:t>
                      </a:r>
                    </a:p>
                  </a:txBody>
                  <a:tcPr marL="8215" marR="8215" marT="8215" marB="0" anchor="ctr">
                    <a:lnL>
                      <a:noFill/>
                    </a:lnL>
                    <a:lnR>
                      <a:noFill/>
                    </a:lnR>
                    <a:lnT>
                      <a:noFill/>
                    </a:lnT>
                    <a:lnB>
                      <a:noFill/>
                    </a:lnB>
                  </a:tcPr>
                </a:tc>
                <a:tc>
                  <a:txBody>
                    <a:bodyPr/>
                    <a:lstStyle/>
                    <a:p>
                      <a:pPr algn="ctr" rtl="0" fontAlgn="ctr"/>
                      <a:r>
                        <a:rPr lang="en-US" sz="900" b="0" i="1" u="none" strike="noStrike">
                          <a:solidFill>
                            <a:srgbClr val="000000"/>
                          </a:solidFill>
                          <a:effectLst/>
                          <a:latin typeface="Calibri" panose="020F0502020204030204" pitchFamily="34" charset="0"/>
                        </a:rPr>
                        <a:t>n=5,385</a:t>
                      </a:r>
                    </a:p>
                  </a:txBody>
                  <a:tcPr marL="8215" marR="8215" marT="8215" marB="0" anchor="ctr">
                    <a:lnL>
                      <a:noFill/>
                    </a:lnL>
                    <a:lnR>
                      <a:noFill/>
                    </a:lnR>
                    <a:lnT>
                      <a:noFill/>
                    </a:lnT>
                    <a:lnB>
                      <a:noFill/>
                    </a:lnB>
                  </a:tcPr>
                </a:tc>
                <a:extLst>
                  <a:ext uri="{0D108BD9-81ED-4DB2-BD59-A6C34878D82A}">
                    <a16:rowId xmlns:a16="http://schemas.microsoft.com/office/drawing/2014/main" xmlns="" val="1945503571"/>
                  </a:ext>
                </a:extLst>
              </a:tr>
              <a:tr h="404229">
                <a:tc>
                  <a:txBody>
                    <a:bodyPr/>
                    <a:lstStyle/>
                    <a:p>
                      <a:pPr algn="l" rtl="0" fontAlgn="ctr"/>
                      <a:r>
                        <a:rPr lang="en-US" sz="1200" b="0" i="0" u="none" strike="noStrike" dirty="0">
                          <a:solidFill>
                            <a:srgbClr val="222223"/>
                          </a:solidFill>
                          <a:effectLst/>
                          <a:latin typeface="Calibri" panose="020F0502020204030204" pitchFamily="34" charset="0"/>
                        </a:rPr>
                        <a:t>Security</a:t>
                      </a:r>
                    </a:p>
                  </a:txBody>
                  <a:tcPr marL="73935" marR="8215" marT="8215" marB="0" anchor="ctr">
                    <a:lnL>
                      <a:noFill/>
                    </a:lnL>
                    <a:lnR>
                      <a:noFill/>
                    </a:lnR>
                    <a:lnT>
                      <a:noFill/>
                    </a:lnT>
                    <a:lnB>
                      <a:noFill/>
                    </a:lnB>
                  </a:tcPr>
                </a:tc>
                <a:tc>
                  <a:txBody>
                    <a:bodyPr/>
                    <a:lstStyle/>
                    <a:p>
                      <a:pPr algn="ctr" rtl="0" fontAlgn="ctr"/>
                      <a:r>
                        <a:rPr lang="en-US" sz="1200" b="0" i="0" u="none" strike="noStrike" dirty="0">
                          <a:solidFill>
                            <a:srgbClr val="222223"/>
                          </a:solidFill>
                          <a:effectLst/>
                          <a:latin typeface="Calibri" panose="020F0502020204030204" pitchFamily="34" charset="0"/>
                        </a:rPr>
                        <a:t>31%</a:t>
                      </a:r>
                    </a:p>
                  </a:txBody>
                  <a:tcPr marL="8215" marR="8215" marT="8215" marB="0" anchor="ctr">
                    <a:lnL>
                      <a:noFill/>
                    </a:lnL>
                    <a:lnR>
                      <a:noFill/>
                    </a:lnR>
                    <a:lnT>
                      <a:noFill/>
                    </a:lnT>
                    <a:lnB>
                      <a:noFill/>
                    </a:lnB>
                    <a:solidFill>
                      <a:srgbClr val="93CC7E"/>
                    </a:solidFill>
                  </a:tcPr>
                </a:tc>
                <a:tc>
                  <a:txBody>
                    <a:bodyPr/>
                    <a:lstStyle/>
                    <a:p>
                      <a:pPr algn="ctr" rtl="0" fontAlgn="ctr"/>
                      <a:r>
                        <a:rPr lang="en-US" sz="1200" b="0" i="0" u="none" strike="noStrike" dirty="0">
                          <a:solidFill>
                            <a:srgbClr val="222223"/>
                          </a:solidFill>
                          <a:effectLst/>
                          <a:latin typeface="Calibri" panose="020F0502020204030204" pitchFamily="34" charset="0"/>
                        </a:rPr>
                        <a:t>24%</a:t>
                      </a:r>
                    </a:p>
                  </a:txBody>
                  <a:tcPr marL="8215" marR="8215" marT="8215" marB="0" anchor="ctr">
                    <a:lnL>
                      <a:noFill/>
                    </a:lnL>
                    <a:lnR>
                      <a:noFill/>
                    </a:lnR>
                    <a:lnT>
                      <a:noFill/>
                    </a:lnT>
                    <a:lnB>
                      <a:noFill/>
                    </a:lnB>
                    <a:solidFill>
                      <a:srgbClr val="C2DA81"/>
                    </a:solidFill>
                  </a:tcPr>
                </a:tc>
                <a:tc>
                  <a:txBody>
                    <a:bodyPr/>
                    <a:lstStyle/>
                    <a:p>
                      <a:pPr algn="ctr" rtl="0" fontAlgn="ctr"/>
                      <a:r>
                        <a:rPr lang="en-US" sz="1200" b="0" i="0" u="none" strike="noStrike" dirty="0">
                          <a:solidFill>
                            <a:srgbClr val="222223"/>
                          </a:solidFill>
                          <a:effectLst/>
                          <a:latin typeface="Calibri" panose="020F0502020204030204" pitchFamily="34" charset="0"/>
                        </a:rPr>
                        <a:t>31%</a:t>
                      </a:r>
                    </a:p>
                  </a:txBody>
                  <a:tcPr marL="8215" marR="8215" marT="8215" marB="0" anchor="ctr">
                    <a:lnL>
                      <a:noFill/>
                    </a:lnL>
                    <a:lnR>
                      <a:noFill/>
                    </a:lnR>
                    <a:lnT>
                      <a:noFill/>
                    </a:lnT>
                    <a:lnB>
                      <a:noFill/>
                    </a:lnB>
                    <a:solidFill>
                      <a:srgbClr val="93CC7E"/>
                    </a:solidFill>
                  </a:tcPr>
                </a:tc>
                <a:tc>
                  <a:txBody>
                    <a:bodyPr/>
                    <a:lstStyle/>
                    <a:p>
                      <a:pPr algn="ctr" rtl="0" fontAlgn="ctr"/>
                      <a:r>
                        <a:rPr lang="en-US" sz="1200" b="0" i="0" u="none" strike="noStrike" dirty="0">
                          <a:solidFill>
                            <a:srgbClr val="222223"/>
                          </a:solidFill>
                          <a:effectLst/>
                          <a:latin typeface="Calibri" panose="020F0502020204030204" pitchFamily="34" charset="0"/>
                        </a:rPr>
                        <a:t>28%</a:t>
                      </a:r>
                    </a:p>
                  </a:txBody>
                  <a:tcPr marL="8215" marR="8215" marT="8215" marB="0" anchor="ctr">
                    <a:lnL>
                      <a:noFill/>
                    </a:lnL>
                    <a:lnR>
                      <a:noFill/>
                    </a:lnR>
                    <a:lnT>
                      <a:noFill/>
                    </a:lnT>
                    <a:lnB>
                      <a:noFill/>
                    </a:lnB>
                    <a:solidFill>
                      <a:srgbClr val="A7D27F"/>
                    </a:solidFill>
                  </a:tcPr>
                </a:tc>
                <a:tc>
                  <a:txBody>
                    <a:bodyPr/>
                    <a:lstStyle/>
                    <a:p>
                      <a:pPr algn="ctr" rtl="0" fontAlgn="ctr"/>
                      <a:r>
                        <a:rPr lang="en-US" sz="1200" b="0" i="0" u="none" strike="noStrike" dirty="0">
                          <a:solidFill>
                            <a:srgbClr val="222223"/>
                          </a:solidFill>
                          <a:effectLst/>
                          <a:latin typeface="Calibri" panose="020F0502020204030204" pitchFamily="34" charset="0"/>
                        </a:rPr>
                        <a:t>30%</a:t>
                      </a:r>
                    </a:p>
                  </a:txBody>
                  <a:tcPr marL="8215" marR="8215" marT="8215" marB="0" anchor="ctr">
                    <a:lnL>
                      <a:noFill/>
                    </a:lnL>
                    <a:lnR>
                      <a:noFill/>
                    </a:lnR>
                    <a:lnT>
                      <a:noFill/>
                    </a:lnT>
                    <a:lnB>
                      <a:noFill/>
                    </a:lnB>
                    <a:solidFill>
                      <a:srgbClr val="9ACE7F"/>
                    </a:solidFill>
                  </a:tcPr>
                </a:tc>
                <a:tc>
                  <a:txBody>
                    <a:bodyPr/>
                    <a:lstStyle/>
                    <a:p>
                      <a:pPr algn="ctr" rtl="0" fontAlgn="ctr"/>
                      <a:r>
                        <a:rPr lang="en-US" sz="1200" b="0" i="0" u="none" strike="noStrike" dirty="0">
                          <a:solidFill>
                            <a:srgbClr val="222223"/>
                          </a:solidFill>
                          <a:effectLst/>
                          <a:latin typeface="Calibri" panose="020F0502020204030204" pitchFamily="34" charset="0"/>
                        </a:rPr>
                        <a:t>25%</a:t>
                      </a:r>
                    </a:p>
                  </a:txBody>
                  <a:tcPr marL="8215" marR="8215" marT="8215" marB="0" anchor="ctr">
                    <a:lnL>
                      <a:noFill/>
                    </a:lnL>
                    <a:lnR>
                      <a:noFill/>
                    </a:lnR>
                    <a:lnT>
                      <a:noFill/>
                    </a:lnT>
                    <a:lnB>
                      <a:noFill/>
                    </a:lnB>
                    <a:solidFill>
                      <a:srgbClr val="BCD881"/>
                    </a:solidFill>
                  </a:tcPr>
                </a:tc>
                <a:tc>
                  <a:txBody>
                    <a:bodyPr/>
                    <a:lstStyle/>
                    <a:p>
                      <a:pPr algn="ctr" rtl="0" fontAlgn="ctr"/>
                      <a:r>
                        <a:rPr lang="en-US" sz="1200" b="0" i="0" u="none" strike="noStrike" dirty="0">
                          <a:solidFill>
                            <a:srgbClr val="222223"/>
                          </a:solidFill>
                          <a:effectLst/>
                          <a:latin typeface="Calibri" panose="020F0502020204030204" pitchFamily="34" charset="0"/>
                        </a:rPr>
                        <a:t>32%</a:t>
                      </a:r>
                    </a:p>
                  </a:txBody>
                  <a:tcPr marL="8215" marR="8215" marT="8215" marB="0" anchor="ctr">
                    <a:lnL>
                      <a:noFill/>
                    </a:lnL>
                    <a:lnR>
                      <a:noFill/>
                    </a:lnR>
                    <a:lnT>
                      <a:noFill/>
                    </a:lnT>
                    <a:lnB>
                      <a:noFill/>
                    </a:lnB>
                    <a:solidFill>
                      <a:srgbClr val="8CCA7E"/>
                    </a:solidFill>
                  </a:tcPr>
                </a:tc>
                <a:tc>
                  <a:txBody>
                    <a:bodyPr/>
                    <a:lstStyle/>
                    <a:p>
                      <a:pPr algn="ctr" rtl="0" fontAlgn="ctr"/>
                      <a:r>
                        <a:rPr lang="en-US" sz="1200" b="0" i="0" u="none" strike="noStrike" dirty="0">
                          <a:solidFill>
                            <a:srgbClr val="222223"/>
                          </a:solidFill>
                          <a:effectLst/>
                          <a:latin typeface="Calibri" panose="020F0502020204030204" pitchFamily="34" charset="0"/>
                        </a:rPr>
                        <a:t>38%</a:t>
                      </a:r>
                    </a:p>
                  </a:txBody>
                  <a:tcPr marL="8215" marR="8215" marT="8215" marB="0" anchor="ctr">
                    <a:lnL>
                      <a:noFill/>
                    </a:lnL>
                    <a:lnR>
                      <a:noFill/>
                    </a:lnR>
                    <a:lnT>
                      <a:noFill/>
                    </a:lnT>
                    <a:lnB>
                      <a:noFill/>
                    </a:lnB>
                    <a:solidFill>
                      <a:srgbClr val="63BE7B"/>
                    </a:solidFill>
                  </a:tcPr>
                </a:tc>
                <a:extLst>
                  <a:ext uri="{0D108BD9-81ED-4DB2-BD59-A6C34878D82A}">
                    <a16:rowId xmlns:a16="http://schemas.microsoft.com/office/drawing/2014/main" xmlns="" val="3347542872"/>
                  </a:ext>
                </a:extLst>
              </a:tr>
              <a:tr h="404229">
                <a:tc>
                  <a:txBody>
                    <a:bodyPr/>
                    <a:lstStyle/>
                    <a:p>
                      <a:pPr algn="l" rtl="0" fontAlgn="ctr"/>
                      <a:r>
                        <a:rPr lang="en-US" sz="1200" b="0" i="0" u="none" strike="noStrike" dirty="0">
                          <a:solidFill>
                            <a:srgbClr val="222223"/>
                          </a:solidFill>
                          <a:effectLst/>
                          <a:latin typeface="Calibri" panose="020F0502020204030204" pitchFamily="34" charset="0"/>
                        </a:rPr>
                        <a:t>Functionality</a:t>
                      </a:r>
                    </a:p>
                  </a:txBody>
                  <a:tcPr marL="73935" marR="8215" marT="8215" marB="0" anchor="ctr">
                    <a:lnL>
                      <a:noFill/>
                    </a:lnL>
                    <a:lnR>
                      <a:noFill/>
                    </a:lnR>
                    <a:lnT>
                      <a:noFill/>
                    </a:lnT>
                    <a:lnB>
                      <a:noFill/>
                    </a:lnB>
                  </a:tcPr>
                </a:tc>
                <a:tc>
                  <a:txBody>
                    <a:bodyPr/>
                    <a:lstStyle/>
                    <a:p>
                      <a:pPr algn="ctr" rtl="0" fontAlgn="ctr"/>
                      <a:r>
                        <a:rPr lang="en-US" sz="1200" b="0" i="0" u="none" strike="noStrike" dirty="0">
                          <a:solidFill>
                            <a:srgbClr val="222223"/>
                          </a:solidFill>
                          <a:effectLst/>
                          <a:latin typeface="Calibri" panose="020F0502020204030204" pitchFamily="34" charset="0"/>
                        </a:rPr>
                        <a:t>22%</a:t>
                      </a:r>
                    </a:p>
                  </a:txBody>
                  <a:tcPr marL="8215" marR="8215" marT="8215" marB="0" anchor="ctr">
                    <a:lnL>
                      <a:noFill/>
                    </a:lnL>
                    <a:lnR>
                      <a:noFill/>
                    </a:lnR>
                    <a:lnT>
                      <a:noFill/>
                    </a:lnT>
                    <a:lnB>
                      <a:noFill/>
                    </a:lnB>
                    <a:solidFill>
                      <a:srgbClr val="D0DE82"/>
                    </a:solidFill>
                  </a:tcPr>
                </a:tc>
                <a:tc>
                  <a:txBody>
                    <a:bodyPr/>
                    <a:lstStyle/>
                    <a:p>
                      <a:pPr algn="ctr" rtl="0" fontAlgn="ctr"/>
                      <a:r>
                        <a:rPr lang="en-US" sz="1200" b="0" i="0" u="none" strike="noStrike" dirty="0">
                          <a:solidFill>
                            <a:srgbClr val="222223"/>
                          </a:solidFill>
                          <a:effectLst/>
                          <a:latin typeface="Calibri" panose="020F0502020204030204" pitchFamily="34" charset="0"/>
                        </a:rPr>
                        <a:t>19%</a:t>
                      </a:r>
                    </a:p>
                  </a:txBody>
                  <a:tcPr marL="8215" marR="8215" marT="8215" marB="0" anchor="ctr">
                    <a:lnL>
                      <a:noFill/>
                    </a:lnL>
                    <a:lnR>
                      <a:noFill/>
                    </a:lnR>
                    <a:lnT>
                      <a:noFill/>
                    </a:lnT>
                    <a:lnB>
                      <a:noFill/>
                    </a:lnB>
                    <a:solidFill>
                      <a:srgbClr val="E4E483"/>
                    </a:solidFill>
                  </a:tcPr>
                </a:tc>
                <a:tc>
                  <a:txBody>
                    <a:bodyPr/>
                    <a:lstStyle/>
                    <a:p>
                      <a:pPr algn="ctr" rtl="0" fontAlgn="ctr"/>
                      <a:r>
                        <a:rPr lang="en-US" sz="1200" b="0" i="0" u="none" strike="noStrike" dirty="0">
                          <a:solidFill>
                            <a:srgbClr val="222223"/>
                          </a:solidFill>
                          <a:effectLst/>
                          <a:latin typeface="Calibri" panose="020F0502020204030204" pitchFamily="34" charset="0"/>
                        </a:rPr>
                        <a:t>20%</a:t>
                      </a:r>
                    </a:p>
                  </a:txBody>
                  <a:tcPr marL="8215" marR="8215" marT="8215" marB="0" anchor="ctr">
                    <a:lnL>
                      <a:noFill/>
                    </a:lnL>
                    <a:lnR>
                      <a:noFill/>
                    </a:lnR>
                    <a:lnT>
                      <a:noFill/>
                    </a:lnT>
                    <a:lnB>
                      <a:noFill/>
                    </a:lnB>
                    <a:solidFill>
                      <a:srgbClr val="DEE283"/>
                    </a:solidFill>
                  </a:tcPr>
                </a:tc>
                <a:tc>
                  <a:txBody>
                    <a:bodyPr/>
                    <a:lstStyle/>
                    <a:p>
                      <a:pPr algn="ctr" rtl="0" fontAlgn="ctr"/>
                      <a:r>
                        <a:rPr lang="en-US" sz="1200" b="0" i="0" u="none" strike="noStrike">
                          <a:solidFill>
                            <a:srgbClr val="222223"/>
                          </a:solidFill>
                          <a:effectLst/>
                          <a:latin typeface="Calibri" panose="020F0502020204030204" pitchFamily="34" charset="0"/>
                        </a:rPr>
                        <a:t>20%</a:t>
                      </a:r>
                    </a:p>
                  </a:txBody>
                  <a:tcPr marL="8215" marR="8215" marT="8215" marB="0" anchor="ctr">
                    <a:lnL>
                      <a:noFill/>
                    </a:lnL>
                    <a:lnR>
                      <a:noFill/>
                    </a:lnR>
                    <a:lnT>
                      <a:noFill/>
                    </a:lnT>
                    <a:lnB>
                      <a:noFill/>
                    </a:lnB>
                    <a:solidFill>
                      <a:srgbClr val="DEE283"/>
                    </a:solidFill>
                  </a:tcPr>
                </a:tc>
                <a:tc>
                  <a:txBody>
                    <a:bodyPr/>
                    <a:lstStyle/>
                    <a:p>
                      <a:pPr algn="ctr" rtl="0" fontAlgn="ctr"/>
                      <a:r>
                        <a:rPr lang="en-US" sz="1200" b="0" i="0" u="none" strike="noStrike">
                          <a:solidFill>
                            <a:srgbClr val="222223"/>
                          </a:solidFill>
                          <a:effectLst/>
                          <a:latin typeface="Calibri" panose="020F0502020204030204" pitchFamily="34" charset="0"/>
                        </a:rPr>
                        <a:t>18%</a:t>
                      </a:r>
                    </a:p>
                  </a:txBody>
                  <a:tcPr marL="8215" marR="8215" marT="8215" marB="0" anchor="ctr">
                    <a:lnL>
                      <a:noFill/>
                    </a:lnL>
                    <a:lnR>
                      <a:noFill/>
                    </a:lnR>
                    <a:lnT>
                      <a:noFill/>
                    </a:lnT>
                    <a:lnB>
                      <a:noFill/>
                    </a:lnB>
                    <a:solidFill>
                      <a:srgbClr val="EBE683"/>
                    </a:solidFill>
                  </a:tcPr>
                </a:tc>
                <a:tc>
                  <a:txBody>
                    <a:bodyPr/>
                    <a:lstStyle/>
                    <a:p>
                      <a:pPr algn="ctr" rtl="0" fontAlgn="ctr"/>
                      <a:r>
                        <a:rPr lang="en-US" sz="1200" b="0" i="0" u="none" strike="noStrike" dirty="0">
                          <a:solidFill>
                            <a:srgbClr val="222223"/>
                          </a:solidFill>
                          <a:effectLst/>
                          <a:latin typeface="Calibri" panose="020F0502020204030204" pitchFamily="34" charset="0"/>
                        </a:rPr>
                        <a:t>20%</a:t>
                      </a:r>
                    </a:p>
                  </a:txBody>
                  <a:tcPr marL="8215" marR="8215" marT="8215" marB="0" anchor="ctr">
                    <a:lnL>
                      <a:noFill/>
                    </a:lnL>
                    <a:lnR>
                      <a:noFill/>
                    </a:lnR>
                    <a:lnT>
                      <a:noFill/>
                    </a:lnT>
                    <a:lnB>
                      <a:noFill/>
                    </a:lnB>
                    <a:solidFill>
                      <a:srgbClr val="DEE283"/>
                    </a:solidFill>
                  </a:tcPr>
                </a:tc>
                <a:tc>
                  <a:txBody>
                    <a:bodyPr/>
                    <a:lstStyle/>
                    <a:p>
                      <a:pPr algn="ctr" rtl="0" fontAlgn="ctr"/>
                      <a:r>
                        <a:rPr lang="en-US" sz="1200" b="0" i="0" u="none" strike="noStrike" dirty="0">
                          <a:solidFill>
                            <a:srgbClr val="222223"/>
                          </a:solidFill>
                          <a:effectLst/>
                          <a:latin typeface="Calibri" panose="020F0502020204030204" pitchFamily="34" charset="0"/>
                        </a:rPr>
                        <a:t>19%</a:t>
                      </a:r>
                    </a:p>
                  </a:txBody>
                  <a:tcPr marL="8215" marR="8215" marT="8215" marB="0" anchor="ctr">
                    <a:lnL>
                      <a:noFill/>
                    </a:lnL>
                    <a:lnR>
                      <a:noFill/>
                    </a:lnR>
                    <a:lnT>
                      <a:noFill/>
                    </a:lnT>
                    <a:lnB>
                      <a:noFill/>
                    </a:lnB>
                    <a:solidFill>
                      <a:srgbClr val="E4E483"/>
                    </a:solidFill>
                  </a:tcPr>
                </a:tc>
                <a:tc>
                  <a:txBody>
                    <a:bodyPr/>
                    <a:lstStyle/>
                    <a:p>
                      <a:pPr algn="ctr" rtl="0" fontAlgn="ctr"/>
                      <a:r>
                        <a:rPr lang="en-US" sz="1200" b="0" i="0" u="none" strike="noStrike" dirty="0">
                          <a:solidFill>
                            <a:srgbClr val="222223"/>
                          </a:solidFill>
                          <a:effectLst/>
                          <a:latin typeface="Calibri" panose="020F0502020204030204" pitchFamily="34" charset="0"/>
                        </a:rPr>
                        <a:t>31%</a:t>
                      </a:r>
                    </a:p>
                  </a:txBody>
                  <a:tcPr marL="8215" marR="8215" marT="8215" marB="0" anchor="ctr">
                    <a:lnL>
                      <a:noFill/>
                    </a:lnL>
                    <a:lnR>
                      <a:noFill/>
                    </a:lnR>
                    <a:lnT>
                      <a:noFill/>
                    </a:lnT>
                    <a:lnB>
                      <a:noFill/>
                    </a:lnB>
                    <a:solidFill>
                      <a:srgbClr val="93CC7E"/>
                    </a:solidFill>
                  </a:tcPr>
                </a:tc>
                <a:extLst>
                  <a:ext uri="{0D108BD9-81ED-4DB2-BD59-A6C34878D82A}">
                    <a16:rowId xmlns:a16="http://schemas.microsoft.com/office/drawing/2014/main" xmlns="" val="4170106118"/>
                  </a:ext>
                </a:extLst>
              </a:tr>
              <a:tr h="404229">
                <a:tc>
                  <a:txBody>
                    <a:bodyPr/>
                    <a:lstStyle/>
                    <a:p>
                      <a:pPr algn="l" rtl="0" fontAlgn="ctr"/>
                      <a:r>
                        <a:rPr lang="en-US" sz="1200" b="0" i="0" u="none" strike="noStrike" dirty="0">
                          <a:solidFill>
                            <a:srgbClr val="222223"/>
                          </a:solidFill>
                          <a:effectLst/>
                          <a:latin typeface="Calibri" panose="020F0502020204030204" pitchFamily="34" charset="0"/>
                        </a:rPr>
                        <a:t>Price</a:t>
                      </a:r>
                    </a:p>
                  </a:txBody>
                  <a:tcPr marL="73935" marR="8215" marT="8215" marB="0" anchor="ctr">
                    <a:lnL>
                      <a:noFill/>
                    </a:lnL>
                    <a:lnR>
                      <a:noFill/>
                    </a:lnR>
                    <a:lnT>
                      <a:noFill/>
                    </a:lnT>
                    <a:lnB>
                      <a:noFill/>
                    </a:lnB>
                  </a:tcPr>
                </a:tc>
                <a:tc>
                  <a:txBody>
                    <a:bodyPr/>
                    <a:lstStyle/>
                    <a:p>
                      <a:pPr algn="ctr" rtl="0" fontAlgn="ctr"/>
                      <a:r>
                        <a:rPr lang="en-US" sz="1200" b="0" i="0" u="none" strike="noStrike" dirty="0">
                          <a:solidFill>
                            <a:srgbClr val="222223"/>
                          </a:solidFill>
                          <a:effectLst/>
                          <a:latin typeface="Calibri" panose="020F0502020204030204" pitchFamily="34" charset="0"/>
                        </a:rPr>
                        <a:t>25%</a:t>
                      </a:r>
                    </a:p>
                  </a:txBody>
                  <a:tcPr marL="8215" marR="8215" marT="8215" marB="0" anchor="ctr">
                    <a:lnL>
                      <a:noFill/>
                    </a:lnL>
                    <a:lnR>
                      <a:noFill/>
                    </a:lnR>
                    <a:lnT>
                      <a:noFill/>
                    </a:lnT>
                    <a:lnB>
                      <a:noFill/>
                    </a:lnB>
                    <a:solidFill>
                      <a:srgbClr val="BCD881"/>
                    </a:solidFill>
                  </a:tcPr>
                </a:tc>
                <a:tc>
                  <a:txBody>
                    <a:bodyPr/>
                    <a:lstStyle/>
                    <a:p>
                      <a:pPr algn="ctr" rtl="0" fontAlgn="ctr"/>
                      <a:r>
                        <a:rPr lang="en-US" sz="1200" b="0" i="0" u="none" strike="noStrike" dirty="0">
                          <a:solidFill>
                            <a:srgbClr val="222223"/>
                          </a:solidFill>
                          <a:effectLst/>
                          <a:latin typeface="Calibri" panose="020F0502020204030204" pitchFamily="34" charset="0"/>
                        </a:rPr>
                        <a:t>30%</a:t>
                      </a:r>
                    </a:p>
                  </a:txBody>
                  <a:tcPr marL="8215" marR="8215" marT="8215" marB="0" anchor="ctr">
                    <a:lnL>
                      <a:noFill/>
                    </a:lnL>
                    <a:lnR>
                      <a:noFill/>
                    </a:lnR>
                    <a:lnT>
                      <a:noFill/>
                    </a:lnT>
                    <a:lnB>
                      <a:noFill/>
                    </a:lnB>
                    <a:solidFill>
                      <a:srgbClr val="9ACE7F"/>
                    </a:solidFill>
                  </a:tcPr>
                </a:tc>
                <a:tc>
                  <a:txBody>
                    <a:bodyPr/>
                    <a:lstStyle/>
                    <a:p>
                      <a:pPr algn="ctr" rtl="0" fontAlgn="ctr"/>
                      <a:r>
                        <a:rPr lang="en-US" sz="1200" b="0" i="0" u="none" strike="noStrike" dirty="0">
                          <a:solidFill>
                            <a:srgbClr val="222223"/>
                          </a:solidFill>
                          <a:effectLst/>
                          <a:latin typeface="Calibri" panose="020F0502020204030204" pitchFamily="34" charset="0"/>
                        </a:rPr>
                        <a:t>19%</a:t>
                      </a:r>
                    </a:p>
                  </a:txBody>
                  <a:tcPr marL="8215" marR="8215" marT="8215" marB="0" anchor="ctr">
                    <a:lnL>
                      <a:noFill/>
                    </a:lnL>
                    <a:lnR>
                      <a:noFill/>
                    </a:lnR>
                    <a:lnT>
                      <a:noFill/>
                    </a:lnT>
                    <a:lnB>
                      <a:noFill/>
                    </a:lnB>
                    <a:solidFill>
                      <a:srgbClr val="E4E483"/>
                    </a:solidFill>
                  </a:tcPr>
                </a:tc>
                <a:tc>
                  <a:txBody>
                    <a:bodyPr/>
                    <a:lstStyle/>
                    <a:p>
                      <a:pPr algn="ctr" rtl="0" fontAlgn="ctr"/>
                      <a:r>
                        <a:rPr lang="en-US" sz="1200" b="0" i="0" u="none" strike="noStrike" dirty="0">
                          <a:solidFill>
                            <a:srgbClr val="222223"/>
                          </a:solidFill>
                          <a:effectLst/>
                          <a:latin typeface="Calibri" panose="020F0502020204030204" pitchFamily="34" charset="0"/>
                        </a:rPr>
                        <a:t>23%</a:t>
                      </a:r>
                    </a:p>
                  </a:txBody>
                  <a:tcPr marL="8215" marR="8215" marT="8215" marB="0" anchor="ctr">
                    <a:lnL>
                      <a:noFill/>
                    </a:lnL>
                    <a:lnR>
                      <a:noFill/>
                    </a:lnR>
                    <a:lnT>
                      <a:noFill/>
                    </a:lnT>
                    <a:lnB>
                      <a:noFill/>
                    </a:lnB>
                    <a:solidFill>
                      <a:srgbClr val="C9DC81"/>
                    </a:solidFill>
                  </a:tcPr>
                </a:tc>
                <a:tc>
                  <a:txBody>
                    <a:bodyPr/>
                    <a:lstStyle/>
                    <a:p>
                      <a:pPr algn="ctr" rtl="0" fontAlgn="ctr"/>
                      <a:r>
                        <a:rPr lang="en-US" sz="1200" b="0" i="0" u="none" strike="noStrike" dirty="0">
                          <a:solidFill>
                            <a:srgbClr val="222223"/>
                          </a:solidFill>
                          <a:effectLst/>
                          <a:latin typeface="Calibri" panose="020F0502020204030204" pitchFamily="34" charset="0"/>
                        </a:rPr>
                        <a:t>23%</a:t>
                      </a:r>
                    </a:p>
                  </a:txBody>
                  <a:tcPr marL="8215" marR="8215" marT="8215" marB="0" anchor="ctr">
                    <a:lnL>
                      <a:noFill/>
                    </a:lnL>
                    <a:lnR>
                      <a:noFill/>
                    </a:lnR>
                    <a:lnT>
                      <a:noFill/>
                    </a:lnT>
                    <a:lnB>
                      <a:noFill/>
                    </a:lnB>
                    <a:solidFill>
                      <a:srgbClr val="C9DC81"/>
                    </a:solidFill>
                  </a:tcPr>
                </a:tc>
                <a:tc>
                  <a:txBody>
                    <a:bodyPr/>
                    <a:lstStyle/>
                    <a:p>
                      <a:pPr algn="ctr" rtl="0" fontAlgn="ctr"/>
                      <a:r>
                        <a:rPr lang="en-US" sz="1200" b="0" i="0" u="none" strike="noStrike" dirty="0">
                          <a:solidFill>
                            <a:srgbClr val="222223"/>
                          </a:solidFill>
                          <a:effectLst/>
                          <a:latin typeface="Calibri" panose="020F0502020204030204" pitchFamily="34" charset="0"/>
                        </a:rPr>
                        <a:t>27%</a:t>
                      </a:r>
                    </a:p>
                  </a:txBody>
                  <a:tcPr marL="8215" marR="8215" marT="8215" marB="0" anchor="ctr">
                    <a:lnL>
                      <a:noFill/>
                    </a:lnL>
                    <a:lnR>
                      <a:noFill/>
                    </a:lnR>
                    <a:lnT>
                      <a:noFill/>
                    </a:lnT>
                    <a:lnB>
                      <a:noFill/>
                    </a:lnB>
                    <a:solidFill>
                      <a:srgbClr val="AED480"/>
                    </a:solidFill>
                  </a:tcPr>
                </a:tc>
                <a:tc>
                  <a:txBody>
                    <a:bodyPr/>
                    <a:lstStyle/>
                    <a:p>
                      <a:pPr algn="ctr" rtl="0" fontAlgn="ctr"/>
                      <a:r>
                        <a:rPr lang="en-US" sz="1200" b="0" i="0" u="none" strike="noStrike" dirty="0">
                          <a:solidFill>
                            <a:srgbClr val="222223"/>
                          </a:solidFill>
                          <a:effectLst/>
                          <a:latin typeface="Calibri" panose="020F0502020204030204" pitchFamily="34" charset="0"/>
                        </a:rPr>
                        <a:t>18%</a:t>
                      </a:r>
                    </a:p>
                  </a:txBody>
                  <a:tcPr marL="8215" marR="8215" marT="8215" marB="0" anchor="ctr">
                    <a:lnL>
                      <a:noFill/>
                    </a:lnL>
                    <a:lnR>
                      <a:noFill/>
                    </a:lnR>
                    <a:lnT>
                      <a:noFill/>
                    </a:lnT>
                    <a:lnB>
                      <a:noFill/>
                    </a:lnB>
                    <a:solidFill>
                      <a:srgbClr val="EBE683"/>
                    </a:solidFill>
                  </a:tcPr>
                </a:tc>
                <a:tc>
                  <a:txBody>
                    <a:bodyPr/>
                    <a:lstStyle/>
                    <a:p>
                      <a:pPr algn="ctr" rtl="0" fontAlgn="ctr"/>
                      <a:r>
                        <a:rPr lang="en-US" sz="1200" b="0" i="0" u="none" strike="noStrike" dirty="0">
                          <a:solidFill>
                            <a:srgbClr val="222223"/>
                          </a:solidFill>
                          <a:effectLst/>
                          <a:latin typeface="Calibri" panose="020F0502020204030204" pitchFamily="34" charset="0"/>
                        </a:rPr>
                        <a:t>29%</a:t>
                      </a:r>
                    </a:p>
                  </a:txBody>
                  <a:tcPr marL="8215" marR="8215" marT="8215" marB="0" anchor="ctr">
                    <a:lnL>
                      <a:noFill/>
                    </a:lnL>
                    <a:lnR>
                      <a:noFill/>
                    </a:lnR>
                    <a:lnT>
                      <a:noFill/>
                    </a:lnT>
                    <a:lnB>
                      <a:noFill/>
                    </a:lnB>
                    <a:solidFill>
                      <a:srgbClr val="A1D07F"/>
                    </a:solidFill>
                  </a:tcPr>
                </a:tc>
                <a:extLst>
                  <a:ext uri="{0D108BD9-81ED-4DB2-BD59-A6C34878D82A}">
                    <a16:rowId xmlns:a16="http://schemas.microsoft.com/office/drawing/2014/main" xmlns="" val="22855823"/>
                  </a:ext>
                </a:extLst>
              </a:tr>
              <a:tr h="404229">
                <a:tc>
                  <a:txBody>
                    <a:bodyPr/>
                    <a:lstStyle/>
                    <a:p>
                      <a:pPr algn="l" rtl="0" fontAlgn="ctr"/>
                      <a:r>
                        <a:rPr lang="en-US" sz="1200" b="0" i="0" u="none" strike="noStrike" dirty="0">
                          <a:solidFill>
                            <a:srgbClr val="222223"/>
                          </a:solidFill>
                          <a:effectLst/>
                          <a:latin typeface="Calibri" panose="020F0502020204030204" pitchFamily="34" charset="0"/>
                        </a:rPr>
                        <a:t>Ease of use</a:t>
                      </a:r>
                    </a:p>
                  </a:txBody>
                  <a:tcPr marL="73935" marR="8215" marT="8215" marB="0" anchor="ctr">
                    <a:lnL>
                      <a:noFill/>
                    </a:lnL>
                    <a:lnR>
                      <a:noFill/>
                    </a:lnR>
                    <a:lnT>
                      <a:noFill/>
                    </a:lnT>
                    <a:lnB>
                      <a:noFill/>
                    </a:lnB>
                  </a:tcPr>
                </a:tc>
                <a:tc>
                  <a:txBody>
                    <a:bodyPr/>
                    <a:lstStyle/>
                    <a:p>
                      <a:pPr algn="ctr" rtl="0" fontAlgn="ctr"/>
                      <a:r>
                        <a:rPr lang="en-US" sz="1200" b="0" i="0" u="none" strike="noStrike" dirty="0">
                          <a:solidFill>
                            <a:srgbClr val="222223"/>
                          </a:solidFill>
                          <a:effectLst/>
                          <a:latin typeface="Calibri" panose="020F0502020204030204" pitchFamily="34" charset="0"/>
                        </a:rPr>
                        <a:t>13%</a:t>
                      </a:r>
                    </a:p>
                  </a:txBody>
                  <a:tcPr marL="8215" marR="8215" marT="8215" marB="0" anchor="ctr">
                    <a:lnL>
                      <a:noFill/>
                    </a:lnL>
                    <a:lnR>
                      <a:noFill/>
                    </a:lnR>
                    <a:lnT>
                      <a:noFill/>
                    </a:lnT>
                    <a:lnB>
                      <a:noFill/>
                    </a:lnB>
                    <a:solidFill>
                      <a:srgbClr val="FDD680"/>
                    </a:solidFill>
                  </a:tcPr>
                </a:tc>
                <a:tc>
                  <a:txBody>
                    <a:bodyPr/>
                    <a:lstStyle/>
                    <a:p>
                      <a:pPr algn="ctr" rtl="0" fontAlgn="ctr"/>
                      <a:r>
                        <a:rPr lang="en-US" sz="1200" b="0" i="0" u="none" strike="noStrike" dirty="0">
                          <a:solidFill>
                            <a:srgbClr val="222223"/>
                          </a:solidFill>
                          <a:effectLst/>
                          <a:latin typeface="Calibri" panose="020F0502020204030204" pitchFamily="34" charset="0"/>
                        </a:rPr>
                        <a:t>10%</a:t>
                      </a:r>
                    </a:p>
                  </a:txBody>
                  <a:tcPr marL="8215" marR="8215" marT="8215" marB="0" anchor="ctr">
                    <a:lnL>
                      <a:noFill/>
                    </a:lnL>
                    <a:lnR>
                      <a:noFill/>
                    </a:lnR>
                    <a:lnT>
                      <a:noFill/>
                    </a:lnT>
                    <a:lnB>
                      <a:noFill/>
                    </a:lnB>
                    <a:solidFill>
                      <a:srgbClr val="FCB87A"/>
                    </a:solidFill>
                  </a:tcPr>
                </a:tc>
                <a:tc>
                  <a:txBody>
                    <a:bodyPr/>
                    <a:lstStyle/>
                    <a:p>
                      <a:pPr algn="ctr" rtl="0" fontAlgn="ctr"/>
                      <a:r>
                        <a:rPr lang="en-US" sz="1200" b="0" i="0" u="none" strike="noStrike" dirty="0">
                          <a:solidFill>
                            <a:srgbClr val="222223"/>
                          </a:solidFill>
                          <a:effectLst/>
                          <a:latin typeface="Calibri" panose="020F0502020204030204" pitchFamily="34" charset="0"/>
                        </a:rPr>
                        <a:t>8%</a:t>
                      </a:r>
                    </a:p>
                  </a:txBody>
                  <a:tcPr marL="8215" marR="8215" marT="8215" marB="0" anchor="ctr">
                    <a:lnL>
                      <a:noFill/>
                    </a:lnL>
                    <a:lnR>
                      <a:noFill/>
                    </a:lnR>
                    <a:lnT>
                      <a:noFill/>
                    </a:lnT>
                    <a:lnB>
                      <a:noFill/>
                    </a:lnB>
                    <a:solidFill>
                      <a:srgbClr val="FBA476"/>
                    </a:solidFill>
                  </a:tcPr>
                </a:tc>
                <a:tc>
                  <a:txBody>
                    <a:bodyPr/>
                    <a:lstStyle/>
                    <a:p>
                      <a:pPr algn="ctr" rtl="0" fontAlgn="ctr"/>
                      <a:r>
                        <a:rPr lang="en-US" sz="1200" b="0" i="0" u="none" strike="noStrike" dirty="0">
                          <a:solidFill>
                            <a:srgbClr val="222223"/>
                          </a:solidFill>
                          <a:effectLst/>
                          <a:latin typeface="Calibri" panose="020F0502020204030204" pitchFamily="34" charset="0"/>
                        </a:rPr>
                        <a:t>10%</a:t>
                      </a:r>
                    </a:p>
                  </a:txBody>
                  <a:tcPr marL="8215" marR="8215" marT="8215" marB="0" anchor="ctr">
                    <a:lnL>
                      <a:noFill/>
                    </a:lnL>
                    <a:lnR>
                      <a:noFill/>
                    </a:lnR>
                    <a:lnT>
                      <a:noFill/>
                    </a:lnT>
                    <a:lnB>
                      <a:noFill/>
                    </a:lnB>
                    <a:solidFill>
                      <a:srgbClr val="FCB87A"/>
                    </a:solidFill>
                  </a:tcPr>
                </a:tc>
                <a:tc>
                  <a:txBody>
                    <a:bodyPr/>
                    <a:lstStyle/>
                    <a:p>
                      <a:pPr algn="ctr" rtl="0" fontAlgn="ctr"/>
                      <a:r>
                        <a:rPr lang="en-US" sz="1200" b="0" i="0" u="none" strike="noStrike" dirty="0">
                          <a:solidFill>
                            <a:srgbClr val="222223"/>
                          </a:solidFill>
                          <a:effectLst/>
                          <a:latin typeface="Calibri" panose="020F0502020204030204" pitchFamily="34" charset="0"/>
                        </a:rPr>
                        <a:t>9%</a:t>
                      </a:r>
                    </a:p>
                  </a:txBody>
                  <a:tcPr marL="8215" marR="8215" marT="8215" marB="0" anchor="ctr">
                    <a:lnL>
                      <a:noFill/>
                    </a:lnL>
                    <a:lnR>
                      <a:noFill/>
                    </a:lnR>
                    <a:lnT>
                      <a:noFill/>
                    </a:lnT>
                    <a:lnB>
                      <a:noFill/>
                    </a:lnB>
                    <a:solidFill>
                      <a:srgbClr val="FBAE78"/>
                    </a:solidFill>
                  </a:tcPr>
                </a:tc>
                <a:tc>
                  <a:txBody>
                    <a:bodyPr/>
                    <a:lstStyle/>
                    <a:p>
                      <a:pPr algn="ctr" rtl="0" fontAlgn="ctr"/>
                      <a:r>
                        <a:rPr lang="en-US" sz="1200" b="0" i="0" u="none" strike="noStrike" dirty="0">
                          <a:solidFill>
                            <a:srgbClr val="222223"/>
                          </a:solidFill>
                          <a:effectLst/>
                          <a:latin typeface="Calibri" panose="020F0502020204030204" pitchFamily="34" charset="0"/>
                        </a:rPr>
                        <a:t>10%</a:t>
                      </a:r>
                    </a:p>
                  </a:txBody>
                  <a:tcPr marL="8215" marR="8215" marT="8215" marB="0" anchor="ctr">
                    <a:lnL>
                      <a:noFill/>
                    </a:lnL>
                    <a:lnR>
                      <a:noFill/>
                    </a:lnR>
                    <a:lnT>
                      <a:noFill/>
                    </a:lnT>
                    <a:lnB>
                      <a:noFill/>
                    </a:lnB>
                    <a:solidFill>
                      <a:srgbClr val="FCB87A"/>
                    </a:solidFill>
                  </a:tcPr>
                </a:tc>
                <a:tc>
                  <a:txBody>
                    <a:bodyPr/>
                    <a:lstStyle/>
                    <a:p>
                      <a:pPr algn="ctr" rtl="0" fontAlgn="ctr"/>
                      <a:r>
                        <a:rPr lang="en-US" sz="1200" b="0" i="0" u="none" strike="noStrike" dirty="0">
                          <a:solidFill>
                            <a:srgbClr val="222223"/>
                          </a:solidFill>
                          <a:effectLst/>
                          <a:latin typeface="Calibri" panose="020F0502020204030204" pitchFamily="34" charset="0"/>
                        </a:rPr>
                        <a:t>7%</a:t>
                      </a:r>
                    </a:p>
                  </a:txBody>
                  <a:tcPr marL="8215" marR="8215" marT="8215" marB="0" anchor="ctr">
                    <a:lnL>
                      <a:noFill/>
                    </a:lnL>
                    <a:lnR>
                      <a:noFill/>
                    </a:lnR>
                    <a:lnT>
                      <a:noFill/>
                    </a:lnT>
                    <a:lnB>
                      <a:noFill/>
                    </a:lnB>
                    <a:solidFill>
                      <a:srgbClr val="FA9A74"/>
                    </a:solidFill>
                  </a:tcPr>
                </a:tc>
                <a:tc>
                  <a:txBody>
                    <a:bodyPr/>
                    <a:lstStyle/>
                    <a:p>
                      <a:pPr algn="ctr" rtl="0" fontAlgn="ctr"/>
                      <a:r>
                        <a:rPr lang="en-US" sz="1200" b="0" i="0" u="none" strike="noStrike" dirty="0">
                          <a:solidFill>
                            <a:srgbClr val="222223"/>
                          </a:solidFill>
                          <a:effectLst/>
                          <a:latin typeface="Calibri" panose="020F0502020204030204" pitchFamily="34" charset="0"/>
                        </a:rPr>
                        <a:t>24%</a:t>
                      </a:r>
                    </a:p>
                  </a:txBody>
                  <a:tcPr marL="8215" marR="8215" marT="8215" marB="0" anchor="ctr">
                    <a:lnL>
                      <a:noFill/>
                    </a:lnL>
                    <a:lnR>
                      <a:noFill/>
                    </a:lnR>
                    <a:lnT>
                      <a:noFill/>
                    </a:lnT>
                    <a:lnB>
                      <a:noFill/>
                    </a:lnB>
                    <a:solidFill>
                      <a:srgbClr val="C2DA81"/>
                    </a:solidFill>
                  </a:tcPr>
                </a:tc>
                <a:extLst>
                  <a:ext uri="{0D108BD9-81ED-4DB2-BD59-A6C34878D82A}">
                    <a16:rowId xmlns:a16="http://schemas.microsoft.com/office/drawing/2014/main" xmlns="" val="2597931537"/>
                  </a:ext>
                </a:extLst>
              </a:tr>
              <a:tr h="404229">
                <a:tc>
                  <a:txBody>
                    <a:bodyPr/>
                    <a:lstStyle/>
                    <a:p>
                      <a:pPr algn="l" rtl="0" fontAlgn="ctr"/>
                      <a:r>
                        <a:rPr lang="en-US" sz="1200" b="0" i="0" u="none" strike="noStrike" dirty="0">
                          <a:solidFill>
                            <a:srgbClr val="222223"/>
                          </a:solidFill>
                          <a:effectLst/>
                          <a:latin typeface="Calibri" panose="020F0502020204030204" pitchFamily="34" charset="0"/>
                        </a:rPr>
                        <a:t>Privacy policy</a:t>
                      </a:r>
                    </a:p>
                  </a:txBody>
                  <a:tcPr marL="73935" marR="8215" marT="8215" marB="0" anchor="ctr">
                    <a:lnL>
                      <a:noFill/>
                    </a:lnL>
                    <a:lnR>
                      <a:noFill/>
                    </a:lnR>
                    <a:lnT>
                      <a:noFill/>
                    </a:lnT>
                    <a:lnB>
                      <a:noFill/>
                    </a:lnB>
                  </a:tcPr>
                </a:tc>
                <a:tc>
                  <a:txBody>
                    <a:bodyPr/>
                    <a:lstStyle/>
                    <a:p>
                      <a:pPr algn="ctr" rtl="0" fontAlgn="ctr"/>
                      <a:r>
                        <a:rPr lang="en-US" sz="1200" b="0" i="0" u="none" strike="noStrike">
                          <a:solidFill>
                            <a:srgbClr val="222223"/>
                          </a:solidFill>
                          <a:effectLst/>
                          <a:latin typeface="Calibri" panose="020F0502020204030204" pitchFamily="34" charset="0"/>
                        </a:rPr>
                        <a:t>14%</a:t>
                      </a:r>
                    </a:p>
                  </a:txBody>
                  <a:tcPr marL="8215" marR="8215" marT="8215" marB="0" anchor="ctr">
                    <a:lnL>
                      <a:noFill/>
                    </a:lnL>
                    <a:lnR>
                      <a:noFill/>
                    </a:lnR>
                    <a:lnT>
                      <a:noFill/>
                    </a:lnT>
                    <a:lnB>
                      <a:noFill/>
                    </a:lnB>
                    <a:solidFill>
                      <a:srgbClr val="FEE082"/>
                    </a:solidFill>
                  </a:tcPr>
                </a:tc>
                <a:tc>
                  <a:txBody>
                    <a:bodyPr/>
                    <a:lstStyle/>
                    <a:p>
                      <a:pPr algn="ctr" rtl="0" fontAlgn="ctr"/>
                      <a:r>
                        <a:rPr lang="en-US" sz="1200" b="0" i="0" u="none" strike="noStrike" dirty="0">
                          <a:solidFill>
                            <a:srgbClr val="222223"/>
                          </a:solidFill>
                          <a:effectLst/>
                          <a:latin typeface="Calibri" panose="020F0502020204030204" pitchFamily="34" charset="0"/>
                        </a:rPr>
                        <a:t>7%</a:t>
                      </a:r>
                    </a:p>
                  </a:txBody>
                  <a:tcPr marL="8215" marR="8215" marT="8215" marB="0" anchor="ctr">
                    <a:lnL>
                      <a:noFill/>
                    </a:lnL>
                    <a:lnR>
                      <a:noFill/>
                    </a:lnR>
                    <a:lnT>
                      <a:noFill/>
                    </a:lnT>
                    <a:lnB>
                      <a:noFill/>
                    </a:lnB>
                    <a:solidFill>
                      <a:srgbClr val="FA9A74"/>
                    </a:solidFill>
                  </a:tcPr>
                </a:tc>
                <a:tc>
                  <a:txBody>
                    <a:bodyPr/>
                    <a:lstStyle/>
                    <a:p>
                      <a:pPr algn="ctr" rtl="0" fontAlgn="ctr"/>
                      <a:r>
                        <a:rPr lang="en-US" sz="1200" b="0" i="0" u="none" strike="noStrike" dirty="0">
                          <a:solidFill>
                            <a:srgbClr val="222223"/>
                          </a:solidFill>
                          <a:effectLst/>
                          <a:latin typeface="Calibri" panose="020F0502020204030204" pitchFamily="34" charset="0"/>
                        </a:rPr>
                        <a:t>10%</a:t>
                      </a:r>
                    </a:p>
                  </a:txBody>
                  <a:tcPr marL="8215" marR="8215" marT="8215" marB="0" anchor="ctr">
                    <a:lnL>
                      <a:noFill/>
                    </a:lnL>
                    <a:lnR>
                      <a:noFill/>
                    </a:lnR>
                    <a:lnT>
                      <a:noFill/>
                    </a:lnT>
                    <a:lnB>
                      <a:noFill/>
                    </a:lnB>
                    <a:solidFill>
                      <a:srgbClr val="FCB87A"/>
                    </a:solidFill>
                  </a:tcPr>
                </a:tc>
                <a:tc>
                  <a:txBody>
                    <a:bodyPr/>
                    <a:lstStyle/>
                    <a:p>
                      <a:pPr algn="ctr" rtl="0" fontAlgn="ctr"/>
                      <a:r>
                        <a:rPr lang="en-US" sz="1200" b="0" i="0" u="none" strike="noStrike">
                          <a:solidFill>
                            <a:srgbClr val="222223"/>
                          </a:solidFill>
                          <a:effectLst/>
                          <a:latin typeface="Calibri" panose="020F0502020204030204" pitchFamily="34" charset="0"/>
                        </a:rPr>
                        <a:t>10%</a:t>
                      </a:r>
                    </a:p>
                  </a:txBody>
                  <a:tcPr marL="8215" marR="8215" marT="8215" marB="0" anchor="ctr">
                    <a:lnL>
                      <a:noFill/>
                    </a:lnL>
                    <a:lnR>
                      <a:noFill/>
                    </a:lnR>
                    <a:lnT>
                      <a:noFill/>
                    </a:lnT>
                    <a:lnB>
                      <a:noFill/>
                    </a:lnB>
                    <a:solidFill>
                      <a:srgbClr val="FCB87A"/>
                    </a:solidFill>
                  </a:tcPr>
                </a:tc>
                <a:tc>
                  <a:txBody>
                    <a:bodyPr/>
                    <a:lstStyle/>
                    <a:p>
                      <a:pPr algn="ctr" rtl="0" fontAlgn="ctr"/>
                      <a:r>
                        <a:rPr lang="en-US" sz="1200" b="0" i="0" u="none" strike="noStrike" dirty="0">
                          <a:solidFill>
                            <a:srgbClr val="222223"/>
                          </a:solidFill>
                          <a:effectLst/>
                          <a:latin typeface="Calibri" panose="020F0502020204030204" pitchFamily="34" charset="0"/>
                        </a:rPr>
                        <a:t>10%</a:t>
                      </a:r>
                    </a:p>
                  </a:txBody>
                  <a:tcPr marL="8215" marR="8215" marT="8215" marB="0" anchor="ctr">
                    <a:lnL>
                      <a:noFill/>
                    </a:lnL>
                    <a:lnR>
                      <a:noFill/>
                    </a:lnR>
                    <a:lnT>
                      <a:noFill/>
                    </a:lnT>
                    <a:lnB>
                      <a:noFill/>
                    </a:lnB>
                    <a:solidFill>
                      <a:srgbClr val="FCB87A"/>
                    </a:solidFill>
                  </a:tcPr>
                </a:tc>
                <a:tc>
                  <a:txBody>
                    <a:bodyPr/>
                    <a:lstStyle/>
                    <a:p>
                      <a:pPr algn="ctr" rtl="0" fontAlgn="ctr"/>
                      <a:r>
                        <a:rPr lang="en-US" sz="1200" b="0" i="0" u="none" strike="noStrike">
                          <a:solidFill>
                            <a:srgbClr val="222223"/>
                          </a:solidFill>
                          <a:effectLst/>
                          <a:latin typeface="Calibri" panose="020F0502020204030204" pitchFamily="34" charset="0"/>
                        </a:rPr>
                        <a:t>9%</a:t>
                      </a:r>
                    </a:p>
                  </a:txBody>
                  <a:tcPr marL="8215" marR="8215" marT="8215" marB="0" anchor="ctr">
                    <a:lnL>
                      <a:noFill/>
                    </a:lnL>
                    <a:lnR>
                      <a:noFill/>
                    </a:lnR>
                    <a:lnT>
                      <a:noFill/>
                    </a:lnT>
                    <a:lnB>
                      <a:noFill/>
                    </a:lnB>
                    <a:solidFill>
                      <a:srgbClr val="FBAE78"/>
                    </a:solidFill>
                  </a:tcPr>
                </a:tc>
                <a:tc>
                  <a:txBody>
                    <a:bodyPr/>
                    <a:lstStyle/>
                    <a:p>
                      <a:pPr algn="ctr" rtl="0" fontAlgn="ctr"/>
                      <a:r>
                        <a:rPr lang="en-US" sz="1200" b="0" i="0" u="none" strike="noStrike">
                          <a:solidFill>
                            <a:srgbClr val="222223"/>
                          </a:solidFill>
                          <a:effectLst/>
                          <a:latin typeface="Calibri" panose="020F0502020204030204" pitchFamily="34" charset="0"/>
                        </a:rPr>
                        <a:t>10%</a:t>
                      </a:r>
                    </a:p>
                  </a:txBody>
                  <a:tcPr marL="8215" marR="8215" marT="8215" marB="0" anchor="ctr">
                    <a:lnL>
                      <a:noFill/>
                    </a:lnL>
                    <a:lnR>
                      <a:noFill/>
                    </a:lnR>
                    <a:lnT>
                      <a:noFill/>
                    </a:lnT>
                    <a:lnB>
                      <a:noFill/>
                    </a:lnB>
                    <a:solidFill>
                      <a:srgbClr val="FCB87A"/>
                    </a:solidFill>
                  </a:tcPr>
                </a:tc>
                <a:tc>
                  <a:txBody>
                    <a:bodyPr/>
                    <a:lstStyle/>
                    <a:p>
                      <a:pPr algn="ctr" rtl="0" fontAlgn="ctr"/>
                      <a:r>
                        <a:rPr lang="en-US" sz="1200" b="0" i="0" u="none" strike="noStrike" dirty="0">
                          <a:solidFill>
                            <a:srgbClr val="222223"/>
                          </a:solidFill>
                          <a:effectLst/>
                          <a:latin typeface="Calibri" panose="020F0502020204030204" pitchFamily="34" charset="0"/>
                        </a:rPr>
                        <a:t>25%</a:t>
                      </a:r>
                    </a:p>
                  </a:txBody>
                  <a:tcPr marL="8215" marR="8215" marT="8215" marB="0" anchor="ctr">
                    <a:lnL>
                      <a:noFill/>
                    </a:lnL>
                    <a:lnR>
                      <a:noFill/>
                    </a:lnR>
                    <a:lnT>
                      <a:noFill/>
                    </a:lnT>
                    <a:lnB>
                      <a:noFill/>
                    </a:lnB>
                    <a:solidFill>
                      <a:srgbClr val="BCD881"/>
                    </a:solidFill>
                  </a:tcPr>
                </a:tc>
                <a:extLst>
                  <a:ext uri="{0D108BD9-81ED-4DB2-BD59-A6C34878D82A}">
                    <a16:rowId xmlns:a16="http://schemas.microsoft.com/office/drawing/2014/main" xmlns="" val="3895372317"/>
                  </a:ext>
                </a:extLst>
              </a:tr>
              <a:tr h="404229">
                <a:tc>
                  <a:txBody>
                    <a:bodyPr/>
                    <a:lstStyle/>
                    <a:p>
                      <a:pPr algn="l" rtl="0" fontAlgn="ctr"/>
                      <a:r>
                        <a:rPr lang="en-US" sz="1200" b="0" i="0" u="none" strike="noStrike" dirty="0">
                          <a:solidFill>
                            <a:srgbClr val="222223"/>
                          </a:solidFill>
                          <a:effectLst/>
                          <a:latin typeface="Calibri" panose="020F0502020204030204" pitchFamily="34" charset="0"/>
                        </a:rPr>
                        <a:t>Brand reputation</a:t>
                      </a:r>
                    </a:p>
                  </a:txBody>
                  <a:tcPr marL="73935" marR="8215" marT="8215" marB="0" anchor="ctr">
                    <a:lnL>
                      <a:noFill/>
                    </a:lnL>
                    <a:lnR>
                      <a:noFill/>
                    </a:lnR>
                    <a:lnT>
                      <a:noFill/>
                    </a:lnT>
                    <a:lnB>
                      <a:noFill/>
                    </a:lnB>
                  </a:tcPr>
                </a:tc>
                <a:tc>
                  <a:txBody>
                    <a:bodyPr/>
                    <a:lstStyle/>
                    <a:p>
                      <a:pPr algn="ctr" rtl="0" fontAlgn="ctr"/>
                      <a:r>
                        <a:rPr lang="en-US" sz="1200" b="0" i="0" u="none" strike="noStrike" dirty="0">
                          <a:solidFill>
                            <a:srgbClr val="222223"/>
                          </a:solidFill>
                          <a:effectLst/>
                          <a:latin typeface="Calibri" panose="020F0502020204030204" pitchFamily="34" charset="0"/>
                        </a:rPr>
                        <a:t>11%</a:t>
                      </a:r>
                    </a:p>
                  </a:txBody>
                  <a:tcPr marL="8215" marR="8215" marT="8215" marB="0" anchor="ctr">
                    <a:lnL>
                      <a:noFill/>
                    </a:lnL>
                    <a:lnR>
                      <a:noFill/>
                    </a:lnR>
                    <a:lnT>
                      <a:noFill/>
                    </a:lnT>
                    <a:lnB>
                      <a:noFill/>
                    </a:lnB>
                    <a:solidFill>
                      <a:srgbClr val="FCC27C"/>
                    </a:solidFill>
                  </a:tcPr>
                </a:tc>
                <a:tc>
                  <a:txBody>
                    <a:bodyPr/>
                    <a:lstStyle/>
                    <a:p>
                      <a:pPr algn="ctr" rtl="0" fontAlgn="ctr"/>
                      <a:r>
                        <a:rPr lang="en-US" sz="1200" b="0" i="0" u="none" strike="noStrike" dirty="0">
                          <a:solidFill>
                            <a:srgbClr val="222223"/>
                          </a:solidFill>
                          <a:effectLst/>
                          <a:latin typeface="Calibri" panose="020F0502020204030204" pitchFamily="34" charset="0"/>
                        </a:rPr>
                        <a:t>7%</a:t>
                      </a:r>
                    </a:p>
                  </a:txBody>
                  <a:tcPr marL="8215" marR="8215" marT="8215" marB="0" anchor="ctr">
                    <a:lnL>
                      <a:noFill/>
                    </a:lnL>
                    <a:lnR>
                      <a:noFill/>
                    </a:lnR>
                    <a:lnT>
                      <a:noFill/>
                    </a:lnT>
                    <a:lnB>
                      <a:noFill/>
                    </a:lnB>
                    <a:solidFill>
                      <a:srgbClr val="FA9A74"/>
                    </a:solidFill>
                  </a:tcPr>
                </a:tc>
                <a:tc>
                  <a:txBody>
                    <a:bodyPr/>
                    <a:lstStyle/>
                    <a:p>
                      <a:pPr algn="ctr" rtl="0" fontAlgn="ctr"/>
                      <a:r>
                        <a:rPr lang="en-US" sz="1200" b="0" i="0" u="none" strike="noStrike">
                          <a:solidFill>
                            <a:srgbClr val="222223"/>
                          </a:solidFill>
                          <a:effectLst/>
                          <a:latin typeface="Calibri" panose="020F0502020204030204" pitchFamily="34" charset="0"/>
                        </a:rPr>
                        <a:t>10%</a:t>
                      </a:r>
                    </a:p>
                  </a:txBody>
                  <a:tcPr marL="8215" marR="8215" marT="8215" marB="0" anchor="ctr">
                    <a:lnL>
                      <a:noFill/>
                    </a:lnL>
                    <a:lnR>
                      <a:noFill/>
                    </a:lnR>
                    <a:lnT>
                      <a:noFill/>
                    </a:lnT>
                    <a:lnB>
                      <a:noFill/>
                    </a:lnB>
                    <a:solidFill>
                      <a:srgbClr val="F97C6E"/>
                    </a:solidFill>
                  </a:tcPr>
                </a:tc>
                <a:tc>
                  <a:txBody>
                    <a:bodyPr/>
                    <a:lstStyle/>
                    <a:p>
                      <a:pPr algn="ctr" rtl="0" fontAlgn="ctr"/>
                      <a:r>
                        <a:rPr lang="en-US" sz="1200" b="0" i="0" u="none" strike="noStrike" dirty="0">
                          <a:solidFill>
                            <a:srgbClr val="222223"/>
                          </a:solidFill>
                          <a:effectLst/>
                          <a:latin typeface="Calibri" panose="020F0502020204030204" pitchFamily="34" charset="0"/>
                        </a:rPr>
                        <a:t>5%</a:t>
                      </a:r>
                    </a:p>
                  </a:txBody>
                  <a:tcPr marL="8215" marR="8215" marT="8215" marB="0" anchor="ctr">
                    <a:lnL>
                      <a:noFill/>
                    </a:lnL>
                    <a:lnR>
                      <a:noFill/>
                    </a:lnR>
                    <a:lnT>
                      <a:noFill/>
                    </a:lnT>
                    <a:lnB>
                      <a:noFill/>
                    </a:lnB>
                    <a:solidFill>
                      <a:srgbClr val="F98670"/>
                    </a:solidFill>
                  </a:tcPr>
                </a:tc>
                <a:tc>
                  <a:txBody>
                    <a:bodyPr/>
                    <a:lstStyle/>
                    <a:p>
                      <a:pPr algn="ctr" rtl="0" fontAlgn="ctr"/>
                      <a:r>
                        <a:rPr lang="en-US" sz="1200" b="0" i="0" u="none" strike="noStrike" dirty="0">
                          <a:solidFill>
                            <a:srgbClr val="222223"/>
                          </a:solidFill>
                          <a:effectLst/>
                          <a:latin typeface="Calibri" panose="020F0502020204030204" pitchFamily="34" charset="0"/>
                        </a:rPr>
                        <a:t>8%</a:t>
                      </a:r>
                    </a:p>
                  </a:txBody>
                  <a:tcPr marL="8215" marR="8215" marT="8215" marB="0" anchor="ctr">
                    <a:lnL>
                      <a:noFill/>
                    </a:lnL>
                    <a:lnR>
                      <a:noFill/>
                    </a:lnR>
                    <a:lnT>
                      <a:noFill/>
                    </a:lnT>
                    <a:lnB>
                      <a:noFill/>
                    </a:lnB>
                    <a:solidFill>
                      <a:srgbClr val="FBA476"/>
                    </a:solidFill>
                  </a:tcPr>
                </a:tc>
                <a:tc>
                  <a:txBody>
                    <a:bodyPr/>
                    <a:lstStyle/>
                    <a:p>
                      <a:pPr algn="ctr" rtl="0" fontAlgn="ctr"/>
                      <a:r>
                        <a:rPr lang="en-US" sz="1200" b="0" i="0" u="none" strike="noStrike" dirty="0">
                          <a:solidFill>
                            <a:srgbClr val="222223"/>
                          </a:solidFill>
                          <a:effectLst/>
                          <a:latin typeface="Calibri" panose="020F0502020204030204" pitchFamily="34" charset="0"/>
                        </a:rPr>
                        <a:t>6%</a:t>
                      </a:r>
                    </a:p>
                  </a:txBody>
                  <a:tcPr marL="8215" marR="8215" marT="8215" marB="0" anchor="ctr">
                    <a:lnL>
                      <a:noFill/>
                    </a:lnL>
                    <a:lnR>
                      <a:noFill/>
                    </a:lnR>
                    <a:lnT>
                      <a:noFill/>
                    </a:lnT>
                    <a:lnB>
                      <a:noFill/>
                    </a:lnB>
                    <a:solidFill>
                      <a:srgbClr val="FA9072"/>
                    </a:solidFill>
                  </a:tcPr>
                </a:tc>
                <a:tc>
                  <a:txBody>
                    <a:bodyPr/>
                    <a:lstStyle/>
                    <a:p>
                      <a:pPr algn="ctr" rtl="0" fontAlgn="ctr"/>
                      <a:r>
                        <a:rPr lang="en-US" sz="1200" b="0" i="0" u="none" strike="noStrike" dirty="0">
                          <a:solidFill>
                            <a:srgbClr val="222223"/>
                          </a:solidFill>
                          <a:effectLst/>
                          <a:latin typeface="Calibri" panose="020F0502020204030204" pitchFamily="34" charset="0"/>
                        </a:rPr>
                        <a:t>9%</a:t>
                      </a:r>
                    </a:p>
                  </a:txBody>
                  <a:tcPr marL="8215" marR="8215" marT="8215" marB="0" anchor="ctr">
                    <a:lnL>
                      <a:noFill/>
                    </a:lnL>
                    <a:lnR>
                      <a:noFill/>
                    </a:lnR>
                    <a:lnT>
                      <a:noFill/>
                    </a:lnT>
                    <a:lnB>
                      <a:noFill/>
                    </a:lnB>
                    <a:solidFill>
                      <a:srgbClr val="FBAE78"/>
                    </a:solidFill>
                  </a:tcPr>
                </a:tc>
                <a:tc>
                  <a:txBody>
                    <a:bodyPr/>
                    <a:lstStyle/>
                    <a:p>
                      <a:pPr algn="ctr" rtl="0" fontAlgn="ctr"/>
                      <a:r>
                        <a:rPr lang="en-US" sz="1200" b="0" i="0" u="none" strike="noStrike" dirty="0">
                          <a:solidFill>
                            <a:srgbClr val="222223"/>
                          </a:solidFill>
                          <a:effectLst/>
                          <a:latin typeface="Calibri" panose="020F0502020204030204" pitchFamily="34" charset="0"/>
                        </a:rPr>
                        <a:t>22%</a:t>
                      </a:r>
                    </a:p>
                  </a:txBody>
                  <a:tcPr marL="8215" marR="8215" marT="8215" marB="0" anchor="ctr">
                    <a:lnL>
                      <a:noFill/>
                    </a:lnL>
                    <a:lnR>
                      <a:noFill/>
                    </a:lnR>
                    <a:lnT>
                      <a:noFill/>
                    </a:lnT>
                    <a:lnB>
                      <a:noFill/>
                    </a:lnB>
                    <a:solidFill>
                      <a:srgbClr val="D0DE82"/>
                    </a:solidFill>
                  </a:tcPr>
                </a:tc>
                <a:extLst>
                  <a:ext uri="{0D108BD9-81ED-4DB2-BD59-A6C34878D82A}">
                    <a16:rowId xmlns:a16="http://schemas.microsoft.com/office/drawing/2014/main" xmlns="" val="2658733938"/>
                  </a:ext>
                </a:extLst>
              </a:tr>
              <a:tr h="404229">
                <a:tc>
                  <a:txBody>
                    <a:bodyPr/>
                    <a:lstStyle/>
                    <a:p>
                      <a:pPr algn="l" rtl="0" fontAlgn="ctr"/>
                      <a:r>
                        <a:rPr lang="en-US" sz="1200" b="0" i="0" u="none" strike="noStrike" dirty="0">
                          <a:solidFill>
                            <a:srgbClr val="222223"/>
                          </a:solidFill>
                          <a:effectLst/>
                          <a:latin typeface="Calibri" panose="020F0502020204030204" pitchFamily="34" charset="0"/>
                        </a:rPr>
                        <a:t>Appearance</a:t>
                      </a:r>
                    </a:p>
                  </a:txBody>
                  <a:tcPr marL="73935" marR="8215" marT="8215" marB="0" anchor="ctr">
                    <a:lnL>
                      <a:noFill/>
                    </a:lnL>
                    <a:lnR>
                      <a:noFill/>
                    </a:lnR>
                    <a:lnT>
                      <a:noFill/>
                    </a:lnT>
                    <a:lnB>
                      <a:noFill/>
                    </a:lnB>
                  </a:tcPr>
                </a:tc>
                <a:tc>
                  <a:txBody>
                    <a:bodyPr/>
                    <a:lstStyle/>
                    <a:p>
                      <a:pPr algn="ctr" rtl="0" fontAlgn="ctr"/>
                      <a:r>
                        <a:rPr lang="en-US" sz="1200" b="0" i="0" u="none" strike="noStrike" dirty="0">
                          <a:solidFill>
                            <a:srgbClr val="222223"/>
                          </a:solidFill>
                          <a:effectLst/>
                          <a:latin typeface="Calibri" panose="020F0502020204030204" pitchFamily="34" charset="0"/>
                        </a:rPr>
                        <a:t>6%</a:t>
                      </a:r>
                    </a:p>
                  </a:txBody>
                  <a:tcPr marL="8215" marR="8215" marT="8215" marB="0" anchor="ctr">
                    <a:lnL>
                      <a:noFill/>
                    </a:lnL>
                    <a:lnR>
                      <a:noFill/>
                    </a:lnR>
                    <a:lnT>
                      <a:noFill/>
                    </a:lnT>
                    <a:lnB>
                      <a:noFill/>
                    </a:lnB>
                    <a:solidFill>
                      <a:srgbClr val="FA9072"/>
                    </a:solidFill>
                  </a:tcPr>
                </a:tc>
                <a:tc>
                  <a:txBody>
                    <a:bodyPr/>
                    <a:lstStyle/>
                    <a:p>
                      <a:pPr algn="ctr" rtl="0" fontAlgn="ctr"/>
                      <a:r>
                        <a:rPr lang="en-US" sz="1200" b="0" i="0" u="none" strike="noStrike">
                          <a:solidFill>
                            <a:srgbClr val="222223"/>
                          </a:solidFill>
                          <a:effectLst/>
                          <a:latin typeface="Calibri" panose="020F0502020204030204" pitchFamily="34" charset="0"/>
                        </a:rPr>
                        <a:t>2%</a:t>
                      </a:r>
                    </a:p>
                  </a:txBody>
                  <a:tcPr marL="8215" marR="8215" marT="8215" marB="0" anchor="ctr">
                    <a:lnL>
                      <a:noFill/>
                    </a:lnL>
                    <a:lnR>
                      <a:noFill/>
                    </a:lnR>
                    <a:lnT>
                      <a:noFill/>
                    </a:lnT>
                    <a:lnB>
                      <a:noFill/>
                    </a:lnB>
                    <a:solidFill>
                      <a:srgbClr val="F8696B"/>
                    </a:solidFill>
                  </a:tcPr>
                </a:tc>
                <a:tc>
                  <a:txBody>
                    <a:bodyPr/>
                    <a:lstStyle/>
                    <a:p>
                      <a:pPr algn="ctr" rtl="0" fontAlgn="ctr"/>
                      <a:r>
                        <a:rPr lang="en-US" sz="1200" b="0" i="0" u="none" strike="noStrike">
                          <a:solidFill>
                            <a:srgbClr val="222223"/>
                          </a:solidFill>
                          <a:effectLst/>
                          <a:latin typeface="Calibri" panose="020F0502020204030204" pitchFamily="34" charset="0"/>
                        </a:rPr>
                        <a:t>4%</a:t>
                      </a:r>
                    </a:p>
                  </a:txBody>
                  <a:tcPr marL="8215" marR="8215" marT="8215" marB="0" anchor="ctr">
                    <a:lnL>
                      <a:noFill/>
                    </a:lnL>
                    <a:lnR>
                      <a:noFill/>
                    </a:lnR>
                    <a:lnT>
                      <a:noFill/>
                    </a:lnT>
                    <a:lnB>
                      <a:noFill/>
                    </a:lnB>
                    <a:solidFill>
                      <a:srgbClr val="F97C6E"/>
                    </a:solidFill>
                  </a:tcPr>
                </a:tc>
                <a:tc>
                  <a:txBody>
                    <a:bodyPr/>
                    <a:lstStyle/>
                    <a:p>
                      <a:pPr algn="ctr" rtl="0" fontAlgn="ctr"/>
                      <a:r>
                        <a:rPr lang="en-US" sz="1200" b="0" i="0" u="none" strike="noStrike">
                          <a:solidFill>
                            <a:srgbClr val="222223"/>
                          </a:solidFill>
                          <a:effectLst/>
                          <a:latin typeface="Calibri" panose="020F0502020204030204" pitchFamily="34" charset="0"/>
                        </a:rPr>
                        <a:t>3%</a:t>
                      </a:r>
                    </a:p>
                  </a:txBody>
                  <a:tcPr marL="8215" marR="8215" marT="8215" marB="0" anchor="ctr">
                    <a:lnL>
                      <a:noFill/>
                    </a:lnL>
                    <a:lnR>
                      <a:noFill/>
                    </a:lnR>
                    <a:lnT>
                      <a:noFill/>
                    </a:lnT>
                    <a:lnB>
                      <a:noFill/>
                    </a:lnB>
                    <a:solidFill>
                      <a:srgbClr val="F8726C"/>
                    </a:solidFill>
                  </a:tcPr>
                </a:tc>
                <a:tc>
                  <a:txBody>
                    <a:bodyPr/>
                    <a:lstStyle/>
                    <a:p>
                      <a:pPr algn="ctr" rtl="0" fontAlgn="ctr"/>
                      <a:r>
                        <a:rPr lang="en-US" sz="1200" b="0" i="0" u="none" strike="noStrike">
                          <a:solidFill>
                            <a:srgbClr val="222223"/>
                          </a:solidFill>
                          <a:effectLst/>
                          <a:latin typeface="Calibri" panose="020F0502020204030204" pitchFamily="34" charset="0"/>
                        </a:rPr>
                        <a:t>2%</a:t>
                      </a:r>
                    </a:p>
                  </a:txBody>
                  <a:tcPr marL="8215" marR="8215" marT="8215" marB="0" anchor="ctr">
                    <a:lnL>
                      <a:noFill/>
                    </a:lnL>
                    <a:lnR>
                      <a:noFill/>
                    </a:lnR>
                    <a:lnT>
                      <a:noFill/>
                    </a:lnT>
                    <a:lnB>
                      <a:noFill/>
                    </a:lnB>
                    <a:solidFill>
                      <a:srgbClr val="F8696B"/>
                    </a:solidFill>
                  </a:tcPr>
                </a:tc>
                <a:tc>
                  <a:txBody>
                    <a:bodyPr/>
                    <a:lstStyle/>
                    <a:p>
                      <a:pPr algn="ctr" rtl="0" fontAlgn="ctr"/>
                      <a:r>
                        <a:rPr lang="en-US" sz="1200" b="0" i="0" u="none" strike="noStrike" dirty="0">
                          <a:solidFill>
                            <a:srgbClr val="222223"/>
                          </a:solidFill>
                          <a:effectLst/>
                          <a:latin typeface="Calibri" panose="020F0502020204030204" pitchFamily="34" charset="0"/>
                        </a:rPr>
                        <a:t>3%</a:t>
                      </a:r>
                    </a:p>
                  </a:txBody>
                  <a:tcPr marL="8215" marR="8215" marT="8215" marB="0" anchor="ctr">
                    <a:lnL>
                      <a:noFill/>
                    </a:lnL>
                    <a:lnR>
                      <a:noFill/>
                    </a:lnR>
                    <a:lnT>
                      <a:noFill/>
                    </a:lnT>
                    <a:lnB>
                      <a:noFill/>
                    </a:lnB>
                    <a:solidFill>
                      <a:srgbClr val="F8726C"/>
                    </a:solidFill>
                  </a:tcPr>
                </a:tc>
                <a:tc>
                  <a:txBody>
                    <a:bodyPr/>
                    <a:lstStyle/>
                    <a:p>
                      <a:pPr algn="ctr" rtl="0" fontAlgn="ctr"/>
                      <a:r>
                        <a:rPr lang="en-US" sz="1200" b="0" i="0" u="none" strike="noStrike">
                          <a:solidFill>
                            <a:srgbClr val="222223"/>
                          </a:solidFill>
                          <a:effectLst/>
                          <a:latin typeface="Calibri" panose="020F0502020204030204" pitchFamily="34" charset="0"/>
                        </a:rPr>
                        <a:t>3%</a:t>
                      </a:r>
                    </a:p>
                  </a:txBody>
                  <a:tcPr marL="8215" marR="8215" marT="8215" marB="0" anchor="ctr">
                    <a:lnL>
                      <a:noFill/>
                    </a:lnL>
                    <a:lnR>
                      <a:noFill/>
                    </a:lnR>
                    <a:lnT>
                      <a:noFill/>
                    </a:lnT>
                    <a:lnB>
                      <a:noFill/>
                    </a:lnB>
                    <a:solidFill>
                      <a:srgbClr val="F8726C"/>
                    </a:solidFill>
                  </a:tcPr>
                </a:tc>
                <a:tc>
                  <a:txBody>
                    <a:bodyPr/>
                    <a:lstStyle/>
                    <a:p>
                      <a:pPr algn="ctr" rtl="0" fontAlgn="ctr"/>
                      <a:r>
                        <a:rPr lang="en-US" sz="1200" b="0" i="0" u="none" strike="noStrike" dirty="0">
                          <a:solidFill>
                            <a:srgbClr val="222223"/>
                          </a:solidFill>
                          <a:effectLst/>
                          <a:latin typeface="Calibri" panose="020F0502020204030204" pitchFamily="34" charset="0"/>
                        </a:rPr>
                        <a:t>16%</a:t>
                      </a:r>
                    </a:p>
                  </a:txBody>
                  <a:tcPr marL="8215" marR="8215" marT="8215" marB="0" anchor="ctr">
                    <a:lnL>
                      <a:noFill/>
                    </a:lnL>
                    <a:lnR>
                      <a:noFill/>
                    </a:lnR>
                    <a:lnT>
                      <a:noFill/>
                    </a:lnT>
                    <a:lnB>
                      <a:noFill/>
                    </a:lnB>
                    <a:solidFill>
                      <a:srgbClr val="F9EA84"/>
                    </a:solidFill>
                  </a:tcPr>
                </a:tc>
                <a:extLst>
                  <a:ext uri="{0D108BD9-81ED-4DB2-BD59-A6C34878D82A}">
                    <a16:rowId xmlns:a16="http://schemas.microsoft.com/office/drawing/2014/main" xmlns="" val="3569856363"/>
                  </a:ext>
                </a:extLst>
              </a:tr>
            </a:tbl>
          </a:graphicData>
        </a:graphic>
      </p:graphicFrame>
    </p:spTree>
    <p:extLst>
      <p:ext uri="{BB962C8B-B14F-4D97-AF65-F5344CB8AC3E}">
        <p14:creationId xmlns:p14="http://schemas.microsoft.com/office/powerpoint/2010/main" val="307987466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276999"/>
          </a:xfrm>
        </p:spPr>
        <p:txBody>
          <a:bodyPr/>
          <a:lstStyle/>
          <a:p>
            <a:pPr algn="just"/>
            <a:r>
              <a:rPr lang="en-US" dirty="0"/>
              <a:t>Security - By Economy </a:t>
            </a:r>
          </a:p>
        </p:txBody>
      </p:sp>
      <p:sp>
        <p:nvSpPr>
          <p:cNvPr id="3" name="Text Placeholder 2"/>
          <p:cNvSpPr>
            <a:spLocks noGrp="1"/>
          </p:cNvSpPr>
          <p:nvPr>
            <p:ph type="body" sz="quarter" idx="16"/>
          </p:nvPr>
        </p:nvSpPr>
        <p:spPr>
          <a:xfrm>
            <a:off x="209558" y="6380395"/>
            <a:ext cx="7258042" cy="292388"/>
          </a:xfrm>
        </p:spPr>
        <p:txBody>
          <a:bodyPr/>
          <a:lstStyle/>
          <a:p>
            <a:r>
              <a:rPr lang="en-US"/>
              <a:t>Q33. </a:t>
            </a:r>
            <a:r>
              <a:rPr lang="en-US" dirty="0"/>
              <a:t>When buying an application or connected device, please rank the following attributes of importance in influencing your decision to buy Base: All Respondents (n=24,359)</a:t>
            </a:r>
          </a:p>
        </p:txBody>
      </p:sp>
      <p:cxnSp>
        <p:nvCxnSpPr>
          <p:cNvPr id="6" name="Straight Connector 5"/>
          <p:cNvCxnSpPr/>
          <p:nvPr/>
        </p:nvCxnSpPr>
        <p:spPr>
          <a:xfrm>
            <a:off x="381000" y="13245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7" name="Chart 6">
            <a:extLst>
              <a:ext uri="{FF2B5EF4-FFF2-40B4-BE49-F238E27FC236}">
                <a16:creationId xmlns:a16="http://schemas.microsoft.com/office/drawing/2014/main" xmlns="" id="{1089912C-964B-4D8A-846B-C4CE1760B415}"/>
              </a:ext>
            </a:extLst>
          </p:cNvPr>
          <p:cNvGraphicFramePr/>
          <p:nvPr>
            <p:extLst/>
          </p:nvPr>
        </p:nvGraphicFramePr>
        <p:xfrm>
          <a:off x="287564" y="930501"/>
          <a:ext cx="7332436" cy="539496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Table 7">
            <a:extLst>
              <a:ext uri="{FF2B5EF4-FFF2-40B4-BE49-F238E27FC236}">
                <a16:creationId xmlns:a16="http://schemas.microsoft.com/office/drawing/2014/main" xmlns="" id="{64FB2835-D3A7-4D61-B892-8D8863BD593E}"/>
              </a:ext>
            </a:extLst>
          </p:cNvPr>
          <p:cNvGraphicFramePr>
            <a:graphicFrameLocks noGrp="1"/>
          </p:cNvGraphicFramePr>
          <p:nvPr>
            <p:extLst/>
          </p:nvPr>
        </p:nvGraphicFramePr>
        <p:xfrm>
          <a:off x="7921470" y="620585"/>
          <a:ext cx="958131" cy="5256687"/>
        </p:xfrm>
        <a:graphic>
          <a:graphicData uri="http://schemas.openxmlformats.org/drawingml/2006/table">
            <a:tbl>
              <a:tblPr>
                <a:tableStyleId>{5C22544A-7EE6-4342-B048-85BDC9FD1C3A}</a:tableStyleId>
              </a:tblPr>
              <a:tblGrid>
                <a:gridCol w="958131">
                  <a:extLst>
                    <a:ext uri="{9D8B030D-6E8A-4147-A177-3AD203B41FA5}">
                      <a16:colId xmlns:a16="http://schemas.microsoft.com/office/drawing/2014/main" xmlns="" val="2693747636"/>
                    </a:ext>
                  </a:extLst>
                </a:gridCol>
              </a:tblGrid>
              <a:tr h="327953">
                <a:tc>
                  <a:txBody>
                    <a:bodyPr/>
                    <a:lstStyle/>
                    <a:p>
                      <a:pPr algn="ctr" fontAlgn="t">
                        <a:lnSpc>
                          <a:spcPts val="1200"/>
                        </a:lnSpc>
                      </a:pPr>
                      <a:r>
                        <a:rPr lang="en-US" sz="1200" b="1" u="sng" strike="noStrike" dirty="0">
                          <a:effectLst/>
                        </a:rPr>
                        <a:t>MEAN RANK</a:t>
                      </a:r>
                      <a:endParaRPr lang="en-US" sz="1200" b="1" i="0" u="sng" strike="noStrike" dirty="0">
                        <a:solidFill>
                          <a:srgbClr val="000000"/>
                        </a:solidFill>
                        <a:effectLst/>
                        <a:latin typeface="Calibri" panose="020F0502020204030204" pitchFamily="34" charset="0"/>
                      </a:endParaRPr>
                    </a:p>
                  </a:txBody>
                  <a:tcPr marL="0" marR="0"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114188278"/>
                  </a:ext>
                </a:extLst>
              </a:tr>
              <a:tr h="355522">
                <a:tc>
                  <a:txBody>
                    <a:bodyPr/>
                    <a:lstStyle/>
                    <a:p>
                      <a:pPr algn="ctr" fontAlgn="ctr">
                        <a:lnSpc>
                          <a:spcPts val="1200"/>
                        </a:lnSpc>
                      </a:pPr>
                      <a:r>
                        <a:rPr lang="en-US" sz="1200" b="0" i="0" u="none" strike="noStrike" dirty="0">
                          <a:solidFill>
                            <a:srgbClr val="222223"/>
                          </a:solidFill>
                          <a:effectLst/>
                          <a:latin typeface="Calibri" panose="020F0502020204030204" pitchFamily="34" charset="0"/>
                        </a:rPr>
                        <a:t>3.0</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956860339"/>
                  </a:ext>
                </a:extLst>
              </a:tr>
              <a:tr h="177762">
                <a:tc>
                  <a:txBody>
                    <a:bodyPr/>
                    <a:lstStyle/>
                    <a:p>
                      <a:pPr algn="ctr" fontAlgn="ctr">
                        <a:lnSpc>
                          <a:spcPts val="1200"/>
                        </a:lnSpc>
                      </a:pPr>
                      <a:endParaRPr lang="en-US" sz="1200" b="0" i="0" u="none" strike="noStrike">
                        <a:solidFill>
                          <a:srgbClr val="222223"/>
                        </a:solidFill>
                        <a:effectLst/>
                        <a:latin typeface="Calibri" panose="020F0502020204030204" pitchFamily="34" charset="0"/>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030527960"/>
                  </a:ext>
                </a:extLst>
              </a:tr>
              <a:tr h="177762">
                <a:tc>
                  <a:txBody>
                    <a:bodyPr/>
                    <a:lstStyle/>
                    <a:p>
                      <a:pPr algn="ctr" rtl="0" fontAlgn="ctr">
                        <a:lnSpc>
                          <a:spcPts val="1200"/>
                        </a:lnSpc>
                      </a:pPr>
                      <a:r>
                        <a:rPr lang="en-US" sz="1200" b="0" i="0" u="none" strike="noStrike" dirty="0">
                          <a:solidFill>
                            <a:srgbClr val="222223"/>
                          </a:solidFill>
                          <a:effectLst/>
                          <a:latin typeface="Calibri" panose="020F0502020204030204" pitchFamily="34" charset="0"/>
                        </a:rPr>
                        <a:t>1.9</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289099730"/>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1.9</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034867609"/>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2.5</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543205972"/>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2.7</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842459347"/>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2.7</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785058245"/>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2.9</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971950156"/>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2.9</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385033138"/>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2.9</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299301830"/>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2.9</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547392865"/>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2.9</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588140589"/>
                  </a:ext>
                </a:extLst>
              </a:tr>
              <a:tr h="175737">
                <a:tc>
                  <a:txBody>
                    <a:bodyPr/>
                    <a:lstStyle/>
                    <a:p>
                      <a:pPr algn="ctr" rtl="0" fontAlgn="ctr">
                        <a:lnSpc>
                          <a:spcPts val="1200"/>
                        </a:lnSpc>
                      </a:pPr>
                      <a:r>
                        <a:rPr lang="en-US" sz="1200" b="0" i="0" u="none" strike="noStrike" dirty="0">
                          <a:solidFill>
                            <a:srgbClr val="222223"/>
                          </a:solidFill>
                          <a:effectLst/>
                          <a:latin typeface="Calibri" panose="020F0502020204030204" pitchFamily="34" charset="0"/>
                        </a:rPr>
                        <a:t>3.0</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287941711"/>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3.0</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3341716"/>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3.1</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512600057"/>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3.1</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370197639"/>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3.2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70823543"/>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3.2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361006003"/>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3.2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780891794"/>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3.2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263345192"/>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3.2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894277669"/>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3.3</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689145162"/>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3.3</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729348751"/>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3.3</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604797490"/>
                  </a:ext>
                </a:extLst>
              </a:tr>
              <a:tr h="175737">
                <a:tc>
                  <a:txBody>
                    <a:bodyPr/>
                    <a:lstStyle/>
                    <a:p>
                      <a:pPr algn="ctr" rtl="0" fontAlgn="ctr">
                        <a:lnSpc>
                          <a:spcPts val="1200"/>
                        </a:lnSpc>
                      </a:pPr>
                      <a:r>
                        <a:rPr lang="en-US" sz="1200" b="0" i="0" u="none" strike="noStrike" dirty="0">
                          <a:solidFill>
                            <a:srgbClr val="222223"/>
                          </a:solidFill>
                          <a:effectLst/>
                          <a:latin typeface="Calibri" panose="020F0502020204030204" pitchFamily="34" charset="0"/>
                        </a:rPr>
                        <a:t>3.4</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670901317"/>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3.5</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036682314"/>
                  </a:ext>
                </a:extLst>
              </a:tr>
              <a:tr h="175737">
                <a:tc>
                  <a:txBody>
                    <a:bodyPr/>
                    <a:lstStyle/>
                    <a:p>
                      <a:pPr algn="ctr" rtl="0" fontAlgn="ctr">
                        <a:lnSpc>
                          <a:spcPts val="1200"/>
                        </a:lnSpc>
                      </a:pPr>
                      <a:r>
                        <a:rPr lang="en-US" sz="1200" b="0" i="0" u="none" strike="noStrike" dirty="0">
                          <a:solidFill>
                            <a:srgbClr val="222223"/>
                          </a:solidFill>
                          <a:effectLst/>
                          <a:latin typeface="Calibri" panose="020F0502020204030204" pitchFamily="34" charset="0"/>
                        </a:rPr>
                        <a:t>3.7</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253904887"/>
                  </a:ext>
                </a:extLst>
              </a:tr>
            </a:tbl>
          </a:graphicData>
        </a:graphic>
      </p:graphicFrame>
    </p:spTree>
    <p:extLst>
      <p:ext uri="{BB962C8B-B14F-4D97-AF65-F5344CB8AC3E}">
        <p14:creationId xmlns:p14="http://schemas.microsoft.com/office/powerpoint/2010/main" val="78902384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276999"/>
          </a:xfrm>
        </p:spPr>
        <p:txBody>
          <a:bodyPr/>
          <a:lstStyle/>
          <a:p>
            <a:pPr algn="just"/>
            <a:r>
              <a:rPr lang="en-US" dirty="0"/>
              <a:t>Security - By Regional Economy</a:t>
            </a:r>
          </a:p>
        </p:txBody>
      </p:sp>
      <p:cxnSp>
        <p:nvCxnSpPr>
          <p:cNvPr id="6" name="Straight Connector 5"/>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
        <p:nvSpPr>
          <p:cNvPr id="10" name="Text Placeholder 2">
            <a:extLst>
              <a:ext uri="{FF2B5EF4-FFF2-40B4-BE49-F238E27FC236}">
                <a16:creationId xmlns:a16="http://schemas.microsoft.com/office/drawing/2014/main" xmlns="" id="{C32374B6-4E66-4EF4-9C5E-C06C8DB6C1D7}"/>
              </a:ext>
            </a:extLst>
          </p:cNvPr>
          <p:cNvSpPr>
            <a:spLocks noGrp="1"/>
          </p:cNvSpPr>
          <p:nvPr>
            <p:ph type="body" sz="quarter" idx="16"/>
          </p:nvPr>
        </p:nvSpPr>
        <p:spPr>
          <a:xfrm>
            <a:off x="209558" y="6380395"/>
            <a:ext cx="7258042" cy="292388"/>
          </a:xfrm>
        </p:spPr>
        <p:txBody>
          <a:bodyPr/>
          <a:lstStyle/>
          <a:p>
            <a:r>
              <a:rPr lang="en-US"/>
              <a:t>Q33. </a:t>
            </a:r>
            <a:r>
              <a:rPr lang="en-US" dirty="0"/>
              <a:t>When buying an application or connected device, please rank the following attributes of importance in influencing your decision to buy Base: All Respondents (n=24,359)</a:t>
            </a:r>
          </a:p>
        </p:txBody>
      </p:sp>
      <p:graphicFrame>
        <p:nvGraphicFramePr>
          <p:cNvPr id="7" name="Chart 6">
            <a:extLst>
              <a:ext uri="{FF2B5EF4-FFF2-40B4-BE49-F238E27FC236}">
                <a16:creationId xmlns:a16="http://schemas.microsoft.com/office/drawing/2014/main" xmlns="" id="{F2B973DC-840C-419F-823F-850A10C101AD}"/>
              </a:ext>
            </a:extLst>
          </p:cNvPr>
          <p:cNvGraphicFramePr/>
          <p:nvPr>
            <p:extLst/>
          </p:nvPr>
        </p:nvGraphicFramePr>
        <p:xfrm>
          <a:off x="268506" y="1584960"/>
          <a:ext cx="7680960" cy="420624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Table 7">
            <a:extLst>
              <a:ext uri="{FF2B5EF4-FFF2-40B4-BE49-F238E27FC236}">
                <a16:creationId xmlns:a16="http://schemas.microsoft.com/office/drawing/2014/main" xmlns="" id="{C82AA23F-0D22-42F3-B443-6328A2857F25}"/>
              </a:ext>
            </a:extLst>
          </p:cNvPr>
          <p:cNvGraphicFramePr>
            <a:graphicFrameLocks noGrp="1"/>
          </p:cNvGraphicFramePr>
          <p:nvPr>
            <p:extLst/>
          </p:nvPr>
        </p:nvGraphicFramePr>
        <p:xfrm>
          <a:off x="8061959" y="1340770"/>
          <a:ext cx="819011" cy="3924433"/>
        </p:xfrm>
        <a:graphic>
          <a:graphicData uri="http://schemas.openxmlformats.org/drawingml/2006/table">
            <a:tbl>
              <a:tblPr>
                <a:tableStyleId>{5C22544A-7EE6-4342-B048-85BDC9FD1C3A}</a:tableStyleId>
              </a:tblPr>
              <a:tblGrid>
                <a:gridCol w="819011">
                  <a:extLst>
                    <a:ext uri="{9D8B030D-6E8A-4147-A177-3AD203B41FA5}">
                      <a16:colId xmlns:a16="http://schemas.microsoft.com/office/drawing/2014/main" xmlns="" val="2693747636"/>
                    </a:ext>
                  </a:extLst>
                </a:gridCol>
              </a:tblGrid>
              <a:tr h="427783">
                <a:tc>
                  <a:txBody>
                    <a:bodyPr/>
                    <a:lstStyle/>
                    <a:p>
                      <a:pPr algn="ctr" fontAlgn="t"/>
                      <a:r>
                        <a:rPr lang="en-US" sz="1200" b="1" u="sng" strike="noStrike" dirty="0">
                          <a:effectLst/>
                        </a:rPr>
                        <a:t>MEAN RANK</a:t>
                      </a:r>
                      <a:endParaRPr lang="en-US" sz="1200" b="1" i="0" u="sng" strike="noStrike" dirty="0">
                        <a:solidFill>
                          <a:srgbClr val="000000"/>
                        </a:solidFill>
                        <a:effectLst/>
                        <a:latin typeface="Calibri" panose="020F0502020204030204" pitchFamily="34" charset="0"/>
                      </a:endParaRPr>
                    </a:p>
                  </a:txBody>
                  <a:tcPr marL="7620" marR="7620"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114188278"/>
                  </a:ext>
                </a:extLst>
              </a:tr>
              <a:tr h="324623">
                <a:tc>
                  <a:txBody>
                    <a:bodyPr/>
                    <a:lstStyle/>
                    <a:p>
                      <a:pPr algn="ctr" fontAlgn="ctr"/>
                      <a:r>
                        <a:rPr lang="en-US" sz="1200" b="0" i="0" u="none" strike="noStrike" dirty="0">
                          <a:solidFill>
                            <a:srgbClr val="000000"/>
                          </a:solidFill>
                          <a:effectLst/>
                          <a:latin typeface="Calibri" panose="020F0502020204030204" pitchFamily="34" charset="0"/>
                        </a:rPr>
                        <a:t>3.0</a:t>
                      </a:r>
                    </a:p>
                  </a:txBody>
                  <a:tcPr marL="7620" marR="762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956860339"/>
                  </a:ext>
                </a:extLst>
              </a:tr>
              <a:tr h="741995">
                <a:tc>
                  <a:txBody>
                    <a:bodyPr/>
                    <a:lstStyle/>
                    <a:p>
                      <a:pPr algn="ctr" rtl="0" fontAlgn="ctr"/>
                      <a:r>
                        <a:rPr lang="en-US" sz="1200" b="0" i="0" u="none" strike="noStrike" dirty="0">
                          <a:solidFill>
                            <a:srgbClr val="222223"/>
                          </a:solidFill>
                          <a:effectLst/>
                          <a:latin typeface="Calibri" panose="020F0502020204030204" pitchFamily="34" charset="0"/>
                        </a:rPr>
                        <a:t>2.8</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289099730"/>
                  </a:ext>
                </a:extLst>
              </a:tr>
              <a:tr h="417372">
                <a:tc>
                  <a:txBody>
                    <a:bodyPr/>
                    <a:lstStyle/>
                    <a:p>
                      <a:pPr algn="ctr" rtl="0" fontAlgn="ctr"/>
                      <a:r>
                        <a:rPr lang="en-US" sz="1200" b="0" i="0" u="none" strike="noStrike">
                          <a:solidFill>
                            <a:srgbClr val="222223"/>
                          </a:solidFill>
                          <a:effectLst/>
                          <a:latin typeface="Calibri" panose="020F0502020204030204" pitchFamily="34" charset="0"/>
                        </a:rPr>
                        <a:t>3.0</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971950156"/>
                  </a:ext>
                </a:extLst>
              </a:tr>
              <a:tr h="398822">
                <a:tc>
                  <a:txBody>
                    <a:bodyPr/>
                    <a:lstStyle/>
                    <a:p>
                      <a:pPr algn="ctr" rtl="0" fontAlgn="ctr"/>
                      <a:r>
                        <a:rPr lang="en-US" sz="1200" b="0" i="0" u="none" strike="noStrike">
                          <a:solidFill>
                            <a:srgbClr val="222223"/>
                          </a:solidFill>
                          <a:effectLst/>
                          <a:latin typeface="Calibri" panose="020F0502020204030204" pitchFamily="34" charset="0"/>
                        </a:rPr>
                        <a:t>3.0</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385033138"/>
                  </a:ext>
                </a:extLst>
              </a:tr>
              <a:tr h="398822">
                <a:tc>
                  <a:txBody>
                    <a:bodyPr/>
                    <a:lstStyle/>
                    <a:p>
                      <a:pPr algn="ctr" rtl="0" fontAlgn="ctr"/>
                      <a:r>
                        <a:rPr lang="en-US" sz="1200" b="0" i="0" u="none" strike="noStrike">
                          <a:solidFill>
                            <a:srgbClr val="222223"/>
                          </a:solidFill>
                          <a:effectLst/>
                          <a:latin typeface="Calibri" panose="020F0502020204030204" pitchFamily="34" charset="0"/>
                        </a:rPr>
                        <a:t>3.0</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299301830"/>
                  </a:ext>
                </a:extLst>
              </a:tr>
              <a:tr h="398822">
                <a:tc>
                  <a:txBody>
                    <a:bodyPr/>
                    <a:lstStyle/>
                    <a:p>
                      <a:pPr algn="ctr" rtl="0" fontAlgn="ctr"/>
                      <a:r>
                        <a:rPr lang="en-US" sz="1200" b="0" i="0" u="none" strike="noStrike">
                          <a:solidFill>
                            <a:srgbClr val="222223"/>
                          </a:solidFill>
                          <a:effectLst/>
                          <a:latin typeface="Calibri" panose="020F0502020204030204" pitchFamily="34" charset="0"/>
                        </a:rPr>
                        <a:t>3.1</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547392865"/>
                  </a:ext>
                </a:extLst>
              </a:tr>
              <a:tr h="398822">
                <a:tc>
                  <a:txBody>
                    <a:bodyPr/>
                    <a:lstStyle/>
                    <a:p>
                      <a:pPr algn="ctr" rtl="0" fontAlgn="ctr"/>
                      <a:r>
                        <a:rPr lang="en-US" sz="1200" b="0" i="0" u="none" strike="noStrike">
                          <a:solidFill>
                            <a:srgbClr val="222223"/>
                          </a:solidFill>
                          <a:effectLst/>
                          <a:latin typeface="Calibri" panose="020F0502020204030204" pitchFamily="34" charset="0"/>
                        </a:rPr>
                        <a:t>3.2</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588140589"/>
                  </a:ext>
                </a:extLst>
              </a:tr>
              <a:tr h="417372">
                <a:tc>
                  <a:txBody>
                    <a:bodyPr/>
                    <a:lstStyle/>
                    <a:p>
                      <a:pPr algn="ctr" rtl="0" fontAlgn="ctr"/>
                      <a:r>
                        <a:rPr lang="en-US" sz="1200" b="0" i="0" u="none" strike="noStrike" dirty="0">
                          <a:solidFill>
                            <a:srgbClr val="222223"/>
                          </a:solidFill>
                          <a:effectLst/>
                          <a:latin typeface="Calibri" panose="020F0502020204030204" pitchFamily="34" charset="0"/>
                        </a:rPr>
                        <a:t>3.2</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287941711"/>
                  </a:ext>
                </a:extLst>
              </a:tr>
            </a:tbl>
          </a:graphicData>
        </a:graphic>
      </p:graphicFrame>
    </p:spTree>
    <p:extLst>
      <p:ext uri="{BB962C8B-B14F-4D97-AF65-F5344CB8AC3E}">
        <p14:creationId xmlns:p14="http://schemas.microsoft.com/office/powerpoint/2010/main" val="54894397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276999"/>
          </a:xfrm>
        </p:spPr>
        <p:txBody>
          <a:bodyPr/>
          <a:lstStyle/>
          <a:p>
            <a:pPr algn="just"/>
            <a:r>
              <a:rPr lang="en-US" dirty="0"/>
              <a:t>Functionality - By Economy </a:t>
            </a:r>
          </a:p>
        </p:txBody>
      </p:sp>
      <p:sp>
        <p:nvSpPr>
          <p:cNvPr id="3" name="Text Placeholder 2"/>
          <p:cNvSpPr>
            <a:spLocks noGrp="1"/>
          </p:cNvSpPr>
          <p:nvPr>
            <p:ph type="body" sz="quarter" idx="16"/>
          </p:nvPr>
        </p:nvSpPr>
        <p:spPr>
          <a:xfrm>
            <a:off x="209558" y="6380395"/>
            <a:ext cx="7258042" cy="292388"/>
          </a:xfrm>
        </p:spPr>
        <p:txBody>
          <a:bodyPr/>
          <a:lstStyle/>
          <a:p>
            <a:r>
              <a:rPr lang="en-US"/>
              <a:t>Q33. </a:t>
            </a:r>
            <a:r>
              <a:rPr lang="en-US" dirty="0"/>
              <a:t>When buying an application or connected device, please rank the following attributes of importance in influencing your decision to buy Base: All Respondents (n=24,359)</a:t>
            </a:r>
          </a:p>
        </p:txBody>
      </p:sp>
      <p:graphicFrame>
        <p:nvGraphicFramePr>
          <p:cNvPr id="5" name="Chart 4"/>
          <p:cNvGraphicFramePr/>
          <p:nvPr>
            <p:extLst>
              <p:ext uri="{D42A27DB-BD31-4B8C-83A1-F6EECF244321}">
                <p14:modId xmlns:p14="http://schemas.microsoft.com/office/powerpoint/2010/main" val="3739083443"/>
              </p:ext>
            </p:extLst>
          </p:nvPr>
        </p:nvGraphicFramePr>
        <p:xfrm>
          <a:off x="287564" y="930501"/>
          <a:ext cx="7332436" cy="5394960"/>
        </p:xfrm>
        <a:graphic>
          <a:graphicData uri="http://schemas.openxmlformats.org/drawingml/2006/chart">
            <c:chart xmlns:c="http://schemas.openxmlformats.org/drawingml/2006/chart" xmlns:r="http://schemas.openxmlformats.org/officeDocument/2006/relationships" r:id="rId2"/>
          </a:graphicData>
        </a:graphic>
      </p:graphicFrame>
      <p:cxnSp>
        <p:nvCxnSpPr>
          <p:cNvPr id="6" name="Straight Connector 5"/>
          <p:cNvCxnSpPr/>
          <p:nvPr/>
        </p:nvCxnSpPr>
        <p:spPr>
          <a:xfrm>
            <a:off x="381000" y="13245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8" name="Table 7">
            <a:extLst>
              <a:ext uri="{FF2B5EF4-FFF2-40B4-BE49-F238E27FC236}">
                <a16:creationId xmlns:a16="http://schemas.microsoft.com/office/drawing/2014/main" xmlns="" id="{B5E26D19-1337-4934-A1F9-C12CA49D6359}"/>
              </a:ext>
            </a:extLst>
          </p:cNvPr>
          <p:cNvGraphicFramePr>
            <a:graphicFrameLocks noGrp="1"/>
          </p:cNvGraphicFramePr>
          <p:nvPr>
            <p:extLst>
              <p:ext uri="{D42A27DB-BD31-4B8C-83A1-F6EECF244321}">
                <p14:modId xmlns:p14="http://schemas.microsoft.com/office/powerpoint/2010/main" val="4237591170"/>
              </p:ext>
            </p:extLst>
          </p:nvPr>
        </p:nvGraphicFramePr>
        <p:xfrm>
          <a:off x="7921470" y="620585"/>
          <a:ext cx="958131" cy="5256687"/>
        </p:xfrm>
        <a:graphic>
          <a:graphicData uri="http://schemas.openxmlformats.org/drawingml/2006/table">
            <a:tbl>
              <a:tblPr>
                <a:tableStyleId>{5C22544A-7EE6-4342-B048-85BDC9FD1C3A}</a:tableStyleId>
              </a:tblPr>
              <a:tblGrid>
                <a:gridCol w="958131">
                  <a:extLst>
                    <a:ext uri="{9D8B030D-6E8A-4147-A177-3AD203B41FA5}">
                      <a16:colId xmlns:a16="http://schemas.microsoft.com/office/drawing/2014/main" xmlns="" val="2693747636"/>
                    </a:ext>
                  </a:extLst>
                </a:gridCol>
              </a:tblGrid>
              <a:tr h="327953">
                <a:tc>
                  <a:txBody>
                    <a:bodyPr/>
                    <a:lstStyle/>
                    <a:p>
                      <a:pPr algn="ctr" fontAlgn="t">
                        <a:lnSpc>
                          <a:spcPts val="1200"/>
                        </a:lnSpc>
                      </a:pPr>
                      <a:r>
                        <a:rPr lang="en-US" sz="1200" b="1" u="sng" strike="noStrike" dirty="0">
                          <a:effectLst/>
                        </a:rPr>
                        <a:t>MEAN RANK</a:t>
                      </a:r>
                      <a:endParaRPr lang="en-US" sz="1200" b="1" i="0" u="sng" strike="noStrike" dirty="0">
                        <a:solidFill>
                          <a:srgbClr val="000000"/>
                        </a:solidFill>
                        <a:effectLst/>
                        <a:latin typeface="Calibri" panose="020F0502020204030204" pitchFamily="34" charset="0"/>
                      </a:endParaRPr>
                    </a:p>
                  </a:txBody>
                  <a:tcPr marL="0" marR="0"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114188278"/>
                  </a:ext>
                </a:extLst>
              </a:tr>
              <a:tr h="355522">
                <a:tc>
                  <a:txBody>
                    <a:bodyPr/>
                    <a:lstStyle/>
                    <a:p>
                      <a:pPr algn="ctr" fontAlgn="ctr">
                        <a:lnSpc>
                          <a:spcPts val="1200"/>
                        </a:lnSpc>
                      </a:pPr>
                      <a:r>
                        <a:rPr lang="en-US" sz="1200" b="0" i="0" u="none" strike="noStrike" dirty="0">
                          <a:solidFill>
                            <a:srgbClr val="222223"/>
                          </a:solidFill>
                          <a:effectLst/>
                          <a:latin typeface="Calibri" panose="020F0502020204030204" pitchFamily="34" charset="0"/>
                        </a:rPr>
                        <a:t>3.3</a:t>
                      </a: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956860339"/>
                  </a:ext>
                </a:extLst>
              </a:tr>
              <a:tr h="177762">
                <a:tc>
                  <a:txBody>
                    <a:bodyPr/>
                    <a:lstStyle/>
                    <a:p>
                      <a:pPr algn="ctr" fontAlgn="ctr">
                        <a:lnSpc>
                          <a:spcPts val="1200"/>
                        </a:lnSpc>
                      </a:pPr>
                      <a:endParaRPr lang="en-US" sz="1200" b="0" i="0" u="none" strike="noStrike" dirty="0">
                        <a:solidFill>
                          <a:srgbClr val="222223"/>
                        </a:solidFill>
                        <a:effectLst/>
                        <a:latin typeface="Calibri" panose="020F0502020204030204" pitchFamily="34" charset="0"/>
                      </a:endParaRPr>
                    </a:p>
                  </a:txBody>
                  <a:tcPr marL="0" marR="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030527960"/>
                  </a:ext>
                </a:extLst>
              </a:tr>
              <a:tr h="177762">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1.8</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289099730"/>
                  </a:ext>
                </a:extLst>
              </a:tr>
              <a:tr h="175737">
                <a:tc>
                  <a:txBody>
                    <a:bodyPr/>
                    <a:lstStyle/>
                    <a:p>
                      <a:pPr algn="ctr" rtl="0" fontAlgn="ctr">
                        <a:lnSpc>
                          <a:spcPts val="1200"/>
                        </a:lnSpc>
                      </a:pPr>
                      <a:r>
                        <a:rPr lang="en-US" sz="1200" b="0" i="0" u="none" strike="noStrike" dirty="0">
                          <a:solidFill>
                            <a:srgbClr val="222223"/>
                          </a:solidFill>
                          <a:effectLst/>
                          <a:latin typeface="Calibri" panose="020F0502020204030204" pitchFamily="34" charset="0"/>
                        </a:rPr>
                        <a:t>1.8</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034867609"/>
                  </a:ext>
                </a:extLst>
              </a:tr>
              <a:tr h="175737">
                <a:tc>
                  <a:txBody>
                    <a:bodyPr/>
                    <a:lstStyle/>
                    <a:p>
                      <a:pPr algn="ctr" rtl="0" fontAlgn="ctr">
                        <a:lnSpc>
                          <a:spcPts val="1200"/>
                        </a:lnSpc>
                      </a:pPr>
                      <a:r>
                        <a:rPr lang="en-US" sz="1200" b="0" i="0" u="none" strike="noStrike" dirty="0">
                          <a:solidFill>
                            <a:srgbClr val="222223"/>
                          </a:solidFill>
                          <a:effectLst/>
                          <a:latin typeface="Calibri" panose="020F0502020204030204" pitchFamily="34" charset="0"/>
                        </a:rPr>
                        <a:t>3.0</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543205972"/>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3.1</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842459347"/>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3.2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785058245"/>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3.3</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971950156"/>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3.3</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385033138"/>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3.3</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299301830"/>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3.3</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547392865"/>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3.3</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588140589"/>
                  </a:ext>
                </a:extLst>
              </a:tr>
              <a:tr h="175737">
                <a:tc>
                  <a:txBody>
                    <a:bodyPr/>
                    <a:lstStyle/>
                    <a:p>
                      <a:pPr algn="ctr" rtl="0" fontAlgn="ctr">
                        <a:lnSpc>
                          <a:spcPts val="1200"/>
                        </a:lnSpc>
                      </a:pPr>
                      <a:r>
                        <a:rPr lang="en-US" sz="1200" b="0" i="0" u="none" strike="noStrike" dirty="0">
                          <a:solidFill>
                            <a:srgbClr val="222223"/>
                          </a:solidFill>
                          <a:effectLst/>
                          <a:latin typeface="Calibri" panose="020F0502020204030204" pitchFamily="34" charset="0"/>
                        </a:rPr>
                        <a:t>3.3</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287941711"/>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3.4</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3341716"/>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3.4</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512600057"/>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3.4</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370197639"/>
                  </a:ext>
                </a:extLst>
              </a:tr>
              <a:tr h="175737">
                <a:tc>
                  <a:txBody>
                    <a:bodyPr/>
                    <a:lstStyle/>
                    <a:p>
                      <a:pPr algn="ctr" rtl="0" fontAlgn="ctr">
                        <a:lnSpc>
                          <a:spcPts val="1200"/>
                        </a:lnSpc>
                      </a:pPr>
                      <a:r>
                        <a:rPr lang="en-US" sz="1200" b="0" i="0" u="none" strike="noStrike" dirty="0">
                          <a:solidFill>
                            <a:srgbClr val="222223"/>
                          </a:solidFill>
                          <a:effectLst/>
                          <a:latin typeface="Calibri" panose="020F0502020204030204" pitchFamily="34" charset="0"/>
                        </a:rPr>
                        <a:t>3.4</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70823543"/>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3.5</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361006003"/>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3.5</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780891794"/>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3.5</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263345192"/>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3.5</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894277669"/>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3.5</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689145162"/>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3.6</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729348751"/>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3.7</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604797490"/>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3.8</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670901317"/>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3.8</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036682314"/>
                  </a:ext>
                </a:extLst>
              </a:tr>
              <a:tr h="175737">
                <a:tc>
                  <a:txBody>
                    <a:bodyPr/>
                    <a:lstStyle/>
                    <a:p>
                      <a:pPr algn="ctr" rtl="0" fontAlgn="ctr">
                        <a:lnSpc>
                          <a:spcPts val="1200"/>
                        </a:lnSpc>
                      </a:pPr>
                      <a:r>
                        <a:rPr lang="en-US" sz="1200" b="0" i="0" u="none" strike="noStrike" dirty="0">
                          <a:solidFill>
                            <a:srgbClr val="222223"/>
                          </a:solidFill>
                          <a:effectLst/>
                          <a:latin typeface="Calibri" panose="020F0502020204030204" pitchFamily="34" charset="0"/>
                        </a:rPr>
                        <a:t>4.3</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253904887"/>
                  </a:ext>
                </a:extLst>
              </a:tr>
            </a:tbl>
          </a:graphicData>
        </a:graphic>
      </p:graphicFrame>
    </p:spTree>
    <p:extLst>
      <p:ext uri="{BB962C8B-B14F-4D97-AF65-F5344CB8AC3E}">
        <p14:creationId xmlns:p14="http://schemas.microsoft.com/office/powerpoint/2010/main" val="41544448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2">
            <a:extLst>
              <a:ext uri="{FF2B5EF4-FFF2-40B4-BE49-F238E27FC236}">
                <a16:creationId xmlns:a16="http://schemas.microsoft.com/office/drawing/2014/main" xmlns="" id="{4BB43B40-2607-4A74-B2A9-1D20BBEE3D8A}"/>
              </a:ext>
            </a:extLst>
          </p:cNvPr>
          <p:cNvSpPr txBox="1">
            <a:spLocks/>
          </p:cNvSpPr>
          <p:nvPr/>
        </p:nvSpPr>
        <p:spPr>
          <a:xfrm>
            <a:off x="209558" y="6234201"/>
            <a:ext cx="7258042" cy="438582"/>
          </a:xfrm>
          <a:prstGeom prst="rect">
            <a:avLst/>
          </a:prstGeom>
        </p:spPr>
        <p:txBody>
          <a:bodyPr vert="horz" lIns="0" tIns="0" rIns="0" bIns="0" rtlCol="0" anchor="b">
            <a:normAutofit/>
          </a:bodyPr>
          <a:lstStyle>
            <a:lvl1pPr marL="0" indent="0" algn="l" defTabSz="924282" rtl="0" eaLnBrk="1" latinLnBrk="0" hangingPunct="1">
              <a:lnSpc>
                <a:spcPct val="95000"/>
              </a:lnSpc>
              <a:spcBef>
                <a:spcPts val="204"/>
              </a:spcBef>
              <a:spcAft>
                <a:spcPts val="300"/>
              </a:spcAft>
              <a:buFont typeface="Arial" panose="020B0604020202020204" pitchFamily="34" charset="0"/>
              <a:buNone/>
              <a:defRPr sz="1000" kern="1200" cap="none" baseline="0">
                <a:solidFill>
                  <a:schemeClr val="bg2">
                    <a:lumMod val="50000"/>
                  </a:schemeClr>
                </a:solidFill>
                <a:latin typeface="+mn-lt"/>
                <a:ea typeface="+mn-ea"/>
                <a:cs typeface="+mn-cs"/>
              </a:defRPr>
            </a:lvl1pPr>
            <a:lvl2pPr marL="3240" indent="0" algn="l" defTabSz="924282" rtl="0" eaLnBrk="1" latinLnBrk="0" hangingPunct="1">
              <a:lnSpc>
                <a:spcPct val="100000"/>
              </a:lnSpc>
              <a:spcBef>
                <a:spcPts val="300"/>
              </a:spcBef>
              <a:spcAft>
                <a:spcPts val="300"/>
              </a:spcAft>
              <a:buFont typeface="Arial" panose="020B0604020202020204" pitchFamily="34" charset="0"/>
              <a:buNone/>
              <a:defRPr sz="1200" kern="1200">
                <a:solidFill>
                  <a:schemeClr val="tx1"/>
                </a:solidFill>
                <a:latin typeface="+mn-lt"/>
                <a:ea typeface="+mn-ea"/>
                <a:cs typeface="+mn-cs"/>
              </a:defRPr>
            </a:lvl2pPr>
            <a:lvl3pPr marL="186802" indent="-186802" algn="l" defTabSz="924282" rtl="0" eaLnBrk="1" latinLnBrk="0" hangingPunct="1">
              <a:lnSpc>
                <a:spcPct val="100000"/>
              </a:lnSpc>
              <a:spcBef>
                <a:spcPts val="300"/>
              </a:spcBef>
              <a:spcAft>
                <a:spcPts val="300"/>
              </a:spcAft>
              <a:buFont typeface="Arial" panose="020B0604020202020204" pitchFamily="34" charset="0"/>
              <a:buChar char="•"/>
              <a:defRPr sz="1200" kern="1200">
                <a:solidFill>
                  <a:schemeClr val="tx1"/>
                </a:solidFill>
                <a:latin typeface="+mn-lt"/>
                <a:ea typeface="+mn-ea"/>
                <a:cs typeface="+mn-cs"/>
              </a:defRPr>
            </a:lvl3pPr>
            <a:lvl4pPr marL="431911" indent="-191121" algn="l" defTabSz="924282" rtl="0" eaLnBrk="1" latinLnBrk="0" hangingPunct="1">
              <a:lnSpc>
                <a:spcPct val="100000"/>
              </a:lnSpc>
              <a:spcBef>
                <a:spcPts val="300"/>
              </a:spcBef>
              <a:spcAft>
                <a:spcPts val="300"/>
              </a:spcAft>
              <a:buFont typeface="Arial" panose="020B0604020202020204" pitchFamily="34" charset="0"/>
              <a:buChar char="–"/>
              <a:defRPr sz="1200" kern="1200">
                <a:solidFill>
                  <a:schemeClr val="tx1"/>
                </a:solidFill>
                <a:latin typeface="+mn-lt"/>
                <a:ea typeface="+mn-ea"/>
                <a:cs typeface="+mn-cs"/>
              </a:defRPr>
            </a:lvl4pPr>
            <a:lvl5pPr marL="606834" indent="-176004" algn="l" defTabSz="924282" rtl="0" eaLnBrk="1" latinLnBrk="0" hangingPunct="1">
              <a:lnSpc>
                <a:spcPct val="100000"/>
              </a:lnSpc>
              <a:spcBef>
                <a:spcPts val="300"/>
              </a:spcBef>
              <a:spcAft>
                <a:spcPts val="300"/>
              </a:spcAft>
              <a:buSzPct val="85000"/>
              <a:buFont typeface="Arial" panose="020B0604020202020204" pitchFamily="34" charset="0"/>
              <a:buChar char="•"/>
              <a:defRPr sz="1200" kern="1200">
                <a:solidFill>
                  <a:schemeClr val="tx1"/>
                </a:solidFill>
                <a:latin typeface="+mn-lt"/>
                <a:ea typeface="+mn-ea"/>
                <a:cs typeface="+mn-cs"/>
              </a:defRPr>
            </a:lvl5pPr>
            <a:lvl6pPr marL="2541775" indent="-231070" algn="l" defTabSz="924282"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3003916" indent="-231070" algn="l" defTabSz="924282"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66056" indent="-231070" algn="l" defTabSz="924282"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928198" indent="-231070" algn="l" defTabSz="924282"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a:t>Q20. Increasingly, more and more items are connected to the internet, including phones and other things you might not be aware of, such as cars and other electronic devices. Thinking about this, to what extent do you agree or disagree with the following statements: Base: All Respondents (n=25,262)</a:t>
            </a:r>
            <a:endParaRPr lang="en-US" dirty="0"/>
          </a:p>
        </p:txBody>
      </p:sp>
      <p:graphicFrame>
        <p:nvGraphicFramePr>
          <p:cNvPr id="7" name="Table 6">
            <a:extLst>
              <a:ext uri="{FF2B5EF4-FFF2-40B4-BE49-F238E27FC236}">
                <a16:creationId xmlns:a16="http://schemas.microsoft.com/office/drawing/2014/main" xmlns="" id="{AA712B6A-7EF8-41F0-B03F-26D364F6A600}"/>
              </a:ext>
            </a:extLst>
          </p:cNvPr>
          <p:cNvGraphicFramePr>
            <a:graphicFrameLocks noGrp="1"/>
          </p:cNvGraphicFramePr>
          <p:nvPr>
            <p:extLst>
              <p:ext uri="{D42A27DB-BD31-4B8C-83A1-F6EECF244321}">
                <p14:modId xmlns:p14="http://schemas.microsoft.com/office/powerpoint/2010/main" val="667529452"/>
              </p:ext>
            </p:extLst>
          </p:nvPr>
        </p:nvGraphicFramePr>
        <p:xfrm>
          <a:off x="395441" y="1850084"/>
          <a:ext cx="8356293" cy="3340124"/>
        </p:xfrm>
        <a:graphic>
          <a:graphicData uri="http://schemas.openxmlformats.org/drawingml/2006/table">
            <a:tbl>
              <a:tblPr/>
              <a:tblGrid>
                <a:gridCol w="2841084">
                  <a:extLst>
                    <a:ext uri="{9D8B030D-6E8A-4147-A177-3AD203B41FA5}">
                      <a16:colId xmlns:a16="http://schemas.microsoft.com/office/drawing/2014/main" xmlns="" val="2649562134"/>
                    </a:ext>
                  </a:extLst>
                </a:gridCol>
                <a:gridCol w="758377">
                  <a:extLst>
                    <a:ext uri="{9D8B030D-6E8A-4147-A177-3AD203B41FA5}">
                      <a16:colId xmlns:a16="http://schemas.microsoft.com/office/drawing/2014/main" xmlns="" val="1172696520"/>
                    </a:ext>
                  </a:extLst>
                </a:gridCol>
                <a:gridCol w="667824">
                  <a:extLst>
                    <a:ext uri="{9D8B030D-6E8A-4147-A177-3AD203B41FA5}">
                      <a16:colId xmlns:a16="http://schemas.microsoft.com/office/drawing/2014/main" xmlns="" val="1714459054"/>
                    </a:ext>
                  </a:extLst>
                </a:gridCol>
                <a:gridCol w="543315">
                  <a:extLst>
                    <a:ext uri="{9D8B030D-6E8A-4147-A177-3AD203B41FA5}">
                      <a16:colId xmlns:a16="http://schemas.microsoft.com/office/drawing/2014/main" xmlns="" val="2006422942"/>
                    </a:ext>
                  </a:extLst>
                </a:gridCol>
                <a:gridCol w="670654">
                  <a:extLst>
                    <a:ext uri="{9D8B030D-6E8A-4147-A177-3AD203B41FA5}">
                      <a16:colId xmlns:a16="http://schemas.microsoft.com/office/drawing/2014/main" xmlns="" val="215034721"/>
                    </a:ext>
                  </a:extLst>
                </a:gridCol>
                <a:gridCol w="611229">
                  <a:extLst>
                    <a:ext uri="{9D8B030D-6E8A-4147-A177-3AD203B41FA5}">
                      <a16:colId xmlns:a16="http://schemas.microsoft.com/office/drawing/2014/main" xmlns="" val="1001888987"/>
                    </a:ext>
                  </a:extLst>
                </a:gridCol>
                <a:gridCol w="713100">
                  <a:extLst>
                    <a:ext uri="{9D8B030D-6E8A-4147-A177-3AD203B41FA5}">
                      <a16:colId xmlns:a16="http://schemas.microsoft.com/office/drawing/2014/main" xmlns="" val="2494941592"/>
                    </a:ext>
                  </a:extLst>
                </a:gridCol>
                <a:gridCol w="679143">
                  <a:extLst>
                    <a:ext uri="{9D8B030D-6E8A-4147-A177-3AD203B41FA5}">
                      <a16:colId xmlns:a16="http://schemas.microsoft.com/office/drawing/2014/main" xmlns="" val="3848321188"/>
                    </a:ext>
                  </a:extLst>
                </a:gridCol>
                <a:gridCol w="871567">
                  <a:extLst>
                    <a:ext uri="{9D8B030D-6E8A-4147-A177-3AD203B41FA5}">
                      <a16:colId xmlns:a16="http://schemas.microsoft.com/office/drawing/2014/main" xmlns="" val="3420351983"/>
                    </a:ext>
                  </a:extLst>
                </a:gridCol>
              </a:tblGrid>
              <a:tr h="535007">
                <a:tc>
                  <a:txBody>
                    <a:bodyPr/>
                    <a:lstStyle/>
                    <a:p>
                      <a:pPr algn="l" rtl="0" fontAlgn="b"/>
                      <a:endParaRPr lang="en-US" sz="400" b="0" i="0" u="none" strike="noStrike" dirty="0">
                        <a:solidFill>
                          <a:srgbClr val="000000"/>
                        </a:solidFill>
                        <a:effectLst/>
                        <a:latin typeface="Arial" panose="020B0604020202020204" pitchFamily="34" charset="0"/>
                      </a:endParaRPr>
                    </a:p>
                  </a:txBody>
                  <a:tcPr marL="8492" marR="8492" marT="8492" marB="0" anchor="b">
                    <a:lnL>
                      <a:noFill/>
                    </a:lnL>
                    <a:lnR>
                      <a:noFill/>
                    </a:lnR>
                    <a:lnT>
                      <a:noFill/>
                    </a:lnT>
                    <a:lnB>
                      <a:noFill/>
                    </a:lnB>
                  </a:tcPr>
                </a:tc>
                <a:tc>
                  <a:txBody>
                    <a:bodyPr/>
                    <a:lstStyle/>
                    <a:p>
                      <a:pPr algn="ctr" rtl="0" fontAlgn="ctr"/>
                      <a:r>
                        <a:rPr lang="en-US" sz="1100" b="1" i="0" u="none" strike="noStrike">
                          <a:solidFill>
                            <a:srgbClr val="FFFFFF"/>
                          </a:solidFill>
                          <a:effectLst/>
                          <a:latin typeface="Calibri" panose="020F0502020204030204" pitchFamily="34" charset="0"/>
                        </a:rPr>
                        <a:t>Total</a:t>
                      </a:r>
                    </a:p>
                  </a:txBody>
                  <a:tcPr marL="8492" marR="8492" marT="8492" marB="0" anchor="ctr">
                    <a:lnL>
                      <a:noFill/>
                    </a:lnL>
                    <a:lnR>
                      <a:noFill/>
                    </a:lnR>
                    <a:lnT>
                      <a:noFill/>
                    </a:lnT>
                    <a:lnB>
                      <a:noFill/>
                    </a:lnB>
                    <a:solidFill>
                      <a:srgbClr val="71B2C9"/>
                    </a:solidFill>
                  </a:tcPr>
                </a:tc>
                <a:tc>
                  <a:txBody>
                    <a:bodyPr/>
                    <a:lstStyle/>
                    <a:p>
                      <a:pPr algn="ctr" rtl="0" fontAlgn="ctr"/>
                      <a:r>
                        <a:rPr lang="en-US" sz="1100" b="1" i="0" u="none" strike="noStrike">
                          <a:solidFill>
                            <a:srgbClr val="FFFFFF"/>
                          </a:solidFill>
                          <a:effectLst/>
                          <a:latin typeface="Calibri" panose="020F0502020204030204" pitchFamily="34" charset="0"/>
                        </a:rPr>
                        <a:t>North America</a:t>
                      </a:r>
                    </a:p>
                  </a:txBody>
                  <a:tcPr marL="8492" marR="8492" marT="8492" marB="0" anchor="ctr">
                    <a:lnL>
                      <a:noFill/>
                    </a:lnL>
                    <a:lnR>
                      <a:noFill/>
                    </a:lnR>
                    <a:lnT>
                      <a:noFill/>
                    </a:lnT>
                    <a:lnB>
                      <a:noFill/>
                    </a:lnB>
                    <a:solidFill>
                      <a:srgbClr val="71B2C9"/>
                    </a:solidFill>
                  </a:tcPr>
                </a:tc>
                <a:tc>
                  <a:txBody>
                    <a:bodyPr/>
                    <a:lstStyle/>
                    <a:p>
                      <a:pPr algn="ctr" rtl="0" fontAlgn="ctr"/>
                      <a:r>
                        <a:rPr lang="en-US" sz="1100" b="1" i="0" u="none" strike="noStrike">
                          <a:solidFill>
                            <a:srgbClr val="FFFFFF"/>
                          </a:solidFill>
                          <a:effectLst/>
                          <a:latin typeface="Calibri" panose="020F0502020204030204" pitchFamily="34" charset="0"/>
                        </a:rPr>
                        <a:t>LATAM</a:t>
                      </a:r>
                    </a:p>
                  </a:txBody>
                  <a:tcPr marL="8492" marR="8492" marT="8492" marB="0" anchor="ctr">
                    <a:lnL>
                      <a:noFill/>
                    </a:lnL>
                    <a:lnR>
                      <a:noFill/>
                    </a:lnR>
                    <a:lnT>
                      <a:noFill/>
                    </a:lnT>
                    <a:lnB>
                      <a:noFill/>
                    </a:lnB>
                    <a:solidFill>
                      <a:srgbClr val="71B2C9"/>
                    </a:solidFill>
                  </a:tcPr>
                </a:tc>
                <a:tc>
                  <a:txBody>
                    <a:bodyPr/>
                    <a:lstStyle/>
                    <a:p>
                      <a:pPr algn="ctr" rtl="0" fontAlgn="ctr"/>
                      <a:r>
                        <a:rPr lang="en-US" sz="1100" b="1" i="0" u="none" strike="noStrike">
                          <a:solidFill>
                            <a:srgbClr val="FFFFFF"/>
                          </a:solidFill>
                          <a:effectLst/>
                          <a:latin typeface="Calibri" panose="020F0502020204030204" pitchFamily="34" charset="0"/>
                        </a:rPr>
                        <a:t>Europe</a:t>
                      </a:r>
                    </a:p>
                  </a:txBody>
                  <a:tcPr marL="8492" marR="8492" marT="8492" marB="0" anchor="ctr">
                    <a:lnL>
                      <a:noFill/>
                    </a:lnL>
                    <a:lnR>
                      <a:noFill/>
                    </a:lnR>
                    <a:lnT>
                      <a:noFill/>
                    </a:lnT>
                    <a:lnB>
                      <a:noFill/>
                    </a:lnB>
                    <a:solidFill>
                      <a:srgbClr val="71B2C9"/>
                    </a:solidFill>
                  </a:tcPr>
                </a:tc>
                <a:tc>
                  <a:txBody>
                    <a:bodyPr/>
                    <a:lstStyle/>
                    <a:p>
                      <a:pPr algn="ctr" rtl="0" fontAlgn="ctr"/>
                      <a:r>
                        <a:rPr lang="en-US" sz="1100" b="1" i="0" u="none" strike="noStrike">
                          <a:solidFill>
                            <a:srgbClr val="FFFFFF"/>
                          </a:solidFill>
                          <a:effectLst/>
                          <a:latin typeface="Calibri" panose="020F0502020204030204" pitchFamily="34" charset="0"/>
                        </a:rPr>
                        <a:t>APAC</a:t>
                      </a:r>
                    </a:p>
                  </a:txBody>
                  <a:tcPr marL="8492" marR="8492" marT="8492" marB="0" anchor="ctr">
                    <a:lnL>
                      <a:noFill/>
                    </a:lnL>
                    <a:lnR>
                      <a:noFill/>
                    </a:lnR>
                    <a:lnT>
                      <a:noFill/>
                    </a:lnT>
                    <a:lnB>
                      <a:noFill/>
                    </a:lnB>
                    <a:solidFill>
                      <a:srgbClr val="71B2C9"/>
                    </a:solidFill>
                  </a:tcPr>
                </a:tc>
                <a:tc>
                  <a:txBody>
                    <a:bodyPr/>
                    <a:lstStyle/>
                    <a:p>
                      <a:pPr algn="ctr" rtl="0" fontAlgn="ctr"/>
                      <a:r>
                        <a:rPr lang="en-US" sz="1100" b="1" i="0" u="none" strike="noStrike">
                          <a:solidFill>
                            <a:srgbClr val="FFFFFF"/>
                          </a:solidFill>
                          <a:effectLst/>
                          <a:latin typeface="Calibri" panose="020F0502020204030204" pitchFamily="34" charset="0"/>
                        </a:rPr>
                        <a:t>G-8 Countries</a:t>
                      </a:r>
                    </a:p>
                  </a:txBody>
                  <a:tcPr marL="8492" marR="8492" marT="8492" marB="0" anchor="ctr">
                    <a:lnL>
                      <a:noFill/>
                    </a:lnL>
                    <a:lnR>
                      <a:noFill/>
                    </a:lnR>
                    <a:lnT>
                      <a:noFill/>
                    </a:lnT>
                    <a:lnB>
                      <a:noFill/>
                    </a:lnB>
                    <a:solidFill>
                      <a:srgbClr val="71B2C9"/>
                    </a:solidFill>
                  </a:tcPr>
                </a:tc>
                <a:tc>
                  <a:txBody>
                    <a:bodyPr/>
                    <a:lstStyle/>
                    <a:p>
                      <a:pPr algn="ctr" rtl="0" fontAlgn="ctr"/>
                      <a:r>
                        <a:rPr lang="en-US" sz="1100" b="1" i="0" u="none" strike="noStrike">
                          <a:solidFill>
                            <a:srgbClr val="FFFFFF"/>
                          </a:solidFill>
                          <a:effectLst/>
                          <a:latin typeface="Calibri" panose="020F0502020204030204" pitchFamily="34" charset="0"/>
                        </a:rPr>
                        <a:t>BRICS</a:t>
                      </a:r>
                    </a:p>
                  </a:txBody>
                  <a:tcPr marL="8492" marR="8492" marT="8492" marB="0" anchor="ctr">
                    <a:lnL>
                      <a:noFill/>
                    </a:lnL>
                    <a:lnR>
                      <a:noFill/>
                    </a:lnR>
                    <a:lnT>
                      <a:noFill/>
                    </a:lnT>
                    <a:lnB>
                      <a:noFill/>
                    </a:lnB>
                    <a:solidFill>
                      <a:srgbClr val="71B2C9"/>
                    </a:solidFill>
                  </a:tcPr>
                </a:tc>
                <a:tc>
                  <a:txBody>
                    <a:bodyPr/>
                    <a:lstStyle/>
                    <a:p>
                      <a:pPr algn="ctr" rtl="0" fontAlgn="ctr"/>
                      <a:r>
                        <a:rPr lang="en-US" sz="1100" b="1" i="0" u="none" strike="noStrike">
                          <a:solidFill>
                            <a:srgbClr val="FFFFFF"/>
                          </a:solidFill>
                          <a:effectLst/>
                          <a:latin typeface="Calibri" panose="020F0502020204030204" pitchFamily="34" charset="0"/>
                        </a:rPr>
                        <a:t>Middle East/Africa</a:t>
                      </a:r>
                    </a:p>
                  </a:txBody>
                  <a:tcPr marL="8492" marR="8492" marT="8492" marB="0" anchor="ctr">
                    <a:lnL>
                      <a:noFill/>
                    </a:lnL>
                    <a:lnR>
                      <a:noFill/>
                    </a:lnR>
                    <a:lnT>
                      <a:noFill/>
                    </a:lnT>
                    <a:lnB>
                      <a:noFill/>
                    </a:lnB>
                    <a:solidFill>
                      <a:srgbClr val="71B2C9"/>
                    </a:solidFill>
                  </a:tcPr>
                </a:tc>
                <a:extLst>
                  <a:ext uri="{0D108BD9-81ED-4DB2-BD59-A6C34878D82A}">
                    <a16:rowId xmlns:a16="http://schemas.microsoft.com/office/drawing/2014/main" xmlns="" val="3957008056"/>
                  </a:ext>
                </a:extLst>
              </a:tr>
              <a:tr h="251821">
                <a:tc>
                  <a:txBody>
                    <a:bodyPr/>
                    <a:lstStyle/>
                    <a:p>
                      <a:pPr algn="l" rtl="0" fontAlgn="b"/>
                      <a:r>
                        <a:rPr lang="en-US" sz="900" b="0" i="1" u="none" strike="noStrike" dirty="0">
                          <a:solidFill>
                            <a:srgbClr val="000000"/>
                          </a:solidFill>
                          <a:effectLst/>
                          <a:latin typeface="Calibri" panose="020F0502020204030204" pitchFamily="34" charset="0"/>
                        </a:rPr>
                        <a:t>Base: All Respondents</a:t>
                      </a:r>
                    </a:p>
                  </a:txBody>
                  <a:tcPr marR="8492" marT="8492" marB="0" anchor="ctr">
                    <a:lnL>
                      <a:noFill/>
                    </a:lnL>
                    <a:lnR>
                      <a:noFill/>
                    </a:lnR>
                    <a:lnT>
                      <a:noFill/>
                    </a:lnT>
                    <a:lnB>
                      <a:noFill/>
                    </a:lnB>
                  </a:tcPr>
                </a:tc>
                <a:tc>
                  <a:txBody>
                    <a:bodyPr/>
                    <a:lstStyle/>
                    <a:p>
                      <a:pPr algn="ctr" rtl="0" fontAlgn="ctr"/>
                      <a:r>
                        <a:rPr lang="en-US" sz="900" b="0" i="1" u="none" strike="noStrike" dirty="0">
                          <a:solidFill>
                            <a:srgbClr val="000000"/>
                          </a:solidFill>
                          <a:effectLst/>
                          <a:latin typeface="Calibri" panose="020F0502020204030204" pitchFamily="34" charset="0"/>
                        </a:rPr>
                        <a:t>n=25,262</a:t>
                      </a:r>
                    </a:p>
                  </a:txBody>
                  <a:tcPr marL="8492" marR="8492" marT="8492" marB="0" anchor="ctr">
                    <a:lnL>
                      <a:noFill/>
                    </a:lnL>
                    <a:lnR>
                      <a:noFill/>
                    </a:lnR>
                    <a:lnT>
                      <a:noFill/>
                    </a:lnT>
                    <a:lnB>
                      <a:noFill/>
                    </a:lnB>
                  </a:tcPr>
                </a:tc>
                <a:tc>
                  <a:txBody>
                    <a:bodyPr/>
                    <a:lstStyle/>
                    <a:p>
                      <a:pPr algn="ctr" rtl="0" fontAlgn="ctr"/>
                      <a:r>
                        <a:rPr lang="en-US" sz="900" b="0" i="1" u="none" strike="noStrike" dirty="0">
                          <a:solidFill>
                            <a:srgbClr val="000000"/>
                          </a:solidFill>
                          <a:effectLst/>
                          <a:latin typeface="Calibri" panose="020F0502020204030204" pitchFamily="34" charset="0"/>
                        </a:rPr>
                        <a:t>n=2,001</a:t>
                      </a:r>
                    </a:p>
                  </a:txBody>
                  <a:tcPr marL="8492" marR="8492" marT="8492" marB="0" anchor="ctr">
                    <a:lnL>
                      <a:noFill/>
                    </a:lnL>
                    <a:lnR>
                      <a:noFill/>
                    </a:lnR>
                    <a:lnT>
                      <a:noFill/>
                    </a:lnT>
                    <a:lnB>
                      <a:noFill/>
                    </a:lnB>
                  </a:tcPr>
                </a:tc>
                <a:tc>
                  <a:txBody>
                    <a:bodyPr/>
                    <a:lstStyle/>
                    <a:p>
                      <a:pPr algn="ctr" rtl="0" fontAlgn="ctr"/>
                      <a:r>
                        <a:rPr lang="en-US" sz="900" b="0" i="1" u="none" strike="noStrike" dirty="0">
                          <a:solidFill>
                            <a:srgbClr val="000000"/>
                          </a:solidFill>
                          <a:effectLst/>
                          <a:latin typeface="Calibri" panose="020F0502020204030204" pitchFamily="34" charset="0"/>
                        </a:rPr>
                        <a:t>n=2,001</a:t>
                      </a:r>
                    </a:p>
                  </a:txBody>
                  <a:tcPr marL="8492" marR="8492" marT="8492" marB="0" anchor="ctr">
                    <a:lnL>
                      <a:noFill/>
                    </a:lnL>
                    <a:lnR>
                      <a:noFill/>
                    </a:lnR>
                    <a:lnT>
                      <a:noFill/>
                    </a:lnT>
                    <a:lnB>
                      <a:noFill/>
                    </a:lnB>
                  </a:tcPr>
                </a:tc>
                <a:tc>
                  <a:txBody>
                    <a:bodyPr/>
                    <a:lstStyle/>
                    <a:p>
                      <a:pPr algn="ctr" rtl="0" fontAlgn="ctr"/>
                      <a:r>
                        <a:rPr lang="en-US" sz="900" b="0" i="1" u="none" strike="noStrike" dirty="0">
                          <a:solidFill>
                            <a:srgbClr val="000000"/>
                          </a:solidFill>
                          <a:effectLst/>
                          <a:latin typeface="Calibri" panose="020F0502020204030204" pitchFamily="34" charset="0"/>
                        </a:rPr>
                        <a:t>n=6,048</a:t>
                      </a:r>
                    </a:p>
                  </a:txBody>
                  <a:tcPr marL="8492" marR="8492" marT="8492" marB="0" anchor="ctr">
                    <a:lnL>
                      <a:noFill/>
                    </a:lnL>
                    <a:lnR>
                      <a:noFill/>
                    </a:lnR>
                    <a:lnT>
                      <a:noFill/>
                    </a:lnT>
                    <a:lnB>
                      <a:noFill/>
                    </a:lnB>
                  </a:tcPr>
                </a:tc>
                <a:tc>
                  <a:txBody>
                    <a:bodyPr/>
                    <a:lstStyle/>
                    <a:p>
                      <a:pPr algn="ctr" rtl="0" fontAlgn="ctr"/>
                      <a:r>
                        <a:rPr lang="en-US" sz="900" b="0" i="1" u="none" strike="noStrike" dirty="0">
                          <a:solidFill>
                            <a:srgbClr val="000000"/>
                          </a:solidFill>
                          <a:effectLst/>
                          <a:latin typeface="Calibri" panose="020F0502020204030204" pitchFamily="34" charset="0"/>
                        </a:rPr>
                        <a:t>n=8,072</a:t>
                      </a:r>
                    </a:p>
                  </a:txBody>
                  <a:tcPr marL="8492" marR="8492" marT="8492" marB="0" anchor="ctr">
                    <a:lnL>
                      <a:noFill/>
                    </a:lnL>
                    <a:lnR>
                      <a:noFill/>
                    </a:lnR>
                    <a:lnT>
                      <a:noFill/>
                    </a:lnT>
                    <a:lnB>
                      <a:noFill/>
                    </a:lnB>
                  </a:tcPr>
                </a:tc>
                <a:tc>
                  <a:txBody>
                    <a:bodyPr/>
                    <a:lstStyle/>
                    <a:p>
                      <a:pPr algn="ctr" rtl="0" fontAlgn="ctr"/>
                      <a:r>
                        <a:rPr lang="en-US" sz="900" b="0" i="1" u="none" strike="noStrike" dirty="0">
                          <a:solidFill>
                            <a:srgbClr val="000000"/>
                          </a:solidFill>
                          <a:effectLst/>
                          <a:latin typeface="Calibri" panose="020F0502020204030204" pitchFamily="34" charset="0"/>
                        </a:rPr>
                        <a:t>n=8,048</a:t>
                      </a:r>
                    </a:p>
                  </a:txBody>
                  <a:tcPr marL="8492" marR="8492" marT="8492" marB="0" anchor="ctr">
                    <a:lnL>
                      <a:noFill/>
                    </a:lnL>
                    <a:lnR>
                      <a:noFill/>
                    </a:lnR>
                    <a:lnT>
                      <a:noFill/>
                    </a:lnT>
                    <a:lnB>
                      <a:noFill/>
                    </a:lnB>
                  </a:tcPr>
                </a:tc>
                <a:tc>
                  <a:txBody>
                    <a:bodyPr/>
                    <a:lstStyle/>
                    <a:p>
                      <a:pPr algn="ctr" rtl="0" fontAlgn="ctr"/>
                      <a:r>
                        <a:rPr lang="en-US" sz="900" b="0" i="1" u="none" strike="noStrike" dirty="0">
                          <a:solidFill>
                            <a:srgbClr val="000000"/>
                          </a:solidFill>
                          <a:effectLst/>
                          <a:latin typeface="Calibri" panose="020F0502020204030204" pitchFamily="34" charset="0"/>
                        </a:rPr>
                        <a:t>n=4,049</a:t>
                      </a:r>
                    </a:p>
                  </a:txBody>
                  <a:tcPr marL="8492" marR="8492" marT="8492" marB="0" anchor="ctr">
                    <a:lnL>
                      <a:noFill/>
                    </a:lnL>
                    <a:lnR>
                      <a:noFill/>
                    </a:lnR>
                    <a:lnT>
                      <a:noFill/>
                    </a:lnT>
                    <a:lnB>
                      <a:noFill/>
                    </a:lnB>
                  </a:tcPr>
                </a:tc>
                <a:tc>
                  <a:txBody>
                    <a:bodyPr/>
                    <a:lstStyle/>
                    <a:p>
                      <a:pPr algn="ctr" rtl="0" fontAlgn="ctr"/>
                      <a:r>
                        <a:rPr lang="en-US" sz="900" b="0" i="1" u="none" strike="noStrike" dirty="0">
                          <a:solidFill>
                            <a:srgbClr val="000000"/>
                          </a:solidFill>
                          <a:effectLst/>
                          <a:latin typeface="Calibri" panose="020F0502020204030204" pitchFamily="34" charset="0"/>
                        </a:rPr>
                        <a:t>n=6,075</a:t>
                      </a:r>
                    </a:p>
                  </a:txBody>
                  <a:tcPr marL="8492" marR="8492" marT="8492" marB="0" anchor="ctr">
                    <a:lnL>
                      <a:noFill/>
                    </a:lnL>
                    <a:lnR>
                      <a:noFill/>
                    </a:lnR>
                    <a:lnT>
                      <a:noFill/>
                    </a:lnT>
                    <a:lnB>
                      <a:noFill/>
                    </a:lnB>
                  </a:tcPr>
                </a:tc>
                <a:extLst>
                  <a:ext uri="{0D108BD9-81ED-4DB2-BD59-A6C34878D82A}">
                    <a16:rowId xmlns:a16="http://schemas.microsoft.com/office/drawing/2014/main" xmlns="" val="1105518628"/>
                  </a:ext>
                </a:extLst>
              </a:tr>
              <a:tr h="509530">
                <a:tc>
                  <a:txBody>
                    <a:bodyPr/>
                    <a:lstStyle/>
                    <a:p>
                      <a:pPr algn="l" rtl="0" fontAlgn="ctr"/>
                      <a:r>
                        <a:rPr lang="en-US" sz="1100" b="0" i="0" u="none" strike="noStrike" dirty="0">
                          <a:solidFill>
                            <a:srgbClr val="222223"/>
                          </a:solidFill>
                          <a:effectLst/>
                          <a:latin typeface="Calibri" panose="020F0502020204030204" pitchFamily="34" charset="0"/>
                        </a:rPr>
                        <a:t>I’m concerned that my information may be monitored</a:t>
                      </a:r>
                    </a:p>
                  </a:txBody>
                  <a:tcPr marR="8492" marT="8492" marB="0" anchor="ctr">
                    <a:lnL>
                      <a:noFill/>
                    </a:lnL>
                    <a:lnR>
                      <a:noFill/>
                    </a:lnR>
                    <a:lnT>
                      <a:noFill/>
                    </a:lnT>
                    <a:lnB>
                      <a:noFill/>
                    </a:lnB>
                  </a:tcPr>
                </a:tc>
                <a:tc>
                  <a:txBody>
                    <a:bodyPr/>
                    <a:lstStyle/>
                    <a:p>
                      <a:pPr algn="ctr" rtl="0" fontAlgn="ctr"/>
                      <a:r>
                        <a:rPr lang="en-US" sz="1100" b="0" i="0" u="none" strike="noStrike" dirty="0">
                          <a:solidFill>
                            <a:srgbClr val="222223"/>
                          </a:solidFill>
                          <a:effectLst/>
                          <a:latin typeface="Calibri" panose="020F0502020204030204" pitchFamily="34" charset="0"/>
                        </a:rPr>
                        <a:t>77%</a:t>
                      </a:r>
                    </a:p>
                  </a:txBody>
                  <a:tcPr marL="8492" marR="8492" marT="8492" marB="0" anchor="ctr">
                    <a:lnL>
                      <a:noFill/>
                    </a:lnL>
                    <a:lnR>
                      <a:noFill/>
                    </a:lnR>
                    <a:lnT>
                      <a:noFill/>
                    </a:lnT>
                    <a:lnB>
                      <a:noFill/>
                    </a:lnB>
                    <a:solidFill>
                      <a:srgbClr val="E0E283"/>
                    </a:solidFill>
                  </a:tcPr>
                </a:tc>
                <a:tc>
                  <a:txBody>
                    <a:bodyPr/>
                    <a:lstStyle/>
                    <a:p>
                      <a:pPr algn="ctr" rtl="0" fontAlgn="ctr"/>
                      <a:r>
                        <a:rPr lang="en-US" sz="1100" b="0" i="0" u="none" strike="noStrike">
                          <a:solidFill>
                            <a:srgbClr val="222223"/>
                          </a:solidFill>
                          <a:effectLst/>
                          <a:latin typeface="Calibri" panose="020F0502020204030204" pitchFamily="34" charset="0"/>
                        </a:rPr>
                        <a:t>80%</a:t>
                      </a:r>
                    </a:p>
                  </a:txBody>
                  <a:tcPr marL="8492" marR="8492" marT="8492" marB="0" anchor="ctr">
                    <a:lnL>
                      <a:noFill/>
                    </a:lnL>
                    <a:lnR>
                      <a:noFill/>
                    </a:lnR>
                    <a:lnT>
                      <a:noFill/>
                    </a:lnT>
                    <a:lnB>
                      <a:noFill/>
                    </a:lnB>
                    <a:solidFill>
                      <a:srgbClr val="A2D07F"/>
                    </a:solidFill>
                  </a:tcPr>
                </a:tc>
                <a:tc>
                  <a:txBody>
                    <a:bodyPr/>
                    <a:lstStyle/>
                    <a:p>
                      <a:pPr algn="ctr" rtl="0" fontAlgn="ctr"/>
                      <a:r>
                        <a:rPr lang="en-US" sz="1100" b="0" i="0" u="none" strike="noStrike">
                          <a:solidFill>
                            <a:srgbClr val="222223"/>
                          </a:solidFill>
                          <a:effectLst/>
                          <a:latin typeface="Calibri" panose="020F0502020204030204" pitchFamily="34" charset="0"/>
                        </a:rPr>
                        <a:t>83%</a:t>
                      </a:r>
                    </a:p>
                  </a:txBody>
                  <a:tcPr marL="8492" marR="8492" marT="8492" marB="0" anchor="ctr">
                    <a:lnL>
                      <a:noFill/>
                    </a:lnL>
                    <a:lnR>
                      <a:noFill/>
                    </a:lnR>
                    <a:lnT>
                      <a:noFill/>
                    </a:lnT>
                    <a:lnB>
                      <a:noFill/>
                    </a:lnB>
                    <a:solidFill>
                      <a:srgbClr val="63BE7B"/>
                    </a:solidFill>
                  </a:tcPr>
                </a:tc>
                <a:tc>
                  <a:txBody>
                    <a:bodyPr/>
                    <a:lstStyle/>
                    <a:p>
                      <a:pPr algn="ctr" rtl="0" fontAlgn="ctr"/>
                      <a:r>
                        <a:rPr lang="en-US" sz="1100" b="0" i="0" u="none" strike="noStrike" dirty="0">
                          <a:solidFill>
                            <a:srgbClr val="222223"/>
                          </a:solidFill>
                          <a:effectLst/>
                          <a:latin typeface="Calibri" panose="020F0502020204030204" pitchFamily="34" charset="0"/>
                        </a:rPr>
                        <a:t>74%</a:t>
                      </a:r>
                    </a:p>
                  </a:txBody>
                  <a:tcPr marL="8492" marR="8492" marT="8492" marB="0" anchor="ctr">
                    <a:lnL>
                      <a:noFill/>
                    </a:lnL>
                    <a:lnR>
                      <a:noFill/>
                    </a:lnR>
                    <a:lnT>
                      <a:noFill/>
                    </a:lnT>
                    <a:lnB>
                      <a:noFill/>
                    </a:lnB>
                    <a:solidFill>
                      <a:srgbClr val="FEE482"/>
                    </a:solidFill>
                  </a:tcPr>
                </a:tc>
                <a:tc>
                  <a:txBody>
                    <a:bodyPr/>
                    <a:lstStyle/>
                    <a:p>
                      <a:pPr algn="ctr" rtl="0" fontAlgn="ctr"/>
                      <a:r>
                        <a:rPr lang="en-US" sz="1100" b="0" i="0" u="none" strike="noStrike">
                          <a:solidFill>
                            <a:srgbClr val="222223"/>
                          </a:solidFill>
                          <a:effectLst/>
                          <a:latin typeface="Calibri" panose="020F0502020204030204" pitchFamily="34" charset="0"/>
                        </a:rPr>
                        <a:t>78%</a:t>
                      </a:r>
                    </a:p>
                  </a:txBody>
                  <a:tcPr marL="8492" marR="8492" marT="8492" marB="0" anchor="ctr">
                    <a:lnL>
                      <a:noFill/>
                    </a:lnL>
                    <a:lnR>
                      <a:noFill/>
                    </a:lnR>
                    <a:lnT>
                      <a:noFill/>
                    </a:lnT>
                    <a:lnB>
                      <a:noFill/>
                    </a:lnB>
                    <a:solidFill>
                      <a:srgbClr val="CBDC81"/>
                    </a:solidFill>
                  </a:tcPr>
                </a:tc>
                <a:tc>
                  <a:txBody>
                    <a:bodyPr/>
                    <a:lstStyle/>
                    <a:p>
                      <a:pPr algn="ctr" rtl="0" fontAlgn="ctr"/>
                      <a:r>
                        <a:rPr lang="en-US" sz="1100" b="0" i="0" u="none" strike="noStrike">
                          <a:solidFill>
                            <a:srgbClr val="222223"/>
                          </a:solidFill>
                          <a:effectLst/>
                          <a:latin typeface="Calibri" panose="020F0502020204030204" pitchFamily="34" charset="0"/>
                        </a:rPr>
                        <a:t>76%</a:t>
                      </a:r>
                    </a:p>
                  </a:txBody>
                  <a:tcPr marL="8492" marR="8492" marT="8492" marB="0" anchor="ctr">
                    <a:lnL>
                      <a:noFill/>
                    </a:lnL>
                    <a:lnR>
                      <a:noFill/>
                    </a:lnR>
                    <a:lnT>
                      <a:noFill/>
                    </a:lnT>
                    <a:lnB>
                      <a:noFill/>
                    </a:lnB>
                    <a:solidFill>
                      <a:srgbClr val="F5E884"/>
                    </a:solidFill>
                  </a:tcPr>
                </a:tc>
                <a:tc>
                  <a:txBody>
                    <a:bodyPr/>
                    <a:lstStyle/>
                    <a:p>
                      <a:pPr algn="ctr" rtl="0" fontAlgn="ctr"/>
                      <a:r>
                        <a:rPr lang="en-US" sz="1100" b="0" i="0" u="none" strike="noStrike">
                          <a:solidFill>
                            <a:srgbClr val="222223"/>
                          </a:solidFill>
                          <a:effectLst/>
                          <a:latin typeface="Calibri" panose="020F0502020204030204" pitchFamily="34" charset="0"/>
                        </a:rPr>
                        <a:t>81%</a:t>
                      </a:r>
                    </a:p>
                  </a:txBody>
                  <a:tcPr marL="8492" marR="8492" marT="8492" marB="0" anchor="ctr">
                    <a:lnL>
                      <a:noFill/>
                    </a:lnL>
                    <a:lnR>
                      <a:noFill/>
                    </a:lnR>
                    <a:lnT>
                      <a:noFill/>
                    </a:lnT>
                    <a:lnB>
                      <a:noFill/>
                    </a:lnB>
                    <a:solidFill>
                      <a:srgbClr val="8DCA7E"/>
                    </a:solidFill>
                  </a:tcPr>
                </a:tc>
                <a:tc>
                  <a:txBody>
                    <a:bodyPr/>
                    <a:lstStyle/>
                    <a:p>
                      <a:pPr algn="ctr" rtl="0" fontAlgn="ctr"/>
                      <a:r>
                        <a:rPr lang="en-US" sz="1100" b="0" i="0" u="none" strike="noStrike" dirty="0">
                          <a:solidFill>
                            <a:srgbClr val="222223"/>
                          </a:solidFill>
                          <a:effectLst/>
                          <a:latin typeface="Calibri" panose="020F0502020204030204" pitchFamily="34" charset="0"/>
                        </a:rPr>
                        <a:t>77%</a:t>
                      </a:r>
                    </a:p>
                  </a:txBody>
                  <a:tcPr marL="8492" marR="8492" marT="8492" marB="0" anchor="ctr">
                    <a:lnL>
                      <a:noFill/>
                    </a:lnL>
                    <a:lnR>
                      <a:noFill/>
                    </a:lnR>
                    <a:lnT>
                      <a:noFill/>
                    </a:lnT>
                    <a:lnB>
                      <a:noFill/>
                    </a:lnB>
                    <a:solidFill>
                      <a:srgbClr val="E0E283"/>
                    </a:solidFill>
                  </a:tcPr>
                </a:tc>
                <a:extLst>
                  <a:ext uri="{0D108BD9-81ED-4DB2-BD59-A6C34878D82A}">
                    <a16:rowId xmlns:a16="http://schemas.microsoft.com/office/drawing/2014/main" xmlns="" val="772340498"/>
                  </a:ext>
                </a:extLst>
              </a:tr>
              <a:tr h="509530">
                <a:tc>
                  <a:txBody>
                    <a:bodyPr/>
                    <a:lstStyle/>
                    <a:p>
                      <a:pPr algn="l" rtl="0" fontAlgn="ctr"/>
                      <a:r>
                        <a:rPr lang="en-US" sz="1100" b="0" i="0" u="none" strike="noStrike" dirty="0">
                          <a:solidFill>
                            <a:srgbClr val="222223"/>
                          </a:solidFill>
                          <a:effectLst/>
                          <a:latin typeface="Calibri" panose="020F0502020204030204" pitchFamily="34" charset="0"/>
                        </a:rPr>
                        <a:t>I’m concerned about a lack of privacy as a result of having so much information about me available on the internet</a:t>
                      </a:r>
                    </a:p>
                  </a:txBody>
                  <a:tcPr marR="8492" marT="8492" marB="0" anchor="ctr">
                    <a:lnL>
                      <a:noFill/>
                    </a:lnL>
                    <a:lnR>
                      <a:noFill/>
                    </a:lnR>
                    <a:lnT>
                      <a:noFill/>
                    </a:lnT>
                    <a:lnB>
                      <a:noFill/>
                    </a:lnB>
                  </a:tcPr>
                </a:tc>
                <a:tc>
                  <a:txBody>
                    <a:bodyPr/>
                    <a:lstStyle/>
                    <a:p>
                      <a:pPr algn="ctr" rtl="0" fontAlgn="ctr"/>
                      <a:r>
                        <a:rPr lang="en-US" sz="1100" b="0" i="0" u="none" strike="noStrike">
                          <a:solidFill>
                            <a:srgbClr val="222223"/>
                          </a:solidFill>
                          <a:effectLst/>
                          <a:latin typeface="Calibri" panose="020F0502020204030204" pitchFamily="34" charset="0"/>
                        </a:rPr>
                        <a:t>77%</a:t>
                      </a:r>
                    </a:p>
                  </a:txBody>
                  <a:tcPr marL="8492" marR="8492" marT="8492" marB="0" anchor="ctr">
                    <a:lnL>
                      <a:noFill/>
                    </a:lnL>
                    <a:lnR>
                      <a:noFill/>
                    </a:lnR>
                    <a:lnT>
                      <a:noFill/>
                    </a:lnT>
                    <a:lnB>
                      <a:noFill/>
                    </a:lnB>
                    <a:solidFill>
                      <a:srgbClr val="E0E283"/>
                    </a:solidFill>
                  </a:tcPr>
                </a:tc>
                <a:tc>
                  <a:txBody>
                    <a:bodyPr/>
                    <a:lstStyle/>
                    <a:p>
                      <a:pPr algn="ctr" rtl="0" fontAlgn="ctr"/>
                      <a:r>
                        <a:rPr lang="en-US" sz="1100" b="0" i="0" u="none" strike="noStrike">
                          <a:solidFill>
                            <a:srgbClr val="222223"/>
                          </a:solidFill>
                          <a:effectLst/>
                          <a:latin typeface="Calibri" panose="020F0502020204030204" pitchFamily="34" charset="0"/>
                        </a:rPr>
                        <a:t>79%</a:t>
                      </a:r>
                    </a:p>
                  </a:txBody>
                  <a:tcPr marL="8492" marR="8492" marT="8492" marB="0" anchor="ctr">
                    <a:lnL>
                      <a:noFill/>
                    </a:lnL>
                    <a:lnR>
                      <a:noFill/>
                    </a:lnR>
                    <a:lnT>
                      <a:noFill/>
                    </a:lnT>
                    <a:lnB>
                      <a:noFill/>
                    </a:lnB>
                    <a:solidFill>
                      <a:srgbClr val="B7D680"/>
                    </a:solidFill>
                  </a:tcPr>
                </a:tc>
                <a:tc>
                  <a:txBody>
                    <a:bodyPr/>
                    <a:lstStyle/>
                    <a:p>
                      <a:pPr algn="ctr" rtl="0" fontAlgn="ctr"/>
                      <a:r>
                        <a:rPr lang="en-US" sz="1100" b="0" i="0" u="none" strike="noStrike">
                          <a:solidFill>
                            <a:srgbClr val="222223"/>
                          </a:solidFill>
                          <a:effectLst/>
                          <a:latin typeface="Calibri" panose="020F0502020204030204" pitchFamily="34" charset="0"/>
                        </a:rPr>
                        <a:t>81%</a:t>
                      </a:r>
                    </a:p>
                  </a:txBody>
                  <a:tcPr marL="8492" marR="8492" marT="8492" marB="0" anchor="ctr">
                    <a:lnL>
                      <a:noFill/>
                    </a:lnL>
                    <a:lnR>
                      <a:noFill/>
                    </a:lnR>
                    <a:lnT>
                      <a:noFill/>
                    </a:lnT>
                    <a:lnB>
                      <a:noFill/>
                    </a:lnB>
                    <a:solidFill>
                      <a:srgbClr val="8DCA7E"/>
                    </a:solidFill>
                  </a:tcPr>
                </a:tc>
                <a:tc>
                  <a:txBody>
                    <a:bodyPr/>
                    <a:lstStyle/>
                    <a:p>
                      <a:pPr algn="ctr" rtl="0" fontAlgn="ctr"/>
                      <a:r>
                        <a:rPr lang="en-US" sz="1100" b="0" i="0" u="none" strike="noStrike">
                          <a:solidFill>
                            <a:srgbClr val="222223"/>
                          </a:solidFill>
                          <a:effectLst/>
                          <a:latin typeface="Calibri" panose="020F0502020204030204" pitchFamily="34" charset="0"/>
                        </a:rPr>
                        <a:t>74%</a:t>
                      </a:r>
                    </a:p>
                  </a:txBody>
                  <a:tcPr marL="8492" marR="8492" marT="8492" marB="0" anchor="ctr">
                    <a:lnL>
                      <a:noFill/>
                    </a:lnL>
                    <a:lnR>
                      <a:noFill/>
                    </a:lnR>
                    <a:lnT>
                      <a:noFill/>
                    </a:lnT>
                    <a:lnB>
                      <a:noFill/>
                    </a:lnB>
                    <a:solidFill>
                      <a:srgbClr val="FEE482"/>
                    </a:solidFill>
                  </a:tcPr>
                </a:tc>
                <a:tc>
                  <a:txBody>
                    <a:bodyPr/>
                    <a:lstStyle/>
                    <a:p>
                      <a:pPr algn="ctr" rtl="0" fontAlgn="ctr"/>
                      <a:r>
                        <a:rPr lang="en-US" sz="1100" b="0" i="0" u="none" strike="noStrike" dirty="0">
                          <a:solidFill>
                            <a:srgbClr val="222223"/>
                          </a:solidFill>
                          <a:effectLst/>
                          <a:latin typeface="Calibri" panose="020F0502020204030204" pitchFamily="34" charset="0"/>
                        </a:rPr>
                        <a:t>78%</a:t>
                      </a:r>
                    </a:p>
                  </a:txBody>
                  <a:tcPr marL="8492" marR="8492" marT="8492" marB="0" anchor="ctr">
                    <a:lnL>
                      <a:noFill/>
                    </a:lnL>
                    <a:lnR>
                      <a:noFill/>
                    </a:lnR>
                    <a:lnT>
                      <a:noFill/>
                    </a:lnT>
                    <a:lnB>
                      <a:noFill/>
                    </a:lnB>
                    <a:solidFill>
                      <a:srgbClr val="CBDC81"/>
                    </a:solidFill>
                  </a:tcPr>
                </a:tc>
                <a:tc>
                  <a:txBody>
                    <a:bodyPr/>
                    <a:lstStyle/>
                    <a:p>
                      <a:pPr algn="ctr" rtl="0" fontAlgn="ctr"/>
                      <a:r>
                        <a:rPr lang="en-US" sz="1100" b="0" i="0" u="none" strike="noStrike" dirty="0">
                          <a:solidFill>
                            <a:srgbClr val="222223"/>
                          </a:solidFill>
                          <a:effectLst/>
                          <a:latin typeface="Calibri" panose="020F0502020204030204" pitchFamily="34" charset="0"/>
                        </a:rPr>
                        <a:t>76%</a:t>
                      </a:r>
                    </a:p>
                  </a:txBody>
                  <a:tcPr marL="8492" marR="8492" marT="8492" marB="0" anchor="ctr">
                    <a:lnL>
                      <a:noFill/>
                    </a:lnL>
                    <a:lnR>
                      <a:noFill/>
                    </a:lnR>
                    <a:lnT>
                      <a:noFill/>
                    </a:lnT>
                    <a:lnB>
                      <a:noFill/>
                    </a:lnB>
                    <a:solidFill>
                      <a:srgbClr val="F5E884"/>
                    </a:solidFill>
                  </a:tcPr>
                </a:tc>
                <a:tc>
                  <a:txBody>
                    <a:bodyPr/>
                    <a:lstStyle/>
                    <a:p>
                      <a:pPr algn="ctr" rtl="0" fontAlgn="ctr"/>
                      <a:r>
                        <a:rPr lang="en-US" sz="1100" b="0" i="0" u="none" strike="noStrike">
                          <a:solidFill>
                            <a:srgbClr val="222223"/>
                          </a:solidFill>
                          <a:effectLst/>
                          <a:latin typeface="Calibri" panose="020F0502020204030204" pitchFamily="34" charset="0"/>
                        </a:rPr>
                        <a:t>80%</a:t>
                      </a:r>
                    </a:p>
                  </a:txBody>
                  <a:tcPr marL="8492" marR="8492" marT="8492" marB="0" anchor="ctr">
                    <a:lnL>
                      <a:noFill/>
                    </a:lnL>
                    <a:lnR>
                      <a:noFill/>
                    </a:lnR>
                    <a:lnT>
                      <a:noFill/>
                    </a:lnT>
                    <a:lnB>
                      <a:noFill/>
                    </a:lnB>
                    <a:solidFill>
                      <a:srgbClr val="A2D07F"/>
                    </a:solidFill>
                  </a:tcPr>
                </a:tc>
                <a:tc>
                  <a:txBody>
                    <a:bodyPr/>
                    <a:lstStyle/>
                    <a:p>
                      <a:pPr algn="ctr" rtl="0" fontAlgn="ctr"/>
                      <a:r>
                        <a:rPr lang="en-US" sz="1100" b="0" i="0" u="none" strike="noStrike">
                          <a:solidFill>
                            <a:srgbClr val="222223"/>
                          </a:solidFill>
                          <a:effectLst/>
                          <a:latin typeface="Calibri" panose="020F0502020204030204" pitchFamily="34" charset="0"/>
                        </a:rPr>
                        <a:t>77%</a:t>
                      </a:r>
                    </a:p>
                  </a:txBody>
                  <a:tcPr marL="8492" marR="8492" marT="8492" marB="0" anchor="ctr">
                    <a:lnL>
                      <a:noFill/>
                    </a:lnL>
                    <a:lnR>
                      <a:noFill/>
                    </a:lnR>
                    <a:lnT>
                      <a:noFill/>
                    </a:lnT>
                    <a:lnB>
                      <a:noFill/>
                    </a:lnB>
                    <a:solidFill>
                      <a:srgbClr val="E0E283"/>
                    </a:solidFill>
                  </a:tcPr>
                </a:tc>
                <a:extLst>
                  <a:ext uri="{0D108BD9-81ED-4DB2-BD59-A6C34878D82A}">
                    <a16:rowId xmlns:a16="http://schemas.microsoft.com/office/drawing/2014/main" xmlns="" val="496236187"/>
                  </a:ext>
                </a:extLst>
              </a:tr>
              <a:tr h="509530">
                <a:tc>
                  <a:txBody>
                    <a:bodyPr/>
                    <a:lstStyle/>
                    <a:p>
                      <a:pPr algn="l" rtl="0" fontAlgn="ctr"/>
                      <a:r>
                        <a:rPr lang="en-US" sz="1100" b="0" i="0" u="none" strike="noStrike" dirty="0">
                          <a:solidFill>
                            <a:srgbClr val="222223"/>
                          </a:solidFill>
                          <a:effectLst/>
                          <a:latin typeface="Calibri" panose="020F0502020204030204" pitchFamily="34" charset="0"/>
                        </a:rPr>
                        <a:t>I’m concerned that my information may be bought or sold</a:t>
                      </a:r>
                    </a:p>
                  </a:txBody>
                  <a:tcPr marR="8492" marT="8492" marB="0" anchor="ctr">
                    <a:lnL>
                      <a:noFill/>
                    </a:lnL>
                    <a:lnR>
                      <a:noFill/>
                    </a:lnR>
                    <a:lnT>
                      <a:noFill/>
                    </a:lnT>
                    <a:lnB>
                      <a:noFill/>
                    </a:lnB>
                  </a:tcPr>
                </a:tc>
                <a:tc>
                  <a:txBody>
                    <a:bodyPr/>
                    <a:lstStyle/>
                    <a:p>
                      <a:pPr algn="ctr" rtl="0" fontAlgn="ctr"/>
                      <a:r>
                        <a:rPr lang="en-US" sz="1100" b="0" i="0" u="none" strike="noStrike">
                          <a:solidFill>
                            <a:srgbClr val="222223"/>
                          </a:solidFill>
                          <a:effectLst/>
                          <a:latin typeface="Calibri" panose="020F0502020204030204" pitchFamily="34" charset="0"/>
                        </a:rPr>
                        <a:t>76%</a:t>
                      </a:r>
                    </a:p>
                  </a:txBody>
                  <a:tcPr marL="8492" marR="8492" marT="8492" marB="0" anchor="ctr">
                    <a:lnL>
                      <a:noFill/>
                    </a:lnL>
                    <a:lnR>
                      <a:noFill/>
                    </a:lnR>
                    <a:lnT>
                      <a:noFill/>
                    </a:lnT>
                    <a:lnB>
                      <a:noFill/>
                    </a:lnB>
                    <a:solidFill>
                      <a:srgbClr val="F5E884"/>
                    </a:solidFill>
                  </a:tcPr>
                </a:tc>
                <a:tc>
                  <a:txBody>
                    <a:bodyPr/>
                    <a:lstStyle/>
                    <a:p>
                      <a:pPr algn="ctr" rtl="0" fontAlgn="ctr"/>
                      <a:r>
                        <a:rPr lang="en-US" sz="1100" b="0" i="0" u="none" strike="noStrike">
                          <a:solidFill>
                            <a:srgbClr val="222223"/>
                          </a:solidFill>
                          <a:effectLst/>
                          <a:latin typeface="Calibri" panose="020F0502020204030204" pitchFamily="34" charset="0"/>
                        </a:rPr>
                        <a:t>81%</a:t>
                      </a:r>
                    </a:p>
                  </a:txBody>
                  <a:tcPr marL="8492" marR="8492" marT="8492" marB="0" anchor="ctr">
                    <a:lnL>
                      <a:noFill/>
                    </a:lnL>
                    <a:lnR>
                      <a:noFill/>
                    </a:lnR>
                    <a:lnT>
                      <a:noFill/>
                    </a:lnT>
                    <a:lnB>
                      <a:noFill/>
                    </a:lnB>
                    <a:solidFill>
                      <a:srgbClr val="8DCA7E"/>
                    </a:solidFill>
                  </a:tcPr>
                </a:tc>
                <a:tc>
                  <a:txBody>
                    <a:bodyPr/>
                    <a:lstStyle/>
                    <a:p>
                      <a:pPr algn="ctr" rtl="0" fontAlgn="ctr"/>
                      <a:r>
                        <a:rPr lang="en-US" sz="1100" b="0" i="0" u="none" strike="noStrike">
                          <a:solidFill>
                            <a:srgbClr val="222223"/>
                          </a:solidFill>
                          <a:effectLst/>
                          <a:latin typeface="Calibri" panose="020F0502020204030204" pitchFamily="34" charset="0"/>
                        </a:rPr>
                        <a:t>80%</a:t>
                      </a:r>
                    </a:p>
                  </a:txBody>
                  <a:tcPr marL="8492" marR="8492" marT="8492" marB="0" anchor="ctr">
                    <a:lnL>
                      <a:noFill/>
                    </a:lnL>
                    <a:lnR>
                      <a:noFill/>
                    </a:lnR>
                    <a:lnT>
                      <a:noFill/>
                    </a:lnT>
                    <a:lnB>
                      <a:noFill/>
                    </a:lnB>
                    <a:solidFill>
                      <a:srgbClr val="A2D07F"/>
                    </a:solidFill>
                  </a:tcPr>
                </a:tc>
                <a:tc>
                  <a:txBody>
                    <a:bodyPr/>
                    <a:lstStyle/>
                    <a:p>
                      <a:pPr algn="ctr" rtl="0" fontAlgn="ctr"/>
                      <a:r>
                        <a:rPr lang="en-US" sz="1100" b="0" i="0" u="none" strike="noStrike">
                          <a:solidFill>
                            <a:srgbClr val="222223"/>
                          </a:solidFill>
                          <a:effectLst/>
                          <a:latin typeface="Calibri" panose="020F0502020204030204" pitchFamily="34" charset="0"/>
                        </a:rPr>
                        <a:t>75%</a:t>
                      </a:r>
                    </a:p>
                  </a:txBody>
                  <a:tcPr marL="8492" marR="8492" marT="8492" marB="0" anchor="ctr">
                    <a:lnL>
                      <a:noFill/>
                    </a:lnL>
                    <a:lnR>
                      <a:noFill/>
                    </a:lnR>
                    <a:lnT>
                      <a:noFill/>
                    </a:lnT>
                    <a:lnB>
                      <a:noFill/>
                    </a:lnB>
                    <a:solidFill>
                      <a:srgbClr val="FEE883"/>
                    </a:solidFill>
                  </a:tcPr>
                </a:tc>
                <a:tc>
                  <a:txBody>
                    <a:bodyPr/>
                    <a:lstStyle/>
                    <a:p>
                      <a:pPr algn="ctr" rtl="0" fontAlgn="ctr"/>
                      <a:r>
                        <a:rPr lang="en-US" sz="1100" b="0" i="0" u="none" strike="noStrike">
                          <a:solidFill>
                            <a:srgbClr val="222223"/>
                          </a:solidFill>
                          <a:effectLst/>
                          <a:latin typeface="Calibri" panose="020F0502020204030204" pitchFamily="34" charset="0"/>
                        </a:rPr>
                        <a:t>78%</a:t>
                      </a:r>
                    </a:p>
                  </a:txBody>
                  <a:tcPr marL="8492" marR="8492" marT="8492" marB="0" anchor="ctr">
                    <a:lnL>
                      <a:noFill/>
                    </a:lnL>
                    <a:lnR>
                      <a:noFill/>
                    </a:lnR>
                    <a:lnT>
                      <a:noFill/>
                    </a:lnT>
                    <a:lnB>
                      <a:noFill/>
                    </a:lnB>
                    <a:solidFill>
                      <a:srgbClr val="CBDC81"/>
                    </a:solidFill>
                  </a:tcPr>
                </a:tc>
                <a:tc>
                  <a:txBody>
                    <a:bodyPr/>
                    <a:lstStyle/>
                    <a:p>
                      <a:pPr algn="ctr" rtl="0" fontAlgn="ctr"/>
                      <a:r>
                        <a:rPr lang="en-US" sz="1100" b="0" i="0" u="none" strike="noStrike" dirty="0">
                          <a:solidFill>
                            <a:srgbClr val="222223"/>
                          </a:solidFill>
                          <a:effectLst/>
                          <a:latin typeface="Calibri" panose="020F0502020204030204" pitchFamily="34" charset="0"/>
                        </a:rPr>
                        <a:t>77%</a:t>
                      </a:r>
                    </a:p>
                  </a:txBody>
                  <a:tcPr marL="8492" marR="8492" marT="8492" marB="0" anchor="ctr">
                    <a:lnL>
                      <a:noFill/>
                    </a:lnL>
                    <a:lnR>
                      <a:noFill/>
                    </a:lnR>
                    <a:lnT>
                      <a:noFill/>
                    </a:lnT>
                    <a:lnB>
                      <a:noFill/>
                    </a:lnB>
                    <a:solidFill>
                      <a:srgbClr val="E0E283"/>
                    </a:solidFill>
                  </a:tcPr>
                </a:tc>
                <a:tc>
                  <a:txBody>
                    <a:bodyPr/>
                    <a:lstStyle/>
                    <a:p>
                      <a:pPr algn="ctr" rtl="0" fontAlgn="ctr"/>
                      <a:r>
                        <a:rPr lang="en-US" sz="1100" b="0" i="0" u="none" strike="noStrike" dirty="0">
                          <a:solidFill>
                            <a:srgbClr val="222223"/>
                          </a:solidFill>
                          <a:effectLst/>
                          <a:latin typeface="Calibri" panose="020F0502020204030204" pitchFamily="34" charset="0"/>
                        </a:rPr>
                        <a:t>81%</a:t>
                      </a:r>
                    </a:p>
                  </a:txBody>
                  <a:tcPr marL="8492" marR="8492" marT="8492" marB="0" anchor="ctr">
                    <a:lnL>
                      <a:noFill/>
                    </a:lnL>
                    <a:lnR>
                      <a:noFill/>
                    </a:lnR>
                    <a:lnT>
                      <a:noFill/>
                    </a:lnT>
                    <a:lnB>
                      <a:noFill/>
                    </a:lnB>
                    <a:solidFill>
                      <a:srgbClr val="8DCA7E"/>
                    </a:solidFill>
                  </a:tcPr>
                </a:tc>
                <a:tc>
                  <a:txBody>
                    <a:bodyPr/>
                    <a:lstStyle/>
                    <a:p>
                      <a:pPr algn="ctr" rtl="0" fontAlgn="ctr"/>
                      <a:r>
                        <a:rPr lang="en-US" sz="1100" b="0" i="0" u="none" strike="noStrike">
                          <a:solidFill>
                            <a:srgbClr val="222223"/>
                          </a:solidFill>
                          <a:effectLst/>
                          <a:latin typeface="Calibri" panose="020F0502020204030204" pitchFamily="34" charset="0"/>
                        </a:rPr>
                        <a:t>74%</a:t>
                      </a:r>
                    </a:p>
                  </a:txBody>
                  <a:tcPr marL="8492" marR="8492" marT="8492" marB="0" anchor="ctr">
                    <a:lnL>
                      <a:noFill/>
                    </a:lnL>
                    <a:lnR>
                      <a:noFill/>
                    </a:lnR>
                    <a:lnT>
                      <a:noFill/>
                    </a:lnT>
                    <a:lnB>
                      <a:noFill/>
                    </a:lnB>
                    <a:solidFill>
                      <a:srgbClr val="FEE482"/>
                    </a:solidFill>
                  </a:tcPr>
                </a:tc>
                <a:extLst>
                  <a:ext uri="{0D108BD9-81ED-4DB2-BD59-A6C34878D82A}">
                    <a16:rowId xmlns:a16="http://schemas.microsoft.com/office/drawing/2014/main" xmlns="" val="1902995253"/>
                  </a:ext>
                </a:extLst>
              </a:tr>
              <a:tr h="509530">
                <a:tc>
                  <a:txBody>
                    <a:bodyPr/>
                    <a:lstStyle/>
                    <a:p>
                      <a:pPr algn="l" rtl="0" fontAlgn="ctr"/>
                      <a:r>
                        <a:rPr lang="en-US" sz="1100" b="0" i="0" u="none" strike="noStrike" dirty="0">
                          <a:solidFill>
                            <a:srgbClr val="222223"/>
                          </a:solidFill>
                          <a:effectLst/>
                          <a:latin typeface="Calibri" panose="020F0502020204030204" pitchFamily="34" charset="0"/>
                        </a:rPr>
                        <a:t>Having all of my devices connected to the internet is an advantage that outweighs the risks</a:t>
                      </a:r>
                    </a:p>
                  </a:txBody>
                  <a:tcPr marR="8492" marT="8492" marB="0" anchor="ctr">
                    <a:lnL>
                      <a:noFill/>
                    </a:lnL>
                    <a:lnR>
                      <a:noFill/>
                    </a:lnR>
                    <a:lnT>
                      <a:noFill/>
                    </a:lnT>
                    <a:lnB>
                      <a:noFill/>
                    </a:lnB>
                  </a:tcPr>
                </a:tc>
                <a:tc>
                  <a:txBody>
                    <a:bodyPr/>
                    <a:lstStyle/>
                    <a:p>
                      <a:pPr algn="ctr" rtl="0" fontAlgn="ctr"/>
                      <a:r>
                        <a:rPr lang="en-US" sz="1100" b="0" i="0" u="none" strike="noStrike">
                          <a:solidFill>
                            <a:srgbClr val="222223"/>
                          </a:solidFill>
                          <a:effectLst/>
                          <a:latin typeface="Calibri" panose="020F0502020204030204" pitchFamily="34" charset="0"/>
                        </a:rPr>
                        <a:t>60%</a:t>
                      </a:r>
                    </a:p>
                  </a:txBody>
                  <a:tcPr marL="8492" marR="8492" marT="8492" marB="0" anchor="ctr">
                    <a:lnL>
                      <a:noFill/>
                    </a:lnL>
                    <a:lnR>
                      <a:noFill/>
                    </a:lnR>
                    <a:lnT>
                      <a:noFill/>
                    </a:lnT>
                    <a:lnB>
                      <a:noFill/>
                    </a:lnB>
                    <a:solidFill>
                      <a:srgbClr val="FBAB77"/>
                    </a:solidFill>
                  </a:tcPr>
                </a:tc>
                <a:tc>
                  <a:txBody>
                    <a:bodyPr/>
                    <a:lstStyle/>
                    <a:p>
                      <a:pPr algn="ctr" rtl="0" fontAlgn="ctr"/>
                      <a:r>
                        <a:rPr lang="en-US" sz="1100" b="0" i="0" u="none" strike="noStrike">
                          <a:solidFill>
                            <a:srgbClr val="222223"/>
                          </a:solidFill>
                          <a:effectLst/>
                          <a:latin typeface="Calibri" panose="020F0502020204030204" pitchFamily="34" charset="0"/>
                        </a:rPr>
                        <a:t>53%</a:t>
                      </a:r>
                    </a:p>
                  </a:txBody>
                  <a:tcPr marL="8492" marR="8492" marT="8492" marB="0" anchor="ctr">
                    <a:lnL>
                      <a:noFill/>
                    </a:lnL>
                    <a:lnR>
                      <a:noFill/>
                    </a:lnR>
                    <a:lnT>
                      <a:noFill/>
                    </a:lnT>
                    <a:lnB>
                      <a:noFill/>
                    </a:lnB>
                    <a:solidFill>
                      <a:srgbClr val="FA8E72"/>
                    </a:solidFill>
                  </a:tcPr>
                </a:tc>
                <a:tc>
                  <a:txBody>
                    <a:bodyPr/>
                    <a:lstStyle/>
                    <a:p>
                      <a:pPr algn="ctr" rtl="0" fontAlgn="ctr"/>
                      <a:r>
                        <a:rPr lang="en-US" sz="1100" b="0" i="0" u="none" strike="noStrike">
                          <a:solidFill>
                            <a:srgbClr val="222223"/>
                          </a:solidFill>
                          <a:effectLst/>
                          <a:latin typeface="Calibri" panose="020F0502020204030204" pitchFamily="34" charset="0"/>
                        </a:rPr>
                        <a:t>68%</a:t>
                      </a:r>
                    </a:p>
                  </a:txBody>
                  <a:tcPr marL="8492" marR="8492" marT="8492" marB="0" anchor="ctr">
                    <a:lnL>
                      <a:noFill/>
                    </a:lnL>
                    <a:lnR>
                      <a:noFill/>
                    </a:lnR>
                    <a:lnT>
                      <a:noFill/>
                    </a:lnT>
                    <a:lnB>
                      <a:noFill/>
                    </a:lnB>
                    <a:solidFill>
                      <a:srgbClr val="FDCC7E"/>
                    </a:solidFill>
                  </a:tcPr>
                </a:tc>
                <a:tc>
                  <a:txBody>
                    <a:bodyPr/>
                    <a:lstStyle/>
                    <a:p>
                      <a:pPr algn="ctr" rtl="0" fontAlgn="ctr"/>
                      <a:r>
                        <a:rPr lang="en-US" sz="1100" b="0" i="0" u="none" strike="noStrike">
                          <a:solidFill>
                            <a:srgbClr val="222223"/>
                          </a:solidFill>
                          <a:effectLst/>
                          <a:latin typeface="Calibri" panose="020F0502020204030204" pitchFamily="34" charset="0"/>
                        </a:rPr>
                        <a:t>52%</a:t>
                      </a:r>
                    </a:p>
                  </a:txBody>
                  <a:tcPr marL="8492" marR="8492" marT="8492" marB="0" anchor="ctr">
                    <a:lnL>
                      <a:noFill/>
                    </a:lnL>
                    <a:lnR>
                      <a:noFill/>
                    </a:lnR>
                    <a:lnT>
                      <a:noFill/>
                    </a:lnT>
                    <a:lnB>
                      <a:noFill/>
                    </a:lnB>
                    <a:solidFill>
                      <a:srgbClr val="F98A71"/>
                    </a:solidFill>
                  </a:tcPr>
                </a:tc>
                <a:tc>
                  <a:txBody>
                    <a:bodyPr/>
                    <a:lstStyle/>
                    <a:p>
                      <a:pPr algn="ctr" rtl="0" fontAlgn="ctr"/>
                      <a:r>
                        <a:rPr lang="en-US" sz="1100" b="0" i="0" u="none" strike="noStrike">
                          <a:solidFill>
                            <a:srgbClr val="222223"/>
                          </a:solidFill>
                          <a:effectLst/>
                          <a:latin typeface="Calibri" panose="020F0502020204030204" pitchFamily="34" charset="0"/>
                        </a:rPr>
                        <a:t>64%</a:t>
                      </a:r>
                    </a:p>
                  </a:txBody>
                  <a:tcPr marL="8492" marR="8492" marT="8492" marB="0" anchor="ctr">
                    <a:lnL>
                      <a:noFill/>
                    </a:lnL>
                    <a:lnR>
                      <a:noFill/>
                    </a:lnR>
                    <a:lnT>
                      <a:noFill/>
                    </a:lnT>
                    <a:lnB>
                      <a:noFill/>
                    </a:lnB>
                    <a:solidFill>
                      <a:srgbClr val="FCBB7A"/>
                    </a:solidFill>
                  </a:tcPr>
                </a:tc>
                <a:tc>
                  <a:txBody>
                    <a:bodyPr/>
                    <a:lstStyle/>
                    <a:p>
                      <a:pPr algn="ctr" rtl="0" fontAlgn="ctr"/>
                      <a:r>
                        <a:rPr lang="en-US" sz="1100" b="0" i="0" u="none" strike="noStrike">
                          <a:solidFill>
                            <a:srgbClr val="222223"/>
                          </a:solidFill>
                          <a:effectLst/>
                          <a:latin typeface="Calibri" panose="020F0502020204030204" pitchFamily="34" charset="0"/>
                        </a:rPr>
                        <a:t>52%</a:t>
                      </a:r>
                    </a:p>
                  </a:txBody>
                  <a:tcPr marL="8492" marR="8492" marT="8492" marB="0" anchor="ctr">
                    <a:lnL>
                      <a:noFill/>
                    </a:lnL>
                    <a:lnR>
                      <a:noFill/>
                    </a:lnR>
                    <a:lnT>
                      <a:noFill/>
                    </a:lnT>
                    <a:lnB>
                      <a:noFill/>
                    </a:lnB>
                    <a:solidFill>
                      <a:srgbClr val="F98A71"/>
                    </a:solidFill>
                  </a:tcPr>
                </a:tc>
                <a:tc>
                  <a:txBody>
                    <a:bodyPr/>
                    <a:lstStyle/>
                    <a:p>
                      <a:pPr algn="ctr" rtl="0" fontAlgn="ctr"/>
                      <a:r>
                        <a:rPr lang="en-US" sz="1100" b="0" i="0" u="none" strike="noStrike" dirty="0">
                          <a:solidFill>
                            <a:srgbClr val="222223"/>
                          </a:solidFill>
                          <a:effectLst/>
                          <a:latin typeface="Calibri" panose="020F0502020204030204" pitchFamily="34" charset="0"/>
                        </a:rPr>
                        <a:t>68%</a:t>
                      </a:r>
                    </a:p>
                  </a:txBody>
                  <a:tcPr marL="8492" marR="8492" marT="8492" marB="0" anchor="ctr">
                    <a:lnL>
                      <a:noFill/>
                    </a:lnL>
                    <a:lnR>
                      <a:noFill/>
                    </a:lnR>
                    <a:lnT>
                      <a:noFill/>
                    </a:lnT>
                    <a:lnB>
                      <a:noFill/>
                    </a:lnB>
                    <a:solidFill>
                      <a:srgbClr val="FDCC7E"/>
                    </a:solidFill>
                  </a:tcPr>
                </a:tc>
                <a:tc>
                  <a:txBody>
                    <a:bodyPr/>
                    <a:lstStyle/>
                    <a:p>
                      <a:pPr algn="ctr" rtl="0" fontAlgn="ctr"/>
                      <a:r>
                        <a:rPr lang="en-US" sz="1100" b="0" i="0" u="none" strike="noStrike" dirty="0">
                          <a:solidFill>
                            <a:srgbClr val="222223"/>
                          </a:solidFill>
                          <a:effectLst/>
                          <a:latin typeface="Calibri" panose="020F0502020204030204" pitchFamily="34" charset="0"/>
                        </a:rPr>
                        <a:t>63%</a:t>
                      </a:r>
                    </a:p>
                  </a:txBody>
                  <a:tcPr marL="8492" marR="8492" marT="8492" marB="0" anchor="ctr">
                    <a:lnL>
                      <a:noFill/>
                    </a:lnL>
                    <a:lnR>
                      <a:noFill/>
                    </a:lnR>
                    <a:lnT>
                      <a:noFill/>
                    </a:lnT>
                    <a:lnB>
                      <a:noFill/>
                    </a:lnB>
                    <a:solidFill>
                      <a:srgbClr val="FCB77A"/>
                    </a:solidFill>
                  </a:tcPr>
                </a:tc>
                <a:extLst>
                  <a:ext uri="{0D108BD9-81ED-4DB2-BD59-A6C34878D82A}">
                    <a16:rowId xmlns:a16="http://schemas.microsoft.com/office/drawing/2014/main" xmlns="" val="3699276150"/>
                  </a:ext>
                </a:extLst>
              </a:tr>
              <a:tr h="509530">
                <a:tc>
                  <a:txBody>
                    <a:bodyPr/>
                    <a:lstStyle/>
                    <a:p>
                      <a:pPr algn="l" rtl="0" fontAlgn="ctr"/>
                      <a:r>
                        <a:rPr lang="en-US" sz="1100" b="0" i="0" u="none" strike="noStrike" dirty="0">
                          <a:solidFill>
                            <a:srgbClr val="222223"/>
                          </a:solidFill>
                          <a:effectLst/>
                          <a:latin typeface="Calibri" panose="020F0502020204030204" pitchFamily="34" charset="0"/>
                        </a:rPr>
                        <a:t>It doesn’t really bother me that almost everything seems to be connected to the internet</a:t>
                      </a:r>
                    </a:p>
                  </a:txBody>
                  <a:tcPr marR="8492" marT="8492" marB="0" anchor="ctr">
                    <a:lnL>
                      <a:noFill/>
                    </a:lnL>
                    <a:lnR>
                      <a:noFill/>
                    </a:lnR>
                    <a:lnT>
                      <a:noFill/>
                    </a:lnT>
                    <a:lnB>
                      <a:noFill/>
                    </a:lnB>
                  </a:tcPr>
                </a:tc>
                <a:tc>
                  <a:txBody>
                    <a:bodyPr/>
                    <a:lstStyle/>
                    <a:p>
                      <a:pPr algn="ctr" rtl="0" fontAlgn="ctr"/>
                      <a:r>
                        <a:rPr lang="en-US" sz="1100" b="0" i="0" u="none" strike="noStrike">
                          <a:solidFill>
                            <a:srgbClr val="222223"/>
                          </a:solidFill>
                          <a:effectLst/>
                          <a:latin typeface="Calibri" panose="020F0502020204030204" pitchFamily="34" charset="0"/>
                        </a:rPr>
                        <a:t>53%</a:t>
                      </a:r>
                    </a:p>
                  </a:txBody>
                  <a:tcPr marL="8492" marR="8492" marT="8492" marB="0" anchor="ctr">
                    <a:lnL>
                      <a:noFill/>
                    </a:lnL>
                    <a:lnR>
                      <a:noFill/>
                    </a:lnR>
                    <a:lnT>
                      <a:noFill/>
                    </a:lnT>
                    <a:lnB>
                      <a:noFill/>
                    </a:lnB>
                    <a:solidFill>
                      <a:srgbClr val="FA8E72"/>
                    </a:solidFill>
                  </a:tcPr>
                </a:tc>
                <a:tc>
                  <a:txBody>
                    <a:bodyPr/>
                    <a:lstStyle/>
                    <a:p>
                      <a:pPr algn="ctr" rtl="0" fontAlgn="ctr"/>
                      <a:r>
                        <a:rPr lang="en-US" sz="1100" b="0" i="0" u="none" strike="noStrike">
                          <a:solidFill>
                            <a:srgbClr val="222223"/>
                          </a:solidFill>
                          <a:effectLst/>
                          <a:latin typeface="Calibri" panose="020F0502020204030204" pitchFamily="34" charset="0"/>
                        </a:rPr>
                        <a:t>46%</a:t>
                      </a:r>
                    </a:p>
                  </a:txBody>
                  <a:tcPr marL="8492" marR="8492" marT="8492" marB="0" anchor="ctr">
                    <a:lnL>
                      <a:noFill/>
                    </a:lnL>
                    <a:lnR>
                      <a:noFill/>
                    </a:lnR>
                    <a:lnT>
                      <a:noFill/>
                    </a:lnT>
                    <a:lnB>
                      <a:noFill/>
                    </a:lnB>
                    <a:solidFill>
                      <a:srgbClr val="F8716C"/>
                    </a:solidFill>
                  </a:tcPr>
                </a:tc>
                <a:tc>
                  <a:txBody>
                    <a:bodyPr/>
                    <a:lstStyle/>
                    <a:p>
                      <a:pPr algn="ctr" rtl="0" fontAlgn="ctr"/>
                      <a:r>
                        <a:rPr lang="en-US" sz="1100" b="0" i="0" u="none" strike="noStrike">
                          <a:solidFill>
                            <a:srgbClr val="222223"/>
                          </a:solidFill>
                          <a:effectLst/>
                          <a:latin typeface="Calibri" panose="020F0502020204030204" pitchFamily="34" charset="0"/>
                        </a:rPr>
                        <a:t>63%</a:t>
                      </a:r>
                    </a:p>
                  </a:txBody>
                  <a:tcPr marL="8492" marR="8492" marT="8492" marB="0" anchor="ctr">
                    <a:lnL>
                      <a:noFill/>
                    </a:lnL>
                    <a:lnR>
                      <a:noFill/>
                    </a:lnR>
                    <a:lnT>
                      <a:noFill/>
                    </a:lnT>
                    <a:lnB>
                      <a:noFill/>
                    </a:lnB>
                    <a:solidFill>
                      <a:srgbClr val="FCB77A"/>
                    </a:solidFill>
                  </a:tcPr>
                </a:tc>
                <a:tc>
                  <a:txBody>
                    <a:bodyPr/>
                    <a:lstStyle/>
                    <a:p>
                      <a:pPr algn="ctr" rtl="0" fontAlgn="ctr"/>
                      <a:r>
                        <a:rPr lang="en-US" sz="1100" b="0" i="0" u="none" strike="noStrike">
                          <a:solidFill>
                            <a:srgbClr val="222223"/>
                          </a:solidFill>
                          <a:effectLst/>
                          <a:latin typeface="Calibri" panose="020F0502020204030204" pitchFamily="34" charset="0"/>
                        </a:rPr>
                        <a:t>47%</a:t>
                      </a:r>
                    </a:p>
                  </a:txBody>
                  <a:tcPr marL="8492" marR="8492" marT="8492" marB="0" anchor="ctr">
                    <a:lnL>
                      <a:noFill/>
                    </a:lnL>
                    <a:lnR>
                      <a:noFill/>
                    </a:lnR>
                    <a:lnT>
                      <a:noFill/>
                    </a:lnT>
                    <a:lnB>
                      <a:noFill/>
                    </a:lnB>
                    <a:solidFill>
                      <a:srgbClr val="F8756D"/>
                    </a:solidFill>
                  </a:tcPr>
                </a:tc>
                <a:tc>
                  <a:txBody>
                    <a:bodyPr/>
                    <a:lstStyle/>
                    <a:p>
                      <a:pPr algn="ctr" rtl="0" fontAlgn="ctr"/>
                      <a:r>
                        <a:rPr lang="en-US" sz="1100" b="0" i="0" u="none" strike="noStrike">
                          <a:solidFill>
                            <a:srgbClr val="222223"/>
                          </a:solidFill>
                          <a:effectLst/>
                          <a:latin typeface="Calibri" panose="020F0502020204030204" pitchFamily="34" charset="0"/>
                        </a:rPr>
                        <a:t>48%</a:t>
                      </a:r>
                    </a:p>
                  </a:txBody>
                  <a:tcPr marL="8492" marR="8492" marT="8492" marB="0" anchor="ctr">
                    <a:lnL>
                      <a:noFill/>
                    </a:lnL>
                    <a:lnR>
                      <a:noFill/>
                    </a:lnR>
                    <a:lnT>
                      <a:noFill/>
                    </a:lnT>
                    <a:lnB>
                      <a:noFill/>
                    </a:lnB>
                    <a:solidFill>
                      <a:srgbClr val="F8796E"/>
                    </a:solidFill>
                  </a:tcPr>
                </a:tc>
                <a:tc>
                  <a:txBody>
                    <a:bodyPr/>
                    <a:lstStyle/>
                    <a:p>
                      <a:pPr algn="ctr" rtl="0" fontAlgn="ctr"/>
                      <a:r>
                        <a:rPr lang="en-US" sz="1100" b="0" i="0" u="none" strike="noStrike">
                          <a:solidFill>
                            <a:srgbClr val="222223"/>
                          </a:solidFill>
                          <a:effectLst/>
                          <a:latin typeface="Calibri" panose="020F0502020204030204" pitchFamily="34" charset="0"/>
                        </a:rPr>
                        <a:t>44%</a:t>
                      </a:r>
                    </a:p>
                  </a:txBody>
                  <a:tcPr marL="8492" marR="8492" marT="8492" marB="0" anchor="ctr">
                    <a:lnL>
                      <a:noFill/>
                    </a:lnL>
                    <a:lnR>
                      <a:noFill/>
                    </a:lnR>
                    <a:lnT>
                      <a:noFill/>
                    </a:lnT>
                    <a:lnB>
                      <a:noFill/>
                    </a:lnB>
                    <a:solidFill>
                      <a:srgbClr val="F8696B"/>
                    </a:solidFill>
                  </a:tcPr>
                </a:tc>
                <a:tc>
                  <a:txBody>
                    <a:bodyPr/>
                    <a:lstStyle/>
                    <a:p>
                      <a:pPr algn="ctr" rtl="0" fontAlgn="ctr"/>
                      <a:r>
                        <a:rPr lang="en-US" sz="1100" b="0" i="0" u="none" strike="noStrike">
                          <a:solidFill>
                            <a:srgbClr val="222223"/>
                          </a:solidFill>
                          <a:effectLst/>
                          <a:latin typeface="Calibri" panose="020F0502020204030204" pitchFamily="34" charset="0"/>
                        </a:rPr>
                        <a:t>57%</a:t>
                      </a:r>
                    </a:p>
                  </a:txBody>
                  <a:tcPr marL="8492" marR="8492" marT="8492" marB="0" anchor="ctr">
                    <a:lnL>
                      <a:noFill/>
                    </a:lnL>
                    <a:lnR>
                      <a:noFill/>
                    </a:lnR>
                    <a:lnT>
                      <a:noFill/>
                    </a:lnT>
                    <a:lnB>
                      <a:noFill/>
                    </a:lnB>
                    <a:solidFill>
                      <a:srgbClr val="FA9E75"/>
                    </a:solidFill>
                  </a:tcPr>
                </a:tc>
                <a:tc>
                  <a:txBody>
                    <a:bodyPr/>
                    <a:lstStyle/>
                    <a:p>
                      <a:pPr algn="ctr" rtl="0" fontAlgn="ctr"/>
                      <a:r>
                        <a:rPr lang="en-US" sz="1100" b="0" i="0" u="none" strike="noStrike" dirty="0">
                          <a:solidFill>
                            <a:srgbClr val="222223"/>
                          </a:solidFill>
                          <a:effectLst/>
                          <a:latin typeface="Calibri" panose="020F0502020204030204" pitchFamily="34" charset="0"/>
                        </a:rPr>
                        <a:t>63%</a:t>
                      </a:r>
                    </a:p>
                  </a:txBody>
                  <a:tcPr marL="8492" marR="8492" marT="8492" marB="0" anchor="ctr">
                    <a:lnL>
                      <a:noFill/>
                    </a:lnL>
                    <a:lnR>
                      <a:noFill/>
                    </a:lnR>
                    <a:lnT>
                      <a:noFill/>
                    </a:lnT>
                    <a:lnB>
                      <a:noFill/>
                    </a:lnB>
                    <a:solidFill>
                      <a:srgbClr val="FCB77A"/>
                    </a:solidFill>
                  </a:tcPr>
                </a:tc>
                <a:extLst>
                  <a:ext uri="{0D108BD9-81ED-4DB2-BD59-A6C34878D82A}">
                    <a16:rowId xmlns:a16="http://schemas.microsoft.com/office/drawing/2014/main" xmlns="" val="691995443"/>
                  </a:ext>
                </a:extLst>
              </a:tr>
            </a:tbl>
          </a:graphicData>
        </a:graphic>
      </p:graphicFrame>
      <p:sp>
        <p:nvSpPr>
          <p:cNvPr id="15" name="Title 10">
            <a:extLst>
              <a:ext uri="{FF2B5EF4-FFF2-40B4-BE49-F238E27FC236}">
                <a16:creationId xmlns:a16="http://schemas.microsoft.com/office/drawing/2014/main" xmlns="" id="{A466EB10-C992-42A8-8D7C-30E39FF51D53}"/>
              </a:ext>
            </a:extLst>
          </p:cNvPr>
          <p:cNvSpPr>
            <a:spLocks noGrp="1"/>
          </p:cNvSpPr>
          <p:nvPr>
            <p:ph type="title"/>
          </p:nvPr>
        </p:nvSpPr>
        <p:spPr>
          <a:xfrm>
            <a:off x="234000" y="228600"/>
            <a:ext cx="8646971" cy="553998"/>
          </a:xfrm>
        </p:spPr>
        <p:txBody>
          <a:bodyPr/>
          <a:lstStyle/>
          <a:p>
            <a:pPr algn="just"/>
            <a:r>
              <a:rPr lang="en-US" dirty="0"/>
              <a:t>Concern regarding the connection of various real-world items to the Internet is higher in the developing economies of LATAM and BRICS, followed by APAC. </a:t>
            </a:r>
          </a:p>
        </p:txBody>
      </p:sp>
    </p:spTree>
    <p:extLst>
      <p:ext uri="{BB962C8B-B14F-4D97-AF65-F5344CB8AC3E}">
        <p14:creationId xmlns:p14="http://schemas.microsoft.com/office/powerpoint/2010/main" val="8327378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276999"/>
          </a:xfrm>
        </p:spPr>
        <p:txBody>
          <a:bodyPr/>
          <a:lstStyle/>
          <a:p>
            <a:pPr algn="just"/>
            <a:r>
              <a:rPr lang="en-US" dirty="0"/>
              <a:t>Functionality - By Regional Economy</a:t>
            </a:r>
          </a:p>
        </p:txBody>
      </p:sp>
      <p:graphicFrame>
        <p:nvGraphicFramePr>
          <p:cNvPr id="5" name="Chart 4"/>
          <p:cNvGraphicFramePr/>
          <p:nvPr>
            <p:extLst>
              <p:ext uri="{D42A27DB-BD31-4B8C-83A1-F6EECF244321}">
                <p14:modId xmlns:p14="http://schemas.microsoft.com/office/powerpoint/2010/main" val="58549135"/>
              </p:ext>
            </p:extLst>
          </p:nvPr>
        </p:nvGraphicFramePr>
        <p:xfrm>
          <a:off x="268506" y="1584960"/>
          <a:ext cx="7680960" cy="4206240"/>
        </p:xfrm>
        <a:graphic>
          <a:graphicData uri="http://schemas.openxmlformats.org/drawingml/2006/chart">
            <c:chart xmlns:c="http://schemas.openxmlformats.org/drawingml/2006/chart" xmlns:r="http://schemas.openxmlformats.org/officeDocument/2006/relationships" r:id="rId2"/>
          </a:graphicData>
        </a:graphic>
      </p:graphicFrame>
      <p:cxnSp>
        <p:nvCxnSpPr>
          <p:cNvPr id="6" name="Straight Connector 5"/>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
        <p:nvSpPr>
          <p:cNvPr id="10" name="Text Placeholder 2">
            <a:extLst>
              <a:ext uri="{FF2B5EF4-FFF2-40B4-BE49-F238E27FC236}">
                <a16:creationId xmlns:a16="http://schemas.microsoft.com/office/drawing/2014/main" xmlns="" id="{C32374B6-4E66-4EF4-9C5E-C06C8DB6C1D7}"/>
              </a:ext>
            </a:extLst>
          </p:cNvPr>
          <p:cNvSpPr>
            <a:spLocks noGrp="1"/>
          </p:cNvSpPr>
          <p:nvPr>
            <p:ph type="body" sz="quarter" idx="16"/>
          </p:nvPr>
        </p:nvSpPr>
        <p:spPr>
          <a:xfrm>
            <a:off x="209558" y="6380395"/>
            <a:ext cx="7258042" cy="292388"/>
          </a:xfrm>
        </p:spPr>
        <p:txBody>
          <a:bodyPr/>
          <a:lstStyle/>
          <a:p>
            <a:r>
              <a:rPr lang="en-US"/>
              <a:t>Q33. </a:t>
            </a:r>
            <a:r>
              <a:rPr lang="en-US" dirty="0"/>
              <a:t>When buying an application or connected device, please rank the following attributes of importance in influencing your decision to buy Base: All Respondents (n=24,359)</a:t>
            </a:r>
          </a:p>
        </p:txBody>
      </p:sp>
      <p:graphicFrame>
        <p:nvGraphicFramePr>
          <p:cNvPr id="8" name="Table 7">
            <a:extLst>
              <a:ext uri="{FF2B5EF4-FFF2-40B4-BE49-F238E27FC236}">
                <a16:creationId xmlns:a16="http://schemas.microsoft.com/office/drawing/2014/main" xmlns="" id="{0CDFDF92-18F5-4357-BE12-D2D3E6F5EB4C}"/>
              </a:ext>
            </a:extLst>
          </p:cNvPr>
          <p:cNvGraphicFramePr>
            <a:graphicFrameLocks noGrp="1"/>
          </p:cNvGraphicFramePr>
          <p:nvPr>
            <p:extLst>
              <p:ext uri="{D42A27DB-BD31-4B8C-83A1-F6EECF244321}">
                <p14:modId xmlns:p14="http://schemas.microsoft.com/office/powerpoint/2010/main" val="3549254700"/>
              </p:ext>
            </p:extLst>
          </p:nvPr>
        </p:nvGraphicFramePr>
        <p:xfrm>
          <a:off x="8061959" y="1340770"/>
          <a:ext cx="819011" cy="3924433"/>
        </p:xfrm>
        <a:graphic>
          <a:graphicData uri="http://schemas.openxmlformats.org/drawingml/2006/table">
            <a:tbl>
              <a:tblPr>
                <a:tableStyleId>{5C22544A-7EE6-4342-B048-85BDC9FD1C3A}</a:tableStyleId>
              </a:tblPr>
              <a:tblGrid>
                <a:gridCol w="819011">
                  <a:extLst>
                    <a:ext uri="{9D8B030D-6E8A-4147-A177-3AD203B41FA5}">
                      <a16:colId xmlns:a16="http://schemas.microsoft.com/office/drawing/2014/main" xmlns="" val="2693747636"/>
                    </a:ext>
                  </a:extLst>
                </a:gridCol>
              </a:tblGrid>
              <a:tr h="427783">
                <a:tc>
                  <a:txBody>
                    <a:bodyPr/>
                    <a:lstStyle/>
                    <a:p>
                      <a:pPr algn="ctr" fontAlgn="t"/>
                      <a:r>
                        <a:rPr lang="en-US" sz="1200" b="1" u="sng" strike="noStrike" dirty="0">
                          <a:effectLst/>
                        </a:rPr>
                        <a:t>MEAN RANK</a:t>
                      </a:r>
                      <a:endParaRPr lang="en-US" sz="1200" b="1" i="0" u="sng" strike="noStrike" dirty="0">
                        <a:solidFill>
                          <a:srgbClr val="000000"/>
                        </a:solidFill>
                        <a:effectLst/>
                        <a:latin typeface="Calibri" panose="020F0502020204030204" pitchFamily="34" charset="0"/>
                      </a:endParaRPr>
                    </a:p>
                  </a:txBody>
                  <a:tcPr marL="7620" marR="7620"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114188278"/>
                  </a:ext>
                </a:extLst>
              </a:tr>
              <a:tr h="324623">
                <a:tc>
                  <a:txBody>
                    <a:bodyPr/>
                    <a:lstStyle/>
                    <a:p>
                      <a:pPr algn="ctr" fontAlgn="ctr"/>
                      <a:r>
                        <a:rPr lang="en-US" sz="1200" b="0" i="0" u="none" strike="noStrike" dirty="0">
                          <a:solidFill>
                            <a:srgbClr val="000000"/>
                          </a:solidFill>
                          <a:effectLst/>
                          <a:latin typeface="Calibri" panose="020F0502020204030204" pitchFamily="34" charset="0"/>
                        </a:rPr>
                        <a:t>3.3</a:t>
                      </a:r>
                    </a:p>
                  </a:txBody>
                  <a:tcPr marL="7620" marR="762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956860339"/>
                  </a:ext>
                </a:extLst>
              </a:tr>
              <a:tr h="741995">
                <a:tc>
                  <a:txBody>
                    <a:bodyPr/>
                    <a:lstStyle/>
                    <a:p>
                      <a:pPr algn="ctr" rtl="0" fontAlgn="ctr"/>
                      <a:r>
                        <a:rPr lang="en-US" sz="1200" b="0" i="0" u="none" strike="noStrike" dirty="0">
                          <a:solidFill>
                            <a:srgbClr val="222223"/>
                          </a:solidFill>
                          <a:effectLst/>
                          <a:latin typeface="Calibri" panose="020F0502020204030204" pitchFamily="34" charset="0"/>
                        </a:rPr>
                        <a:t>3.1</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289099730"/>
                  </a:ext>
                </a:extLst>
              </a:tr>
              <a:tr h="417372">
                <a:tc>
                  <a:txBody>
                    <a:bodyPr/>
                    <a:lstStyle/>
                    <a:p>
                      <a:pPr algn="ctr" rtl="0" fontAlgn="b"/>
                      <a:r>
                        <a:rPr lang="en-US" sz="1200" b="0" i="0" u="none" strike="noStrike">
                          <a:solidFill>
                            <a:srgbClr val="222223"/>
                          </a:solidFill>
                          <a:effectLst/>
                          <a:latin typeface="Calibri" panose="020F0502020204030204" pitchFamily="34" charset="0"/>
                        </a:rPr>
                        <a:t>3.3</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971950156"/>
                  </a:ext>
                </a:extLst>
              </a:tr>
              <a:tr h="398822">
                <a:tc>
                  <a:txBody>
                    <a:bodyPr/>
                    <a:lstStyle/>
                    <a:p>
                      <a:pPr algn="ctr" rtl="0" fontAlgn="ctr"/>
                      <a:r>
                        <a:rPr lang="en-US" sz="1200" b="0" i="0" u="none" strike="noStrike">
                          <a:solidFill>
                            <a:srgbClr val="222223"/>
                          </a:solidFill>
                          <a:effectLst/>
                          <a:latin typeface="Calibri" panose="020F0502020204030204" pitchFamily="34" charset="0"/>
                        </a:rPr>
                        <a:t>3.3</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385033138"/>
                  </a:ext>
                </a:extLst>
              </a:tr>
              <a:tr h="398822">
                <a:tc>
                  <a:txBody>
                    <a:bodyPr/>
                    <a:lstStyle/>
                    <a:p>
                      <a:pPr algn="ctr" rtl="0" fontAlgn="ctr"/>
                      <a:r>
                        <a:rPr lang="en-US" sz="1200" b="0" i="0" u="none" strike="noStrike">
                          <a:solidFill>
                            <a:srgbClr val="222223"/>
                          </a:solidFill>
                          <a:effectLst/>
                          <a:latin typeface="Calibri" panose="020F0502020204030204" pitchFamily="34" charset="0"/>
                        </a:rPr>
                        <a:t>3.3</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299301830"/>
                  </a:ext>
                </a:extLst>
              </a:tr>
              <a:tr h="398822">
                <a:tc>
                  <a:txBody>
                    <a:bodyPr/>
                    <a:lstStyle/>
                    <a:p>
                      <a:pPr algn="ctr" rtl="0" fontAlgn="ctr"/>
                      <a:r>
                        <a:rPr lang="en-US" sz="1200" b="0" i="0" u="none" strike="noStrike">
                          <a:solidFill>
                            <a:srgbClr val="222223"/>
                          </a:solidFill>
                          <a:effectLst/>
                          <a:latin typeface="Calibri" panose="020F0502020204030204" pitchFamily="34" charset="0"/>
                        </a:rPr>
                        <a:t>3.4</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547392865"/>
                  </a:ext>
                </a:extLst>
              </a:tr>
              <a:tr h="398822">
                <a:tc>
                  <a:txBody>
                    <a:bodyPr/>
                    <a:lstStyle/>
                    <a:p>
                      <a:pPr algn="ctr" rtl="0" fontAlgn="ctr"/>
                      <a:r>
                        <a:rPr lang="en-US" sz="1200" b="0" i="0" u="none" strike="noStrike">
                          <a:solidFill>
                            <a:srgbClr val="222223"/>
                          </a:solidFill>
                          <a:effectLst/>
                          <a:latin typeface="Calibri" panose="020F0502020204030204" pitchFamily="34" charset="0"/>
                        </a:rPr>
                        <a:t>3.4</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588140589"/>
                  </a:ext>
                </a:extLst>
              </a:tr>
              <a:tr h="417372">
                <a:tc>
                  <a:txBody>
                    <a:bodyPr/>
                    <a:lstStyle/>
                    <a:p>
                      <a:pPr algn="ctr" rtl="0" fontAlgn="ctr"/>
                      <a:r>
                        <a:rPr lang="en-US" sz="1200" b="0" i="0" u="none" strike="noStrike" dirty="0">
                          <a:solidFill>
                            <a:srgbClr val="222223"/>
                          </a:solidFill>
                          <a:effectLst/>
                          <a:latin typeface="Calibri" panose="020F0502020204030204" pitchFamily="34" charset="0"/>
                        </a:rPr>
                        <a:t>3.5</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287941711"/>
                  </a:ext>
                </a:extLst>
              </a:tr>
            </a:tbl>
          </a:graphicData>
        </a:graphic>
      </p:graphicFrame>
    </p:spTree>
    <p:extLst>
      <p:ext uri="{BB962C8B-B14F-4D97-AF65-F5344CB8AC3E}">
        <p14:creationId xmlns:p14="http://schemas.microsoft.com/office/powerpoint/2010/main" val="21765201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276999"/>
          </a:xfrm>
        </p:spPr>
        <p:txBody>
          <a:bodyPr/>
          <a:lstStyle/>
          <a:p>
            <a:pPr algn="just"/>
            <a:r>
              <a:rPr lang="en-US" dirty="0"/>
              <a:t>Price - By Economy </a:t>
            </a:r>
          </a:p>
        </p:txBody>
      </p:sp>
      <p:sp>
        <p:nvSpPr>
          <p:cNvPr id="3" name="Text Placeholder 2"/>
          <p:cNvSpPr>
            <a:spLocks noGrp="1"/>
          </p:cNvSpPr>
          <p:nvPr>
            <p:ph type="body" sz="quarter" idx="16"/>
          </p:nvPr>
        </p:nvSpPr>
        <p:spPr>
          <a:xfrm>
            <a:off x="209558" y="6380395"/>
            <a:ext cx="7258042" cy="292388"/>
          </a:xfrm>
        </p:spPr>
        <p:txBody>
          <a:bodyPr/>
          <a:lstStyle/>
          <a:p>
            <a:r>
              <a:rPr lang="en-US"/>
              <a:t>Q33. </a:t>
            </a:r>
            <a:r>
              <a:rPr lang="en-US" dirty="0"/>
              <a:t>When buying an application or connected device, please rank the following attributes of importance in influencing your decision to buy Base: All Respondents (n=24,359)</a:t>
            </a:r>
          </a:p>
        </p:txBody>
      </p:sp>
      <p:cxnSp>
        <p:nvCxnSpPr>
          <p:cNvPr id="6" name="Straight Connector 5"/>
          <p:cNvCxnSpPr/>
          <p:nvPr/>
        </p:nvCxnSpPr>
        <p:spPr>
          <a:xfrm>
            <a:off x="381000" y="13245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7" name="Chart 6">
            <a:extLst>
              <a:ext uri="{FF2B5EF4-FFF2-40B4-BE49-F238E27FC236}">
                <a16:creationId xmlns:a16="http://schemas.microsoft.com/office/drawing/2014/main" xmlns="" id="{91E7E98A-92F6-453A-8748-404D489FBAF8}"/>
              </a:ext>
            </a:extLst>
          </p:cNvPr>
          <p:cNvGraphicFramePr/>
          <p:nvPr>
            <p:extLst/>
          </p:nvPr>
        </p:nvGraphicFramePr>
        <p:xfrm>
          <a:off x="287564" y="930501"/>
          <a:ext cx="7332436" cy="539496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Table 7">
            <a:extLst>
              <a:ext uri="{FF2B5EF4-FFF2-40B4-BE49-F238E27FC236}">
                <a16:creationId xmlns:a16="http://schemas.microsoft.com/office/drawing/2014/main" xmlns="" id="{7B019BE1-CB69-4A38-BF41-2E2515357CA5}"/>
              </a:ext>
            </a:extLst>
          </p:cNvPr>
          <p:cNvGraphicFramePr>
            <a:graphicFrameLocks noGrp="1"/>
          </p:cNvGraphicFramePr>
          <p:nvPr>
            <p:extLst/>
          </p:nvPr>
        </p:nvGraphicFramePr>
        <p:xfrm>
          <a:off x="7921470" y="620585"/>
          <a:ext cx="958131" cy="5256687"/>
        </p:xfrm>
        <a:graphic>
          <a:graphicData uri="http://schemas.openxmlformats.org/drawingml/2006/table">
            <a:tbl>
              <a:tblPr>
                <a:tableStyleId>{5C22544A-7EE6-4342-B048-85BDC9FD1C3A}</a:tableStyleId>
              </a:tblPr>
              <a:tblGrid>
                <a:gridCol w="958131">
                  <a:extLst>
                    <a:ext uri="{9D8B030D-6E8A-4147-A177-3AD203B41FA5}">
                      <a16:colId xmlns:a16="http://schemas.microsoft.com/office/drawing/2014/main" xmlns="" val="2693747636"/>
                    </a:ext>
                  </a:extLst>
                </a:gridCol>
              </a:tblGrid>
              <a:tr h="327953">
                <a:tc>
                  <a:txBody>
                    <a:bodyPr/>
                    <a:lstStyle/>
                    <a:p>
                      <a:pPr algn="ctr" fontAlgn="t">
                        <a:lnSpc>
                          <a:spcPts val="1200"/>
                        </a:lnSpc>
                      </a:pPr>
                      <a:r>
                        <a:rPr lang="en-US" sz="1200" b="1" u="sng" strike="noStrike" dirty="0">
                          <a:effectLst/>
                        </a:rPr>
                        <a:t>MEAN RANK</a:t>
                      </a:r>
                      <a:endParaRPr lang="en-US" sz="1200" b="1" i="0" u="sng" strike="noStrike" dirty="0">
                        <a:solidFill>
                          <a:srgbClr val="000000"/>
                        </a:solidFill>
                        <a:effectLst/>
                        <a:latin typeface="Calibri" panose="020F0502020204030204" pitchFamily="34" charset="0"/>
                      </a:endParaRPr>
                    </a:p>
                  </a:txBody>
                  <a:tcPr marL="0" marR="0"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114188278"/>
                  </a:ext>
                </a:extLst>
              </a:tr>
              <a:tr h="355522">
                <a:tc>
                  <a:txBody>
                    <a:bodyPr/>
                    <a:lstStyle/>
                    <a:p>
                      <a:pPr algn="ctr" fontAlgn="ctr">
                        <a:lnSpc>
                          <a:spcPts val="1200"/>
                        </a:lnSpc>
                      </a:pPr>
                      <a:r>
                        <a:rPr lang="en-US" sz="1200" b="0" i="0" u="none" strike="noStrike" dirty="0">
                          <a:solidFill>
                            <a:srgbClr val="222223"/>
                          </a:solidFill>
                          <a:effectLst/>
                          <a:latin typeface="Calibri" panose="020F0502020204030204" pitchFamily="34" charset="0"/>
                        </a:rPr>
                        <a:t>3.3</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956860339"/>
                  </a:ext>
                </a:extLst>
              </a:tr>
              <a:tr h="177762">
                <a:tc>
                  <a:txBody>
                    <a:bodyPr/>
                    <a:lstStyle/>
                    <a:p>
                      <a:pPr algn="ctr" fontAlgn="ctr">
                        <a:lnSpc>
                          <a:spcPts val="1200"/>
                        </a:lnSpc>
                      </a:pPr>
                      <a:endParaRPr lang="en-US" sz="1200" b="0" i="0" u="none" strike="noStrike">
                        <a:solidFill>
                          <a:srgbClr val="222223"/>
                        </a:solidFill>
                        <a:effectLst/>
                        <a:latin typeface="Calibri" panose="020F0502020204030204" pitchFamily="34" charset="0"/>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030527960"/>
                  </a:ext>
                </a:extLst>
              </a:tr>
              <a:tr h="177762">
                <a:tc>
                  <a:txBody>
                    <a:bodyPr/>
                    <a:lstStyle/>
                    <a:p>
                      <a:pPr algn="ctr" rtl="0" fontAlgn="ctr">
                        <a:lnSpc>
                          <a:spcPts val="1200"/>
                        </a:lnSpc>
                      </a:pPr>
                      <a:r>
                        <a:rPr lang="en-US" sz="1200" b="0" i="0" u="none" strike="noStrike" dirty="0">
                          <a:solidFill>
                            <a:srgbClr val="222223"/>
                          </a:solidFill>
                          <a:effectLst/>
                          <a:latin typeface="Calibri" panose="020F0502020204030204" pitchFamily="34" charset="0"/>
                        </a:rPr>
                        <a:t>2.1</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289099730"/>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2.2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034867609"/>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2.9</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543205972"/>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2.9</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842459347"/>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2.9</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785058245"/>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3.0</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971950156"/>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3.0</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385033138"/>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3.0</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299301830"/>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3.0</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547392865"/>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3.0</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588140589"/>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3.3</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287941711"/>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3.4</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3341716"/>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3.5</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512600057"/>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3.5</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370197639"/>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3.6</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70823543"/>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3.6</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361006003"/>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3.6</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780891794"/>
                  </a:ext>
                </a:extLst>
              </a:tr>
              <a:tr h="175737">
                <a:tc>
                  <a:txBody>
                    <a:bodyPr/>
                    <a:lstStyle/>
                    <a:p>
                      <a:pPr algn="ctr" rtl="0" fontAlgn="ctr">
                        <a:lnSpc>
                          <a:spcPts val="1200"/>
                        </a:lnSpc>
                      </a:pPr>
                      <a:r>
                        <a:rPr lang="en-US" sz="1200" b="0" i="0" u="none" strike="noStrike" dirty="0">
                          <a:solidFill>
                            <a:srgbClr val="222223"/>
                          </a:solidFill>
                          <a:effectLst/>
                          <a:latin typeface="Calibri" panose="020F0502020204030204" pitchFamily="34" charset="0"/>
                        </a:rPr>
                        <a:t>3.7</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263345192"/>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3.7</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894277669"/>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3.8</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689145162"/>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3.8</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729348751"/>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3.9</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604797490"/>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3.9</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670901317"/>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4.1</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036682314"/>
                  </a:ext>
                </a:extLst>
              </a:tr>
              <a:tr h="175737">
                <a:tc>
                  <a:txBody>
                    <a:bodyPr/>
                    <a:lstStyle/>
                    <a:p>
                      <a:pPr algn="ctr" rtl="0" fontAlgn="ctr">
                        <a:lnSpc>
                          <a:spcPts val="1200"/>
                        </a:lnSpc>
                      </a:pPr>
                      <a:r>
                        <a:rPr lang="en-US" sz="1200" b="0" i="0" u="none" strike="noStrike" dirty="0">
                          <a:solidFill>
                            <a:srgbClr val="222223"/>
                          </a:solidFill>
                          <a:effectLst/>
                          <a:latin typeface="Calibri" panose="020F0502020204030204" pitchFamily="34" charset="0"/>
                        </a:rPr>
                        <a:t>4.3</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253904887"/>
                  </a:ext>
                </a:extLst>
              </a:tr>
            </a:tbl>
          </a:graphicData>
        </a:graphic>
      </p:graphicFrame>
    </p:spTree>
    <p:extLst>
      <p:ext uri="{BB962C8B-B14F-4D97-AF65-F5344CB8AC3E}">
        <p14:creationId xmlns:p14="http://schemas.microsoft.com/office/powerpoint/2010/main" val="296929839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276999"/>
          </a:xfrm>
        </p:spPr>
        <p:txBody>
          <a:bodyPr/>
          <a:lstStyle/>
          <a:p>
            <a:pPr algn="just"/>
            <a:r>
              <a:rPr lang="en-US" dirty="0"/>
              <a:t>Price - By Regional Economy</a:t>
            </a:r>
          </a:p>
        </p:txBody>
      </p:sp>
      <p:cxnSp>
        <p:nvCxnSpPr>
          <p:cNvPr id="6" name="Straight Connector 5"/>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
        <p:nvSpPr>
          <p:cNvPr id="10" name="Text Placeholder 2">
            <a:extLst>
              <a:ext uri="{FF2B5EF4-FFF2-40B4-BE49-F238E27FC236}">
                <a16:creationId xmlns:a16="http://schemas.microsoft.com/office/drawing/2014/main" xmlns="" id="{C32374B6-4E66-4EF4-9C5E-C06C8DB6C1D7}"/>
              </a:ext>
            </a:extLst>
          </p:cNvPr>
          <p:cNvSpPr>
            <a:spLocks noGrp="1"/>
          </p:cNvSpPr>
          <p:nvPr>
            <p:ph type="body" sz="quarter" idx="16"/>
          </p:nvPr>
        </p:nvSpPr>
        <p:spPr>
          <a:xfrm>
            <a:off x="209558" y="6380395"/>
            <a:ext cx="7258042" cy="292388"/>
          </a:xfrm>
        </p:spPr>
        <p:txBody>
          <a:bodyPr/>
          <a:lstStyle/>
          <a:p>
            <a:r>
              <a:rPr lang="en-US"/>
              <a:t>Q33. </a:t>
            </a:r>
            <a:r>
              <a:rPr lang="en-US" dirty="0"/>
              <a:t>When buying an application or connected device, please rank the following attributes of importance in influencing your decision to buy Base: All Respondents (n=24,359)</a:t>
            </a:r>
          </a:p>
        </p:txBody>
      </p:sp>
      <p:graphicFrame>
        <p:nvGraphicFramePr>
          <p:cNvPr id="7" name="Chart 6">
            <a:extLst>
              <a:ext uri="{FF2B5EF4-FFF2-40B4-BE49-F238E27FC236}">
                <a16:creationId xmlns:a16="http://schemas.microsoft.com/office/drawing/2014/main" xmlns="" id="{C1C73667-CF28-4367-99EF-12324B455BAA}"/>
              </a:ext>
            </a:extLst>
          </p:cNvPr>
          <p:cNvGraphicFramePr/>
          <p:nvPr>
            <p:extLst/>
          </p:nvPr>
        </p:nvGraphicFramePr>
        <p:xfrm>
          <a:off x="268506" y="1584960"/>
          <a:ext cx="7680960" cy="420624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Table 7">
            <a:extLst>
              <a:ext uri="{FF2B5EF4-FFF2-40B4-BE49-F238E27FC236}">
                <a16:creationId xmlns:a16="http://schemas.microsoft.com/office/drawing/2014/main" xmlns="" id="{C9C53059-8193-4235-8A0A-837DC0374489}"/>
              </a:ext>
            </a:extLst>
          </p:cNvPr>
          <p:cNvGraphicFramePr>
            <a:graphicFrameLocks noGrp="1"/>
          </p:cNvGraphicFramePr>
          <p:nvPr>
            <p:extLst/>
          </p:nvPr>
        </p:nvGraphicFramePr>
        <p:xfrm>
          <a:off x="8061959" y="1340770"/>
          <a:ext cx="819011" cy="3924433"/>
        </p:xfrm>
        <a:graphic>
          <a:graphicData uri="http://schemas.openxmlformats.org/drawingml/2006/table">
            <a:tbl>
              <a:tblPr>
                <a:tableStyleId>{5C22544A-7EE6-4342-B048-85BDC9FD1C3A}</a:tableStyleId>
              </a:tblPr>
              <a:tblGrid>
                <a:gridCol w="819011">
                  <a:extLst>
                    <a:ext uri="{9D8B030D-6E8A-4147-A177-3AD203B41FA5}">
                      <a16:colId xmlns:a16="http://schemas.microsoft.com/office/drawing/2014/main" xmlns="" val="2693747636"/>
                    </a:ext>
                  </a:extLst>
                </a:gridCol>
              </a:tblGrid>
              <a:tr h="427783">
                <a:tc>
                  <a:txBody>
                    <a:bodyPr/>
                    <a:lstStyle/>
                    <a:p>
                      <a:pPr algn="ctr" fontAlgn="t"/>
                      <a:r>
                        <a:rPr lang="en-US" sz="1200" b="1" u="sng" strike="noStrike" dirty="0">
                          <a:effectLst/>
                        </a:rPr>
                        <a:t>MEAN RANK</a:t>
                      </a:r>
                      <a:endParaRPr lang="en-US" sz="1200" b="1" i="0" u="sng" strike="noStrike" dirty="0">
                        <a:solidFill>
                          <a:srgbClr val="000000"/>
                        </a:solidFill>
                        <a:effectLst/>
                        <a:latin typeface="Calibri" panose="020F0502020204030204" pitchFamily="34" charset="0"/>
                      </a:endParaRPr>
                    </a:p>
                  </a:txBody>
                  <a:tcPr marL="7620" marR="7620"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114188278"/>
                  </a:ext>
                </a:extLst>
              </a:tr>
              <a:tr h="324623">
                <a:tc>
                  <a:txBody>
                    <a:bodyPr/>
                    <a:lstStyle/>
                    <a:p>
                      <a:pPr algn="ctr" fontAlgn="ctr"/>
                      <a:r>
                        <a:rPr lang="en-US" sz="1200" b="0" i="0" u="none" strike="noStrike" dirty="0">
                          <a:solidFill>
                            <a:srgbClr val="000000"/>
                          </a:solidFill>
                          <a:effectLst/>
                          <a:latin typeface="Calibri" panose="020F0502020204030204" pitchFamily="34" charset="0"/>
                        </a:rPr>
                        <a:t>3.3</a:t>
                      </a:r>
                    </a:p>
                  </a:txBody>
                  <a:tcPr marL="7620" marR="762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956860339"/>
                  </a:ext>
                </a:extLst>
              </a:tr>
              <a:tr h="741995">
                <a:tc>
                  <a:txBody>
                    <a:bodyPr/>
                    <a:lstStyle/>
                    <a:p>
                      <a:pPr algn="ctr" rtl="0" fontAlgn="ctr"/>
                      <a:r>
                        <a:rPr lang="en-US" sz="1200" b="0" i="0" u="none" strike="noStrike" dirty="0">
                          <a:solidFill>
                            <a:srgbClr val="222223"/>
                          </a:solidFill>
                          <a:effectLst/>
                          <a:latin typeface="Calibri" panose="020F0502020204030204" pitchFamily="34" charset="0"/>
                        </a:rPr>
                        <a:t>3.0</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289099730"/>
                  </a:ext>
                </a:extLst>
              </a:tr>
              <a:tr h="417372">
                <a:tc>
                  <a:txBody>
                    <a:bodyPr/>
                    <a:lstStyle/>
                    <a:p>
                      <a:pPr algn="ctr" rtl="0" fontAlgn="ctr"/>
                      <a:r>
                        <a:rPr lang="en-US" sz="1200" b="0" i="0" u="none" strike="noStrike">
                          <a:solidFill>
                            <a:srgbClr val="222223"/>
                          </a:solidFill>
                          <a:effectLst/>
                          <a:latin typeface="Calibri" panose="020F0502020204030204" pitchFamily="34" charset="0"/>
                        </a:rPr>
                        <a:t>3.1</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971950156"/>
                  </a:ext>
                </a:extLst>
              </a:tr>
              <a:tr h="398822">
                <a:tc>
                  <a:txBody>
                    <a:bodyPr/>
                    <a:lstStyle/>
                    <a:p>
                      <a:pPr algn="ctr" rtl="0" fontAlgn="ctr"/>
                      <a:r>
                        <a:rPr lang="en-US" sz="1200" b="0" i="0" u="none" strike="noStrike">
                          <a:solidFill>
                            <a:srgbClr val="222223"/>
                          </a:solidFill>
                          <a:effectLst/>
                          <a:latin typeface="Calibri" panose="020F0502020204030204" pitchFamily="34" charset="0"/>
                        </a:rPr>
                        <a:t>3.3</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385033138"/>
                  </a:ext>
                </a:extLst>
              </a:tr>
              <a:tr h="398822">
                <a:tc>
                  <a:txBody>
                    <a:bodyPr/>
                    <a:lstStyle/>
                    <a:p>
                      <a:pPr algn="ctr" rtl="0" fontAlgn="ctr"/>
                      <a:r>
                        <a:rPr lang="en-US" sz="1200" b="0" i="0" u="none" strike="noStrike">
                          <a:solidFill>
                            <a:srgbClr val="222223"/>
                          </a:solidFill>
                          <a:effectLst/>
                          <a:latin typeface="Calibri" panose="020F0502020204030204" pitchFamily="34" charset="0"/>
                        </a:rPr>
                        <a:t>3.4</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299301830"/>
                  </a:ext>
                </a:extLst>
              </a:tr>
              <a:tr h="398822">
                <a:tc>
                  <a:txBody>
                    <a:bodyPr/>
                    <a:lstStyle/>
                    <a:p>
                      <a:pPr algn="ctr" rtl="0" fontAlgn="ctr"/>
                      <a:r>
                        <a:rPr lang="en-US" sz="1200" b="0" i="0" u="none" strike="noStrike">
                          <a:solidFill>
                            <a:srgbClr val="222223"/>
                          </a:solidFill>
                          <a:effectLst/>
                          <a:latin typeface="Calibri" panose="020F0502020204030204" pitchFamily="34" charset="0"/>
                        </a:rPr>
                        <a:t>3.4</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547392865"/>
                  </a:ext>
                </a:extLst>
              </a:tr>
              <a:tr h="398822">
                <a:tc>
                  <a:txBody>
                    <a:bodyPr/>
                    <a:lstStyle/>
                    <a:p>
                      <a:pPr algn="ctr" rtl="0" fontAlgn="ctr"/>
                      <a:r>
                        <a:rPr lang="en-US" sz="1200" b="0" i="0" u="none" strike="noStrike">
                          <a:solidFill>
                            <a:srgbClr val="222223"/>
                          </a:solidFill>
                          <a:effectLst/>
                          <a:latin typeface="Calibri" panose="020F0502020204030204" pitchFamily="34" charset="0"/>
                        </a:rPr>
                        <a:t>3.6</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588140589"/>
                  </a:ext>
                </a:extLst>
              </a:tr>
              <a:tr h="417372">
                <a:tc>
                  <a:txBody>
                    <a:bodyPr/>
                    <a:lstStyle/>
                    <a:p>
                      <a:pPr algn="ctr" rtl="0" fontAlgn="ctr"/>
                      <a:r>
                        <a:rPr lang="en-US" sz="1200" b="0" i="0" u="none" strike="noStrike" dirty="0">
                          <a:solidFill>
                            <a:srgbClr val="222223"/>
                          </a:solidFill>
                          <a:effectLst/>
                          <a:latin typeface="Calibri" panose="020F0502020204030204" pitchFamily="34" charset="0"/>
                        </a:rPr>
                        <a:t>3.7</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287941711"/>
                  </a:ext>
                </a:extLst>
              </a:tr>
            </a:tbl>
          </a:graphicData>
        </a:graphic>
      </p:graphicFrame>
    </p:spTree>
    <p:extLst>
      <p:ext uri="{BB962C8B-B14F-4D97-AF65-F5344CB8AC3E}">
        <p14:creationId xmlns:p14="http://schemas.microsoft.com/office/powerpoint/2010/main" val="171792894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276999"/>
          </a:xfrm>
        </p:spPr>
        <p:txBody>
          <a:bodyPr/>
          <a:lstStyle/>
          <a:p>
            <a:pPr algn="just"/>
            <a:r>
              <a:rPr lang="en-US" dirty="0"/>
              <a:t>Ease of Use - By Economy </a:t>
            </a:r>
          </a:p>
        </p:txBody>
      </p:sp>
      <p:sp>
        <p:nvSpPr>
          <p:cNvPr id="3" name="Text Placeholder 2"/>
          <p:cNvSpPr>
            <a:spLocks noGrp="1"/>
          </p:cNvSpPr>
          <p:nvPr>
            <p:ph type="body" sz="quarter" idx="16"/>
          </p:nvPr>
        </p:nvSpPr>
        <p:spPr>
          <a:xfrm>
            <a:off x="209558" y="6380395"/>
            <a:ext cx="7258042" cy="292388"/>
          </a:xfrm>
        </p:spPr>
        <p:txBody>
          <a:bodyPr/>
          <a:lstStyle/>
          <a:p>
            <a:r>
              <a:rPr lang="en-US"/>
              <a:t>Q33. </a:t>
            </a:r>
            <a:r>
              <a:rPr lang="en-US" dirty="0"/>
              <a:t>When buying an application or connected device, please rank the following attributes of importance in influencing your decision to buy Base: All Respondents (n=24,359)</a:t>
            </a:r>
          </a:p>
        </p:txBody>
      </p:sp>
      <p:cxnSp>
        <p:nvCxnSpPr>
          <p:cNvPr id="6" name="Straight Connector 5"/>
          <p:cNvCxnSpPr/>
          <p:nvPr/>
        </p:nvCxnSpPr>
        <p:spPr>
          <a:xfrm>
            <a:off x="381000" y="13245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0" name="Chart 9">
            <a:extLst>
              <a:ext uri="{FF2B5EF4-FFF2-40B4-BE49-F238E27FC236}">
                <a16:creationId xmlns:a16="http://schemas.microsoft.com/office/drawing/2014/main" xmlns="" id="{B12508AD-033D-4573-BBDC-A874459CBFDA}"/>
              </a:ext>
            </a:extLst>
          </p:cNvPr>
          <p:cNvGraphicFramePr/>
          <p:nvPr>
            <p:extLst>
              <p:ext uri="{D42A27DB-BD31-4B8C-83A1-F6EECF244321}">
                <p14:modId xmlns:p14="http://schemas.microsoft.com/office/powerpoint/2010/main" val="4094061483"/>
              </p:ext>
            </p:extLst>
          </p:nvPr>
        </p:nvGraphicFramePr>
        <p:xfrm>
          <a:off x="287564" y="930501"/>
          <a:ext cx="7332436" cy="539496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2" name="Table 11">
            <a:extLst>
              <a:ext uri="{FF2B5EF4-FFF2-40B4-BE49-F238E27FC236}">
                <a16:creationId xmlns:a16="http://schemas.microsoft.com/office/drawing/2014/main" xmlns="" id="{E9765760-83D8-45DD-A7F4-93C28B2520B8}"/>
              </a:ext>
            </a:extLst>
          </p:cNvPr>
          <p:cNvGraphicFramePr>
            <a:graphicFrameLocks noGrp="1"/>
          </p:cNvGraphicFramePr>
          <p:nvPr>
            <p:extLst>
              <p:ext uri="{D42A27DB-BD31-4B8C-83A1-F6EECF244321}">
                <p14:modId xmlns:p14="http://schemas.microsoft.com/office/powerpoint/2010/main" val="2681521098"/>
              </p:ext>
            </p:extLst>
          </p:nvPr>
        </p:nvGraphicFramePr>
        <p:xfrm>
          <a:off x="7921470" y="620585"/>
          <a:ext cx="958131" cy="5256687"/>
        </p:xfrm>
        <a:graphic>
          <a:graphicData uri="http://schemas.openxmlformats.org/drawingml/2006/table">
            <a:tbl>
              <a:tblPr>
                <a:tableStyleId>{5C22544A-7EE6-4342-B048-85BDC9FD1C3A}</a:tableStyleId>
              </a:tblPr>
              <a:tblGrid>
                <a:gridCol w="958131">
                  <a:extLst>
                    <a:ext uri="{9D8B030D-6E8A-4147-A177-3AD203B41FA5}">
                      <a16:colId xmlns:a16="http://schemas.microsoft.com/office/drawing/2014/main" xmlns="" val="2693747636"/>
                    </a:ext>
                  </a:extLst>
                </a:gridCol>
              </a:tblGrid>
              <a:tr h="327953">
                <a:tc>
                  <a:txBody>
                    <a:bodyPr/>
                    <a:lstStyle/>
                    <a:p>
                      <a:pPr algn="ctr" fontAlgn="t">
                        <a:lnSpc>
                          <a:spcPts val="1200"/>
                        </a:lnSpc>
                      </a:pPr>
                      <a:r>
                        <a:rPr lang="en-US" sz="1200" b="1" u="sng" strike="noStrike" dirty="0">
                          <a:effectLst/>
                        </a:rPr>
                        <a:t>MEAN RANK</a:t>
                      </a:r>
                      <a:endParaRPr lang="en-US" sz="1200" b="1" i="0" u="sng" strike="noStrike" dirty="0">
                        <a:solidFill>
                          <a:srgbClr val="000000"/>
                        </a:solidFill>
                        <a:effectLst/>
                        <a:latin typeface="Calibri" panose="020F0502020204030204" pitchFamily="34" charset="0"/>
                      </a:endParaRPr>
                    </a:p>
                  </a:txBody>
                  <a:tcPr marL="0" marR="0"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114188278"/>
                  </a:ext>
                </a:extLst>
              </a:tr>
              <a:tr h="355522">
                <a:tc>
                  <a:txBody>
                    <a:bodyPr/>
                    <a:lstStyle/>
                    <a:p>
                      <a:pPr algn="ctr" fontAlgn="ctr">
                        <a:lnSpc>
                          <a:spcPts val="1200"/>
                        </a:lnSpc>
                      </a:pPr>
                      <a:r>
                        <a:rPr lang="en-US" sz="1200" b="0" i="0" u="none" strike="noStrike" dirty="0">
                          <a:solidFill>
                            <a:srgbClr val="222223"/>
                          </a:solidFill>
                          <a:effectLst/>
                          <a:latin typeface="Calibri" panose="020F0502020204030204" pitchFamily="34" charset="0"/>
                        </a:rPr>
                        <a:t>3.8</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956860339"/>
                  </a:ext>
                </a:extLst>
              </a:tr>
              <a:tr h="177762">
                <a:tc>
                  <a:txBody>
                    <a:bodyPr/>
                    <a:lstStyle/>
                    <a:p>
                      <a:pPr algn="ctr" fontAlgn="ctr">
                        <a:lnSpc>
                          <a:spcPts val="1200"/>
                        </a:lnSpc>
                      </a:pPr>
                      <a:endParaRPr lang="en-US" sz="1200" b="0" i="0" u="none" strike="noStrike">
                        <a:solidFill>
                          <a:srgbClr val="222223"/>
                        </a:solidFill>
                        <a:effectLst/>
                        <a:latin typeface="Calibri" panose="020F0502020204030204" pitchFamily="34" charset="0"/>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030527960"/>
                  </a:ext>
                </a:extLst>
              </a:tr>
              <a:tr h="177762">
                <a:tc>
                  <a:txBody>
                    <a:bodyPr/>
                    <a:lstStyle/>
                    <a:p>
                      <a:pPr algn="ctr" rtl="0" fontAlgn="ctr">
                        <a:lnSpc>
                          <a:spcPts val="1200"/>
                        </a:lnSpc>
                      </a:pPr>
                      <a:r>
                        <a:rPr lang="en-US" sz="1200" b="0" i="0" u="none" strike="noStrike" dirty="0">
                          <a:solidFill>
                            <a:srgbClr val="222223"/>
                          </a:solidFill>
                          <a:effectLst/>
                          <a:latin typeface="Calibri" panose="020F0502020204030204" pitchFamily="34" charset="0"/>
                        </a:rPr>
                        <a:t>1.8</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289099730"/>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2.0</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034867609"/>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3.4</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543205972"/>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3.5</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842459347"/>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3.6</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785058245"/>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3.6</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971950156"/>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3.7</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385033138"/>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3.7</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299301830"/>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3.7</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547392865"/>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3.7</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588140589"/>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3.7</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287941711"/>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3.8</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3341716"/>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3.9</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512600057"/>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3.9</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370197639"/>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3.9</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70823543"/>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4.0</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361006003"/>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4.0</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780891794"/>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4.0</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263345192"/>
                  </a:ext>
                </a:extLst>
              </a:tr>
              <a:tr h="175737">
                <a:tc>
                  <a:txBody>
                    <a:bodyPr/>
                    <a:lstStyle/>
                    <a:p>
                      <a:pPr algn="ctr" rtl="0" fontAlgn="ctr">
                        <a:lnSpc>
                          <a:spcPts val="1200"/>
                        </a:lnSpc>
                      </a:pPr>
                      <a:r>
                        <a:rPr lang="en-US" sz="1200" b="0" i="0" u="none" strike="noStrike" dirty="0">
                          <a:solidFill>
                            <a:srgbClr val="222223"/>
                          </a:solidFill>
                          <a:effectLst/>
                          <a:latin typeface="Calibri" panose="020F0502020204030204" pitchFamily="34" charset="0"/>
                        </a:rPr>
                        <a:t>4.0</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894277669"/>
                  </a:ext>
                </a:extLst>
              </a:tr>
              <a:tr h="175737">
                <a:tc>
                  <a:txBody>
                    <a:bodyPr/>
                    <a:lstStyle/>
                    <a:p>
                      <a:pPr algn="ctr" rtl="0" fontAlgn="ctr">
                        <a:lnSpc>
                          <a:spcPts val="1200"/>
                        </a:lnSpc>
                      </a:pPr>
                      <a:r>
                        <a:rPr lang="en-US" sz="1200" b="0" i="0" u="none" strike="noStrike" dirty="0">
                          <a:solidFill>
                            <a:srgbClr val="222223"/>
                          </a:solidFill>
                          <a:effectLst/>
                          <a:latin typeface="Calibri" panose="020F0502020204030204" pitchFamily="34" charset="0"/>
                        </a:rPr>
                        <a:t>4.1</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689145162"/>
                  </a:ext>
                </a:extLst>
              </a:tr>
              <a:tr h="175737">
                <a:tc>
                  <a:txBody>
                    <a:bodyPr/>
                    <a:lstStyle/>
                    <a:p>
                      <a:pPr algn="ctr" rtl="0" fontAlgn="ctr">
                        <a:lnSpc>
                          <a:spcPts val="1200"/>
                        </a:lnSpc>
                      </a:pPr>
                      <a:r>
                        <a:rPr lang="en-US" sz="1200" b="0" i="0" u="none" strike="noStrike" dirty="0">
                          <a:solidFill>
                            <a:srgbClr val="222223"/>
                          </a:solidFill>
                          <a:effectLst/>
                          <a:latin typeface="Calibri" panose="020F0502020204030204" pitchFamily="34" charset="0"/>
                        </a:rPr>
                        <a:t>4.1</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729348751"/>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4.1</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604797490"/>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4.3</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670901317"/>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4.3</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036682314"/>
                  </a:ext>
                </a:extLst>
              </a:tr>
              <a:tr h="175737">
                <a:tc>
                  <a:txBody>
                    <a:bodyPr/>
                    <a:lstStyle/>
                    <a:p>
                      <a:pPr algn="ctr" rtl="0" fontAlgn="ctr">
                        <a:lnSpc>
                          <a:spcPts val="1200"/>
                        </a:lnSpc>
                      </a:pPr>
                      <a:r>
                        <a:rPr lang="en-US" sz="1200" b="0" i="0" u="none" strike="noStrike" dirty="0">
                          <a:solidFill>
                            <a:srgbClr val="222223"/>
                          </a:solidFill>
                          <a:effectLst/>
                          <a:latin typeface="Calibri" panose="020F0502020204030204" pitchFamily="34" charset="0"/>
                        </a:rPr>
                        <a:t>4.4</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253904887"/>
                  </a:ext>
                </a:extLst>
              </a:tr>
            </a:tbl>
          </a:graphicData>
        </a:graphic>
      </p:graphicFrame>
    </p:spTree>
    <p:extLst>
      <p:ext uri="{BB962C8B-B14F-4D97-AF65-F5344CB8AC3E}">
        <p14:creationId xmlns:p14="http://schemas.microsoft.com/office/powerpoint/2010/main" val="174819182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276999"/>
          </a:xfrm>
        </p:spPr>
        <p:txBody>
          <a:bodyPr/>
          <a:lstStyle/>
          <a:p>
            <a:pPr algn="just"/>
            <a:r>
              <a:rPr lang="en-US" dirty="0"/>
              <a:t>Ease of Use - By Regional Economy</a:t>
            </a:r>
          </a:p>
        </p:txBody>
      </p:sp>
      <p:cxnSp>
        <p:nvCxnSpPr>
          <p:cNvPr id="6" name="Straight Connector 5"/>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
        <p:nvSpPr>
          <p:cNvPr id="10" name="Text Placeholder 2">
            <a:extLst>
              <a:ext uri="{FF2B5EF4-FFF2-40B4-BE49-F238E27FC236}">
                <a16:creationId xmlns:a16="http://schemas.microsoft.com/office/drawing/2014/main" xmlns="" id="{C32374B6-4E66-4EF4-9C5E-C06C8DB6C1D7}"/>
              </a:ext>
            </a:extLst>
          </p:cNvPr>
          <p:cNvSpPr>
            <a:spLocks noGrp="1"/>
          </p:cNvSpPr>
          <p:nvPr>
            <p:ph type="body" sz="quarter" idx="16"/>
          </p:nvPr>
        </p:nvSpPr>
        <p:spPr>
          <a:xfrm>
            <a:off x="209558" y="6380395"/>
            <a:ext cx="7258042" cy="292388"/>
          </a:xfrm>
        </p:spPr>
        <p:txBody>
          <a:bodyPr/>
          <a:lstStyle/>
          <a:p>
            <a:r>
              <a:rPr lang="en-US"/>
              <a:t>Q33. </a:t>
            </a:r>
            <a:r>
              <a:rPr lang="en-US" dirty="0"/>
              <a:t>When buying an application or connected device, please rank the following attributes of importance in influencing your decision to buy Base: All Respondents (n=24,359)</a:t>
            </a:r>
          </a:p>
        </p:txBody>
      </p:sp>
      <p:graphicFrame>
        <p:nvGraphicFramePr>
          <p:cNvPr id="11" name="Chart 10">
            <a:extLst>
              <a:ext uri="{FF2B5EF4-FFF2-40B4-BE49-F238E27FC236}">
                <a16:creationId xmlns:a16="http://schemas.microsoft.com/office/drawing/2014/main" xmlns="" id="{9B8C6A4A-D2C4-4AA0-B9DF-D18306B4973B}"/>
              </a:ext>
            </a:extLst>
          </p:cNvPr>
          <p:cNvGraphicFramePr/>
          <p:nvPr>
            <p:extLst>
              <p:ext uri="{D42A27DB-BD31-4B8C-83A1-F6EECF244321}">
                <p14:modId xmlns:p14="http://schemas.microsoft.com/office/powerpoint/2010/main" val="504617101"/>
              </p:ext>
            </p:extLst>
          </p:nvPr>
        </p:nvGraphicFramePr>
        <p:xfrm>
          <a:off x="268506" y="1584960"/>
          <a:ext cx="7680960" cy="420624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3" name="Table 12">
            <a:extLst>
              <a:ext uri="{FF2B5EF4-FFF2-40B4-BE49-F238E27FC236}">
                <a16:creationId xmlns:a16="http://schemas.microsoft.com/office/drawing/2014/main" xmlns="" id="{BBDD6117-DA9A-4F81-91A0-3A099933C35D}"/>
              </a:ext>
            </a:extLst>
          </p:cNvPr>
          <p:cNvGraphicFramePr>
            <a:graphicFrameLocks noGrp="1"/>
          </p:cNvGraphicFramePr>
          <p:nvPr>
            <p:extLst>
              <p:ext uri="{D42A27DB-BD31-4B8C-83A1-F6EECF244321}">
                <p14:modId xmlns:p14="http://schemas.microsoft.com/office/powerpoint/2010/main" val="600329697"/>
              </p:ext>
            </p:extLst>
          </p:nvPr>
        </p:nvGraphicFramePr>
        <p:xfrm>
          <a:off x="8061959" y="1340770"/>
          <a:ext cx="819011" cy="3924433"/>
        </p:xfrm>
        <a:graphic>
          <a:graphicData uri="http://schemas.openxmlformats.org/drawingml/2006/table">
            <a:tbl>
              <a:tblPr>
                <a:tableStyleId>{5C22544A-7EE6-4342-B048-85BDC9FD1C3A}</a:tableStyleId>
              </a:tblPr>
              <a:tblGrid>
                <a:gridCol w="819011">
                  <a:extLst>
                    <a:ext uri="{9D8B030D-6E8A-4147-A177-3AD203B41FA5}">
                      <a16:colId xmlns:a16="http://schemas.microsoft.com/office/drawing/2014/main" xmlns="" val="2693747636"/>
                    </a:ext>
                  </a:extLst>
                </a:gridCol>
              </a:tblGrid>
              <a:tr h="427783">
                <a:tc>
                  <a:txBody>
                    <a:bodyPr/>
                    <a:lstStyle/>
                    <a:p>
                      <a:pPr algn="ctr" fontAlgn="t"/>
                      <a:r>
                        <a:rPr lang="en-US" sz="1200" b="1" u="sng" strike="noStrike" dirty="0">
                          <a:effectLst/>
                        </a:rPr>
                        <a:t>MEAN RANK</a:t>
                      </a:r>
                      <a:endParaRPr lang="en-US" sz="1200" b="1" i="0" u="sng" strike="noStrike" dirty="0">
                        <a:solidFill>
                          <a:srgbClr val="000000"/>
                        </a:solidFill>
                        <a:effectLst/>
                        <a:latin typeface="Calibri" panose="020F0502020204030204" pitchFamily="34" charset="0"/>
                      </a:endParaRPr>
                    </a:p>
                  </a:txBody>
                  <a:tcPr marL="7620" marR="7620"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114188278"/>
                  </a:ext>
                </a:extLst>
              </a:tr>
              <a:tr h="324623">
                <a:tc>
                  <a:txBody>
                    <a:bodyPr/>
                    <a:lstStyle/>
                    <a:p>
                      <a:pPr algn="ctr" fontAlgn="ctr"/>
                      <a:r>
                        <a:rPr lang="en-US" sz="1200" b="0" i="0" u="none" strike="noStrike" dirty="0">
                          <a:solidFill>
                            <a:srgbClr val="222223"/>
                          </a:solidFill>
                          <a:effectLst/>
                          <a:latin typeface="Calibri" panose="020F0502020204030204" pitchFamily="34" charset="0"/>
                        </a:rPr>
                        <a:t>3.8</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956860339"/>
                  </a:ext>
                </a:extLst>
              </a:tr>
              <a:tr h="741995">
                <a:tc>
                  <a:txBody>
                    <a:bodyPr/>
                    <a:lstStyle/>
                    <a:p>
                      <a:pPr algn="ctr" rtl="0" fontAlgn="ctr"/>
                      <a:r>
                        <a:rPr lang="en-US" sz="1200" b="0" i="0" u="none" strike="noStrike" dirty="0">
                          <a:solidFill>
                            <a:srgbClr val="222223"/>
                          </a:solidFill>
                          <a:effectLst/>
                          <a:latin typeface="Calibri" panose="020F0502020204030204" pitchFamily="34" charset="0"/>
                        </a:rPr>
                        <a:t>3.4</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289099730"/>
                  </a:ext>
                </a:extLst>
              </a:tr>
              <a:tr h="417372">
                <a:tc>
                  <a:txBody>
                    <a:bodyPr/>
                    <a:lstStyle/>
                    <a:p>
                      <a:pPr algn="ctr" rtl="0" fontAlgn="ctr"/>
                      <a:r>
                        <a:rPr lang="en-US" sz="1200" b="0" i="0" u="none" strike="noStrike">
                          <a:solidFill>
                            <a:srgbClr val="222223"/>
                          </a:solidFill>
                          <a:effectLst/>
                          <a:latin typeface="Calibri" panose="020F0502020204030204" pitchFamily="34" charset="0"/>
                        </a:rPr>
                        <a:t>3.7</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971950156"/>
                  </a:ext>
                </a:extLst>
              </a:tr>
              <a:tr h="398822">
                <a:tc>
                  <a:txBody>
                    <a:bodyPr/>
                    <a:lstStyle/>
                    <a:p>
                      <a:pPr algn="ctr" rtl="0" fontAlgn="ctr"/>
                      <a:r>
                        <a:rPr lang="en-US" sz="1200" b="0" i="0" u="none" strike="noStrike">
                          <a:solidFill>
                            <a:srgbClr val="222223"/>
                          </a:solidFill>
                          <a:effectLst/>
                          <a:latin typeface="Calibri" panose="020F0502020204030204" pitchFamily="34" charset="0"/>
                        </a:rPr>
                        <a:t>3.7</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385033138"/>
                  </a:ext>
                </a:extLst>
              </a:tr>
              <a:tr h="398822">
                <a:tc>
                  <a:txBody>
                    <a:bodyPr/>
                    <a:lstStyle/>
                    <a:p>
                      <a:pPr algn="ctr" rtl="0" fontAlgn="ctr"/>
                      <a:r>
                        <a:rPr lang="en-US" sz="1200" b="0" i="0" u="none" strike="noStrike">
                          <a:solidFill>
                            <a:srgbClr val="222223"/>
                          </a:solidFill>
                          <a:effectLst/>
                          <a:latin typeface="Calibri" panose="020F0502020204030204" pitchFamily="34" charset="0"/>
                        </a:rPr>
                        <a:t>3.8</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299301830"/>
                  </a:ext>
                </a:extLst>
              </a:tr>
              <a:tr h="398822">
                <a:tc>
                  <a:txBody>
                    <a:bodyPr/>
                    <a:lstStyle/>
                    <a:p>
                      <a:pPr algn="ctr" rtl="0" fontAlgn="ctr"/>
                      <a:r>
                        <a:rPr lang="en-US" sz="1200" b="0" i="0" u="none" strike="noStrike">
                          <a:solidFill>
                            <a:srgbClr val="222223"/>
                          </a:solidFill>
                          <a:effectLst/>
                          <a:latin typeface="Calibri" panose="020F0502020204030204" pitchFamily="34" charset="0"/>
                        </a:rPr>
                        <a:t>3.9</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547392865"/>
                  </a:ext>
                </a:extLst>
              </a:tr>
              <a:tr h="398822">
                <a:tc>
                  <a:txBody>
                    <a:bodyPr/>
                    <a:lstStyle/>
                    <a:p>
                      <a:pPr algn="ctr" rtl="0" fontAlgn="ctr"/>
                      <a:r>
                        <a:rPr lang="en-US" sz="1200" b="0" i="0" u="none" strike="noStrike" dirty="0">
                          <a:solidFill>
                            <a:srgbClr val="222223"/>
                          </a:solidFill>
                          <a:effectLst/>
                          <a:latin typeface="Calibri" panose="020F0502020204030204" pitchFamily="34" charset="0"/>
                        </a:rPr>
                        <a:t>4.0</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588140589"/>
                  </a:ext>
                </a:extLst>
              </a:tr>
              <a:tr h="417372">
                <a:tc>
                  <a:txBody>
                    <a:bodyPr/>
                    <a:lstStyle/>
                    <a:p>
                      <a:pPr algn="ctr" rtl="0" fontAlgn="ctr"/>
                      <a:r>
                        <a:rPr lang="en-US" sz="1200" b="0" i="0" u="none" strike="noStrike" dirty="0">
                          <a:solidFill>
                            <a:srgbClr val="222223"/>
                          </a:solidFill>
                          <a:effectLst/>
                          <a:latin typeface="Calibri" panose="020F0502020204030204" pitchFamily="34" charset="0"/>
                        </a:rPr>
                        <a:t>4.2</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287941711"/>
                  </a:ext>
                </a:extLst>
              </a:tr>
            </a:tbl>
          </a:graphicData>
        </a:graphic>
      </p:graphicFrame>
    </p:spTree>
    <p:extLst>
      <p:ext uri="{BB962C8B-B14F-4D97-AF65-F5344CB8AC3E}">
        <p14:creationId xmlns:p14="http://schemas.microsoft.com/office/powerpoint/2010/main" val="253569569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276999"/>
          </a:xfrm>
        </p:spPr>
        <p:txBody>
          <a:bodyPr/>
          <a:lstStyle/>
          <a:p>
            <a:pPr algn="just"/>
            <a:r>
              <a:rPr lang="en-US" dirty="0"/>
              <a:t>Privacy Policy - By Economy </a:t>
            </a:r>
          </a:p>
        </p:txBody>
      </p:sp>
      <p:sp>
        <p:nvSpPr>
          <p:cNvPr id="3" name="Text Placeholder 2"/>
          <p:cNvSpPr>
            <a:spLocks noGrp="1"/>
          </p:cNvSpPr>
          <p:nvPr>
            <p:ph type="body" sz="quarter" idx="16"/>
          </p:nvPr>
        </p:nvSpPr>
        <p:spPr>
          <a:xfrm>
            <a:off x="209558" y="6380395"/>
            <a:ext cx="7258042" cy="292388"/>
          </a:xfrm>
        </p:spPr>
        <p:txBody>
          <a:bodyPr/>
          <a:lstStyle/>
          <a:p>
            <a:r>
              <a:rPr lang="en-US"/>
              <a:t>Q33. </a:t>
            </a:r>
            <a:r>
              <a:rPr lang="en-US" dirty="0"/>
              <a:t>When buying an application or connected device, please rank the following attributes of importance in influencing your decision to buy Base: All Respondents (n=24,359)</a:t>
            </a:r>
          </a:p>
        </p:txBody>
      </p:sp>
      <p:cxnSp>
        <p:nvCxnSpPr>
          <p:cNvPr id="6" name="Straight Connector 5"/>
          <p:cNvCxnSpPr/>
          <p:nvPr/>
        </p:nvCxnSpPr>
        <p:spPr>
          <a:xfrm>
            <a:off x="381000" y="13245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7" name="Chart 6">
            <a:extLst>
              <a:ext uri="{FF2B5EF4-FFF2-40B4-BE49-F238E27FC236}">
                <a16:creationId xmlns:a16="http://schemas.microsoft.com/office/drawing/2014/main" xmlns="" id="{77E718F2-8072-4D7E-B0D9-6BBE4E399405}"/>
              </a:ext>
            </a:extLst>
          </p:cNvPr>
          <p:cNvGraphicFramePr/>
          <p:nvPr>
            <p:extLst>
              <p:ext uri="{D42A27DB-BD31-4B8C-83A1-F6EECF244321}">
                <p14:modId xmlns:p14="http://schemas.microsoft.com/office/powerpoint/2010/main" val="3862902503"/>
              </p:ext>
            </p:extLst>
          </p:nvPr>
        </p:nvGraphicFramePr>
        <p:xfrm>
          <a:off x="287564" y="930501"/>
          <a:ext cx="7332436" cy="539496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Table 7">
            <a:extLst>
              <a:ext uri="{FF2B5EF4-FFF2-40B4-BE49-F238E27FC236}">
                <a16:creationId xmlns:a16="http://schemas.microsoft.com/office/drawing/2014/main" xmlns="" id="{34CA64DB-FCD1-4080-89E7-30E210F876DC}"/>
              </a:ext>
            </a:extLst>
          </p:cNvPr>
          <p:cNvGraphicFramePr>
            <a:graphicFrameLocks noGrp="1"/>
          </p:cNvGraphicFramePr>
          <p:nvPr>
            <p:extLst>
              <p:ext uri="{D42A27DB-BD31-4B8C-83A1-F6EECF244321}">
                <p14:modId xmlns:p14="http://schemas.microsoft.com/office/powerpoint/2010/main" val="2719649253"/>
              </p:ext>
            </p:extLst>
          </p:nvPr>
        </p:nvGraphicFramePr>
        <p:xfrm>
          <a:off x="7921470" y="620585"/>
          <a:ext cx="958131" cy="5256687"/>
        </p:xfrm>
        <a:graphic>
          <a:graphicData uri="http://schemas.openxmlformats.org/drawingml/2006/table">
            <a:tbl>
              <a:tblPr>
                <a:tableStyleId>{5C22544A-7EE6-4342-B048-85BDC9FD1C3A}</a:tableStyleId>
              </a:tblPr>
              <a:tblGrid>
                <a:gridCol w="958131">
                  <a:extLst>
                    <a:ext uri="{9D8B030D-6E8A-4147-A177-3AD203B41FA5}">
                      <a16:colId xmlns:a16="http://schemas.microsoft.com/office/drawing/2014/main" xmlns="" val="2693747636"/>
                    </a:ext>
                  </a:extLst>
                </a:gridCol>
              </a:tblGrid>
              <a:tr h="327953">
                <a:tc>
                  <a:txBody>
                    <a:bodyPr/>
                    <a:lstStyle/>
                    <a:p>
                      <a:pPr algn="ctr" fontAlgn="t">
                        <a:lnSpc>
                          <a:spcPts val="1200"/>
                        </a:lnSpc>
                      </a:pPr>
                      <a:r>
                        <a:rPr lang="en-US" sz="1200" b="1" u="sng" strike="noStrike" dirty="0">
                          <a:effectLst/>
                        </a:rPr>
                        <a:t>MEAN RANK</a:t>
                      </a:r>
                      <a:endParaRPr lang="en-US" sz="1200" b="1" i="0" u="sng" strike="noStrike" dirty="0">
                        <a:solidFill>
                          <a:srgbClr val="000000"/>
                        </a:solidFill>
                        <a:effectLst/>
                        <a:latin typeface="Calibri" panose="020F0502020204030204" pitchFamily="34" charset="0"/>
                      </a:endParaRPr>
                    </a:p>
                  </a:txBody>
                  <a:tcPr marL="0" marR="0"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114188278"/>
                  </a:ext>
                </a:extLst>
              </a:tr>
              <a:tr h="355522">
                <a:tc>
                  <a:txBody>
                    <a:bodyPr/>
                    <a:lstStyle/>
                    <a:p>
                      <a:pPr algn="ctr" fontAlgn="ctr">
                        <a:lnSpc>
                          <a:spcPts val="1200"/>
                        </a:lnSpc>
                      </a:pPr>
                      <a:r>
                        <a:rPr lang="en-US" sz="1200" b="0" i="0" u="none" strike="noStrike" dirty="0">
                          <a:solidFill>
                            <a:srgbClr val="222223"/>
                          </a:solidFill>
                          <a:effectLst/>
                          <a:latin typeface="Calibri" panose="020F0502020204030204" pitchFamily="34" charset="0"/>
                        </a:rPr>
                        <a:t>4.1</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956860339"/>
                  </a:ext>
                </a:extLst>
              </a:tr>
              <a:tr h="177762">
                <a:tc>
                  <a:txBody>
                    <a:bodyPr/>
                    <a:lstStyle/>
                    <a:p>
                      <a:pPr algn="ctr" fontAlgn="ctr">
                        <a:lnSpc>
                          <a:spcPts val="1200"/>
                        </a:lnSpc>
                      </a:pPr>
                      <a:endParaRPr lang="en-US" sz="1200" b="0" i="0" u="none" strike="noStrike">
                        <a:solidFill>
                          <a:srgbClr val="222223"/>
                        </a:solidFill>
                        <a:effectLst/>
                        <a:latin typeface="Calibri" panose="020F0502020204030204" pitchFamily="34" charset="0"/>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030527960"/>
                  </a:ext>
                </a:extLst>
              </a:tr>
              <a:tr h="177762">
                <a:tc>
                  <a:txBody>
                    <a:bodyPr/>
                    <a:lstStyle/>
                    <a:p>
                      <a:pPr algn="ctr" rtl="0" fontAlgn="ctr">
                        <a:lnSpc>
                          <a:spcPts val="1200"/>
                        </a:lnSpc>
                      </a:pPr>
                      <a:r>
                        <a:rPr lang="en-US" sz="1200" b="0" i="0" u="none" strike="noStrike" dirty="0">
                          <a:solidFill>
                            <a:srgbClr val="222223"/>
                          </a:solidFill>
                          <a:effectLst/>
                          <a:latin typeface="Calibri" panose="020F0502020204030204" pitchFamily="34" charset="0"/>
                        </a:rPr>
                        <a:t>2.0</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289099730"/>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2.1</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034867609"/>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3.4</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543205972"/>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3.7</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842459347"/>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3.8</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785058245"/>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3.8</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971950156"/>
                  </a:ext>
                </a:extLst>
              </a:tr>
              <a:tr h="175737">
                <a:tc>
                  <a:txBody>
                    <a:bodyPr/>
                    <a:lstStyle/>
                    <a:p>
                      <a:pPr algn="ctr" rtl="0" fontAlgn="ctr">
                        <a:lnSpc>
                          <a:spcPts val="1200"/>
                        </a:lnSpc>
                      </a:pPr>
                      <a:r>
                        <a:rPr lang="en-US" sz="1200" b="0" i="0" u="none" strike="noStrike" dirty="0">
                          <a:solidFill>
                            <a:srgbClr val="222223"/>
                          </a:solidFill>
                          <a:effectLst/>
                          <a:latin typeface="Calibri" panose="020F0502020204030204" pitchFamily="34" charset="0"/>
                        </a:rPr>
                        <a:t>3.9</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385033138"/>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4.0</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299301830"/>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4.0</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547392865"/>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4.1</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588140589"/>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4.1</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287941711"/>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4.1</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3341716"/>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4.2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512600057"/>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4.2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370197639"/>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4.2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70823543"/>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4.3</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361006003"/>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4.3</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780891794"/>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4.4</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263345192"/>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4.4</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894277669"/>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4.5</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689145162"/>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4.5</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729348751"/>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4.6</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604797490"/>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4.7</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670901317"/>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4.8</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036682314"/>
                  </a:ext>
                </a:extLst>
              </a:tr>
              <a:tr h="175737">
                <a:tc>
                  <a:txBody>
                    <a:bodyPr/>
                    <a:lstStyle/>
                    <a:p>
                      <a:pPr algn="ctr" rtl="0" fontAlgn="ctr">
                        <a:lnSpc>
                          <a:spcPts val="1200"/>
                        </a:lnSpc>
                      </a:pPr>
                      <a:r>
                        <a:rPr lang="en-US" sz="1200" b="0" i="0" u="none" strike="noStrike" dirty="0">
                          <a:solidFill>
                            <a:srgbClr val="222223"/>
                          </a:solidFill>
                          <a:effectLst/>
                          <a:latin typeface="Calibri" panose="020F0502020204030204" pitchFamily="34" charset="0"/>
                        </a:rPr>
                        <a:t>4.9</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253904887"/>
                  </a:ext>
                </a:extLst>
              </a:tr>
            </a:tbl>
          </a:graphicData>
        </a:graphic>
      </p:graphicFrame>
    </p:spTree>
    <p:extLst>
      <p:ext uri="{BB962C8B-B14F-4D97-AF65-F5344CB8AC3E}">
        <p14:creationId xmlns:p14="http://schemas.microsoft.com/office/powerpoint/2010/main" val="7938981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276999"/>
          </a:xfrm>
        </p:spPr>
        <p:txBody>
          <a:bodyPr/>
          <a:lstStyle/>
          <a:p>
            <a:pPr algn="just"/>
            <a:r>
              <a:rPr lang="en-US" dirty="0"/>
              <a:t>Privacy Policy - By Regional Economy</a:t>
            </a:r>
          </a:p>
        </p:txBody>
      </p:sp>
      <p:cxnSp>
        <p:nvCxnSpPr>
          <p:cNvPr id="6" name="Straight Connector 5"/>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
        <p:nvSpPr>
          <p:cNvPr id="10" name="Text Placeholder 2">
            <a:extLst>
              <a:ext uri="{FF2B5EF4-FFF2-40B4-BE49-F238E27FC236}">
                <a16:creationId xmlns:a16="http://schemas.microsoft.com/office/drawing/2014/main" xmlns="" id="{C32374B6-4E66-4EF4-9C5E-C06C8DB6C1D7}"/>
              </a:ext>
            </a:extLst>
          </p:cNvPr>
          <p:cNvSpPr>
            <a:spLocks noGrp="1"/>
          </p:cNvSpPr>
          <p:nvPr>
            <p:ph type="body" sz="quarter" idx="16"/>
          </p:nvPr>
        </p:nvSpPr>
        <p:spPr>
          <a:xfrm>
            <a:off x="209558" y="6380395"/>
            <a:ext cx="7258042" cy="292388"/>
          </a:xfrm>
        </p:spPr>
        <p:txBody>
          <a:bodyPr/>
          <a:lstStyle/>
          <a:p>
            <a:r>
              <a:rPr lang="en-US"/>
              <a:t>Q33. </a:t>
            </a:r>
            <a:r>
              <a:rPr lang="en-US" dirty="0"/>
              <a:t>When buying an application or connected device, please rank the following attributes of importance in influencing your decision to buy Base: All Respondents (n=24,359)</a:t>
            </a:r>
          </a:p>
        </p:txBody>
      </p:sp>
      <p:graphicFrame>
        <p:nvGraphicFramePr>
          <p:cNvPr id="7" name="Chart 6">
            <a:extLst>
              <a:ext uri="{FF2B5EF4-FFF2-40B4-BE49-F238E27FC236}">
                <a16:creationId xmlns:a16="http://schemas.microsoft.com/office/drawing/2014/main" xmlns="" id="{356FCC3D-B38B-4C79-8F6F-BF2FFBE92914}"/>
              </a:ext>
            </a:extLst>
          </p:cNvPr>
          <p:cNvGraphicFramePr/>
          <p:nvPr>
            <p:extLst>
              <p:ext uri="{D42A27DB-BD31-4B8C-83A1-F6EECF244321}">
                <p14:modId xmlns:p14="http://schemas.microsoft.com/office/powerpoint/2010/main" val="1718214294"/>
              </p:ext>
            </p:extLst>
          </p:nvPr>
        </p:nvGraphicFramePr>
        <p:xfrm>
          <a:off x="268506" y="1584960"/>
          <a:ext cx="7680960" cy="420624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Table 7">
            <a:extLst>
              <a:ext uri="{FF2B5EF4-FFF2-40B4-BE49-F238E27FC236}">
                <a16:creationId xmlns:a16="http://schemas.microsoft.com/office/drawing/2014/main" xmlns="" id="{52775F81-EDBA-40BB-8D8E-A3EA369DBED8}"/>
              </a:ext>
            </a:extLst>
          </p:cNvPr>
          <p:cNvGraphicFramePr>
            <a:graphicFrameLocks noGrp="1"/>
          </p:cNvGraphicFramePr>
          <p:nvPr>
            <p:extLst>
              <p:ext uri="{D42A27DB-BD31-4B8C-83A1-F6EECF244321}">
                <p14:modId xmlns:p14="http://schemas.microsoft.com/office/powerpoint/2010/main" val="2432517365"/>
              </p:ext>
            </p:extLst>
          </p:nvPr>
        </p:nvGraphicFramePr>
        <p:xfrm>
          <a:off x="8061959" y="1340770"/>
          <a:ext cx="819011" cy="3924433"/>
        </p:xfrm>
        <a:graphic>
          <a:graphicData uri="http://schemas.openxmlformats.org/drawingml/2006/table">
            <a:tbl>
              <a:tblPr>
                <a:tableStyleId>{5C22544A-7EE6-4342-B048-85BDC9FD1C3A}</a:tableStyleId>
              </a:tblPr>
              <a:tblGrid>
                <a:gridCol w="819011">
                  <a:extLst>
                    <a:ext uri="{9D8B030D-6E8A-4147-A177-3AD203B41FA5}">
                      <a16:colId xmlns:a16="http://schemas.microsoft.com/office/drawing/2014/main" xmlns="" val="2693747636"/>
                    </a:ext>
                  </a:extLst>
                </a:gridCol>
              </a:tblGrid>
              <a:tr h="427783">
                <a:tc>
                  <a:txBody>
                    <a:bodyPr/>
                    <a:lstStyle/>
                    <a:p>
                      <a:pPr algn="ctr" fontAlgn="t"/>
                      <a:r>
                        <a:rPr lang="en-US" sz="1200" b="1" u="sng" strike="noStrike" dirty="0">
                          <a:effectLst/>
                        </a:rPr>
                        <a:t>MEAN RANK</a:t>
                      </a:r>
                      <a:endParaRPr lang="en-US" sz="1200" b="1" i="0" u="sng" strike="noStrike" dirty="0">
                        <a:solidFill>
                          <a:srgbClr val="000000"/>
                        </a:solidFill>
                        <a:effectLst/>
                        <a:latin typeface="Calibri" panose="020F0502020204030204" pitchFamily="34" charset="0"/>
                      </a:endParaRPr>
                    </a:p>
                  </a:txBody>
                  <a:tcPr marL="7620" marR="7620"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114188278"/>
                  </a:ext>
                </a:extLst>
              </a:tr>
              <a:tr h="324623">
                <a:tc>
                  <a:txBody>
                    <a:bodyPr/>
                    <a:lstStyle/>
                    <a:p>
                      <a:pPr algn="ctr" fontAlgn="ctr"/>
                      <a:r>
                        <a:rPr lang="en-US" sz="1200" b="0" i="0" u="none" strike="noStrike" dirty="0">
                          <a:solidFill>
                            <a:srgbClr val="000000"/>
                          </a:solidFill>
                          <a:effectLst/>
                          <a:latin typeface="Calibri" panose="020F0502020204030204" pitchFamily="34" charset="0"/>
                        </a:rPr>
                        <a:t>4.1</a:t>
                      </a:r>
                    </a:p>
                  </a:txBody>
                  <a:tcPr marL="7620" marR="7620"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956860339"/>
                  </a:ext>
                </a:extLst>
              </a:tr>
              <a:tr h="741995">
                <a:tc>
                  <a:txBody>
                    <a:bodyPr/>
                    <a:lstStyle/>
                    <a:p>
                      <a:pPr algn="ctr" rtl="0" fontAlgn="ctr"/>
                      <a:r>
                        <a:rPr lang="en-US" sz="1200" b="0" i="0" u="none" strike="noStrike">
                          <a:solidFill>
                            <a:srgbClr val="222223"/>
                          </a:solidFill>
                          <a:effectLst/>
                          <a:latin typeface="Calibri" panose="020F0502020204030204" pitchFamily="34" charset="0"/>
                        </a:rPr>
                        <a:t>3.4</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289099730"/>
                  </a:ext>
                </a:extLst>
              </a:tr>
              <a:tr h="417372">
                <a:tc>
                  <a:txBody>
                    <a:bodyPr/>
                    <a:lstStyle/>
                    <a:p>
                      <a:pPr algn="ctr" rtl="0" fontAlgn="ctr"/>
                      <a:r>
                        <a:rPr lang="en-US" sz="1200" b="0" i="0" u="none" strike="noStrike">
                          <a:solidFill>
                            <a:srgbClr val="222223"/>
                          </a:solidFill>
                          <a:effectLst/>
                          <a:latin typeface="Calibri" panose="020F0502020204030204" pitchFamily="34" charset="0"/>
                        </a:rPr>
                        <a:t>4.2</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971950156"/>
                  </a:ext>
                </a:extLst>
              </a:tr>
              <a:tr h="398822">
                <a:tc>
                  <a:txBody>
                    <a:bodyPr/>
                    <a:lstStyle/>
                    <a:p>
                      <a:pPr algn="ctr" rtl="0" fontAlgn="ctr"/>
                      <a:r>
                        <a:rPr lang="en-US" sz="1200" b="0" i="0" u="none" strike="noStrike">
                          <a:solidFill>
                            <a:srgbClr val="222223"/>
                          </a:solidFill>
                          <a:effectLst/>
                          <a:latin typeface="Calibri" panose="020F0502020204030204" pitchFamily="34" charset="0"/>
                        </a:rPr>
                        <a:t>4.2</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385033138"/>
                  </a:ext>
                </a:extLst>
              </a:tr>
              <a:tr h="398822">
                <a:tc>
                  <a:txBody>
                    <a:bodyPr/>
                    <a:lstStyle/>
                    <a:p>
                      <a:pPr algn="ctr" rtl="0" fontAlgn="ctr"/>
                      <a:r>
                        <a:rPr lang="en-US" sz="1200" b="0" i="0" u="none" strike="noStrike">
                          <a:solidFill>
                            <a:srgbClr val="222223"/>
                          </a:solidFill>
                          <a:effectLst/>
                          <a:latin typeface="Calibri" panose="020F0502020204030204" pitchFamily="34" charset="0"/>
                        </a:rPr>
                        <a:t>4.2</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299301830"/>
                  </a:ext>
                </a:extLst>
              </a:tr>
              <a:tr h="398822">
                <a:tc>
                  <a:txBody>
                    <a:bodyPr/>
                    <a:lstStyle/>
                    <a:p>
                      <a:pPr algn="ctr" rtl="0" fontAlgn="ctr"/>
                      <a:r>
                        <a:rPr lang="en-US" sz="1200" b="0" i="0" u="none" strike="noStrike">
                          <a:solidFill>
                            <a:srgbClr val="222223"/>
                          </a:solidFill>
                          <a:effectLst/>
                          <a:latin typeface="Calibri" panose="020F0502020204030204" pitchFamily="34" charset="0"/>
                        </a:rPr>
                        <a:t>4.3</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547392865"/>
                  </a:ext>
                </a:extLst>
              </a:tr>
              <a:tr h="398822">
                <a:tc>
                  <a:txBody>
                    <a:bodyPr/>
                    <a:lstStyle/>
                    <a:p>
                      <a:pPr algn="ctr" rtl="0" fontAlgn="ctr"/>
                      <a:r>
                        <a:rPr lang="en-US" sz="1200" b="0" i="0" u="none" strike="noStrike">
                          <a:solidFill>
                            <a:srgbClr val="222223"/>
                          </a:solidFill>
                          <a:effectLst/>
                          <a:latin typeface="Calibri" panose="020F0502020204030204" pitchFamily="34" charset="0"/>
                        </a:rPr>
                        <a:t>4.4</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588140589"/>
                  </a:ext>
                </a:extLst>
              </a:tr>
              <a:tr h="417372">
                <a:tc>
                  <a:txBody>
                    <a:bodyPr/>
                    <a:lstStyle/>
                    <a:p>
                      <a:pPr algn="ctr" rtl="0" fontAlgn="ctr"/>
                      <a:r>
                        <a:rPr lang="en-US" sz="1200" b="0" i="0" u="none" strike="noStrike" dirty="0">
                          <a:solidFill>
                            <a:srgbClr val="222223"/>
                          </a:solidFill>
                          <a:effectLst/>
                          <a:latin typeface="Calibri" panose="020F0502020204030204" pitchFamily="34" charset="0"/>
                        </a:rPr>
                        <a:t>4.6</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287941711"/>
                  </a:ext>
                </a:extLst>
              </a:tr>
            </a:tbl>
          </a:graphicData>
        </a:graphic>
      </p:graphicFrame>
    </p:spTree>
    <p:extLst>
      <p:ext uri="{BB962C8B-B14F-4D97-AF65-F5344CB8AC3E}">
        <p14:creationId xmlns:p14="http://schemas.microsoft.com/office/powerpoint/2010/main" val="268643007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276999"/>
          </a:xfrm>
        </p:spPr>
        <p:txBody>
          <a:bodyPr/>
          <a:lstStyle/>
          <a:p>
            <a:pPr algn="just"/>
            <a:r>
              <a:rPr lang="en-US" dirty="0"/>
              <a:t>Brand Reputation - By Economy </a:t>
            </a:r>
          </a:p>
        </p:txBody>
      </p:sp>
      <p:sp>
        <p:nvSpPr>
          <p:cNvPr id="3" name="Text Placeholder 2"/>
          <p:cNvSpPr>
            <a:spLocks noGrp="1"/>
          </p:cNvSpPr>
          <p:nvPr>
            <p:ph type="body" sz="quarter" idx="16"/>
          </p:nvPr>
        </p:nvSpPr>
        <p:spPr>
          <a:xfrm>
            <a:off x="209558" y="6380395"/>
            <a:ext cx="7258042" cy="292388"/>
          </a:xfrm>
        </p:spPr>
        <p:txBody>
          <a:bodyPr/>
          <a:lstStyle/>
          <a:p>
            <a:r>
              <a:rPr lang="en-US"/>
              <a:t>Q33. </a:t>
            </a:r>
            <a:r>
              <a:rPr lang="en-US" dirty="0"/>
              <a:t>When buying an application or connected device, please rank the following attributes of importance in influencing your decision to buy Base: All Respondents (n=24,359)</a:t>
            </a:r>
          </a:p>
        </p:txBody>
      </p:sp>
      <p:cxnSp>
        <p:nvCxnSpPr>
          <p:cNvPr id="6" name="Straight Connector 5"/>
          <p:cNvCxnSpPr/>
          <p:nvPr/>
        </p:nvCxnSpPr>
        <p:spPr>
          <a:xfrm>
            <a:off x="381000" y="13245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7" name="Chart 6">
            <a:extLst>
              <a:ext uri="{FF2B5EF4-FFF2-40B4-BE49-F238E27FC236}">
                <a16:creationId xmlns:a16="http://schemas.microsoft.com/office/drawing/2014/main" xmlns="" id="{BDBE91E4-9540-4355-A6BB-8FD8CE058117}"/>
              </a:ext>
            </a:extLst>
          </p:cNvPr>
          <p:cNvGraphicFramePr/>
          <p:nvPr>
            <p:extLst/>
          </p:nvPr>
        </p:nvGraphicFramePr>
        <p:xfrm>
          <a:off x="287564" y="930501"/>
          <a:ext cx="7332436" cy="539496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Table 7">
            <a:extLst>
              <a:ext uri="{FF2B5EF4-FFF2-40B4-BE49-F238E27FC236}">
                <a16:creationId xmlns:a16="http://schemas.microsoft.com/office/drawing/2014/main" xmlns="" id="{B050EBE8-5E14-4913-A2AA-FBD93914192E}"/>
              </a:ext>
            </a:extLst>
          </p:cNvPr>
          <p:cNvGraphicFramePr>
            <a:graphicFrameLocks noGrp="1"/>
          </p:cNvGraphicFramePr>
          <p:nvPr>
            <p:extLst/>
          </p:nvPr>
        </p:nvGraphicFramePr>
        <p:xfrm>
          <a:off x="7921470" y="620585"/>
          <a:ext cx="958131" cy="5256687"/>
        </p:xfrm>
        <a:graphic>
          <a:graphicData uri="http://schemas.openxmlformats.org/drawingml/2006/table">
            <a:tbl>
              <a:tblPr>
                <a:tableStyleId>{5C22544A-7EE6-4342-B048-85BDC9FD1C3A}</a:tableStyleId>
              </a:tblPr>
              <a:tblGrid>
                <a:gridCol w="958131">
                  <a:extLst>
                    <a:ext uri="{9D8B030D-6E8A-4147-A177-3AD203B41FA5}">
                      <a16:colId xmlns:a16="http://schemas.microsoft.com/office/drawing/2014/main" xmlns="" val="2693747636"/>
                    </a:ext>
                  </a:extLst>
                </a:gridCol>
              </a:tblGrid>
              <a:tr h="327953">
                <a:tc>
                  <a:txBody>
                    <a:bodyPr/>
                    <a:lstStyle/>
                    <a:p>
                      <a:pPr algn="ctr" fontAlgn="t">
                        <a:lnSpc>
                          <a:spcPts val="1200"/>
                        </a:lnSpc>
                      </a:pPr>
                      <a:r>
                        <a:rPr lang="en-US" sz="1200" b="1" u="sng" strike="noStrike" dirty="0">
                          <a:effectLst/>
                        </a:rPr>
                        <a:t>MEAN RANK</a:t>
                      </a:r>
                      <a:endParaRPr lang="en-US" sz="1200" b="1" i="0" u="sng" strike="noStrike" dirty="0">
                        <a:solidFill>
                          <a:srgbClr val="000000"/>
                        </a:solidFill>
                        <a:effectLst/>
                        <a:latin typeface="Calibri" panose="020F0502020204030204" pitchFamily="34" charset="0"/>
                      </a:endParaRPr>
                    </a:p>
                  </a:txBody>
                  <a:tcPr marL="0" marR="0"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114188278"/>
                  </a:ext>
                </a:extLst>
              </a:tr>
              <a:tr h="355522">
                <a:tc>
                  <a:txBody>
                    <a:bodyPr/>
                    <a:lstStyle/>
                    <a:p>
                      <a:pPr algn="ctr" fontAlgn="ctr">
                        <a:lnSpc>
                          <a:spcPts val="1200"/>
                        </a:lnSpc>
                      </a:pPr>
                      <a:r>
                        <a:rPr lang="en-US" sz="1200" b="0" i="0" u="none" strike="noStrike" dirty="0">
                          <a:solidFill>
                            <a:srgbClr val="222223"/>
                          </a:solidFill>
                          <a:effectLst/>
                          <a:latin typeface="Calibri" panose="020F0502020204030204" pitchFamily="34" charset="0"/>
                        </a:rPr>
                        <a:t>4.4</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956860339"/>
                  </a:ext>
                </a:extLst>
              </a:tr>
              <a:tr h="177762">
                <a:tc>
                  <a:txBody>
                    <a:bodyPr/>
                    <a:lstStyle/>
                    <a:p>
                      <a:pPr algn="ctr" fontAlgn="ctr">
                        <a:lnSpc>
                          <a:spcPts val="1200"/>
                        </a:lnSpc>
                      </a:pPr>
                      <a:endParaRPr lang="en-US" sz="1200" b="0" i="0" u="none" strike="noStrike" dirty="0">
                        <a:solidFill>
                          <a:srgbClr val="222223"/>
                        </a:solidFill>
                        <a:effectLst/>
                        <a:latin typeface="Calibri" panose="020F0502020204030204" pitchFamily="34" charset="0"/>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030527960"/>
                  </a:ext>
                </a:extLst>
              </a:tr>
              <a:tr h="177762">
                <a:tc>
                  <a:txBody>
                    <a:bodyPr/>
                    <a:lstStyle/>
                    <a:p>
                      <a:pPr algn="ctr" rtl="0" fontAlgn="ctr">
                        <a:lnSpc>
                          <a:spcPts val="1200"/>
                        </a:lnSpc>
                      </a:pPr>
                      <a:r>
                        <a:rPr lang="en-US" sz="1200" b="0" i="0" u="none" strike="noStrike" dirty="0">
                          <a:solidFill>
                            <a:srgbClr val="222223"/>
                          </a:solidFill>
                          <a:effectLst/>
                          <a:latin typeface="Calibri" panose="020F0502020204030204" pitchFamily="34" charset="0"/>
                        </a:rPr>
                        <a:t>2.3</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289099730"/>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2.3</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034867609"/>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3.1</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543205972"/>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4.1</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842459347"/>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4.1</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785058245"/>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4.2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971950156"/>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4.2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385033138"/>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4.2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299301830"/>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4.3</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547392865"/>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4.3</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588140589"/>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4.5</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287941711"/>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4.6</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3341716"/>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4.6</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512600057"/>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4.6</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370197639"/>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4.6</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70823543"/>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4.6</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361006003"/>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4.8</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780891794"/>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4.8</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263345192"/>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4.8</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894277669"/>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4.9</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689145162"/>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4.9</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729348751"/>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4.9</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604797490"/>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5.0</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670901317"/>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5.3</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036682314"/>
                  </a:ext>
                </a:extLst>
              </a:tr>
              <a:tr h="175737">
                <a:tc>
                  <a:txBody>
                    <a:bodyPr/>
                    <a:lstStyle/>
                    <a:p>
                      <a:pPr algn="ctr" rtl="0" fontAlgn="ctr">
                        <a:lnSpc>
                          <a:spcPts val="1200"/>
                        </a:lnSpc>
                      </a:pPr>
                      <a:r>
                        <a:rPr lang="en-US" sz="1200" b="0" i="0" u="none" strike="noStrike" dirty="0">
                          <a:solidFill>
                            <a:srgbClr val="222223"/>
                          </a:solidFill>
                          <a:effectLst/>
                          <a:latin typeface="Calibri" panose="020F0502020204030204" pitchFamily="34" charset="0"/>
                        </a:rPr>
                        <a:t>5.7</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253904887"/>
                  </a:ext>
                </a:extLst>
              </a:tr>
            </a:tbl>
          </a:graphicData>
        </a:graphic>
      </p:graphicFrame>
    </p:spTree>
    <p:extLst>
      <p:ext uri="{BB962C8B-B14F-4D97-AF65-F5344CB8AC3E}">
        <p14:creationId xmlns:p14="http://schemas.microsoft.com/office/powerpoint/2010/main" val="295993366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276999"/>
          </a:xfrm>
        </p:spPr>
        <p:txBody>
          <a:bodyPr/>
          <a:lstStyle/>
          <a:p>
            <a:pPr algn="just"/>
            <a:r>
              <a:rPr lang="en-US" dirty="0"/>
              <a:t>Brand Reputation - By Regional Economy</a:t>
            </a:r>
          </a:p>
        </p:txBody>
      </p:sp>
      <p:cxnSp>
        <p:nvCxnSpPr>
          <p:cNvPr id="6" name="Straight Connector 5"/>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
        <p:nvSpPr>
          <p:cNvPr id="10" name="Text Placeholder 2">
            <a:extLst>
              <a:ext uri="{FF2B5EF4-FFF2-40B4-BE49-F238E27FC236}">
                <a16:creationId xmlns:a16="http://schemas.microsoft.com/office/drawing/2014/main" xmlns="" id="{C32374B6-4E66-4EF4-9C5E-C06C8DB6C1D7}"/>
              </a:ext>
            </a:extLst>
          </p:cNvPr>
          <p:cNvSpPr>
            <a:spLocks noGrp="1"/>
          </p:cNvSpPr>
          <p:nvPr>
            <p:ph type="body" sz="quarter" idx="16"/>
          </p:nvPr>
        </p:nvSpPr>
        <p:spPr>
          <a:xfrm>
            <a:off x="209558" y="6380395"/>
            <a:ext cx="7258042" cy="292388"/>
          </a:xfrm>
        </p:spPr>
        <p:txBody>
          <a:bodyPr/>
          <a:lstStyle/>
          <a:p>
            <a:r>
              <a:rPr lang="en-US"/>
              <a:t>Q33. </a:t>
            </a:r>
            <a:r>
              <a:rPr lang="en-US" dirty="0"/>
              <a:t>When buying an application or connected device, please rank the following attributes of importance in influencing your decision to buy Base: All Respondents (n=24,359)</a:t>
            </a:r>
          </a:p>
        </p:txBody>
      </p:sp>
      <p:graphicFrame>
        <p:nvGraphicFramePr>
          <p:cNvPr id="7" name="Chart 6">
            <a:extLst>
              <a:ext uri="{FF2B5EF4-FFF2-40B4-BE49-F238E27FC236}">
                <a16:creationId xmlns:a16="http://schemas.microsoft.com/office/drawing/2014/main" xmlns="" id="{B4DFD00F-BE74-441F-B3E4-7C3E951857C4}"/>
              </a:ext>
            </a:extLst>
          </p:cNvPr>
          <p:cNvGraphicFramePr/>
          <p:nvPr>
            <p:extLst/>
          </p:nvPr>
        </p:nvGraphicFramePr>
        <p:xfrm>
          <a:off x="268506" y="1584960"/>
          <a:ext cx="7680960" cy="420624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Table 7">
            <a:extLst>
              <a:ext uri="{FF2B5EF4-FFF2-40B4-BE49-F238E27FC236}">
                <a16:creationId xmlns:a16="http://schemas.microsoft.com/office/drawing/2014/main" xmlns="" id="{DF6AF106-E18C-446A-B746-881CBF073300}"/>
              </a:ext>
            </a:extLst>
          </p:cNvPr>
          <p:cNvGraphicFramePr>
            <a:graphicFrameLocks noGrp="1"/>
          </p:cNvGraphicFramePr>
          <p:nvPr>
            <p:extLst/>
          </p:nvPr>
        </p:nvGraphicFramePr>
        <p:xfrm>
          <a:off x="8061959" y="1340770"/>
          <a:ext cx="819011" cy="3924433"/>
        </p:xfrm>
        <a:graphic>
          <a:graphicData uri="http://schemas.openxmlformats.org/drawingml/2006/table">
            <a:tbl>
              <a:tblPr>
                <a:tableStyleId>{5C22544A-7EE6-4342-B048-85BDC9FD1C3A}</a:tableStyleId>
              </a:tblPr>
              <a:tblGrid>
                <a:gridCol w="819011">
                  <a:extLst>
                    <a:ext uri="{9D8B030D-6E8A-4147-A177-3AD203B41FA5}">
                      <a16:colId xmlns:a16="http://schemas.microsoft.com/office/drawing/2014/main" xmlns="" val="2693747636"/>
                    </a:ext>
                  </a:extLst>
                </a:gridCol>
              </a:tblGrid>
              <a:tr h="427783">
                <a:tc>
                  <a:txBody>
                    <a:bodyPr/>
                    <a:lstStyle/>
                    <a:p>
                      <a:pPr algn="ctr" fontAlgn="t"/>
                      <a:r>
                        <a:rPr lang="en-US" sz="1200" b="1" u="sng" strike="noStrike" dirty="0">
                          <a:effectLst/>
                        </a:rPr>
                        <a:t>MEAN RANK</a:t>
                      </a:r>
                      <a:endParaRPr lang="en-US" sz="1200" b="1" i="0" u="sng" strike="noStrike" dirty="0">
                        <a:solidFill>
                          <a:srgbClr val="000000"/>
                        </a:solidFill>
                        <a:effectLst/>
                        <a:latin typeface="Calibri" panose="020F0502020204030204" pitchFamily="34" charset="0"/>
                      </a:endParaRPr>
                    </a:p>
                  </a:txBody>
                  <a:tcPr marL="7620" marR="7620"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114188278"/>
                  </a:ext>
                </a:extLst>
              </a:tr>
              <a:tr h="324623">
                <a:tc>
                  <a:txBody>
                    <a:bodyPr/>
                    <a:lstStyle/>
                    <a:p>
                      <a:pPr algn="ctr" fontAlgn="ctr"/>
                      <a:r>
                        <a:rPr lang="en-US" sz="1200" b="0" i="0" u="none" strike="noStrike" dirty="0">
                          <a:solidFill>
                            <a:srgbClr val="000000"/>
                          </a:solidFill>
                          <a:effectLst/>
                          <a:latin typeface="Calibri" panose="020F0502020204030204" pitchFamily="34" charset="0"/>
                        </a:rPr>
                        <a:t>4.4</a:t>
                      </a:r>
                    </a:p>
                  </a:txBody>
                  <a:tcPr marL="7620" marR="7620"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956860339"/>
                  </a:ext>
                </a:extLst>
              </a:tr>
              <a:tr h="741995">
                <a:tc>
                  <a:txBody>
                    <a:bodyPr/>
                    <a:lstStyle/>
                    <a:p>
                      <a:pPr algn="ctr" rtl="0" fontAlgn="ctr"/>
                      <a:r>
                        <a:rPr lang="en-US" sz="1200" b="0" i="0" u="none" strike="noStrike" dirty="0">
                          <a:solidFill>
                            <a:srgbClr val="222223"/>
                          </a:solidFill>
                          <a:effectLst/>
                          <a:latin typeface="Calibri" panose="020F0502020204030204" pitchFamily="34" charset="0"/>
                        </a:rPr>
                        <a:t>3.7</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289099730"/>
                  </a:ext>
                </a:extLst>
              </a:tr>
              <a:tr h="417372">
                <a:tc>
                  <a:txBody>
                    <a:bodyPr/>
                    <a:lstStyle/>
                    <a:p>
                      <a:pPr algn="ctr" rtl="0" fontAlgn="ctr"/>
                      <a:r>
                        <a:rPr lang="en-US" sz="1200" b="0" i="0" u="none" strike="noStrike">
                          <a:solidFill>
                            <a:srgbClr val="222223"/>
                          </a:solidFill>
                          <a:effectLst/>
                          <a:latin typeface="Calibri" panose="020F0502020204030204" pitchFamily="34" charset="0"/>
                        </a:rPr>
                        <a:t>4.4</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971950156"/>
                  </a:ext>
                </a:extLst>
              </a:tr>
              <a:tr h="398822">
                <a:tc>
                  <a:txBody>
                    <a:bodyPr/>
                    <a:lstStyle/>
                    <a:p>
                      <a:pPr algn="ctr" rtl="0" fontAlgn="ctr"/>
                      <a:r>
                        <a:rPr lang="en-US" sz="1200" b="0" i="0" u="none" strike="noStrike">
                          <a:solidFill>
                            <a:srgbClr val="222223"/>
                          </a:solidFill>
                          <a:effectLst/>
                          <a:latin typeface="Calibri" panose="020F0502020204030204" pitchFamily="34" charset="0"/>
                        </a:rPr>
                        <a:t>4.4</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385033138"/>
                  </a:ext>
                </a:extLst>
              </a:tr>
              <a:tr h="398822">
                <a:tc>
                  <a:txBody>
                    <a:bodyPr/>
                    <a:lstStyle/>
                    <a:p>
                      <a:pPr algn="ctr" rtl="0" fontAlgn="ctr"/>
                      <a:r>
                        <a:rPr lang="en-US" sz="1200" b="0" i="0" u="none" strike="noStrike">
                          <a:solidFill>
                            <a:srgbClr val="222223"/>
                          </a:solidFill>
                          <a:effectLst/>
                          <a:latin typeface="Calibri" panose="020F0502020204030204" pitchFamily="34" charset="0"/>
                        </a:rPr>
                        <a:t>4.6</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299301830"/>
                  </a:ext>
                </a:extLst>
              </a:tr>
              <a:tr h="398822">
                <a:tc>
                  <a:txBody>
                    <a:bodyPr/>
                    <a:lstStyle/>
                    <a:p>
                      <a:pPr algn="ctr" rtl="0" fontAlgn="ctr"/>
                      <a:r>
                        <a:rPr lang="en-US" sz="1200" b="0" i="0" u="none" strike="noStrike">
                          <a:solidFill>
                            <a:srgbClr val="222223"/>
                          </a:solidFill>
                          <a:effectLst/>
                          <a:latin typeface="Calibri" panose="020F0502020204030204" pitchFamily="34" charset="0"/>
                        </a:rPr>
                        <a:t>4.6</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547392865"/>
                  </a:ext>
                </a:extLst>
              </a:tr>
              <a:tr h="398822">
                <a:tc>
                  <a:txBody>
                    <a:bodyPr/>
                    <a:lstStyle/>
                    <a:p>
                      <a:pPr algn="ctr" rtl="0" fontAlgn="ctr"/>
                      <a:r>
                        <a:rPr lang="en-US" sz="1200" b="0" i="0" u="none" strike="noStrike">
                          <a:solidFill>
                            <a:srgbClr val="222223"/>
                          </a:solidFill>
                          <a:effectLst/>
                          <a:latin typeface="Calibri" panose="020F0502020204030204" pitchFamily="34" charset="0"/>
                        </a:rPr>
                        <a:t>4.9</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588140589"/>
                  </a:ext>
                </a:extLst>
              </a:tr>
              <a:tr h="417372">
                <a:tc>
                  <a:txBody>
                    <a:bodyPr/>
                    <a:lstStyle/>
                    <a:p>
                      <a:pPr algn="ctr" rtl="0" fontAlgn="ctr"/>
                      <a:r>
                        <a:rPr lang="en-US" sz="1200" b="0" i="0" u="none" strike="noStrike" dirty="0">
                          <a:solidFill>
                            <a:srgbClr val="222223"/>
                          </a:solidFill>
                          <a:effectLst/>
                          <a:latin typeface="Calibri" panose="020F0502020204030204" pitchFamily="34" charset="0"/>
                        </a:rPr>
                        <a:t>5.0</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287941711"/>
                  </a:ext>
                </a:extLst>
              </a:tr>
            </a:tbl>
          </a:graphicData>
        </a:graphic>
      </p:graphicFrame>
    </p:spTree>
    <p:extLst>
      <p:ext uri="{BB962C8B-B14F-4D97-AF65-F5344CB8AC3E}">
        <p14:creationId xmlns:p14="http://schemas.microsoft.com/office/powerpoint/2010/main" val="174382620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276999"/>
          </a:xfrm>
        </p:spPr>
        <p:txBody>
          <a:bodyPr/>
          <a:lstStyle/>
          <a:p>
            <a:pPr algn="just"/>
            <a:r>
              <a:rPr lang="en-US" dirty="0"/>
              <a:t>Appearance - By Economy </a:t>
            </a:r>
          </a:p>
        </p:txBody>
      </p:sp>
      <p:sp>
        <p:nvSpPr>
          <p:cNvPr id="3" name="Text Placeholder 2"/>
          <p:cNvSpPr>
            <a:spLocks noGrp="1"/>
          </p:cNvSpPr>
          <p:nvPr>
            <p:ph type="body" sz="quarter" idx="16"/>
          </p:nvPr>
        </p:nvSpPr>
        <p:spPr>
          <a:xfrm>
            <a:off x="209558" y="6380395"/>
            <a:ext cx="7258042" cy="292388"/>
          </a:xfrm>
        </p:spPr>
        <p:txBody>
          <a:bodyPr/>
          <a:lstStyle/>
          <a:p>
            <a:r>
              <a:rPr lang="en-US"/>
              <a:t>Q33. </a:t>
            </a:r>
            <a:r>
              <a:rPr lang="en-US" dirty="0"/>
              <a:t>When buying an application or connected device, please rank the following attributes of importance in influencing your decision to buy Base: All Respondents (n=24,359)</a:t>
            </a:r>
          </a:p>
        </p:txBody>
      </p:sp>
      <p:cxnSp>
        <p:nvCxnSpPr>
          <p:cNvPr id="6" name="Straight Connector 5"/>
          <p:cNvCxnSpPr/>
          <p:nvPr/>
        </p:nvCxnSpPr>
        <p:spPr>
          <a:xfrm>
            <a:off x="381000" y="13245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7" name="Chart 6">
            <a:extLst>
              <a:ext uri="{FF2B5EF4-FFF2-40B4-BE49-F238E27FC236}">
                <a16:creationId xmlns:a16="http://schemas.microsoft.com/office/drawing/2014/main" xmlns="" id="{FF1E2A61-89F6-4CC0-8E1F-A6C123964F2D}"/>
              </a:ext>
            </a:extLst>
          </p:cNvPr>
          <p:cNvGraphicFramePr/>
          <p:nvPr>
            <p:extLst>
              <p:ext uri="{D42A27DB-BD31-4B8C-83A1-F6EECF244321}">
                <p14:modId xmlns:p14="http://schemas.microsoft.com/office/powerpoint/2010/main" val="901515053"/>
              </p:ext>
            </p:extLst>
          </p:nvPr>
        </p:nvGraphicFramePr>
        <p:xfrm>
          <a:off x="287564" y="930501"/>
          <a:ext cx="7332436" cy="539496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Table 7">
            <a:extLst>
              <a:ext uri="{FF2B5EF4-FFF2-40B4-BE49-F238E27FC236}">
                <a16:creationId xmlns:a16="http://schemas.microsoft.com/office/drawing/2014/main" xmlns="" id="{8CA153C5-461A-4CAC-8347-E4B2E0958327}"/>
              </a:ext>
            </a:extLst>
          </p:cNvPr>
          <p:cNvGraphicFramePr>
            <a:graphicFrameLocks noGrp="1"/>
          </p:cNvGraphicFramePr>
          <p:nvPr>
            <p:extLst>
              <p:ext uri="{D42A27DB-BD31-4B8C-83A1-F6EECF244321}">
                <p14:modId xmlns:p14="http://schemas.microsoft.com/office/powerpoint/2010/main" val="1014880651"/>
              </p:ext>
            </p:extLst>
          </p:nvPr>
        </p:nvGraphicFramePr>
        <p:xfrm>
          <a:off x="7921470" y="620585"/>
          <a:ext cx="958131" cy="5256687"/>
        </p:xfrm>
        <a:graphic>
          <a:graphicData uri="http://schemas.openxmlformats.org/drawingml/2006/table">
            <a:tbl>
              <a:tblPr>
                <a:tableStyleId>{5C22544A-7EE6-4342-B048-85BDC9FD1C3A}</a:tableStyleId>
              </a:tblPr>
              <a:tblGrid>
                <a:gridCol w="958131">
                  <a:extLst>
                    <a:ext uri="{9D8B030D-6E8A-4147-A177-3AD203B41FA5}">
                      <a16:colId xmlns:a16="http://schemas.microsoft.com/office/drawing/2014/main" xmlns="" val="2693747636"/>
                    </a:ext>
                  </a:extLst>
                </a:gridCol>
              </a:tblGrid>
              <a:tr h="327953">
                <a:tc>
                  <a:txBody>
                    <a:bodyPr/>
                    <a:lstStyle/>
                    <a:p>
                      <a:pPr algn="ctr" fontAlgn="t">
                        <a:lnSpc>
                          <a:spcPts val="1200"/>
                        </a:lnSpc>
                      </a:pPr>
                      <a:r>
                        <a:rPr lang="en-US" sz="1200" b="1" u="sng" strike="noStrike" dirty="0">
                          <a:effectLst/>
                        </a:rPr>
                        <a:t>MEAN RANK</a:t>
                      </a:r>
                      <a:endParaRPr lang="en-US" sz="1200" b="1" i="0" u="sng" strike="noStrike" dirty="0">
                        <a:solidFill>
                          <a:srgbClr val="000000"/>
                        </a:solidFill>
                        <a:effectLst/>
                        <a:latin typeface="Calibri" panose="020F0502020204030204" pitchFamily="34" charset="0"/>
                      </a:endParaRPr>
                    </a:p>
                  </a:txBody>
                  <a:tcPr marL="0" marR="0"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114188278"/>
                  </a:ext>
                </a:extLst>
              </a:tr>
              <a:tr h="355522">
                <a:tc>
                  <a:txBody>
                    <a:bodyPr/>
                    <a:lstStyle/>
                    <a:p>
                      <a:pPr algn="ctr" fontAlgn="ctr">
                        <a:lnSpc>
                          <a:spcPts val="1200"/>
                        </a:lnSpc>
                      </a:pPr>
                      <a:r>
                        <a:rPr lang="en-US" sz="1200" b="0" i="0" u="none" strike="noStrike" dirty="0">
                          <a:solidFill>
                            <a:srgbClr val="222223"/>
                          </a:solidFill>
                          <a:effectLst/>
                          <a:latin typeface="Calibri" panose="020F0502020204030204" pitchFamily="34" charset="0"/>
                        </a:rPr>
                        <a:t>5.1</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956860339"/>
                  </a:ext>
                </a:extLst>
              </a:tr>
              <a:tr h="177762">
                <a:tc>
                  <a:txBody>
                    <a:bodyPr/>
                    <a:lstStyle/>
                    <a:p>
                      <a:pPr algn="ctr" fontAlgn="ctr">
                        <a:lnSpc>
                          <a:spcPts val="1200"/>
                        </a:lnSpc>
                      </a:pPr>
                      <a:endParaRPr lang="en-US" sz="1200" b="0" i="0" u="none" strike="noStrike" dirty="0">
                        <a:solidFill>
                          <a:srgbClr val="222223"/>
                        </a:solidFill>
                        <a:effectLst/>
                        <a:latin typeface="Calibri" panose="020F0502020204030204" pitchFamily="34" charset="0"/>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030527960"/>
                  </a:ext>
                </a:extLst>
              </a:tr>
              <a:tr h="177762">
                <a:tc>
                  <a:txBody>
                    <a:bodyPr/>
                    <a:lstStyle/>
                    <a:p>
                      <a:pPr algn="ctr" rtl="0" fontAlgn="ctr">
                        <a:lnSpc>
                          <a:spcPts val="1200"/>
                        </a:lnSpc>
                      </a:pPr>
                      <a:r>
                        <a:rPr lang="en-US" sz="1200" b="0" i="0" u="none" strike="noStrike" dirty="0">
                          <a:solidFill>
                            <a:srgbClr val="222223"/>
                          </a:solidFill>
                          <a:effectLst/>
                          <a:latin typeface="Calibri" panose="020F0502020204030204" pitchFamily="34" charset="0"/>
                        </a:rPr>
                        <a:t>2.3</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289099730"/>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2.5</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034867609"/>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4.2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543205972"/>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4.4</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842459347"/>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5.0</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785058245"/>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5.1</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971950156"/>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5.1</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385033138"/>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5.1</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299301830"/>
                  </a:ext>
                </a:extLst>
              </a:tr>
              <a:tr h="175737">
                <a:tc>
                  <a:txBody>
                    <a:bodyPr/>
                    <a:lstStyle/>
                    <a:p>
                      <a:pPr algn="ctr" rtl="0" fontAlgn="ctr">
                        <a:lnSpc>
                          <a:spcPts val="1200"/>
                        </a:lnSpc>
                      </a:pPr>
                      <a:r>
                        <a:rPr lang="en-US" sz="1200" b="0" i="0" u="none" strike="noStrike" dirty="0">
                          <a:solidFill>
                            <a:srgbClr val="222223"/>
                          </a:solidFill>
                          <a:effectLst/>
                          <a:latin typeface="Calibri" panose="020F0502020204030204" pitchFamily="34" charset="0"/>
                        </a:rPr>
                        <a:t>5.2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547392865"/>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5.2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588140589"/>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5.2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287941711"/>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5.2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3341716"/>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5.2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512600057"/>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5.3</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370197639"/>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5.4</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70823543"/>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5.4</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361006003"/>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5.4</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780891794"/>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5.5</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263345192"/>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5.5</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894277669"/>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5.5</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689145162"/>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5.5</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729348751"/>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5.6</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604797490"/>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5.6</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670901317"/>
                  </a:ext>
                </a:extLst>
              </a:tr>
              <a:tr h="175737">
                <a:tc>
                  <a:txBody>
                    <a:bodyPr/>
                    <a:lstStyle/>
                    <a:p>
                      <a:pPr algn="ctr" rtl="0" fontAlgn="ctr">
                        <a:lnSpc>
                          <a:spcPts val="1200"/>
                        </a:lnSpc>
                      </a:pPr>
                      <a:r>
                        <a:rPr lang="en-US" sz="1200" b="0" i="0" u="none" strike="noStrike">
                          <a:solidFill>
                            <a:srgbClr val="222223"/>
                          </a:solidFill>
                          <a:effectLst/>
                          <a:latin typeface="Calibri" panose="020F0502020204030204" pitchFamily="34" charset="0"/>
                        </a:rPr>
                        <a:t>5.7</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036682314"/>
                  </a:ext>
                </a:extLst>
              </a:tr>
              <a:tr h="175737">
                <a:tc>
                  <a:txBody>
                    <a:bodyPr/>
                    <a:lstStyle/>
                    <a:p>
                      <a:pPr algn="ctr" rtl="0" fontAlgn="ctr">
                        <a:lnSpc>
                          <a:spcPts val="1200"/>
                        </a:lnSpc>
                      </a:pPr>
                      <a:r>
                        <a:rPr lang="en-US" sz="1200" b="0" i="0" u="none" strike="noStrike" dirty="0">
                          <a:solidFill>
                            <a:srgbClr val="222223"/>
                          </a:solidFill>
                          <a:effectLst/>
                          <a:latin typeface="Calibri" panose="020F0502020204030204" pitchFamily="34" charset="0"/>
                        </a:rPr>
                        <a:t>5.7</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253904887"/>
                  </a:ext>
                </a:extLst>
              </a:tr>
            </a:tbl>
          </a:graphicData>
        </a:graphic>
      </p:graphicFrame>
    </p:spTree>
    <p:extLst>
      <p:ext uri="{BB962C8B-B14F-4D97-AF65-F5344CB8AC3E}">
        <p14:creationId xmlns:p14="http://schemas.microsoft.com/office/powerpoint/2010/main" val="14046780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a:xfrm>
            <a:off x="209558" y="6234201"/>
            <a:ext cx="7258042" cy="438582"/>
          </a:xfrm>
        </p:spPr>
        <p:txBody>
          <a:bodyPr/>
          <a:lstStyle/>
          <a:p>
            <a:r>
              <a:rPr lang="en-US" dirty="0"/>
              <a:t>Q20. Increasingly, more and more items are connected to the internet, including phones and other things you might not be aware of, such as cars and other electronic devices. Thinking about this, to what extent do you agree or disagree with the following statements: Base: All Respondents (n=25,262)</a:t>
            </a:r>
          </a:p>
        </p:txBody>
      </p:sp>
      <p:graphicFrame>
        <p:nvGraphicFramePr>
          <p:cNvPr id="6" name="Chart 5">
            <a:extLst>
              <a:ext uri="{FF2B5EF4-FFF2-40B4-BE49-F238E27FC236}">
                <a16:creationId xmlns:a16="http://schemas.microsoft.com/office/drawing/2014/main" xmlns="" id="{3EDB73B4-9FB5-4690-A9FB-18DF1FF84F6F}"/>
              </a:ext>
            </a:extLst>
          </p:cNvPr>
          <p:cNvGraphicFramePr/>
          <p:nvPr>
            <p:extLst/>
          </p:nvPr>
        </p:nvGraphicFramePr>
        <p:xfrm>
          <a:off x="268506" y="1661160"/>
          <a:ext cx="7680960" cy="4206240"/>
        </p:xfrm>
        <a:graphic>
          <a:graphicData uri="http://schemas.openxmlformats.org/drawingml/2006/chart">
            <c:chart xmlns:c="http://schemas.openxmlformats.org/drawingml/2006/chart" xmlns:r="http://schemas.openxmlformats.org/officeDocument/2006/relationships" r:id="rId2"/>
          </a:graphicData>
        </a:graphic>
      </p:graphicFrame>
      <p:sp>
        <p:nvSpPr>
          <p:cNvPr id="7" name="Right Bracket 6">
            <a:extLst>
              <a:ext uri="{FF2B5EF4-FFF2-40B4-BE49-F238E27FC236}">
                <a16:creationId xmlns:a16="http://schemas.microsoft.com/office/drawing/2014/main" xmlns="" id="{EBF00FF8-DFCD-4114-BC4A-001483908C3A}"/>
              </a:ext>
            </a:extLst>
          </p:cNvPr>
          <p:cNvSpPr/>
          <p:nvPr/>
        </p:nvSpPr>
        <p:spPr>
          <a:xfrm>
            <a:off x="5943600" y="2042160"/>
            <a:ext cx="228600" cy="1463040"/>
          </a:xfrm>
          <a:prstGeom prst="rightBracket">
            <a:avLst/>
          </a:prstGeom>
          <a:noFill/>
          <a:ln w="25400">
            <a:solidFill>
              <a:schemeClr val="tx2"/>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8" name="Right Bracket 7">
            <a:extLst>
              <a:ext uri="{FF2B5EF4-FFF2-40B4-BE49-F238E27FC236}">
                <a16:creationId xmlns:a16="http://schemas.microsoft.com/office/drawing/2014/main" xmlns="" id="{73DB5076-50AF-4EAC-83CB-56070F75D3CB}"/>
              </a:ext>
            </a:extLst>
          </p:cNvPr>
          <p:cNvSpPr/>
          <p:nvPr/>
        </p:nvSpPr>
        <p:spPr>
          <a:xfrm>
            <a:off x="5943600" y="4038600"/>
            <a:ext cx="228600" cy="1463040"/>
          </a:xfrm>
          <a:prstGeom prst="rightBracket">
            <a:avLst/>
          </a:prstGeom>
          <a:noFill/>
          <a:ln w="25400">
            <a:solidFill>
              <a:schemeClr val="accent1"/>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9" name="TextBox 8">
            <a:extLst>
              <a:ext uri="{FF2B5EF4-FFF2-40B4-BE49-F238E27FC236}">
                <a16:creationId xmlns:a16="http://schemas.microsoft.com/office/drawing/2014/main" xmlns="" id="{36067ABD-EC2D-43C4-B7A1-5015E9699A43}"/>
              </a:ext>
            </a:extLst>
          </p:cNvPr>
          <p:cNvSpPr txBox="1"/>
          <p:nvPr/>
        </p:nvSpPr>
        <p:spPr>
          <a:xfrm>
            <a:off x="6324600" y="247876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TOTAL AGREE</a:t>
            </a:r>
          </a:p>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53%</a:t>
            </a:r>
          </a:p>
        </p:txBody>
      </p:sp>
      <p:sp>
        <p:nvSpPr>
          <p:cNvPr id="10" name="TextBox 9">
            <a:extLst>
              <a:ext uri="{FF2B5EF4-FFF2-40B4-BE49-F238E27FC236}">
                <a16:creationId xmlns:a16="http://schemas.microsoft.com/office/drawing/2014/main" xmlns="" id="{A7B72617-AE1B-4673-B6E7-14168517C275}"/>
              </a:ext>
            </a:extLst>
          </p:cNvPr>
          <p:cNvSpPr txBox="1"/>
          <p:nvPr/>
        </p:nvSpPr>
        <p:spPr>
          <a:xfrm>
            <a:off x="6324600" y="447520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E87722"/>
                </a:solidFill>
                <a:effectLst/>
                <a:uLnTx/>
                <a:uFillTx/>
                <a:latin typeface="Calibri"/>
                <a:ea typeface="+mn-ea"/>
                <a:cs typeface="+mn-cs"/>
              </a:rPr>
              <a:t>TOTAL DISAGREE</a:t>
            </a:r>
            <a:br>
              <a:rPr kumimoji="0" lang="en-US" sz="1800" b="1" i="0" u="none" strike="noStrike" kern="0" cap="none" spc="0" normalizeH="0" baseline="0" noProof="0" dirty="0">
                <a:ln>
                  <a:noFill/>
                </a:ln>
                <a:solidFill>
                  <a:srgbClr val="E87722"/>
                </a:solidFill>
                <a:effectLst/>
                <a:uLnTx/>
                <a:uFillTx/>
                <a:latin typeface="Calibri"/>
                <a:ea typeface="+mn-ea"/>
                <a:cs typeface="+mn-cs"/>
              </a:rPr>
            </a:br>
            <a:r>
              <a:rPr kumimoji="0" lang="en-US" sz="1800" b="1" i="0" u="none" strike="noStrike" kern="0" cap="none" spc="0" normalizeH="0" baseline="0" noProof="0" dirty="0">
                <a:ln>
                  <a:noFill/>
                </a:ln>
                <a:solidFill>
                  <a:srgbClr val="E87722"/>
                </a:solidFill>
                <a:effectLst/>
                <a:uLnTx/>
                <a:uFillTx/>
                <a:latin typeface="Calibri"/>
                <a:ea typeface="+mn-ea"/>
                <a:cs typeface="+mn-cs"/>
              </a:rPr>
              <a:t>47%</a:t>
            </a:r>
          </a:p>
        </p:txBody>
      </p:sp>
      <p:sp>
        <p:nvSpPr>
          <p:cNvPr id="11" name="Title 10">
            <a:extLst>
              <a:ext uri="{FF2B5EF4-FFF2-40B4-BE49-F238E27FC236}">
                <a16:creationId xmlns:a16="http://schemas.microsoft.com/office/drawing/2014/main" xmlns="" id="{67E011EF-4DCE-4525-B58A-8F67E1B98BD6}"/>
              </a:ext>
            </a:extLst>
          </p:cNvPr>
          <p:cNvSpPr>
            <a:spLocks noGrp="1"/>
          </p:cNvSpPr>
          <p:nvPr>
            <p:ph type="title"/>
          </p:nvPr>
        </p:nvSpPr>
        <p:spPr>
          <a:xfrm>
            <a:off x="234000" y="228600"/>
            <a:ext cx="8646971" cy="553998"/>
          </a:xfrm>
        </p:spPr>
        <p:txBody>
          <a:bodyPr/>
          <a:lstStyle/>
          <a:p>
            <a:pPr algn="just"/>
            <a:r>
              <a:rPr lang="en-US" dirty="0"/>
              <a:t>It doesn’t really bother me that almost everything seems to be connected to the internet</a:t>
            </a:r>
          </a:p>
        </p:txBody>
      </p:sp>
    </p:spTree>
    <p:extLst>
      <p:ext uri="{BB962C8B-B14F-4D97-AF65-F5344CB8AC3E}">
        <p14:creationId xmlns:p14="http://schemas.microsoft.com/office/powerpoint/2010/main" val="113680205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276999"/>
          </a:xfrm>
        </p:spPr>
        <p:txBody>
          <a:bodyPr/>
          <a:lstStyle/>
          <a:p>
            <a:pPr algn="just"/>
            <a:r>
              <a:rPr lang="en-US" dirty="0"/>
              <a:t>Appearance - By Regional Economy</a:t>
            </a:r>
          </a:p>
        </p:txBody>
      </p:sp>
      <p:cxnSp>
        <p:nvCxnSpPr>
          <p:cNvPr id="6" name="Straight Connector 5"/>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
        <p:nvSpPr>
          <p:cNvPr id="10" name="Text Placeholder 2">
            <a:extLst>
              <a:ext uri="{FF2B5EF4-FFF2-40B4-BE49-F238E27FC236}">
                <a16:creationId xmlns:a16="http://schemas.microsoft.com/office/drawing/2014/main" xmlns="" id="{C32374B6-4E66-4EF4-9C5E-C06C8DB6C1D7}"/>
              </a:ext>
            </a:extLst>
          </p:cNvPr>
          <p:cNvSpPr>
            <a:spLocks noGrp="1"/>
          </p:cNvSpPr>
          <p:nvPr>
            <p:ph type="body" sz="quarter" idx="16"/>
          </p:nvPr>
        </p:nvSpPr>
        <p:spPr>
          <a:xfrm>
            <a:off x="209558" y="6380395"/>
            <a:ext cx="7258042" cy="292388"/>
          </a:xfrm>
        </p:spPr>
        <p:txBody>
          <a:bodyPr/>
          <a:lstStyle/>
          <a:p>
            <a:r>
              <a:rPr lang="en-US"/>
              <a:t>Q33. </a:t>
            </a:r>
            <a:r>
              <a:rPr lang="en-US" dirty="0"/>
              <a:t>When buying an application or connected device, please rank the following attributes of importance in influencing your decision to buy Base: All Respondents (n=24,359)</a:t>
            </a:r>
          </a:p>
        </p:txBody>
      </p:sp>
      <p:graphicFrame>
        <p:nvGraphicFramePr>
          <p:cNvPr id="7" name="Chart 6">
            <a:extLst>
              <a:ext uri="{FF2B5EF4-FFF2-40B4-BE49-F238E27FC236}">
                <a16:creationId xmlns:a16="http://schemas.microsoft.com/office/drawing/2014/main" xmlns="" id="{EC12027A-843B-44FC-9509-2C96D5B1325F}"/>
              </a:ext>
            </a:extLst>
          </p:cNvPr>
          <p:cNvGraphicFramePr/>
          <p:nvPr>
            <p:extLst>
              <p:ext uri="{D42A27DB-BD31-4B8C-83A1-F6EECF244321}">
                <p14:modId xmlns:p14="http://schemas.microsoft.com/office/powerpoint/2010/main" val="265480069"/>
              </p:ext>
            </p:extLst>
          </p:nvPr>
        </p:nvGraphicFramePr>
        <p:xfrm>
          <a:off x="268506" y="1584960"/>
          <a:ext cx="7680960" cy="420624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Table 7">
            <a:extLst>
              <a:ext uri="{FF2B5EF4-FFF2-40B4-BE49-F238E27FC236}">
                <a16:creationId xmlns:a16="http://schemas.microsoft.com/office/drawing/2014/main" xmlns="" id="{2F29C367-3C70-4706-B33B-C5032FC68EDD}"/>
              </a:ext>
            </a:extLst>
          </p:cNvPr>
          <p:cNvGraphicFramePr>
            <a:graphicFrameLocks noGrp="1"/>
          </p:cNvGraphicFramePr>
          <p:nvPr>
            <p:extLst>
              <p:ext uri="{D42A27DB-BD31-4B8C-83A1-F6EECF244321}">
                <p14:modId xmlns:p14="http://schemas.microsoft.com/office/powerpoint/2010/main" val="3827432339"/>
              </p:ext>
            </p:extLst>
          </p:nvPr>
        </p:nvGraphicFramePr>
        <p:xfrm>
          <a:off x="8061959" y="1340770"/>
          <a:ext cx="819011" cy="3924433"/>
        </p:xfrm>
        <a:graphic>
          <a:graphicData uri="http://schemas.openxmlformats.org/drawingml/2006/table">
            <a:tbl>
              <a:tblPr>
                <a:tableStyleId>{5C22544A-7EE6-4342-B048-85BDC9FD1C3A}</a:tableStyleId>
              </a:tblPr>
              <a:tblGrid>
                <a:gridCol w="819011">
                  <a:extLst>
                    <a:ext uri="{9D8B030D-6E8A-4147-A177-3AD203B41FA5}">
                      <a16:colId xmlns:a16="http://schemas.microsoft.com/office/drawing/2014/main" xmlns="" val="2693747636"/>
                    </a:ext>
                  </a:extLst>
                </a:gridCol>
              </a:tblGrid>
              <a:tr h="427783">
                <a:tc>
                  <a:txBody>
                    <a:bodyPr/>
                    <a:lstStyle/>
                    <a:p>
                      <a:pPr algn="ctr" fontAlgn="t"/>
                      <a:r>
                        <a:rPr lang="en-US" sz="1200" b="1" u="sng" strike="noStrike" dirty="0">
                          <a:effectLst/>
                        </a:rPr>
                        <a:t>MEAN RANK</a:t>
                      </a:r>
                      <a:endParaRPr lang="en-US" sz="1200" b="1" i="0" u="sng" strike="noStrike" dirty="0">
                        <a:solidFill>
                          <a:srgbClr val="000000"/>
                        </a:solidFill>
                        <a:effectLst/>
                        <a:latin typeface="Calibri" panose="020F0502020204030204" pitchFamily="34" charset="0"/>
                      </a:endParaRPr>
                    </a:p>
                  </a:txBody>
                  <a:tcPr marL="7620" marR="7620"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114188278"/>
                  </a:ext>
                </a:extLst>
              </a:tr>
              <a:tr h="324623">
                <a:tc>
                  <a:txBody>
                    <a:bodyPr/>
                    <a:lstStyle/>
                    <a:p>
                      <a:pPr algn="ctr" fontAlgn="ctr"/>
                      <a:r>
                        <a:rPr lang="en-US" sz="1200" b="0" i="0" u="none" strike="noStrike" dirty="0">
                          <a:solidFill>
                            <a:srgbClr val="000000"/>
                          </a:solidFill>
                          <a:effectLst/>
                          <a:latin typeface="Calibri" panose="020F0502020204030204" pitchFamily="34" charset="0"/>
                        </a:rPr>
                        <a:t>5.1</a:t>
                      </a:r>
                    </a:p>
                  </a:txBody>
                  <a:tcPr marL="7620" marR="7620"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956860339"/>
                  </a:ext>
                </a:extLst>
              </a:tr>
              <a:tr h="741995">
                <a:tc>
                  <a:txBody>
                    <a:bodyPr/>
                    <a:lstStyle/>
                    <a:p>
                      <a:pPr algn="ctr" rtl="0" fontAlgn="ctr"/>
                      <a:r>
                        <a:rPr lang="en-US" sz="1200" b="0" i="0" u="none" strike="noStrike">
                          <a:solidFill>
                            <a:srgbClr val="222223"/>
                          </a:solidFill>
                          <a:effectLst/>
                          <a:latin typeface="Calibri" panose="020F0502020204030204" pitchFamily="34" charset="0"/>
                        </a:rPr>
                        <a:t>4.2</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289099730"/>
                  </a:ext>
                </a:extLst>
              </a:tr>
              <a:tr h="417372">
                <a:tc>
                  <a:txBody>
                    <a:bodyPr/>
                    <a:lstStyle/>
                    <a:p>
                      <a:pPr algn="ctr" rtl="0" fontAlgn="ctr"/>
                      <a:r>
                        <a:rPr lang="en-US" sz="1200" b="0" i="0" u="none" strike="noStrike">
                          <a:solidFill>
                            <a:srgbClr val="222223"/>
                          </a:solidFill>
                          <a:effectLst/>
                          <a:latin typeface="Calibri" panose="020F0502020204030204" pitchFamily="34" charset="0"/>
                        </a:rPr>
                        <a:t>5.1</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971950156"/>
                  </a:ext>
                </a:extLst>
              </a:tr>
              <a:tr h="398822">
                <a:tc>
                  <a:txBody>
                    <a:bodyPr/>
                    <a:lstStyle/>
                    <a:p>
                      <a:pPr algn="ctr" rtl="0" fontAlgn="ctr"/>
                      <a:r>
                        <a:rPr lang="en-US" sz="1200" b="0" i="0" u="none" strike="noStrike">
                          <a:solidFill>
                            <a:srgbClr val="222223"/>
                          </a:solidFill>
                          <a:effectLst/>
                          <a:latin typeface="Calibri" panose="020F0502020204030204" pitchFamily="34" charset="0"/>
                        </a:rPr>
                        <a:t>5.2</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385033138"/>
                  </a:ext>
                </a:extLst>
              </a:tr>
              <a:tr h="398822">
                <a:tc>
                  <a:txBody>
                    <a:bodyPr/>
                    <a:lstStyle/>
                    <a:p>
                      <a:pPr algn="ctr" rtl="0" fontAlgn="ctr"/>
                      <a:r>
                        <a:rPr lang="en-US" sz="1200" b="0" i="0" u="none" strike="noStrike">
                          <a:solidFill>
                            <a:srgbClr val="222223"/>
                          </a:solidFill>
                          <a:effectLst/>
                          <a:latin typeface="Calibri" panose="020F0502020204030204" pitchFamily="34" charset="0"/>
                        </a:rPr>
                        <a:t>5.3</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299301830"/>
                  </a:ext>
                </a:extLst>
              </a:tr>
              <a:tr h="398822">
                <a:tc>
                  <a:txBody>
                    <a:bodyPr/>
                    <a:lstStyle/>
                    <a:p>
                      <a:pPr algn="ctr" rtl="0" fontAlgn="ctr"/>
                      <a:r>
                        <a:rPr lang="en-US" sz="1200" b="0" i="0" u="none" strike="noStrike">
                          <a:solidFill>
                            <a:srgbClr val="222223"/>
                          </a:solidFill>
                          <a:effectLst/>
                          <a:latin typeface="Calibri" panose="020F0502020204030204" pitchFamily="34" charset="0"/>
                        </a:rPr>
                        <a:t>5.4</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547392865"/>
                  </a:ext>
                </a:extLst>
              </a:tr>
              <a:tr h="398822">
                <a:tc>
                  <a:txBody>
                    <a:bodyPr/>
                    <a:lstStyle/>
                    <a:p>
                      <a:pPr algn="ctr" rtl="0" fontAlgn="ctr"/>
                      <a:r>
                        <a:rPr lang="en-US" sz="1200" b="0" i="0" u="none" strike="noStrike">
                          <a:solidFill>
                            <a:srgbClr val="222223"/>
                          </a:solidFill>
                          <a:effectLst/>
                          <a:latin typeface="Calibri" panose="020F0502020204030204" pitchFamily="34" charset="0"/>
                        </a:rPr>
                        <a:t>5.4</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588140589"/>
                  </a:ext>
                </a:extLst>
              </a:tr>
              <a:tr h="417372">
                <a:tc>
                  <a:txBody>
                    <a:bodyPr/>
                    <a:lstStyle/>
                    <a:p>
                      <a:pPr algn="ctr" rtl="0" fontAlgn="ctr"/>
                      <a:r>
                        <a:rPr lang="en-US" sz="1200" b="0" i="0" u="none" strike="noStrike" dirty="0">
                          <a:solidFill>
                            <a:srgbClr val="222223"/>
                          </a:solidFill>
                          <a:effectLst/>
                          <a:latin typeface="Calibri" panose="020F0502020204030204" pitchFamily="34" charset="0"/>
                        </a:rPr>
                        <a:t>5.6</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287941711"/>
                  </a:ext>
                </a:extLst>
              </a:tr>
            </a:tbl>
          </a:graphicData>
        </a:graphic>
      </p:graphicFrame>
    </p:spTree>
    <p:extLst>
      <p:ext uri="{BB962C8B-B14F-4D97-AF65-F5344CB8AC3E}">
        <p14:creationId xmlns:p14="http://schemas.microsoft.com/office/powerpoint/2010/main" val="318558951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a:t>Contacts</a:t>
            </a:r>
            <a:endParaRPr lang="en-GB" dirty="0"/>
          </a:p>
        </p:txBody>
      </p:sp>
      <p:sp>
        <p:nvSpPr>
          <p:cNvPr id="16" name="TextBox 15"/>
          <p:cNvSpPr txBox="1"/>
          <p:nvPr/>
        </p:nvSpPr>
        <p:spPr>
          <a:xfrm>
            <a:off x="2011672" y="3242427"/>
            <a:ext cx="1604683" cy="1061829"/>
          </a:xfrm>
          <a:prstGeom prst="rect">
            <a:avLst/>
          </a:prstGeom>
        </p:spPr>
        <p:txBody>
          <a:bodyPr vert="horz" wrap="square" lIns="0" tIns="0" rIns="0" bIns="0" rtlCol="0">
            <a:spAutoFit/>
          </a:bodyPr>
          <a:lstStyle/>
          <a:p>
            <a:pPr marL="4763"/>
            <a:r>
              <a:rPr lang="en-GB" sz="1400" b="1" dirty="0">
                <a:solidFill>
                  <a:schemeClr val="bg1"/>
                </a:solidFill>
              </a:rPr>
              <a:t>Fen Hampson</a:t>
            </a:r>
          </a:p>
          <a:p>
            <a:pPr marL="4763"/>
            <a:r>
              <a:rPr lang="en-CA" sz="1100" dirty="0">
                <a:solidFill>
                  <a:schemeClr val="bg1"/>
                </a:solidFill>
              </a:rPr>
              <a:t>CIGI Distinguished Fellow </a:t>
            </a:r>
          </a:p>
          <a:p>
            <a:pPr marL="4763"/>
            <a:r>
              <a:rPr lang="en-CA" sz="1100" dirty="0">
                <a:solidFill>
                  <a:schemeClr val="bg1"/>
                </a:solidFill>
              </a:rPr>
              <a:t>Director of the Global Security &amp; Politics Program</a:t>
            </a:r>
          </a:p>
          <a:p>
            <a:pPr marL="4763"/>
            <a:r>
              <a:rPr lang="en-CA" sz="1100" dirty="0">
                <a:solidFill>
                  <a:schemeClr val="bg1"/>
                </a:solidFill>
              </a:rPr>
              <a:t>Centre for International Governance Innovation</a:t>
            </a:r>
          </a:p>
        </p:txBody>
      </p:sp>
      <p:cxnSp>
        <p:nvCxnSpPr>
          <p:cNvPr id="22" name="Straight Connector 21"/>
          <p:cNvCxnSpPr/>
          <p:nvPr/>
        </p:nvCxnSpPr>
        <p:spPr>
          <a:xfrm>
            <a:off x="1997336" y="3122894"/>
            <a:ext cx="2097741" cy="0"/>
          </a:xfrm>
          <a:prstGeom prst="line">
            <a:avLst/>
          </a:prstGeom>
          <a:noFill/>
          <a:ln w="12700">
            <a:solidFill>
              <a:schemeClr val="bg1"/>
            </a:solidFill>
            <a:prstDash val="sysDot"/>
            <a:round/>
            <a:headEnd/>
            <a:tailEnd/>
          </a:ln>
          <a:effectLst/>
          <a:extLst>
            <a:ext uri="{909E8E84-426E-40DD-AFC4-6F175D3DCCD1}">
              <a14:hiddenFill xmlns:a14="http://schemas.microsoft.com/office/drawing/2010/main">
                <a:noFill/>
              </a14:hiddenFill>
            </a:ext>
          </a:extLst>
        </p:spPr>
      </p:cxnSp>
      <p:grpSp>
        <p:nvGrpSpPr>
          <p:cNvPr id="85" name="Group 84"/>
          <p:cNvGrpSpPr/>
          <p:nvPr/>
        </p:nvGrpSpPr>
        <p:grpSpPr bwMode="black">
          <a:xfrm>
            <a:off x="2006439" y="4585967"/>
            <a:ext cx="1743539" cy="191240"/>
            <a:chOff x="326307" y="3795324"/>
            <a:chExt cx="1743539" cy="143430"/>
          </a:xfrm>
        </p:grpSpPr>
        <p:grpSp>
          <p:nvGrpSpPr>
            <p:cNvPr id="46" name="Group 153"/>
            <p:cNvGrpSpPr>
              <a:grpSpLocks noChangeAspect="1"/>
            </p:cNvGrpSpPr>
            <p:nvPr/>
          </p:nvGrpSpPr>
          <p:grpSpPr bwMode="black">
            <a:xfrm>
              <a:off x="326307" y="3849114"/>
              <a:ext cx="134459" cy="89640"/>
              <a:chOff x="-6357938" y="3122613"/>
              <a:chExt cx="1104900" cy="736600"/>
            </a:xfrm>
            <a:solidFill>
              <a:schemeClr val="bg1"/>
            </a:solidFill>
          </p:grpSpPr>
          <p:sp>
            <p:nvSpPr>
              <p:cNvPr id="47" name="Freeform 7"/>
              <p:cNvSpPr>
                <a:spLocks/>
              </p:cNvSpPr>
              <p:nvPr/>
            </p:nvSpPr>
            <p:spPr bwMode="black">
              <a:xfrm>
                <a:off x="-6319838" y="3122613"/>
                <a:ext cx="1028700" cy="431800"/>
              </a:xfrm>
              <a:custGeom>
                <a:avLst/>
                <a:gdLst/>
                <a:ahLst/>
                <a:cxnLst>
                  <a:cxn ang="0">
                    <a:pos x="324" y="272"/>
                  </a:cxn>
                  <a:cxn ang="0">
                    <a:pos x="648" y="0"/>
                  </a:cxn>
                  <a:cxn ang="0">
                    <a:pos x="648" y="0"/>
                  </a:cxn>
                  <a:cxn ang="0">
                    <a:pos x="644" y="0"/>
                  </a:cxn>
                  <a:cxn ang="0">
                    <a:pos x="4" y="0"/>
                  </a:cxn>
                  <a:cxn ang="0">
                    <a:pos x="4" y="0"/>
                  </a:cxn>
                  <a:cxn ang="0">
                    <a:pos x="0" y="0"/>
                  </a:cxn>
                  <a:cxn ang="0">
                    <a:pos x="324" y="272"/>
                  </a:cxn>
                </a:cxnLst>
                <a:rect l="0" t="0" r="r" b="b"/>
                <a:pathLst>
                  <a:path w="648" h="272">
                    <a:moveTo>
                      <a:pt x="324" y="272"/>
                    </a:moveTo>
                    <a:lnTo>
                      <a:pt x="648" y="0"/>
                    </a:lnTo>
                    <a:lnTo>
                      <a:pt x="648" y="0"/>
                    </a:lnTo>
                    <a:lnTo>
                      <a:pt x="644" y="0"/>
                    </a:lnTo>
                    <a:lnTo>
                      <a:pt x="4" y="0"/>
                    </a:lnTo>
                    <a:lnTo>
                      <a:pt x="4" y="0"/>
                    </a:lnTo>
                    <a:lnTo>
                      <a:pt x="0" y="0"/>
                    </a:lnTo>
                    <a:lnTo>
                      <a:pt x="324" y="27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48" name="Freeform 8"/>
              <p:cNvSpPr>
                <a:spLocks/>
              </p:cNvSpPr>
              <p:nvPr/>
            </p:nvSpPr>
            <p:spPr bwMode="black">
              <a:xfrm>
                <a:off x="-5621338" y="3154363"/>
                <a:ext cx="368300" cy="669925"/>
              </a:xfrm>
              <a:custGeom>
                <a:avLst/>
                <a:gdLst/>
                <a:ahLst/>
                <a:cxnLst>
                  <a:cxn ang="0">
                    <a:pos x="232" y="8"/>
                  </a:cxn>
                  <a:cxn ang="0">
                    <a:pos x="232" y="8"/>
                  </a:cxn>
                  <a:cxn ang="0">
                    <a:pos x="230" y="0"/>
                  </a:cxn>
                  <a:cxn ang="0">
                    <a:pos x="0" y="192"/>
                  </a:cxn>
                  <a:cxn ang="0">
                    <a:pos x="230" y="422"/>
                  </a:cxn>
                  <a:cxn ang="0">
                    <a:pos x="230" y="422"/>
                  </a:cxn>
                  <a:cxn ang="0">
                    <a:pos x="232" y="416"/>
                  </a:cxn>
                  <a:cxn ang="0">
                    <a:pos x="232" y="8"/>
                  </a:cxn>
                </a:cxnLst>
                <a:rect l="0" t="0" r="r" b="b"/>
                <a:pathLst>
                  <a:path w="232" h="422">
                    <a:moveTo>
                      <a:pt x="232" y="8"/>
                    </a:moveTo>
                    <a:lnTo>
                      <a:pt x="232" y="8"/>
                    </a:lnTo>
                    <a:lnTo>
                      <a:pt x="230" y="0"/>
                    </a:lnTo>
                    <a:lnTo>
                      <a:pt x="0" y="192"/>
                    </a:lnTo>
                    <a:lnTo>
                      <a:pt x="230" y="422"/>
                    </a:lnTo>
                    <a:lnTo>
                      <a:pt x="230" y="422"/>
                    </a:lnTo>
                    <a:lnTo>
                      <a:pt x="232" y="416"/>
                    </a:lnTo>
                    <a:lnTo>
                      <a:pt x="232" y="8"/>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49" name="Freeform 9"/>
              <p:cNvSpPr>
                <a:spLocks/>
              </p:cNvSpPr>
              <p:nvPr/>
            </p:nvSpPr>
            <p:spPr bwMode="black">
              <a:xfrm>
                <a:off x="-6357938" y="3154363"/>
                <a:ext cx="368300" cy="669925"/>
              </a:xfrm>
              <a:custGeom>
                <a:avLst/>
                <a:gdLst/>
                <a:ahLst/>
                <a:cxnLst>
                  <a:cxn ang="0">
                    <a:pos x="2" y="0"/>
                  </a:cxn>
                  <a:cxn ang="0">
                    <a:pos x="2" y="0"/>
                  </a:cxn>
                  <a:cxn ang="0">
                    <a:pos x="0" y="8"/>
                  </a:cxn>
                  <a:cxn ang="0">
                    <a:pos x="0" y="416"/>
                  </a:cxn>
                  <a:cxn ang="0">
                    <a:pos x="0" y="416"/>
                  </a:cxn>
                  <a:cxn ang="0">
                    <a:pos x="2" y="422"/>
                  </a:cxn>
                  <a:cxn ang="0">
                    <a:pos x="232" y="192"/>
                  </a:cxn>
                  <a:cxn ang="0">
                    <a:pos x="2" y="0"/>
                  </a:cxn>
                </a:cxnLst>
                <a:rect l="0" t="0" r="r" b="b"/>
                <a:pathLst>
                  <a:path w="232" h="422">
                    <a:moveTo>
                      <a:pt x="2" y="0"/>
                    </a:moveTo>
                    <a:lnTo>
                      <a:pt x="2" y="0"/>
                    </a:lnTo>
                    <a:lnTo>
                      <a:pt x="0" y="8"/>
                    </a:lnTo>
                    <a:lnTo>
                      <a:pt x="0" y="416"/>
                    </a:lnTo>
                    <a:lnTo>
                      <a:pt x="0" y="416"/>
                    </a:lnTo>
                    <a:lnTo>
                      <a:pt x="2" y="422"/>
                    </a:lnTo>
                    <a:lnTo>
                      <a:pt x="232" y="192"/>
                    </a:lnTo>
                    <a:lnTo>
                      <a:pt x="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50" name="Freeform 10"/>
              <p:cNvSpPr>
                <a:spLocks/>
              </p:cNvSpPr>
              <p:nvPr/>
            </p:nvSpPr>
            <p:spPr bwMode="black">
              <a:xfrm>
                <a:off x="-6323013" y="3487738"/>
                <a:ext cx="1035050" cy="371475"/>
              </a:xfrm>
              <a:custGeom>
                <a:avLst/>
                <a:gdLst/>
                <a:ahLst/>
                <a:cxnLst>
                  <a:cxn ang="0">
                    <a:pos x="420" y="0"/>
                  </a:cxn>
                  <a:cxn ang="0">
                    <a:pos x="336" y="72"/>
                  </a:cxn>
                  <a:cxn ang="0">
                    <a:pos x="336" y="72"/>
                  </a:cxn>
                  <a:cxn ang="0">
                    <a:pos x="330" y="74"/>
                  </a:cxn>
                  <a:cxn ang="0">
                    <a:pos x="326" y="74"/>
                  </a:cxn>
                  <a:cxn ang="0">
                    <a:pos x="326" y="74"/>
                  </a:cxn>
                  <a:cxn ang="0">
                    <a:pos x="322" y="74"/>
                  </a:cxn>
                  <a:cxn ang="0">
                    <a:pos x="316" y="72"/>
                  </a:cxn>
                  <a:cxn ang="0">
                    <a:pos x="232" y="0"/>
                  </a:cxn>
                  <a:cxn ang="0">
                    <a:pos x="0" y="232"/>
                  </a:cxn>
                  <a:cxn ang="0">
                    <a:pos x="0" y="232"/>
                  </a:cxn>
                  <a:cxn ang="0">
                    <a:pos x="6" y="234"/>
                  </a:cxn>
                  <a:cxn ang="0">
                    <a:pos x="646" y="234"/>
                  </a:cxn>
                  <a:cxn ang="0">
                    <a:pos x="646" y="234"/>
                  </a:cxn>
                  <a:cxn ang="0">
                    <a:pos x="652" y="232"/>
                  </a:cxn>
                  <a:cxn ang="0">
                    <a:pos x="420" y="0"/>
                  </a:cxn>
                </a:cxnLst>
                <a:rect l="0" t="0" r="r" b="b"/>
                <a:pathLst>
                  <a:path w="652" h="234">
                    <a:moveTo>
                      <a:pt x="420" y="0"/>
                    </a:moveTo>
                    <a:lnTo>
                      <a:pt x="336" y="72"/>
                    </a:lnTo>
                    <a:lnTo>
                      <a:pt x="336" y="72"/>
                    </a:lnTo>
                    <a:lnTo>
                      <a:pt x="330" y="74"/>
                    </a:lnTo>
                    <a:lnTo>
                      <a:pt x="326" y="74"/>
                    </a:lnTo>
                    <a:lnTo>
                      <a:pt x="326" y="74"/>
                    </a:lnTo>
                    <a:lnTo>
                      <a:pt x="322" y="74"/>
                    </a:lnTo>
                    <a:lnTo>
                      <a:pt x="316" y="72"/>
                    </a:lnTo>
                    <a:lnTo>
                      <a:pt x="232" y="0"/>
                    </a:lnTo>
                    <a:lnTo>
                      <a:pt x="0" y="232"/>
                    </a:lnTo>
                    <a:lnTo>
                      <a:pt x="0" y="232"/>
                    </a:lnTo>
                    <a:lnTo>
                      <a:pt x="6" y="234"/>
                    </a:lnTo>
                    <a:lnTo>
                      <a:pt x="646" y="234"/>
                    </a:lnTo>
                    <a:lnTo>
                      <a:pt x="646" y="234"/>
                    </a:lnTo>
                    <a:lnTo>
                      <a:pt x="652" y="232"/>
                    </a:lnTo>
                    <a:lnTo>
                      <a:pt x="42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grpSp>
        <p:sp>
          <p:nvSpPr>
            <p:cNvPr id="51" name="TextBox 50"/>
            <p:cNvSpPr txBox="1"/>
            <p:nvPr/>
          </p:nvSpPr>
          <p:spPr bwMode="black">
            <a:xfrm>
              <a:off x="575526" y="3795324"/>
              <a:ext cx="1494320" cy="126958"/>
            </a:xfrm>
            <a:prstGeom prst="rect">
              <a:avLst/>
            </a:prstGeom>
          </p:spPr>
          <p:txBody>
            <a:bodyPr vert="horz" wrap="none" lIns="0" tIns="0" rIns="0" bIns="0" rtlCol="0">
              <a:spAutoFit/>
            </a:bodyPr>
            <a:lstStyle/>
            <a:p>
              <a:pPr marL="4763"/>
              <a:r>
                <a:rPr lang="en-GB" sz="1100" dirty="0">
                  <a:solidFill>
                    <a:schemeClr val="bg1"/>
                  </a:solidFill>
                </a:rPr>
                <a:t>fhampson@cigionline.org</a:t>
              </a:r>
            </a:p>
          </p:txBody>
        </p:sp>
      </p:grpSp>
      <p:grpSp>
        <p:nvGrpSpPr>
          <p:cNvPr id="84" name="Group 83"/>
          <p:cNvGrpSpPr/>
          <p:nvPr/>
        </p:nvGrpSpPr>
        <p:grpSpPr bwMode="black">
          <a:xfrm>
            <a:off x="2011672" y="4817219"/>
            <a:ext cx="1829675" cy="211980"/>
            <a:chOff x="331541" y="4016967"/>
            <a:chExt cx="1829675" cy="158985"/>
          </a:xfrm>
        </p:grpSpPr>
        <p:grpSp>
          <p:nvGrpSpPr>
            <p:cNvPr id="36" name="Group 35"/>
            <p:cNvGrpSpPr>
              <a:grpSpLocks noChangeAspect="1"/>
            </p:cNvGrpSpPr>
            <p:nvPr/>
          </p:nvGrpSpPr>
          <p:grpSpPr bwMode="black">
            <a:xfrm flipH="1">
              <a:off x="331541" y="4027264"/>
              <a:ext cx="126792" cy="148688"/>
              <a:chOff x="8553450" y="4149725"/>
              <a:chExt cx="790575" cy="927100"/>
            </a:xfrm>
            <a:solidFill>
              <a:schemeClr val="bg1"/>
            </a:solidFill>
          </p:grpSpPr>
          <p:sp>
            <p:nvSpPr>
              <p:cNvPr id="37" name="Freeform 58"/>
              <p:cNvSpPr>
                <a:spLocks/>
              </p:cNvSpPr>
              <p:nvPr/>
            </p:nvSpPr>
            <p:spPr bwMode="black">
              <a:xfrm>
                <a:off x="8747125" y="4187825"/>
                <a:ext cx="596900" cy="860425"/>
              </a:xfrm>
              <a:custGeom>
                <a:avLst/>
                <a:gdLst/>
                <a:ahLst/>
                <a:cxnLst>
                  <a:cxn ang="0">
                    <a:pos x="370" y="60"/>
                  </a:cxn>
                  <a:cxn ang="0">
                    <a:pos x="306" y="10"/>
                  </a:cxn>
                  <a:cxn ang="0">
                    <a:pos x="290" y="0"/>
                  </a:cxn>
                  <a:cxn ang="0">
                    <a:pos x="240" y="106"/>
                  </a:cxn>
                  <a:cxn ang="0">
                    <a:pos x="240" y="106"/>
                  </a:cxn>
                  <a:cxn ang="0">
                    <a:pos x="240" y="118"/>
                  </a:cxn>
                  <a:cxn ang="0">
                    <a:pos x="240" y="124"/>
                  </a:cxn>
                  <a:cxn ang="0">
                    <a:pos x="236" y="128"/>
                  </a:cxn>
                  <a:cxn ang="0">
                    <a:pos x="162" y="260"/>
                  </a:cxn>
                  <a:cxn ang="0">
                    <a:pos x="160" y="260"/>
                  </a:cxn>
                  <a:cxn ang="0">
                    <a:pos x="86" y="392"/>
                  </a:cxn>
                  <a:cxn ang="0">
                    <a:pos x="86" y="392"/>
                  </a:cxn>
                  <a:cxn ang="0">
                    <a:pos x="82" y="398"/>
                  </a:cxn>
                  <a:cxn ang="0">
                    <a:pos x="78" y="400"/>
                  </a:cxn>
                  <a:cxn ang="0">
                    <a:pos x="68" y="406"/>
                  </a:cxn>
                  <a:cxn ang="0">
                    <a:pos x="0" y="504"/>
                  </a:cxn>
                  <a:cxn ang="0">
                    <a:pos x="18" y="512"/>
                  </a:cxn>
                  <a:cxn ang="0">
                    <a:pos x="94" y="542"/>
                  </a:cxn>
                  <a:cxn ang="0">
                    <a:pos x="94" y="542"/>
                  </a:cxn>
                  <a:cxn ang="0">
                    <a:pos x="98" y="542"/>
                  </a:cxn>
                  <a:cxn ang="0">
                    <a:pos x="104" y="542"/>
                  </a:cxn>
                  <a:cxn ang="0">
                    <a:pos x="110" y="540"/>
                  </a:cxn>
                  <a:cxn ang="0">
                    <a:pos x="116" y="536"/>
                  </a:cxn>
                  <a:cxn ang="0">
                    <a:pos x="126" y="524"/>
                  </a:cxn>
                  <a:cxn ang="0">
                    <a:pos x="136" y="510"/>
                  </a:cxn>
                  <a:cxn ang="0">
                    <a:pos x="220" y="372"/>
                  </a:cxn>
                  <a:cxn ang="0">
                    <a:pos x="252" y="314"/>
                  </a:cxn>
                  <a:cxn ang="0">
                    <a:pos x="254" y="314"/>
                  </a:cxn>
                  <a:cxn ang="0">
                    <a:pos x="286" y="256"/>
                  </a:cxn>
                  <a:cxn ang="0">
                    <a:pos x="364" y="114"/>
                  </a:cxn>
                  <a:cxn ang="0">
                    <a:pos x="364" y="114"/>
                  </a:cxn>
                  <a:cxn ang="0">
                    <a:pos x="370" y="98"/>
                  </a:cxn>
                  <a:cxn ang="0">
                    <a:pos x="376" y="84"/>
                  </a:cxn>
                  <a:cxn ang="0">
                    <a:pos x="376" y="76"/>
                  </a:cxn>
                  <a:cxn ang="0">
                    <a:pos x="376" y="70"/>
                  </a:cxn>
                  <a:cxn ang="0">
                    <a:pos x="374" y="66"/>
                  </a:cxn>
                  <a:cxn ang="0">
                    <a:pos x="370" y="60"/>
                  </a:cxn>
                  <a:cxn ang="0">
                    <a:pos x="370" y="60"/>
                  </a:cxn>
                </a:cxnLst>
                <a:rect l="0" t="0" r="r" b="b"/>
                <a:pathLst>
                  <a:path w="376" h="542">
                    <a:moveTo>
                      <a:pt x="370" y="60"/>
                    </a:moveTo>
                    <a:lnTo>
                      <a:pt x="306" y="10"/>
                    </a:lnTo>
                    <a:lnTo>
                      <a:pt x="290" y="0"/>
                    </a:lnTo>
                    <a:lnTo>
                      <a:pt x="240" y="106"/>
                    </a:lnTo>
                    <a:lnTo>
                      <a:pt x="240" y="106"/>
                    </a:lnTo>
                    <a:lnTo>
                      <a:pt x="240" y="118"/>
                    </a:lnTo>
                    <a:lnTo>
                      <a:pt x="240" y="124"/>
                    </a:lnTo>
                    <a:lnTo>
                      <a:pt x="236" y="128"/>
                    </a:lnTo>
                    <a:lnTo>
                      <a:pt x="162" y="260"/>
                    </a:lnTo>
                    <a:lnTo>
                      <a:pt x="160" y="260"/>
                    </a:lnTo>
                    <a:lnTo>
                      <a:pt x="86" y="392"/>
                    </a:lnTo>
                    <a:lnTo>
                      <a:pt x="86" y="392"/>
                    </a:lnTo>
                    <a:lnTo>
                      <a:pt x="82" y="398"/>
                    </a:lnTo>
                    <a:lnTo>
                      <a:pt x="78" y="400"/>
                    </a:lnTo>
                    <a:lnTo>
                      <a:pt x="68" y="406"/>
                    </a:lnTo>
                    <a:lnTo>
                      <a:pt x="0" y="504"/>
                    </a:lnTo>
                    <a:lnTo>
                      <a:pt x="18" y="512"/>
                    </a:lnTo>
                    <a:lnTo>
                      <a:pt x="94" y="542"/>
                    </a:lnTo>
                    <a:lnTo>
                      <a:pt x="94" y="542"/>
                    </a:lnTo>
                    <a:lnTo>
                      <a:pt x="98" y="542"/>
                    </a:lnTo>
                    <a:lnTo>
                      <a:pt x="104" y="542"/>
                    </a:lnTo>
                    <a:lnTo>
                      <a:pt x="110" y="540"/>
                    </a:lnTo>
                    <a:lnTo>
                      <a:pt x="116" y="536"/>
                    </a:lnTo>
                    <a:lnTo>
                      <a:pt x="126" y="524"/>
                    </a:lnTo>
                    <a:lnTo>
                      <a:pt x="136" y="510"/>
                    </a:lnTo>
                    <a:lnTo>
                      <a:pt x="220" y="372"/>
                    </a:lnTo>
                    <a:lnTo>
                      <a:pt x="252" y="314"/>
                    </a:lnTo>
                    <a:lnTo>
                      <a:pt x="254" y="314"/>
                    </a:lnTo>
                    <a:lnTo>
                      <a:pt x="286" y="256"/>
                    </a:lnTo>
                    <a:lnTo>
                      <a:pt x="364" y="114"/>
                    </a:lnTo>
                    <a:lnTo>
                      <a:pt x="364" y="114"/>
                    </a:lnTo>
                    <a:lnTo>
                      <a:pt x="370" y="98"/>
                    </a:lnTo>
                    <a:lnTo>
                      <a:pt x="376" y="84"/>
                    </a:lnTo>
                    <a:lnTo>
                      <a:pt x="376" y="76"/>
                    </a:lnTo>
                    <a:lnTo>
                      <a:pt x="376" y="70"/>
                    </a:lnTo>
                    <a:lnTo>
                      <a:pt x="374" y="66"/>
                    </a:lnTo>
                    <a:lnTo>
                      <a:pt x="370" y="60"/>
                    </a:lnTo>
                    <a:lnTo>
                      <a:pt x="370" y="6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38" name="Freeform 59"/>
              <p:cNvSpPr>
                <a:spLocks/>
              </p:cNvSpPr>
              <p:nvPr/>
            </p:nvSpPr>
            <p:spPr bwMode="black">
              <a:xfrm>
                <a:off x="8677275" y="4787900"/>
                <a:ext cx="161925" cy="190500"/>
              </a:xfrm>
              <a:custGeom>
                <a:avLst/>
                <a:gdLst/>
                <a:ahLst/>
                <a:cxnLst>
                  <a:cxn ang="0">
                    <a:pos x="48" y="6"/>
                  </a:cxn>
                  <a:cxn ang="0">
                    <a:pos x="38" y="22"/>
                  </a:cxn>
                  <a:cxn ang="0">
                    <a:pos x="38" y="22"/>
                  </a:cxn>
                  <a:cxn ang="0">
                    <a:pos x="34" y="34"/>
                  </a:cxn>
                  <a:cxn ang="0">
                    <a:pos x="28" y="48"/>
                  </a:cxn>
                  <a:cxn ang="0">
                    <a:pos x="28" y="48"/>
                  </a:cxn>
                  <a:cxn ang="0">
                    <a:pos x="20" y="58"/>
                  </a:cxn>
                  <a:cxn ang="0">
                    <a:pos x="12" y="68"/>
                  </a:cxn>
                  <a:cxn ang="0">
                    <a:pos x="2" y="84"/>
                  </a:cxn>
                  <a:cxn ang="0">
                    <a:pos x="2" y="84"/>
                  </a:cxn>
                  <a:cxn ang="0">
                    <a:pos x="0" y="90"/>
                  </a:cxn>
                  <a:cxn ang="0">
                    <a:pos x="0" y="94"/>
                  </a:cxn>
                  <a:cxn ang="0">
                    <a:pos x="4" y="100"/>
                  </a:cxn>
                  <a:cxn ang="0">
                    <a:pos x="8" y="104"/>
                  </a:cxn>
                  <a:cxn ang="0">
                    <a:pos x="34" y="120"/>
                  </a:cxn>
                  <a:cxn ang="0">
                    <a:pos x="102" y="22"/>
                  </a:cxn>
                  <a:cxn ang="0">
                    <a:pos x="66" y="2"/>
                  </a:cxn>
                  <a:cxn ang="0">
                    <a:pos x="66" y="2"/>
                  </a:cxn>
                  <a:cxn ang="0">
                    <a:pos x="60" y="0"/>
                  </a:cxn>
                  <a:cxn ang="0">
                    <a:pos x="56" y="0"/>
                  </a:cxn>
                  <a:cxn ang="0">
                    <a:pos x="50" y="2"/>
                  </a:cxn>
                  <a:cxn ang="0">
                    <a:pos x="48" y="6"/>
                  </a:cxn>
                  <a:cxn ang="0">
                    <a:pos x="48" y="6"/>
                  </a:cxn>
                </a:cxnLst>
                <a:rect l="0" t="0" r="r" b="b"/>
                <a:pathLst>
                  <a:path w="102" h="120">
                    <a:moveTo>
                      <a:pt x="48" y="6"/>
                    </a:moveTo>
                    <a:lnTo>
                      <a:pt x="38" y="22"/>
                    </a:lnTo>
                    <a:lnTo>
                      <a:pt x="38" y="22"/>
                    </a:lnTo>
                    <a:lnTo>
                      <a:pt x="34" y="34"/>
                    </a:lnTo>
                    <a:lnTo>
                      <a:pt x="28" y="48"/>
                    </a:lnTo>
                    <a:lnTo>
                      <a:pt x="28" y="48"/>
                    </a:lnTo>
                    <a:lnTo>
                      <a:pt x="20" y="58"/>
                    </a:lnTo>
                    <a:lnTo>
                      <a:pt x="12" y="68"/>
                    </a:lnTo>
                    <a:lnTo>
                      <a:pt x="2" y="84"/>
                    </a:lnTo>
                    <a:lnTo>
                      <a:pt x="2" y="84"/>
                    </a:lnTo>
                    <a:lnTo>
                      <a:pt x="0" y="90"/>
                    </a:lnTo>
                    <a:lnTo>
                      <a:pt x="0" y="94"/>
                    </a:lnTo>
                    <a:lnTo>
                      <a:pt x="4" y="100"/>
                    </a:lnTo>
                    <a:lnTo>
                      <a:pt x="8" y="104"/>
                    </a:lnTo>
                    <a:lnTo>
                      <a:pt x="34" y="120"/>
                    </a:lnTo>
                    <a:lnTo>
                      <a:pt x="102" y="22"/>
                    </a:lnTo>
                    <a:lnTo>
                      <a:pt x="66" y="2"/>
                    </a:lnTo>
                    <a:lnTo>
                      <a:pt x="66" y="2"/>
                    </a:lnTo>
                    <a:lnTo>
                      <a:pt x="60" y="0"/>
                    </a:lnTo>
                    <a:lnTo>
                      <a:pt x="56" y="0"/>
                    </a:lnTo>
                    <a:lnTo>
                      <a:pt x="50" y="2"/>
                    </a:lnTo>
                    <a:lnTo>
                      <a:pt x="48" y="6"/>
                    </a:lnTo>
                    <a:lnTo>
                      <a:pt x="48" y="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39" name="Freeform 60"/>
              <p:cNvSpPr>
                <a:spLocks/>
              </p:cNvSpPr>
              <p:nvPr/>
            </p:nvSpPr>
            <p:spPr bwMode="black">
              <a:xfrm>
                <a:off x="9042400" y="4149725"/>
                <a:ext cx="149225" cy="200025"/>
              </a:xfrm>
              <a:custGeom>
                <a:avLst/>
                <a:gdLst/>
                <a:ahLst/>
                <a:cxnLst>
                  <a:cxn ang="0">
                    <a:pos x="8" y="104"/>
                  </a:cxn>
                  <a:cxn ang="0">
                    <a:pos x="44" y="126"/>
                  </a:cxn>
                  <a:cxn ang="0">
                    <a:pos x="94" y="18"/>
                  </a:cxn>
                  <a:cxn ang="0">
                    <a:pos x="66" y="2"/>
                  </a:cxn>
                  <a:cxn ang="0">
                    <a:pos x="66" y="2"/>
                  </a:cxn>
                  <a:cxn ang="0">
                    <a:pos x="62" y="0"/>
                  </a:cxn>
                  <a:cxn ang="0">
                    <a:pos x="56" y="0"/>
                  </a:cxn>
                  <a:cxn ang="0">
                    <a:pos x="50" y="2"/>
                  </a:cxn>
                  <a:cxn ang="0">
                    <a:pos x="48" y="6"/>
                  </a:cxn>
                  <a:cxn ang="0">
                    <a:pos x="40" y="20"/>
                  </a:cxn>
                  <a:cxn ang="0">
                    <a:pos x="40" y="20"/>
                  </a:cxn>
                  <a:cxn ang="0">
                    <a:pos x="36" y="34"/>
                  </a:cxn>
                  <a:cxn ang="0">
                    <a:pos x="28" y="48"/>
                  </a:cxn>
                  <a:cxn ang="0">
                    <a:pos x="28" y="48"/>
                  </a:cxn>
                  <a:cxn ang="0">
                    <a:pos x="20" y="62"/>
                  </a:cxn>
                  <a:cxn ang="0">
                    <a:pos x="10" y="72"/>
                  </a:cxn>
                  <a:cxn ang="0">
                    <a:pos x="2" y="86"/>
                  </a:cxn>
                  <a:cxn ang="0">
                    <a:pos x="2" y="86"/>
                  </a:cxn>
                  <a:cxn ang="0">
                    <a:pos x="0" y="90"/>
                  </a:cxn>
                  <a:cxn ang="0">
                    <a:pos x="0" y="96"/>
                  </a:cxn>
                  <a:cxn ang="0">
                    <a:pos x="4" y="100"/>
                  </a:cxn>
                  <a:cxn ang="0">
                    <a:pos x="8" y="104"/>
                  </a:cxn>
                  <a:cxn ang="0">
                    <a:pos x="8" y="104"/>
                  </a:cxn>
                </a:cxnLst>
                <a:rect l="0" t="0" r="r" b="b"/>
                <a:pathLst>
                  <a:path w="94" h="126">
                    <a:moveTo>
                      <a:pt x="8" y="104"/>
                    </a:moveTo>
                    <a:lnTo>
                      <a:pt x="44" y="126"/>
                    </a:lnTo>
                    <a:lnTo>
                      <a:pt x="94" y="18"/>
                    </a:lnTo>
                    <a:lnTo>
                      <a:pt x="66" y="2"/>
                    </a:lnTo>
                    <a:lnTo>
                      <a:pt x="66" y="2"/>
                    </a:lnTo>
                    <a:lnTo>
                      <a:pt x="62" y="0"/>
                    </a:lnTo>
                    <a:lnTo>
                      <a:pt x="56" y="0"/>
                    </a:lnTo>
                    <a:lnTo>
                      <a:pt x="50" y="2"/>
                    </a:lnTo>
                    <a:lnTo>
                      <a:pt x="48" y="6"/>
                    </a:lnTo>
                    <a:lnTo>
                      <a:pt x="40" y="20"/>
                    </a:lnTo>
                    <a:lnTo>
                      <a:pt x="40" y="20"/>
                    </a:lnTo>
                    <a:lnTo>
                      <a:pt x="36" y="34"/>
                    </a:lnTo>
                    <a:lnTo>
                      <a:pt x="28" y="48"/>
                    </a:lnTo>
                    <a:lnTo>
                      <a:pt x="28" y="48"/>
                    </a:lnTo>
                    <a:lnTo>
                      <a:pt x="20" y="62"/>
                    </a:lnTo>
                    <a:lnTo>
                      <a:pt x="10" y="72"/>
                    </a:lnTo>
                    <a:lnTo>
                      <a:pt x="2" y="86"/>
                    </a:lnTo>
                    <a:lnTo>
                      <a:pt x="2" y="86"/>
                    </a:lnTo>
                    <a:lnTo>
                      <a:pt x="0" y="90"/>
                    </a:lnTo>
                    <a:lnTo>
                      <a:pt x="0" y="96"/>
                    </a:lnTo>
                    <a:lnTo>
                      <a:pt x="4" y="100"/>
                    </a:lnTo>
                    <a:lnTo>
                      <a:pt x="8" y="104"/>
                    </a:lnTo>
                    <a:lnTo>
                      <a:pt x="8" y="10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40" name="Freeform 61"/>
              <p:cNvSpPr>
                <a:spLocks/>
              </p:cNvSpPr>
              <p:nvPr/>
            </p:nvSpPr>
            <p:spPr bwMode="black">
              <a:xfrm>
                <a:off x="8553450" y="4416425"/>
                <a:ext cx="288925" cy="660400"/>
              </a:xfrm>
              <a:custGeom>
                <a:avLst/>
                <a:gdLst/>
                <a:ahLst/>
                <a:cxnLst>
                  <a:cxn ang="0">
                    <a:pos x="38" y="16"/>
                  </a:cxn>
                  <a:cxn ang="0">
                    <a:pos x="68" y="10"/>
                  </a:cxn>
                  <a:cxn ang="0">
                    <a:pos x="114" y="8"/>
                  </a:cxn>
                  <a:cxn ang="0">
                    <a:pos x="144" y="14"/>
                  </a:cxn>
                  <a:cxn ang="0">
                    <a:pos x="158" y="32"/>
                  </a:cxn>
                  <a:cxn ang="0">
                    <a:pos x="160" y="56"/>
                  </a:cxn>
                  <a:cxn ang="0">
                    <a:pos x="150" y="86"/>
                  </a:cxn>
                  <a:cxn ang="0">
                    <a:pos x="124" y="138"/>
                  </a:cxn>
                  <a:cxn ang="0">
                    <a:pos x="48" y="258"/>
                  </a:cxn>
                  <a:cxn ang="0">
                    <a:pos x="10" y="332"/>
                  </a:cxn>
                  <a:cxn ang="0">
                    <a:pos x="2" y="362"/>
                  </a:cxn>
                  <a:cxn ang="0">
                    <a:pos x="2" y="388"/>
                  </a:cxn>
                  <a:cxn ang="0">
                    <a:pos x="16" y="406"/>
                  </a:cxn>
                  <a:cxn ang="0">
                    <a:pos x="46" y="414"/>
                  </a:cxn>
                  <a:cxn ang="0">
                    <a:pos x="60" y="416"/>
                  </a:cxn>
                  <a:cxn ang="0">
                    <a:pos x="118" y="410"/>
                  </a:cxn>
                  <a:cxn ang="0">
                    <a:pos x="140" y="404"/>
                  </a:cxn>
                  <a:cxn ang="0">
                    <a:pos x="146" y="392"/>
                  </a:cxn>
                  <a:cxn ang="0">
                    <a:pos x="112" y="400"/>
                  </a:cxn>
                  <a:cxn ang="0">
                    <a:pos x="64" y="404"/>
                  </a:cxn>
                  <a:cxn ang="0">
                    <a:pos x="36" y="394"/>
                  </a:cxn>
                  <a:cxn ang="0">
                    <a:pos x="28" y="386"/>
                  </a:cxn>
                  <a:cxn ang="0">
                    <a:pos x="26" y="360"/>
                  </a:cxn>
                  <a:cxn ang="0">
                    <a:pos x="36" y="328"/>
                  </a:cxn>
                  <a:cxn ang="0">
                    <a:pos x="54" y="290"/>
                  </a:cxn>
                  <a:cxn ang="0">
                    <a:pos x="108" y="202"/>
                  </a:cxn>
                  <a:cxn ang="0">
                    <a:pos x="158" y="114"/>
                  </a:cxn>
                  <a:cxn ang="0">
                    <a:pos x="176" y="76"/>
                  </a:cxn>
                  <a:cxn ang="0">
                    <a:pos x="182" y="42"/>
                  </a:cxn>
                  <a:cxn ang="0">
                    <a:pos x="176" y="18"/>
                  </a:cxn>
                  <a:cxn ang="0">
                    <a:pos x="166" y="8"/>
                  </a:cxn>
                  <a:cxn ang="0">
                    <a:pos x="132" y="0"/>
                  </a:cxn>
                  <a:cxn ang="0">
                    <a:pos x="78" y="2"/>
                  </a:cxn>
                  <a:cxn ang="0">
                    <a:pos x="40" y="10"/>
                  </a:cxn>
                </a:cxnLst>
                <a:rect l="0" t="0" r="r" b="b"/>
                <a:pathLst>
                  <a:path w="182" h="416">
                    <a:moveTo>
                      <a:pt x="40" y="10"/>
                    </a:moveTo>
                    <a:lnTo>
                      <a:pt x="38" y="16"/>
                    </a:lnTo>
                    <a:lnTo>
                      <a:pt x="38" y="16"/>
                    </a:lnTo>
                    <a:lnTo>
                      <a:pt x="68" y="10"/>
                    </a:lnTo>
                    <a:lnTo>
                      <a:pt x="94" y="8"/>
                    </a:lnTo>
                    <a:lnTo>
                      <a:pt x="114" y="8"/>
                    </a:lnTo>
                    <a:lnTo>
                      <a:pt x="132" y="10"/>
                    </a:lnTo>
                    <a:lnTo>
                      <a:pt x="144" y="14"/>
                    </a:lnTo>
                    <a:lnTo>
                      <a:pt x="152" y="22"/>
                    </a:lnTo>
                    <a:lnTo>
                      <a:pt x="158" y="32"/>
                    </a:lnTo>
                    <a:lnTo>
                      <a:pt x="160" y="42"/>
                    </a:lnTo>
                    <a:lnTo>
                      <a:pt x="160" y="56"/>
                    </a:lnTo>
                    <a:lnTo>
                      <a:pt x="156" y="70"/>
                    </a:lnTo>
                    <a:lnTo>
                      <a:pt x="150" y="86"/>
                    </a:lnTo>
                    <a:lnTo>
                      <a:pt x="142" y="102"/>
                    </a:lnTo>
                    <a:lnTo>
                      <a:pt x="124" y="138"/>
                    </a:lnTo>
                    <a:lnTo>
                      <a:pt x="100" y="178"/>
                    </a:lnTo>
                    <a:lnTo>
                      <a:pt x="48" y="258"/>
                    </a:lnTo>
                    <a:lnTo>
                      <a:pt x="26" y="296"/>
                    </a:lnTo>
                    <a:lnTo>
                      <a:pt x="10" y="332"/>
                    </a:lnTo>
                    <a:lnTo>
                      <a:pt x="4" y="348"/>
                    </a:lnTo>
                    <a:lnTo>
                      <a:pt x="2" y="362"/>
                    </a:lnTo>
                    <a:lnTo>
                      <a:pt x="0" y="376"/>
                    </a:lnTo>
                    <a:lnTo>
                      <a:pt x="2" y="388"/>
                    </a:lnTo>
                    <a:lnTo>
                      <a:pt x="8" y="398"/>
                    </a:lnTo>
                    <a:lnTo>
                      <a:pt x="16" y="406"/>
                    </a:lnTo>
                    <a:lnTo>
                      <a:pt x="28" y="412"/>
                    </a:lnTo>
                    <a:lnTo>
                      <a:pt x="46" y="414"/>
                    </a:lnTo>
                    <a:lnTo>
                      <a:pt x="46" y="414"/>
                    </a:lnTo>
                    <a:lnTo>
                      <a:pt x="60" y="416"/>
                    </a:lnTo>
                    <a:lnTo>
                      <a:pt x="78" y="414"/>
                    </a:lnTo>
                    <a:lnTo>
                      <a:pt x="118" y="410"/>
                    </a:lnTo>
                    <a:lnTo>
                      <a:pt x="118" y="410"/>
                    </a:lnTo>
                    <a:lnTo>
                      <a:pt x="140" y="404"/>
                    </a:lnTo>
                    <a:lnTo>
                      <a:pt x="164" y="398"/>
                    </a:lnTo>
                    <a:lnTo>
                      <a:pt x="146" y="392"/>
                    </a:lnTo>
                    <a:lnTo>
                      <a:pt x="146" y="392"/>
                    </a:lnTo>
                    <a:lnTo>
                      <a:pt x="112" y="400"/>
                    </a:lnTo>
                    <a:lnTo>
                      <a:pt x="86" y="402"/>
                    </a:lnTo>
                    <a:lnTo>
                      <a:pt x="64" y="404"/>
                    </a:lnTo>
                    <a:lnTo>
                      <a:pt x="48" y="400"/>
                    </a:lnTo>
                    <a:lnTo>
                      <a:pt x="36" y="394"/>
                    </a:lnTo>
                    <a:lnTo>
                      <a:pt x="32" y="390"/>
                    </a:lnTo>
                    <a:lnTo>
                      <a:pt x="28" y="386"/>
                    </a:lnTo>
                    <a:lnTo>
                      <a:pt x="26" y="374"/>
                    </a:lnTo>
                    <a:lnTo>
                      <a:pt x="26" y="360"/>
                    </a:lnTo>
                    <a:lnTo>
                      <a:pt x="30" y="346"/>
                    </a:lnTo>
                    <a:lnTo>
                      <a:pt x="36" y="328"/>
                    </a:lnTo>
                    <a:lnTo>
                      <a:pt x="44" y="310"/>
                    </a:lnTo>
                    <a:lnTo>
                      <a:pt x="54" y="290"/>
                    </a:lnTo>
                    <a:lnTo>
                      <a:pt x="80" y="246"/>
                    </a:lnTo>
                    <a:lnTo>
                      <a:pt x="108" y="202"/>
                    </a:lnTo>
                    <a:lnTo>
                      <a:pt x="134" y="158"/>
                    </a:lnTo>
                    <a:lnTo>
                      <a:pt x="158" y="114"/>
                    </a:lnTo>
                    <a:lnTo>
                      <a:pt x="168" y="94"/>
                    </a:lnTo>
                    <a:lnTo>
                      <a:pt x="176" y="76"/>
                    </a:lnTo>
                    <a:lnTo>
                      <a:pt x="180" y="58"/>
                    </a:lnTo>
                    <a:lnTo>
                      <a:pt x="182" y="42"/>
                    </a:lnTo>
                    <a:lnTo>
                      <a:pt x="180" y="30"/>
                    </a:lnTo>
                    <a:lnTo>
                      <a:pt x="176" y="18"/>
                    </a:lnTo>
                    <a:lnTo>
                      <a:pt x="170" y="12"/>
                    </a:lnTo>
                    <a:lnTo>
                      <a:pt x="166" y="8"/>
                    </a:lnTo>
                    <a:lnTo>
                      <a:pt x="152" y="2"/>
                    </a:lnTo>
                    <a:lnTo>
                      <a:pt x="132" y="0"/>
                    </a:lnTo>
                    <a:lnTo>
                      <a:pt x="108" y="0"/>
                    </a:lnTo>
                    <a:lnTo>
                      <a:pt x="78" y="2"/>
                    </a:lnTo>
                    <a:lnTo>
                      <a:pt x="40" y="10"/>
                    </a:lnTo>
                    <a:lnTo>
                      <a:pt x="40" y="1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grpSp>
        <p:sp>
          <p:nvSpPr>
            <p:cNvPr id="52" name="TextBox 51"/>
            <p:cNvSpPr txBox="1"/>
            <p:nvPr/>
          </p:nvSpPr>
          <p:spPr bwMode="black">
            <a:xfrm>
              <a:off x="575526" y="4016967"/>
              <a:ext cx="1585690" cy="126958"/>
            </a:xfrm>
            <a:prstGeom prst="rect">
              <a:avLst/>
            </a:prstGeom>
          </p:spPr>
          <p:txBody>
            <a:bodyPr vert="horz" wrap="none" lIns="0" tIns="0" rIns="0" bIns="0" rtlCol="0">
              <a:spAutoFit/>
            </a:bodyPr>
            <a:lstStyle/>
            <a:p>
              <a:pPr marL="4763"/>
              <a:r>
                <a:rPr lang="en-GB" sz="1100" dirty="0">
                  <a:solidFill>
                    <a:schemeClr val="bg1"/>
                  </a:solidFill>
                </a:rPr>
                <a:t>+1 519 885 2444 ext. 7201 </a:t>
              </a:r>
            </a:p>
          </p:txBody>
        </p:sp>
      </p:grpSp>
      <p:cxnSp>
        <p:nvCxnSpPr>
          <p:cNvPr id="56" name="Straight Connector 55"/>
          <p:cNvCxnSpPr/>
          <p:nvPr/>
        </p:nvCxnSpPr>
        <p:spPr>
          <a:xfrm>
            <a:off x="5048027" y="3137238"/>
            <a:ext cx="2097741" cy="0"/>
          </a:xfrm>
          <a:prstGeom prst="line">
            <a:avLst/>
          </a:prstGeom>
          <a:noFill/>
          <a:ln w="12700">
            <a:solidFill>
              <a:schemeClr val="bg1"/>
            </a:solidFill>
            <a:prstDash val="sysDot"/>
            <a:round/>
            <a:headEnd/>
            <a:tailEnd/>
          </a:ln>
          <a:effectLst/>
          <a:extLst>
            <a:ext uri="{909E8E84-426E-40DD-AFC4-6F175D3DCCD1}">
              <a14:hiddenFill xmlns:a14="http://schemas.microsoft.com/office/drawing/2010/main">
                <a:noFill/>
              </a14:hiddenFill>
            </a:ext>
          </a:extLst>
        </p:spPr>
      </p:cxnSp>
      <p:sp>
        <p:nvSpPr>
          <p:cNvPr id="58" name="TextBox 57"/>
          <p:cNvSpPr txBox="1"/>
          <p:nvPr/>
        </p:nvSpPr>
        <p:spPr>
          <a:xfrm>
            <a:off x="5069543" y="3242427"/>
            <a:ext cx="1604683" cy="553998"/>
          </a:xfrm>
          <a:prstGeom prst="rect">
            <a:avLst/>
          </a:prstGeom>
        </p:spPr>
        <p:txBody>
          <a:bodyPr vert="horz" wrap="square" lIns="0" tIns="0" rIns="0" bIns="0" rtlCol="0">
            <a:spAutoFit/>
          </a:bodyPr>
          <a:lstStyle/>
          <a:p>
            <a:pPr marL="4763"/>
            <a:r>
              <a:rPr lang="en-GB" sz="1400" b="1" dirty="0">
                <a:solidFill>
                  <a:schemeClr val="bg1"/>
                </a:solidFill>
              </a:rPr>
              <a:t>Sean Simpson</a:t>
            </a:r>
          </a:p>
          <a:p>
            <a:pPr marL="4763"/>
            <a:r>
              <a:rPr lang="en-CA" sz="1100" dirty="0">
                <a:solidFill>
                  <a:schemeClr val="bg1"/>
                </a:solidFill>
              </a:rPr>
              <a:t>Vice President </a:t>
            </a:r>
          </a:p>
          <a:p>
            <a:pPr marL="4763"/>
            <a:r>
              <a:rPr lang="en-CA" sz="1100" dirty="0">
                <a:solidFill>
                  <a:schemeClr val="bg1"/>
                </a:solidFill>
              </a:rPr>
              <a:t>Ipsos Public Affairs</a:t>
            </a:r>
            <a:endParaRPr lang="en-GB" sz="1100" dirty="0">
              <a:solidFill>
                <a:schemeClr val="bg1"/>
              </a:solidFill>
            </a:endParaRPr>
          </a:p>
        </p:txBody>
      </p:sp>
      <p:grpSp>
        <p:nvGrpSpPr>
          <p:cNvPr id="86" name="Group 85"/>
          <p:cNvGrpSpPr/>
          <p:nvPr/>
        </p:nvGrpSpPr>
        <p:grpSpPr bwMode="black">
          <a:xfrm>
            <a:off x="5064310" y="4585967"/>
            <a:ext cx="1745141" cy="191240"/>
            <a:chOff x="3384178" y="3795324"/>
            <a:chExt cx="1745141" cy="143430"/>
          </a:xfrm>
        </p:grpSpPr>
        <p:grpSp>
          <p:nvGrpSpPr>
            <p:cNvPr id="64" name="Group 153"/>
            <p:cNvGrpSpPr>
              <a:grpSpLocks noChangeAspect="1"/>
            </p:cNvGrpSpPr>
            <p:nvPr/>
          </p:nvGrpSpPr>
          <p:grpSpPr bwMode="black">
            <a:xfrm>
              <a:off x="3384178" y="3849114"/>
              <a:ext cx="134459" cy="89640"/>
              <a:chOff x="-6357938" y="3122613"/>
              <a:chExt cx="1104900" cy="736600"/>
            </a:xfrm>
            <a:solidFill>
              <a:schemeClr val="bg1"/>
            </a:solidFill>
          </p:grpSpPr>
          <p:sp>
            <p:nvSpPr>
              <p:cNvPr id="65" name="Freeform 7"/>
              <p:cNvSpPr>
                <a:spLocks/>
              </p:cNvSpPr>
              <p:nvPr/>
            </p:nvSpPr>
            <p:spPr bwMode="black">
              <a:xfrm>
                <a:off x="-6319838" y="3122613"/>
                <a:ext cx="1028700" cy="431800"/>
              </a:xfrm>
              <a:custGeom>
                <a:avLst/>
                <a:gdLst/>
                <a:ahLst/>
                <a:cxnLst>
                  <a:cxn ang="0">
                    <a:pos x="324" y="272"/>
                  </a:cxn>
                  <a:cxn ang="0">
                    <a:pos x="648" y="0"/>
                  </a:cxn>
                  <a:cxn ang="0">
                    <a:pos x="648" y="0"/>
                  </a:cxn>
                  <a:cxn ang="0">
                    <a:pos x="644" y="0"/>
                  </a:cxn>
                  <a:cxn ang="0">
                    <a:pos x="4" y="0"/>
                  </a:cxn>
                  <a:cxn ang="0">
                    <a:pos x="4" y="0"/>
                  </a:cxn>
                  <a:cxn ang="0">
                    <a:pos x="0" y="0"/>
                  </a:cxn>
                  <a:cxn ang="0">
                    <a:pos x="324" y="272"/>
                  </a:cxn>
                </a:cxnLst>
                <a:rect l="0" t="0" r="r" b="b"/>
                <a:pathLst>
                  <a:path w="648" h="272">
                    <a:moveTo>
                      <a:pt x="324" y="272"/>
                    </a:moveTo>
                    <a:lnTo>
                      <a:pt x="648" y="0"/>
                    </a:lnTo>
                    <a:lnTo>
                      <a:pt x="648" y="0"/>
                    </a:lnTo>
                    <a:lnTo>
                      <a:pt x="644" y="0"/>
                    </a:lnTo>
                    <a:lnTo>
                      <a:pt x="4" y="0"/>
                    </a:lnTo>
                    <a:lnTo>
                      <a:pt x="4" y="0"/>
                    </a:lnTo>
                    <a:lnTo>
                      <a:pt x="0" y="0"/>
                    </a:lnTo>
                    <a:lnTo>
                      <a:pt x="324" y="27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66" name="Freeform 8"/>
              <p:cNvSpPr>
                <a:spLocks/>
              </p:cNvSpPr>
              <p:nvPr/>
            </p:nvSpPr>
            <p:spPr bwMode="black">
              <a:xfrm>
                <a:off x="-5621338" y="3154363"/>
                <a:ext cx="368300" cy="669925"/>
              </a:xfrm>
              <a:custGeom>
                <a:avLst/>
                <a:gdLst/>
                <a:ahLst/>
                <a:cxnLst>
                  <a:cxn ang="0">
                    <a:pos x="232" y="8"/>
                  </a:cxn>
                  <a:cxn ang="0">
                    <a:pos x="232" y="8"/>
                  </a:cxn>
                  <a:cxn ang="0">
                    <a:pos x="230" y="0"/>
                  </a:cxn>
                  <a:cxn ang="0">
                    <a:pos x="0" y="192"/>
                  </a:cxn>
                  <a:cxn ang="0">
                    <a:pos x="230" y="422"/>
                  </a:cxn>
                  <a:cxn ang="0">
                    <a:pos x="230" y="422"/>
                  </a:cxn>
                  <a:cxn ang="0">
                    <a:pos x="232" y="416"/>
                  </a:cxn>
                  <a:cxn ang="0">
                    <a:pos x="232" y="8"/>
                  </a:cxn>
                </a:cxnLst>
                <a:rect l="0" t="0" r="r" b="b"/>
                <a:pathLst>
                  <a:path w="232" h="422">
                    <a:moveTo>
                      <a:pt x="232" y="8"/>
                    </a:moveTo>
                    <a:lnTo>
                      <a:pt x="232" y="8"/>
                    </a:lnTo>
                    <a:lnTo>
                      <a:pt x="230" y="0"/>
                    </a:lnTo>
                    <a:lnTo>
                      <a:pt x="0" y="192"/>
                    </a:lnTo>
                    <a:lnTo>
                      <a:pt x="230" y="422"/>
                    </a:lnTo>
                    <a:lnTo>
                      <a:pt x="230" y="422"/>
                    </a:lnTo>
                    <a:lnTo>
                      <a:pt x="232" y="416"/>
                    </a:lnTo>
                    <a:lnTo>
                      <a:pt x="232" y="8"/>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67" name="Freeform 9"/>
              <p:cNvSpPr>
                <a:spLocks/>
              </p:cNvSpPr>
              <p:nvPr/>
            </p:nvSpPr>
            <p:spPr bwMode="black">
              <a:xfrm>
                <a:off x="-6357938" y="3154363"/>
                <a:ext cx="368300" cy="669925"/>
              </a:xfrm>
              <a:custGeom>
                <a:avLst/>
                <a:gdLst/>
                <a:ahLst/>
                <a:cxnLst>
                  <a:cxn ang="0">
                    <a:pos x="2" y="0"/>
                  </a:cxn>
                  <a:cxn ang="0">
                    <a:pos x="2" y="0"/>
                  </a:cxn>
                  <a:cxn ang="0">
                    <a:pos x="0" y="8"/>
                  </a:cxn>
                  <a:cxn ang="0">
                    <a:pos x="0" y="416"/>
                  </a:cxn>
                  <a:cxn ang="0">
                    <a:pos x="0" y="416"/>
                  </a:cxn>
                  <a:cxn ang="0">
                    <a:pos x="2" y="422"/>
                  </a:cxn>
                  <a:cxn ang="0">
                    <a:pos x="232" y="192"/>
                  </a:cxn>
                  <a:cxn ang="0">
                    <a:pos x="2" y="0"/>
                  </a:cxn>
                </a:cxnLst>
                <a:rect l="0" t="0" r="r" b="b"/>
                <a:pathLst>
                  <a:path w="232" h="422">
                    <a:moveTo>
                      <a:pt x="2" y="0"/>
                    </a:moveTo>
                    <a:lnTo>
                      <a:pt x="2" y="0"/>
                    </a:lnTo>
                    <a:lnTo>
                      <a:pt x="0" y="8"/>
                    </a:lnTo>
                    <a:lnTo>
                      <a:pt x="0" y="416"/>
                    </a:lnTo>
                    <a:lnTo>
                      <a:pt x="0" y="416"/>
                    </a:lnTo>
                    <a:lnTo>
                      <a:pt x="2" y="422"/>
                    </a:lnTo>
                    <a:lnTo>
                      <a:pt x="232" y="192"/>
                    </a:lnTo>
                    <a:lnTo>
                      <a:pt x="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68" name="Freeform 10"/>
              <p:cNvSpPr>
                <a:spLocks/>
              </p:cNvSpPr>
              <p:nvPr/>
            </p:nvSpPr>
            <p:spPr bwMode="black">
              <a:xfrm>
                <a:off x="-6323013" y="3487738"/>
                <a:ext cx="1035050" cy="371475"/>
              </a:xfrm>
              <a:custGeom>
                <a:avLst/>
                <a:gdLst/>
                <a:ahLst/>
                <a:cxnLst>
                  <a:cxn ang="0">
                    <a:pos x="420" y="0"/>
                  </a:cxn>
                  <a:cxn ang="0">
                    <a:pos x="336" y="72"/>
                  </a:cxn>
                  <a:cxn ang="0">
                    <a:pos x="336" y="72"/>
                  </a:cxn>
                  <a:cxn ang="0">
                    <a:pos x="330" y="74"/>
                  </a:cxn>
                  <a:cxn ang="0">
                    <a:pos x="326" y="74"/>
                  </a:cxn>
                  <a:cxn ang="0">
                    <a:pos x="326" y="74"/>
                  </a:cxn>
                  <a:cxn ang="0">
                    <a:pos x="322" y="74"/>
                  </a:cxn>
                  <a:cxn ang="0">
                    <a:pos x="316" y="72"/>
                  </a:cxn>
                  <a:cxn ang="0">
                    <a:pos x="232" y="0"/>
                  </a:cxn>
                  <a:cxn ang="0">
                    <a:pos x="0" y="232"/>
                  </a:cxn>
                  <a:cxn ang="0">
                    <a:pos x="0" y="232"/>
                  </a:cxn>
                  <a:cxn ang="0">
                    <a:pos x="6" y="234"/>
                  </a:cxn>
                  <a:cxn ang="0">
                    <a:pos x="646" y="234"/>
                  </a:cxn>
                  <a:cxn ang="0">
                    <a:pos x="646" y="234"/>
                  </a:cxn>
                  <a:cxn ang="0">
                    <a:pos x="652" y="232"/>
                  </a:cxn>
                  <a:cxn ang="0">
                    <a:pos x="420" y="0"/>
                  </a:cxn>
                </a:cxnLst>
                <a:rect l="0" t="0" r="r" b="b"/>
                <a:pathLst>
                  <a:path w="652" h="234">
                    <a:moveTo>
                      <a:pt x="420" y="0"/>
                    </a:moveTo>
                    <a:lnTo>
                      <a:pt x="336" y="72"/>
                    </a:lnTo>
                    <a:lnTo>
                      <a:pt x="336" y="72"/>
                    </a:lnTo>
                    <a:lnTo>
                      <a:pt x="330" y="74"/>
                    </a:lnTo>
                    <a:lnTo>
                      <a:pt x="326" y="74"/>
                    </a:lnTo>
                    <a:lnTo>
                      <a:pt x="326" y="74"/>
                    </a:lnTo>
                    <a:lnTo>
                      <a:pt x="322" y="74"/>
                    </a:lnTo>
                    <a:lnTo>
                      <a:pt x="316" y="72"/>
                    </a:lnTo>
                    <a:lnTo>
                      <a:pt x="232" y="0"/>
                    </a:lnTo>
                    <a:lnTo>
                      <a:pt x="0" y="232"/>
                    </a:lnTo>
                    <a:lnTo>
                      <a:pt x="0" y="232"/>
                    </a:lnTo>
                    <a:lnTo>
                      <a:pt x="6" y="234"/>
                    </a:lnTo>
                    <a:lnTo>
                      <a:pt x="646" y="234"/>
                    </a:lnTo>
                    <a:lnTo>
                      <a:pt x="646" y="234"/>
                    </a:lnTo>
                    <a:lnTo>
                      <a:pt x="652" y="232"/>
                    </a:lnTo>
                    <a:lnTo>
                      <a:pt x="42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grpSp>
        <p:sp>
          <p:nvSpPr>
            <p:cNvPr id="69" name="TextBox 68"/>
            <p:cNvSpPr txBox="1"/>
            <p:nvPr/>
          </p:nvSpPr>
          <p:spPr bwMode="black">
            <a:xfrm>
              <a:off x="3633397" y="3795324"/>
              <a:ext cx="1495922" cy="126958"/>
            </a:xfrm>
            <a:prstGeom prst="rect">
              <a:avLst/>
            </a:prstGeom>
          </p:spPr>
          <p:txBody>
            <a:bodyPr vert="horz" wrap="none" lIns="0" tIns="0" rIns="0" bIns="0" rtlCol="0">
              <a:spAutoFit/>
            </a:bodyPr>
            <a:lstStyle/>
            <a:p>
              <a:pPr marL="4763"/>
              <a:r>
                <a:rPr lang="en-GB" sz="1100" dirty="0">
                  <a:solidFill>
                    <a:schemeClr val="bg1"/>
                  </a:solidFill>
                </a:rPr>
                <a:t>Sean.Simpson@ipsos.com</a:t>
              </a:r>
            </a:p>
          </p:txBody>
        </p:sp>
      </p:grpSp>
      <p:grpSp>
        <p:nvGrpSpPr>
          <p:cNvPr id="87" name="Group 86"/>
          <p:cNvGrpSpPr/>
          <p:nvPr/>
        </p:nvGrpSpPr>
        <p:grpSpPr bwMode="black">
          <a:xfrm>
            <a:off x="5069543" y="4817224"/>
            <a:ext cx="1273434" cy="211976"/>
            <a:chOff x="3389412" y="4016970"/>
            <a:chExt cx="1273434" cy="158982"/>
          </a:xfrm>
        </p:grpSpPr>
        <p:grpSp>
          <p:nvGrpSpPr>
            <p:cNvPr id="59" name="Group 58"/>
            <p:cNvGrpSpPr>
              <a:grpSpLocks noChangeAspect="1"/>
            </p:cNvGrpSpPr>
            <p:nvPr/>
          </p:nvGrpSpPr>
          <p:grpSpPr bwMode="black">
            <a:xfrm flipH="1">
              <a:off x="3389412" y="4027264"/>
              <a:ext cx="126792" cy="148688"/>
              <a:chOff x="8553450" y="4149725"/>
              <a:chExt cx="790575" cy="927100"/>
            </a:xfrm>
            <a:solidFill>
              <a:schemeClr val="bg1"/>
            </a:solidFill>
          </p:grpSpPr>
          <p:sp>
            <p:nvSpPr>
              <p:cNvPr id="60" name="Freeform 58"/>
              <p:cNvSpPr>
                <a:spLocks/>
              </p:cNvSpPr>
              <p:nvPr/>
            </p:nvSpPr>
            <p:spPr bwMode="black">
              <a:xfrm>
                <a:off x="8747125" y="4187825"/>
                <a:ext cx="596900" cy="860425"/>
              </a:xfrm>
              <a:custGeom>
                <a:avLst/>
                <a:gdLst/>
                <a:ahLst/>
                <a:cxnLst>
                  <a:cxn ang="0">
                    <a:pos x="370" y="60"/>
                  </a:cxn>
                  <a:cxn ang="0">
                    <a:pos x="306" y="10"/>
                  </a:cxn>
                  <a:cxn ang="0">
                    <a:pos x="290" y="0"/>
                  </a:cxn>
                  <a:cxn ang="0">
                    <a:pos x="240" y="106"/>
                  </a:cxn>
                  <a:cxn ang="0">
                    <a:pos x="240" y="106"/>
                  </a:cxn>
                  <a:cxn ang="0">
                    <a:pos x="240" y="118"/>
                  </a:cxn>
                  <a:cxn ang="0">
                    <a:pos x="240" y="124"/>
                  </a:cxn>
                  <a:cxn ang="0">
                    <a:pos x="236" y="128"/>
                  </a:cxn>
                  <a:cxn ang="0">
                    <a:pos x="162" y="260"/>
                  </a:cxn>
                  <a:cxn ang="0">
                    <a:pos x="160" y="260"/>
                  </a:cxn>
                  <a:cxn ang="0">
                    <a:pos x="86" y="392"/>
                  </a:cxn>
                  <a:cxn ang="0">
                    <a:pos x="86" y="392"/>
                  </a:cxn>
                  <a:cxn ang="0">
                    <a:pos x="82" y="398"/>
                  </a:cxn>
                  <a:cxn ang="0">
                    <a:pos x="78" y="400"/>
                  </a:cxn>
                  <a:cxn ang="0">
                    <a:pos x="68" y="406"/>
                  </a:cxn>
                  <a:cxn ang="0">
                    <a:pos x="0" y="504"/>
                  </a:cxn>
                  <a:cxn ang="0">
                    <a:pos x="18" y="512"/>
                  </a:cxn>
                  <a:cxn ang="0">
                    <a:pos x="94" y="542"/>
                  </a:cxn>
                  <a:cxn ang="0">
                    <a:pos x="94" y="542"/>
                  </a:cxn>
                  <a:cxn ang="0">
                    <a:pos x="98" y="542"/>
                  </a:cxn>
                  <a:cxn ang="0">
                    <a:pos x="104" y="542"/>
                  </a:cxn>
                  <a:cxn ang="0">
                    <a:pos x="110" y="540"/>
                  </a:cxn>
                  <a:cxn ang="0">
                    <a:pos x="116" y="536"/>
                  </a:cxn>
                  <a:cxn ang="0">
                    <a:pos x="126" y="524"/>
                  </a:cxn>
                  <a:cxn ang="0">
                    <a:pos x="136" y="510"/>
                  </a:cxn>
                  <a:cxn ang="0">
                    <a:pos x="220" y="372"/>
                  </a:cxn>
                  <a:cxn ang="0">
                    <a:pos x="252" y="314"/>
                  </a:cxn>
                  <a:cxn ang="0">
                    <a:pos x="254" y="314"/>
                  </a:cxn>
                  <a:cxn ang="0">
                    <a:pos x="286" y="256"/>
                  </a:cxn>
                  <a:cxn ang="0">
                    <a:pos x="364" y="114"/>
                  </a:cxn>
                  <a:cxn ang="0">
                    <a:pos x="364" y="114"/>
                  </a:cxn>
                  <a:cxn ang="0">
                    <a:pos x="370" y="98"/>
                  </a:cxn>
                  <a:cxn ang="0">
                    <a:pos x="376" y="84"/>
                  </a:cxn>
                  <a:cxn ang="0">
                    <a:pos x="376" y="76"/>
                  </a:cxn>
                  <a:cxn ang="0">
                    <a:pos x="376" y="70"/>
                  </a:cxn>
                  <a:cxn ang="0">
                    <a:pos x="374" y="66"/>
                  </a:cxn>
                  <a:cxn ang="0">
                    <a:pos x="370" y="60"/>
                  </a:cxn>
                  <a:cxn ang="0">
                    <a:pos x="370" y="60"/>
                  </a:cxn>
                </a:cxnLst>
                <a:rect l="0" t="0" r="r" b="b"/>
                <a:pathLst>
                  <a:path w="376" h="542">
                    <a:moveTo>
                      <a:pt x="370" y="60"/>
                    </a:moveTo>
                    <a:lnTo>
                      <a:pt x="306" y="10"/>
                    </a:lnTo>
                    <a:lnTo>
                      <a:pt x="290" y="0"/>
                    </a:lnTo>
                    <a:lnTo>
                      <a:pt x="240" y="106"/>
                    </a:lnTo>
                    <a:lnTo>
                      <a:pt x="240" y="106"/>
                    </a:lnTo>
                    <a:lnTo>
                      <a:pt x="240" y="118"/>
                    </a:lnTo>
                    <a:lnTo>
                      <a:pt x="240" y="124"/>
                    </a:lnTo>
                    <a:lnTo>
                      <a:pt x="236" y="128"/>
                    </a:lnTo>
                    <a:lnTo>
                      <a:pt x="162" y="260"/>
                    </a:lnTo>
                    <a:lnTo>
                      <a:pt x="160" y="260"/>
                    </a:lnTo>
                    <a:lnTo>
                      <a:pt x="86" y="392"/>
                    </a:lnTo>
                    <a:lnTo>
                      <a:pt x="86" y="392"/>
                    </a:lnTo>
                    <a:lnTo>
                      <a:pt x="82" y="398"/>
                    </a:lnTo>
                    <a:lnTo>
                      <a:pt x="78" y="400"/>
                    </a:lnTo>
                    <a:lnTo>
                      <a:pt x="68" y="406"/>
                    </a:lnTo>
                    <a:lnTo>
                      <a:pt x="0" y="504"/>
                    </a:lnTo>
                    <a:lnTo>
                      <a:pt x="18" y="512"/>
                    </a:lnTo>
                    <a:lnTo>
                      <a:pt x="94" y="542"/>
                    </a:lnTo>
                    <a:lnTo>
                      <a:pt x="94" y="542"/>
                    </a:lnTo>
                    <a:lnTo>
                      <a:pt x="98" y="542"/>
                    </a:lnTo>
                    <a:lnTo>
                      <a:pt x="104" y="542"/>
                    </a:lnTo>
                    <a:lnTo>
                      <a:pt x="110" y="540"/>
                    </a:lnTo>
                    <a:lnTo>
                      <a:pt x="116" y="536"/>
                    </a:lnTo>
                    <a:lnTo>
                      <a:pt x="126" y="524"/>
                    </a:lnTo>
                    <a:lnTo>
                      <a:pt x="136" y="510"/>
                    </a:lnTo>
                    <a:lnTo>
                      <a:pt x="220" y="372"/>
                    </a:lnTo>
                    <a:lnTo>
                      <a:pt x="252" y="314"/>
                    </a:lnTo>
                    <a:lnTo>
                      <a:pt x="254" y="314"/>
                    </a:lnTo>
                    <a:lnTo>
                      <a:pt x="286" y="256"/>
                    </a:lnTo>
                    <a:lnTo>
                      <a:pt x="364" y="114"/>
                    </a:lnTo>
                    <a:lnTo>
                      <a:pt x="364" y="114"/>
                    </a:lnTo>
                    <a:lnTo>
                      <a:pt x="370" y="98"/>
                    </a:lnTo>
                    <a:lnTo>
                      <a:pt x="376" y="84"/>
                    </a:lnTo>
                    <a:lnTo>
                      <a:pt x="376" y="76"/>
                    </a:lnTo>
                    <a:lnTo>
                      <a:pt x="376" y="70"/>
                    </a:lnTo>
                    <a:lnTo>
                      <a:pt x="374" y="66"/>
                    </a:lnTo>
                    <a:lnTo>
                      <a:pt x="370" y="60"/>
                    </a:lnTo>
                    <a:lnTo>
                      <a:pt x="370" y="6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61" name="Freeform 59"/>
              <p:cNvSpPr>
                <a:spLocks/>
              </p:cNvSpPr>
              <p:nvPr/>
            </p:nvSpPr>
            <p:spPr bwMode="black">
              <a:xfrm>
                <a:off x="8677275" y="4787900"/>
                <a:ext cx="161925" cy="190500"/>
              </a:xfrm>
              <a:custGeom>
                <a:avLst/>
                <a:gdLst/>
                <a:ahLst/>
                <a:cxnLst>
                  <a:cxn ang="0">
                    <a:pos x="48" y="6"/>
                  </a:cxn>
                  <a:cxn ang="0">
                    <a:pos x="38" y="22"/>
                  </a:cxn>
                  <a:cxn ang="0">
                    <a:pos x="38" y="22"/>
                  </a:cxn>
                  <a:cxn ang="0">
                    <a:pos x="34" y="34"/>
                  </a:cxn>
                  <a:cxn ang="0">
                    <a:pos x="28" y="48"/>
                  </a:cxn>
                  <a:cxn ang="0">
                    <a:pos x="28" y="48"/>
                  </a:cxn>
                  <a:cxn ang="0">
                    <a:pos x="20" y="58"/>
                  </a:cxn>
                  <a:cxn ang="0">
                    <a:pos x="12" y="68"/>
                  </a:cxn>
                  <a:cxn ang="0">
                    <a:pos x="2" y="84"/>
                  </a:cxn>
                  <a:cxn ang="0">
                    <a:pos x="2" y="84"/>
                  </a:cxn>
                  <a:cxn ang="0">
                    <a:pos x="0" y="90"/>
                  </a:cxn>
                  <a:cxn ang="0">
                    <a:pos x="0" y="94"/>
                  </a:cxn>
                  <a:cxn ang="0">
                    <a:pos x="4" y="100"/>
                  </a:cxn>
                  <a:cxn ang="0">
                    <a:pos x="8" y="104"/>
                  </a:cxn>
                  <a:cxn ang="0">
                    <a:pos x="34" y="120"/>
                  </a:cxn>
                  <a:cxn ang="0">
                    <a:pos x="102" y="22"/>
                  </a:cxn>
                  <a:cxn ang="0">
                    <a:pos x="66" y="2"/>
                  </a:cxn>
                  <a:cxn ang="0">
                    <a:pos x="66" y="2"/>
                  </a:cxn>
                  <a:cxn ang="0">
                    <a:pos x="60" y="0"/>
                  </a:cxn>
                  <a:cxn ang="0">
                    <a:pos x="56" y="0"/>
                  </a:cxn>
                  <a:cxn ang="0">
                    <a:pos x="50" y="2"/>
                  </a:cxn>
                  <a:cxn ang="0">
                    <a:pos x="48" y="6"/>
                  </a:cxn>
                  <a:cxn ang="0">
                    <a:pos x="48" y="6"/>
                  </a:cxn>
                </a:cxnLst>
                <a:rect l="0" t="0" r="r" b="b"/>
                <a:pathLst>
                  <a:path w="102" h="120">
                    <a:moveTo>
                      <a:pt x="48" y="6"/>
                    </a:moveTo>
                    <a:lnTo>
                      <a:pt x="38" y="22"/>
                    </a:lnTo>
                    <a:lnTo>
                      <a:pt x="38" y="22"/>
                    </a:lnTo>
                    <a:lnTo>
                      <a:pt x="34" y="34"/>
                    </a:lnTo>
                    <a:lnTo>
                      <a:pt x="28" y="48"/>
                    </a:lnTo>
                    <a:lnTo>
                      <a:pt x="28" y="48"/>
                    </a:lnTo>
                    <a:lnTo>
                      <a:pt x="20" y="58"/>
                    </a:lnTo>
                    <a:lnTo>
                      <a:pt x="12" y="68"/>
                    </a:lnTo>
                    <a:lnTo>
                      <a:pt x="2" y="84"/>
                    </a:lnTo>
                    <a:lnTo>
                      <a:pt x="2" y="84"/>
                    </a:lnTo>
                    <a:lnTo>
                      <a:pt x="0" y="90"/>
                    </a:lnTo>
                    <a:lnTo>
                      <a:pt x="0" y="94"/>
                    </a:lnTo>
                    <a:lnTo>
                      <a:pt x="4" y="100"/>
                    </a:lnTo>
                    <a:lnTo>
                      <a:pt x="8" y="104"/>
                    </a:lnTo>
                    <a:lnTo>
                      <a:pt x="34" y="120"/>
                    </a:lnTo>
                    <a:lnTo>
                      <a:pt x="102" y="22"/>
                    </a:lnTo>
                    <a:lnTo>
                      <a:pt x="66" y="2"/>
                    </a:lnTo>
                    <a:lnTo>
                      <a:pt x="66" y="2"/>
                    </a:lnTo>
                    <a:lnTo>
                      <a:pt x="60" y="0"/>
                    </a:lnTo>
                    <a:lnTo>
                      <a:pt x="56" y="0"/>
                    </a:lnTo>
                    <a:lnTo>
                      <a:pt x="50" y="2"/>
                    </a:lnTo>
                    <a:lnTo>
                      <a:pt x="48" y="6"/>
                    </a:lnTo>
                    <a:lnTo>
                      <a:pt x="48" y="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62" name="Freeform 60"/>
              <p:cNvSpPr>
                <a:spLocks/>
              </p:cNvSpPr>
              <p:nvPr/>
            </p:nvSpPr>
            <p:spPr bwMode="black">
              <a:xfrm>
                <a:off x="9042400" y="4149725"/>
                <a:ext cx="149225" cy="200025"/>
              </a:xfrm>
              <a:custGeom>
                <a:avLst/>
                <a:gdLst/>
                <a:ahLst/>
                <a:cxnLst>
                  <a:cxn ang="0">
                    <a:pos x="8" y="104"/>
                  </a:cxn>
                  <a:cxn ang="0">
                    <a:pos x="44" y="126"/>
                  </a:cxn>
                  <a:cxn ang="0">
                    <a:pos x="94" y="18"/>
                  </a:cxn>
                  <a:cxn ang="0">
                    <a:pos x="66" y="2"/>
                  </a:cxn>
                  <a:cxn ang="0">
                    <a:pos x="66" y="2"/>
                  </a:cxn>
                  <a:cxn ang="0">
                    <a:pos x="62" y="0"/>
                  </a:cxn>
                  <a:cxn ang="0">
                    <a:pos x="56" y="0"/>
                  </a:cxn>
                  <a:cxn ang="0">
                    <a:pos x="50" y="2"/>
                  </a:cxn>
                  <a:cxn ang="0">
                    <a:pos x="48" y="6"/>
                  </a:cxn>
                  <a:cxn ang="0">
                    <a:pos x="40" y="20"/>
                  </a:cxn>
                  <a:cxn ang="0">
                    <a:pos x="40" y="20"/>
                  </a:cxn>
                  <a:cxn ang="0">
                    <a:pos x="36" y="34"/>
                  </a:cxn>
                  <a:cxn ang="0">
                    <a:pos x="28" y="48"/>
                  </a:cxn>
                  <a:cxn ang="0">
                    <a:pos x="28" y="48"/>
                  </a:cxn>
                  <a:cxn ang="0">
                    <a:pos x="20" y="62"/>
                  </a:cxn>
                  <a:cxn ang="0">
                    <a:pos x="10" y="72"/>
                  </a:cxn>
                  <a:cxn ang="0">
                    <a:pos x="2" y="86"/>
                  </a:cxn>
                  <a:cxn ang="0">
                    <a:pos x="2" y="86"/>
                  </a:cxn>
                  <a:cxn ang="0">
                    <a:pos x="0" y="90"/>
                  </a:cxn>
                  <a:cxn ang="0">
                    <a:pos x="0" y="96"/>
                  </a:cxn>
                  <a:cxn ang="0">
                    <a:pos x="4" y="100"/>
                  </a:cxn>
                  <a:cxn ang="0">
                    <a:pos x="8" y="104"/>
                  </a:cxn>
                  <a:cxn ang="0">
                    <a:pos x="8" y="104"/>
                  </a:cxn>
                </a:cxnLst>
                <a:rect l="0" t="0" r="r" b="b"/>
                <a:pathLst>
                  <a:path w="94" h="126">
                    <a:moveTo>
                      <a:pt x="8" y="104"/>
                    </a:moveTo>
                    <a:lnTo>
                      <a:pt x="44" y="126"/>
                    </a:lnTo>
                    <a:lnTo>
                      <a:pt x="94" y="18"/>
                    </a:lnTo>
                    <a:lnTo>
                      <a:pt x="66" y="2"/>
                    </a:lnTo>
                    <a:lnTo>
                      <a:pt x="66" y="2"/>
                    </a:lnTo>
                    <a:lnTo>
                      <a:pt x="62" y="0"/>
                    </a:lnTo>
                    <a:lnTo>
                      <a:pt x="56" y="0"/>
                    </a:lnTo>
                    <a:lnTo>
                      <a:pt x="50" y="2"/>
                    </a:lnTo>
                    <a:lnTo>
                      <a:pt x="48" y="6"/>
                    </a:lnTo>
                    <a:lnTo>
                      <a:pt x="40" y="20"/>
                    </a:lnTo>
                    <a:lnTo>
                      <a:pt x="40" y="20"/>
                    </a:lnTo>
                    <a:lnTo>
                      <a:pt x="36" y="34"/>
                    </a:lnTo>
                    <a:lnTo>
                      <a:pt x="28" y="48"/>
                    </a:lnTo>
                    <a:lnTo>
                      <a:pt x="28" y="48"/>
                    </a:lnTo>
                    <a:lnTo>
                      <a:pt x="20" y="62"/>
                    </a:lnTo>
                    <a:lnTo>
                      <a:pt x="10" y="72"/>
                    </a:lnTo>
                    <a:lnTo>
                      <a:pt x="2" y="86"/>
                    </a:lnTo>
                    <a:lnTo>
                      <a:pt x="2" y="86"/>
                    </a:lnTo>
                    <a:lnTo>
                      <a:pt x="0" y="90"/>
                    </a:lnTo>
                    <a:lnTo>
                      <a:pt x="0" y="96"/>
                    </a:lnTo>
                    <a:lnTo>
                      <a:pt x="4" y="100"/>
                    </a:lnTo>
                    <a:lnTo>
                      <a:pt x="8" y="104"/>
                    </a:lnTo>
                    <a:lnTo>
                      <a:pt x="8" y="10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63" name="Freeform 61"/>
              <p:cNvSpPr>
                <a:spLocks/>
              </p:cNvSpPr>
              <p:nvPr/>
            </p:nvSpPr>
            <p:spPr bwMode="black">
              <a:xfrm>
                <a:off x="8553450" y="4416425"/>
                <a:ext cx="288925" cy="660400"/>
              </a:xfrm>
              <a:custGeom>
                <a:avLst/>
                <a:gdLst/>
                <a:ahLst/>
                <a:cxnLst>
                  <a:cxn ang="0">
                    <a:pos x="38" y="16"/>
                  </a:cxn>
                  <a:cxn ang="0">
                    <a:pos x="68" y="10"/>
                  </a:cxn>
                  <a:cxn ang="0">
                    <a:pos x="114" y="8"/>
                  </a:cxn>
                  <a:cxn ang="0">
                    <a:pos x="144" y="14"/>
                  </a:cxn>
                  <a:cxn ang="0">
                    <a:pos x="158" y="32"/>
                  </a:cxn>
                  <a:cxn ang="0">
                    <a:pos x="160" y="56"/>
                  </a:cxn>
                  <a:cxn ang="0">
                    <a:pos x="150" y="86"/>
                  </a:cxn>
                  <a:cxn ang="0">
                    <a:pos x="124" y="138"/>
                  </a:cxn>
                  <a:cxn ang="0">
                    <a:pos x="48" y="258"/>
                  </a:cxn>
                  <a:cxn ang="0">
                    <a:pos x="10" y="332"/>
                  </a:cxn>
                  <a:cxn ang="0">
                    <a:pos x="2" y="362"/>
                  </a:cxn>
                  <a:cxn ang="0">
                    <a:pos x="2" y="388"/>
                  </a:cxn>
                  <a:cxn ang="0">
                    <a:pos x="16" y="406"/>
                  </a:cxn>
                  <a:cxn ang="0">
                    <a:pos x="46" y="414"/>
                  </a:cxn>
                  <a:cxn ang="0">
                    <a:pos x="60" y="416"/>
                  </a:cxn>
                  <a:cxn ang="0">
                    <a:pos x="118" y="410"/>
                  </a:cxn>
                  <a:cxn ang="0">
                    <a:pos x="140" y="404"/>
                  </a:cxn>
                  <a:cxn ang="0">
                    <a:pos x="146" y="392"/>
                  </a:cxn>
                  <a:cxn ang="0">
                    <a:pos x="112" y="400"/>
                  </a:cxn>
                  <a:cxn ang="0">
                    <a:pos x="64" y="404"/>
                  </a:cxn>
                  <a:cxn ang="0">
                    <a:pos x="36" y="394"/>
                  </a:cxn>
                  <a:cxn ang="0">
                    <a:pos x="28" y="386"/>
                  </a:cxn>
                  <a:cxn ang="0">
                    <a:pos x="26" y="360"/>
                  </a:cxn>
                  <a:cxn ang="0">
                    <a:pos x="36" y="328"/>
                  </a:cxn>
                  <a:cxn ang="0">
                    <a:pos x="54" y="290"/>
                  </a:cxn>
                  <a:cxn ang="0">
                    <a:pos x="108" y="202"/>
                  </a:cxn>
                  <a:cxn ang="0">
                    <a:pos x="158" y="114"/>
                  </a:cxn>
                  <a:cxn ang="0">
                    <a:pos x="176" y="76"/>
                  </a:cxn>
                  <a:cxn ang="0">
                    <a:pos x="182" y="42"/>
                  </a:cxn>
                  <a:cxn ang="0">
                    <a:pos x="176" y="18"/>
                  </a:cxn>
                  <a:cxn ang="0">
                    <a:pos x="166" y="8"/>
                  </a:cxn>
                  <a:cxn ang="0">
                    <a:pos x="132" y="0"/>
                  </a:cxn>
                  <a:cxn ang="0">
                    <a:pos x="78" y="2"/>
                  </a:cxn>
                  <a:cxn ang="0">
                    <a:pos x="40" y="10"/>
                  </a:cxn>
                </a:cxnLst>
                <a:rect l="0" t="0" r="r" b="b"/>
                <a:pathLst>
                  <a:path w="182" h="416">
                    <a:moveTo>
                      <a:pt x="40" y="10"/>
                    </a:moveTo>
                    <a:lnTo>
                      <a:pt x="38" y="16"/>
                    </a:lnTo>
                    <a:lnTo>
                      <a:pt x="38" y="16"/>
                    </a:lnTo>
                    <a:lnTo>
                      <a:pt x="68" y="10"/>
                    </a:lnTo>
                    <a:lnTo>
                      <a:pt x="94" y="8"/>
                    </a:lnTo>
                    <a:lnTo>
                      <a:pt x="114" y="8"/>
                    </a:lnTo>
                    <a:lnTo>
                      <a:pt x="132" y="10"/>
                    </a:lnTo>
                    <a:lnTo>
                      <a:pt x="144" y="14"/>
                    </a:lnTo>
                    <a:lnTo>
                      <a:pt x="152" y="22"/>
                    </a:lnTo>
                    <a:lnTo>
                      <a:pt x="158" y="32"/>
                    </a:lnTo>
                    <a:lnTo>
                      <a:pt x="160" y="42"/>
                    </a:lnTo>
                    <a:lnTo>
                      <a:pt x="160" y="56"/>
                    </a:lnTo>
                    <a:lnTo>
                      <a:pt x="156" y="70"/>
                    </a:lnTo>
                    <a:lnTo>
                      <a:pt x="150" y="86"/>
                    </a:lnTo>
                    <a:lnTo>
                      <a:pt x="142" y="102"/>
                    </a:lnTo>
                    <a:lnTo>
                      <a:pt x="124" y="138"/>
                    </a:lnTo>
                    <a:lnTo>
                      <a:pt x="100" y="178"/>
                    </a:lnTo>
                    <a:lnTo>
                      <a:pt x="48" y="258"/>
                    </a:lnTo>
                    <a:lnTo>
                      <a:pt x="26" y="296"/>
                    </a:lnTo>
                    <a:lnTo>
                      <a:pt x="10" y="332"/>
                    </a:lnTo>
                    <a:lnTo>
                      <a:pt x="4" y="348"/>
                    </a:lnTo>
                    <a:lnTo>
                      <a:pt x="2" y="362"/>
                    </a:lnTo>
                    <a:lnTo>
                      <a:pt x="0" y="376"/>
                    </a:lnTo>
                    <a:lnTo>
                      <a:pt x="2" y="388"/>
                    </a:lnTo>
                    <a:lnTo>
                      <a:pt x="8" y="398"/>
                    </a:lnTo>
                    <a:lnTo>
                      <a:pt x="16" y="406"/>
                    </a:lnTo>
                    <a:lnTo>
                      <a:pt x="28" y="412"/>
                    </a:lnTo>
                    <a:lnTo>
                      <a:pt x="46" y="414"/>
                    </a:lnTo>
                    <a:lnTo>
                      <a:pt x="46" y="414"/>
                    </a:lnTo>
                    <a:lnTo>
                      <a:pt x="60" y="416"/>
                    </a:lnTo>
                    <a:lnTo>
                      <a:pt x="78" y="414"/>
                    </a:lnTo>
                    <a:lnTo>
                      <a:pt x="118" y="410"/>
                    </a:lnTo>
                    <a:lnTo>
                      <a:pt x="118" y="410"/>
                    </a:lnTo>
                    <a:lnTo>
                      <a:pt x="140" y="404"/>
                    </a:lnTo>
                    <a:lnTo>
                      <a:pt x="164" y="398"/>
                    </a:lnTo>
                    <a:lnTo>
                      <a:pt x="146" y="392"/>
                    </a:lnTo>
                    <a:lnTo>
                      <a:pt x="146" y="392"/>
                    </a:lnTo>
                    <a:lnTo>
                      <a:pt x="112" y="400"/>
                    </a:lnTo>
                    <a:lnTo>
                      <a:pt x="86" y="402"/>
                    </a:lnTo>
                    <a:lnTo>
                      <a:pt x="64" y="404"/>
                    </a:lnTo>
                    <a:lnTo>
                      <a:pt x="48" y="400"/>
                    </a:lnTo>
                    <a:lnTo>
                      <a:pt x="36" y="394"/>
                    </a:lnTo>
                    <a:lnTo>
                      <a:pt x="32" y="390"/>
                    </a:lnTo>
                    <a:lnTo>
                      <a:pt x="28" y="386"/>
                    </a:lnTo>
                    <a:lnTo>
                      <a:pt x="26" y="374"/>
                    </a:lnTo>
                    <a:lnTo>
                      <a:pt x="26" y="360"/>
                    </a:lnTo>
                    <a:lnTo>
                      <a:pt x="30" y="346"/>
                    </a:lnTo>
                    <a:lnTo>
                      <a:pt x="36" y="328"/>
                    </a:lnTo>
                    <a:lnTo>
                      <a:pt x="44" y="310"/>
                    </a:lnTo>
                    <a:lnTo>
                      <a:pt x="54" y="290"/>
                    </a:lnTo>
                    <a:lnTo>
                      <a:pt x="80" y="246"/>
                    </a:lnTo>
                    <a:lnTo>
                      <a:pt x="108" y="202"/>
                    </a:lnTo>
                    <a:lnTo>
                      <a:pt x="134" y="158"/>
                    </a:lnTo>
                    <a:lnTo>
                      <a:pt x="158" y="114"/>
                    </a:lnTo>
                    <a:lnTo>
                      <a:pt x="168" y="94"/>
                    </a:lnTo>
                    <a:lnTo>
                      <a:pt x="176" y="76"/>
                    </a:lnTo>
                    <a:lnTo>
                      <a:pt x="180" y="58"/>
                    </a:lnTo>
                    <a:lnTo>
                      <a:pt x="182" y="42"/>
                    </a:lnTo>
                    <a:lnTo>
                      <a:pt x="180" y="30"/>
                    </a:lnTo>
                    <a:lnTo>
                      <a:pt x="176" y="18"/>
                    </a:lnTo>
                    <a:lnTo>
                      <a:pt x="170" y="12"/>
                    </a:lnTo>
                    <a:lnTo>
                      <a:pt x="166" y="8"/>
                    </a:lnTo>
                    <a:lnTo>
                      <a:pt x="152" y="2"/>
                    </a:lnTo>
                    <a:lnTo>
                      <a:pt x="132" y="0"/>
                    </a:lnTo>
                    <a:lnTo>
                      <a:pt x="108" y="0"/>
                    </a:lnTo>
                    <a:lnTo>
                      <a:pt x="78" y="2"/>
                    </a:lnTo>
                    <a:lnTo>
                      <a:pt x="40" y="10"/>
                    </a:lnTo>
                    <a:lnTo>
                      <a:pt x="40" y="1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grpSp>
        <p:sp>
          <p:nvSpPr>
            <p:cNvPr id="70" name="TextBox 69"/>
            <p:cNvSpPr txBox="1"/>
            <p:nvPr/>
          </p:nvSpPr>
          <p:spPr bwMode="black">
            <a:xfrm>
              <a:off x="3633397" y="4016970"/>
              <a:ext cx="1029449" cy="126958"/>
            </a:xfrm>
            <a:prstGeom prst="rect">
              <a:avLst/>
            </a:prstGeom>
          </p:spPr>
          <p:txBody>
            <a:bodyPr vert="horz" wrap="none" lIns="0" tIns="0" rIns="0" bIns="0" rtlCol="0">
              <a:spAutoFit/>
            </a:bodyPr>
            <a:lstStyle/>
            <a:p>
              <a:pPr marL="4763"/>
              <a:r>
                <a:rPr lang="en-GB" sz="1100" dirty="0">
                  <a:solidFill>
                    <a:schemeClr val="bg1"/>
                  </a:solidFill>
                </a:rPr>
                <a:t>+1 416 324 2002  </a:t>
              </a:r>
            </a:p>
          </p:txBody>
        </p:sp>
      </p:grpSp>
    </p:spTree>
    <p:extLst>
      <p:ext uri="{BB962C8B-B14F-4D97-AF65-F5344CB8AC3E}">
        <p14:creationId xmlns:p14="http://schemas.microsoft.com/office/powerpoint/2010/main" val="333521972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bwMode="ltGray">
          <a:xfrm>
            <a:off x="-114458" y="0"/>
            <a:ext cx="4012602"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Rectangle 1"/>
          <p:cNvSpPr/>
          <p:nvPr/>
        </p:nvSpPr>
        <p:spPr bwMode="ltGray">
          <a:xfrm>
            <a:off x="285326" y="1062286"/>
            <a:ext cx="3608943" cy="4371677"/>
          </a:xfrm>
          <a:prstGeom prst="rect">
            <a:avLst/>
          </a:prstGeom>
          <a:ln>
            <a:noFill/>
          </a:ln>
        </p:spPr>
        <p:txBody>
          <a:bodyPr wrap="square" lIns="62197" tIns="31099" rIns="62197" bIns="31099">
            <a:spAutoFit/>
          </a:bodyPr>
          <a:lstStyle/>
          <a:p>
            <a:pPr algn="just" hangingPunct="0">
              <a:lnSpc>
                <a:spcPts val="1600"/>
              </a:lnSpc>
            </a:pPr>
            <a:r>
              <a:rPr lang="en-GB" sz="1400" b="1" dirty="0">
                <a:solidFill>
                  <a:schemeClr val="bg1"/>
                </a:solidFill>
              </a:rPr>
              <a:t>ABOUT IPSOS</a:t>
            </a:r>
          </a:p>
          <a:p>
            <a:pPr algn="just" hangingPunct="0">
              <a:lnSpc>
                <a:spcPts val="1600"/>
              </a:lnSpc>
            </a:pPr>
            <a:endParaRPr lang="en-US" sz="1400" dirty="0">
              <a:solidFill>
                <a:schemeClr val="bg1"/>
              </a:solidFill>
            </a:endParaRPr>
          </a:p>
          <a:p>
            <a:pPr>
              <a:lnSpc>
                <a:spcPts val="1600"/>
              </a:lnSpc>
            </a:pPr>
            <a:r>
              <a:rPr lang="en-US" sz="1200" dirty="0">
                <a:solidFill>
                  <a:schemeClr val="bg1"/>
                </a:solidFill>
              </a:rPr>
              <a:t>Ipsos ranks third in the global research industry. With a strong presence in 87 countries, Ipsos employs more than 16,000 people and has the ability to conduct research programs in more than 100 countries. Founded in France in 1975, Ipsos is controlled and managed by research professionals. They have built a solid Group around a multi-specialist positioning – Media and advertising research; Marketing research; Client and employee relationship management; Opinion &amp; social research; Mobile, Online, Offline data collection and delivery. </a:t>
            </a:r>
          </a:p>
          <a:p>
            <a:pPr>
              <a:lnSpc>
                <a:spcPts val="1600"/>
              </a:lnSpc>
            </a:pPr>
            <a:endParaRPr lang="en-US" sz="1200" dirty="0">
              <a:solidFill>
                <a:schemeClr val="bg1"/>
              </a:solidFill>
            </a:endParaRPr>
          </a:p>
          <a:p>
            <a:pPr>
              <a:lnSpc>
                <a:spcPts val="1600"/>
              </a:lnSpc>
            </a:pPr>
            <a:r>
              <a:rPr lang="en-US" sz="1200" dirty="0">
                <a:solidFill>
                  <a:schemeClr val="bg1"/>
                </a:solidFill>
              </a:rPr>
              <a:t>Ipsos is listed on Eurolist - NYSE-Euronext.  The company is part of the SBF 120 and the Mid-60 index and is eligible for the Deferred Settlement Service (SRD).</a:t>
            </a:r>
          </a:p>
          <a:p>
            <a:pPr>
              <a:lnSpc>
                <a:spcPts val="1600"/>
              </a:lnSpc>
            </a:pPr>
            <a:r>
              <a:rPr lang="en-US" sz="1200" dirty="0">
                <a:solidFill>
                  <a:schemeClr val="bg1"/>
                </a:solidFill>
              </a:rPr>
              <a:t> </a:t>
            </a:r>
          </a:p>
          <a:p>
            <a:pPr>
              <a:lnSpc>
                <a:spcPts val="1600"/>
              </a:lnSpc>
            </a:pPr>
            <a:r>
              <a:rPr lang="en-US" sz="1200" dirty="0">
                <a:solidFill>
                  <a:schemeClr val="bg1"/>
                </a:solidFill>
              </a:rPr>
              <a:t>ISIN code FR0000073298, Reuters ISOS.PA, Bloomberg IPS:FP</a:t>
            </a:r>
          </a:p>
          <a:p>
            <a:pPr>
              <a:lnSpc>
                <a:spcPts val="1600"/>
              </a:lnSpc>
            </a:pPr>
            <a:r>
              <a:rPr lang="en-US" sz="1200" dirty="0">
                <a:solidFill>
                  <a:schemeClr val="bg1"/>
                </a:solidFill>
              </a:rPr>
              <a:t>www.ipsos.com</a:t>
            </a:r>
          </a:p>
        </p:txBody>
      </p:sp>
      <p:sp>
        <p:nvSpPr>
          <p:cNvPr id="3" name="Rectangle 2"/>
          <p:cNvSpPr/>
          <p:nvPr/>
        </p:nvSpPr>
        <p:spPr>
          <a:xfrm>
            <a:off x="4385051" y="1062286"/>
            <a:ext cx="4570380" cy="3776643"/>
          </a:xfrm>
          <a:prstGeom prst="rect">
            <a:avLst/>
          </a:prstGeom>
          <a:ln>
            <a:noFill/>
          </a:ln>
        </p:spPr>
        <p:txBody>
          <a:bodyPr lIns="62197" tIns="31099" rIns="62197" bIns="31099">
            <a:spAutoFit/>
          </a:bodyPr>
          <a:lstStyle/>
          <a:p>
            <a:pPr algn="just" hangingPunct="0">
              <a:lnSpc>
                <a:spcPts val="1600"/>
              </a:lnSpc>
            </a:pPr>
            <a:r>
              <a:rPr lang="en-US" sz="1400" b="1" dirty="0"/>
              <a:t>GAME CHANGERS</a:t>
            </a:r>
          </a:p>
          <a:p>
            <a:r>
              <a:rPr lang="en-US" sz="1200" b="1" dirty="0"/>
              <a:t/>
            </a:r>
            <a:br>
              <a:rPr lang="en-US" sz="1200" b="1" dirty="0"/>
            </a:br>
            <a:r>
              <a:rPr lang="en-US" sz="1200" dirty="0"/>
              <a:t>At Ipsos we are passionately curious about people, markets, brands and society. We deliver information and analysis that makes our complex world easier and faster to navigate and inspires our clients to make smarter decisions. </a:t>
            </a:r>
          </a:p>
          <a:p>
            <a:endParaRPr lang="en-US" sz="1200" dirty="0"/>
          </a:p>
          <a:p>
            <a:r>
              <a:rPr lang="en-US" sz="1200" dirty="0"/>
              <a:t>We believe that our work is important. Security, simplicity, speed and substance applies to everything we do. </a:t>
            </a:r>
          </a:p>
          <a:p>
            <a:endParaRPr lang="en-US" sz="1200" dirty="0"/>
          </a:p>
          <a:p>
            <a:r>
              <a:rPr lang="en-US" sz="1200" dirty="0"/>
              <a:t>Through specialisation, we offer our clients a unique depth of knowledge and expertise. Learning from different experiences gives us perspective and inspires us to boldly call things into question, to be creative.</a:t>
            </a:r>
          </a:p>
          <a:p>
            <a:endParaRPr lang="en-US" sz="1200" dirty="0"/>
          </a:p>
          <a:p>
            <a:r>
              <a:rPr lang="en-US" sz="1200" dirty="0"/>
              <a:t>By nurturing a culture of collaboration and curiosity, we attract the highest calibre of people who have the ability and desire to influence and shape the future.</a:t>
            </a:r>
          </a:p>
          <a:p>
            <a:endParaRPr lang="en-US" sz="1200" dirty="0"/>
          </a:p>
          <a:p>
            <a:r>
              <a:rPr lang="en-US" sz="1200" dirty="0"/>
              <a:t>“GAME CHANGERS” - our tagline - summarises our ambition.</a:t>
            </a:r>
          </a:p>
        </p:txBody>
      </p:sp>
      <p:cxnSp>
        <p:nvCxnSpPr>
          <p:cNvPr id="8" name="Straight Connector 7"/>
          <p:cNvCxnSpPr/>
          <p:nvPr/>
        </p:nvCxnSpPr>
        <p:spPr bwMode="ltGray">
          <a:xfrm>
            <a:off x="344244" y="1412776"/>
            <a:ext cx="3356386" cy="0"/>
          </a:xfrm>
          <a:prstGeom prst="line">
            <a:avLst/>
          </a:prstGeom>
          <a:noFill/>
          <a:ln w="12700">
            <a:solidFill>
              <a:schemeClr val="bg1"/>
            </a:solidFill>
            <a:round/>
            <a:headEnd/>
            <a:tailEnd/>
          </a:ln>
          <a:effectLst/>
          <a:extLst>
            <a:ext uri="{909E8E84-426E-40DD-AFC4-6F175D3DCCD1}">
              <a14:hiddenFill xmlns:a14="http://schemas.microsoft.com/office/drawing/2010/main">
                <a:noFill/>
              </a14:hiddenFill>
            </a:ext>
          </a:extLst>
        </p:spPr>
      </p:cxnSp>
      <p:cxnSp>
        <p:nvCxnSpPr>
          <p:cNvPr id="9" name="Straight Connector 8"/>
          <p:cNvCxnSpPr/>
          <p:nvPr/>
        </p:nvCxnSpPr>
        <p:spPr>
          <a:xfrm>
            <a:off x="4475180" y="1412776"/>
            <a:ext cx="4367606"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
        <p:nvSpPr>
          <p:cNvPr id="10" name="TextBox 9"/>
          <p:cNvSpPr txBox="1"/>
          <p:nvPr/>
        </p:nvSpPr>
        <p:spPr>
          <a:xfrm>
            <a:off x="367002" y="6341236"/>
            <a:ext cx="691172" cy="225209"/>
          </a:xfrm>
          <a:prstGeom prst="rect">
            <a:avLst/>
          </a:prstGeom>
        </p:spPr>
        <p:txBody>
          <a:bodyPr vert="horz" wrap="none" lIns="0" tIns="0" rIns="0" bIns="0" rtlCol="0" anchor="b">
            <a:normAutofit/>
          </a:bodyPr>
          <a:lstStyle/>
          <a:p>
            <a:pPr marL="0" marR="0" indent="0" algn="l" defTabSz="924282" rtl="0" eaLnBrk="1" fontAlgn="auto" latinLnBrk="0" hangingPunct="1">
              <a:lnSpc>
                <a:spcPct val="85000"/>
              </a:lnSpc>
              <a:spcBef>
                <a:spcPts val="204"/>
              </a:spcBef>
              <a:spcAft>
                <a:spcPts val="0"/>
              </a:spcAft>
              <a:buClrTx/>
              <a:buSzTx/>
              <a:buFontTx/>
              <a:buNone/>
              <a:tabLst/>
              <a:defRPr/>
            </a:pPr>
            <a:r>
              <a:rPr lang="en-GB" sz="800" kern="1200" dirty="0">
                <a:solidFill>
                  <a:schemeClr val="bg1"/>
                </a:solidFill>
              </a:rPr>
              <a:t>© 2018 Ipsos.</a:t>
            </a:r>
            <a:endParaRPr lang="en-GB" sz="1200" dirty="0">
              <a:solidFill>
                <a:schemeClr val="bg1"/>
              </a:solidFill>
            </a:endParaRPr>
          </a:p>
        </p:txBody>
      </p:sp>
    </p:spTree>
    <p:extLst>
      <p:ext uri="{BB962C8B-B14F-4D97-AF65-F5344CB8AC3E}">
        <p14:creationId xmlns:p14="http://schemas.microsoft.com/office/powerpoint/2010/main" val="9645523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10706"/>
            <a:ext cx="8910000" cy="553998"/>
          </a:xfrm>
        </p:spPr>
        <p:txBody>
          <a:bodyPr/>
          <a:lstStyle/>
          <a:p>
            <a:pPr algn="just"/>
            <a:r>
              <a:rPr lang="en-US" dirty="0"/>
              <a:t>It doesn’t really bother me that almost everything seems to be connected to the internet - By Economy</a:t>
            </a:r>
          </a:p>
        </p:txBody>
      </p:sp>
      <p:sp>
        <p:nvSpPr>
          <p:cNvPr id="3" name="Text Placeholder 2"/>
          <p:cNvSpPr>
            <a:spLocks noGrp="1"/>
          </p:cNvSpPr>
          <p:nvPr>
            <p:ph type="body" sz="quarter" idx="16"/>
          </p:nvPr>
        </p:nvSpPr>
        <p:spPr>
          <a:xfrm>
            <a:off x="209558" y="6234201"/>
            <a:ext cx="7258042" cy="438582"/>
          </a:xfrm>
        </p:spPr>
        <p:txBody>
          <a:bodyPr/>
          <a:lstStyle/>
          <a:p>
            <a:r>
              <a:rPr lang="en-US" dirty="0"/>
              <a:t>Q20. Increasingly, more and more items are connected to the internet, including phones and other things you might not be aware of, such as cars and other electronic devices. Thinking about this, to what extent do you agree or disagree with the following statements: Base: All Respondents (n=25,262)</a:t>
            </a:r>
          </a:p>
        </p:txBody>
      </p:sp>
      <p:graphicFrame>
        <p:nvGraphicFramePr>
          <p:cNvPr id="6" name="Chart 5"/>
          <p:cNvGraphicFramePr/>
          <p:nvPr>
            <p:extLst>
              <p:ext uri="{D42A27DB-BD31-4B8C-83A1-F6EECF244321}">
                <p14:modId xmlns:p14="http://schemas.microsoft.com/office/powerpoint/2010/main" val="1256678499"/>
              </p:ext>
            </p:extLst>
          </p:nvPr>
        </p:nvGraphicFramePr>
        <p:xfrm>
          <a:off x="228600" y="1002406"/>
          <a:ext cx="8915400" cy="5303520"/>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p:cNvCxnSpPr/>
          <p:nvPr/>
        </p:nvCxnSpPr>
        <p:spPr>
          <a:xfrm>
            <a:off x="381000" y="1413296"/>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33922496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553998"/>
          </a:xfrm>
        </p:spPr>
        <p:txBody>
          <a:bodyPr/>
          <a:lstStyle/>
          <a:p>
            <a:pPr algn="just"/>
            <a:r>
              <a:rPr lang="en-US" dirty="0"/>
              <a:t>It doesn’t really bother me that almost everything seems to be connected to the internet- By Regional Economy</a:t>
            </a:r>
          </a:p>
        </p:txBody>
      </p:sp>
      <p:sp>
        <p:nvSpPr>
          <p:cNvPr id="3" name="Text Placeholder 2"/>
          <p:cNvSpPr>
            <a:spLocks noGrp="1"/>
          </p:cNvSpPr>
          <p:nvPr>
            <p:ph type="body" sz="quarter" idx="16"/>
          </p:nvPr>
        </p:nvSpPr>
        <p:spPr>
          <a:xfrm>
            <a:off x="209558" y="6234201"/>
            <a:ext cx="7258042" cy="438582"/>
          </a:xfrm>
        </p:spPr>
        <p:txBody>
          <a:bodyPr/>
          <a:lstStyle/>
          <a:p>
            <a:r>
              <a:rPr lang="en-US" dirty="0"/>
              <a:t>Q20. Increasingly, more and more items are connected to the internet, including phones and other things you might not be aware of, such as cars and other electronic devices. Thinking about this, to what extent do you agree or disagree with the following statements: Base: All Respondents (n=25,262)</a:t>
            </a:r>
          </a:p>
        </p:txBody>
      </p:sp>
      <p:cxnSp>
        <p:nvCxnSpPr>
          <p:cNvPr id="11" name="Straight Connector 10"/>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2" name="Chart 11"/>
          <p:cNvGraphicFramePr/>
          <p:nvPr>
            <p:extLst>
              <p:ext uri="{D42A27DB-BD31-4B8C-83A1-F6EECF244321}">
                <p14:modId xmlns:p14="http://schemas.microsoft.com/office/powerpoint/2010/main" val="2917555430"/>
              </p:ext>
            </p:extLst>
          </p:nvPr>
        </p:nvGraphicFramePr>
        <p:xfrm>
          <a:off x="1463040" y="1447800"/>
          <a:ext cx="7680960" cy="42062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7790758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a:xfrm>
            <a:off x="209558" y="6234201"/>
            <a:ext cx="7258042" cy="438582"/>
          </a:xfrm>
        </p:spPr>
        <p:txBody>
          <a:bodyPr/>
          <a:lstStyle/>
          <a:p>
            <a:r>
              <a:rPr lang="en-US" dirty="0"/>
              <a:t>Q20. Increasingly, more and more items are connected to the internet, including phones and other things you might not be aware of, such as cars and other electronic devices. Thinking about this, to what extent do you agree or disagree with the following statements: Base: All Respondents (n=25,262)</a:t>
            </a:r>
          </a:p>
        </p:txBody>
      </p:sp>
      <p:graphicFrame>
        <p:nvGraphicFramePr>
          <p:cNvPr id="6" name="Chart 5">
            <a:extLst>
              <a:ext uri="{FF2B5EF4-FFF2-40B4-BE49-F238E27FC236}">
                <a16:creationId xmlns:a16="http://schemas.microsoft.com/office/drawing/2014/main" xmlns="" id="{3EDB73B4-9FB5-4690-A9FB-18DF1FF84F6F}"/>
              </a:ext>
            </a:extLst>
          </p:cNvPr>
          <p:cNvGraphicFramePr/>
          <p:nvPr>
            <p:extLst/>
          </p:nvPr>
        </p:nvGraphicFramePr>
        <p:xfrm>
          <a:off x="268506" y="1661160"/>
          <a:ext cx="7680960" cy="4206240"/>
        </p:xfrm>
        <a:graphic>
          <a:graphicData uri="http://schemas.openxmlformats.org/drawingml/2006/chart">
            <c:chart xmlns:c="http://schemas.openxmlformats.org/drawingml/2006/chart" xmlns:r="http://schemas.openxmlformats.org/officeDocument/2006/relationships" r:id="rId2"/>
          </a:graphicData>
        </a:graphic>
      </p:graphicFrame>
      <p:sp>
        <p:nvSpPr>
          <p:cNvPr id="7" name="Right Bracket 6">
            <a:extLst>
              <a:ext uri="{FF2B5EF4-FFF2-40B4-BE49-F238E27FC236}">
                <a16:creationId xmlns:a16="http://schemas.microsoft.com/office/drawing/2014/main" xmlns="" id="{EBF00FF8-DFCD-4114-BC4A-001483908C3A}"/>
              </a:ext>
            </a:extLst>
          </p:cNvPr>
          <p:cNvSpPr/>
          <p:nvPr/>
        </p:nvSpPr>
        <p:spPr>
          <a:xfrm>
            <a:off x="5943600" y="2042160"/>
            <a:ext cx="228600" cy="1463040"/>
          </a:xfrm>
          <a:prstGeom prst="rightBracket">
            <a:avLst/>
          </a:prstGeom>
          <a:noFill/>
          <a:ln w="25400">
            <a:solidFill>
              <a:schemeClr val="tx2"/>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8" name="Right Bracket 7">
            <a:extLst>
              <a:ext uri="{FF2B5EF4-FFF2-40B4-BE49-F238E27FC236}">
                <a16:creationId xmlns:a16="http://schemas.microsoft.com/office/drawing/2014/main" xmlns="" id="{73DB5076-50AF-4EAC-83CB-56070F75D3CB}"/>
              </a:ext>
            </a:extLst>
          </p:cNvPr>
          <p:cNvSpPr/>
          <p:nvPr/>
        </p:nvSpPr>
        <p:spPr>
          <a:xfrm>
            <a:off x="5943600" y="4038600"/>
            <a:ext cx="228600" cy="1463040"/>
          </a:xfrm>
          <a:prstGeom prst="rightBracket">
            <a:avLst/>
          </a:prstGeom>
          <a:noFill/>
          <a:ln w="25400">
            <a:solidFill>
              <a:schemeClr val="accent1"/>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9" name="TextBox 8">
            <a:extLst>
              <a:ext uri="{FF2B5EF4-FFF2-40B4-BE49-F238E27FC236}">
                <a16:creationId xmlns:a16="http://schemas.microsoft.com/office/drawing/2014/main" xmlns="" id="{36067ABD-EC2D-43C4-B7A1-5015E9699A43}"/>
              </a:ext>
            </a:extLst>
          </p:cNvPr>
          <p:cNvSpPr txBox="1"/>
          <p:nvPr/>
        </p:nvSpPr>
        <p:spPr>
          <a:xfrm>
            <a:off x="6324600" y="247876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TOTAL AGREE</a:t>
            </a:r>
          </a:p>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77%</a:t>
            </a:r>
          </a:p>
        </p:txBody>
      </p:sp>
      <p:sp>
        <p:nvSpPr>
          <p:cNvPr id="10" name="TextBox 9">
            <a:extLst>
              <a:ext uri="{FF2B5EF4-FFF2-40B4-BE49-F238E27FC236}">
                <a16:creationId xmlns:a16="http://schemas.microsoft.com/office/drawing/2014/main" xmlns="" id="{A7B72617-AE1B-4673-B6E7-14168517C275}"/>
              </a:ext>
            </a:extLst>
          </p:cNvPr>
          <p:cNvSpPr txBox="1"/>
          <p:nvPr/>
        </p:nvSpPr>
        <p:spPr>
          <a:xfrm>
            <a:off x="6324600" y="447520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E87722"/>
                </a:solidFill>
                <a:effectLst/>
                <a:uLnTx/>
                <a:uFillTx/>
                <a:latin typeface="Calibri"/>
                <a:ea typeface="+mn-ea"/>
                <a:cs typeface="+mn-cs"/>
              </a:rPr>
              <a:t>TOTAL DISAGREE</a:t>
            </a:r>
            <a:br>
              <a:rPr kumimoji="0" lang="en-US" sz="1800" b="1" i="0" u="none" strike="noStrike" kern="0" cap="none" spc="0" normalizeH="0" baseline="0" noProof="0" dirty="0">
                <a:ln>
                  <a:noFill/>
                </a:ln>
                <a:solidFill>
                  <a:srgbClr val="E87722"/>
                </a:solidFill>
                <a:effectLst/>
                <a:uLnTx/>
                <a:uFillTx/>
                <a:latin typeface="Calibri"/>
                <a:ea typeface="+mn-ea"/>
                <a:cs typeface="+mn-cs"/>
              </a:rPr>
            </a:br>
            <a:r>
              <a:rPr kumimoji="0" lang="en-US" sz="1800" b="1" i="0" u="none" strike="noStrike" kern="0" cap="none" spc="0" normalizeH="0" baseline="0" noProof="0" dirty="0">
                <a:ln>
                  <a:noFill/>
                </a:ln>
                <a:solidFill>
                  <a:srgbClr val="E87722"/>
                </a:solidFill>
                <a:effectLst/>
                <a:uLnTx/>
                <a:uFillTx/>
                <a:latin typeface="Calibri"/>
                <a:ea typeface="+mn-ea"/>
                <a:cs typeface="+mn-cs"/>
              </a:rPr>
              <a:t>23%</a:t>
            </a:r>
          </a:p>
        </p:txBody>
      </p:sp>
      <p:sp>
        <p:nvSpPr>
          <p:cNvPr id="11" name="Title 10">
            <a:extLst>
              <a:ext uri="{FF2B5EF4-FFF2-40B4-BE49-F238E27FC236}">
                <a16:creationId xmlns:a16="http://schemas.microsoft.com/office/drawing/2014/main" xmlns="" id="{67E011EF-4DCE-4525-B58A-8F67E1B98BD6}"/>
              </a:ext>
            </a:extLst>
          </p:cNvPr>
          <p:cNvSpPr>
            <a:spLocks noGrp="1"/>
          </p:cNvSpPr>
          <p:nvPr>
            <p:ph type="title"/>
          </p:nvPr>
        </p:nvSpPr>
        <p:spPr>
          <a:xfrm>
            <a:off x="234000" y="228600"/>
            <a:ext cx="8646971" cy="276999"/>
          </a:xfrm>
        </p:spPr>
        <p:txBody>
          <a:bodyPr/>
          <a:lstStyle/>
          <a:p>
            <a:pPr algn="just"/>
            <a:r>
              <a:rPr lang="en-US" dirty="0"/>
              <a:t>I’m concerned that my information may be monitored</a:t>
            </a:r>
          </a:p>
        </p:txBody>
      </p:sp>
    </p:spTree>
    <p:extLst>
      <p:ext uri="{BB962C8B-B14F-4D97-AF65-F5344CB8AC3E}">
        <p14:creationId xmlns:p14="http://schemas.microsoft.com/office/powerpoint/2010/main" val="4214672515"/>
      </p:ext>
    </p:extLst>
  </p:cSld>
  <p:clrMapOvr>
    <a:masterClrMapping/>
  </p:clrMapOvr>
</p:sld>
</file>

<file path=ppt/theme/theme1.xml><?xml version="1.0" encoding="utf-8"?>
<a:theme xmlns:a="http://schemas.openxmlformats.org/drawingml/2006/main" name="Ipsos PPT Template-Ipsos-Public-Affairs (4-3)">
  <a:themeElements>
    <a:clrScheme name="IpsosCURRENT">
      <a:dk1>
        <a:srgbClr val="222223"/>
      </a:dk1>
      <a:lt1>
        <a:sysClr val="window" lastClr="FFFFFF"/>
      </a:lt1>
      <a:dk2>
        <a:srgbClr val="1B365D"/>
      </a:dk2>
      <a:lt2>
        <a:srgbClr val="888B8D"/>
      </a:lt2>
      <a:accent1>
        <a:srgbClr val="E87722"/>
      </a:accent1>
      <a:accent2>
        <a:srgbClr val="F1BE48"/>
      </a:accent2>
      <a:accent3>
        <a:srgbClr val="B7BF12"/>
      </a:accent3>
      <a:accent4>
        <a:srgbClr val="C8C9C7"/>
      </a:accent4>
      <a:accent5>
        <a:srgbClr val="71B2C9"/>
      </a:accent5>
      <a:accent6>
        <a:srgbClr val="007681"/>
      </a:accent6>
      <a:hlink>
        <a:srgbClr val="485CC7"/>
      </a:hlink>
      <a:folHlink>
        <a:srgbClr val="00B2A9"/>
      </a:folHlink>
    </a:clrScheme>
    <a:fontScheme name="Ipsos MORI">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noFill/>
        <a:ln w="12700">
          <a:solidFill>
            <a:schemeClr val="bg2"/>
          </a:solidFill>
          <a:round/>
          <a:headEnd/>
          <a:tailEnd/>
        </a:ln>
        <a:effectLst/>
        <a:extLst>
          <a:ext uri="{909E8E84-426E-40DD-AFC4-6F175D3DCCD1}">
            <a14:hiddenFill xmlns:a14="http://schemas.microsoft.com/office/drawing/2010/main">
              <a:noFill/>
            </a14:hiddenFill>
          </a:ext>
        </a:extLst>
      </a:spPr>
      <a:bodyPr/>
      <a:lstStyle/>
    </a:lnDef>
    <a:txDef>
      <a:spPr/>
      <a:bodyPr vert="horz" wrap="square" lIns="0" tIns="0" rIns="0" bIns="0" rtlCol="0">
        <a:spAutoFit/>
      </a:bodyPr>
      <a:lstStyle>
        <a:defPPr marL="4763">
          <a:defRPr sz="1100" dirty="0" smtClean="0"/>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B75AD9DC4239A47AB6FDC49FCFB618A" ma:contentTypeVersion="4" ma:contentTypeDescription="Create a new document." ma:contentTypeScope="" ma:versionID="4d81cc42fd662a3360be1cc3e1b1eace">
  <xsd:schema xmlns:xsd="http://www.w3.org/2001/XMLSchema" xmlns:xs="http://www.w3.org/2001/XMLSchema" xmlns:p="http://schemas.microsoft.com/office/2006/metadata/properties" xmlns:ns2="85c76272-7e4d-4f8f-89d1-3b227e52ef43" targetNamespace="http://schemas.microsoft.com/office/2006/metadata/properties" ma:root="true" ma:fieldsID="a71fa16961a370f0254f712e3742b8a9" ns2:_="">
    <xsd:import namespace="85c76272-7e4d-4f8f-89d1-3b227e52ef43"/>
    <xsd:element name="properties">
      <xsd:complexType>
        <xsd:sequence>
          <xsd:element name="documentManagement">
            <xsd:complexType>
              <xsd:all>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5c76272-7e4d-4f8f-89d1-3b227e52ef43"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D2CF21A-00D8-47C4-969D-2196686E746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5c76272-7e4d-4f8f-89d1-3b227e52ef4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F9D7525-8BEB-469D-B422-DAE48CA513AE}">
  <ds:schemaRefs>
    <ds:schemaRef ds:uri="http://schemas.openxmlformats.org/package/2006/metadata/core-properties"/>
    <ds:schemaRef ds:uri="85c76272-7e4d-4f8f-89d1-3b227e52ef43"/>
    <ds:schemaRef ds:uri="http://schemas.microsoft.com/office/infopath/2007/PartnerControls"/>
    <ds:schemaRef ds:uri="http://schemas.microsoft.com/office/2006/documentManagement/types"/>
    <ds:schemaRef ds:uri="http://purl.org/dc/elements/1.1/"/>
    <ds:schemaRef ds:uri="http://www.w3.org/XML/1998/namespace"/>
    <ds:schemaRef ds:uri="http://purl.org/dc/dcmitype/"/>
    <ds:schemaRef ds:uri="http://schemas.microsoft.com/office/2006/metadata/properties"/>
    <ds:schemaRef ds:uri="http://purl.org/dc/terms/"/>
  </ds:schemaRefs>
</ds:datastoreItem>
</file>

<file path=customXml/itemProps3.xml><?xml version="1.0" encoding="utf-8"?>
<ds:datastoreItem xmlns:ds="http://schemas.openxmlformats.org/officeDocument/2006/customXml" ds:itemID="{858CE206-DC01-4629-ADB7-90D6BB1D0E4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Ipsos PPT Template-Ipsos-Public-Affairs (4-3)</Template>
  <TotalTime>19098</TotalTime>
  <Words>4630</Words>
  <Application>Microsoft Macintosh PowerPoint</Application>
  <PresentationFormat>On-screen Show (4:3)</PresentationFormat>
  <Paragraphs>735</Paragraphs>
  <Slides>62</Slides>
  <Notes>3</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62</vt:i4>
      </vt:variant>
    </vt:vector>
  </HeadingPairs>
  <TitlesOfParts>
    <vt:vector size="65" baseType="lpstr">
      <vt:lpstr>Calibri</vt:lpstr>
      <vt:lpstr>Arial</vt:lpstr>
      <vt:lpstr>Ipsos PPT Template-Ipsos-Public-Affairs (4-3)</vt:lpstr>
      <vt:lpstr>CIGI-IPSOS GLOBAL SURVEY ON INTERNET SECURITY and TRUST</vt:lpstr>
      <vt:lpstr>Methodology</vt:lpstr>
      <vt:lpstr>PART 4: Internet of Things</vt:lpstr>
      <vt:lpstr>A majority across the globe express at least some concern about the possible implications of having so many real-world items, such as phones, cars, and other electronic devices connected to the Internet. Half (53%), somewhat contradictorily, suggest that it doesn’t really bother them that almost everything seems to be connected. </vt:lpstr>
      <vt:lpstr>Concern regarding the connection of various real-world items to the Internet is higher in the developing economies of LATAM and BRICS, followed by APAC. </vt:lpstr>
      <vt:lpstr>It doesn’t really bother me that almost everything seems to be connected to the internet</vt:lpstr>
      <vt:lpstr>It doesn’t really bother me that almost everything seems to be connected to the internet - By Economy</vt:lpstr>
      <vt:lpstr>It doesn’t really bother me that almost everything seems to be connected to the internet- By Regional Economy</vt:lpstr>
      <vt:lpstr>I’m concerned that my information may be monitored</vt:lpstr>
      <vt:lpstr>I’m concerned that my information may be monitored- By Economy</vt:lpstr>
      <vt:lpstr>I’m concerned that my information may be monitored- By Regional Economy</vt:lpstr>
      <vt:lpstr>I’m concerned that my information may be bought or sold</vt:lpstr>
      <vt:lpstr>I’m concerned that my information may be bought or sold- By Economy</vt:lpstr>
      <vt:lpstr>I’m concerned that my information may be bought or sold- By Regional Economy</vt:lpstr>
      <vt:lpstr>I’m concerned about a lack of privacy as a result of having so much information about me available on the internet</vt:lpstr>
      <vt:lpstr>I’m concerned about a lack of privacy as a result of having so much information about me available on the internet- By Economy</vt:lpstr>
      <vt:lpstr>I’m concerned about a lack of privacy as a result of having so much information about me available on the internet- By Regional Economy</vt:lpstr>
      <vt:lpstr>Having all of my devices connected to the internet is an advantage that outweighs the risks</vt:lpstr>
      <vt:lpstr>Having all of my devices connected to the internet is an advantage that outweighs the risks- By Economy</vt:lpstr>
      <vt:lpstr>Having all of my devices connected to the internet is an advantage that outweighs the risks- By Regional Economy</vt:lpstr>
      <vt:lpstr>While two in three expect to have many connected devices in their home in the next 5 years, they’re also concerned about hackers compromising their home, connected cars, airplanes and power-grids. </vt:lpstr>
      <vt:lpstr>Concern regarding the internet of things and the risk of hacking is highest in LATAM and BRICS.</vt:lpstr>
      <vt:lpstr>I am concerned about hackers crashing connected cars</vt:lpstr>
      <vt:lpstr>I am concerned about hackers crashing connected cars- By Economy</vt:lpstr>
      <vt:lpstr>I am concerned about hackers crashing connected cars- By Regional Economy</vt:lpstr>
      <vt:lpstr>I expect to use or own connected cars often</vt:lpstr>
      <vt:lpstr>I expect to use or own connected cars often- By Economy</vt:lpstr>
      <vt:lpstr>I expect to use or own connected cars often- By Regional Economy</vt:lpstr>
      <vt:lpstr>I am concerned about hackers crashing airplanes</vt:lpstr>
      <vt:lpstr>I am concerned about hackers crashing airplanes- By Economy</vt:lpstr>
      <vt:lpstr>I am concerned about hackers crashing airplanes- By Regional Economy</vt:lpstr>
      <vt:lpstr>I am concerned about hackers taking out the powergrid in my area</vt:lpstr>
      <vt:lpstr>I am concerned about hackers taking out the powergrid in my area- By Economy</vt:lpstr>
      <vt:lpstr>I am concerned about hackers taking out the powergrid in my area- By Regional Economy</vt:lpstr>
      <vt:lpstr>I expect to have many connected devices in my home in the next five years.</vt:lpstr>
      <vt:lpstr>I expect to have many connected devices in my home in the next five years. - By Economy</vt:lpstr>
      <vt:lpstr>I expect to have many connected devices in my home in the next five years. - By Regional Economy</vt:lpstr>
      <vt:lpstr>I am concerned about hackers compromising my home</vt:lpstr>
      <vt:lpstr>I am concerned about hackers compromising my home.- By Economy</vt:lpstr>
      <vt:lpstr>I am concerned about hackers compromising my home.- By Regional Economy</vt:lpstr>
      <vt:lpstr>While 48% aren’t willing to pay anything more for connected devices with better product security, the average amount people are willing to pay is 31% more. </vt:lpstr>
      <vt:lpstr>Willingness to Pay for Better Security – By Regional Economy</vt:lpstr>
      <vt:lpstr>Eight in ten (77%) are concerned about their internet-connected devices being hacked. </vt:lpstr>
      <vt:lpstr>Those in developing economies are most concerned about their devices being hacked. </vt:lpstr>
      <vt:lpstr>Security, functionality and price are the top-three factors influencing decision to buy an application or connected devices. </vt:lpstr>
      <vt:lpstr>Factors Influencing Purchase Decision - % Ranked 1st by Regional Economy</vt:lpstr>
      <vt:lpstr>Security - By Economy </vt:lpstr>
      <vt:lpstr>Security - By Regional Economy</vt:lpstr>
      <vt:lpstr>Functionality - By Economy </vt:lpstr>
      <vt:lpstr>Functionality - By Regional Economy</vt:lpstr>
      <vt:lpstr>Price - By Economy </vt:lpstr>
      <vt:lpstr>Price - By Regional Economy</vt:lpstr>
      <vt:lpstr>Ease of Use - By Economy </vt:lpstr>
      <vt:lpstr>Ease of Use - By Regional Economy</vt:lpstr>
      <vt:lpstr>Privacy Policy - By Economy </vt:lpstr>
      <vt:lpstr>Privacy Policy - By Regional Economy</vt:lpstr>
      <vt:lpstr>Brand Reputation - By Economy </vt:lpstr>
      <vt:lpstr>Brand Reputation - By Regional Economy</vt:lpstr>
      <vt:lpstr>Appearance - By Economy </vt:lpstr>
      <vt:lpstr>Appearance - By Regional Economy</vt:lpstr>
      <vt:lpstr>Contacts</vt:lpstr>
      <vt:lpstr>PowerPoint Presentation</vt:lpstr>
    </vt:vector>
  </TitlesOfParts>
  <Company>Ipsos-NA</Company>
  <LinksUpToDate>false</LinksUpToDate>
  <SharedDoc>false</SharedDoc>
  <HyperlinksChanged>false</HyperlinksChanged>
  <AppVersion>15.0038</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Administrator</dc:creator>
  <cp:lastModifiedBy>Madison Cox</cp:lastModifiedBy>
  <cp:revision>1424</cp:revision>
  <dcterms:created xsi:type="dcterms:W3CDTF">2015-10-02T18:18:16Z</dcterms:created>
  <dcterms:modified xsi:type="dcterms:W3CDTF">2018-05-16T01:21:06Z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0x0101003B75AD9DC4239A47AB6FDC49FCFB618A</vt:lpwstr>
  </property>
</Properties>
</file>