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notesSlides/notesSlide2.xml" ContentType="application/vnd.openxmlformats-officedocument.presentationml.notesSl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notesSlides/notesSlide3.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charts/chart15.xml" ContentType="application/vnd.openxmlformats-officedocument.drawingml.chart+xml"/>
  <Override PartName="/ppt/theme/themeOverride15.xml" ContentType="application/vnd.openxmlformats-officedocument.themeOverride+xml"/>
  <Override PartName="/ppt/notesSlides/notesSlide4.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charts/chart17.xml" ContentType="application/vnd.openxmlformats-officedocument.drawingml.chart+xml"/>
  <Override PartName="/ppt/theme/themeOverride17.xml" ContentType="application/vnd.openxmlformats-officedocument.themeOverride+xml"/>
  <Override PartName="/ppt/charts/chart18.xml" ContentType="application/vnd.openxmlformats-officedocument.drawingml.chart+xml"/>
  <Override PartName="/ppt/theme/themeOverride18.xml" ContentType="application/vnd.openxmlformats-officedocument.themeOverride+xml"/>
  <Override PartName="/ppt/notesSlides/notesSlide5.xml" ContentType="application/vnd.openxmlformats-officedocument.presentationml.notesSlide+xml"/>
  <Override PartName="/ppt/charts/chart19.xml" ContentType="application/vnd.openxmlformats-officedocument.drawingml.chart+xml"/>
  <Override PartName="/ppt/theme/themeOverride19.xml" ContentType="application/vnd.openxmlformats-officedocument.themeOverride+xml"/>
  <Override PartName="/ppt/charts/chart20.xml" ContentType="application/vnd.openxmlformats-officedocument.drawingml.chart+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0" r:id="rId2"/>
    <p:sldId id="281" r:id="rId3"/>
    <p:sldId id="282" r:id="rId4"/>
    <p:sldId id="283" r:id="rId5"/>
    <p:sldId id="284" r:id="rId6"/>
    <p:sldId id="285"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86" r:id="rId20"/>
    <p:sldId id="287" r:id="rId21"/>
    <p:sldId id="288" r:id="rId22"/>
    <p:sldId id="289" r:id="rId23"/>
    <p:sldId id="269" r:id="rId24"/>
    <p:sldId id="270" r:id="rId25"/>
    <p:sldId id="27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84" d="100"/>
          <a:sy n="84" d="100"/>
        </p:scale>
        <p:origin x="12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Excel_Worksheet12.xlsx"/><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2" Type="http://schemas.openxmlformats.org/officeDocument/2006/relationships/package" Target="../embeddings/Microsoft_Excel_Worksheet13.xlsx"/><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Excel_Worksheet14.xlsx"/><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package" Target="../embeddings/Microsoft_Excel_Worksheet15.xlsx"/><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Excel_Worksheet16.xlsx"/><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package" Target="../embeddings/Microsoft_Excel_Worksheet17.xlsx"/><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package" Target="../embeddings/Microsoft_Excel_Worksheet18.xlsx"/><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package" Target="../embeddings/Microsoft_Excel_Worksheet19.xlsx"/><Relationship Id="rId1" Type="http://schemas.openxmlformats.org/officeDocument/2006/relationships/themeOverride" Target="../theme/themeOverride20.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D956-42A3-8CD6-26C67F4CFD90}"/>
              </c:ext>
            </c:extLst>
          </c:dPt>
          <c:dPt>
            <c:idx val="3"/>
            <c:invertIfNegative val="0"/>
            <c:bubble3D val="0"/>
            <c:extLst>
              <c:ext xmlns:c16="http://schemas.microsoft.com/office/drawing/2014/chart" uri="{C3380CC4-5D6E-409C-BE32-E72D297353CC}">
                <c16:uniqueId val="{00000001-D956-42A3-8CD6-26C67F4CFD90}"/>
              </c:ext>
            </c:extLst>
          </c:dPt>
          <c:dPt>
            <c:idx val="4"/>
            <c:invertIfNegative val="0"/>
            <c:bubble3D val="0"/>
            <c:extLst>
              <c:ext xmlns:c16="http://schemas.microsoft.com/office/drawing/2014/chart" uri="{C3380CC4-5D6E-409C-BE32-E72D297353CC}">
                <c16:uniqueId val="{00000002-D956-42A3-8CD6-26C67F4CFD90}"/>
              </c:ext>
            </c:extLst>
          </c:dPt>
          <c:dPt>
            <c:idx val="18"/>
            <c:invertIfNegative val="0"/>
            <c:bubble3D val="0"/>
            <c:extLst>
              <c:ext xmlns:c16="http://schemas.microsoft.com/office/drawing/2014/chart" uri="{C3380CC4-5D6E-409C-BE32-E72D297353CC}">
                <c16:uniqueId val="{00000003-D956-42A3-8CD6-26C67F4CFD90}"/>
              </c:ext>
            </c:extLst>
          </c:dPt>
          <c:dPt>
            <c:idx val="19"/>
            <c:invertIfNegative val="0"/>
            <c:bubble3D val="0"/>
            <c:extLst>
              <c:ext xmlns:c16="http://schemas.microsoft.com/office/drawing/2014/chart" uri="{C3380CC4-5D6E-409C-BE32-E72D297353CC}">
                <c16:uniqueId val="{00000004-D956-42A3-8CD6-26C67F4CFD90}"/>
              </c:ext>
            </c:extLst>
          </c:dPt>
          <c:dPt>
            <c:idx val="20"/>
            <c:invertIfNegative val="0"/>
            <c:bubble3D val="0"/>
            <c:extLst>
              <c:ext xmlns:c16="http://schemas.microsoft.com/office/drawing/2014/chart" uri="{C3380CC4-5D6E-409C-BE32-E72D297353CC}">
                <c16:uniqueId val="{00000005-D956-42A3-8CD6-26C67F4CFD90}"/>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Tunisia</c:v>
                </c:pt>
                <c:pt idx="3">
                  <c:v>Nigeria</c:v>
                </c:pt>
                <c:pt idx="4">
                  <c:v>India</c:v>
                </c:pt>
                <c:pt idx="5">
                  <c:v>Sweden</c:v>
                </c:pt>
                <c:pt idx="6">
                  <c:v>Great Britain</c:v>
                </c:pt>
                <c:pt idx="7">
                  <c:v>Pakistan</c:v>
                </c:pt>
                <c:pt idx="8">
                  <c:v>Indonesia</c:v>
                </c:pt>
                <c:pt idx="9">
                  <c:v>Kenya</c:v>
                </c:pt>
                <c:pt idx="10">
                  <c:v>Australia</c:v>
                </c:pt>
                <c:pt idx="11">
                  <c:v>Italy</c:v>
                </c:pt>
                <c:pt idx="12">
                  <c:v>France</c:v>
                </c:pt>
                <c:pt idx="13">
                  <c:v>United States</c:v>
                </c:pt>
                <c:pt idx="14">
                  <c:v>China</c:v>
                </c:pt>
                <c:pt idx="15">
                  <c:v>Canada</c:v>
                </c:pt>
                <c:pt idx="16">
                  <c:v>Mexico</c:v>
                </c:pt>
                <c:pt idx="17">
                  <c:v>Poland</c:v>
                </c:pt>
                <c:pt idx="18">
                  <c:v>Egypt</c:v>
                </c:pt>
                <c:pt idx="19">
                  <c:v>South Africa</c:v>
                </c:pt>
                <c:pt idx="20">
                  <c:v>Brazil</c:v>
                </c:pt>
                <c:pt idx="21">
                  <c:v>Japan</c:v>
                </c:pt>
                <c:pt idx="22">
                  <c:v>Turkey</c:v>
                </c:pt>
                <c:pt idx="23">
                  <c:v>Hong Kong</c:v>
                </c:pt>
                <c:pt idx="24">
                  <c:v>Germany</c:v>
                </c:pt>
                <c:pt idx="25">
                  <c:v>South Korea</c:v>
                </c:pt>
              </c:strCache>
            </c:strRef>
          </c:cat>
          <c:val>
            <c:numRef>
              <c:f>Sheet1!$B$2:$B$27</c:f>
              <c:numCache>
                <c:formatCode>General</c:formatCode>
                <c:ptCount val="26"/>
                <c:pt idx="0" formatCode="0%">
                  <c:v>0.32</c:v>
                </c:pt>
                <c:pt idx="2" formatCode="0%">
                  <c:v>0.66</c:v>
                </c:pt>
                <c:pt idx="3" formatCode="0%">
                  <c:v>0.56999999999999995</c:v>
                </c:pt>
                <c:pt idx="4" formatCode="0%">
                  <c:v>0.37</c:v>
                </c:pt>
                <c:pt idx="5" formatCode="0%">
                  <c:v>0.36</c:v>
                </c:pt>
                <c:pt idx="6" formatCode="0%">
                  <c:v>0.28999999999999998</c:v>
                </c:pt>
                <c:pt idx="7" formatCode="0%">
                  <c:v>0.51</c:v>
                </c:pt>
                <c:pt idx="8" formatCode="0%">
                  <c:v>0.27</c:v>
                </c:pt>
                <c:pt idx="9" formatCode="0%">
                  <c:v>0.48</c:v>
                </c:pt>
                <c:pt idx="10" formatCode="0%">
                  <c:v>0.28000000000000003</c:v>
                </c:pt>
                <c:pt idx="11" formatCode="0%">
                  <c:v>0.3</c:v>
                </c:pt>
                <c:pt idx="12" formatCode="0%">
                  <c:v>0.27</c:v>
                </c:pt>
                <c:pt idx="13" formatCode="0%">
                  <c:v>0.22</c:v>
                </c:pt>
                <c:pt idx="14" formatCode="0%">
                  <c:v>0.18</c:v>
                </c:pt>
                <c:pt idx="15" formatCode="0%">
                  <c:v>0.18</c:v>
                </c:pt>
                <c:pt idx="16" formatCode="0%">
                  <c:v>0.27</c:v>
                </c:pt>
                <c:pt idx="17" formatCode="0%">
                  <c:v>0.19</c:v>
                </c:pt>
                <c:pt idx="18" formatCode="0%">
                  <c:v>0.28999999999999998</c:v>
                </c:pt>
                <c:pt idx="19" formatCode="0%">
                  <c:v>0.27</c:v>
                </c:pt>
                <c:pt idx="20" formatCode="0%">
                  <c:v>0.22</c:v>
                </c:pt>
                <c:pt idx="21" formatCode="0%">
                  <c:v>0.1</c:v>
                </c:pt>
                <c:pt idx="22" formatCode="0%">
                  <c:v>0.22</c:v>
                </c:pt>
                <c:pt idx="23" formatCode="0%">
                  <c:v>0.1</c:v>
                </c:pt>
                <c:pt idx="24" formatCode="0%">
                  <c:v>0.11</c:v>
                </c:pt>
                <c:pt idx="25" formatCode="0%">
                  <c:v>0.09</c:v>
                </c:pt>
              </c:numCache>
            </c:numRef>
          </c:val>
          <c:extLst>
            <c:ext xmlns:c16="http://schemas.microsoft.com/office/drawing/2014/chart" uri="{C3380CC4-5D6E-409C-BE32-E72D297353CC}">
              <c16:uniqueId val="{00000006-D956-42A3-8CD6-26C67F4CFD90}"/>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Tunisia</c:v>
                </c:pt>
                <c:pt idx="3">
                  <c:v>Nigeria</c:v>
                </c:pt>
                <c:pt idx="4">
                  <c:v>India</c:v>
                </c:pt>
                <c:pt idx="5">
                  <c:v>Sweden</c:v>
                </c:pt>
                <c:pt idx="6">
                  <c:v>Great Britain</c:v>
                </c:pt>
                <c:pt idx="7">
                  <c:v>Pakistan</c:v>
                </c:pt>
                <c:pt idx="8">
                  <c:v>Indonesia</c:v>
                </c:pt>
                <c:pt idx="9">
                  <c:v>Kenya</c:v>
                </c:pt>
                <c:pt idx="10">
                  <c:v>Australia</c:v>
                </c:pt>
                <c:pt idx="11">
                  <c:v>Italy</c:v>
                </c:pt>
                <c:pt idx="12">
                  <c:v>France</c:v>
                </c:pt>
                <c:pt idx="13">
                  <c:v>United States</c:v>
                </c:pt>
                <c:pt idx="14">
                  <c:v>China</c:v>
                </c:pt>
                <c:pt idx="15">
                  <c:v>Canada</c:v>
                </c:pt>
                <c:pt idx="16">
                  <c:v>Mexico</c:v>
                </c:pt>
                <c:pt idx="17">
                  <c:v>Poland</c:v>
                </c:pt>
                <c:pt idx="18">
                  <c:v>Egypt</c:v>
                </c:pt>
                <c:pt idx="19">
                  <c:v>South Africa</c:v>
                </c:pt>
                <c:pt idx="20">
                  <c:v>Brazil</c:v>
                </c:pt>
                <c:pt idx="21">
                  <c:v>Japan</c:v>
                </c:pt>
                <c:pt idx="22">
                  <c:v>Turkey</c:v>
                </c:pt>
                <c:pt idx="23">
                  <c:v>Hong Kong</c:v>
                </c:pt>
                <c:pt idx="24">
                  <c:v>Germany</c:v>
                </c:pt>
                <c:pt idx="25">
                  <c:v>South Korea</c:v>
                </c:pt>
              </c:strCache>
            </c:strRef>
          </c:cat>
          <c:val>
            <c:numRef>
              <c:f>Sheet1!$C$2:$C$27</c:f>
              <c:numCache>
                <c:formatCode>General</c:formatCode>
                <c:ptCount val="26"/>
                <c:pt idx="0" formatCode="0%">
                  <c:v>0.38</c:v>
                </c:pt>
                <c:pt idx="2" formatCode="0%">
                  <c:v>0.18</c:v>
                </c:pt>
                <c:pt idx="3" formatCode="0%">
                  <c:v>0.26</c:v>
                </c:pt>
                <c:pt idx="4" formatCode="0%">
                  <c:v>0.45</c:v>
                </c:pt>
                <c:pt idx="5" formatCode="0%">
                  <c:v>0.44</c:v>
                </c:pt>
                <c:pt idx="6" formatCode="0%">
                  <c:v>0.52</c:v>
                </c:pt>
                <c:pt idx="7" formatCode="0%">
                  <c:v>0.26</c:v>
                </c:pt>
                <c:pt idx="8" formatCode="0%">
                  <c:v>0.49</c:v>
                </c:pt>
                <c:pt idx="9" formatCode="0%">
                  <c:v>0.27</c:v>
                </c:pt>
                <c:pt idx="10" formatCode="0%">
                  <c:v>0.47</c:v>
                </c:pt>
                <c:pt idx="11" formatCode="0%">
                  <c:v>0.42</c:v>
                </c:pt>
                <c:pt idx="12" formatCode="0%">
                  <c:v>0.44</c:v>
                </c:pt>
                <c:pt idx="13" formatCode="0%">
                  <c:v>0.47</c:v>
                </c:pt>
                <c:pt idx="14" formatCode="0%">
                  <c:v>0.49</c:v>
                </c:pt>
                <c:pt idx="15" formatCode="0%">
                  <c:v>0.47</c:v>
                </c:pt>
                <c:pt idx="16" formatCode="0%">
                  <c:v>0.37</c:v>
                </c:pt>
                <c:pt idx="17" formatCode="0%">
                  <c:v>0.44</c:v>
                </c:pt>
                <c:pt idx="18" formatCode="0%">
                  <c:v>0.33</c:v>
                </c:pt>
                <c:pt idx="19" formatCode="0%">
                  <c:v>0.35</c:v>
                </c:pt>
                <c:pt idx="20" formatCode="0%">
                  <c:v>0.36</c:v>
                </c:pt>
                <c:pt idx="21" formatCode="0%">
                  <c:v>0.47</c:v>
                </c:pt>
                <c:pt idx="22" formatCode="0%">
                  <c:v>0.33</c:v>
                </c:pt>
                <c:pt idx="23" formatCode="0%">
                  <c:v>0.45</c:v>
                </c:pt>
                <c:pt idx="24" formatCode="0%">
                  <c:v>0.42</c:v>
                </c:pt>
                <c:pt idx="25" formatCode="0%">
                  <c:v>0.44</c:v>
                </c:pt>
              </c:numCache>
            </c:numRef>
          </c:val>
          <c:extLst>
            <c:ext xmlns:c16="http://schemas.microsoft.com/office/drawing/2014/chart" uri="{C3380CC4-5D6E-409C-BE32-E72D297353CC}">
              <c16:uniqueId val="{00000007-D956-42A3-8CD6-26C67F4CFD90}"/>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Tunisia</c:v>
                </c:pt>
                <c:pt idx="3">
                  <c:v>Nigeria</c:v>
                </c:pt>
                <c:pt idx="4">
                  <c:v>India</c:v>
                </c:pt>
                <c:pt idx="5">
                  <c:v>Sweden</c:v>
                </c:pt>
                <c:pt idx="6">
                  <c:v>Great Britain</c:v>
                </c:pt>
                <c:pt idx="7">
                  <c:v>Pakistan</c:v>
                </c:pt>
                <c:pt idx="8">
                  <c:v>Indonesia</c:v>
                </c:pt>
                <c:pt idx="9">
                  <c:v>Kenya</c:v>
                </c:pt>
                <c:pt idx="10">
                  <c:v>Australia</c:v>
                </c:pt>
                <c:pt idx="11">
                  <c:v>Italy</c:v>
                </c:pt>
                <c:pt idx="12">
                  <c:v>France</c:v>
                </c:pt>
                <c:pt idx="13">
                  <c:v>United States</c:v>
                </c:pt>
                <c:pt idx="14">
                  <c:v>China</c:v>
                </c:pt>
                <c:pt idx="15">
                  <c:v>Canada</c:v>
                </c:pt>
                <c:pt idx="16">
                  <c:v>Mexico</c:v>
                </c:pt>
                <c:pt idx="17">
                  <c:v>Poland</c:v>
                </c:pt>
                <c:pt idx="18">
                  <c:v>Egypt</c:v>
                </c:pt>
                <c:pt idx="19">
                  <c:v>South Africa</c:v>
                </c:pt>
                <c:pt idx="20">
                  <c:v>Brazil</c:v>
                </c:pt>
                <c:pt idx="21">
                  <c:v>Japan</c:v>
                </c:pt>
                <c:pt idx="22">
                  <c:v>Turkey</c:v>
                </c:pt>
                <c:pt idx="23">
                  <c:v>Hong Kong</c:v>
                </c:pt>
                <c:pt idx="24">
                  <c:v>Germany</c:v>
                </c:pt>
                <c:pt idx="25">
                  <c:v>South Korea</c:v>
                </c:pt>
              </c:strCache>
            </c:strRef>
          </c:cat>
          <c:val>
            <c:numRef>
              <c:f>Sheet1!$D$2:$D$27</c:f>
              <c:numCache>
                <c:formatCode>General</c:formatCode>
                <c:ptCount val="26"/>
                <c:pt idx="0" formatCode="0%">
                  <c:v>0.7</c:v>
                </c:pt>
                <c:pt idx="2" formatCode="0%">
                  <c:v>0.84</c:v>
                </c:pt>
                <c:pt idx="3" formatCode="0%">
                  <c:v>0.82</c:v>
                </c:pt>
                <c:pt idx="4" formatCode="0%">
                  <c:v>0.82</c:v>
                </c:pt>
                <c:pt idx="5" formatCode="0%">
                  <c:v>0.8</c:v>
                </c:pt>
                <c:pt idx="6" formatCode="0%">
                  <c:v>0.8</c:v>
                </c:pt>
                <c:pt idx="7" formatCode="0%">
                  <c:v>0.77</c:v>
                </c:pt>
                <c:pt idx="8" formatCode="0%">
                  <c:v>0.76</c:v>
                </c:pt>
                <c:pt idx="9" formatCode="0%">
                  <c:v>0.75</c:v>
                </c:pt>
                <c:pt idx="10" formatCode="0%">
                  <c:v>0.75</c:v>
                </c:pt>
                <c:pt idx="11" formatCode="0%">
                  <c:v>0.72</c:v>
                </c:pt>
                <c:pt idx="12" formatCode="0%">
                  <c:v>0.71</c:v>
                </c:pt>
                <c:pt idx="13" formatCode="0%">
                  <c:v>0.69</c:v>
                </c:pt>
                <c:pt idx="14" formatCode="0%">
                  <c:v>0.67</c:v>
                </c:pt>
                <c:pt idx="15" formatCode="0%">
                  <c:v>0.65</c:v>
                </c:pt>
                <c:pt idx="16" formatCode="0%">
                  <c:v>0.64</c:v>
                </c:pt>
                <c:pt idx="17" formatCode="0%">
                  <c:v>0.64</c:v>
                </c:pt>
                <c:pt idx="18" formatCode="0%">
                  <c:v>0.62</c:v>
                </c:pt>
                <c:pt idx="19" formatCode="0%">
                  <c:v>0.61</c:v>
                </c:pt>
                <c:pt idx="20" formatCode="0%">
                  <c:v>0.59</c:v>
                </c:pt>
                <c:pt idx="21" formatCode="0%">
                  <c:v>0.56999999999999995</c:v>
                </c:pt>
                <c:pt idx="22" formatCode="0%">
                  <c:v>0.55000000000000004</c:v>
                </c:pt>
                <c:pt idx="23" formatCode="0%">
                  <c:v>0.55000000000000004</c:v>
                </c:pt>
                <c:pt idx="24" formatCode="0%">
                  <c:v>0.54</c:v>
                </c:pt>
                <c:pt idx="25" formatCode="0%">
                  <c:v>0.53</c:v>
                </c:pt>
              </c:numCache>
            </c:numRef>
          </c:val>
          <c:extLst>
            <c:ext xmlns:c16="http://schemas.microsoft.com/office/drawing/2014/chart" uri="{C3380CC4-5D6E-409C-BE32-E72D297353CC}">
              <c16:uniqueId val="{00000008-D956-42A3-8CD6-26C67F4CFD90}"/>
            </c:ext>
          </c:extLst>
        </c:ser>
        <c:dLbls>
          <c:showLegendKey val="0"/>
          <c:showVal val="0"/>
          <c:showCatName val="0"/>
          <c:showSerName val="0"/>
          <c:showPercent val="0"/>
          <c:showBubbleSize val="0"/>
        </c:dLbls>
        <c:gapWidth val="42"/>
        <c:overlap val="100"/>
        <c:axId val="104286464"/>
        <c:axId val="104321024"/>
      </c:barChart>
      <c:catAx>
        <c:axId val="104286464"/>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04321024"/>
        <c:crosses val="autoZero"/>
        <c:auto val="1"/>
        <c:lblAlgn val="ctr"/>
        <c:lblOffset val="100"/>
        <c:noMultiLvlLbl val="0"/>
      </c:catAx>
      <c:valAx>
        <c:axId val="104321024"/>
        <c:scaling>
          <c:orientation val="minMax"/>
          <c:max val="1"/>
        </c:scaling>
        <c:delete val="1"/>
        <c:axPos val="t"/>
        <c:numFmt formatCode="0%" sourceLinked="1"/>
        <c:majorTickMark val="out"/>
        <c:minorTickMark val="none"/>
        <c:tickLblPos val="none"/>
        <c:crossAx val="10428646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36BA-4EB8-97EE-D1700928BEED}"/>
              </c:ext>
            </c:extLst>
          </c:dPt>
          <c:dPt>
            <c:idx val="3"/>
            <c:invertIfNegative val="0"/>
            <c:bubble3D val="0"/>
            <c:extLst>
              <c:ext xmlns:c16="http://schemas.microsoft.com/office/drawing/2014/chart" uri="{C3380CC4-5D6E-409C-BE32-E72D297353CC}">
                <c16:uniqueId val="{00000001-36BA-4EB8-97EE-D1700928BEED}"/>
              </c:ext>
            </c:extLst>
          </c:dPt>
          <c:dPt>
            <c:idx val="4"/>
            <c:invertIfNegative val="0"/>
            <c:bubble3D val="0"/>
            <c:extLst>
              <c:ext xmlns:c16="http://schemas.microsoft.com/office/drawing/2014/chart" uri="{C3380CC4-5D6E-409C-BE32-E72D297353CC}">
                <c16:uniqueId val="{00000002-36BA-4EB8-97EE-D1700928BEED}"/>
              </c:ext>
            </c:extLst>
          </c:dPt>
          <c:dPt>
            <c:idx val="18"/>
            <c:invertIfNegative val="0"/>
            <c:bubble3D val="0"/>
            <c:extLst>
              <c:ext xmlns:c16="http://schemas.microsoft.com/office/drawing/2014/chart" uri="{C3380CC4-5D6E-409C-BE32-E72D297353CC}">
                <c16:uniqueId val="{00000003-36BA-4EB8-97EE-D1700928BEED}"/>
              </c:ext>
            </c:extLst>
          </c:dPt>
          <c:dPt>
            <c:idx val="19"/>
            <c:invertIfNegative val="0"/>
            <c:bubble3D val="0"/>
            <c:extLst>
              <c:ext xmlns:c16="http://schemas.microsoft.com/office/drawing/2014/chart" uri="{C3380CC4-5D6E-409C-BE32-E72D297353CC}">
                <c16:uniqueId val="{00000004-36BA-4EB8-97EE-D1700928BEED}"/>
              </c:ext>
            </c:extLst>
          </c:dPt>
          <c:dPt>
            <c:idx val="20"/>
            <c:invertIfNegative val="0"/>
            <c:bubble3D val="0"/>
            <c:extLst>
              <c:ext xmlns:c16="http://schemas.microsoft.com/office/drawing/2014/chart" uri="{C3380CC4-5D6E-409C-BE32-E72D297353CC}">
                <c16:uniqueId val="{00000005-36BA-4EB8-97EE-D1700928BEED}"/>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Kenya</c:v>
                </c:pt>
                <c:pt idx="5">
                  <c:v>Tunisia</c:v>
                </c:pt>
                <c:pt idx="6">
                  <c:v>Nigeria</c:v>
                </c:pt>
                <c:pt idx="7">
                  <c:v>Mexico</c:v>
                </c:pt>
                <c:pt idx="8">
                  <c:v>Egypt</c:v>
                </c:pt>
                <c:pt idx="9">
                  <c:v>China</c:v>
                </c:pt>
                <c:pt idx="10">
                  <c:v>Sweden</c:v>
                </c:pt>
                <c:pt idx="11">
                  <c:v>Indonesia</c:v>
                </c:pt>
                <c:pt idx="12">
                  <c:v>South Africa</c:v>
                </c:pt>
                <c:pt idx="13">
                  <c:v>Canada</c:v>
                </c:pt>
                <c:pt idx="14">
                  <c:v>Italy</c:v>
                </c:pt>
                <c:pt idx="15">
                  <c:v>Japan</c:v>
                </c:pt>
                <c:pt idx="16">
                  <c:v>United States</c:v>
                </c:pt>
                <c:pt idx="17">
                  <c:v>Australia</c:v>
                </c:pt>
                <c:pt idx="18">
                  <c:v>Germany</c:v>
                </c:pt>
                <c:pt idx="19">
                  <c:v>Turkey</c:v>
                </c:pt>
                <c:pt idx="20">
                  <c:v>Great Britain</c:v>
                </c:pt>
                <c:pt idx="21">
                  <c:v>Hong Kong</c:v>
                </c:pt>
                <c:pt idx="22">
                  <c:v>Brazil</c:v>
                </c:pt>
                <c:pt idx="23">
                  <c:v>Poland</c:v>
                </c:pt>
                <c:pt idx="24">
                  <c:v>South Korea</c:v>
                </c:pt>
                <c:pt idx="25">
                  <c:v>France</c:v>
                </c:pt>
              </c:strCache>
            </c:strRef>
          </c:cat>
          <c:val>
            <c:numRef>
              <c:f>Sheet1!$B$2:$B$27</c:f>
              <c:numCache>
                <c:formatCode>General</c:formatCode>
                <c:ptCount val="26"/>
                <c:pt idx="0" formatCode="0%">
                  <c:v>0.1</c:v>
                </c:pt>
                <c:pt idx="2" formatCode="0%">
                  <c:v>0.21</c:v>
                </c:pt>
                <c:pt idx="3" formatCode="0%">
                  <c:v>0.13</c:v>
                </c:pt>
                <c:pt idx="4" formatCode="0%">
                  <c:v>0.16</c:v>
                </c:pt>
                <c:pt idx="5" formatCode="0%">
                  <c:v>0.27</c:v>
                </c:pt>
                <c:pt idx="6" formatCode="0%">
                  <c:v>0.17</c:v>
                </c:pt>
                <c:pt idx="7" formatCode="0%">
                  <c:v>0.12</c:v>
                </c:pt>
                <c:pt idx="8" formatCode="0%">
                  <c:v>0.1</c:v>
                </c:pt>
                <c:pt idx="9" formatCode="0%">
                  <c:v>0.08</c:v>
                </c:pt>
                <c:pt idx="10" formatCode="0%">
                  <c:v>7.0000000000000007E-2</c:v>
                </c:pt>
                <c:pt idx="11" formatCode="0%">
                  <c:v>0.06</c:v>
                </c:pt>
                <c:pt idx="12" formatCode="0%">
                  <c:v>0.06</c:v>
                </c:pt>
                <c:pt idx="13" formatCode="0%">
                  <c:v>0.03</c:v>
                </c:pt>
                <c:pt idx="14" formatCode="0%">
                  <c:v>0.06</c:v>
                </c:pt>
                <c:pt idx="15" formatCode="0%">
                  <c:v>0.05</c:v>
                </c:pt>
                <c:pt idx="16" formatCode="0%">
                  <c:v>0.05</c:v>
                </c:pt>
                <c:pt idx="17" formatCode="0%">
                  <c:v>0.03</c:v>
                </c:pt>
                <c:pt idx="18" formatCode="0%">
                  <c:v>0.04</c:v>
                </c:pt>
                <c:pt idx="19" formatCode="0%">
                  <c:v>0.06</c:v>
                </c:pt>
                <c:pt idx="20" formatCode="0%">
                  <c:v>0.03</c:v>
                </c:pt>
                <c:pt idx="21" formatCode="0%">
                  <c:v>0.04</c:v>
                </c:pt>
                <c:pt idx="22" formatCode="0%">
                  <c:v>0.08</c:v>
                </c:pt>
                <c:pt idx="23" formatCode="0%">
                  <c:v>0.05</c:v>
                </c:pt>
                <c:pt idx="24" formatCode="0%">
                  <c:v>0.04</c:v>
                </c:pt>
                <c:pt idx="25" formatCode="0%">
                  <c:v>0.05</c:v>
                </c:pt>
              </c:numCache>
            </c:numRef>
          </c:val>
          <c:extLst>
            <c:ext xmlns:c16="http://schemas.microsoft.com/office/drawing/2014/chart" uri="{C3380CC4-5D6E-409C-BE32-E72D297353CC}">
              <c16:uniqueId val="{00000006-36BA-4EB8-97EE-D1700928BEED}"/>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Kenya</c:v>
                </c:pt>
                <c:pt idx="5">
                  <c:v>Tunisia</c:v>
                </c:pt>
                <c:pt idx="6">
                  <c:v>Nigeria</c:v>
                </c:pt>
                <c:pt idx="7">
                  <c:v>Mexico</c:v>
                </c:pt>
                <c:pt idx="8">
                  <c:v>Egypt</c:v>
                </c:pt>
                <c:pt idx="9">
                  <c:v>China</c:v>
                </c:pt>
                <c:pt idx="10">
                  <c:v>Sweden</c:v>
                </c:pt>
                <c:pt idx="11">
                  <c:v>Indonesia</c:v>
                </c:pt>
                <c:pt idx="12">
                  <c:v>South Africa</c:v>
                </c:pt>
                <c:pt idx="13">
                  <c:v>Canada</c:v>
                </c:pt>
                <c:pt idx="14">
                  <c:v>Italy</c:v>
                </c:pt>
                <c:pt idx="15">
                  <c:v>Japan</c:v>
                </c:pt>
                <c:pt idx="16">
                  <c:v>United States</c:v>
                </c:pt>
                <c:pt idx="17">
                  <c:v>Australia</c:v>
                </c:pt>
                <c:pt idx="18">
                  <c:v>Germany</c:v>
                </c:pt>
                <c:pt idx="19">
                  <c:v>Turkey</c:v>
                </c:pt>
                <c:pt idx="20">
                  <c:v>Great Britain</c:v>
                </c:pt>
                <c:pt idx="21">
                  <c:v>Hong Kong</c:v>
                </c:pt>
                <c:pt idx="22">
                  <c:v>Brazil</c:v>
                </c:pt>
                <c:pt idx="23">
                  <c:v>Poland</c:v>
                </c:pt>
                <c:pt idx="24">
                  <c:v>South Korea</c:v>
                </c:pt>
                <c:pt idx="25">
                  <c:v>France</c:v>
                </c:pt>
              </c:strCache>
            </c:strRef>
          </c:cat>
          <c:val>
            <c:numRef>
              <c:f>Sheet1!$C$2:$C$27</c:f>
              <c:numCache>
                <c:formatCode>General</c:formatCode>
                <c:ptCount val="26"/>
                <c:pt idx="0" formatCode="0%">
                  <c:v>0.28000000000000003</c:v>
                </c:pt>
                <c:pt idx="2" formatCode="0%">
                  <c:v>0.37</c:v>
                </c:pt>
                <c:pt idx="3" formatCode="0%">
                  <c:v>0.42</c:v>
                </c:pt>
                <c:pt idx="4" formatCode="0%">
                  <c:v>0.38</c:v>
                </c:pt>
                <c:pt idx="5" formatCode="0%">
                  <c:v>0.22</c:v>
                </c:pt>
                <c:pt idx="6" formatCode="0%">
                  <c:v>0.28000000000000003</c:v>
                </c:pt>
                <c:pt idx="7" formatCode="0%">
                  <c:v>0.33</c:v>
                </c:pt>
                <c:pt idx="8" formatCode="0%">
                  <c:v>0.32</c:v>
                </c:pt>
                <c:pt idx="9" formatCode="0%">
                  <c:v>0.34</c:v>
                </c:pt>
                <c:pt idx="10" formatCode="0%">
                  <c:v>0.33</c:v>
                </c:pt>
                <c:pt idx="11" formatCode="0%">
                  <c:v>0.28999999999999998</c:v>
                </c:pt>
                <c:pt idx="12" formatCode="0%">
                  <c:v>0.27</c:v>
                </c:pt>
                <c:pt idx="13" formatCode="0%">
                  <c:v>0.28999999999999998</c:v>
                </c:pt>
                <c:pt idx="14" formatCode="0%">
                  <c:v>0.25</c:v>
                </c:pt>
                <c:pt idx="15" formatCode="0%">
                  <c:v>0.26</c:v>
                </c:pt>
                <c:pt idx="16" formatCode="0%">
                  <c:v>0.26</c:v>
                </c:pt>
                <c:pt idx="17" formatCode="0%">
                  <c:v>0.27</c:v>
                </c:pt>
                <c:pt idx="18" formatCode="0%">
                  <c:v>0.26</c:v>
                </c:pt>
                <c:pt idx="19" formatCode="0%">
                  <c:v>0.21</c:v>
                </c:pt>
                <c:pt idx="20" formatCode="0%">
                  <c:v>0.25</c:v>
                </c:pt>
                <c:pt idx="21" formatCode="0%">
                  <c:v>0.24</c:v>
                </c:pt>
                <c:pt idx="22" formatCode="0%">
                  <c:v>0.19</c:v>
                </c:pt>
                <c:pt idx="23" formatCode="0%">
                  <c:v>0.19</c:v>
                </c:pt>
                <c:pt idx="24" formatCode="0%">
                  <c:v>0.19</c:v>
                </c:pt>
                <c:pt idx="25" formatCode="0%">
                  <c:v>0.14000000000000001</c:v>
                </c:pt>
              </c:numCache>
            </c:numRef>
          </c:val>
          <c:extLst>
            <c:ext xmlns:c16="http://schemas.microsoft.com/office/drawing/2014/chart" uri="{C3380CC4-5D6E-409C-BE32-E72D297353CC}">
              <c16:uniqueId val="{00000007-36BA-4EB8-97EE-D1700928BEED}"/>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Kenya</c:v>
                </c:pt>
                <c:pt idx="5">
                  <c:v>Tunisia</c:v>
                </c:pt>
                <c:pt idx="6">
                  <c:v>Nigeria</c:v>
                </c:pt>
                <c:pt idx="7">
                  <c:v>Mexico</c:v>
                </c:pt>
                <c:pt idx="8">
                  <c:v>Egypt</c:v>
                </c:pt>
                <c:pt idx="9">
                  <c:v>China</c:v>
                </c:pt>
                <c:pt idx="10">
                  <c:v>Sweden</c:v>
                </c:pt>
                <c:pt idx="11">
                  <c:v>Indonesia</c:v>
                </c:pt>
                <c:pt idx="12">
                  <c:v>South Africa</c:v>
                </c:pt>
                <c:pt idx="13">
                  <c:v>Canada</c:v>
                </c:pt>
                <c:pt idx="14">
                  <c:v>Italy</c:v>
                </c:pt>
                <c:pt idx="15">
                  <c:v>Japan</c:v>
                </c:pt>
                <c:pt idx="16">
                  <c:v>United States</c:v>
                </c:pt>
                <c:pt idx="17">
                  <c:v>Australia</c:v>
                </c:pt>
                <c:pt idx="18">
                  <c:v>Germany</c:v>
                </c:pt>
                <c:pt idx="19">
                  <c:v>Turkey</c:v>
                </c:pt>
                <c:pt idx="20">
                  <c:v>Great Britain</c:v>
                </c:pt>
                <c:pt idx="21">
                  <c:v>Hong Kong</c:v>
                </c:pt>
                <c:pt idx="22">
                  <c:v>Brazil</c:v>
                </c:pt>
                <c:pt idx="23">
                  <c:v>Poland</c:v>
                </c:pt>
                <c:pt idx="24">
                  <c:v>South Korea</c:v>
                </c:pt>
                <c:pt idx="25">
                  <c:v>France</c:v>
                </c:pt>
              </c:strCache>
            </c:strRef>
          </c:cat>
          <c:val>
            <c:numRef>
              <c:f>Sheet1!$D$2:$D$27</c:f>
              <c:numCache>
                <c:formatCode>General</c:formatCode>
                <c:ptCount val="26"/>
                <c:pt idx="0" formatCode="0%">
                  <c:v>0.38</c:v>
                </c:pt>
                <c:pt idx="2" formatCode="0%">
                  <c:v>0.59</c:v>
                </c:pt>
                <c:pt idx="3" formatCode="0%">
                  <c:v>0.55000000000000004</c:v>
                </c:pt>
                <c:pt idx="4" formatCode="0%">
                  <c:v>0.54</c:v>
                </c:pt>
                <c:pt idx="5" formatCode="0%">
                  <c:v>0.48</c:v>
                </c:pt>
                <c:pt idx="6" formatCode="0%">
                  <c:v>0.45</c:v>
                </c:pt>
                <c:pt idx="7" formatCode="0%">
                  <c:v>0.45</c:v>
                </c:pt>
                <c:pt idx="8" formatCode="0%">
                  <c:v>0.43</c:v>
                </c:pt>
                <c:pt idx="9" formatCode="0%">
                  <c:v>0.42</c:v>
                </c:pt>
                <c:pt idx="10" formatCode="0%">
                  <c:v>0.39</c:v>
                </c:pt>
                <c:pt idx="11" formatCode="0%">
                  <c:v>0.35</c:v>
                </c:pt>
                <c:pt idx="12" formatCode="0%">
                  <c:v>0.33</c:v>
                </c:pt>
                <c:pt idx="13" formatCode="0%">
                  <c:v>0.32</c:v>
                </c:pt>
                <c:pt idx="14" formatCode="0%">
                  <c:v>0.31</c:v>
                </c:pt>
                <c:pt idx="15" formatCode="0%">
                  <c:v>0.31</c:v>
                </c:pt>
                <c:pt idx="16" formatCode="0%">
                  <c:v>0.31</c:v>
                </c:pt>
                <c:pt idx="17" formatCode="0%">
                  <c:v>0.3</c:v>
                </c:pt>
                <c:pt idx="18" formatCode="0%">
                  <c:v>0.3</c:v>
                </c:pt>
                <c:pt idx="19" formatCode="0%">
                  <c:v>0.28000000000000003</c:v>
                </c:pt>
                <c:pt idx="20" formatCode="0%">
                  <c:v>0.28000000000000003</c:v>
                </c:pt>
                <c:pt idx="21" formatCode="0%">
                  <c:v>0.28000000000000003</c:v>
                </c:pt>
                <c:pt idx="22" formatCode="0%">
                  <c:v>0.27</c:v>
                </c:pt>
                <c:pt idx="23" formatCode="0%">
                  <c:v>0.25</c:v>
                </c:pt>
                <c:pt idx="24" formatCode="0%">
                  <c:v>0.23</c:v>
                </c:pt>
                <c:pt idx="25" formatCode="0%">
                  <c:v>0.19</c:v>
                </c:pt>
              </c:numCache>
            </c:numRef>
          </c:val>
          <c:extLst>
            <c:ext xmlns:c16="http://schemas.microsoft.com/office/drawing/2014/chart" uri="{C3380CC4-5D6E-409C-BE32-E72D297353CC}">
              <c16:uniqueId val="{00000008-36BA-4EB8-97EE-D1700928BEED}"/>
            </c:ext>
          </c:extLst>
        </c:ser>
        <c:dLbls>
          <c:showLegendKey val="0"/>
          <c:showVal val="0"/>
          <c:showCatName val="0"/>
          <c:showSerName val="0"/>
          <c:showPercent val="0"/>
          <c:showBubbleSize val="0"/>
        </c:dLbls>
        <c:gapWidth val="42"/>
        <c:overlap val="100"/>
        <c:axId val="174621824"/>
        <c:axId val="174623360"/>
      </c:barChart>
      <c:catAx>
        <c:axId val="174621824"/>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74623360"/>
        <c:crosses val="autoZero"/>
        <c:auto val="1"/>
        <c:lblAlgn val="ctr"/>
        <c:lblOffset val="100"/>
        <c:noMultiLvlLbl val="0"/>
      </c:catAx>
      <c:valAx>
        <c:axId val="174623360"/>
        <c:scaling>
          <c:orientation val="minMax"/>
          <c:max val="1"/>
        </c:scaling>
        <c:delete val="1"/>
        <c:axPos val="t"/>
        <c:numFmt formatCode="0%" sourceLinked="1"/>
        <c:majorTickMark val="out"/>
        <c:minorTickMark val="none"/>
        <c:tickLblPos val="none"/>
        <c:crossAx val="17462182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7CF9-4417-9098-5349FD501467}"/>
              </c:ext>
            </c:extLst>
          </c:dPt>
          <c:dPt>
            <c:idx val="3"/>
            <c:invertIfNegative val="0"/>
            <c:bubble3D val="0"/>
            <c:extLst>
              <c:ext xmlns:c16="http://schemas.microsoft.com/office/drawing/2014/chart" uri="{C3380CC4-5D6E-409C-BE32-E72D297353CC}">
                <c16:uniqueId val="{00000001-7CF9-4417-9098-5349FD501467}"/>
              </c:ext>
            </c:extLst>
          </c:dPt>
          <c:dPt>
            <c:idx val="4"/>
            <c:invertIfNegative val="0"/>
            <c:bubble3D val="0"/>
            <c:extLst>
              <c:ext xmlns:c16="http://schemas.microsoft.com/office/drawing/2014/chart" uri="{C3380CC4-5D6E-409C-BE32-E72D297353CC}">
                <c16:uniqueId val="{00000002-7CF9-4417-9098-5349FD501467}"/>
              </c:ext>
            </c:extLst>
          </c:dPt>
          <c:dPt>
            <c:idx val="18"/>
            <c:invertIfNegative val="0"/>
            <c:bubble3D val="0"/>
            <c:extLst>
              <c:ext xmlns:c16="http://schemas.microsoft.com/office/drawing/2014/chart" uri="{C3380CC4-5D6E-409C-BE32-E72D297353CC}">
                <c16:uniqueId val="{00000003-7CF9-4417-9098-5349FD501467}"/>
              </c:ext>
            </c:extLst>
          </c:dPt>
          <c:dPt>
            <c:idx val="19"/>
            <c:invertIfNegative val="0"/>
            <c:bubble3D val="0"/>
            <c:extLst>
              <c:ext xmlns:c16="http://schemas.microsoft.com/office/drawing/2014/chart" uri="{C3380CC4-5D6E-409C-BE32-E72D297353CC}">
                <c16:uniqueId val="{00000004-7CF9-4417-9098-5349FD501467}"/>
              </c:ext>
            </c:extLst>
          </c:dPt>
          <c:dPt>
            <c:idx val="20"/>
            <c:invertIfNegative val="0"/>
            <c:bubble3D val="0"/>
            <c:extLst>
              <c:ext xmlns:c16="http://schemas.microsoft.com/office/drawing/2014/chart" uri="{C3380CC4-5D6E-409C-BE32-E72D297353CC}">
                <c16:uniqueId val="{00000005-7CF9-4417-9098-5349FD501467}"/>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Sheet1!$B$2:$B$9</c:f>
              <c:numCache>
                <c:formatCode>0%</c:formatCode>
                <c:ptCount val="8"/>
                <c:pt idx="0">
                  <c:v>0.1</c:v>
                </c:pt>
                <c:pt idx="1">
                  <c:v>0.17</c:v>
                </c:pt>
                <c:pt idx="2">
                  <c:v>0.1</c:v>
                </c:pt>
                <c:pt idx="3">
                  <c:v>0.1</c:v>
                </c:pt>
                <c:pt idx="4">
                  <c:v>0.06</c:v>
                </c:pt>
                <c:pt idx="5">
                  <c:v>0.04</c:v>
                </c:pt>
                <c:pt idx="6">
                  <c:v>0.05</c:v>
                </c:pt>
                <c:pt idx="7">
                  <c:v>0.04</c:v>
                </c:pt>
              </c:numCache>
            </c:numRef>
          </c:val>
          <c:extLst>
            <c:ext xmlns:c16="http://schemas.microsoft.com/office/drawing/2014/chart" uri="{C3380CC4-5D6E-409C-BE32-E72D297353CC}">
              <c16:uniqueId val="{00000006-7CF9-4417-9098-5349FD501467}"/>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Sheet1!$C$2:$C$9</c:f>
              <c:numCache>
                <c:formatCode>0%</c:formatCode>
                <c:ptCount val="8"/>
                <c:pt idx="0">
                  <c:v>0.28000000000000003</c:v>
                </c:pt>
                <c:pt idx="1">
                  <c:v>0.3</c:v>
                </c:pt>
                <c:pt idx="2">
                  <c:v>0.32</c:v>
                </c:pt>
                <c:pt idx="3">
                  <c:v>0.26</c:v>
                </c:pt>
                <c:pt idx="4">
                  <c:v>0.28999999999999998</c:v>
                </c:pt>
                <c:pt idx="5">
                  <c:v>0.27</c:v>
                </c:pt>
                <c:pt idx="6">
                  <c:v>0.24</c:v>
                </c:pt>
                <c:pt idx="7">
                  <c:v>0.24</c:v>
                </c:pt>
              </c:numCache>
            </c:numRef>
          </c:val>
          <c:extLst>
            <c:ext xmlns:c16="http://schemas.microsoft.com/office/drawing/2014/chart" uri="{C3380CC4-5D6E-409C-BE32-E72D297353CC}">
              <c16:uniqueId val="{00000007-7CF9-4417-9098-5349FD501467}"/>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Sheet1!$D$2:$D$9</c:f>
              <c:numCache>
                <c:formatCode>0%</c:formatCode>
                <c:ptCount val="8"/>
                <c:pt idx="0">
                  <c:v>0.38</c:v>
                </c:pt>
                <c:pt idx="1">
                  <c:v>0.47</c:v>
                </c:pt>
                <c:pt idx="2">
                  <c:v>0.42</c:v>
                </c:pt>
                <c:pt idx="3">
                  <c:v>0.36</c:v>
                </c:pt>
                <c:pt idx="4">
                  <c:v>0.35</c:v>
                </c:pt>
                <c:pt idx="5">
                  <c:v>0.31</c:v>
                </c:pt>
                <c:pt idx="6">
                  <c:v>0.28999999999999998</c:v>
                </c:pt>
                <c:pt idx="7">
                  <c:v>0.28999999999999998</c:v>
                </c:pt>
              </c:numCache>
            </c:numRef>
          </c:val>
          <c:extLst>
            <c:ext xmlns:c16="http://schemas.microsoft.com/office/drawing/2014/chart" uri="{C3380CC4-5D6E-409C-BE32-E72D297353CC}">
              <c16:uniqueId val="{00000008-7CF9-4417-9098-5349FD501467}"/>
            </c:ext>
          </c:extLst>
        </c:ser>
        <c:dLbls>
          <c:showLegendKey val="0"/>
          <c:showVal val="0"/>
          <c:showCatName val="0"/>
          <c:showSerName val="0"/>
          <c:showPercent val="0"/>
          <c:showBubbleSize val="0"/>
        </c:dLbls>
        <c:gapWidth val="42"/>
        <c:overlap val="100"/>
        <c:axId val="128630784"/>
        <c:axId val="128632320"/>
      </c:barChart>
      <c:catAx>
        <c:axId val="128630784"/>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128632320"/>
        <c:crosses val="autoZero"/>
        <c:auto val="1"/>
        <c:lblAlgn val="ctr"/>
        <c:lblOffset val="100"/>
        <c:noMultiLvlLbl val="0"/>
      </c:catAx>
      <c:valAx>
        <c:axId val="128632320"/>
        <c:scaling>
          <c:orientation val="minMax"/>
          <c:max val="1"/>
        </c:scaling>
        <c:delete val="1"/>
        <c:axPos val="t"/>
        <c:numFmt formatCode="0%" sourceLinked="1"/>
        <c:majorTickMark val="out"/>
        <c:minorTickMark val="none"/>
        <c:tickLblPos val="none"/>
        <c:crossAx val="12863078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0BDA-4C90-8068-1E5022DA9CE3}"/>
              </c:ext>
            </c:extLst>
          </c:dPt>
          <c:dPt>
            <c:idx val="3"/>
            <c:invertIfNegative val="0"/>
            <c:bubble3D val="0"/>
            <c:extLst>
              <c:ext xmlns:c16="http://schemas.microsoft.com/office/drawing/2014/chart" uri="{C3380CC4-5D6E-409C-BE32-E72D297353CC}">
                <c16:uniqueId val="{00000001-0BDA-4C90-8068-1E5022DA9CE3}"/>
              </c:ext>
            </c:extLst>
          </c:dPt>
          <c:dPt>
            <c:idx val="4"/>
            <c:invertIfNegative val="0"/>
            <c:bubble3D val="0"/>
            <c:extLst>
              <c:ext xmlns:c16="http://schemas.microsoft.com/office/drawing/2014/chart" uri="{C3380CC4-5D6E-409C-BE32-E72D297353CC}">
                <c16:uniqueId val="{00000002-0BDA-4C90-8068-1E5022DA9CE3}"/>
              </c:ext>
            </c:extLst>
          </c:dPt>
          <c:dPt>
            <c:idx val="18"/>
            <c:invertIfNegative val="0"/>
            <c:bubble3D val="0"/>
            <c:extLst>
              <c:ext xmlns:c16="http://schemas.microsoft.com/office/drawing/2014/chart" uri="{C3380CC4-5D6E-409C-BE32-E72D297353CC}">
                <c16:uniqueId val="{00000003-0BDA-4C90-8068-1E5022DA9CE3}"/>
              </c:ext>
            </c:extLst>
          </c:dPt>
          <c:dPt>
            <c:idx val="19"/>
            <c:invertIfNegative val="0"/>
            <c:bubble3D val="0"/>
            <c:extLst>
              <c:ext xmlns:c16="http://schemas.microsoft.com/office/drawing/2014/chart" uri="{C3380CC4-5D6E-409C-BE32-E72D297353CC}">
                <c16:uniqueId val="{00000004-0BDA-4C90-8068-1E5022DA9CE3}"/>
              </c:ext>
            </c:extLst>
          </c:dPt>
          <c:dPt>
            <c:idx val="20"/>
            <c:invertIfNegative val="0"/>
            <c:bubble3D val="0"/>
            <c:extLst>
              <c:ext xmlns:c16="http://schemas.microsoft.com/office/drawing/2014/chart" uri="{C3380CC4-5D6E-409C-BE32-E72D297353CC}">
                <c16:uniqueId val="{00000005-0BDA-4C90-8068-1E5022DA9CE3}"/>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Nigeria</c:v>
                </c:pt>
                <c:pt idx="6">
                  <c:v>China</c:v>
                </c:pt>
                <c:pt idx="7">
                  <c:v>India</c:v>
                </c:pt>
                <c:pt idx="8">
                  <c:v>Kenya</c:v>
                </c:pt>
                <c:pt idx="9">
                  <c:v>Hong Kong</c:v>
                </c:pt>
                <c:pt idx="10">
                  <c:v>Indonesia</c:v>
                </c:pt>
                <c:pt idx="11">
                  <c:v>United States</c:v>
                </c:pt>
                <c:pt idx="12">
                  <c:v>Great Britain</c:v>
                </c:pt>
                <c:pt idx="13">
                  <c:v>Mexico</c:v>
                </c:pt>
                <c:pt idx="14">
                  <c:v>Australia</c:v>
                </c:pt>
                <c:pt idx="15">
                  <c:v>Brazil</c:v>
                </c:pt>
                <c:pt idx="16">
                  <c:v>Sweden</c:v>
                </c:pt>
                <c:pt idx="17">
                  <c:v>South Africa</c:v>
                </c:pt>
                <c:pt idx="18">
                  <c:v>Canada</c:v>
                </c:pt>
                <c:pt idx="19">
                  <c:v>Poland</c:v>
                </c:pt>
                <c:pt idx="20">
                  <c:v>Turkey</c:v>
                </c:pt>
                <c:pt idx="21">
                  <c:v>Italy</c:v>
                </c:pt>
                <c:pt idx="22">
                  <c:v>Japan</c:v>
                </c:pt>
                <c:pt idx="23">
                  <c:v>South Korea</c:v>
                </c:pt>
                <c:pt idx="24">
                  <c:v>France</c:v>
                </c:pt>
                <c:pt idx="25">
                  <c:v>Germany</c:v>
                </c:pt>
              </c:strCache>
            </c:strRef>
          </c:cat>
          <c:val>
            <c:numRef>
              <c:f>Sheet1!$B$2:$B$27</c:f>
              <c:numCache>
                <c:formatCode>General</c:formatCode>
                <c:ptCount val="26"/>
                <c:pt idx="0" formatCode="0%">
                  <c:v>0.35</c:v>
                </c:pt>
                <c:pt idx="2" formatCode="0%">
                  <c:v>0.77</c:v>
                </c:pt>
                <c:pt idx="3" formatCode="0%">
                  <c:v>0.62</c:v>
                </c:pt>
                <c:pt idx="4" formatCode="0%">
                  <c:v>0.52</c:v>
                </c:pt>
                <c:pt idx="5" formatCode="0%">
                  <c:v>0.54</c:v>
                </c:pt>
                <c:pt idx="6" formatCode="0%">
                  <c:v>0.34</c:v>
                </c:pt>
                <c:pt idx="7" formatCode="0%">
                  <c:v>0.36</c:v>
                </c:pt>
                <c:pt idx="8" formatCode="0%">
                  <c:v>0.53</c:v>
                </c:pt>
                <c:pt idx="9" formatCode="0%">
                  <c:v>0.28999999999999998</c:v>
                </c:pt>
                <c:pt idx="10" formatCode="0%">
                  <c:v>0.28000000000000003</c:v>
                </c:pt>
                <c:pt idx="11" formatCode="0%">
                  <c:v>0.27</c:v>
                </c:pt>
                <c:pt idx="12" formatCode="0%">
                  <c:v>0.22</c:v>
                </c:pt>
                <c:pt idx="13" formatCode="0%">
                  <c:v>0.26</c:v>
                </c:pt>
                <c:pt idx="14" formatCode="0%">
                  <c:v>0.22</c:v>
                </c:pt>
                <c:pt idx="15" formatCode="0%">
                  <c:v>0.32</c:v>
                </c:pt>
                <c:pt idx="16" formatCode="0%">
                  <c:v>0.15</c:v>
                </c:pt>
                <c:pt idx="17" formatCode="0%">
                  <c:v>0.27</c:v>
                </c:pt>
                <c:pt idx="18" formatCode="0%">
                  <c:v>0.2</c:v>
                </c:pt>
                <c:pt idx="19" formatCode="0%">
                  <c:v>0.17</c:v>
                </c:pt>
                <c:pt idx="20" formatCode="0%">
                  <c:v>0.23</c:v>
                </c:pt>
                <c:pt idx="21" formatCode="0%">
                  <c:v>0.17</c:v>
                </c:pt>
                <c:pt idx="22" formatCode="0%">
                  <c:v>0.14000000000000001</c:v>
                </c:pt>
                <c:pt idx="23" formatCode="0%">
                  <c:v>0.09</c:v>
                </c:pt>
                <c:pt idx="24" formatCode="0%">
                  <c:v>0.17</c:v>
                </c:pt>
                <c:pt idx="25" formatCode="0%">
                  <c:v>0.12</c:v>
                </c:pt>
              </c:numCache>
            </c:numRef>
          </c:val>
          <c:extLst>
            <c:ext xmlns:c16="http://schemas.microsoft.com/office/drawing/2014/chart" uri="{C3380CC4-5D6E-409C-BE32-E72D297353CC}">
              <c16:uniqueId val="{00000006-0BDA-4C90-8068-1E5022DA9CE3}"/>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Nigeria</c:v>
                </c:pt>
                <c:pt idx="6">
                  <c:v>China</c:v>
                </c:pt>
                <c:pt idx="7">
                  <c:v>India</c:v>
                </c:pt>
                <c:pt idx="8">
                  <c:v>Kenya</c:v>
                </c:pt>
                <c:pt idx="9">
                  <c:v>Hong Kong</c:v>
                </c:pt>
                <c:pt idx="10">
                  <c:v>Indonesia</c:v>
                </c:pt>
                <c:pt idx="11">
                  <c:v>United States</c:v>
                </c:pt>
                <c:pt idx="12">
                  <c:v>Great Britain</c:v>
                </c:pt>
                <c:pt idx="13">
                  <c:v>Mexico</c:v>
                </c:pt>
                <c:pt idx="14">
                  <c:v>Australia</c:v>
                </c:pt>
                <c:pt idx="15">
                  <c:v>Brazil</c:v>
                </c:pt>
                <c:pt idx="16">
                  <c:v>Sweden</c:v>
                </c:pt>
                <c:pt idx="17">
                  <c:v>South Africa</c:v>
                </c:pt>
                <c:pt idx="18">
                  <c:v>Canada</c:v>
                </c:pt>
                <c:pt idx="19">
                  <c:v>Poland</c:v>
                </c:pt>
                <c:pt idx="20">
                  <c:v>Turkey</c:v>
                </c:pt>
                <c:pt idx="21">
                  <c:v>Italy</c:v>
                </c:pt>
                <c:pt idx="22">
                  <c:v>Japan</c:v>
                </c:pt>
                <c:pt idx="23">
                  <c:v>South Korea</c:v>
                </c:pt>
                <c:pt idx="24">
                  <c:v>France</c:v>
                </c:pt>
                <c:pt idx="25">
                  <c:v>Germany</c:v>
                </c:pt>
              </c:strCache>
            </c:strRef>
          </c:cat>
          <c:val>
            <c:numRef>
              <c:f>Sheet1!$C$2:$C$27</c:f>
              <c:numCache>
                <c:formatCode>General</c:formatCode>
                <c:ptCount val="26"/>
                <c:pt idx="0" formatCode="0%">
                  <c:v>0.31</c:v>
                </c:pt>
                <c:pt idx="2" formatCode="0%">
                  <c:v>0.16</c:v>
                </c:pt>
                <c:pt idx="3" formatCode="0%">
                  <c:v>0.17</c:v>
                </c:pt>
                <c:pt idx="4" formatCode="0%">
                  <c:v>0.24</c:v>
                </c:pt>
                <c:pt idx="5" formatCode="0%">
                  <c:v>0.19</c:v>
                </c:pt>
                <c:pt idx="6" formatCode="0%">
                  <c:v>0.39</c:v>
                </c:pt>
                <c:pt idx="7" formatCode="0%">
                  <c:v>0.37</c:v>
                </c:pt>
                <c:pt idx="8" formatCode="0%">
                  <c:v>0.19</c:v>
                </c:pt>
                <c:pt idx="9" formatCode="0%">
                  <c:v>0.42</c:v>
                </c:pt>
                <c:pt idx="10" formatCode="0%">
                  <c:v>0.44</c:v>
                </c:pt>
                <c:pt idx="11" formatCode="0%">
                  <c:v>0.42</c:v>
                </c:pt>
                <c:pt idx="12" formatCode="0%">
                  <c:v>0.42</c:v>
                </c:pt>
                <c:pt idx="13" formatCode="0%">
                  <c:v>0.37</c:v>
                </c:pt>
                <c:pt idx="14" formatCode="0%">
                  <c:v>0.4</c:v>
                </c:pt>
                <c:pt idx="15" formatCode="0%">
                  <c:v>0.28999999999999998</c:v>
                </c:pt>
                <c:pt idx="16" formatCode="0%">
                  <c:v>0.45</c:v>
                </c:pt>
                <c:pt idx="17" formatCode="0%">
                  <c:v>0.32</c:v>
                </c:pt>
                <c:pt idx="18" formatCode="0%">
                  <c:v>0.36</c:v>
                </c:pt>
                <c:pt idx="19" formatCode="0%">
                  <c:v>0.38</c:v>
                </c:pt>
                <c:pt idx="20" formatCode="0%">
                  <c:v>0.32</c:v>
                </c:pt>
                <c:pt idx="21" formatCode="0%">
                  <c:v>0.37</c:v>
                </c:pt>
                <c:pt idx="22" formatCode="0%">
                  <c:v>0.35</c:v>
                </c:pt>
                <c:pt idx="23" formatCode="0%">
                  <c:v>0.38</c:v>
                </c:pt>
                <c:pt idx="24" formatCode="0%">
                  <c:v>0.28000000000000003</c:v>
                </c:pt>
                <c:pt idx="25" formatCode="0%">
                  <c:v>0.32</c:v>
                </c:pt>
              </c:numCache>
            </c:numRef>
          </c:val>
          <c:extLst>
            <c:ext xmlns:c16="http://schemas.microsoft.com/office/drawing/2014/chart" uri="{C3380CC4-5D6E-409C-BE32-E72D297353CC}">
              <c16:uniqueId val="{00000007-0BDA-4C90-8068-1E5022DA9CE3}"/>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Nigeria</c:v>
                </c:pt>
                <c:pt idx="6">
                  <c:v>China</c:v>
                </c:pt>
                <c:pt idx="7">
                  <c:v>India</c:v>
                </c:pt>
                <c:pt idx="8">
                  <c:v>Kenya</c:v>
                </c:pt>
                <c:pt idx="9">
                  <c:v>Hong Kong</c:v>
                </c:pt>
                <c:pt idx="10">
                  <c:v>Indonesia</c:v>
                </c:pt>
                <c:pt idx="11">
                  <c:v>United States</c:v>
                </c:pt>
                <c:pt idx="12">
                  <c:v>Great Britain</c:v>
                </c:pt>
                <c:pt idx="13">
                  <c:v>Mexico</c:v>
                </c:pt>
                <c:pt idx="14">
                  <c:v>Australia</c:v>
                </c:pt>
                <c:pt idx="15">
                  <c:v>Brazil</c:v>
                </c:pt>
                <c:pt idx="16">
                  <c:v>Sweden</c:v>
                </c:pt>
                <c:pt idx="17">
                  <c:v>South Africa</c:v>
                </c:pt>
                <c:pt idx="18">
                  <c:v>Canada</c:v>
                </c:pt>
                <c:pt idx="19">
                  <c:v>Poland</c:v>
                </c:pt>
                <c:pt idx="20">
                  <c:v>Turkey</c:v>
                </c:pt>
                <c:pt idx="21">
                  <c:v>Italy</c:v>
                </c:pt>
                <c:pt idx="22">
                  <c:v>Japan</c:v>
                </c:pt>
                <c:pt idx="23">
                  <c:v>South Korea</c:v>
                </c:pt>
                <c:pt idx="24">
                  <c:v>France</c:v>
                </c:pt>
                <c:pt idx="25">
                  <c:v>Germany</c:v>
                </c:pt>
              </c:strCache>
            </c:strRef>
          </c:cat>
          <c:val>
            <c:numRef>
              <c:f>Sheet1!$D$2:$D$27</c:f>
              <c:numCache>
                <c:formatCode>General</c:formatCode>
                <c:ptCount val="26"/>
                <c:pt idx="0" formatCode="0%">
                  <c:v>0.66</c:v>
                </c:pt>
                <c:pt idx="2" formatCode="0%">
                  <c:v>0.94</c:v>
                </c:pt>
                <c:pt idx="3" formatCode="0%">
                  <c:v>0.79</c:v>
                </c:pt>
                <c:pt idx="4" formatCode="0%">
                  <c:v>0.76</c:v>
                </c:pt>
                <c:pt idx="5" formatCode="0%">
                  <c:v>0.73</c:v>
                </c:pt>
                <c:pt idx="6" formatCode="0%">
                  <c:v>0.73</c:v>
                </c:pt>
                <c:pt idx="7" formatCode="0%">
                  <c:v>0.73</c:v>
                </c:pt>
                <c:pt idx="8" formatCode="0%">
                  <c:v>0.71</c:v>
                </c:pt>
                <c:pt idx="9" formatCode="0%">
                  <c:v>0.71</c:v>
                </c:pt>
                <c:pt idx="10" formatCode="0%">
                  <c:v>0.71</c:v>
                </c:pt>
                <c:pt idx="11" formatCode="0%">
                  <c:v>0.69</c:v>
                </c:pt>
                <c:pt idx="12" formatCode="0%">
                  <c:v>0.64</c:v>
                </c:pt>
                <c:pt idx="13" formatCode="0%">
                  <c:v>0.63</c:v>
                </c:pt>
                <c:pt idx="14" formatCode="0%">
                  <c:v>0.62</c:v>
                </c:pt>
                <c:pt idx="15" formatCode="0%">
                  <c:v>0.61</c:v>
                </c:pt>
                <c:pt idx="16" formatCode="0%">
                  <c:v>0.6</c:v>
                </c:pt>
                <c:pt idx="17" formatCode="0%">
                  <c:v>0.59</c:v>
                </c:pt>
                <c:pt idx="18" formatCode="0%">
                  <c:v>0.56000000000000005</c:v>
                </c:pt>
                <c:pt idx="19" formatCode="0%">
                  <c:v>0.55000000000000004</c:v>
                </c:pt>
                <c:pt idx="20" formatCode="0%">
                  <c:v>0.55000000000000004</c:v>
                </c:pt>
                <c:pt idx="21" formatCode="0%">
                  <c:v>0.54</c:v>
                </c:pt>
                <c:pt idx="22" formatCode="0%">
                  <c:v>0.49</c:v>
                </c:pt>
                <c:pt idx="23" formatCode="0%">
                  <c:v>0.47</c:v>
                </c:pt>
                <c:pt idx="24" formatCode="0%">
                  <c:v>0.45</c:v>
                </c:pt>
                <c:pt idx="25" formatCode="0%">
                  <c:v>0.44</c:v>
                </c:pt>
              </c:numCache>
            </c:numRef>
          </c:val>
          <c:extLst>
            <c:ext xmlns:c16="http://schemas.microsoft.com/office/drawing/2014/chart" uri="{C3380CC4-5D6E-409C-BE32-E72D297353CC}">
              <c16:uniqueId val="{00000008-0BDA-4C90-8068-1E5022DA9CE3}"/>
            </c:ext>
          </c:extLst>
        </c:ser>
        <c:dLbls>
          <c:showLegendKey val="0"/>
          <c:showVal val="0"/>
          <c:showCatName val="0"/>
          <c:showSerName val="0"/>
          <c:showPercent val="0"/>
          <c:showBubbleSize val="0"/>
        </c:dLbls>
        <c:gapWidth val="42"/>
        <c:overlap val="100"/>
        <c:axId val="72102656"/>
        <c:axId val="72104192"/>
      </c:barChart>
      <c:catAx>
        <c:axId val="72102656"/>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72104192"/>
        <c:crosses val="autoZero"/>
        <c:auto val="1"/>
        <c:lblAlgn val="ctr"/>
        <c:lblOffset val="100"/>
        <c:noMultiLvlLbl val="0"/>
      </c:catAx>
      <c:valAx>
        <c:axId val="72104192"/>
        <c:scaling>
          <c:orientation val="minMax"/>
          <c:max val="1"/>
        </c:scaling>
        <c:delete val="1"/>
        <c:axPos val="t"/>
        <c:numFmt formatCode="0%" sourceLinked="1"/>
        <c:majorTickMark val="out"/>
        <c:minorTickMark val="none"/>
        <c:tickLblPos val="none"/>
        <c:crossAx val="72102656"/>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E4D8-489C-A0BA-1C68764FEA01}"/>
              </c:ext>
            </c:extLst>
          </c:dPt>
          <c:dPt>
            <c:idx val="3"/>
            <c:invertIfNegative val="0"/>
            <c:bubble3D val="0"/>
            <c:extLst>
              <c:ext xmlns:c16="http://schemas.microsoft.com/office/drawing/2014/chart" uri="{C3380CC4-5D6E-409C-BE32-E72D297353CC}">
                <c16:uniqueId val="{00000001-E4D8-489C-A0BA-1C68764FEA01}"/>
              </c:ext>
            </c:extLst>
          </c:dPt>
          <c:dPt>
            <c:idx val="4"/>
            <c:invertIfNegative val="0"/>
            <c:bubble3D val="0"/>
            <c:extLst>
              <c:ext xmlns:c16="http://schemas.microsoft.com/office/drawing/2014/chart" uri="{C3380CC4-5D6E-409C-BE32-E72D297353CC}">
                <c16:uniqueId val="{00000002-E4D8-489C-A0BA-1C68764FEA01}"/>
              </c:ext>
            </c:extLst>
          </c:dPt>
          <c:dPt>
            <c:idx val="18"/>
            <c:invertIfNegative val="0"/>
            <c:bubble3D val="0"/>
            <c:extLst>
              <c:ext xmlns:c16="http://schemas.microsoft.com/office/drawing/2014/chart" uri="{C3380CC4-5D6E-409C-BE32-E72D297353CC}">
                <c16:uniqueId val="{00000003-E4D8-489C-A0BA-1C68764FEA01}"/>
              </c:ext>
            </c:extLst>
          </c:dPt>
          <c:dPt>
            <c:idx val="19"/>
            <c:invertIfNegative val="0"/>
            <c:bubble3D val="0"/>
            <c:extLst>
              <c:ext xmlns:c16="http://schemas.microsoft.com/office/drawing/2014/chart" uri="{C3380CC4-5D6E-409C-BE32-E72D297353CC}">
                <c16:uniqueId val="{00000004-E4D8-489C-A0BA-1C68764FEA01}"/>
              </c:ext>
            </c:extLst>
          </c:dPt>
          <c:dPt>
            <c:idx val="20"/>
            <c:invertIfNegative val="0"/>
            <c:bubble3D val="0"/>
            <c:extLst>
              <c:ext xmlns:c16="http://schemas.microsoft.com/office/drawing/2014/chart" uri="{C3380CC4-5D6E-409C-BE32-E72D297353CC}">
                <c16:uniqueId val="{00000005-E4D8-489C-A0BA-1C68764FEA01}"/>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Sheet1!$A$2:$A$28</c:f>
              <c:strCache>
                <c:ptCount val="26"/>
                <c:pt idx="0">
                  <c:v>Total</c:v>
                </c:pt>
                <c:pt idx="2">
                  <c:v>Kenya</c:v>
                </c:pt>
                <c:pt idx="3">
                  <c:v>Mexico</c:v>
                </c:pt>
                <c:pt idx="4">
                  <c:v>South Africa</c:v>
                </c:pt>
                <c:pt idx="5">
                  <c:v>India</c:v>
                </c:pt>
                <c:pt idx="6">
                  <c:v>Poland</c:v>
                </c:pt>
                <c:pt idx="7">
                  <c:v>Turkey</c:v>
                </c:pt>
                <c:pt idx="8">
                  <c:v>Nigeria</c:v>
                </c:pt>
                <c:pt idx="9">
                  <c:v>Pakistan</c:v>
                </c:pt>
                <c:pt idx="10">
                  <c:v>France</c:v>
                </c:pt>
                <c:pt idx="11">
                  <c:v>Germany</c:v>
                </c:pt>
                <c:pt idx="12">
                  <c:v>Australia</c:v>
                </c:pt>
                <c:pt idx="13">
                  <c:v>China</c:v>
                </c:pt>
                <c:pt idx="14">
                  <c:v>Canada</c:v>
                </c:pt>
                <c:pt idx="15">
                  <c:v>Indonesia</c:v>
                </c:pt>
                <c:pt idx="16">
                  <c:v>United States</c:v>
                </c:pt>
                <c:pt idx="17">
                  <c:v>Brazil</c:v>
                </c:pt>
                <c:pt idx="18">
                  <c:v>Sweden</c:v>
                </c:pt>
                <c:pt idx="19">
                  <c:v>South Korea</c:v>
                </c:pt>
                <c:pt idx="20">
                  <c:v>Italy</c:v>
                </c:pt>
                <c:pt idx="21">
                  <c:v>Great Britain</c:v>
                </c:pt>
                <c:pt idx="22">
                  <c:v>Tunisia</c:v>
                </c:pt>
                <c:pt idx="23">
                  <c:v>Egypt</c:v>
                </c:pt>
                <c:pt idx="24">
                  <c:v>Hong Kong</c:v>
                </c:pt>
                <c:pt idx="25">
                  <c:v>Japan</c:v>
                </c:pt>
              </c:strCache>
            </c:strRef>
          </c:cat>
          <c:val>
            <c:numRef>
              <c:f>Sheet1!$B$2:$B$28</c:f>
              <c:numCache>
                <c:formatCode>General</c:formatCode>
                <c:ptCount val="26"/>
                <c:pt idx="0" formatCode="0%">
                  <c:v>0.21</c:v>
                </c:pt>
                <c:pt idx="2" formatCode="0%">
                  <c:v>0.43</c:v>
                </c:pt>
                <c:pt idx="3" formatCode="0%">
                  <c:v>0.23</c:v>
                </c:pt>
                <c:pt idx="4" formatCode="0%">
                  <c:v>0.2</c:v>
                </c:pt>
                <c:pt idx="5" formatCode="0%">
                  <c:v>0.21</c:v>
                </c:pt>
                <c:pt idx="6" formatCode="0%">
                  <c:v>0.18</c:v>
                </c:pt>
                <c:pt idx="7" formatCode="0%">
                  <c:v>0.22</c:v>
                </c:pt>
                <c:pt idx="8" formatCode="0%">
                  <c:v>0.38</c:v>
                </c:pt>
                <c:pt idx="9" formatCode="0%">
                  <c:v>0.34</c:v>
                </c:pt>
                <c:pt idx="10" formatCode="0%">
                  <c:v>0.14000000000000001</c:v>
                </c:pt>
                <c:pt idx="11" formatCode="0%">
                  <c:v>0.13</c:v>
                </c:pt>
                <c:pt idx="12" formatCode="0%">
                  <c:v>0.15</c:v>
                </c:pt>
                <c:pt idx="13" formatCode="0%">
                  <c:v>0.13</c:v>
                </c:pt>
                <c:pt idx="14" formatCode="0%">
                  <c:v>0.14000000000000001</c:v>
                </c:pt>
                <c:pt idx="15" formatCode="0%">
                  <c:v>0.14000000000000001</c:v>
                </c:pt>
                <c:pt idx="16" formatCode="0%">
                  <c:v>0.14000000000000001</c:v>
                </c:pt>
                <c:pt idx="17" formatCode="0%">
                  <c:v>0.2</c:v>
                </c:pt>
                <c:pt idx="18" formatCode="0%">
                  <c:v>0.11</c:v>
                </c:pt>
                <c:pt idx="19" formatCode="0%">
                  <c:v>0.1</c:v>
                </c:pt>
                <c:pt idx="20" formatCode="0%">
                  <c:v>0.11</c:v>
                </c:pt>
                <c:pt idx="21" formatCode="0%">
                  <c:v>0.09</c:v>
                </c:pt>
                <c:pt idx="22" formatCode="0%">
                  <c:v>0.28000000000000003</c:v>
                </c:pt>
                <c:pt idx="23" formatCode="0%">
                  <c:v>0.17</c:v>
                </c:pt>
                <c:pt idx="24" formatCode="0%">
                  <c:v>7.0000000000000007E-2</c:v>
                </c:pt>
                <c:pt idx="25" formatCode="0%">
                  <c:v>0.03</c:v>
                </c:pt>
              </c:numCache>
            </c:numRef>
          </c:val>
          <c:extLst>
            <c:ext xmlns:c16="http://schemas.microsoft.com/office/drawing/2014/chart" uri="{C3380CC4-5D6E-409C-BE32-E72D297353CC}">
              <c16:uniqueId val="{00000006-E4D8-489C-A0BA-1C68764FEA01}"/>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Sheet1!$A$2:$A$28</c:f>
              <c:strCache>
                <c:ptCount val="26"/>
                <c:pt idx="0">
                  <c:v>Total</c:v>
                </c:pt>
                <c:pt idx="2">
                  <c:v>Kenya</c:v>
                </c:pt>
                <c:pt idx="3">
                  <c:v>Mexico</c:v>
                </c:pt>
                <c:pt idx="4">
                  <c:v>South Africa</c:v>
                </c:pt>
                <c:pt idx="5">
                  <c:v>India</c:v>
                </c:pt>
                <c:pt idx="6">
                  <c:v>Poland</c:v>
                </c:pt>
                <c:pt idx="7">
                  <c:v>Turkey</c:v>
                </c:pt>
                <c:pt idx="8">
                  <c:v>Nigeria</c:v>
                </c:pt>
                <c:pt idx="9">
                  <c:v>Pakistan</c:v>
                </c:pt>
                <c:pt idx="10">
                  <c:v>France</c:v>
                </c:pt>
                <c:pt idx="11">
                  <c:v>Germany</c:v>
                </c:pt>
                <c:pt idx="12">
                  <c:v>Australia</c:v>
                </c:pt>
                <c:pt idx="13">
                  <c:v>China</c:v>
                </c:pt>
                <c:pt idx="14">
                  <c:v>Canada</c:v>
                </c:pt>
                <c:pt idx="15">
                  <c:v>Indonesia</c:v>
                </c:pt>
                <c:pt idx="16">
                  <c:v>United States</c:v>
                </c:pt>
                <c:pt idx="17">
                  <c:v>Brazil</c:v>
                </c:pt>
                <c:pt idx="18">
                  <c:v>Sweden</c:v>
                </c:pt>
                <c:pt idx="19">
                  <c:v>South Korea</c:v>
                </c:pt>
                <c:pt idx="20">
                  <c:v>Italy</c:v>
                </c:pt>
                <c:pt idx="21">
                  <c:v>Great Britain</c:v>
                </c:pt>
                <c:pt idx="22">
                  <c:v>Tunisia</c:v>
                </c:pt>
                <c:pt idx="23">
                  <c:v>Egypt</c:v>
                </c:pt>
                <c:pt idx="24">
                  <c:v>Hong Kong</c:v>
                </c:pt>
                <c:pt idx="25">
                  <c:v>Japan</c:v>
                </c:pt>
              </c:strCache>
            </c:strRef>
          </c:cat>
          <c:val>
            <c:numRef>
              <c:f>Sheet1!$C$2:$C$28</c:f>
              <c:numCache>
                <c:formatCode>General</c:formatCode>
                <c:ptCount val="26"/>
                <c:pt idx="0" formatCode="0%">
                  <c:v>0.37</c:v>
                </c:pt>
                <c:pt idx="2" formatCode="0%">
                  <c:v>0.27</c:v>
                </c:pt>
                <c:pt idx="3" formatCode="0%">
                  <c:v>0.44</c:v>
                </c:pt>
                <c:pt idx="4" formatCode="0%">
                  <c:v>0.47</c:v>
                </c:pt>
                <c:pt idx="5" formatCode="0%">
                  <c:v>0.44</c:v>
                </c:pt>
                <c:pt idx="6" formatCode="0%">
                  <c:v>0.47</c:v>
                </c:pt>
                <c:pt idx="7" formatCode="0%">
                  <c:v>0.42</c:v>
                </c:pt>
                <c:pt idx="8" formatCode="0%">
                  <c:v>0.26</c:v>
                </c:pt>
                <c:pt idx="9" formatCode="0%">
                  <c:v>0.28999999999999998</c:v>
                </c:pt>
                <c:pt idx="10" formatCode="0%">
                  <c:v>0.48</c:v>
                </c:pt>
                <c:pt idx="11" formatCode="0%">
                  <c:v>0.48</c:v>
                </c:pt>
                <c:pt idx="12" formatCode="0%">
                  <c:v>0.44</c:v>
                </c:pt>
                <c:pt idx="13" formatCode="0%">
                  <c:v>0.46</c:v>
                </c:pt>
                <c:pt idx="14" formatCode="0%">
                  <c:v>0.44</c:v>
                </c:pt>
                <c:pt idx="15" formatCode="0%">
                  <c:v>0.43</c:v>
                </c:pt>
                <c:pt idx="16" formatCode="0%">
                  <c:v>0.43</c:v>
                </c:pt>
                <c:pt idx="17" formatCode="0%">
                  <c:v>0.33</c:v>
                </c:pt>
                <c:pt idx="18" formatCode="0%">
                  <c:v>0.42</c:v>
                </c:pt>
                <c:pt idx="19" formatCode="0%">
                  <c:v>0.44</c:v>
                </c:pt>
                <c:pt idx="20" formatCode="0%">
                  <c:v>0.41</c:v>
                </c:pt>
                <c:pt idx="21" formatCode="0%">
                  <c:v>0.43</c:v>
                </c:pt>
                <c:pt idx="22" formatCode="0%">
                  <c:v>0.21</c:v>
                </c:pt>
                <c:pt idx="23" formatCode="0%">
                  <c:v>0.31</c:v>
                </c:pt>
                <c:pt idx="24" formatCode="0%">
                  <c:v>0.39</c:v>
                </c:pt>
                <c:pt idx="25" formatCode="0%">
                  <c:v>0.22</c:v>
                </c:pt>
              </c:numCache>
            </c:numRef>
          </c:val>
          <c:extLst>
            <c:ext xmlns:c16="http://schemas.microsoft.com/office/drawing/2014/chart" uri="{C3380CC4-5D6E-409C-BE32-E72D297353CC}">
              <c16:uniqueId val="{00000007-E4D8-489C-A0BA-1C68764FEA01}"/>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Sheet1!$A$2:$A$28</c:f>
              <c:strCache>
                <c:ptCount val="26"/>
                <c:pt idx="0">
                  <c:v>Total</c:v>
                </c:pt>
                <c:pt idx="2">
                  <c:v>Kenya</c:v>
                </c:pt>
                <c:pt idx="3">
                  <c:v>Mexico</c:v>
                </c:pt>
                <c:pt idx="4">
                  <c:v>South Africa</c:v>
                </c:pt>
                <c:pt idx="5">
                  <c:v>India</c:v>
                </c:pt>
                <c:pt idx="6">
                  <c:v>Poland</c:v>
                </c:pt>
                <c:pt idx="7">
                  <c:v>Turkey</c:v>
                </c:pt>
                <c:pt idx="8">
                  <c:v>Nigeria</c:v>
                </c:pt>
                <c:pt idx="9">
                  <c:v>Pakistan</c:v>
                </c:pt>
                <c:pt idx="10">
                  <c:v>France</c:v>
                </c:pt>
                <c:pt idx="11">
                  <c:v>Germany</c:v>
                </c:pt>
                <c:pt idx="12">
                  <c:v>Australia</c:v>
                </c:pt>
                <c:pt idx="13">
                  <c:v>China</c:v>
                </c:pt>
                <c:pt idx="14">
                  <c:v>Canada</c:v>
                </c:pt>
                <c:pt idx="15">
                  <c:v>Indonesia</c:v>
                </c:pt>
                <c:pt idx="16">
                  <c:v>United States</c:v>
                </c:pt>
                <c:pt idx="17">
                  <c:v>Brazil</c:v>
                </c:pt>
                <c:pt idx="18">
                  <c:v>Sweden</c:v>
                </c:pt>
                <c:pt idx="19">
                  <c:v>South Korea</c:v>
                </c:pt>
                <c:pt idx="20">
                  <c:v>Italy</c:v>
                </c:pt>
                <c:pt idx="21">
                  <c:v>Great Britain</c:v>
                </c:pt>
                <c:pt idx="22">
                  <c:v>Tunisia</c:v>
                </c:pt>
                <c:pt idx="23">
                  <c:v>Egypt</c:v>
                </c:pt>
                <c:pt idx="24">
                  <c:v>Hong Kong</c:v>
                </c:pt>
                <c:pt idx="25">
                  <c:v>Japan</c:v>
                </c:pt>
              </c:strCache>
            </c:strRef>
          </c:cat>
          <c:val>
            <c:numRef>
              <c:f>Sheet1!$D$2:$D$28</c:f>
              <c:numCache>
                <c:formatCode>General</c:formatCode>
                <c:ptCount val="26"/>
                <c:pt idx="0" formatCode="0%">
                  <c:v>0.57999999999999996</c:v>
                </c:pt>
                <c:pt idx="2" formatCode="0%">
                  <c:v>0.7</c:v>
                </c:pt>
                <c:pt idx="3" formatCode="0%">
                  <c:v>0.67</c:v>
                </c:pt>
                <c:pt idx="4" formatCode="0%">
                  <c:v>0.67</c:v>
                </c:pt>
                <c:pt idx="5" formatCode="0%">
                  <c:v>0.65</c:v>
                </c:pt>
                <c:pt idx="6" formatCode="0%">
                  <c:v>0.65</c:v>
                </c:pt>
                <c:pt idx="7" formatCode="0%">
                  <c:v>0.64</c:v>
                </c:pt>
                <c:pt idx="8" formatCode="0%">
                  <c:v>0.63</c:v>
                </c:pt>
                <c:pt idx="9" formatCode="0%">
                  <c:v>0.63</c:v>
                </c:pt>
                <c:pt idx="10" formatCode="0%">
                  <c:v>0.62</c:v>
                </c:pt>
                <c:pt idx="11" formatCode="0%">
                  <c:v>0.62</c:v>
                </c:pt>
                <c:pt idx="12" formatCode="0%">
                  <c:v>0.59</c:v>
                </c:pt>
                <c:pt idx="13" formatCode="0%">
                  <c:v>0.59</c:v>
                </c:pt>
                <c:pt idx="14" formatCode="0%">
                  <c:v>0.57999999999999996</c:v>
                </c:pt>
                <c:pt idx="15" formatCode="0%">
                  <c:v>0.56999999999999995</c:v>
                </c:pt>
                <c:pt idx="16" formatCode="0%">
                  <c:v>0.56999999999999995</c:v>
                </c:pt>
                <c:pt idx="17" formatCode="0%">
                  <c:v>0.53</c:v>
                </c:pt>
                <c:pt idx="18" formatCode="0%">
                  <c:v>0.53</c:v>
                </c:pt>
                <c:pt idx="19" formatCode="0%">
                  <c:v>0.53</c:v>
                </c:pt>
                <c:pt idx="20" formatCode="0%">
                  <c:v>0.52</c:v>
                </c:pt>
                <c:pt idx="21" formatCode="0%">
                  <c:v>0.51</c:v>
                </c:pt>
                <c:pt idx="22" formatCode="0%">
                  <c:v>0.49</c:v>
                </c:pt>
                <c:pt idx="23" formatCode="0%">
                  <c:v>0.48</c:v>
                </c:pt>
                <c:pt idx="24" formatCode="0%">
                  <c:v>0.46</c:v>
                </c:pt>
                <c:pt idx="25" formatCode="0%">
                  <c:v>0.25</c:v>
                </c:pt>
              </c:numCache>
            </c:numRef>
          </c:val>
          <c:extLst>
            <c:ext xmlns:c16="http://schemas.microsoft.com/office/drawing/2014/chart" uri="{C3380CC4-5D6E-409C-BE32-E72D297353CC}">
              <c16:uniqueId val="{00000008-E4D8-489C-A0BA-1C68764FEA01}"/>
            </c:ext>
          </c:extLst>
        </c:ser>
        <c:dLbls>
          <c:showLegendKey val="0"/>
          <c:showVal val="0"/>
          <c:showCatName val="0"/>
          <c:showSerName val="0"/>
          <c:showPercent val="0"/>
          <c:showBubbleSize val="0"/>
        </c:dLbls>
        <c:gapWidth val="42"/>
        <c:overlap val="100"/>
        <c:axId val="92508544"/>
        <c:axId val="92510080"/>
      </c:barChart>
      <c:catAx>
        <c:axId val="92508544"/>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92510080"/>
        <c:crosses val="autoZero"/>
        <c:auto val="1"/>
        <c:lblAlgn val="ctr"/>
        <c:lblOffset val="100"/>
        <c:noMultiLvlLbl val="0"/>
      </c:catAx>
      <c:valAx>
        <c:axId val="92510080"/>
        <c:scaling>
          <c:orientation val="minMax"/>
          <c:max val="1"/>
        </c:scaling>
        <c:delete val="1"/>
        <c:axPos val="t"/>
        <c:numFmt formatCode="0%" sourceLinked="1"/>
        <c:majorTickMark val="out"/>
        <c:minorTickMark val="none"/>
        <c:tickLblPos val="none"/>
        <c:crossAx val="9250854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8D7E-44BC-9750-3243F1809E6F}"/>
              </c:ext>
            </c:extLst>
          </c:dPt>
          <c:dPt>
            <c:idx val="3"/>
            <c:invertIfNegative val="0"/>
            <c:bubble3D val="0"/>
            <c:extLst>
              <c:ext xmlns:c16="http://schemas.microsoft.com/office/drawing/2014/chart" uri="{C3380CC4-5D6E-409C-BE32-E72D297353CC}">
                <c16:uniqueId val="{00000001-8D7E-44BC-9750-3243F1809E6F}"/>
              </c:ext>
            </c:extLst>
          </c:dPt>
          <c:dPt>
            <c:idx val="4"/>
            <c:invertIfNegative val="0"/>
            <c:bubble3D val="0"/>
            <c:extLst>
              <c:ext xmlns:c16="http://schemas.microsoft.com/office/drawing/2014/chart" uri="{C3380CC4-5D6E-409C-BE32-E72D297353CC}">
                <c16:uniqueId val="{00000002-8D7E-44BC-9750-3243F1809E6F}"/>
              </c:ext>
            </c:extLst>
          </c:dPt>
          <c:dPt>
            <c:idx val="18"/>
            <c:invertIfNegative val="0"/>
            <c:bubble3D val="0"/>
            <c:extLst>
              <c:ext xmlns:c16="http://schemas.microsoft.com/office/drawing/2014/chart" uri="{C3380CC4-5D6E-409C-BE32-E72D297353CC}">
                <c16:uniqueId val="{00000003-8D7E-44BC-9750-3243F1809E6F}"/>
              </c:ext>
            </c:extLst>
          </c:dPt>
          <c:dPt>
            <c:idx val="19"/>
            <c:invertIfNegative val="0"/>
            <c:bubble3D val="0"/>
            <c:extLst>
              <c:ext xmlns:c16="http://schemas.microsoft.com/office/drawing/2014/chart" uri="{C3380CC4-5D6E-409C-BE32-E72D297353CC}">
                <c16:uniqueId val="{00000004-8D7E-44BC-9750-3243F1809E6F}"/>
              </c:ext>
            </c:extLst>
          </c:dPt>
          <c:dPt>
            <c:idx val="20"/>
            <c:invertIfNegative val="0"/>
            <c:bubble3D val="0"/>
            <c:extLst>
              <c:ext xmlns:c16="http://schemas.microsoft.com/office/drawing/2014/chart" uri="{C3380CC4-5D6E-409C-BE32-E72D297353CC}">
                <c16:uniqueId val="{00000005-8D7E-44BC-9750-3243F1809E6F}"/>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India</c:v>
                </c:pt>
                <c:pt idx="6">
                  <c:v>Indonesia</c:v>
                </c:pt>
                <c:pt idx="7">
                  <c:v>Kenya</c:v>
                </c:pt>
                <c:pt idx="8">
                  <c:v>Nigeria</c:v>
                </c:pt>
                <c:pt idx="9">
                  <c:v>Great Britain</c:v>
                </c:pt>
                <c:pt idx="10">
                  <c:v>Australia</c:v>
                </c:pt>
                <c:pt idx="11">
                  <c:v>China</c:v>
                </c:pt>
                <c:pt idx="12">
                  <c:v>United States</c:v>
                </c:pt>
                <c:pt idx="13">
                  <c:v>Mexico</c:v>
                </c:pt>
                <c:pt idx="14">
                  <c:v>Hong Kong</c:v>
                </c:pt>
                <c:pt idx="15">
                  <c:v>Poland</c:v>
                </c:pt>
                <c:pt idx="16">
                  <c:v>Turkey</c:v>
                </c:pt>
                <c:pt idx="17">
                  <c:v>Sweden</c:v>
                </c:pt>
                <c:pt idx="18">
                  <c:v>South Africa</c:v>
                </c:pt>
                <c:pt idx="19">
                  <c:v>Italy</c:v>
                </c:pt>
                <c:pt idx="20">
                  <c:v>Brazil</c:v>
                </c:pt>
                <c:pt idx="21">
                  <c:v>Canada</c:v>
                </c:pt>
                <c:pt idx="22">
                  <c:v>Japan</c:v>
                </c:pt>
                <c:pt idx="23">
                  <c:v>France</c:v>
                </c:pt>
                <c:pt idx="24">
                  <c:v>Germany</c:v>
                </c:pt>
                <c:pt idx="25">
                  <c:v>South Korea</c:v>
                </c:pt>
              </c:strCache>
            </c:strRef>
          </c:cat>
          <c:val>
            <c:numRef>
              <c:f>Sheet1!$B$2:$B$27</c:f>
              <c:numCache>
                <c:formatCode>General</c:formatCode>
                <c:ptCount val="26"/>
                <c:pt idx="0" formatCode="0%">
                  <c:v>0.26</c:v>
                </c:pt>
                <c:pt idx="2" formatCode="0%">
                  <c:v>0.54</c:v>
                </c:pt>
                <c:pt idx="3" formatCode="0%">
                  <c:v>0.56999999999999995</c:v>
                </c:pt>
                <c:pt idx="4" formatCode="0%">
                  <c:v>0.43</c:v>
                </c:pt>
                <c:pt idx="5" formatCode="0%">
                  <c:v>0.28000000000000003</c:v>
                </c:pt>
                <c:pt idx="6" formatCode="0%">
                  <c:v>0.23</c:v>
                </c:pt>
                <c:pt idx="7" formatCode="0%">
                  <c:v>0.39</c:v>
                </c:pt>
                <c:pt idx="8" formatCode="0%">
                  <c:v>0.38</c:v>
                </c:pt>
                <c:pt idx="9" formatCode="0%">
                  <c:v>0.18</c:v>
                </c:pt>
                <c:pt idx="10" formatCode="0%">
                  <c:v>0.16</c:v>
                </c:pt>
                <c:pt idx="11" formatCode="0%">
                  <c:v>0.17</c:v>
                </c:pt>
                <c:pt idx="12" formatCode="0%">
                  <c:v>0.19</c:v>
                </c:pt>
                <c:pt idx="13" formatCode="0%">
                  <c:v>0.21</c:v>
                </c:pt>
                <c:pt idx="14" formatCode="0%">
                  <c:v>0.16</c:v>
                </c:pt>
                <c:pt idx="15" formatCode="0%">
                  <c:v>0.15</c:v>
                </c:pt>
                <c:pt idx="16" formatCode="0%">
                  <c:v>0.2</c:v>
                </c:pt>
                <c:pt idx="17" formatCode="0%">
                  <c:v>0.12</c:v>
                </c:pt>
                <c:pt idx="18" formatCode="0%">
                  <c:v>0.2</c:v>
                </c:pt>
                <c:pt idx="19" formatCode="0%">
                  <c:v>0.12</c:v>
                </c:pt>
                <c:pt idx="20" formatCode="0%">
                  <c:v>0.17</c:v>
                </c:pt>
                <c:pt idx="21" formatCode="0%">
                  <c:v>0.16</c:v>
                </c:pt>
                <c:pt idx="22" formatCode="0%">
                  <c:v>0.11</c:v>
                </c:pt>
                <c:pt idx="23" formatCode="0%">
                  <c:v>0.12</c:v>
                </c:pt>
                <c:pt idx="24" formatCode="0%">
                  <c:v>0.1</c:v>
                </c:pt>
                <c:pt idx="25" formatCode="0%">
                  <c:v>0.05</c:v>
                </c:pt>
              </c:numCache>
            </c:numRef>
          </c:val>
          <c:extLst>
            <c:ext xmlns:c16="http://schemas.microsoft.com/office/drawing/2014/chart" uri="{C3380CC4-5D6E-409C-BE32-E72D297353CC}">
              <c16:uniqueId val="{00000006-8D7E-44BC-9750-3243F1809E6F}"/>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India</c:v>
                </c:pt>
                <c:pt idx="6">
                  <c:v>Indonesia</c:v>
                </c:pt>
                <c:pt idx="7">
                  <c:v>Kenya</c:v>
                </c:pt>
                <c:pt idx="8">
                  <c:v>Nigeria</c:v>
                </c:pt>
                <c:pt idx="9">
                  <c:v>Great Britain</c:v>
                </c:pt>
                <c:pt idx="10">
                  <c:v>Australia</c:v>
                </c:pt>
                <c:pt idx="11">
                  <c:v>China</c:v>
                </c:pt>
                <c:pt idx="12">
                  <c:v>United States</c:v>
                </c:pt>
                <c:pt idx="13">
                  <c:v>Mexico</c:v>
                </c:pt>
                <c:pt idx="14">
                  <c:v>Hong Kong</c:v>
                </c:pt>
                <c:pt idx="15">
                  <c:v>Poland</c:v>
                </c:pt>
                <c:pt idx="16">
                  <c:v>Turkey</c:v>
                </c:pt>
                <c:pt idx="17">
                  <c:v>Sweden</c:v>
                </c:pt>
                <c:pt idx="18">
                  <c:v>South Africa</c:v>
                </c:pt>
                <c:pt idx="19">
                  <c:v>Italy</c:v>
                </c:pt>
                <c:pt idx="20">
                  <c:v>Brazil</c:v>
                </c:pt>
                <c:pt idx="21">
                  <c:v>Canada</c:v>
                </c:pt>
                <c:pt idx="22">
                  <c:v>Japan</c:v>
                </c:pt>
                <c:pt idx="23">
                  <c:v>France</c:v>
                </c:pt>
                <c:pt idx="24">
                  <c:v>Germany</c:v>
                </c:pt>
                <c:pt idx="25">
                  <c:v>South Korea</c:v>
                </c:pt>
              </c:strCache>
            </c:strRef>
          </c:cat>
          <c:val>
            <c:numRef>
              <c:f>Sheet1!$C$2:$C$27</c:f>
              <c:numCache>
                <c:formatCode>General</c:formatCode>
                <c:ptCount val="26"/>
                <c:pt idx="0" formatCode="0%">
                  <c:v>0.3</c:v>
                </c:pt>
                <c:pt idx="2" formatCode="0%">
                  <c:v>0.26</c:v>
                </c:pt>
                <c:pt idx="3" formatCode="0%">
                  <c:v>0.18</c:v>
                </c:pt>
                <c:pt idx="4" formatCode="0%">
                  <c:v>0.28999999999999998</c:v>
                </c:pt>
                <c:pt idx="5" formatCode="0%">
                  <c:v>0.38</c:v>
                </c:pt>
                <c:pt idx="6" formatCode="0%">
                  <c:v>0.42</c:v>
                </c:pt>
                <c:pt idx="7" formatCode="0%">
                  <c:v>0.24</c:v>
                </c:pt>
                <c:pt idx="8" formatCode="0%">
                  <c:v>0.26</c:v>
                </c:pt>
                <c:pt idx="9" formatCode="0%">
                  <c:v>0.37</c:v>
                </c:pt>
                <c:pt idx="10" formatCode="0%">
                  <c:v>0.37</c:v>
                </c:pt>
                <c:pt idx="11" formatCode="0%">
                  <c:v>0.37</c:v>
                </c:pt>
                <c:pt idx="12" formatCode="0%">
                  <c:v>0.36</c:v>
                </c:pt>
                <c:pt idx="13" formatCode="0%">
                  <c:v>0.32</c:v>
                </c:pt>
                <c:pt idx="14" formatCode="0%">
                  <c:v>0.38</c:v>
                </c:pt>
                <c:pt idx="15" formatCode="0%">
                  <c:v>0.35</c:v>
                </c:pt>
                <c:pt idx="16" formatCode="0%">
                  <c:v>0.3</c:v>
                </c:pt>
                <c:pt idx="17" formatCode="0%">
                  <c:v>0.35</c:v>
                </c:pt>
                <c:pt idx="18" formatCode="0%">
                  <c:v>0.26</c:v>
                </c:pt>
                <c:pt idx="19" formatCode="0%">
                  <c:v>0.34</c:v>
                </c:pt>
                <c:pt idx="20" formatCode="0%">
                  <c:v>0.27</c:v>
                </c:pt>
                <c:pt idx="21" formatCode="0%">
                  <c:v>0.27</c:v>
                </c:pt>
                <c:pt idx="22" formatCode="0%">
                  <c:v>0.32</c:v>
                </c:pt>
                <c:pt idx="23" formatCode="0%">
                  <c:v>0.25</c:v>
                </c:pt>
                <c:pt idx="24" formatCode="0%">
                  <c:v>0.26</c:v>
                </c:pt>
                <c:pt idx="25" formatCode="0%">
                  <c:v>0.3</c:v>
                </c:pt>
              </c:numCache>
            </c:numRef>
          </c:val>
          <c:extLst>
            <c:ext xmlns:c16="http://schemas.microsoft.com/office/drawing/2014/chart" uri="{C3380CC4-5D6E-409C-BE32-E72D297353CC}">
              <c16:uniqueId val="{00000007-8D7E-44BC-9750-3243F1809E6F}"/>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Tunisia</c:v>
                </c:pt>
                <c:pt idx="4">
                  <c:v>Egypt</c:v>
                </c:pt>
                <c:pt idx="5">
                  <c:v>India</c:v>
                </c:pt>
                <c:pt idx="6">
                  <c:v>Indonesia</c:v>
                </c:pt>
                <c:pt idx="7">
                  <c:v>Kenya</c:v>
                </c:pt>
                <c:pt idx="8">
                  <c:v>Nigeria</c:v>
                </c:pt>
                <c:pt idx="9">
                  <c:v>Great Britain</c:v>
                </c:pt>
                <c:pt idx="10">
                  <c:v>Australia</c:v>
                </c:pt>
                <c:pt idx="11">
                  <c:v>China</c:v>
                </c:pt>
                <c:pt idx="12">
                  <c:v>United States</c:v>
                </c:pt>
                <c:pt idx="13">
                  <c:v>Mexico</c:v>
                </c:pt>
                <c:pt idx="14">
                  <c:v>Hong Kong</c:v>
                </c:pt>
                <c:pt idx="15">
                  <c:v>Poland</c:v>
                </c:pt>
                <c:pt idx="16">
                  <c:v>Turkey</c:v>
                </c:pt>
                <c:pt idx="17">
                  <c:v>Sweden</c:v>
                </c:pt>
                <c:pt idx="18">
                  <c:v>South Africa</c:v>
                </c:pt>
                <c:pt idx="19">
                  <c:v>Italy</c:v>
                </c:pt>
                <c:pt idx="20">
                  <c:v>Brazil</c:v>
                </c:pt>
                <c:pt idx="21">
                  <c:v>Canada</c:v>
                </c:pt>
                <c:pt idx="22">
                  <c:v>Japan</c:v>
                </c:pt>
                <c:pt idx="23">
                  <c:v>France</c:v>
                </c:pt>
                <c:pt idx="24">
                  <c:v>Germany</c:v>
                </c:pt>
                <c:pt idx="25">
                  <c:v>South Korea</c:v>
                </c:pt>
              </c:strCache>
            </c:strRef>
          </c:cat>
          <c:val>
            <c:numRef>
              <c:f>Sheet1!$D$2:$D$27</c:f>
              <c:numCache>
                <c:formatCode>General</c:formatCode>
                <c:ptCount val="26"/>
                <c:pt idx="0" formatCode="0%">
                  <c:v>0.56000000000000005</c:v>
                </c:pt>
                <c:pt idx="2" formatCode="0%">
                  <c:v>0.8</c:v>
                </c:pt>
                <c:pt idx="3" formatCode="0%">
                  <c:v>0.75</c:v>
                </c:pt>
                <c:pt idx="4" formatCode="0%">
                  <c:v>0.72</c:v>
                </c:pt>
                <c:pt idx="5" formatCode="0%">
                  <c:v>0.67</c:v>
                </c:pt>
                <c:pt idx="6" formatCode="0%">
                  <c:v>0.65</c:v>
                </c:pt>
                <c:pt idx="7" formatCode="0%">
                  <c:v>0.63</c:v>
                </c:pt>
                <c:pt idx="8" formatCode="0%">
                  <c:v>0.63</c:v>
                </c:pt>
                <c:pt idx="9" formatCode="0%">
                  <c:v>0.55000000000000004</c:v>
                </c:pt>
                <c:pt idx="10" formatCode="0%">
                  <c:v>0.54</c:v>
                </c:pt>
                <c:pt idx="11" formatCode="0%">
                  <c:v>0.54</c:v>
                </c:pt>
                <c:pt idx="12" formatCode="0%">
                  <c:v>0.54</c:v>
                </c:pt>
                <c:pt idx="13" formatCode="0%">
                  <c:v>0.53</c:v>
                </c:pt>
                <c:pt idx="14" formatCode="0%">
                  <c:v>0.53</c:v>
                </c:pt>
                <c:pt idx="15" formatCode="0%">
                  <c:v>0.5</c:v>
                </c:pt>
                <c:pt idx="16" formatCode="0%">
                  <c:v>0.5</c:v>
                </c:pt>
                <c:pt idx="17" formatCode="0%">
                  <c:v>0.47</c:v>
                </c:pt>
                <c:pt idx="18" formatCode="0%">
                  <c:v>0.46</c:v>
                </c:pt>
                <c:pt idx="19" formatCode="0%">
                  <c:v>0.46</c:v>
                </c:pt>
                <c:pt idx="20" formatCode="0%">
                  <c:v>0.44</c:v>
                </c:pt>
                <c:pt idx="21" formatCode="0%">
                  <c:v>0.43</c:v>
                </c:pt>
                <c:pt idx="22" formatCode="0%">
                  <c:v>0.43</c:v>
                </c:pt>
                <c:pt idx="23" formatCode="0%">
                  <c:v>0.37</c:v>
                </c:pt>
                <c:pt idx="24" formatCode="0%">
                  <c:v>0.36</c:v>
                </c:pt>
                <c:pt idx="25" formatCode="0%">
                  <c:v>0.35</c:v>
                </c:pt>
              </c:numCache>
            </c:numRef>
          </c:val>
          <c:extLst>
            <c:ext xmlns:c16="http://schemas.microsoft.com/office/drawing/2014/chart" uri="{C3380CC4-5D6E-409C-BE32-E72D297353CC}">
              <c16:uniqueId val="{00000008-8D7E-44BC-9750-3243F1809E6F}"/>
            </c:ext>
          </c:extLst>
        </c:ser>
        <c:dLbls>
          <c:showLegendKey val="0"/>
          <c:showVal val="0"/>
          <c:showCatName val="0"/>
          <c:showSerName val="0"/>
          <c:showPercent val="0"/>
          <c:showBubbleSize val="0"/>
        </c:dLbls>
        <c:gapWidth val="42"/>
        <c:overlap val="100"/>
        <c:axId val="92440832"/>
        <c:axId val="92454912"/>
      </c:barChart>
      <c:catAx>
        <c:axId val="92440832"/>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92454912"/>
        <c:crosses val="autoZero"/>
        <c:auto val="1"/>
        <c:lblAlgn val="ctr"/>
        <c:lblOffset val="100"/>
        <c:noMultiLvlLbl val="0"/>
      </c:catAx>
      <c:valAx>
        <c:axId val="92454912"/>
        <c:scaling>
          <c:orientation val="minMax"/>
          <c:max val="1"/>
        </c:scaling>
        <c:delete val="1"/>
        <c:axPos val="t"/>
        <c:numFmt formatCode="0%" sourceLinked="1"/>
        <c:majorTickMark val="out"/>
        <c:minorTickMark val="none"/>
        <c:tickLblPos val="none"/>
        <c:crossAx val="92440832"/>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6311-489A-851C-A9FDA79A9A3E}"/>
              </c:ext>
            </c:extLst>
          </c:dPt>
          <c:dPt>
            <c:idx val="3"/>
            <c:invertIfNegative val="0"/>
            <c:bubble3D val="0"/>
            <c:extLst>
              <c:ext xmlns:c16="http://schemas.microsoft.com/office/drawing/2014/chart" uri="{C3380CC4-5D6E-409C-BE32-E72D297353CC}">
                <c16:uniqueId val="{00000001-6311-489A-851C-A9FDA79A9A3E}"/>
              </c:ext>
            </c:extLst>
          </c:dPt>
          <c:dPt>
            <c:idx val="4"/>
            <c:invertIfNegative val="0"/>
            <c:bubble3D val="0"/>
            <c:extLst>
              <c:ext xmlns:c16="http://schemas.microsoft.com/office/drawing/2014/chart" uri="{C3380CC4-5D6E-409C-BE32-E72D297353CC}">
                <c16:uniqueId val="{00000002-6311-489A-851C-A9FDA79A9A3E}"/>
              </c:ext>
            </c:extLst>
          </c:dPt>
          <c:dPt>
            <c:idx val="18"/>
            <c:invertIfNegative val="0"/>
            <c:bubble3D val="0"/>
            <c:extLst>
              <c:ext xmlns:c16="http://schemas.microsoft.com/office/drawing/2014/chart" uri="{C3380CC4-5D6E-409C-BE32-E72D297353CC}">
                <c16:uniqueId val="{00000003-6311-489A-851C-A9FDA79A9A3E}"/>
              </c:ext>
            </c:extLst>
          </c:dPt>
          <c:dPt>
            <c:idx val="19"/>
            <c:invertIfNegative val="0"/>
            <c:bubble3D val="0"/>
            <c:extLst>
              <c:ext xmlns:c16="http://schemas.microsoft.com/office/drawing/2014/chart" uri="{C3380CC4-5D6E-409C-BE32-E72D297353CC}">
                <c16:uniqueId val="{00000004-6311-489A-851C-A9FDA79A9A3E}"/>
              </c:ext>
            </c:extLst>
          </c:dPt>
          <c:dPt>
            <c:idx val="20"/>
            <c:invertIfNegative val="0"/>
            <c:bubble3D val="0"/>
            <c:extLst>
              <c:ext xmlns:c16="http://schemas.microsoft.com/office/drawing/2014/chart" uri="{C3380CC4-5D6E-409C-BE32-E72D297353CC}">
                <c16:uniqueId val="{00000005-6311-489A-851C-A9FDA79A9A3E}"/>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India</c:v>
                </c:pt>
                <c:pt idx="3">
                  <c:v>Indonesia</c:v>
                </c:pt>
                <c:pt idx="4">
                  <c:v>South Africa</c:v>
                </c:pt>
                <c:pt idx="5">
                  <c:v>Poland</c:v>
                </c:pt>
                <c:pt idx="6">
                  <c:v>Kenya</c:v>
                </c:pt>
                <c:pt idx="7">
                  <c:v>Germany</c:v>
                </c:pt>
                <c:pt idx="8">
                  <c:v>Turkey</c:v>
                </c:pt>
                <c:pt idx="9">
                  <c:v>Australia</c:v>
                </c:pt>
                <c:pt idx="10">
                  <c:v>Brazil</c:v>
                </c:pt>
                <c:pt idx="11">
                  <c:v>Mexico</c:v>
                </c:pt>
                <c:pt idx="12">
                  <c:v>South Korea</c:v>
                </c:pt>
                <c:pt idx="13">
                  <c:v>Sweden</c:v>
                </c:pt>
                <c:pt idx="14">
                  <c:v>United States</c:v>
                </c:pt>
                <c:pt idx="15">
                  <c:v>Nigeria</c:v>
                </c:pt>
                <c:pt idx="16">
                  <c:v>Canada</c:v>
                </c:pt>
                <c:pt idx="17">
                  <c:v>China</c:v>
                </c:pt>
                <c:pt idx="18">
                  <c:v>Italy</c:v>
                </c:pt>
                <c:pt idx="19">
                  <c:v>Great Britain</c:v>
                </c:pt>
                <c:pt idx="20">
                  <c:v>Pakistan</c:v>
                </c:pt>
                <c:pt idx="21">
                  <c:v>France</c:v>
                </c:pt>
                <c:pt idx="22">
                  <c:v>Tunisia</c:v>
                </c:pt>
                <c:pt idx="23">
                  <c:v>Hong Kong</c:v>
                </c:pt>
                <c:pt idx="24">
                  <c:v>Egypt</c:v>
                </c:pt>
                <c:pt idx="25">
                  <c:v>Japan</c:v>
                </c:pt>
              </c:strCache>
            </c:strRef>
          </c:cat>
          <c:val>
            <c:numRef>
              <c:f>Sheet1!$B$2:$B$27</c:f>
              <c:numCache>
                <c:formatCode>General</c:formatCode>
                <c:ptCount val="26"/>
                <c:pt idx="0" formatCode="0%">
                  <c:v>0.18</c:v>
                </c:pt>
                <c:pt idx="2" formatCode="0%">
                  <c:v>0.25</c:v>
                </c:pt>
                <c:pt idx="3" formatCode="0%">
                  <c:v>0.13</c:v>
                </c:pt>
                <c:pt idx="4" formatCode="0%">
                  <c:v>0.22</c:v>
                </c:pt>
                <c:pt idx="5" formatCode="0%">
                  <c:v>0.19</c:v>
                </c:pt>
                <c:pt idx="6" formatCode="0%">
                  <c:v>0.35</c:v>
                </c:pt>
                <c:pt idx="7" formatCode="0%">
                  <c:v>0.14000000000000001</c:v>
                </c:pt>
                <c:pt idx="8" formatCode="0%">
                  <c:v>0.22</c:v>
                </c:pt>
                <c:pt idx="9" formatCode="0%">
                  <c:v>0.14000000000000001</c:v>
                </c:pt>
                <c:pt idx="10" formatCode="0%">
                  <c:v>0.21</c:v>
                </c:pt>
                <c:pt idx="11" formatCode="0%">
                  <c:v>0.15</c:v>
                </c:pt>
                <c:pt idx="12" formatCode="0%">
                  <c:v>0.11</c:v>
                </c:pt>
                <c:pt idx="13" formatCode="0%">
                  <c:v>0.14000000000000001</c:v>
                </c:pt>
                <c:pt idx="14" formatCode="0%">
                  <c:v>0.16</c:v>
                </c:pt>
                <c:pt idx="15" formatCode="0%">
                  <c:v>0.32</c:v>
                </c:pt>
                <c:pt idx="16" formatCode="0%">
                  <c:v>0.12</c:v>
                </c:pt>
                <c:pt idx="17" formatCode="0%">
                  <c:v>0.13</c:v>
                </c:pt>
                <c:pt idx="18" formatCode="0%">
                  <c:v>0.12</c:v>
                </c:pt>
                <c:pt idx="19" formatCode="0%">
                  <c:v>0.09</c:v>
                </c:pt>
                <c:pt idx="20" formatCode="0%">
                  <c:v>0.21</c:v>
                </c:pt>
                <c:pt idx="21" formatCode="0%">
                  <c:v>0.11</c:v>
                </c:pt>
                <c:pt idx="22" formatCode="0%">
                  <c:v>0.26</c:v>
                </c:pt>
                <c:pt idx="23" formatCode="0%">
                  <c:v>0.05</c:v>
                </c:pt>
                <c:pt idx="24" formatCode="0%">
                  <c:v>0.14000000000000001</c:v>
                </c:pt>
                <c:pt idx="25" formatCode="0%">
                  <c:v>0.05</c:v>
                </c:pt>
              </c:numCache>
            </c:numRef>
          </c:val>
          <c:extLst>
            <c:ext xmlns:c16="http://schemas.microsoft.com/office/drawing/2014/chart" uri="{C3380CC4-5D6E-409C-BE32-E72D297353CC}">
              <c16:uniqueId val="{00000006-6311-489A-851C-A9FDA79A9A3E}"/>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India</c:v>
                </c:pt>
                <c:pt idx="3">
                  <c:v>Indonesia</c:v>
                </c:pt>
                <c:pt idx="4">
                  <c:v>South Africa</c:v>
                </c:pt>
                <c:pt idx="5">
                  <c:v>Poland</c:v>
                </c:pt>
                <c:pt idx="6">
                  <c:v>Kenya</c:v>
                </c:pt>
                <c:pt idx="7">
                  <c:v>Germany</c:v>
                </c:pt>
                <c:pt idx="8">
                  <c:v>Turkey</c:v>
                </c:pt>
                <c:pt idx="9">
                  <c:v>Australia</c:v>
                </c:pt>
                <c:pt idx="10">
                  <c:v>Brazil</c:v>
                </c:pt>
                <c:pt idx="11">
                  <c:v>Mexico</c:v>
                </c:pt>
                <c:pt idx="12">
                  <c:v>South Korea</c:v>
                </c:pt>
                <c:pt idx="13">
                  <c:v>Sweden</c:v>
                </c:pt>
                <c:pt idx="14">
                  <c:v>United States</c:v>
                </c:pt>
                <c:pt idx="15">
                  <c:v>Nigeria</c:v>
                </c:pt>
                <c:pt idx="16">
                  <c:v>Canada</c:v>
                </c:pt>
                <c:pt idx="17">
                  <c:v>China</c:v>
                </c:pt>
                <c:pt idx="18">
                  <c:v>Italy</c:v>
                </c:pt>
                <c:pt idx="19">
                  <c:v>Great Britain</c:v>
                </c:pt>
                <c:pt idx="20">
                  <c:v>Pakistan</c:v>
                </c:pt>
                <c:pt idx="21">
                  <c:v>France</c:v>
                </c:pt>
                <c:pt idx="22">
                  <c:v>Tunisia</c:v>
                </c:pt>
                <c:pt idx="23">
                  <c:v>Hong Kong</c:v>
                </c:pt>
                <c:pt idx="24">
                  <c:v>Egypt</c:v>
                </c:pt>
                <c:pt idx="25">
                  <c:v>Japan</c:v>
                </c:pt>
              </c:strCache>
            </c:strRef>
          </c:cat>
          <c:val>
            <c:numRef>
              <c:f>Sheet1!$C$2:$C$27</c:f>
              <c:numCache>
                <c:formatCode>General</c:formatCode>
                <c:ptCount val="26"/>
                <c:pt idx="0" formatCode="0%">
                  <c:v>0.34</c:v>
                </c:pt>
                <c:pt idx="2" formatCode="0%">
                  <c:v>0.41</c:v>
                </c:pt>
                <c:pt idx="3" formatCode="0%">
                  <c:v>0.51</c:v>
                </c:pt>
                <c:pt idx="4" formatCode="0%">
                  <c:v>0.4</c:v>
                </c:pt>
                <c:pt idx="5" formatCode="0%">
                  <c:v>0.43</c:v>
                </c:pt>
                <c:pt idx="6" formatCode="0%">
                  <c:v>0.24</c:v>
                </c:pt>
                <c:pt idx="7" formatCode="0%">
                  <c:v>0.45</c:v>
                </c:pt>
                <c:pt idx="8" formatCode="0%">
                  <c:v>0.34</c:v>
                </c:pt>
                <c:pt idx="9" formatCode="0%">
                  <c:v>0.42</c:v>
                </c:pt>
                <c:pt idx="10" formatCode="0%">
                  <c:v>0.34</c:v>
                </c:pt>
                <c:pt idx="11" formatCode="0%">
                  <c:v>0.4</c:v>
                </c:pt>
                <c:pt idx="12" formatCode="0%">
                  <c:v>0.43</c:v>
                </c:pt>
                <c:pt idx="13" formatCode="0%">
                  <c:v>0.4</c:v>
                </c:pt>
                <c:pt idx="14" formatCode="0%">
                  <c:v>0.38</c:v>
                </c:pt>
                <c:pt idx="15" formatCode="0%">
                  <c:v>0.21</c:v>
                </c:pt>
                <c:pt idx="16" formatCode="0%">
                  <c:v>0.41</c:v>
                </c:pt>
                <c:pt idx="17" formatCode="0%">
                  <c:v>0.39</c:v>
                </c:pt>
                <c:pt idx="18" formatCode="0%">
                  <c:v>0.4</c:v>
                </c:pt>
                <c:pt idx="19" formatCode="0%">
                  <c:v>0.38</c:v>
                </c:pt>
                <c:pt idx="20" formatCode="0%">
                  <c:v>0.26</c:v>
                </c:pt>
                <c:pt idx="21" formatCode="0%">
                  <c:v>0.34</c:v>
                </c:pt>
                <c:pt idx="22" formatCode="0%">
                  <c:v>0.17</c:v>
                </c:pt>
                <c:pt idx="23" formatCode="0%">
                  <c:v>0.35</c:v>
                </c:pt>
                <c:pt idx="24" formatCode="0%">
                  <c:v>0.24</c:v>
                </c:pt>
                <c:pt idx="25" formatCode="0%">
                  <c:v>0.26</c:v>
                </c:pt>
              </c:numCache>
            </c:numRef>
          </c:val>
          <c:extLst>
            <c:ext xmlns:c16="http://schemas.microsoft.com/office/drawing/2014/chart" uri="{C3380CC4-5D6E-409C-BE32-E72D297353CC}">
              <c16:uniqueId val="{00000007-6311-489A-851C-A9FDA79A9A3E}"/>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India</c:v>
                </c:pt>
                <c:pt idx="3">
                  <c:v>Indonesia</c:v>
                </c:pt>
                <c:pt idx="4">
                  <c:v>South Africa</c:v>
                </c:pt>
                <c:pt idx="5">
                  <c:v>Poland</c:v>
                </c:pt>
                <c:pt idx="6">
                  <c:v>Kenya</c:v>
                </c:pt>
                <c:pt idx="7">
                  <c:v>Germany</c:v>
                </c:pt>
                <c:pt idx="8">
                  <c:v>Turkey</c:v>
                </c:pt>
                <c:pt idx="9">
                  <c:v>Australia</c:v>
                </c:pt>
                <c:pt idx="10">
                  <c:v>Brazil</c:v>
                </c:pt>
                <c:pt idx="11">
                  <c:v>Mexico</c:v>
                </c:pt>
                <c:pt idx="12">
                  <c:v>South Korea</c:v>
                </c:pt>
                <c:pt idx="13">
                  <c:v>Sweden</c:v>
                </c:pt>
                <c:pt idx="14">
                  <c:v>United States</c:v>
                </c:pt>
                <c:pt idx="15">
                  <c:v>Nigeria</c:v>
                </c:pt>
                <c:pt idx="16">
                  <c:v>Canada</c:v>
                </c:pt>
                <c:pt idx="17">
                  <c:v>China</c:v>
                </c:pt>
                <c:pt idx="18">
                  <c:v>Italy</c:v>
                </c:pt>
                <c:pt idx="19">
                  <c:v>Great Britain</c:v>
                </c:pt>
                <c:pt idx="20">
                  <c:v>Pakistan</c:v>
                </c:pt>
                <c:pt idx="21">
                  <c:v>France</c:v>
                </c:pt>
                <c:pt idx="22">
                  <c:v>Tunisia</c:v>
                </c:pt>
                <c:pt idx="23">
                  <c:v>Hong Kong</c:v>
                </c:pt>
                <c:pt idx="24">
                  <c:v>Egypt</c:v>
                </c:pt>
                <c:pt idx="25">
                  <c:v>Japan</c:v>
                </c:pt>
              </c:strCache>
            </c:strRef>
          </c:cat>
          <c:val>
            <c:numRef>
              <c:f>Sheet1!$D$2:$D$27</c:f>
              <c:numCache>
                <c:formatCode>General</c:formatCode>
                <c:ptCount val="26"/>
                <c:pt idx="0" formatCode="0%">
                  <c:v>0.52</c:v>
                </c:pt>
                <c:pt idx="2" formatCode="0%">
                  <c:v>0.65</c:v>
                </c:pt>
                <c:pt idx="3" formatCode="0%">
                  <c:v>0.64</c:v>
                </c:pt>
                <c:pt idx="4" formatCode="0%">
                  <c:v>0.63</c:v>
                </c:pt>
                <c:pt idx="5" formatCode="0%">
                  <c:v>0.62</c:v>
                </c:pt>
                <c:pt idx="6" formatCode="0%">
                  <c:v>0.59</c:v>
                </c:pt>
                <c:pt idx="7" formatCode="0%">
                  <c:v>0.59</c:v>
                </c:pt>
                <c:pt idx="8" formatCode="0%">
                  <c:v>0.56000000000000005</c:v>
                </c:pt>
                <c:pt idx="9" formatCode="0%">
                  <c:v>0.56000000000000005</c:v>
                </c:pt>
                <c:pt idx="10" formatCode="0%">
                  <c:v>0.56000000000000005</c:v>
                </c:pt>
                <c:pt idx="11" formatCode="0%">
                  <c:v>0.55000000000000004</c:v>
                </c:pt>
                <c:pt idx="12" formatCode="0%">
                  <c:v>0.54</c:v>
                </c:pt>
                <c:pt idx="13" formatCode="0%">
                  <c:v>0.54</c:v>
                </c:pt>
                <c:pt idx="14" formatCode="0%">
                  <c:v>0.54</c:v>
                </c:pt>
                <c:pt idx="15" formatCode="0%">
                  <c:v>0.53</c:v>
                </c:pt>
                <c:pt idx="16" formatCode="0%">
                  <c:v>0.53</c:v>
                </c:pt>
                <c:pt idx="17" formatCode="0%">
                  <c:v>0.52</c:v>
                </c:pt>
                <c:pt idx="18" formatCode="0%">
                  <c:v>0.52</c:v>
                </c:pt>
                <c:pt idx="19" formatCode="0%">
                  <c:v>0.48</c:v>
                </c:pt>
                <c:pt idx="20" formatCode="0%">
                  <c:v>0.47</c:v>
                </c:pt>
                <c:pt idx="21" formatCode="0%">
                  <c:v>0.45</c:v>
                </c:pt>
                <c:pt idx="22" formatCode="0%">
                  <c:v>0.43</c:v>
                </c:pt>
                <c:pt idx="23" formatCode="0%">
                  <c:v>0.41</c:v>
                </c:pt>
                <c:pt idx="24" formatCode="0%">
                  <c:v>0.38</c:v>
                </c:pt>
                <c:pt idx="25" formatCode="0%">
                  <c:v>0.31</c:v>
                </c:pt>
              </c:numCache>
            </c:numRef>
          </c:val>
          <c:extLst>
            <c:ext xmlns:c16="http://schemas.microsoft.com/office/drawing/2014/chart" uri="{C3380CC4-5D6E-409C-BE32-E72D297353CC}">
              <c16:uniqueId val="{00000008-6311-489A-851C-A9FDA79A9A3E}"/>
            </c:ext>
          </c:extLst>
        </c:ser>
        <c:dLbls>
          <c:showLegendKey val="0"/>
          <c:showVal val="0"/>
          <c:showCatName val="0"/>
          <c:showSerName val="0"/>
          <c:showPercent val="0"/>
          <c:showBubbleSize val="0"/>
        </c:dLbls>
        <c:gapWidth val="42"/>
        <c:overlap val="100"/>
        <c:axId val="98560640"/>
        <c:axId val="98181504"/>
      </c:barChart>
      <c:catAx>
        <c:axId val="98560640"/>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98181504"/>
        <c:crosses val="autoZero"/>
        <c:auto val="1"/>
        <c:lblAlgn val="ctr"/>
        <c:lblOffset val="100"/>
        <c:noMultiLvlLbl val="0"/>
      </c:catAx>
      <c:valAx>
        <c:axId val="98181504"/>
        <c:scaling>
          <c:orientation val="minMax"/>
          <c:max val="1"/>
        </c:scaling>
        <c:delete val="1"/>
        <c:axPos val="t"/>
        <c:numFmt formatCode="0%" sourceLinked="1"/>
        <c:majorTickMark val="out"/>
        <c:minorTickMark val="none"/>
        <c:tickLblPos val="none"/>
        <c:crossAx val="98560640"/>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51919550327650765"/>
          <c:y val="0.21377822964437138"/>
          <c:w val="0.48080449672349235"/>
          <c:h val="0.77459007527905166"/>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4952-4ADC-9007-1FC08659D825}"/>
              </c:ext>
            </c:extLst>
          </c:dPt>
          <c:dPt>
            <c:idx val="3"/>
            <c:invertIfNegative val="0"/>
            <c:bubble3D val="0"/>
            <c:extLst>
              <c:ext xmlns:c16="http://schemas.microsoft.com/office/drawing/2014/chart" uri="{C3380CC4-5D6E-409C-BE32-E72D297353CC}">
                <c16:uniqueId val="{00000001-4952-4ADC-9007-1FC08659D825}"/>
              </c:ext>
            </c:extLst>
          </c:dPt>
          <c:dPt>
            <c:idx val="4"/>
            <c:invertIfNegative val="0"/>
            <c:bubble3D val="0"/>
            <c:extLst>
              <c:ext xmlns:c16="http://schemas.microsoft.com/office/drawing/2014/chart" uri="{C3380CC4-5D6E-409C-BE32-E72D297353CC}">
                <c16:uniqueId val="{00000002-4952-4ADC-9007-1FC08659D825}"/>
              </c:ext>
            </c:extLst>
          </c:dPt>
          <c:dPt>
            <c:idx val="18"/>
            <c:invertIfNegative val="0"/>
            <c:bubble3D val="0"/>
            <c:extLst>
              <c:ext xmlns:c16="http://schemas.microsoft.com/office/drawing/2014/chart" uri="{C3380CC4-5D6E-409C-BE32-E72D297353CC}">
                <c16:uniqueId val="{00000003-4952-4ADC-9007-1FC08659D825}"/>
              </c:ext>
            </c:extLst>
          </c:dPt>
          <c:dPt>
            <c:idx val="19"/>
            <c:invertIfNegative val="0"/>
            <c:bubble3D val="0"/>
            <c:extLst>
              <c:ext xmlns:c16="http://schemas.microsoft.com/office/drawing/2014/chart" uri="{C3380CC4-5D6E-409C-BE32-E72D297353CC}">
                <c16:uniqueId val="{00000004-4952-4ADC-9007-1FC08659D825}"/>
              </c:ext>
            </c:extLst>
          </c:dPt>
          <c:dPt>
            <c:idx val="20"/>
            <c:invertIfNegative val="0"/>
            <c:bubble3D val="0"/>
            <c:extLst>
              <c:ext xmlns:c16="http://schemas.microsoft.com/office/drawing/2014/chart" uri="{C3380CC4-5D6E-409C-BE32-E72D297353CC}">
                <c16:uniqueId val="{00000005-4952-4ADC-9007-1FC08659D825}"/>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My government should work closely with other governments and organizations... to address cybersecurity threats.</c:v>
                </c:pt>
                <c:pt idx="1">
                  <c:v>When someone is suspected of a crime, governments should be able to find out who their suspects communicated with online.</c:v>
                </c:pt>
                <c:pt idx="2">
                  <c:v>We need to do better at enforcing existing rules about how companies, governments and other Internet users use my data.</c:v>
                </c:pt>
                <c:pt idx="3">
                  <c:v>We need new rules about how companies, governments and other Internet users use my data.</c:v>
                </c:pt>
                <c:pt idx="4">
                  <c:v>Law enforcement agencies should have a right to access the content of their citizens’ online communications for valid national security reasons.</c:v>
                </c:pt>
                <c:pt idx="5">
                  <c:v>Companies should not develop technologies that prevent law enforcement from accessing the content of your online conversations.</c:v>
                </c:pt>
              </c:strCache>
            </c:strRef>
          </c:cat>
          <c:val>
            <c:numRef>
              <c:f>Sheet1!$B$2:$B$7</c:f>
              <c:numCache>
                <c:formatCode>0%</c:formatCode>
                <c:ptCount val="6"/>
                <c:pt idx="0">
                  <c:v>0.41</c:v>
                </c:pt>
                <c:pt idx="1">
                  <c:v>0.49</c:v>
                </c:pt>
                <c:pt idx="2">
                  <c:v>0.45</c:v>
                </c:pt>
                <c:pt idx="3">
                  <c:v>0.44</c:v>
                </c:pt>
                <c:pt idx="4">
                  <c:v>0.32</c:v>
                </c:pt>
                <c:pt idx="5">
                  <c:v>0.26</c:v>
                </c:pt>
              </c:numCache>
            </c:numRef>
          </c:val>
          <c:extLst>
            <c:ext xmlns:c16="http://schemas.microsoft.com/office/drawing/2014/chart" uri="{C3380CC4-5D6E-409C-BE32-E72D297353CC}">
              <c16:uniqueId val="{00000006-4952-4ADC-9007-1FC08659D825}"/>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My government should work closely with other governments and organizations... to address cybersecurity threats.</c:v>
                </c:pt>
                <c:pt idx="1">
                  <c:v>When someone is suspected of a crime, governments should be able to find out who their suspects communicated with online.</c:v>
                </c:pt>
                <c:pt idx="2">
                  <c:v>We need to do better at enforcing existing rules about how companies, governments and other Internet users use my data.</c:v>
                </c:pt>
                <c:pt idx="3">
                  <c:v>We need new rules about how companies, governments and other Internet users use my data.</c:v>
                </c:pt>
                <c:pt idx="4">
                  <c:v>Law enforcement agencies should have a right to access the content of their citizens’ online communications for valid national security reasons.</c:v>
                </c:pt>
                <c:pt idx="5">
                  <c:v>Companies should not develop technologies that prevent law enforcement from accessing the content of your online conversations.</c:v>
                </c:pt>
              </c:strCache>
            </c:strRef>
          </c:cat>
          <c:val>
            <c:numRef>
              <c:f>Sheet1!$C$2:$C$7</c:f>
              <c:numCache>
                <c:formatCode>0%</c:formatCode>
                <c:ptCount val="6"/>
                <c:pt idx="0">
                  <c:v>0.44</c:v>
                </c:pt>
                <c:pt idx="1">
                  <c:v>0.37</c:v>
                </c:pt>
                <c:pt idx="2">
                  <c:v>0.39</c:v>
                </c:pt>
                <c:pt idx="3">
                  <c:v>0.39</c:v>
                </c:pt>
                <c:pt idx="4">
                  <c:v>0.38</c:v>
                </c:pt>
                <c:pt idx="5">
                  <c:v>0.36</c:v>
                </c:pt>
              </c:numCache>
            </c:numRef>
          </c:val>
          <c:extLst>
            <c:ext xmlns:c16="http://schemas.microsoft.com/office/drawing/2014/chart" uri="{C3380CC4-5D6E-409C-BE32-E72D297353CC}">
              <c16:uniqueId val="{00000007-4952-4ADC-9007-1FC08659D825}"/>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My government should work closely with other governments and organizations... to address cybersecurity threats.</c:v>
                </c:pt>
                <c:pt idx="1">
                  <c:v>When someone is suspected of a crime, governments should be able to find out who their suspects communicated with online.</c:v>
                </c:pt>
                <c:pt idx="2">
                  <c:v>We need to do better at enforcing existing rules about how companies, governments and other Internet users use my data.</c:v>
                </c:pt>
                <c:pt idx="3">
                  <c:v>We need new rules about how companies, governments and other Internet users use my data.</c:v>
                </c:pt>
                <c:pt idx="4">
                  <c:v>Law enforcement agencies should have a right to access the content of their citizens’ online communications for valid national security reasons.</c:v>
                </c:pt>
                <c:pt idx="5">
                  <c:v>Companies should not develop technologies that prevent law enforcement from accessing the content of your online conversations.</c:v>
                </c:pt>
              </c:strCache>
            </c:strRef>
          </c:cat>
          <c:val>
            <c:numRef>
              <c:f>Sheet1!$D$2:$D$7</c:f>
              <c:numCache>
                <c:formatCode>0%</c:formatCode>
                <c:ptCount val="6"/>
                <c:pt idx="0">
                  <c:v>0.85</c:v>
                </c:pt>
                <c:pt idx="1">
                  <c:v>0.85</c:v>
                </c:pt>
                <c:pt idx="2">
                  <c:v>0.84</c:v>
                </c:pt>
                <c:pt idx="3">
                  <c:v>0.83</c:v>
                </c:pt>
                <c:pt idx="4">
                  <c:v>0.7</c:v>
                </c:pt>
                <c:pt idx="5">
                  <c:v>0.63</c:v>
                </c:pt>
              </c:numCache>
            </c:numRef>
          </c:val>
          <c:extLst>
            <c:ext xmlns:c16="http://schemas.microsoft.com/office/drawing/2014/chart" uri="{C3380CC4-5D6E-409C-BE32-E72D297353CC}">
              <c16:uniqueId val="{00000008-4952-4ADC-9007-1FC08659D825}"/>
            </c:ext>
          </c:extLst>
        </c:ser>
        <c:dLbls>
          <c:showLegendKey val="0"/>
          <c:showVal val="0"/>
          <c:showCatName val="0"/>
          <c:showSerName val="0"/>
          <c:showPercent val="0"/>
          <c:showBubbleSize val="0"/>
        </c:dLbls>
        <c:gapWidth val="55"/>
        <c:overlap val="100"/>
        <c:axId val="65422464"/>
        <c:axId val="65424000"/>
      </c:barChart>
      <c:catAx>
        <c:axId val="65422464"/>
        <c:scaling>
          <c:orientation val="maxMin"/>
        </c:scaling>
        <c:delete val="0"/>
        <c:axPos val="l"/>
        <c:numFmt formatCode="General" sourceLinked="1"/>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65424000"/>
        <c:crosses val="autoZero"/>
        <c:auto val="1"/>
        <c:lblAlgn val="ctr"/>
        <c:lblOffset val="100"/>
        <c:noMultiLvlLbl val="0"/>
      </c:catAx>
      <c:valAx>
        <c:axId val="65424000"/>
        <c:scaling>
          <c:orientation val="minMax"/>
          <c:max val="1"/>
          <c:min val="0"/>
        </c:scaling>
        <c:delete val="1"/>
        <c:axPos val="t"/>
        <c:numFmt formatCode="0%" sourceLinked="1"/>
        <c:majorTickMark val="out"/>
        <c:minorTickMark val="none"/>
        <c:tickLblPos val="none"/>
        <c:crossAx val="65422464"/>
        <c:crosses val="autoZero"/>
        <c:crossBetween val="between"/>
        <c:majorUnit val="0.2"/>
        <c:minorUnit val="0.04"/>
      </c:valAx>
    </c:plotArea>
    <c:legend>
      <c:legendPos val="r"/>
      <c:layout>
        <c:manualLayout>
          <c:xMode val="edge"/>
          <c:yMode val="edge"/>
          <c:x val="0.2039853037328016"/>
          <c:y val="0.10919372514002761"/>
          <c:w val="0.58202248779106325"/>
          <c:h val="5.091992044808831E-2"/>
        </c:manualLayout>
      </c:layout>
      <c:overlay val="0"/>
      <c:txPr>
        <a:bodyPr/>
        <a:lstStyle/>
        <a:p>
          <a:pPr>
            <a:defRPr sz="1200" b="1">
              <a:solidFill>
                <a:srgbClr val="002060"/>
              </a:solidFill>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7073-4138-83E1-25FFF0A8C453}"/>
              </c:ext>
            </c:extLst>
          </c:dPt>
          <c:dPt>
            <c:idx val="3"/>
            <c:invertIfNegative val="0"/>
            <c:bubble3D val="0"/>
            <c:extLst>
              <c:ext xmlns:c16="http://schemas.microsoft.com/office/drawing/2014/chart" uri="{C3380CC4-5D6E-409C-BE32-E72D297353CC}">
                <c16:uniqueId val="{00000001-7073-4138-83E1-25FFF0A8C453}"/>
              </c:ext>
            </c:extLst>
          </c:dPt>
          <c:dPt>
            <c:idx val="4"/>
            <c:invertIfNegative val="0"/>
            <c:bubble3D val="0"/>
            <c:extLst>
              <c:ext xmlns:c16="http://schemas.microsoft.com/office/drawing/2014/chart" uri="{C3380CC4-5D6E-409C-BE32-E72D297353CC}">
                <c16:uniqueId val="{00000002-7073-4138-83E1-25FFF0A8C453}"/>
              </c:ext>
            </c:extLst>
          </c:dPt>
          <c:dPt>
            <c:idx val="18"/>
            <c:invertIfNegative val="0"/>
            <c:bubble3D val="0"/>
            <c:extLst>
              <c:ext xmlns:c16="http://schemas.microsoft.com/office/drawing/2014/chart" uri="{C3380CC4-5D6E-409C-BE32-E72D297353CC}">
                <c16:uniqueId val="{00000003-7073-4138-83E1-25FFF0A8C453}"/>
              </c:ext>
            </c:extLst>
          </c:dPt>
          <c:dPt>
            <c:idx val="19"/>
            <c:invertIfNegative val="0"/>
            <c:bubble3D val="0"/>
            <c:extLst>
              <c:ext xmlns:c16="http://schemas.microsoft.com/office/drawing/2014/chart" uri="{C3380CC4-5D6E-409C-BE32-E72D297353CC}">
                <c16:uniqueId val="{00000004-7073-4138-83E1-25FFF0A8C453}"/>
              </c:ext>
            </c:extLst>
          </c:dPt>
          <c:dPt>
            <c:idx val="20"/>
            <c:invertIfNegative val="0"/>
            <c:bubble3D val="0"/>
            <c:extLst>
              <c:ext xmlns:c16="http://schemas.microsoft.com/office/drawing/2014/chart" uri="{C3380CC4-5D6E-409C-BE32-E72D297353CC}">
                <c16:uniqueId val="{00000005-7073-4138-83E1-25FFF0A8C453}"/>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Sheet1!$B$2:$B$9</c:f>
              <c:numCache>
                <c:formatCode>0%</c:formatCode>
                <c:ptCount val="8"/>
                <c:pt idx="0">
                  <c:v>0.1</c:v>
                </c:pt>
                <c:pt idx="1">
                  <c:v>0.17</c:v>
                </c:pt>
                <c:pt idx="2">
                  <c:v>0.1</c:v>
                </c:pt>
                <c:pt idx="3">
                  <c:v>0.1</c:v>
                </c:pt>
                <c:pt idx="4">
                  <c:v>0.06</c:v>
                </c:pt>
                <c:pt idx="5">
                  <c:v>0.04</c:v>
                </c:pt>
                <c:pt idx="6">
                  <c:v>0.05</c:v>
                </c:pt>
                <c:pt idx="7">
                  <c:v>0.04</c:v>
                </c:pt>
              </c:numCache>
            </c:numRef>
          </c:val>
          <c:extLst>
            <c:ext xmlns:c16="http://schemas.microsoft.com/office/drawing/2014/chart" uri="{C3380CC4-5D6E-409C-BE32-E72D297353CC}">
              <c16:uniqueId val="{00000006-7073-4138-83E1-25FFF0A8C453}"/>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Sheet1!$C$2:$C$9</c:f>
              <c:numCache>
                <c:formatCode>0%</c:formatCode>
                <c:ptCount val="8"/>
                <c:pt idx="0">
                  <c:v>0.28000000000000003</c:v>
                </c:pt>
                <c:pt idx="1">
                  <c:v>0.3</c:v>
                </c:pt>
                <c:pt idx="2">
                  <c:v>0.32</c:v>
                </c:pt>
                <c:pt idx="3">
                  <c:v>0.26</c:v>
                </c:pt>
                <c:pt idx="4">
                  <c:v>0.28999999999999998</c:v>
                </c:pt>
                <c:pt idx="5">
                  <c:v>0.27</c:v>
                </c:pt>
                <c:pt idx="6">
                  <c:v>0.24</c:v>
                </c:pt>
                <c:pt idx="7">
                  <c:v>0.24</c:v>
                </c:pt>
              </c:numCache>
            </c:numRef>
          </c:val>
          <c:extLst>
            <c:ext xmlns:c16="http://schemas.microsoft.com/office/drawing/2014/chart" uri="{C3380CC4-5D6E-409C-BE32-E72D297353CC}">
              <c16:uniqueId val="{00000007-7073-4138-83E1-25FFF0A8C453}"/>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LATAM</c:v>
                </c:pt>
                <c:pt idx="4">
                  <c:v>APAC</c:v>
                </c:pt>
                <c:pt idx="5">
                  <c:v>North America</c:v>
                </c:pt>
                <c:pt idx="6">
                  <c:v>Europe</c:v>
                </c:pt>
                <c:pt idx="7">
                  <c:v>G-8 Countries</c:v>
                </c:pt>
              </c:strCache>
            </c:strRef>
          </c:cat>
          <c:val>
            <c:numRef>
              <c:f>Sheet1!$D$2:$D$9</c:f>
              <c:numCache>
                <c:formatCode>0%</c:formatCode>
                <c:ptCount val="8"/>
                <c:pt idx="0">
                  <c:v>0.38</c:v>
                </c:pt>
                <c:pt idx="1">
                  <c:v>0.47</c:v>
                </c:pt>
                <c:pt idx="2">
                  <c:v>0.42</c:v>
                </c:pt>
                <c:pt idx="3">
                  <c:v>0.36</c:v>
                </c:pt>
                <c:pt idx="4">
                  <c:v>0.35</c:v>
                </c:pt>
                <c:pt idx="5">
                  <c:v>0.31</c:v>
                </c:pt>
                <c:pt idx="6">
                  <c:v>0.28999999999999998</c:v>
                </c:pt>
                <c:pt idx="7">
                  <c:v>0.28999999999999998</c:v>
                </c:pt>
              </c:numCache>
            </c:numRef>
          </c:val>
          <c:extLst>
            <c:ext xmlns:c16="http://schemas.microsoft.com/office/drawing/2014/chart" uri="{C3380CC4-5D6E-409C-BE32-E72D297353CC}">
              <c16:uniqueId val="{00000008-7073-4138-83E1-25FFF0A8C453}"/>
            </c:ext>
          </c:extLst>
        </c:ser>
        <c:dLbls>
          <c:showLegendKey val="0"/>
          <c:showVal val="0"/>
          <c:showCatName val="0"/>
          <c:showSerName val="0"/>
          <c:showPercent val="0"/>
          <c:showBubbleSize val="0"/>
        </c:dLbls>
        <c:gapWidth val="42"/>
        <c:overlap val="100"/>
        <c:axId val="65476864"/>
        <c:axId val="65486848"/>
      </c:barChart>
      <c:catAx>
        <c:axId val="65476864"/>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65486848"/>
        <c:crosses val="autoZero"/>
        <c:auto val="1"/>
        <c:lblAlgn val="ctr"/>
        <c:lblOffset val="100"/>
        <c:noMultiLvlLbl val="0"/>
      </c:catAx>
      <c:valAx>
        <c:axId val="65486848"/>
        <c:scaling>
          <c:orientation val="minMax"/>
          <c:max val="1"/>
        </c:scaling>
        <c:delete val="1"/>
        <c:axPos val="t"/>
        <c:numFmt formatCode="0%" sourceLinked="1"/>
        <c:majorTickMark val="out"/>
        <c:minorTickMark val="none"/>
        <c:tickLblPos val="none"/>
        <c:crossAx val="6547686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01D6-4341-A539-17C78F1DA82A}"/>
              </c:ext>
            </c:extLst>
          </c:dPt>
          <c:dPt>
            <c:idx val="3"/>
            <c:invertIfNegative val="0"/>
            <c:bubble3D val="0"/>
            <c:extLst>
              <c:ext xmlns:c16="http://schemas.microsoft.com/office/drawing/2014/chart" uri="{C3380CC4-5D6E-409C-BE32-E72D297353CC}">
                <c16:uniqueId val="{00000001-01D6-4341-A539-17C78F1DA82A}"/>
              </c:ext>
            </c:extLst>
          </c:dPt>
          <c:dPt>
            <c:idx val="4"/>
            <c:invertIfNegative val="0"/>
            <c:bubble3D val="0"/>
            <c:extLst>
              <c:ext xmlns:c16="http://schemas.microsoft.com/office/drawing/2014/chart" uri="{C3380CC4-5D6E-409C-BE32-E72D297353CC}">
                <c16:uniqueId val="{00000002-01D6-4341-A539-17C78F1DA82A}"/>
              </c:ext>
            </c:extLst>
          </c:dPt>
          <c:dPt>
            <c:idx val="18"/>
            <c:invertIfNegative val="0"/>
            <c:bubble3D val="0"/>
            <c:extLst>
              <c:ext xmlns:c16="http://schemas.microsoft.com/office/drawing/2014/chart" uri="{C3380CC4-5D6E-409C-BE32-E72D297353CC}">
                <c16:uniqueId val="{00000003-01D6-4341-A539-17C78F1DA82A}"/>
              </c:ext>
            </c:extLst>
          </c:dPt>
          <c:dPt>
            <c:idx val="19"/>
            <c:invertIfNegative val="0"/>
            <c:bubble3D val="0"/>
            <c:extLst>
              <c:ext xmlns:c16="http://schemas.microsoft.com/office/drawing/2014/chart" uri="{C3380CC4-5D6E-409C-BE32-E72D297353CC}">
                <c16:uniqueId val="{00000004-01D6-4341-A539-17C78F1DA82A}"/>
              </c:ext>
            </c:extLst>
          </c:dPt>
          <c:dPt>
            <c:idx val="20"/>
            <c:invertIfNegative val="0"/>
            <c:bubble3D val="0"/>
            <c:extLst>
              <c:ext xmlns:c16="http://schemas.microsoft.com/office/drawing/2014/chart" uri="{C3380CC4-5D6E-409C-BE32-E72D297353CC}">
                <c16:uniqueId val="{00000005-01D6-4341-A539-17C78F1DA82A}"/>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Sheet1!$B$2:$B$9</c:f>
              <c:numCache>
                <c:formatCode>0%</c:formatCode>
                <c:ptCount val="8"/>
                <c:pt idx="0">
                  <c:v>0.13</c:v>
                </c:pt>
                <c:pt idx="1">
                  <c:v>0.17</c:v>
                </c:pt>
                <c:pt idx="2">
                  <c:v>0.14000000000000001</c:v>
                </c:pt>
                <c:pt idx="3">
                  <c:v>0.09</c:v>
                </c:pt>
                <c:pt idx="4">
                  <c:v>0.14000000000000001</c:v>
                </c:pt>
                <c:pt idx="5">
                  <c:v>0.09</c:v>
                </c:pt>
                <c:pt idx="6">
                  <c:v>0.08</c:v>
                </c:pt>
                <c:pt idx="7">
                  <c:v>0.09</c:v>
                </c:pt>
              </c:numCache>
            </c:numRef>
          </c:val>
          <c:extLst>
            <c:ext xmlns:c16="http://schemas.microsoft.com/office/drawing/2014/chart" uri="{C3380CC4-5D6E-409C-BE32-E72D297353CC}">
              <c16:uniqueId val="{00000006-01D6-4341-A539-17C78F1DA82A}"/>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Sheet1!$C$2:$C$9</c:f>
              <c:numCache>
                <c:formatCode>0%</c:formatCode>
                <c:ptCount val="8"/>
                <c:pt idx="0">
                  <c:v>0.34</c:v>
                </c:pt>
                <c:pt idx="1">
                  <c:v>0.34</c:v>
                </c:pt>
                <c:pt idx="2">
                  <c:v>0.35</c:v>
                </c:pt>
                <c:pt idx="3">
                  <c:v>0.37</c:v>
                </c:pt>
                <c:pt idx="4">
                  <c:v>0.31</c:v>
                </c:pt>
                <c:pt idx="5">
                  <c:v>0.35</c:v>
                </c:pt>
                <c:pt idx="6">
                  <c:v>0.34</c:v>
                </c:pt>
                <c:pt idx="7">
                  <c:v>0.32</c:v>
                </c:pt>
              </c:numCache>
            </c:numRef>
          </c:val>
          <c:extLst>
            <c:ext xmlns:c16="http://schemas.microsoft.com/office/drawing/2014/chart" uri="{C3380CC4-5D6E-409C-BE32-E72D297353CC}">
              <c16:uniqueId val="{00000007-01D6-4341-A539-17C78F1DA82A}"/>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Sheet1!$D$2:$D$9</c:f>
              <c:numCache>
                <c:formatCode>0%</c:formatCode>
                <c:ptCount val="8"/>
                <c:pt idx="0">
                  <c:v>0.46</c:v>
                </c:pt>
                <c:pt idx="1">
                  <c:v>0.51</c:v>
                </c:pt>
                <c:pt idx="2">
                  <c:v>0.49</c:v>
                </c:pt>
                <c:pt idx="3">
                  <c:v>0.47</c:v>
                </c:pt>
                <c:pt idx="4">
                  <c:v>0.45</c:v>
                </c:pt>
                <c:pt idx="5">
                  <c:v>0.43999999999999995</c:v>
                </c:pt>
                <c:pt idx="6">
                  <c:v>0.42000000000000004</c:v>
                </c:pt>
                <c:pt idx="7">
                  <c:v>0.4</c:v>
                </c:pt>
              </c:numCache>
            </c:numRef>
          </c:val>
          <c:extLst>
            <c:ext xmlns:c16="http://schemas.microsoft.com/office/drawing/2014/chart" uri="{C3380CC4-5D6E-409C-BE32-E72D297353CC}">
              <c16:uniqueId val="{00000008-01D6-4341-A539-17C78F1DA82A}"/>
            </c:ext>
          </c:extLst>
        </c:ser>
        <c:dLbls>
          <c:showLegendKey val="0"/>
          <c:showVal val="0"/>
          <c:showCatName val="0"/>
          <c:showSerName val="0"/>
          <c:showPercent val="0"/>
          <c:showBubbleSize val="0"/>
        </c:dLbls>
        <c:gapWidth val="42"/>
        <c:overlap val="100"/>
        <c:axId val="64892928"/>
        <c:axId val="64894464"/>
      </c:barChart>
      <c:catAx>
        <c:axId val="64892928"/>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64894464"/>
        <c:crosses val="autoZero"/>
        <c:auto val="1"/>
        <c:lblAlgn val="ctr"/>
        <c:lblOffset val="100"/>
        <c:noMultiLvlLbl val="0"/>
      </c:catAx>
      <c:valAx>
        <c:axId val="64894464"/>
        <c:scaling>
          <c:orientation val="minMax"/>
          <c:max val="1"/>
        </c:scaling>
        <c:delete val="1"/>
        <c:axPos val="t"/>
        <c:numFmt formatCode="0%" sourceLinked="1"/>
        <c:majorTickMark val="out"/>
        <c:minorTickMark val="none"/>
        <c:tickLblPos val="none"/>
        <c:crossAx val="64892928"/>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Aware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3BCA-491D-8BB5-05E702925358}"/>
              </c:ext>
            </c:extLst>
          </c:dPt>
          <c:dPt>
            <c:idx val="3"/>
            <c:invertIfNegative val="0"/>
            <c:bubble3D val="0"/>
            <c:extLst>
              <c:ext xmlns:c16="http://schemas.microsoft.com/office/drawing/2014/chart" uri="{C3380CC4-5D6E-409C-BE32-E72D297353CC}">
                <c16:uniqueId val="{00000001-3BCA-491D-8BB5-05E702925358}"/>
              </c:ext>
            </c:extLst>
          </c:dPt>
          <c:dPt>
            <c:idx val="4"/>
            <c:invertIfNegative val="0"/>
            <c:bubble3D val="0"/>
            <c:extLst>
              <c:ext xmlns:c16="http://schemas.microsoft.com/office/drawing/2014/chart" uri="{C3380CC4-5D6E-409C-BE32-E72D297353CC}">
                <c16:uniqueId val="{00000002-3BCA-491D-8BB5-05E702925358}"/>
              </c:ext>
            </c:extLst>
          </c:dPt>
          <c:dPt>
            <c:idx val="18"/>
            <c:invertIfNegative val="0"/>
            <c:bubble3D val="0"/>
            <c:extLst>
              <c:ext xmlns:c16="http://schemas.microsoft.com/office/drawing/2014/chart" uri="{C3380CC4-5D6E-409C-BE32-E72D297353CC}">
                <c16:uniqueId val="{00000003-3BCA-491D-8BB5-05E702925358}"/>
              </c:ext>
            </c:extLst>
          </c:dPt>
          <c:dPt>
            <c:idx val="19"/>
            <c:invertIfNegative val="0"/>
            <c:bubble3D val="0"/>
            <c:extLst>
              <c:ext xmlns:c16="http://schemas.microsoft.com/office/drawing/2014/chart" uri="{C3380CC4-5D6E-409C-BE32-E72D297353CC}">
                <c16:uniqueId val="{00000004-3BCA-491D-8BB5-05E702925358}"/>
              </c:ext>
            </c:extLst>
          </c:dPt>
          <c:dPt>
            <c:idx val="20"/>
            <c:invertIfNegative val="0"/>
            <c:bubble3D val="0"/>
            <c:extLst>
              <c:ext xmlns:c16="http://schemas.microsoft.com/office/drawing/2014/chart" uri="{C3380CC4-5D6E-409C-BE32-E72D297353CC}">
                <c16:uniqueId val="{00000005-3BCA-491D-8BB5-05E702925358}"/>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France</c:v>
                </c:pt>
                <c:pt idx="3">
                  <c:v>South Korea</c:v>
                </c:pt>
                <c:pt idx="4">
                  <c:v>Great Britain</c:v>
                </c:pt>
                <c:pt idx="5">
                  <c:v>Poland</c:v>
                </c:pt>
                <c:pt idx="6">
                  <c:v>Italy</c:v>
                </c:pt>
                <c:pt idx="7">
                  <c:v>United States</c:v>
                </c:pt>
                <c:pt idx="8">
                  <c:v>Sweden</c:v>
                </c:pt>
                <c:pt idx="9">
                  <c:v>Germany</c:v>
                </c:pt>
                <c:pt idx="10">
                  <c:v>Australia</c:v>
                </c:pt>
                <c:pt idx="11">
                  <c:v>Canada</c:v>
                </c:pt>
                <c:pt idx="12">
                  <c:v>China</c:v>
                </c:pt>
                <c:pt idx="13">
                  <c:v>Hong Kong</c:v>
                </c:pt>
                <c:pt idx="14">
                  <c:v>India</c:v>
                </c:pt>
                <c:pt idx="15">
                  <c:v>South Africa</c:v>
                </c:pt>
                <c:pt idx="16">
                  <c:v>Turkey</c:v>
                </c:pt>
                <c:pt idx="17">
                  <c:v>Indonesia</c:v>
                </c:pt>
                <c:pt idx="18">
                  <c:v>Japan</c:v>
                </c:pt>
                <c:pt idx="19">
                  <c:v>Egypt</c:v>
                </c:pt>
                <c:pt idx="20">
                  <c:v>Mexico</c:v>
                </c:pt>
                <c:pt idx="21">
                  <c:v>Nigeria</c:v>
                </c:pt>
                <c:pt idx="22">
                  <c:v>Kenya</c:v>
                </c:pt>
                <c:pt idx="23">
                  <c:v>Brazil</c:v>
                </c:pt>
                <c:pt idx="24">
                  <c:v>Tunisia</c:v>
                </c:pt>
                <c:pt idx="25">
                  <c:v>Pakistan</c:v>
                </c:pt>
              </c:strCache>
            </c:strRef>
          </c:cat>
          <c:val>
            <c:numRef>
              <c:f>Sheet1!$B$2:$B$27</c:f>
              <c:numCache>
                <c:formatCode>General</c:formatCode>
                <c:ptCount val="26"/>
                <c:pt idx="0" formatCode="0%">
                  <c:v>0.49</c:v>
                </c:pt>
                <c:pt idx="2" formatCode="0%">
                  <c:v>0.76</c:v>
                </c:pt>
                <c:pt idx="3" formatCode="0%">
                  <c:v>0.68</c:v>
                </c:pt>
                <c:pt idx="4" formatCode="0%">
                  <c:v>0.66</c:v>
                </c:pt>
                <c:pt idx="5" formatCode="0%">
                  <c:v>0.64</c:v>
                </c:pt>
                <c:pt idx="6" formatCode="0%">
                  <c:v>0.63</c:v>
                </c:pt>
                <c:pt idx="7" formatCode="0%">
                  <c:v>0.63</c:v>
                </c:pt>
                <c:pt idx="8" formatCode="0%">
                  <c:v>0.62</c:v>
                </c:pt>
                <c:pt idx="9" formatCode="0%">
                  <c:v>0.62</c:v>
                </c:pt>
                <c:pt idx="10" formatCode="0%">
                  <c:v>0.59</c:v>
                </c:pt>
                <c:pt idx="11" formatCode="0%">
                  <c:v>0.57999999999999996</c:v>
                </c:pt>
                <c:pt idx="12" formatCode="0%">
                  <c:v>0.56999999999999995</c:v>
                </c:pt>
                <c:pt idx="13" formatCode="0%">
                  <c:v>0.56999999999999995</c:v>
                </c:pt>
                <c:pt idx="14" formatCode="0%">
                  <c:v>0.53</c:v>
                </c:pt>
                <c:pt idx="15" formatCode="0%">
                  <c:v>0.52</c:v>
                </c:pt>
                <c:pt idx="16" formatCode="0%">
                  <c:v>0.48</c:v>
                </c:pt>
                <c:pt idx="17" formatCode="0%">
                  <c:v>0.43</c:v>
                </c:pt>
                <c:pt idx="18" formatCode="0%">
                  <c:v>0.39</c:v>
                </c:pt>
                <c:pt idx="19" formatCode="0%">
                  <c:v>0.39</c:v>
                </c:pt>
                <c:pt idx="20" formatCode="0%">
                  <c:v>0.37</c:v>
                </c:pt>
                <c:pt idx="21" formatCode="0%">
                  <c:v>0.36</c:v>
                </c:pt>
                <c:pt idx="22" formatCode="0%">
                  <c:v>0.34</c:v>
                </c:pt>
                <c:pt idx="23" formatCode="0%">
                  <c:v>0.34</c:v>
                </c:pt>
                <c:pt idx="24" formatCode="0%">
                  <c:v>0.33</c:v>
                </c:pt>
                <c:pt idx="25" formatCode="0%">
                  <c:v>0.28999999999999998</c:v>
                </c:pt>
              </c:numCache>
            </c:numRef>
          </c:val>
          <c:extLst>
            <c:ext xmlns:c16="http://schemas.microsoft.com/office/drawing/2014/chart" uri="{C3380CC4-5D6E-409C-BE32-E72D297353CC}">
              <c16:uniqueId val="{00000006-3BCA-491D-8BB5-05E702925358}"/>
            </c:ext>
          </c:extLst>
        </c:ser>
        <c:dLbls>
          <c:showLegendKey val="0"/>
          <c:showVal val="0"/>
          <c:showCatName val="0"/>
          <c:showSerName val="0"/>
          <c:showPercent val="0"/>
          <c:showBubbleSize val="0"/>
        </c:dLbls>
        <c:gapWidth val="42"/>
        <c:overlap val="100"/>
        <c:axId val="43250432"/>
        <c:axId val="43251968"/>
      </c:barChart>
      <c:catAx>
        <c:axId val="43250432"/>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43251968"/>
        <c:crosses val="autoZero"/>
        <c:auto val="1"/>
        <c:lblAlgn val="ctr"/>
        <c:lblOffset val="100"/>
        <c:noMultiLvlLbl val="0"/>
      </c:catAx>
      <c:valAx>
        <c:axId val="43251968"/>
        <c:scaling>
          <c:orientation val="minMax"/>
          <c:max val="1"/>
        </c:scaling>
        <c:delete val="1"/>
        <c:axPos val="t"/>
        <c:numFmt formatCode="0%" sourceLinked="1"/>
        <c:majorTickMark val="out"/>
        <c:minorTickMark val="none"/>
        <c:tickLblPos val="none"/>
        <c:crossAx val="43250432"/>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674B-40C4-A1A7-A153B34B9055}"/>
              </c:ext>
            </c:extLst>
          </c:dPt>
          <c:dPt>
            <c:idx val="3"/>
            <c:invertIfNegative val="0"/>
            <c:bubble3D val="0"/>
            <c:extLst>
              <c:ext xmlns:c16="http://schemas.microsoft.com/office/drawing/2014/chart" uri="{C3380CC4-5D6E-409C-BE32-E72D297353CC}">
                <c16:uniqueId val="{00000001-674B-40C4-A1A7-A153B34B9055}"/>
              </c:ext>
            </c:extLst>
          </c:dPt>
          <c:dPt>
            <c:idx val="4"/>
            <c:invertIfNegative val="0"/>
            <c:bubble3D val="0"/>
            <c:extLst>
              <c:ext xmlns:c16="http://schemas.microsoft.com/office/drawing/2014/chart" uri="{C3380CC4-5D6E-409C-BE32-E72D297353CC}">
                <c16:uniqueId val="{00000002-674B-40C4-A1A7-A153B34B9055}"/>
              </c:ext>
            </c:extLst>
          </c:dPt>
          <c:dPt>
            <c:idx val="18"/>
            <c:invertIfNegative val="0"/>
            <c:bubble3D val="0"/>
            <c:extLst>
              <c:ext xmlns:c16="http://schemas.microsoft.com/office/drawing/2014/chart" uri="{C3380CC4-5D6E-409C-BE32-E72D297353CC}">
                <c16:uniqueId val="{00000003-674B-40C4-A1A7-A153B34B9055}"/>
              </c:ext>
            </c:extLst>
          </c:dPt>
          <c:dPt>
            <c:idx val="19"/>
            <c:invertIfNegative val="0"/>
            <c:bubble3D val="0"/>
            <c:extLst>
              <c:ext xmlns:c16="http://schemas.microsoft.com/office/drawing/2014/chart" uri="{C3380CC4-5D6E-409C-BE32-E72D297353CC}">
                <c16:uniqueId val="{00000004-674B-40C4-A1A7-A153B34B9055}"/>
              </c:ext>
            </c:extLst>
          </c:dPt>
          <c:dPt>
            <c:idx val="20"/>
            <c:invertIfNegative val="0"/>
            <c:bubble3D val="0"/>
            <c:extLst>
              <c:ext xmlns:c16="http://schemas.microsoft.com/office/drawing/2014/chart" uri="{C3380CC4-5D6E-409C-BE32-E72D297353CC}">
                <c16:uniqueId val="{00000005-674B-40C4-A1A7-A153B34B9055}"/>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Europe</c:v>
                </c:pt>
                <c:pt idx="3">
                  <c:v>BRIC</c:v>
                </c:pt>
                <c:pt idx="4">
                  <c:v>G-8 Countries</c:v>
                </c:pt>
                <c:pt idx="5">
                  <c:v>North America</c:v>
                </c:pt>
                <c:pt idx="6">
                  <c:v>APAC</c:v>
                </c:pt>
                <c:pt idx="7">
                  <c:v>LATAM</c:v>
                </c:pt>
              </c:strCache>
            </c:strRef>
          </c:cat>
          <c:val>
            <c:numRef>
              <c:f>Sheet1!$B$2:$B$9</c:f>
              <c:numCache>
                <c:formatCode>0%</c:formatCode>
                <c:ptCount val="8"/>
                <c:pt idx="0">
                  <c:v>0.32</c:v>
                </c:pt>
                <c:pt idx="1">
                  <c:v>0.47</c:v>
                </c:pt>
                <c:pt idx="2">
                  <c:v>0.25</c:v>
                </c:pt>
                <c:pt idx="3">
                  <c:v>0.26</c:v>
                </c:pt>
                <c:pt idx="4">
                  <c:v>0.21</c:v>
                </c:pt>
                <c:pt idx="5">
                  <c:v>0.2</c:v>
                </c:pt>
                <c:pt idx="6">
                  <c:v>0.2</c:v>
                </c:pt>
                <c:pt idx="7">
                  <c:v>0.25</c:v>
                </c:pt>
              </c:numCache>
            </c:numRef>
          </c:val>
          <c:extLst>
            <c:ext xmlns:c16="http://schemas.microsoft.com/office/drawing/2014/chart" uri="{C3380CC4-5D6E-409C-BE32-E72D297353CC}">
              <c16:uniqueId val="{00000006-674B-40C4-A1A7-A153B34B9055}"/>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Europe</c:v>
                </c:pt>
                <c:pt idx="3">
                  <c:v>BRIC</c:v>
                </c:pt>
                <c:pt idx="4">
                  <c:v>G-8 Countries</c:v>
                </c:pt>
                <c:pt idx="5">
                  <c:v>North America</c:v>
                </c:pt>
                <c:pt idx="6">
                  <c:v>APAC</c:v>
                </c:pt>
                <c:pt idx="7">
                  <c:v>LATAM</c:v>
                </c:pt>
              </c:strCache>
            </c:strRef>
          </c:cat>
          <c:val>
            <c:numRef>
              <c:f>Sheet1!$C$2:$C$9</c:f>
              <c:numCache>
                <c:formatCode>0%</c:formatCode>
                <c:ptCount val="8"/>
                <c:pt idx="0">
                  <c:v>0.38</c:v>
                </c:pt>
                <c:pt idx="1">
                  <c:v>0.27</c:v>
                </c:pt>
                <c:pt idx="2">
                  <c:v>0.45</c:v>
                </c:pt>
                <c:pt idx="3">
                  <c:v>0.43</c:v>
                </c:pt>
                <c:pt idx="4">
                  <c:v>0.46</c:v>
                </c:pt>
                <c:pt idx="5">
                  <c:v>0.47</c:v>
                </c:pt>
                <c:pt idx="6">
                  <c:v>0.47</c:v>
                </c:pt>
                <c:pt idx="7">
                  <c:v>0.37</c:v>
                </c:pt>
              </c:numCache>
            </c:numRef>
          </c:val>
          <c:extLst>
            <c:ext xmlns:c16="http://schemas.microsoft.com/office/drawing/2014/chart" uri="{C3380CC4-5D6E-409C-BE32-E72D297353CC}">
              <c16:uniqueId val="{00000007-674B-40C4-A1A7-A153B34B9055}"/>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Europe</c:v>
                </c:pt>
                <c:pt idx="3">
                  <c:v>BRIC</c:v>
                </c:pt>
                <c:pt idx="4">
                  <c:v>G-8 Countries</c:v>
                </c:pt>
                <c:pt idx="5">
                  <c:v>North America</c:v>
                </c:pt>
                <c:pt idx="6">
                  <c:v>APAC</c:v>
                </c:pt>
                <c:pt idx="7">
                  <c:v>LATAM</c:v>
                </c:pt>
              </c:strCache>
            </c:strRef>
          </c:cat>
          <c:val>
            <c:numRef>
              <c:f>Sheet1!$D$2:$D$9</c:f>
              <c:numCache>
                <c:formatCode>0%</c:formatCode>
                <c:ptCount val="8"/>
                <c:pt idx="0">
                  <c:v>0.7</c:v>
                </c:pt>
                <c:pt idx="1">
                  <c:v>0.74</c:v>
                </c:pt>
                <c:pt idx="2">
                  <c:v>0.7</c:v>
                </c:pt>
                <c:pt idx="3">
                  <c:v>0.69</c:v>
                </c:pt>
                <c:pt idx="4">
                  <c:v>0.67</c:v>
                </c:pt>
                <c:pt idx="5">
                  <c:v>0.67</c:v>
                </c:pt>
                <c:pt idx="6">
                  <c:v>0.66</c:v>
                </c:pt>
                <c:pt idx="7">
                  <c:v>0.62</c:v>
                </c:pt>
              </c:numCache>
            </c:numRef>
          </c:val>
          <c:extLst>
            <c:ext xmlns:c16="http://schemas.microsoft.com/office/drawing/2014/chart" uri="{C3380CC4-5D6E-409C-BE32-E72D297353CC}">
              <c16:uniqueId val="{00000008-674B-40C4-A1A7-A153B34B9055}"/>
            </c:ext>
          </c:extLst>
        </c:ser>
        <c:dLbls>
          <c:showLegendKey val="0"/>
          <c:showVal val="0"/>
          <c:showCatName val="0"/>
          <c:showSerName val="0"/>
          <c:showPercent val="0"/>
          <c:showBubbleSize val="0"/>
        </c:dLbls>
        <c:gapWidth val="42"/>
        <c:overlap val="100"/>
        <c:axId val="114470912"/>
        <c:axId val="114472448"/>
      </c:barChart>
      <c:catAx>
        <c:axId val="114470912"/>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114472448"/>
        <c:crosses val="autoZero"/>
        <c:auto val="1"/>
        <c:lblAlgn val="ctr"/>
        <c:lblOffset val="100"/>
        <c:noMultiLvlLbl val="0"/>
      </c:catAx>
      <c:valAx>
        <c:axId val="114472448"/>
        <c:scaling>
          <c:orientation val="minMax"/>
          <c:max val="1"/>
        </c:scaling>
        <c:delete val="1"/>
        <c:axPos val="t"/>
        <c:numFmt formatCode="0%" sourceLinked="1"/>
        <c:majorTickMark val="out"/>
        <c:minorTickMark val="none"/>
        <c:tickLblPos val="none"/>
        <c:crossAx val="114470912"/>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F12E-4D28-AD18-65746795BFD0}"/>
              </c:ext>
            </c:extLst>
          </c:dPt>
          <c:dPt>
            <c:idx val="3"/>
            <c:invertIfNegative val="0"/>
            <c:bubble3D val="0"/>
            <c:extLst>
              <c:ext xmlns:c16="http://schemas.microsoft.com/office/drawing/2014/chart" uri="{C3380CC4-5D6E-409C-BE32-E72D297353CC}">
                <c16:uniqueId val="{00000001-F12E-4D28-AD18-65746795BFD0}"/>
              </c:ext>
            </c:extLst>
          </c:dPt>
          <c:dPt>
            <c:idx val="4"/>
            <c:invertIfNegative val="0"/>
            <c:bubble3D val="0"/>
            <c:extLst>
              <c:ext xmlns:c16="http://schemas.microsoft.com/office/drawing/2014/chart" uri="{C3380CC4-5D6E-409C-BE32-E72D297353CC}">
                <c16:uniqueId val="{00000002-F12E-4D28-AD18-65746795BFD0}"/>
              </c:ext>
            </c:extLst>
          </c:dPt>
          <c:dPt>
            <c:idx val="18"/>
            <c:invertIfNegative val="0"/>
            <c:bubble3D val="0"/>
            <c:extLst>
              <c:ext xmlns:c16="http://schemas.microsoft.com/office/drawing/2014/chart" uri="{C3380CC4-5D6E-409C-BE32-E72D297353CC}">
                <c16:uniqueId val="{00000003-F12E-4D28-AD18-65746795BFD0}"/>
              </c:ext>
            </c:extLst>
          </c:dPt>
          <c:dPt>
            <c:idx val="19"/>
            <c:invertIfNegative val="0"/>
            <c:bubble3D val="0"/>
            <c:extLst>
              <c:ext xmlns:c16="http://schemas.microsoft.com/office/drawing/2014/chart" uri="{C3380CC4-5D6E-409C-BE32-E72D297353CC}">
                <c16:uniqueId val="{00000004-F12E-4D28-AD18-65746795BFD0}"/>
              </c:ext>
            </c:extLst>
          </c:dPt>
          <c:dPt>
            <c:idx val="20"/>
            <c:invertIfNegative val="0"/>
            <c:bubble3D val="0"/>
            <c:extLst>
              <c:ext xmlns:c16="http://schemas.microsoft.com/office/drawing/2014/chart" uri="{C3380CC4-5D6E-409C-BE32-E72D297353CC}">
                <c16:uniqueId val="{00000005-F12E-4D28-AD18-65746795BFD0}"/>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China</c:v>
                </c:pt>
                <c:pt idx="4">
                  <c:v>South Africa</c:v>
                </c:pt>
                <c:pt idx="5">
                  <c:v>Great Britain</c:v>
                </c:pt>
                <c:pt idx="6">
                  <c:v>Turkey</c:v>
                </c:pt>
                <c:pt idx="7">
                  <c:v>South Korea</c:v>
                </c:pt>
                <c:pt idx="8">
                  <c:v>Mexico</c:v>
                </c:pt>
                <c:pt idx="9">
                  <c:v>Poland</c:v>
                </c:pt>
                <c:pt idx="10">
                  <c:v>Hong Kong</c:v>
                </c:pt>
                <c:pt idx="11">
                  <c:v>Australia</c:v>
                </c:pt>
                <c:pt idx="12">
                  <c:v>France</c:v>
                </c:pt>
                <c:pt idx="13">
                  <c:v>United States</c:v>
                </c:pt>
                <c:pt idx="14">
                  <c:v>Kenya</c:v>
                </c:pt>
                <c:pt idx="15">
                  <c:v>Nigeria</c:v>
                </c:pt>
                <c:pt idx="16">
                  <c:v>India</c:v>
                </c:pt>
                <c:pt idx="17">
                  <c:v>Canada</c:v>
                </c:pt>
                <c:pt idx="18">
                  <c:v>Brazil</c:v>
                </c:pt>
                <c:pt idx="19">
                  <c:v>Italy</c:v>
                </c:pt>
                <c:pt idx="20">
                  <c:v>Tunisia</c:v>
                </c:pt>
                <c:pt idx="21">
                  <c:v>Egypt</c:v>
                </c:pt>
                <c:pt idx="22">
                  <c:v>Germany</c:v>
                </c:pt>
                <c:pt idx="23">
                  <c:v>Japan</c:v>
                </c:pt>
                <c:pt idx="24">
                  <c:v>Pakistan</c:v>
                </c:pt>
                <c:pt idx="25">
                  <c:v>Sweden</c:v>
                </c:pt>
              </c:strCache>
            </c:strRef>
          </c:cat>
          <c:val>
            <c:numRef>
              <c:f>Sheet1!$B$2:$B$27</c:f>
              <c:numCache>
                <c:formatCode>General</c:formatCode>
                <c:ptCount val="26"/>
                <c:pt idx="0" formatCode="0%">
                  <c:v>0.39879999999999999</c:v>
                </c:pt>
                <c:pt idx="2" formatCode="0%">
                  <c:v>0.3629</c:v>
                </c:pt>
                <c:pt idx="3" formatCode="0%">
                  <c:v>0.36030000000000001</c:v>
                </c:pt>
                <c:pt idx="4" formatCode="0%">
                  <c:v>0.52149999999999996</c:v>
                </c:pt>
                <c:pt idx="5" formatCode="0%">
                  <c:v>0.311</c:v>
                </c:pt>
                <c:pt idx="6" formatCode="0%">
                  <c:v>0.49070000000000003</c:v>
                </c:pt>
                <c:pt idx="7" formatCode="0%">
                  <c:v>0.3634</c:v>
                </c:pt>
                <c:pt idx="8" formatCode="0%">
                  <c:v>0.60299999999999998</c:v>
                </c:pt>
                <c:pt idx="9" formatCode="0%">
                  <c:v>0.43209999999999998</c:v>
                </c:pt>
                <c:pt idx="10" formatCode="0%">
                  <c:v>0.2225</c:v>
                </c:pt>
                <c:pt idx="11" formatCode="0%">
                  <c:v>0.3</c:v>
                </c:pt>
                <c:pt idx="12" formatCode="0%">
                  <c:v>0.35799999999999998</c:v>
                </c:pt>
                <c:pt idx="13" formatCode="0%">
                  <c:v>0.34160000000000001</c:v>
                </c:pt>
                <c:pt idx="14" formatCode="0%">
                  <c:v>0.54190000000000005</c:v>
                </c:pt>
                <c:pt idx="15" formatCode="0%">
                  <c:v>0.53700000000000003</c:v>
                </c:pt>
                <c:pt idx="16" formatCode="0%">
                  <c:v>0.33700000000000002</c:v>
                </c:pt>
                <c:pt idx="17" formatCode="0%">
                  <c:v>0.32929999999999998</c:v>
                </c:pt>
                <c:pt idx="18" formatCode="0%">
                  <c:v>0.44</c:v>
                </c:pt>
                <c:pt idx="19" formatCode="0%">
                  <c:v>0.2782</c:v>
                </c:pt>
                <c:pt idx="20" formatCode="0%">
                  <c:v>0.624</c:v>
                </c:pt>
                <c:pt idx="21" formatCode="0%">
                  <c:v>0.4118</c:v>
                </c:pt>
                <c:pt idx="22" formatCode="0%">
                  <c:v>0.25219999999999998</c:v>
                </c:pt>
                <c:pt idx="23" formatCode="0%">
                  <c:v>0.22900000000000001</c:v>
                </c:pt>
                <c:pt idx="24" formatCode="0%">
                  <c:v>0.31669999999999998</c:v>
                </c:pt>
                <c:pt idx="25" formatCode="0%">
                  <c:v>0.18129999999999999</c:v>
                </c:pt>
              </c:numCache>
            </c:numRef>
          </c:val>
          <c:extLst>
            <c:ext xmlns:c16="http://schemas.microsoft.com/office/drawing/2014/chart" uri="{C3380CC4-5D6E-409C-BE32-E72D297353CC}">
              <c16:uniqueId val="{00000006-F12E-4D28-AD18-65746795BFD0}"/>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China</c:v>
                </c:pt>
                <c:pt idx="4">
                  <c:v>South Africa</c:v>
                </c:pt>
                <c:pt idx="5">
                  <c:v>Great Britain</c:v>
                </c:pt>
                <c:pt idx="6">
                  <c:v>Turkey</c:v>
                </c:pt>
                <c:pt idx="7">
                  <c:v>South Korea</c:v>
                </c:pt>
                <c:pt idx="8">
                  <c:v>Mexico</c:v>
                </c:pt>
                <c:pt idx="9">
                  <c:v>Poland</c:v>
                </c:pt>
                <c:pt idx="10">
                  <c:v>Hong Kong</c:v>
                </c:pt>
                <c:pt idx="11">
                  <c:v>Australia</c:v>
                </c:pt>
                <c:pt idx="12">
                  <c:v>France</c:v>
                </c:pt>
                <c:pt idx="13">
                  <c:v>United States</c:v>
                </c:pt>
                <c:pt idx="14">
                  <c:v>Kenya</c:v>
                </c:pt>
                <c:pt idx="15">
                  <c:v>Nigeria</c:v>
                </c:pt>
                <c:pt idx="16">
                  <c:v>India</c:v>
                </c:pt>
                <c:pt idx="17">
                  <c:v>Canada</c:v>
                </c:pt>
                <c:pt idx="18">
                  <c:v>Brazil</c:v>
                </c:pt>
                <c:pt idx="19">
                  <c:v>Italy</c:v>
                </c:pt>
                <c:pt idx="20">
                  <c:v>Tunisia</c:v>
                </c:pt>
                <c:pt idx="21">
                  <c:v>Egypt</c:v>
                </c:pt>
                <c:pt idx="22">
                  <c:v>Germany</c:v>
                </c:pt>
                <c:pt idx="23">
                  <c:v>Japan</c:v>
                </c:pt>
                <c:pt idx="24">
                  <c:v>Pakistan</c:v>
                </c:pt>
                <c:pt idx="25">
                  <c:v>Sweden</c:v>
                </c:pt>
              </c:strCache>
            </c:strRef>
          </c:cat>
          <c:val>
            <c:numRef>
              <c:f>Sheet1!$C$2:$C$27</c:f>
              <c:numCache>
                <c:formatCode>General</c:formatCode>
                <c:ptCount val="26"/>
                <c:pt idx="0" formatCode="0%">
                  <c:v>0.39450000000000002</c:v>
                </c:pt>
                <c:pt idx="2" formatCode="0%">
                  <c:v>0.53239999999999998</c:v>
                </c:pt>
                <c:pt idx="3" formatCode="0%">
                  <c:v>0.51300000000000001</c:v>
                </c:pt>
                <c:pt idx="4" formatCode="0%">
                  <c:v>0.34849999999999998</c:v>
                </c:pt>
                <c:pt idx="5" formatCode="0%">
                  <c:v>0.54730000000000001</c:v>
                </c:pt>
                <c:pt idx="6" formatCode="0%">
                  <c:v>0.3664</c:v>
                </c:pt>
                <c:pt idx="7" formatCode="0%">
                  <c:v>0.49109999999999998</c:v>
                </c:pt>
                <c:pt idx="8" formatCode="0%">
                  <c:v>0.2492</c:v>
                </c:pt>
                <c:pt idx="9" formatCode="0%">
                  <c:v>0.41189999999999999</c:v>
                </c:pt>
                <c:pt idx="10" formatCode="0%">
                  <c:v>0.61380000000000001</c:v>
                </c:pt>
                <c:pt idx="11" formatCode="0%">
                  <c:v>0.52859999999999996</c:v>
                </c:pt>
                <c:pt idx="12" formatCode="0%">
                  <c:v>0.46989999999999998</c:v>
                </c:pt>
                <c:pt idx="13" formatCode="0%">
                  <c:v>0.48</c:v>
                </c:pt>
                <c:pt idx="14" formatCode="0%">
                  <c:v>0.27350000000000002</c:v>
                </c:pt>
                <c:pt idx="15" formatCode="0%">
                  <c:v>0.27300000000000002</c:v>
                </c:pt>
                <c:pt idx="16" formatCode="0%">
                  <c:v>0.46529999999999999</c:v>
                </c:pt>
                <c:pt idx="17" formatCode="0%">
                  <c:v>0.46710000000000002</c:v>
                </c:pt>
                <c:pt idx="18" formatCode="0%">
                  <c:v>0.32790000000000002</c:v>
                </c:pt>
                <c:pt idx="19" formatCode="0%">
                  <c:v>0.48089999999999999</c:v>
                </c:pt>
                <c:pt idx="20" formatCode="0%">
                  <c:v>0.125</c:v>
                </c:pt>
                <c:pt idx="21" formatCode="0%">
                  <c:v>0.33660000000000001</c:v>
                </c:pt>
                <c:pt idx="22" formatCode="0%">
                  <c:v>0.46589999999999998</c:v>
                </c:pt>
                <c:pt idx="23" formatCode="0%">
                  <c:v>0.4864</c:v>
                </c:pt>
                <c:pt idx="24" formatCode="0%">
                  <c:v>0.34260000000000002</c:v>
                </c:pt>
                <c:pt idx="25" formatCode="0%">
                  <c:v>0.43630000000000002</c:v>
                </c:pt>
              </c:numCache>
            </c:numRef>
          </c:val>
          <c:extLst>
            <c:ext xmlns:c16="http://schemas.microsoft.com/office/drawing/2014/chart" uri="{C3380CC4-5D6E-409C-BE32-E72D297353CC}">
              <c16:uniqueId val="{00000007-F12E-4D28-AD18-65746795BFD0}"/>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China</c:v>
                </c:pt>
                <c:pt idx="4">
                  <c:v>South Africa</c:v>
                </c:pt>
                <c:pt idx="5">
                  <c:v>Great Britain</c:v>
                </c:pt>
                <c:pt idx="6">
                  <c:v>Turkey</c:v>
                </c:pt>
                <c:pt idx="7">
                  <c:v>South Korea</c:v>
                </c:pt>
                <c:pt idx="8">
                  <c:v>Mexico</c:v>
                </c:pt>
                <c:pt idx="9">
                  <c:v>Poland</c:v>
                </c:pt>
                <c:pt idx="10">
                  <c:v>Hong Kong</c:v>
                </c:pt>
                <c:pt idx="11">
                  <c:v>Australia</c:v>
                </c:pt>
                <c:pt idx="12">
                  <c:v>France</c:v>
                </c:pt>
                <c:pt idx="13">
                  <c:v>United States</c:v>
                </c:pt>
                <c:pt idx="14">
                  <c:v>Kenya</c:v>
                </c:pt>
                <c:pt idx="15">
                  <c:v>Nigeria</c:v>
                </c:pt>
                <c:pt idx="16">
                  <c:v>India</c:v>
                </c:pt>
                <c:pt idx="17">
                  <c:v>Canada</c:v>
                </c:pt>
                <c:pt idx="18">
                  <c:v>Brazil</c:v>
                </c:pt>
                <c:pt idx="19">
                  <c:v>Italy</c:v>
                </c:pt>
                <c:pt idx="20">
                  <c:v>Tunisia</c:v>
                </c:pt>
                <c:pt idx="21">
                  <c:v>Egypt</c:v>
                </c:pt>
                <c:pt idx="22">
                  <c:v>Germany</c:v>
                </c:pt>
                <c:pt idx="23">
                  <c:v>Japan</c:v>
                </c:pt>
                <c:pt idx="24">
                  <c:v>Pakistan</c:v>
                </c:pt>
                <c:pt idx="25">
                  <c:v>Sweden</c:v>
                </c:pt>
              </c:strCache>
            </c:strRef>
          </c:cat>
          <c:val>
            <c:numRef>
              <c:f>Sheet1!$D$2:$D$27</c:f>
              <c:numCache>
                <c:formatCode>General</c:formatCode>
                <c:ptCount val="26"/>
                <c:pt idx="0" formatCode="0%">
                  <c:v>0.79320000000000002</c:v>
                </c:pt>
                <c:pt idx="2" formatCode="0%">
                  <c:v>0.89529999999999998</c:v>
                </c:pt>
                <c:pt idx="3" formatCode="0%">
                  <c:v>0.87329999999999997</c:v>
                </c:pt>
                <c:pt idx="4" formatCode="0%">
                  <c:v>0.87</c:v>
                </c:pt>
                <c:pt idx="5" formatCode="0%">
                  <c:v>0.85829999999999995</c:v>
                </c:pt>
                <c:pt idx="6" formatCode="0%">
                  <c:v>0.85709999999999997</c:v>
                </c:pt>
                <c:pt idx="7" formatCode="0%">
                  <c:v>0.85450000000000004</c:v>
                </c:pt>
                <c:pt idx="8" formatCode="0%">
                  <c:v>0.85209999999999997</c:v>
                </c:pt>
                <c:pt idx="9" formatCode="0%">
                  <c:v>0.84399999999999997</c:v>
                </c:pt>
                <c:pt idx="10" formatCode="0%">
                  <c:v>0.83630000000000004</c:v>
                </c:pt>
                <c:pt idx="11" formatCode="0%">
                  <c:v>0.8286</c:v>
                </c:pt>
                <c:pt idx="12" formatCode="0%">
                  <c:v>0.82789999999999997</c:v>
                </c:pt>
                <c:pt idx="13" formatCode="0%">
                  <c:v>0.8216</c:v>
                </c:pt>
                <c:pt idx="14" formatCode="0%">
                  <c:v>0.81540000000000001</c:v>
                </c:pt>
                <c:pt idx="15" formatCode="0%">
                  <c:v>0.81</c:v>
                </c:pt>
                <c:pt idx="16" formatCode="0%">
                  <c:v>0.80230000000000001</c:v>
                </c:pt>
                <c:pt idx="17" formatCode="0%">
                  <c:v>0.79649999999999999</c:v>
                </c:pt>
                <c:pt idx="18" formatCode="0%">
                  <c:v>0.76790000000000003</c:v>
                </c:pt>
                <c:pt idx="19" formatCode="0%">
                  <c:v>0.75919999999999999</c:v>
                </c:pt>
                <c:pt idx="20" formatCode="0%">
                  <c:v>0.749</c:v>
                </c:pt>
                <c:pt idx="21" formatCode="0%">
                  <c:v>0.74839999999999995</c:v>
                </c:pt>
                <c:pt idx="22" formatCode="0%">
                  <c:v>0.71809999999999996</c:v>
                </c:pt>
                <c:pt idx="23" formatCode="0%">
                  <c:v>0.71540000000000004</c:v>
                </c:pt>
                <c:pt idx="24" formatCode="0%">
                  <c:v>0.65939999999999999</c:v>
                </c:pt>
                <c:pt idx="25" formatCode="0%">
                  <c:v>0.61760000000000004</c:v>
                </c:pt>
              </c:numCache>
            </c:numRef>
          </c:val>
          <c:extLst>
            <c:ext xmlns:c16="http://schemas.microsoft.com/office/drawing/2014/chart" uri="{C3380CC4-5D6E-409C-BE32-E72D297353CC}">
              <c16:uniqueId val="{00000008-F12E-4D28-AD18-65746795BFD0}"/>
            </c:ext>
          </c:extLst>
        </c:ser>
        <c:dLbls>
          <c:showLegendKey val="0"/>
          <c:showVal val="0"/>
          <c:showCatName val="0"/>
          <c:showSerName val="0"/>
          <c:showPercent val="0"/>
          <c:showBubbleSize val="0"/>
        </c:dLbls>
        <c:gapWidth val="42"/>
        <c:overlap val="100"/>
        <c:axId val="21108992"/>
        <c:axId val="21114880"/>
      </c:barChart>
      <c:catAx>
        <c:axId val="21108992"/>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21114880"/>
        <c:crosses val="autoZero"/>
        <c:auto val="1"/>
        <c:lblAlgn val="ctr"/>
        <c:lblOffset val="100"/>
        <c:noMultiLvlLbl val="0"/>
      </c:catAx>
      <c:valAx>
        <c:axId val="21114880"/>
        <c:scaling>
          <c:orientation val="minMax"/>
          <c:max val="1"/>
        </c:scaling>
        <c:delete val="1"/>
        <c:axPos val="t"/>
        <c:numFmt formatCode="0%" sourceLinked="1"/>
        <c:majorTickMark val="out"/>
        <c:minorTickMark val="none"/>
        <c:tickLblPos val="none"/>
        <c:crossAx val="21108992"/>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1161-4C09-B3A5-60036000AB0A}"/>
              </c:ext>
            </c:extLst>
          </c:dPt>
          <c:dPt>
            <c:idx val="3"/>
            <c:invertIfNegative val="0"/>
            <c:bubble3D val="0"/>
            <c:extLst>
              <c:ext xmlns:c16="http://schemas.microsoft.com/office/drawing/2014/chart" uri="{C3380CC4-5D6E-409C-BE32-E72D297353CC}">
                <c16:uniqueId val="{00000001-1161-4C09-B3A5-60036000AB0A}"/>
              </c:ext>
            </c:extLst>
          </c:dPt>
          <c:dPt>
            <c:idx val="4"/>
            <c:invertIfNegative val="0"/>
            <c:bubble3D val="0"/>
            <c:extLst>
              <c:ext xmlns:c16="http://schemas.microsoft.com/office/drawing/2014/chart" uri="{C3380CC4-5D6E-409C-BE32-E72D297353CC}">
                <c16:uniqueId val="{00000002-1161-4C09-B3A5-60036000AB0A}"/>
              </c:ext>
            </c:extLst>
          </c:dPt>
          <c:dPt>
            <c:idx val="18"/>
            <c:invertIfNegative val="0"/>
            <c:bubble3D val="0"/>
            <c:extLst>
              <c:ext xmlns:c16="http://schemas.microsoft.com/office/drawing/2014/chart" uri="{C3380CC4-5D6E-409C-BE32-E72D297353CC}">
                <c16:uniqueId val="{00000003-1161-4C09-B3A5-60036000AB0A}"/>
              </c:ext>
            </c:extLst>
          </c:dPt>
          <c:dPt>
            <c:idx val="19"/>
            <c:invertIfNegative val="0"/>
            <c:bubble3D val="0"/>
            <c:extLst>
              <c:ext xmlns:c16="http://schemas.microsoft.com/office/drawing/2014/chart" uri="{C3380CC4-5D6E-409C-BE32-E72D297353CC}">
                <c16:uniqueId val="{00000004-1161-4C09-B3A5-60036000AB0A}"/>
              </c:ext>
            </c:extLst>
          </c:dPt>
          <c:dPt>
            <c:idx val="20"/>
            <c:invertIfNegative val="0"/>
            <c:bubble3D val="0"/>
            <c:extLst>
              <c:ext xmlns:c16="http://schemas.microsoft.com/office/drawing/2014/chart" uri="{C3380CC4-5D6E-409C-BE32-E72D297353CC}">
                <c16:uniqueId val="{00000005-1161-4C09-B3A5-60036000AB0A}"/>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Nigeria</c:v>
                </c:pt>
                <c:pt idx="3">
                  <c:v>Tunisia</c:v>
                </c:pt>
                <c:pt idx="4">
                  <c:v>Indonesia</c:v>
                </c:pt>
                <c:pt idx="5">
                  <c:v>Kenya</c:v>
                </c:pt>
                <c:pt idx="6">
                  <c:v>Pakistan</c:v>
                </c:pt>
                <c:pt idx="7">
                  <c:v>South Africa</c:v>
                </c:pt>
                <c:pt idx="8">
                  <c:v>France</c:v>
                </c:pt>
                <c:pt idx="9">
                  <c:v>Great Britain</c:v>
                </c:pt>
                <c:pt idx="10">
                  <c:v>Italy</c:v>
                </c:pt>
                <c:pt idx="11">
                  <c:v>Mexico</c:v>
                </c:pt>
                <c:pt idx="12">
                  <c:v>China</c:v>
                </c:pt>
                <c:pt idx="13">
                  <c:v>India</c:v>
                </c:pt>
                <c:pt idx="14">
                  <c:v>Egypt</c:v>
                </c:pt>
                <c:pt idx="15">
                  <c:v>Brazil</c:v>
                </c:pt>
                <c:pt idx="16">
                  <c:v>Sweden</c:v>
                </c:pt>
                <c:pt idx="17">
                  <c:v>Australia</c:v>
                </c:pt>
                <c:pt idx="18">
                  <c:v>Canada</c:v>
                </c:pt>
                <c:pt idx="19">
                  <c:v>Germany</c:v>
                </c:pt>
                <c:pt idx="20">
                  <c:v>United States</c:v>
                </c:pt>
                <c:pt idx="21">
                  <c:v>Poland</c:v>
                </c:pt>
                <c:pt idx="22">
                  <c:v>Turkey</c:v>
                </c:pt>
                <c:pt idx="23">
                  <c:v>Hong Kong</c:v>
                </c:pt>
                <c:pt idx="24">
                  <c:v>Japan</c:v>
                </c:pt>
                <c:pt idx="25">
                  <c:v>South Korea</c:v>
                </c:pt>
              </c:strCache>
            </c:strRef>
          </c:cat>
          <c:val>
            <c:numRef>
              <c:f>Sheet1!$B$2:$B$27</c:f>
              <c:numCache>
                <c:formatCode>General</c:formatCode>
                <c:ptCount val="26"/>
                <c:pt idx="0" formatCode="0%">
                  <c:v>0.49</c:v>
                </c:pt>
                <c:pt idx="2" formatCode="0%">
                  <c:v>0.78</c:v>
                </c:pt>
                <c:pt idx="3" formatCode="0%">
                  <c:v>0.8</c:v>
                </c:pt>
                <c:pt idx="4" formatCode="0%">
                  <c:v>0.45</c:v>
                </c:pt>
                <c:pt idx="5" formatCode="0%">
                  <c:v>0.75</c:v>
                </c:pt>
                <c:pt idx="6" formatCode="0%">
                  <c:v>0.6</c:v>
                </c:pt>
                <c:pt idx="7" formatCode="0%">
                  <c:v>0.52</c:v>
                </c:pt>
                <c:pt idx="8" formatCode="0%">
                  <c:v>0.52</c:v>
                </c:pt>
                <c:pt idx="9" formatCode="0%">
                  <c:v>0.38</c:v>
                </c:pt>
                <c:pt idx="10" formatCode="0%">
                  <c:v>0.49</c:v>
                </c:pt>
                <c:pt idx="11" formatCode="0%">
                  <c:v>0.53</c:v>
                </c:pt>
                <c:pt idx="12" formatCode="0%">
                  <c:v>0.36</c:v>
                </c:pt>
                <c:pt idx="13" formatCode="0%">
                  <c:v>0.45</c:v>
                </c:pt>
                <c:pt idx="14" formatCode="0%">
                  <c:v>0.56000000000000005</c:v>
                </c:pt>
                <c:pt idx="15" formatCode="0%">
                  <c:v>0.52</c:v>
                </c:pt>
                <c:pt idx="16" formatCode="0%">
                  <c:v>0.35</c:v>
                </c:pt>
                <c:pt idx="17" formatCode="0%">
                  <c:v>0.37</c:v>
                </c:pt>
                <c:pt idx="18" formatCode="0%">
                  <c:v>0.32</c:v>
                </c:pt>
                <c:pt idx="19" formatCode="0%">
                  <c:v>0.32</c:v>
                </c:pt>
                <c:pt idx="20" formatCode="0%">
                  <c:v>0.32</c:v>
                </c:pt>
                <c:pt idx="21" formatCode="0%">
                  <c:v>0.31</c:v>
                </c:pt>
                <c:pt idx="22" formatCode="0%">
                  <c:v>0.4</c:v>
                </c:pt>
                <c:pt idx="23" formatCode="0%">
                  <c:v>0.16</c:v>
                </c:pt>
                <c:pt idx="24" formatCode="0%">
                  <c:v>0.25</c:v>
                </c:pt>
                <c:pt idx="25" formatCode="0%">
                  <c:v>0.19</c:v>
                </c:pt>
              </c:numCache>
            </c:numRef>
          </c:val>
          <c:extLst>
            <c:ext xmlns:c16="http://schemas.microsoft.com/office/drawing/2014/chart" uri="{C3380CC4-5D6E-409C-BE32-E72D297353CC}">
              <c16:uniqueId val="{00000006-1161-4C09-B3A5-60036000AB0A}"/>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Nigeria</c:v>
                </c:pt>
                <c:pt idx="3">
                  <c:v>Tunisia</c:v>
                </c:pt>
                <c:pt idx="4">
                  <c:v>Indonesia</c:v>
                </c:pt>
                <c:pt idx="5">
                  <c:v>Kenya</c:v>
                </c:pt>
                <c:pt idx="6">
                  <c:v>Pakistan</c:v>
                </c:pt>
                <c:pt idx="7">
                  <c:v>South Africa</c:v>
                </c:pt>
                <c:pt idx="8">
                  <c:v>France</c:v>
                </c:pt>
                <c:pt idx="9">
                  <c:v>Great Britain</c:v>
                </c:pt>
                <c:pt idx="10">
                  <c:v>Italy</c:v>
                </c:pt>
                <c:pt idx="11">
                  <c:v>Mexico</c:v>
                </c:pt>
                <c:pt idx="12">
                  <c:v>China</c:v>
                </c:pt>
                <c:pt idx="13">
                  <c:v>India</c:v>
                </c:pt>
                <c:pt idx="14">
                  <c:v>Egypt</c:v>
                </c:pt>
                <c:pt idx="15">
                  <c:v>Brazil</c:v>
                </c:pt>
                <c:pt idx="16">
                  <c:v>Sweden</c:v>
                </c:pt>
                <c:pt idx="17">
                  <c:v>Australia</c:v>
                </c:pt>
                <c:pt idx="18">
                  <c:v>Canada</c:v>
                </c:pt>
                <c:pt idx="19">
                  <c:v>Germany</c:v>
                </c:pt>
                <c:pt idx="20">
                  <c:v>United States</c:v>
                </c:pt>
                <c:pt idx="21">
                  <c:v>Poland</c:v>
                </c:pt>
                <c:pt idx="22">
                  <c:v>Turkey</c:v>
                </c:pt>
                <c:pt idx="23">
                  <c:v>Hong Kong</c:v>
                </c:pt>
                <c:pt idx="24">
                  <c:v>Japan</c:v>
                </c:pt>
                <c:pt idx="25">
                  <c:v>South Korea</c:v>
                </c:pt>
              </c:strCache>
            </c:strRef>
          </c:cat>
          <c:val>
            <c:numRef>
              <c:f>Sheet1!$C$2:$C$27</c:f>
              <c:numCache>
                <c:formatCode>General</c:formatCode>
                <c:ptCount val="26"/>
                <c:pt idx="0" formatCode="0%">
                  <c:v>0.37</c:v>
                </c:pt>
                <c:pt idx="2" formatCode="0%">
                  <c:v>0.16</c:v>
                </c:pt>
                <c:pt idx="3" formatCode="0%">
                  <c:v>0.14000000000000001</c:v>
                </c:pt>
                <c:pt idx="4" formatCode="0%">
                  <c:v>0.47</c:v>
                </c:pt>
                <c:pt idx="5" formatCode="0%">
                  <c:v>0.16</c:v>
                </c:pt>
                <c:pt idx="6" formatCode="0%">
                  <c:v>0.28999999999999998</c:v>
                </c:pt>
                <c:pt idx="7" formatCode="0%">
                  <c:v>0.37</c:v>
                </c:pt>
                <c:pt idx="8" formatCode="0%">
                  <c:v>0.36</c:v>
                </c:pt>
                <c:pt idx="9" formatCode="0%">
                  <c:v>0.5</c:v>
                </c:pt>
                <c:pt idx="10" formatCode="0%">
                  <c:v>0.38</c:v>
                </c:pt>
                <c:pt idx="11" formatCode="0%">
                  <c:v>0.33</c:v>
                </c:pt>
                <c:pt idx="12" formatCode="0%">
                  <c:v>0.49</c:v>
                </c:pt>
                <c:pt idx="13" formatCode="0%">
                  <c:v>0.4</c:v>
                </c:pt>
                <c:pt idx="14" formatCode="0%">
                  <c:v>0.28999999999999998</c:v>
                </c:pt>
                <c:pt idx="15" formatCode="0%">
                  <c:v>0.31</c:v>
                </c:pt>
                <c:pt idx="16" formatCode="0%">
                  <c:v>0.47</c:v>
                </c:pt>
                <c:pt idx="17" formatCode="0%">
                  <c:v>0.47</c:v>
                </c:pt>
                <c:pt idx="18" formatCode="0%">
                  <c:v>0.5</c:v>
                </c:pt>
                <c:pt idx="19" formatCode="0%">
                  <c:v>0.5</c:v>
                </c:pt>
                <c:pt idx="20" formatCode="0%">
                  <c:v>0.48</c:v>
                </c:pt>
                <c:pt idx="21" formatCode="0%">
                  <c:v>0.48</c:v>
                </c:pt>
                <c:pt idx="22" formatCode="0%">
                  <c:v>0.38</c:v>
                </c:pt>
                <c:pt idx="23" formatCode="0%">
                  <c:v>0.62</c:v>
                </c:pt>
                <c:pt idx="24" formatCode="0%">
                  <c:v>0.45</c:v>
                </c:pt>
                <c:pt idx="25" formatCode="0%">
                  <c:v>0.48</c:v>
                </c:pt>
              </c:numCache>
            </c:numRef>
          </c:val>
          <c:extLst>
            <c:ext xmlns:c16="http://schemas.microsoft.com/office/drawing/2014/chart" uri="{C3380CC4-5D6E-409C-BE32-E72D297353CC}">
              <c16:uniqueId val="{00000007-1161-4C09-B3A5-60036000AB0A}"/>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Nigeria</c:v>
                </c:pt>
                <c:pt idx="3">
                  <c:v>Tunisia</c:v>
                </c:pt>
                <c:pt idx="4">
                  <c:v>Indonesia</c:v>
                </c:pt>
                <c:pt idx="5">
                  <c:v>Kenya</c:v>
                </c:pt>
                <c:pt idx="6">
                  <c:v>Pakistan</c:v>
                </c:pt>
                <c:pt idx="7">
                  <c:v>South Africa</c:v>
                </c:pt>
                <c:pt idx="8">
                  <c:v>France</c:v>
                </c:pt>
                <c:pt idx="9">
                  <c:v>Great Britain</c:v>
                </c:pt>
                <c:pt idx="10">
                  <c:v>Italy</c:v>
                </c:pt>
                <c:pt idx="11">
                  <c:v>Mexico</c:v>
                </c:pt>
                <c:pt idx="12">
                  <c:v>China</c:v>
                </c:pt>
                <c:pt idx="13">
                  <c:v>India</c:v>
                </c:pt>
                <c:pt idx="14">
                  <c:v>Egypt</c:v>
                </c:pt>
                <c:pt idx="15">
                  <c:v>Brazil</c:v>
                </c:pt>
                <c:pt idx="16">
                  <c:v>Sweden</c:v>
                </c:pt>
                <c:pt idx="17">
                  <c:v>Australia</c:v>
                </c:pt>
                <c:pt idx="18">
                  <c:v>Canada</c:v>
                </c:pt>
                <c:pt idx="19">
                  <c:v>Germany</c:v>
                </c:pt>
                <c:pt idx="20">
                  <c:v>United States</c:v>
                </c:pt>
                <c:pt idx="21">
                  <c:v>Poland</c:v>
                </c:pt>
                <c:pt idx="22">
                  <c:v>Turkey</c:v>
                </c:pt>
                <c:pt idx="23">
                  <c:v>Hong Kong</c:v>
                </c:pt>
                <c:pt idx="24">
                  <c:v>Japan</c:v>
                </c:pt>
                <c:pt idx="25">
                  <c:v>South Korea</c:v>
                </c:pt>
              </c:strCache>
            </c:strRef>
          </c:cat>
          <c:val>
            <c:numRef>
              <c:f>Sheet1!$D$2:$D$27</c:f>
              <c:numCache>
                <c:formatCode>General</c:formatCode>
                <c:ptCount val="26"/>
                <c:pt idx="0" formatCode="0%">
                  <c:v>0.85</c:v>
                </c:pt>
                <c:pt idx="2" formatCode="0%">
                  <c:v>0.95</c:v>
                </c:pt>
                <c:pt idx="3" formatCode="0%">
                  <c:v>0.93</c:v>
                </c:pt>
                <c:pt idx="4" formatCode="0%">
                  <c:v>0.92</c:v>
                </c:pt>
                <c:pt idx="5" formatCode="0%">
                  <c:v>0.91</c:v>
                </c:pt>
                <c:pt idx="6" formatCode="0%">
                  <c:v>0.89</c:v>
                </c:pt>
                <c:pt idx="7" formatCode="0%">
                  <c:v>0.89</c:v>
                </c:pt>
                <c:pt idx="8" formatCode="0%">
                  <c:v>0.88</c:v>
                </c:pt>
                <c:pt idx="9" formatCode="0%">
                  <c:v>0.88</c:v>
                </c:pt>
                <c:pt idx="10" formatCode="0%">
                  <c:v>0.87</c:v>
                </c:pt>
                <c:pt idx="11" formatCode="0%">
                  <c:v>0.86</c:v>
                </c:pt>
                <c:pt idx="12" formatCode="0%">
                  <c:v>0.85</c:v>
                </c:pt>
                <c:pt idx="13" formatCode="0%">
                  <c:v>0.85</c:v>
                </c:pt>
                <c:pt idx="14" formatCode="0%">
                  <c:v>0.85</c:v>
                </c:pt>
                <c:pt idx="15" formatCode="0%">
                  <c:v>0.84</c:v>
                </c:pt>
                <c:pt idx="16" formatCode="0%">
                  <c:v>0.83</c:v>
                </c:pt>
                <c:pt idx="17" formatCode="0%">
                  <c:v>0.83</c:v>
                </c:pt>
                <c:pt idx="18" formatCode="0%">
                  <c:v>0.82</c:v>
                </c:pt>
                <c:pt idx="19" formatCode="0%">
                  <c:v>0.82</c:v>
                </c:pt>
                <c:pt idx="20" formatCode="0%">
                  <c:v>0.8</c:v>
                </c:pt>
                <c:pt idx="21" formatCode="0%">
                  <c:v>0.78</c:v>
                </c:pt>
                <c:pt idx="22" formatCode="0%">
                  <c:v>0.78</c:v>
                </c:pt>
                <c:pt idx="23" formatCode="0%">
                  <c:v>0.78</c:v>
                </c:pt>
                <c:pt idx="24" formatCode="0%">
                  <c:v>0.7</c:v>
                </c:pt>
                <c:pt idx="25" formatCode="0%">
                  <c:v>0.67</c:v>
                </c:pt>
              </c:numCache>
            </c:numRef>
          </c:val>
          <c:extLst>
            <c:ext xmlns:c16="http://schemas.microsoft.com/office/drawing/2014/chart" uri="{C3380CC4-5D6E-409C-BE32-E72D297353CC}">
              <c16:uniqueId val="{00000008-1161-4C09-B3A5-60036000AB0A}"/>
            </c:ext>
          </c:extLst>
        </c:ser>
        <c:dLbls>
          <c:showLegendKey val="0"/>
          <c:showVal val="0"/>
          <c:showCatName val="0"/>
          <c:showSerName val="0"/>
          <c:showPercent val="0"/>
          <c:showBubbleSize val="0"/>
        </c:dLbls>
        <c:gapWidth val="42"/>
        <c:overlap val="100"/>
        <c:axId val="131142400"/>
        <c:axId val="131143936"/>
      </c:barChart>
      <c:catAx>
        <c:axId val="131142400"/>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31143936"/>
        <c:crosses val="autoZero"/>
        <c:auto val="1"/>
        <c:lblAlgn val="ctr"/>
        <c:lblOffset val="100"/>
        <c:noMultiLvlLbl val="0"/>
      </c:catAx>
      <c:valAx>
        <c:axId val="131143936"/>
        <c:scaling>
          <c:orientation val="minMax"/>
          <c:max val="1"/>
        </c:scaling>
        <c:delete val="1"/>
        <c:axPos val="t"/>
        <c:numFmt formatCode="0%" sourceLinked="1"/>
        <c:majorTickMark val="out"/>
        <c:minorTickMark val="none"/>
        <c:tickLblPos val="none"/>
        <c:crossAx val="131142400"/>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1706-46CA-9198-426D0A4E76C9}"/>
              </c:ext>
            </c:extLst>
          </c:dPt>
          <c:dPt>
            <c:idx val="3"/>
            <c:invertIfNegative val="0"/>
            <c:bubble3D val="0"/>
            <c:extLst>
              <c:ext xmlns:c16="http://schemas.microsoft.com/office/drawing/2014/chart" uri="{C3380CC4-5D6E-409C-BE32-E72D297353CC}">
                <c16:uniqueId val="{00000001-1706-46CA-9198-426D0A4E76C9}"/>
              </c:ext>
            </c:extLst>
          </c:dPt>
          <c:dPt>
            <c:idx val="4"/>
            <c:invertIfNegative val="0"/>
            <c:bubble3D val="0"/>
            <c:extLst>
              <c:ext xmlns:c16="http://schemas.microsoft.com/office/drawing/2014/chart" uri="{C3380CC4-5D6E-409C-BE32-E72D297353CC}">
                <c16:uniqueId val="{00000002-1706-46CA-9198-426D0A4E76C9}"/>
              </c:ext>
            </c:extLst>
          </c:dPt>
          <c:dPt>
            <c:idx val="18"/>
            <c:invertIfNegative val="0"/>
            <c:bubble3D val="0"/>
            <c:extLst>
              <c:ext xmlns:c16="http://schemas.microsoft.com/office/drawing/2014/chart" uri="{C3380CC4-5D6E-409C-BE32-E72D297353CC}">
                <c16:uniqueId val="{00000003-1706-46CA-9198-426D0A4E76C9}"/>
              </c:ext>
            </c:extLst>
          </c:dPt>
          <c:dPt>
            <c:idx val="19"/>
            <c:invertIfNegative val="0"/>
            <c:bubble3D val="0"/>
            <c:extLst>
              <c:ext xmlns:c16="http://schemas.microsoft.com/office/drawing/2014/chart" uri="{C3380CC4-5D6E-409C-BE32-E72D297353CC}">
                <c16:uniqueId val="{00000004-1706-46CA-9198-426D0A4E76C9}"/>
              </c:ext>
            </c:extLst>
          </c:dPt>
          <c:dPt>
            <c:idx val="20"/>
            <c:invertIfNegative val="0"/>
            <c:bubble3D val="0"/>
            <c:extLst>
              <c:ext xmlns:c16="http://schemas.microsoft.com/office/drawing/2014/chart" uri="{C3380CC4-5D6E-409C-BE32-E72D297353CC}">
                <c16:uniqueId val="{00000005-1706-46CA-9198-426D0A4E76C9}"/>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LATAM</c:v>
                </c:pt>
                <c:pt idx="3">
                  <c:v>BRIC</c:v>
                </c:pt>
                <c:pt idx="4">
                  <c:v>Europe</c:v>
                </c:pt>
                <c:pt idx="5">
                  <c:v>G-8 Countries</c:v>
                </c:pt>
                <c:pt idx="6">
                  <c:v>North America</c:v>
                </c:pt>
                <c:pt idx="7">
                  <c:v>APAC</c:v>
                </c:pt>
              </c:strCache>
            </c:strRef>
          </c:cat>
          <c:val>
            <c:numRef>
              <c:f>Sheet1!$B$2:$B$9</c:f>
              <c:numCache>
                <c:formatCode>0%</c:formatCode>
                <c:ptCount val="8"/>
                <c:pt idx="0">
                  <c:v>0.49</c:v>
                </c:pt>
                <c:pt idx="1">
                  <c:v>0.67</c:v>
                </c:pt>
                <c:pt idx="2">
                  <c:v>0.52</c:v>
                </c:pt>
                <c:pt idx="3">
                  <c:v>0.44</c:v>
                </c:pt>
                <c:pt idx="4">
                  <c:v>0.4</c:v>
                </c:pt>
                <c:pt idx="5">
                  <c:v>0.37</c:v>
                </c:pt>
                <c:pt idx="6">
                  <c:v>0.32</c:v>
                </c:pt>
                <c:pt idx="7">
                  <c:v>0.32</c:v>
                </c:pt>
              </c:numCache>
            </c:numRef>
          </c:val>
          <c:extLst>
            <c:ext xmlns:c16="http://schemas.microsoft.com/office/drawing/2014/chart" uri="{C3380CC4-5D6E-409C-BE32-E72D297353CC}">
              <c16:uniqueId val="{00000006-1706-46CA-9198-426D0A4E76C9}"/>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LATAM</c:v>
                </c:pt>
                <c:pt idx="3">
                  <c:v>BRIC</c:v>
                </c:pt>
                <c:pt idx="4">
                  <c:v>Europe</c:v>
                </c:pt>
                <c:pt idx="5">
                  <c:v>G-8 Countries</c:v>
                </c:pt>
                <c:pt idx="6">
                  <c:v>North America</c:v>
                </c:pt>
                <c:pt idx="7">
                  <c:v>APAC</c:v>
                </c:pt>
              </c:strCache>
            </c:strRef>
          </c:cat>
          <c:val>
            <c:numRef>
              <c:f>Sheet1!$C$2:$C$9</c:f>
              <c:numCache>
                <c:formatCode>0%</c:formatCode>
                <c:ptCount val="8"/>
                <c:pt idx="0">
                  <c:v>0.37</c:v>
                </c:pt>
                <c:pt idx="1">
                  <c:v>0.23</c:v>
                </c:pt>
                <c:pt idx="2">
                  <c:v>0.32</c:v>
                </c:pt>
                <c:pt idx="3">
                  <c:v>0.4</c:v>
                </c:pt>
                <c:pt idx="4">
                  <c:v>0.45</c:v>
                </c:pt>
                <c:pt idx="5">
                  <c:v>0.45</c:v>
                </c:pt>
                <c:pt idx="6">
                  <c:v>0.49</c:v>
                </c:pt>
                <c:pt idx="7">
                  <c:v>0.48</c:v>
                </c:pt>
              </c:numCache>
            </c:numRef>
          </c:val>
          <c:extLst>
            <c:ext xmlns:c16="http://schemas.microsoft.com/office/drawing/2014/chart" uri="{C3380CC4-5D6E-409C-BE32-E72D297353CC}">
              <c16:uniqueId val="{00000007-1706-46CA-9198-426D0A4E76C9}"/>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LATAM</c:v>
                </c:pt>
                <c:pt idx="3">
                  <c:v>BRIC</c:v>
                </c:pt>
                <c:pt idx="4">
                  <c:v>Europe</c:v>
                </c:pt>
                <c:pt idx="5">
                  <c:v>G-8 Countries</c:v>
                </c:pt>
                <c:pt idx="6">
                  <c:v>North America</c:v>
                </c:pt>
                <c:pt idx="7">
                  <c:v>APAC</c:v>
                </c:pt>
              </c:strCache>
            </c:strRef>
          </c:cat>
          <c:val>
            <c:numRef>
              <c:f>Sheet1!$D$2:$D$9</c:f>
              <c:numCache>
                <c:formatCode>0%</c:formatCode>
                <c:ptCount val="8"/>
                <c:pt idx="0">
                  <c:v>0.85</c:v>
                </c:pt>
                <c:pt idx="1">
                  <c:v>0.9</c:v>
                </c:pt>
                <c:pt idx="2">
                  <c:v>0.85</c:v>
                </c:pt>
                <c:pt idx="3">
                  <c:v>0.85</c:v>
                </c:pt>
                <c:pt idx="4">
                  <c:v>0.84</c:v>
                </c:pt>
                <c:pt idx="5">
                  <c:v>0.82</c:v>
                </c:pt>
                <c:pt idx="6">
                  <c:v>0.81</c:v>
                </c:pt>
                <c:pt idx="7">
                  <c:v>0.8</c:v>
                </c:pt>
              </c:numCache>
            </c:numRef>
          </c:val>
          <c:extLst>
            <c:ext xmlns:c16="http://schemas.microsoft.com/office/drawing/2014/chart" uri="{C3380CC4-5D6E-409C-BE32-E72D297353CC}">
              <c16:uniqueId val="{00000008-1706-46CA-9198-426D0A4E76C9}"/>
            </c:ext>
          </c:extLst>
        </c:ser>
        <c:dLbls>
          <c:showLegendKey val="0"/>
          <c:showVal val="0"/>
          <c:showCatName val="0"/>
          <c:showSerName val="0"/>
          <c:showPercent val="0"/>
          <c:showBubbleSize val="0"/>
        </c:dLbls>
        <c:gapWidth val="42"/>
        <c:overlap val="100"/>
        <c:axId val="131361408"/>
        <c:axId val="131469696"/>
      </c:barChart>
      <c:catAx>
        <c:axId val="131361408"/>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131469696"/>
        <c:crosses val="autoZero"/>
        <c:auto val="1"/>
        <c:lblAlgn val="ctr"/>
        <c:lblOffset val="100"/>
        <c:noMultiLvlLbl val="0"/>
      </c:catAx>
      <c:valAx>
        <c:axId val="131469696"/>
        <c:scaling>
          <c:orientation val="minMax"/>
          <c:max val="1"/>
        </c:scaling>
        <c:delete val="1"/>
        <c:axPos val="t"/>
        <c:numFmt formatCode="0%" sourceLinked="1"/>
        <c:majorTickMark val="out"/>
        <c:minorTickMark val="none"/>
        <c:tickLblPos val="none"/>
        <c:crossAx val="131361408"/>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2815-4C09-BB23-EBAA44BB1E4B}"/>
              </c:ext>
            </c:extLst>
          </c:dPt>
          <c:dPt>
            <c:idx val="3"/>
            <c:invertIfNegative val="0"/>
            <c:bubble3D val="0"/>
            <c:extLst>
              <c:ext xmlns:c16="http://schemas.microsoft.com/office/drawing/2014/chart" uri="{C3380CC4-5D6E-409C-BE32-E72D297353CC}">
                <c16:uniqueId val="{00000001-2815-4C09-BB23-EBAA44BB1E4B}"/>
              </c:ext>
            </c:extLst>
          </c:dPt>
          <c:dPt>
            <c:idx val="4"/>
            <c:invertIfNegative val="0"/>
            <c:bubble3D val="0"/>
            <c:extLst>
              <c:ext xmlns:c16="http://schemas.microsoft.com/office/drawing/2014/chart" uri="{C3380CC4-5D6E-409C-BE32-E72D297353CC}">
                <c16:uniqueId val="{00000002-2815-4C09-BB23-EBAA44BB1E4B}"/>
              </c:ext>
            </c:extLst>
          </c:dPt>
          <c:dPt>
            <c:idx val="18"/>
            <c:invertIfNegative val="0"/>
            <c:bubble3D val="0"/>
            <c:extLst>
              <c:ext xmlns:c16="http://schemas.microsoft.com/office/drawing/2014/chart" uri="{C3380CC4-5D6E-409C-BE32-E72D297353CC}">
                <c16:uniqueId val="{00000003-2815-4C09-BB23-EBAA44BB1E4B}"/>
              </c:ext>
            </c:extLst>
          </c:dPt>
          <c:dPt>
            <c:idx val="19"/>
            <c:invertIfNegative val="0"/>
            <c:bubble3D val="0"/>
            <c:extLst>
              <c:ext xmlns:c16="http://schemas.microsoft.com/office/drawing/2014/chart" uri="{C3380CC4-5D6E-409C-BE32-E72D297353CC}">
                <c16:uniqueId val="{00000004-2815-4C09-BB23-EBAA44BB1E4B}"/>
              </c:ext>
            </c:extLst>
          </c:dPt>
          <c:dPt>
            <c:idx val="20"/>
            <c:invertIfNegative val="0"/>
            <c:bubble3D val="0"/>
            <c:extLst>
              <c:ext xmlns:c16="http://schemas.microsoft.com/office/drawing/2014/chart" uri="{C3380CC4-5D6E-409C-BE32-E72D297353CC}">
                <c16:uniqueId val="{00000005-2815-4C09-BB23-EBAA44BB1E4B}"/>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China</c:v>
                </c:pt>
                <c:pt idx="3">
                  <c:v>India</c:v>
                </c:pt>
                <c:pt idx="4">
                  <c:v>Italy</c:v>
                </c:pt>
                <c:pt idx="5">
                  <c:v>Indonesia</c:v>
                </c:pt>
                <c:pt idx="6">
                  <c:v>Great Britain</c:v>
                </c:pt>
                <c:pt idx="7">
                  <c:v>Mexico</c:v>
                </c:pt>
                <c:pt idx="8">
                  <c:v>Nigeria</c:v>
                </c:pt>
                <c:pt idx="9">
                  <c:v>Pakistan</c:v>
                </c:pt>
                <c:pt idx="10">
                  <c:v>Kenya</c:v>
                </c:pt>
                <c:pt idx="11">
                  <c:v>Australia</c:v>
                </c:pt>
                <c:pt idx="12">
                  <c:v>Sweden</c:v>
                </c:pt>
                <c:pt idx="13">
                  <c:v>Turkey</c:v>
                </c:pt>
                <c:pt idx="14">
                  <c:v>France</c:v>
                </c:pt>
                <c:pt idx="15">
                  <c:v>Poland</c:v>
                </c:pt>
                <c:pt idx="16">
                  <c:v>United States</c:v>
                </c:pt>
                <c:pt idx="17">
                  <c:v>South Africa</c:v>
                </c:pt>
                <c:pt idx="18">
                  <c:v>Tunisia</c:v>
                </c:pt>
                <c:pt idx="19">
                  <c:v>Brazil</c:v>
                </c:pt>
                <c:pt idx="20">
                  <c:v>Hong Kong</c:v>
                </c:pt>
                <c:pt idx="21">
                  <c:v>Canada</c:v>
                </c:pt>
                <c:pt idx="22">
                  <c:v>Germany</c:v>
                </c:pt>
                <c:pt idx="23">
                  <c:v>Egypt</c:v>
                </c:pt>
                <c:pt idx="24">
                  <c:v>Japan</c:v>
                </c:pt>
                <c:pt idx="25">
                  <c:v>South Korea</c:v>
                </c:pt>
              </c:strCache>
            </c:strRef>
          </c:cat>
          <c:val>
            <c:numRef>
              <c:f>Sheet1!$B$2:$B$27</c:f>
              <c:numCache>
                <c:formatCode>General</c:formatCode>
                <c:ptCount val="26"/>
                <c:pt idx="0" formatCode="0%">
                  <c:v>0.26</c:v>
                </c:pt>
                <c:pt idx="2" formatCode="0%">
                  <c:v>0.2</c:v>
                </c:pt>
                <c:pt idx="3" formatCode="0%">
                  <c:v>0.31</c:v>
                </c:pt>
                <c:pt idx="4" formatCode="0%">
                  <c:v>0.3</c:v>
                </c:pt>
                <c:pt idx="5" formatCode="0%">
                  <c:v>0.24</c:v>
                </c:pt>
                <c:pt idx="6" formatCode="0%">
                  <c:v>0.23</c:v>
                </c:pt>
                <c:pt idx="7" formatCode="0%">
                  <c:v>0.33</c:v>
                </c:pt>
                <c:pt idx="8" formatCode="0%">
                  <c:v>0.42</c:v>
                </c:pt>
                <c:pt idx="9" formatCode="0%">
                  <c:v>0.35</c:v>
                </c:pt>
                <c:pt idx="10" formatCode="0%">
                  <c:v>0.42</c:v>
                </c:pt>
                <c:pt idx="11" formatCode="0%">
                  <c:v>0.22</c:v>
                </c:pt>
                <c:pt idx="12" formatCode="0%">
                  <c:v>0.19</c:v>
                </c:pt>
                <c:pt idx="13" formatCode="0%">
                  <c:v>0.28999999999999998</c:v>
                </c:pt>
                <c:pt idx="14" formatCode="0%">
                  <c:v>0.2</c:v>
                </c:pt>
                <c:pt idx="15" formatCode="0%">
                  <c:v>0.21</c:v>
                </c:pt>
                <c:pt idx="16" formatCode="0%">
                  <c:v>0.19</c:v>
                </c:pt>
                <c:pt idx="17" formatCode="0%">
                  <c:v>0.26</c:v>
                </c:pt>
                <c:pt idx="18" formatCode="0%">
                  <c:v>0.37</c:v>
                </c:pt>
                <c:pt idx="19" formatCode="0%">
                  <c:v>0.23</c:v>
                </c:pt>
                <c:pt idx="20" formatCode="0%">
                  <c:v>0.12</c:v>
                </c:pt>
                <c:pt idx="21" formatCode="0%">
                  <c:v>0.16</c:v>
                </c:pt>
                <c:pt idx="22" formatCode="0%">
                  <c:v>0.11</c:v>
                </c:pt>
                <c:pt idx="23" formatCode="0%">
                  <c:v>0.27</c:v>
                </c:pt>
                <c:pt idx="24" formatCode="0%">
                  <c:v>0.1</c:v>
                </c:pt>
                <c:pt idx="25" formatCode="0%">
                  <c:v>0.11</c:v>
                </c:pt>
              </c:numCache>
            </c:numRef>
          </c:val>
          <c:extLst>
            <c:ext xmlns:c16="http://schemas.microsoft.com/office/drawing/2014/chart" uri="{C3380CC4-5D6E-409C-BE32-E72D297353CC}">
              <c16:uniqueId val="{00000006-2815-4C09-BB23-EBAA44BB1E4B}"/>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China</c:v>
                </c:pt>
                <c:pt idx="3">
                  <c:v>India</c:v>
                </c:pt>
                <c:pt idx="4">
                  <c:v>Italy</c:v>
                </c:pt>
                <c:pt idx="5">
                  <c:v>Indonesia</c:v>
                </c:pt>
                <c:pt idx="6">
                  <c:v>Great Britain</c:v>
                </c:pt>
                <c:pt idx="7">
                  <c:v>Mexico</c:v>
                </c:pt>
                <c:pt idx="8">
                  <c:v>Nigeria</c:v>
                </c:pt>
                <c:pt idx="9">
                  <c:v>Pakistan</c:v>
                </c:pt>
                <c:pt idx="10">
                  <c:v>Kenya</c:v>
                </c:pt>
                <c:pt idx="11">
                  <c:v>Australia</c:v>
                </c:pt>
                <c:pt idx="12">
                  <c:v>Sweden</c:v>
                </c:pt>
                <c:pt idx="13">
                  <c:v>Turkey</c:v>
                </c:pt>
                <c:pt idx="14">
                  <c:v>France</c:v>
                </c:pt>
                <c:pt idx="15">
                  <c:v>Poland</c:v>
                </c:pt>
                <c:pt idx="16">
                  <c:v>United States</c:v>
                </c:pt>
                <c:pt idx="17">
                  <c:v>South Africa</c:v>
                </c:pt>
                <c:pt idx="18">
                  <c:v>Tunisia</c:v>
                </c:pt>
                <c:pt idx="19">
                  <c:v>Brazil</c:v>
                </c:pt>
                <c:pt idx="20">
                  <c:v>Hong Kong</c:v>
                </c:pt>
                <c:pt idx="21">
                  <c:v>Canada</c:v>
                </c:pt>
                <c:pt idx="22">
                  <c:v>Germany</c:v>
                </c:pt>
                <c:pt idx="23">
                  <c:v>Egypt</c:v>
                </c:pt>
                <c:pt idx="24">
                  <c:v>Japan</c:v>
                </c:pt>
                <c:pt idx="25">
                  <c:v>South Korea</c:v>
                </c:pt>
              </c:strCache>
            </c:strRef>
          </c:cat>
          <c:val>
            <c:numRef>
              <c:f>Sheet1!$C$2:$C$27</c:f>
              <c:numCache>
                <c:formatCode>General</c:formatCode>
                <c:ptCount val="26"/>
                <c:pt idx="0" formatCode="0%">
                  <c:v>0.36</c:v>
                </c:pt>
                <c:pt idx="2" formatCode="0%">
                  <c:v>0.54</c:v>
                </c:pt>
                <c:pt idx="3" formatCode="0%">
                  <c:v>0.43</c:v>
                </c:pt>
                <c:pt idx="4" formatCode="0%">
                  <c:v>0.43</c:v>
                </c:pt>
                <c:pt idx="5" formatCode="0%">
                  <c:v>0.47</c:v>
                </c:pt>
                <c:pt idx="6" formatCode="0%">
                  <c:v>0.46</c:v>
                </c:pt>
                <c:pt idx="7" formatCode="0%">
                  <c:v>0.35</c:v>
                </c:pt>
                <c:pt idx="8" formatCode="0%">
                  <c:v>0.25</c:v>
                </c:pt>
                <c:pt idx="9" formatCode="0%">
                  <c:v>0.32</c:v>
                </c:pt>
                <c:pt idx="10" formatCode="0%">
                  <c:v>0.24</c:v>
                </c:pt>
                <c:pt idx="11" formatCode="0%">
                  <c:v>0.43</c:v>
                </c:pt>
                <c:pt idx="12" formatCode="0%">
                  <c:v>0.44</c:v>
                </c:pt>
                <c:pt idx="13" formatCode="0%">
                  <c:v>0.34</c:v>
                </c:pt>
                <c:pt idx="14" formatCode="0%">
                  <c:v>0.43</c:v>
                </c:pt>
                <c:pt idx="15" formatCode="0%">
                  <c:v>0.39</c:v>
                </c:pt>
                <c:pt idx="16" formatCode="0%">
                  <c:v>0.41</c:v>
                </c:pt>
                <c:pt idx="17" formatCode="0%">
                  <c:v>0.33</c:v>
                </c:pt>
                <c:pt idx="18" formatCode="0%">
                  <c:v>0.21</c:v>
                </c:pt>
                <c:pt idx="19" formatCode="0%">
                  <c:v>0.36</c:v>
                </c:pt>
                <c:pt idx="20" formatCode="0%">
                  <c:v>0.46</c:v>
                </c:pt>
                <c:pt idx="21" formatCode="0%">
                  <c:v>0.4</c:v>
                </c:pt>
                <c:pt idx="22" formatCode="0%">
                  <c:v>0.45</c:v>
                </c:pt>
                <c:pt idx="23" formatCode="0%">
                  <c:v>0.28999999999999998</c:v>
                </c:pt>
                <c:pt idx="24" formatCode="0%">
                  <c:v>0.42</c:v>
                </c:pt>
                <c:pt idx="25" formatCode="0%">
                  <c:v>0.35</c:v>
                </c:pt>
              </c:numCache>
            </c:numRef>
          </c:val>
          <c:extLst>
            <c:ext xmlns:c16="http://schemas.microsoft.com/office/drawing/2014/chart" uri="{C3380CC4-5D6E-409C-BE32-E72D297353CC}">
              <c16:uniqueId val="{00000007-2815-4C09-BB23-EBAA44BB1E4B}"/>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China</c:v>
                </c:pt>
                <c:pt idx="3">
                  <c:v>India</c:v>
                </c:pt>
                <c:pt idx="4">
                  <c:v>Italy</c:v>
                </c:pt>
                <c:pt idx="5">
                  <c:v>Indonesia</c:v>
                </c:pt>
                <c:pt idx="6">
                  <c:v>Great Britain</c:v>
                </c:pt>
                <c:pt idx="7">
                  <c:v>Mexico</c:v>
                </c:pt>
                <c:pt idx="8">
                  <c:v>Nigeria</c:v>
                </c:pt>
                <c:pt idx="9">
                  <c:v>Pakistan</c:v>
                </c:pt>
                <c:pt idx="10">
                  <c:v>Kenya</c:v>
                </c:pt>
                <c:pt idx="11">
                  <c:v>Australia</c:v>
                </c:pt>
                <c:pt idx="12">
                  <c:v>Sweden</c:v>
                </c:pt>
                <c:pt idx="13">
                  <c:v>Turkey</c:v>
                </c:pt>
                <c:pt idx="14">
                  <c:v>France</c:v>
                </c:pt>
                <c:pt idx="15">
                  <c:v>Poland</c:v>
                </c:pt>
                <c:pt idx="16">
                  <c:v>United States</c:v>
                </c:pt>
                <c:pt idx="17">
                  <c:v>South Africa</c:v>
                </c:pt>
                <c:pt idx="18">
                  <c:v>Tunisia</c:v>
                </c:pt>
                <c:pt idx="19">
                  <c:v>Brazil</c:v>
                </c:pt>
                <c:pt idx="20">
                  <c:v>Hong Kong</c:v>
                </c:pt>
                <c:pt idx="21">
                  <c:v>Canada</c:v>
                </c:pt>
                <c:pt idx="22">
                  <c:v>Germany</c:v>
                </c:pt>
                <c:pt idx="23">
                  <c:v>Egypt</c:v>
                </c:pt>
                <c:pt idx="24">
                  <c:v>Japan</c:v>
                </c:pt>
                <c:pt idx="25">
                  <c:v>South Korea</c:v>
                </c:pt>
              </c:strCache>
            </c:strRef>
          </c:cat>
          <c:val>
            <c:numRef>
              <c:f>Sheet1!$D$2:$D$27</c:f>
              <c:numCache>
                <c:formatCode>General</c:formatCode>
                <c:ptCount val="26"/>
                <c:pt idx="0" formatCode="0%">
                  <c:v>0.63</c:v>
                </c:pt>
                <c:pt idx="2" formatCode="0%">
                  <c:v>0.74</c:v>
                </c:pt>
                <c:pt idx="3" formatCode="0%">
                  <c:v>0.74</c:v>
                </c:pt>
                <c:pt idx="4" formatCode="0%">
                  <c:v>0.73</c:v>
                </c:pt>
                <c:pt idx="5" formatCode="0%">
                  <c:v>0.71</c:v>
                </c:pt>
                <c:pt idx="6" formatCode="0%">
                  <c:v>0.7</c:v>
                </c:pt>
                <c:pt idx="7" formatCode="0%">
                  <c:v>0.69</c:v>
                </c:pt>
                <c:pt idx="8" formatCode="0%">
                  <c:v>0.67</c:v>
                </c:pt>
                <c:pt idx="9" formatCode="0%">
                  <c:v>0.67</c:v>
                </c:pt>
                <c:pt idx="10" formatCode="0%">
                  <c:v>0.66</c:v>
                </c:pt>
                <c:pt idx="11" formatCode="0%">
                  <c:v>0.65</c:v>
                </c:pt>
                <c:pt idx="12" formatCode="0%">
                  <c:v>0.63</c:v>
                </c:pt>
                <c:pt idx="13" formatCode="0%">
                  <c:v>0.62</c:v>
                </c:pt>
                <c:pt idx="14" formatCode="0%">
                  <c:v>0.62</c:v>
                </c:pt>
                <c:pt idx="15" formatCode="0%">
                  <c:v>0.6</c:v>
                </c:pt>
                <c:pt idx="16" formatCode="0%">
                  <c:v>0.6</c:v>
                </c:pt>
                <c:pt idx="17" formatCode="0%">
                  <c:v>0.59</c:v>
                </c:pt>
                <c:pt idx="18" formatCode="0%">
                  <c:v>0.57999999999999996</c:v>
                </c:pt>
                <c:pt idx="19" formatCode="0%">
                  <c:v>0.57999999999999996</c:v>
                </c:pt>
                <c:pt idx="20" formatCode="0%">
                  <c:v>0.57999999999999996</c:v>
                </c:pt>
                <c:pt idx="21" formatCode="0%">
                  <c:v>0.56999999999999995</c:v>
                </c:pt>
                <c:pt idx="22" formatCode="0%">
                  <c:v>0.56000000000000005</c:v>
                </c:pt>
                <c:pt idx="23" formatCode="0%">
                  <c:v>0.55000000000000004</c:v>
                </c:pt>
                <c:pt idx="24" formatCode="0%">
                  <c:v>0.52</c:v>
                </c:pt>
                <c:pt idx="25" formatCode="0%">
                  <c:v>0.46</c:v>
                </c:pt>
              </c:numCache>
            </c:numRef>
          </c:val>
          <c:extLst>
            <c:ext xmlns:c16="http://schemas.microsoft.com/office/drawing/2014/chart" uri="{C3380CC4-5D6E-409C-BE32-E72D297353CC}">
              <c16:uniqueId val="{00000008-2815-4C09-BB23-EBAA44BB1E4B}"/>
            </c:ext>
          </c:extLst>
        </c:ser>
        <c:dLbls>
          <c:showLegendKey val="0"/>
          <c:showVal val="0"/>
          <c:showCatName val="0"/>
          <c:showSerName val="0"/>
          <c:showPercent val="0"/>
          <c:showBubbleSize val="0"/>
        </c:dLbls>
        <c:gapWidth val="42"/>
        <c:overlap val="100"/>
        <c:axId val="169750912"/>
        <c:axId val="169752448"/>
      </c:barChart>
      <c:catAx>
        <c:axId val="169750912"/>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69752448"/>
        <c:crosses val="autoZero"/>
        <c:auto val="1"/>
        <c:lblAlgn val="ctr"/>
        <c:lblOffset val="100"/>
        <c:noMultiLvlLbl val="0"/>
      </c:catAx>
      <c:valAx>
        <c:axId val="169752448"/>
        <c:scaling>
          <c:orientation val="minMax"/>
          <c:max val="1"/>
        </c:scaling>
        <c:delete val="1"/>
        <c:axPos val="t"/>
        <c:numFmt formatCode="0%" sourceLinked="1"/>
        <c:majorTickMark val="out"/>
        <c:minorTickMark val="none"/>
        <c:tickLblPos val="none"/>
        <c:crossAx val="169750912"/>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F1CB-45D2-B4E0-DE4466DC2B04}"/>
              </c:ext>
            </c:extLst>
          </c:dPt>
          <c:dPt>
            <c:idx val="3"/>
            <c:invertIfNegative val="0"/>
            <c:bubble3D val="0"/>
            <c:extLst>
              <c:ext xmlns:c16="http://schemas.microsoft.com/office/drawing/2014/chart" uri="{C3380CC4-5D6E-409C-BE32-E72D297353CC}">
                <c16:uniqueId val="{00000001-F1CB-45D2-B4E0-DE4466DC2B04}"/>
              </c:ext>
            </c:extLst>
          </c:dPt>
          <c:dPt>
            <c:idx val="4"/>
            <c:invertIfNegative val="0"/>
            <c:bubble3D val="0"/>
            <c:extLst>
              <c:ext xmlns:c16="http://schemas.microsoft.com/office/drawing/2014/chart" uri="{C3380CC4-5D6E-409C-BE32-E72D297353CC}">
                <c16:uniqueId val="{00000002-F1CB-45D2-B4E0-DE4466DC2B04}"/>
              </c:ext>
            </c:extLst>
          </c:dPt>
          <c:dPt>
            <c:idx val="18"/>
            <c:invertIfNegative val="0"/>
            <c:bubble3D val="0"/>
            <c:extLst>
              <c:ext xmlns:c16="http://schemas.microsoft.com/office/drawing/2014/chart" uri="{C3380CC4-5D6E-409C-BE32-E72D297353CC}">
                <c16:uniqueId val="{00000003-F1CB-45D2-B4E0-DE4466DC2B04}"/>
              </c:ext>
            </c:extLst>
          </c:dPt>
          <c:dPt>
            <c:idx val="19"/>
            <c:invertIfNegative val="0"/>
            <c:bubble3D val="0"/>
            <c:extLst>
              <c:ext xmlns:c16="http://schemas.microsoft.com/office/drawing/2014/chart" uri="{C3380CC4-5D6E-409C-BE32-E72D297353CC}">
                <c16:uniqueId val="{00000004-F1CB-45D2-B4E0-DE4466DC2B04}"/>
              </c:ext>
            </c:extLst>
          </c:dPt>
          <c:dPt>
            <c:idx val="20"/>
            <c:invertIfNegative val="0"/>
            <c:bubble3D val="0"/>
            <c:extLst>
              <c:ext xmlns:c16="http://schemas.microsoft.com/office/drawing/2014/chart" uri="{C3380CC4-5D6E-409C-BE32-E72D297353CC}">
                <c16:uniqueId val="{00000005-F1CB-45D2-B4E0-DE4466DC2B04}"/>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India</c:v>
                </c:pt>
                <c:pt idx="4">
                  <c:v>Mexico</c:v>
                </c:pt>
                <c:pt idx="5">
                  <c:v>China</c:v>
                </c:pt>
                <c:pt idx="6">
                  <c:v>Egypt</c:v>
                </c:pt>
                <c:pt idx="7">
                  <c:v>South Africa</c:v>
                </c:pt>
                <c:pt idx="8">
                  <c:v>Pakistan</c:v>
                </c:pt>
                <c:pt idx="9">
                  <c:v>France</c:v>
                </c:pt>
                <c:pt idx="10">
                  <c:v>Great Britain</c:v>
                </c:pt>
                <c:pt idx="11">
                  <c:v>Brazil</c:v>
                </c:pt>
                <c:pt idx="12">
                  <c:v>Canada</c:v>
                </c:pt>
                <c:pt idx="13">
                  <c:v>Australia</c:v>
                </c:pt>
                <c:pt idx="14">
                  <c:v>United States</c:v>
                </c:pt>
                <c:pt idx="15">
                  <c:v>Turkey</c:v>
                </c:pt>
                <c:pt idx="16">
                  <c:v>Tunisia</c:v>
                </c:pt>
                <c:pt idx="17">
                  <c:v>Italy</c:v>
                </c:pt>
                <c:pt idx="18">
                  <c:v>Germany</c:v>
                </c:pt>
                <c:pt idx="19">
                  <c:v>Poland</c:v>
                </c:pt>
                <c:pt idx="20">
                  <c:v>Japan</c:v>
                </c:pt>
                <c:pt idx="21">
                  <c:v>Nigeria</c:v>
                </c:pt>
                <c:pt idx="22">
                  <c:v>Hong Kong</c:v>
                </c:pt>
                <c:pt idx="23">
                  <c:v>Kenya</c:v>
                </c:pt>
                <c:pt idx="24">
                  <c:v>South Korea</c:v>
                </c:pt>
                <c:pt idx="25">
                  <c:v>Sweden</c:v>
                </c:pt>
              </c:strCache>
            </c:strRef>
          </c:cat>
          <c:val>
            <c:numRef>
              <c:f>Sheet1!$B$2:$B$27</c:f>
              <c:numCache>
                <c:formatCode>General</c:formatCode>
                <c:ptCount val="26"/>
                <c:pt idx="0" formatCode="0%">
                  <c:v>0.36</c:v>
                </c:pt>
                <c:pt idx="2" formatCode="0%">
                  <c:v>0.43</c:v>
                </c:pt>
                <c:pt idx="3" formatCode="0%">
                  <c:v>0.35</c:v>
                </c:pt>
                <c:pt idx="4" formatCode="0%">
                  <c:v>0.53</c:v>
                </c:pt>
                <c:pt idx="5" formatCode="0%">
                  <c:v>0.25</c:v>
                </c:pt>
                <c:pt idx="6" formatCode="0%">
                  <c:v>0.47</c:v>
                </c:pt>
                <c:pt idx="7" formatCode="0%">
                  <c:v>0.43</c:v>
                </c:pt>
                <c:pt idx="8" formatCode="0%">
                  <c:v>0.48</c:v>
                </c:pt>
                <c:pt idx="9" formatCode="0%">
                  <c:v>0.42</c:v>
                </c:pt>
                <c:pt idx="10" formatCode="0%">
                  <c:v>0.37</c:v>
                </c:pt>
                <c:pt idx="11" formatCode="0%">
                  <c:v>0.34</c:v>
                </c:pt>
                <c:pt idx="12" formatCode="0%">
                  <c:v>0.35</c:v>
                </c:pt>
                <c:pt idx="13" formatCode="0%">
                  <c:v>0.31</c:v>
                </c:pt>
                <c:pt idx="14" formatCode="0%">
                  <c:v>0.33</c:v>
                </c:pt>
                <c:pt idx="15" formatCode="0%">
                  <c:v>0.33</c:v>
                </c:pt>
                <c:pt idx="16" formatCode="0%">
                  <c:v>0.55000000000000004</c:v>
                </c:pt>
                <c:pt idx="17" formatCode="0%">
                  <c:v>0.28000000000000003</c:v>
                </c:pt>
                <c:pt idx="18" formatCode="0%">
                  <c:v>0.25</c:v>
                </c:pt>
                <c:pt idx="19" formatCode="0%">
                  <c:v>0.22</c:v>
                </c:pt>
                <c:pt idx="20" formatCode="0%">
                  <c:v>0.21</c:v>
                </c:pt>
                <c:pt idx="21" formatCode="0%">
                  <c:v>0.38</c:v>
                </c:pt>
                <c:pt idx="22" formatCode="0%">
                  <c:v>0.13</c:v>
                </c:pt>
                <c:pt idx="23" formatCode="0%">
                  <c:v>0.37</c:v>
                </c:pt>
                <c:pt idx="24" formatCode="0%">
                  <c:v>0.19</c:v>
                </c:pt>
                <c:pt idx="25" formatCode="0%">
                  <c:v>0.23</c:v>
                </c:pt>
              </c:numCache>
            </c:numRef>
          </c:val>
          <c:extLst>
            <c:ext xmlns:c16="http://schemas.microsoft.com/office/drawing/2014/chart" uri="{C3380CC4-5D6E-409C-BE32-E72D297353CC}">
              <c16:uniqueId val="{00000006-F1CB-45D2-B4E0-DE4466DC2B04}"/>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India</c:v>
                </c:pt>
                <c:pt idx="4">
                  <c:v>Mexico</c:v>
                </c:pt>
                <c:pt idx="5">
                  <c:v>China</c:v>
                </c:pt>
                <c:pt idx="6">
                  <c:v>Egypt</c:v>
                </c:pt>
                <c:pt idx="7">
                  <c:v>South Africa</c:v>
                </c:pt>
                <c:pt idx="8">
                  <c:v>Pakistan</c:v>
                </c:pt>
                <c:pt idx="9">
                  <c:v>France</c:v>
                </c:pt>
                <c:pt idx="10">
                  <c:v>Great Britain</c:v>
                </c:pt>
                <c:pt idx="11">
                  <c:v>Brazil</c:v>
                </c:pt>
                <c:pt idx="12">
                  <c:v>Canada</c:v>
                </c:pt>
                <c:pt idx="13">
                  <c:v>Australia</c:v>
                </c:pt>
                <c:pt idx="14">
                  <c:v>United States</c:v>
                </c:pt>
                <c:pt idx="15">
                  <c:v>Turkey</c:v>
                </c:pt>
                <c:pt idx="16">
                  <c:v>Tunisia</c:v>
                </c:pt>
                <c:pt idx="17">
                  <c:v>Italy</c:v>
                </c:pt>
                <c:pt idx="18">
                  <c:v>Germany</c:v>
                </c:pt>
                <c:pt idx="19">
                  <c:v>Poland</c:v>
                </c:pt>
                <c:pt idx="20">
                  <c:v>Japan</c:v>
                </c:pt>
                <c:pt idx="21">
                  <c:v>Nigeria</c:v>
                </c:pt>
                <c:pt idx="22">
                  <c:v>Hong Kong</c:v>
                </c:pt>
                <c:pt idx="23">
                  <c:v>Kenya</c:v>
                </c:pt>
                <c:pt idx="24">
                  <c:v>South Korea</c:v>
                </c:pt>
                <c:pt idx="25">
                  <c:v>Sweden</c:v>
                </c:pt>
              </c:strCache>
            </c:strRef>
          </c:cat>
          <c:val>
            <c:numRef>
              <c:f>Sheet1!$C$2:$C$27</c:f>
              <c:numCache>
                <c:formatCode>General</c:formatCode>
                <c:ptCount val="26"/>
                <c:pt idx="0" formatCode="0%">
                  <c:v>0.35</c:v>
                </c:pt>
                <c:pt idx="2" formatCode="0%">
                  <c:v>0.42</c:v>
                </c:pt>
                <c:pt idx="3" formatCode="0%">
                  <c:v>0.47</c:v>
                </c:pt>
                <c:pt idx="4" formatCode="0%">
                  <c:v>0.27</c:v>
                </c:pt>
                <c:pt idx="5" formatCode="0%">
                  <c:v>0.54</c:v>
                </c:pt>
                <c:pt idx="6" formatCode="0%">
                  <c:v>0.32</c:v>
                </c:pt>
                <c:pt idx="7" formatCode="0%">
                  <c:v>0.34</c:v>
                </c:pt>
                <c:pt idx="8" formatCode="0%">
                  <c:v>0.28000000000000003</c:v>
                </c:pt>
                <c:pt idx="9" formatCode="0%">
                  <c:v>0.34</c:v>
                </c:pt>
                <c:pt idx="10" formatCode="0%">
                  <c:v>0.39</c:v>
                </c:pt>
                <c:pt idx="11" formatCode="0%">
                  <c:v>0.39</c:v>
                </c:pt>
                <c:pt idx="12" formatCode="0%">
                  <c:v>0.38</c:v>
                </c:pt>
                <c:pt idx="13" formatCode="0%">
                  <c:v>0.41</c:v>
                </c:pt>
                <c:pt idx="14" formatCode="0%">
                  <c:v>0.38</c:v>
                </c:pt>
                <c:pt idx="15" formatCode="0%">
                  <c:v>0.38</c:v>
                </c:pt>
                <c:pt idx="16" formatCode="0%">
                  <c:v>0.14000000000000001</c:v>
                </c:pt>
                <c:pt idx="17" formatCode="0%">
                  <c:v>0.4</c:v>
                </c:pt>
                <c:pt idx="18" formatCode="0%">
                  <c:v>0.42</c:v>
                </c:pt>
                <c:pt idx="19" formatCode="0%">
                  <c:v>0.44</c:v>
                </c:pt>
                <c:pt idx="20" formatCode="0%">
                  <c:v>0.41</c:v>
                </c:pt>
                <c:pt idx="21" formatCode="0%">
                  <c:v>0.24</c:v>
                </c:pt>
                <c:pt idx="22" formatCode="0%">
                  <c:v>0.49</c:v>
                </c:pt>
                <c:pt idx="23" formatCode="0%">
                  <c:v>0.23</c:v>
                </c:pt>
                <c:pt idx="24" formatCode="0%">
                  <c:v>0.42</c:v>
                </c:pt>
                <c:pt idx="25" formatCode="0%">
                  <c:v>0.39</c:v>
                </c:pt>
              </c:numCache>
            </c:numRef>
          </c:val>
          <c:extLst>
            <c:ext xmlns:c16="http://schemas.microsoft.com/office/drawing/2014/chart" uri="{C3380CC4-5D6E-409C-BE32-E72D297353CC}">
              <c16:uniqueId val="{00000007-F1CB-45D2-B4E0-DE4466DC2B04}"/>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Indonesia</c:v>
                </c:pt>
                <c:pt idx="3">
                  <c:v>India</c:v>
                </c:pt>
                <c:pt idx="4">
                  <c:v>Mexico</c:v>
                </c:pt>
                <c:pt idx="5">
                  <c:v>China</c:v>
                </c:pt>
                <c:pt idx="6">
                  <c:v>Egypt</c:v>
                </c:pt>
                <c:pt idx="7">
                  <c:v>South Africa</c:v>
                </c:pt>
                <c:pt idx="8">
                  <c:v>Pakistan</c:v>
                </c:pt>
                <c:pt idx="9">
                  <c:v>France</c:v>
                </c:pt>
                <c:pt idx="10">
                  <c:v>Great Britain</c:v>
                </c:pt>
                <c:pt idx="11">
                  <c:v>Brazil</c:v>
                </c:pt>
                <c:pt idx="12">
                  <c:v>Canada</c:v>
                </c:pt>
                <c:pt idx="13">
                  <c:v>Australia</c:v>
                </c:pt>
                <c:pt idx="14">
                  <c:v>United States</c:v>
                </c:pt>
                <c:pt idx="15">
                  <c:v>Turkey</c:v>
                </c:pt>
                <c:pt idx="16">
                  <c:v>Tunisia</c:v>
                </c:pt>
                <c:pt idx="17">
                  <c:v>Italy</c:v>
                </c:pt>
                <c:pt idx="18">
                  <c:v>Germany</c:v>
                </c:pt>
                <c:pt idx="19">
                  <c:v>Poland</c:v>
                </c:pt>
                <c:pt idx="20">
                  <c:v>Japan</c:v>
                </c:pt>
                <c:pt idx="21">
                  <c:v>Nigeria</c:v>
                </c:pt>
                <c:pt idx="22">
                  <c:v>Hong Kong</c:v>
                </c:pt>
                <c:pt idx="23">
                  <c:v>Kenya</c:v>
                </c:pt>
                <c:pt idx="24">
                  <c:v>South Korea</c:v>
                </c:pt>
                <c:pt idx="25">
                  <c:v>Sweden</c:v>
                </c:pt>
              </c:strCache>
            </c:strRef>
          </c:cat>
          <c:val>
            <c:numRef>
              <c:f>Sheet1!$D$2:$D$27</c:f>
              <c:numCache>
                <c:formatCode>General</c:formatCode>
                <c:ptCount val="26"/>
                <c:pt idx="0" formatCode="0%">
                  <c:v>0.71</c:v>
                </c:pt>
                <c:pt idx="2" formatCode="0%">
                  <c:v>0.85</c:v>
                </c:pt>
                <c:pt idx="3" formatCode="0%">
                  <c:v>0.82</c:v>
                </c:pt>
                <c:pt idx="4" formatCode="0%">
                  <c:v>0.8</c:v>
                </c:pt>
                <c:pt idx="5" formatCode="0%">
                  <c:v>0.79</c:v>
                </c:pt>
                <c:pt idx="6" formatCode="0%">
                  <c:v>0.79</c:v>
                </c:pt>
                <c:pt idx="7" formatCode="0%">
                  <c:v>0.77</c:v>
                </c:pt>
                <c:pt idx="8" formatCode="0%">
                  <c:v>0.76</c:v>
                </c:pt>
                <c:pt idx="9" formatCode="0%">
                  <c:v>0.76</c:v>
                </c:pt>
                <c:pt idx="10" formatCode="0%">
                  <c:v>0.76</c:v>
                </c:pt>
                <c:pt idx="11" formatCode="0%">
                  <c:v>0.73</c:v>
                </c:pt>
                <c:pt idx="12" formatCode="0%">
                  <c:v>0.73</c:v>
                </c:pt>
                <c:pt idx="13" formatCode="0%">
                  <c:v>0.72</c:v>
                </c:pt>
                <c:pt idx="14" formatCode="0%">
                  <c:v>0.72</c:v>
                </c:pt>
                <c:pt idx="15" formatCode="0%">
                  <c:v>0.71</c:v>
                </c:pt>
                <c:pt idx="16" formatCode="0%">
                  <c:v>0.69</c:v>
                </c:pt>
                <c:pt idx="17" formatCode="0%">
                  <c:v>0.68</c:v>
                </c:pt>
                <c:pt idx="18" formatCode="0%">
                  <c:v>0.67</c:v>
                </c:pt>
                <c:pt idx="19" formatCode="0%">
                  <c:v>0.65</c:v>
                </c:pt>
                <c:pt idx="20" formatCode="0%">
                  <c:v>0.63</c:v>
                </c:pt>
                <c:pt idx="21" formatCode="0%">
                  <c:v>0.62</c:v>
                </c:pt>
                <c:pt idx="22" formatCode="0%">
                  <c:v>0.62</c:v>
                </c:pt>
                <c:pt idx="23" formatCode="0%">
                  <c:v>0.61</c:v>
                </c:pt>
                <c:pt idx="24" formatCode="0%">
                  <c:v>0.61</c:v>
                </c:pt>
                <c:pt idx="25" formatCode="0%">
                  <c:v>0.61</c:v>
                </c:pt>
              </c:numCache>
            </c:numRef>
          </c:val>
          <c:extLst>
            <c:ext xmlns:c16="http://schemas.microsoft.com/office/drawing/2014/chart" uri="{C3380CC4-5D6E-409C-BE32-E72D297353CC}">
              <c16:uniqueId val="{00000008-F1CB-45D2-B4E0-DE4466DC2B04}"/>
            </c:ext>
          </c:extLst>
        </c:ser>
        <c:dLbls>
          <c:showLegendKey val="0"/>
          <c:showVal val="0"/>
          <c:showCatName val="0"/>
          <c:showSerName val="0"/>
          <c:showPercent val="0"/>
          <c:showBubbleSize val="0"/>
        </c:dLbls>
        <c:gapWidth val="42"/>
        <c:overlap val="100"/>
        <c:axId val="127870848"/>
        <c:axId val="127881984"/>
      </c:barChart>
      <c:catAx>
        <c:axId val="127870848"/>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27881984"/>
        <c:crosses val="autoZero"/>
        <c:auto val="1"/>
        <c:lblAlgn val="ctr"/>
        <c:lblOffset val="100"/>
        <c:noMultiLvlLbl val="0"/>
      </c:catAx>
      <c:valAx>
        <c:axId val="127881984"/>
        <c:scaling>
          <c:orientation val="minMax"/>
          <c:max val="1"/>
        </c:scaling>
        <c:delete val="1"/>
        <c:axPos val="t"/>
        <c:numFmt formatCode="0%" sourceLinked="1"/>
        <c:majorTickMark val="out"/>
        <c:minorTickMark val="none"/>
        <c:tickLblPos val="none"/>
        <c:crossAx val="127870848"/>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Strongly agree</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6906-41A2-8204-6E98364A3E2E}"/>
              </c:ext>
            </c:extLst>
          </c:dPt>
          <c:dPt>
            <c:idx val="3"/>
            <c:invertIfNegative val="0"/>
            <c:bubble3D val="0"/>
            <c:extLst>
              <c:ext xmlns:c16="http://schemas.microsoft.com/office/drawing/2014/chart" uri="{C3380CC4-5D6E-409C-BE32-E72D297353CC}">
                <c16:uniqueId val="{00000001-6906-41A2-8204-6E98364A3E2E}"/>
              </c:ext>
            </c:extLst>
          </c:dPt>
          <c:dPt>
            <c:idx val="4"/>
            <c:invertIfNegative val="0"/>
            <c:bubble3D val="0"/>
            <c:extLst>
              <c:ext xmlns:c16="http://schemas.microsoft.com/office/drawing/2014/chart" uri="{C3380CC4-5D6E-409C-BE32-E72D297353CC}">
                <c16:uniqueId val="{00000002-6906-41A2-8204-6E98364A3E2E}"/>
              </c:ext>
            </c:extLst>
          </c:dPt>
          <c:dPt>
            <c:idx val="18"/>
            <c:invertIfNegative val="0"/>
            <c:bubble3D val="0"/>
            <c:extLst>
              <c:ext xmlns:c16="http://schemas.microsoft.com/office/drawing/2014/chart" uri="{C3380CC4-5D6E-409C-BE32-E72D297353CC}">
                <c16:uniqueId val="{00000003-6906-41A2-8204-6E98364A3E2E}"/>
              </c:ext>
            </c:extLst>
          </c:dPt>
          <c:dPt>
            <c:idx val="19"/>
            <c:invertIfNegative val="0"/>
            <c:bubble3D val="0"/>
            <c:extLst>
              <c:ext xmlns:c16="http://schemas.microsoft.com/office/drawing/2014/chart" uri="{C3380CC4-5D6E-409C-BE32-E72D297353CC}">
                <c16:uniqueId val="{00000004-6906-41A2-8204-6E98364A3E2E}"/>
              </c:ext>
            </c:extLst>
          </c:dPt>
          <c:dPt>
            <c:idx val="20"/>
            <c:invertIfNegative val="0"/>
            <c:bubble3D val="0"/>
            <c:extLst>
              <c:ext xmlns:c16="http://schemas.microsoft.com/office/drawing/2014/chart" uri="{C3380CC4-5D6E-409C-BE32-E72D297353CC}">
                <c16:uniqueId val="{00000005-6906-41A2-8204-6E98364A3E2E}"/>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BRIC</c:v>
                </c:pt>
                <c:pt idx="2">
                  <c:v>LATAM</c:v>
                </c:pt>
                <c:pt idx="3">
                  <c:v>North America</c:v>
                </c:pt>
                <c:pt idx="4">
                  <c:v>APAC</c:v>
                </c:pt>
                <c:pt idx="5">
                  <c:v>G-8 Countries</c:v>
                </c:pt>
                <c:pt idx="6">
                  <c:v>Europe</c:v>
                </c:pt>
                <c:pt idx="7">
                  <c:v>Middle East/Africa</c:v>
                </c:pt>
              </c:strCache>
            </c:strRef>
          </c:cat>
          <c:val>
            <c:numRef>
              <c:f>Sheet1!$B$2:$B$9</c:f>
              <c:numCache>
                <c:formatCode>0%</c:formatCode>
                <c:ptCount val="8"/>
                <c:pt idx="0">
                  <c:v>0.36</c:v>
                </c:pt>
                <c:pt idx="1">
                  <c:v>0.32</c:v>
                </c:pt>
                <c:pt idx="2">
                  <c:v>0.44</c:v>
                </c:pt>
                <c:pt idx="3">
                  <c:v>0.34</c:v>
                </c:pt>
                <c:pt idx="4">
                  <c:v>0.27</c:v>
                </c:pt>
                <c:pt idx="5">
                  <c:v>0.32</c:v>
                </c:pt>
                <c:pt idx="6">
                  <c:v>0.28999999999999998</c:v>
                </c:pt>
                <c:pt idx="7">
                  <c:v>0.44</c:v>
                </c:pt>
              </c:numCache>
            </c:numRef>
          </c:val>
          <c:extLst>
            <c:ext xmlns:c16="http://schemas.microsoft.com/office/drawing/2014/chart" uri="{C3380CC4-5D6E-409C-BE32-E72D297353CC}">
              <c16:uniqueId val="{00000006-6906-41A2-8204-6E98364A3E2E}"/>
            </c:ext>
          </c:extLst>
        </c:ser>
        <c:ser>
          <c:idx val="1"/>
          <c:order val="1"/>
          <c:tx>
            <c:strRef>
              <c:f>Sheet1!$C$1</c:f>
              <c:strCache>
                <c:ptCount val="1"/>
                <c:pt idx="0">
                  <c:v>Somewhat agree</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BRIC</c:v>
                </c:pt>
                <c:pt idx="2">
                  <c:v>LATAM</c:v>
                </c:pt>
                <c:pt idx="3">
                  <c:v>North America</c:v>
                </c:pt>
                <c:pt idx="4">
                  <c:v>APAC</c:v>
                </c:pt>
                <c:pt idx="5">
                  <c:v>G-8 Countries</c:v>
                </c:pt>
                <c:pt idx="6">
                  <c:v>Europe</c:v>
                </c:pt>
                <c:pt idx="7">
                  <c:v>Middle East/Africa</c:v>
                </c:pt>
              </c:strCache>
            </c:strRef>
          </c:cat>
          <c:val>
            <c:numRef>
              <c:f>Sheet1!$C$2:$C$9</c:f>
              <c:numCache>
                <c:formatCode>0%</c:formatCode>
                <c:ptCount val="8"/>
                <c:pt idx="0">
                  <c:v>0.35</c:v>
                </c:pt>
                <c:pt idx="1">
                  <c:v>0.47</c:v>
                </c:pt>
                <c:pt idx="2">
                  <c:v>0.33</c:v>
                </c:pt>
                <c:pt idx="3">
                  <c:v>0.38</c:v>
                </c:pt>
                <c:pt idx="4">
                  <c:v>0.45</c:v>
                </c:pt>
                <c:pt idx="5">
                  <c:v>0.39</c:v>
                </c:pt>
                <c:pt idx="6">
                  <c:v>0.39</c:v>
                </c:pt>
                <c:pt idx="7">
                  <c:v>0.25</c:v>
                </c:pt>
              </c:numCache>
            </c:numRef>
          </c:val>
          <c:extLst>
            <c:ext xmlns:c16="http://schemas.microsoft.com/office/drawing/2014/chart" uri="{C3380CC4-5D6E-409C-BE32-E72D297353CC}">
              <c16:uniqueId val="{00000007-6906-41A2-8204-6E98364A3E2E}"/>
            </c:ext>
          </c:extLst>
        </c:ser>
        <c:ser>
          <c:idx val="2"/>
          <c:order val="2"/>
          <c:tx>
            <c:strRef>
              <c:f>Sheet1!$D$1</c:f>
              <c:strCache>
                <c:ptCount val="1"/>
                <c:pt idx="0">
                  <c:v>Total Agree</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BRIC</c:v>
                </c:pt>
                <c:pt idx="2">
                  <c:v>LATAM</c:v>
                </c:pt>
                <c:pt idx="3">
                  <c:v>North America</c:v>
                </c:pt>
                <c:pt idx="4">
                  <c:v>APAC</c:v>
                </c:pt>
                <c:pt idx="5">
                  <c:v>G-8 Countries</c:v>
                </c:pt>
                <c:pt idx="6">
                  <c:v>Europe</c:v>
                </c:pt>
                <c:pt idx="7">
                  <c:v>Middle East/Africa</c:v>
                </c:pt>
              </c:strCache>
            </c:strRef>
          </c:cat>
          <c:val>
            <c:numRef>
              <c:f>Sheet1!$D$2:$D$9</c:f>
              <c:numCache>
                <c:formatCode>0%</c:formatCode>
                <c:ptCount val="8"/>
                <c:pt idx="0">
                  <c:v>0.71</c:v>
                </c:pt>
                <c:pt idx="1">
                  <c:v>0.78</c:v>
                </c:pt>
                <c:pt idx="2">
                  <c:v>0.76</c:v>
                </c:pt>
                <c:pt idx="3">
                  <c:v>0.72</c:v>
                </c:pt>
                <c:pt idx="4">
                  <c:v>0.72</c:v>
                </c:pt>
                <c:pt idx="5">
                  <c:v>0.71</c:v>
                </c:pt>
                <c:pt idx="6">
                  <c:v>0.69</c:v>
                </c:pt>
                <c:pt idx="7">
                  <c:v>0.69</c:v>
                </c:pt>
              </c:numCache>
            </c:numRef>
          </c:val>
          <c:extLst>
            <c:ext xmlns:c16="http://schemas.microsoft.com/office/drawing/2014/chart" uri="{C3380CC4-5D6E-409C-BE32-E72D297353CC}">
              <c16:uniqueId val="{00000008-6906-41A2-8204-6E98364A3E2E}"/>
            </c:ext>
          </c:extLst>
        </c:ser>
        <c:dLbls>
          <c:showLegendKey val="0"/>
          <c:showVal val="0"/>
          <c:showCatName val="0"/>
          <c:showSerName val="0"/>
          <c:showPercent val="0"/>
          <c:showBubbleSize val="0"/>
        </c:dLbls>
        <c:gapWidth val="42"/>
        <c:overlap val="100"/>
        <c:axId val="168864384"/>
        <c:axId val="168391040"/>
      </c:barChart>
      <c:catAx>
        <c:axId val="168864384"/>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168391040"/>
        <c:crosses val="autoZero"/>
        <c:auto val="1"/>
        <c:lblAlgn val="ctr"/>
        <c:lblOffset val="100"/>
        <c:noMultiLvlLbl val="0"/>
      </c:catAx>
      <c:valAx>
        <c:axId val="168391040"/>
        <c:scaling>
          <c:orientation val="minMax"/>
          <c:max val="1"/>
        </c:scaling>
        <c:delete val="1"/>
        <c:axPos val="t"/>
        <c:numFmt formatCode="0%" sourceLinked="1"/>
        <c:majorTickMark val="out"/>
        <c:minorTickMark val="none"/>
        <c:tickLblPos val="none"/>
        <c:crossAx val="168864384"/>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2E2F-4B68-A8A9-7DC35B08D90E}"/>
              </c:ext>
            </c:extLst>
          </c:dPt>
          <c:dPt>
            <c:idx val="3"/>
            <c:invertIfNegative val="0"/>
            <c:bubble3D val="0"/>
            <c:extLst>
              <c:ext xmlns:c16="http://schemas.microsoft.com/office/drawing/2014/chart" uri="{C3380CC4-5D6E-409C-BE32-E72D297353CC}">
                <c16:uniqueId val="{00000001-2E2F-4B68-A8A9-7DC35B08D90E}"/>
              </c:ext>
            </c:extLst>
          </c:dPt>
          <c:dPt>
            <c:idx val="4"/>
            <c:invertIfNegative val="0"/>
            <c:bubble3D val="0"/>
            <c:extLst>
              <c:ext xmlns:c16="http://schemas.microsoft.com/office/drawing/2014/chart" uri="{C3380CC4-5D6E-409C-BE32-E72D297353CC}">
                <c16:uniqueId val="{00000002-2E2F-4B68-A8A9-7DC35B08D90E}"/>
              </c:ext>
            </c:extLst>
          </c:dPt>
          <c:dPt>
            <c:idx val="18"/>
            <c:invertIfNegative val="0"/>
            <c:bubble3D val="0"/>
            <c:extLst>
              <c:ext xmlns:c16="http://schemas.microsoft.com/office/drawing/2014/chart" uri="{C3380CC4-5D6E-409C-BE32-E72D297353CC}">
                <c16:uniqueId val="{00000003-2E2F-4B68-A8A9-7DC35B08D90E}"/>
              </c:ext>
            </c:extLst>
          </c:dPt>
          <c:dPt>
            <c:idx val="19"/>
            <c:invertIfNegative val="0"/>
            <c:bubble3D val="0"/>
            <c:extLst>
              <c:ext xmlns:c16="http://schemas.microsoft.com/office/drawing/2014/chart" uri="{C3380CC4-5D6E-409C-BE32-E72D297353CC}">
                <c16:uniqueId val="{00000004-2E2F-4B68-A8A9-7DC35B08D90E}"/>
              </c:ext>
            </c:extLst>
          </c:dPt>
          <c:dPt>
            <c:idx val="20"/>
            <c:invertIfNegative val="0"/>
            <c:bubble3D val="0"/>
            <c:extLst>
              <c:ext xmlns:c16="http://schemas.microsoft.com/office/drawing/2014/chart" uri="{C3380CC4-5D6E-409C-BE32-E72D297353CC}">
                <c16:uniqueId val="{00000005-2E2F-4B68-A8A9-7DC35B08D90E}"/>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Sweden</c:v>
                </c:pt>
                <c:pt idx="5">
                  <c:v>Kenya</c:v>
                </c:pt>
                <c:pt idx="6">
                  <c:v>Mexico</c:v>
                </c:pt>
                <c:pt idx="7">
                  <c:v>Italy</c:v>
                </c:pt>
                <c:pt idx="8">
                  <c:v>Tunisia</c:v>
                </c:pt>
                <c:pt idx="9">
                  <c:v>China</c:v>
                </c:pt>
                <c:pt idx="10">
                  <c:v>Egypt</c:v>
                </c:pt>
                <c:pt idx="11">
                  <c:v>Canada</c:v>
                </c:pt>
                <c:pt idx="12">
                  <c:v>Nigeria</c:v>
                </c:pt>
                <c:pt idx="13">
                  <c:v>Germany</c:v>
                </c:pt>
                <c:pt idx="14">
                  <c:v>South Africa</c:v>
                </c:pt>
                <c:pt idx="15">
                  <c:v>United States</c:v>
                </c:pt>
                <c:pt idx="16">
                  <c:v>Indonesia</c:v>
                </c:pt>
                <c:pt idx="17">
                  <c:v>Australia</c:v>
                </c:pt>
                <c:pt idx="18">
                  <c:v>Great Britain</c:v>
                </c:pt>
                <c:pt idx="19">
                  <c:v>Turkey</c:v>
                </c:pt>
                <c:pt idx="20">
                  <c:v>Brazil</c:v>
                </c:pt>
                <c:pt idx="21">
                  <c:v>Poland</c:v>
                </c:pt>
                <c:pt idx="22">
                  <c:v>France</c:v>
                </c:pt>
                <c:pt idx="23">
                  <c:v>Hong Kong</c:v>
                </c:pt>
                <c:pt idx="24">
                  <c:v>Japan</c:v>
                </c:pt>
                <c:pt idx="25">
                  <c:v>South Korea</c:v>
                </c:pt>
              </c:strCache>
            </c:strRef>
          </c:cat>
          <c:val>
            <c:numRef>
              <c:f>Sheet1!$B$2:$B$27</c:f>
              <c:numCache>
                <c:formatCode>General</c:formatCode>
                <c:ptCount val="26"/>
                <c:pt idx="0" formatCode="0%">
                  <c:v>0.13</c:v>
                </c:pt>
                <c:pt idx="2" formatCode="0%">
                  <c:v>0.17</c:v>
                </c:pt>
                <c:pt idx="3" formatCode="0%">
                  <c:v>0.21</c:v>
                </c:pt>
                <c:pt idx="4" formatCode="0%">
                  <c:v>0.16</c:v>
                </c:pt>
                <c:pt idx="5" formatCode="0%">
                  <c:v>0.18</c:v>
                </c:pt>
                <c:pt idx="6" formatCode="0%">
                  <c:v>0.17</c:v>
                </c:pt>
                <c:pt idx="7" formatCode="0%">
                  <c:v>0.12</c:v>
                </c:pt>
                <c:pt idx="8" formatCode="0%">
                  <c:v>0.28999999999999998</c:v>
                </c:pt>
                <c:pt idx="9" formatCode="0%">
                  <c:v>0.11</c:v>
                </c:pt>
                <c:pt idx="10" formatCode="0%">
                  <c:v>0.14000000000000001</c:v>
                </c:pt>
                <c:pt idx="11" formatCode="0%">
                  <c:v>0.08</c:v>
                </c:pt>
                <c:pt idx="12" formatCode="0%">
                  <c:v>0.16</c:v>
                </c:pt>
                <c:pt idx="13" formatCode="0%">
                  <c:v>7.0000000000000007E-2</c:v>
                </c:pt>
                <c:pt idx="14" formatCode="0%">
                  <c:v>0.09</c:v>
                </c:pt>
                <c:pt idx="15" formatCode="0%">
                  <c:v>0.1</c:v>
                </c:pt>
                <c:pt idx="16" formatCode="0%">
                  <c:v>0.1</c:v>
                </c:pt>
                <c:pt idx="17" formatCode="0%">
                  <c:v>0.06</c:v>
                </c:pt>
                <c:pt idx="18" formatCode="0%">
                  <c:v>0.04</c:v>
                </c:pt>
                <c:pt idx="19" formatCode="0%">
                  <c:v>0.08</c:v>
                </c:pt>
                <c:pt idx="20" formatCode="0%">
                  <c:v>0.11</c:v>
                </c:pt>
                <c:pt idx="21" formatCode="0%">
                  <c:v>0.09</c:v>
                </c:pt>
                <c:pt idx="22" formatCode="0%">
                  <c:v>0.08</c:v>
                </c:pt>
                <c:pt idx="23" formatCode="0%">
                  <c:v>0.05</c:v>
                </c:pt>
                <c:pt idx="24" formatCode="0%">
                  <c:v>0.04</c:v>
                </c:pt>
                <c:pt idx="25" formatCode="0%">
                  <c:v>0.03</c:v>
                </c:pt>
              </c:numCache>
            </c:numRef>
          </c:val>
          <c:extLst>
            <c:ext xmlns:c16="http://schemas.microsoft.com/office/drawing/2014/chart" uri="{C3380CC4-5D6E-409C-BE32-E72D297353CC}">
              <c16:uniqueId val="{00000006-2E2F-4B68-A8A9-7DC35B08D90E}"/>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Sweden</c:v>
                </c:pt>
                <c:pt idx="5">
                  <c:v>Kenya</c:v>
                </c:pt>
                <c:pt idx="6">
                  <c:v>Mexico</c:v>
                </c:pt>
                <c:pt idx="7">
                  <c:v>Italy</c:v>
                </c:pt>
                <c:pt idx="8">
                  <c:v>Tunisia</c:v>
                </c:pt>
                <c:pt idx="9">
                  <c:v>China</c:v>
                </c:pt>
                <c:pt idx="10">
                  <c:v>Egypt</c:v>
                </c:pt>
                <c:pt idx="11">
                  <c:v>Canada</c:v>
                </c:pt>
                <c:pt idx="12">
                  <c:v>Nigeria</c:v>
                </c:pt>
                <c:pt idx="13">
                  <c:v>Germany</c:v>
                </c:pt>
                <c:pt idx="14">
                  <c:v>South Africa</c:v>
                </c:pt>
                <c:pt idx="15">
                  <c:v>United States</c:v>
                </c:pt>
                <c:pt idx="16">
                  <c:v>Indonesia</c:v>
                </c:pt>
                <c:pt idx="17">
                  <c:v>Australia</c:v>
                </c:pt>
                <c:pt idx="18">
                  <c:v>Great Britain</c:v>
                </c:pt>
                <c:pt idx="19">
                  <c:v>Turkey</c:v>
                </c:pt>
                <c:pt idx="20">
                  <c:v>Brazil</c:v>
                </c:pt>
                <c:pt idx="21">
                  <c:v>Poland</c:v>
                </c:pt>
                <c:pt idx="22">
                  <c:v>France</c:v>
                </c:pt>
                <c:pt idx="23">
                  <c:v>Hong Kong</c:v>
                </c:pt>
                <c:pt idx="24">
                  <c:v>Japan</c:v>
                </c:pt>
                <c:pt idx="25">
                  <c:v>South Korea</c:v>
                </c:pt>
              </c:strCache>
            </c:strRef>
          </c:cat>
          <c:val>
            <c:numRef>
              <c:f>Sheet1!$C$2:$C$27</c:f>
              <c:numCache>
                <c:formatCode>General</c:formatCode>
                <c:ptCount val="26"/>
                <c:pt idx="0" formatCode="0%">
                  <c:v>0.34</c:v>
                </c:pt>
                <c:pt idx="2" formatCode="0%">
                  <c:v>0.46</c:v>
                </c:pt>
                <c:pt idx="3" formatCode="0%">
                  <c:v>0.42</c:v>
                </c:pt>
                <c:pt idx="4" formatCode="0%">
                  <c:v>0.46</c:v>
                </c:pt>
                <c:pt idx="5" formatCode="0%">
                  <c:v>0.38</c:v>
                </c:pt>
                <c:pt idx="6" formatCode="0%">
                  <c:v>0.39</c:v>
                </c:pt>
                <c:pt idx="7" formatCode="0%">
                  <c:v>0.4</c:v>
                </c:pt>
                <c:pt idx="8" formatCode="0%">
                  <c:v>0.21</c:v>
                </c:pt>
                <c:pt idx="9" formatCode="0%">
                  <c:v>0.39</c:v>
                </c:pt>
                <c:pt idx="10" formatCode="0%">
                  <c:v>0.36</c:v>
                </c:pt>
                <c:pt idx="11" formatCode="0%">
                  <c:v>0.4</c:v>
                </c:pt>
                <c:pt idx="12" formatCode="0%">
                  <c:v>0.31</c:v>
                </c:pt>
                <c:pt idx="13" formatCode="0%">
                  <c:v>0.39</c:v>
                </c:pt>
                <c:pt idx="14" formatCode="0%">
                  <c:v>0.36</c:v>
                </c:pt>
                <c:pt idx="15" formatCode="0%">
                  <c:v>0.35</c:v>
                </c:pt>
                <c:pt idx="16" formatCode="0%">
                  <c:v>0.35</c:v>
                </c:pt>
                <c:pt idx="17" formatCode="0%">
                  <c:v>0.35</c:v>
                </c:pt>
                <c:pt idx="18" formatCode="0%">
                  <c:v>0.36</c:v>
                </c:pt>
                <c:pt idx="19" formatCode="0%">
                  <c:v>0.26</c:v>
                </c:pt>
                <c:pt idx="20" formatCode="0%">
                  <c:v>0.23</c:v>
                </c:pt>
                <c:pt idx="21" formatCode="0%">
                  <c:v>0.25</c:v>
                </c:pt>
                <c:pt idx="22" formatCode="0%">
                  <c:v>0.24</c:v>
                </c:pt>
                <c:pt idx="23" formatCode="0%">
                  <c:v>0.26</c:v>
                </c:pt>
                <c:pt idx="24" formatCode="0%">
                  <c:v>0.25</c:v>
                </c:pt>
                <c:pt idx="25" formatCode="0%">
                  <c:v>0.19</c:v>
                </c:pt>
              </c:numCache>
            </c:numRef>
          </c:val>
          <c:extLst>
            <c:ext xmlns:c16="http://schemas.microsoft.com/office/drawing/2014/chart" uri="{C3380CC4-5D6E-409C-BE32-E72D297353CC}">
              <c16:uniqueId val="{00000007-2E2F-4B68-A8A9-7DC35B08D90E}"/>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Sheet1!$A$2:$A$27</c:f>
              <c:strCache>
                <c:ptCount val="26"/>
                <c:pt idx="0">
                  <c:v>Total</c:v>
                </c:pt>
                <c:pt idx="2">
                  <c:v>Pakistan</c:v>
                </c:pt>
                <c:pt idx="3">
                  <c:v>India</c:v>
                </c:pt>
                <c:pt idx="4">
                  <c:v>Sweden</c:v>
                </c:pt>
                <c:pt idx="5">
                  <c:v>Kenya</c:v>
                </c:pt>
                <c:pt idx="6">
                  <c:v>Mexico</c:v>
                </c:pt>
                <c:pt idx="7">
                  <c:v>Italy</c:v>
                </c:pt>
                <c:pt idx="8">
                  <c:v>Tunisia</c:v>
                </c:pt>
                <c:pt idx="9">
                  <c:v>China</c:v>
                </c:pt>
                <c:pt idx="10">
                  <c:v>Egypt</c:v>
                </c:pt>
                <c:pt idx="11">
                  <c:v>Canada</c:v>
                </c:pt>
                <c:pt idx="12">
                  <c:v>Nigeria</c:v>
                </c:pt>
                <c:pt idx="13">
                  <c:v>Germany</c:v>
                </c:pt>
                <c:pt idx="14">
                  <c:v>South Africa</c:v>
                </c:pt>
                <c:pt idx="15">
                  <c:v>United States</c:v>
                </c:pt>
                <c:pt idx="16">
                  <c:v>Indonesia</c:v>
                </c:pt>
                <c:pt idx="17">
                  <c:v>Australia</c:v>
                </c:pt>
                <c:pt idx="18">
                  <c:v>Great Britain</c:v>
                </c:pt>
                <c:pt idx="19">
                  <c:v>Turkey</c:v>
                </c:pt>
                <c:pt idx="20">
                  <c:v>Brazil</c:v>
                </c:pt>
                <c:pt idx="21">
                  <c:v>Poland</c:v>
                </c:pt>
                <c:pt idx="22">
                  <c:v>France</c:v>
                </c:pt>
                <c:pt idx="23">
                  <c:v>Hong Kong</c:v>
                </c:pt>
                <c:pt idx="24">
                  <c:v>Japan</c:v>
                </c:pt>
                <c:pt idx="25">
                  <c:v>South Korea</c:v>
                </c:pt>
              </c:strCache>
            </c:strRef>
          </c:cat>
          <c:val>
            <c:numRef>
              <c:f>Sheet1!$D$2:$D$27</c:f>
              <c:numCache>
                <c:formatCode>General</c:formatCode>
                <c:ptCount val="26"/>
                <c:pt idx="0" formatCode="0%">
                  <c:v>0.46</c:v>
                </c:pt>
                <c:pt idx="2" formatCode="0%">
                  <c:v>0.63</c:v>
                </c:pt>
                <c:pt idx="3" formatCode="0%">
                  <c:v>0.63</c:v>
                </c:pt>
                <c:pt idx="4" formatCode="0%">
                  <c:v>0.62</c:v>
                </c:pt>
                <c:pt idx="5" formatCode="0%">
                  <c:v>0.56000000000000005</c:v>
                </c:pt>
                <c:pt idx="6" formatCode="0%">
                  <c:v>0.56000000000000005</c:v>
                </c:pt>
                <c:pt idx="7" formatCode="0%">
                  <c:v>0.52</c:v>
                </c:pt>
                <c:pt idx="8" formatCode="0%">
                  <c:v>0.5</c:v>
                </c:pt>
                <c:pt idx="9" formatCode="0%">
                  <c:v>0.5</c:v>
                </c:pt>
                <c:pt idx="10" formatCode="0%">
                  <c:v>0.5</c:v>
                </c:pt>
                <c:pt idx="11" formatCode="0%">
                  <c:v>0.48000000000000004</c:v>
                </c:pt>
                <c:pt idx="12" formatCode="0%">
                  <c:v>0.47</c:v>
                </c:pt>
                <c:pt idx="13" formatCode="0%">
                  <c:v>0.46</c:v>
                </c:pt>
                <c:pt idx="14" formatCode="0%">
                  <c:v>0.44999999999999996</c:v>
                </c:pt>
                <c:pt idx="15" formatCode="0%">
                  <c:v>0.44999999999999996</c:v>
                </c:pt>
                <c:pt idx="16" formatCode="0%">
                  <c:v>0.44999999999999996</c:v>
                </c:pt>
                <c:pt idx="17" formatCode="0%">
                  <c:v>0.41</c:v>
                </c:pt>
                <c:pt idx="18" formatCode="0%">
                  <c:v>0.39999999999999997</c:v>
                </c:pt>
                <c:pt idx="19" formatCode="0%">
                  <c:v>0.34</c:v>
                </c:pt>
                <c:pt idx="20" formatCode="0%">
                  <c:v>0.34</c:v>
                </c:pt>
                <c:pt idx="21" formatCode="0%">
                  <c:v>0.33999999999999997</c:v>
                </c:pt>
                <c:pt idx="22" formatCode="0%">
                  <c:v>0.32</c:v>
                </c:pt>
                <c:pt idx="23" formatCode="0%">
                  <c:v>0.31</c:v>
                </c:pt>
                <c:pt idx="24" formatCode="0%">
                  <c:v>0.28999999999999998</c:v>
                </c:pt>
                <c:pt idx="25" formatCode="0%">
                  <c:v>0.23</c:v>
                </c:pt>
              </c:numCache>
            </c:numRef>
          </c:val>
          <c:extLst>
            <c:ext xmlns:c16="http://schemas.microsoft.com/office/drawing/2014/chart" uri="{C3380CC4-5D6E-409C-BE32-E72D297353CC}">
              <c16:uniqueId val="{00000008-2E2F-4B68-A8A9-7DC35B08D90E}"/>
            </c:ext>
          </c:extLst>
        </c:ser>
        <c:dLbls>
          <c:showLegendKey val="0"/>
          <c:showVal val="0"/>
          <c:showCatName val="0"/>
          <c:showSerName val="0"/>
          <c:showPercent val="0"/>
          <c:showBubbleSize val="0"/>
        </c:dLbls>
        <c:gapWidth val="42"/>
        <c:overlap val="100"/>
        <c:axId val="128500480"/>
        <c:axId val="128502016"/>
      </c:barChart>
      <c:catAx>
        <c:axId val="128500480"/>
        <c:scaling>
          <c:orientation val="maxMin"/>
        </c:scaling>
        <c:delete val="0"/>
        <c:axPos val="l"/>
        <c:numFmt formatCode="General" sourceLinked="0"/>
        <c:majorTickMark val="out"/>
        <c:minorTickMark val="none"/>
        <c:tickLblPos val="nextTo"/>
        <c:txPr>
          <a:bodyPr/>
          <a:lstStyle/>
          <a:p>
            <a:pPr>
              <a:defRPr sz="1200" b="1">
                <a:solidFill>
                  <a:srgbClr val="002060"/>
                </a:solidFill>
                <a:latin typeface="Calibri" pitchFamily="34" charset="0"/>
                <a:cs typeface="Calibri" pitchFamily="34" charset="0"/>
              </a:defRPr>
            </a:pPr>
            <a:endParaRPr lang="en-US"/>
          </a:p>
        </c:txPr>
        <c:crossAx val="128502016"/>
        <c:crosses val="autoZero"/>
        <c:auto val="1"/>
        <c:lblAlgn val="ctr"/>
        <c:lblOffset val="100"/>
        <c:noMultiLvlLbl val="0"/>
      </c:catAx>
      <c:valAx>
        <c:axId val="128502016"/>
        <c:scaling>
          <c:orientation val="minMax"/>
          <c:max val="1"/>
        </c:scaling>
        <c:delete val="1"/>
        <c:axPos val="t"/>
        <c:numFmt formatCode="0%" sourceLinked="1"/>
        <c:majorTickMark val="out"/>
        <c:minorTickMark val="none"/>
        <c:tickLblPos val="none"/>
        <c:crossAx val="128500480"/>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2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918755408236"/>
          <c:y val="5.8546794059247002E-2"/>
          <c:w val="0.78068802443200802"/>
          <c:h val="0.92982155025241697"/>
        </c:manualLayout>
      </c:layout>
      <c:barChart>
        <c:barDir val="bar"/>
        <c:grouping val="stacked"/>
        <c:varyColors val="0"/>
        <c:ser>
          <c:idx val="0"/>
          <c:order val="0"/>
          <c:tx>
            <c:strRef>
              <c:f>Sheet1!$B$1</c:f>
              <c:strCache>
                <c:ptCount val="1"/>
                <c:pt idx="0">
                  <c:v>Trust completely</c:v>
                </c:pt>
              </c:strCache>
            </c:strRef>
          </c:tx>
          <c:spPr>
            <a:solidFill>
              <a:srgbClr val="002060"/>
            </a:solidFill>
          </c:spPr>
          <c:invertIfNegative val="0"/>
          <c:dPt>
            <c:idx val="0"/>
            <c:invertIfNegative val="0"/>
            <c:bubble3D val="0"/>
            <c:extLst>
              <c:ext xmlns:c16="http://schemas.microsoft.com/office/drawing/2014/chart" uri="{C3380CC4-5D6E-409C-BE32-E72D297353CC}">
                <c16:uniqueId val="{00000000-9F6A-41A3-BAEA-A119D4F49072}"/>
              </c:ext>
            </c:extLst>
          </c:dPt>
          <c:dPt>
            <c:idx val="3"/>
            <c:invertIfNegative val="0"/>
            <c:bubble3D val="0"/>
            <c:extLst>
              <c:ext xmlns:c16="http://schemas.microsoft.com/office/drawing/2014/chart" uri="{C3380CC4-5D6E-409C-BE32-E72D297353CC}">
                <c16:uniqueId val="{00000001-9F6A-41A3-BAEA-A119D4F49072}"/>
              </c:ext>
            </c:extLst>
          </c:dPt>
          <c:dPt>
            <c:idx val="4"/>
            <c:invertIfNegative val="0"/>
            <c:bubble3D val="0"/>
            <c:extLst>
              <c:ext xmlns:c16="http://schemas.microsoft.com/office/drawing/2014/chart" uri="{C3380CC4-5D6E-409C-BE32-E72D297353CC}">
                <c16:uniqueId val="{00000002-9F6A-41A3-BAEA-A119D4F49072}"/>
              </c:ext>
            </c:extLst>
          </c:dPt>
          <c:dPt>
            <c:idx val="18"/>
            <c:invertIfNegative val="0"/>
            <c:bubble3D val="0"/>
            <c:extLst>
              <c:ext xmlns:c16="http://schemas.microsoft.com/office/drawing/2014/chart" uri="{C3380CC4-5D6E-409C-BE32-E72D297353CC}">
                <c16:uniqueId val="{00000003-9F6A-41A3-BAEA-A119D4F49072}"/>
              </c:ext>
            </c:extLst>
          </c:dPt>
          <c:dPt>
            <c:idx val="19"/>
            <c:invertIfNegative val="0"/>
            <c:bubble3D val="0"/>
            <c:extLst>
              <c:ext xmlns:c16="http://schemas.microsoft.com/office/drawing/2014/chart" uri="{C3380CC4-5D6E-409C-BE32-E72D297353CC}">
                <c16:uniqueId val="{00000004-9F6A-41A3-BAEA-A119D4F49072}"/>
              </c:ext>
            </c:extLst>
          </c:dPt>
          <c:dPt>
            <c:idx val="20"/>
            <c:invertIfNegative val="0"/>
            <c:bubble3D val="0"/>
            <c:extLst>
              <c:ext xmlns:c16="http://schemas.microsoft.com/office/drawing/2014/chart" uri="{C3380CC4-5D6E-409C-BE32-E72D297353CC}">
                <c16:uniqueId val="{00000005-9F6A-41A3-BAEA-A119D4F49072}"/>
              </c:ext>
            </c:extLst>
          </c:dPt>
          <c:dLbls>
            <c:spPr>
              <a:noFill/>
              <a:ln>
                <a:noFill/>
              </a:ln>
              <a:effectLst/>
            </c:spPr>
            <c:txPr>
              <a:bodyPr/>
              <a:lstStyle/>
              <a:p>
                <a:pPr>
                  <a:defRPr sz="1400" b="1">
                    <a:solidFill>
                      <a:schemeClr val="bg1"/>
                    </a:solidFill>
                    <a:latin typeface="Calibri" pitchFamily="34" charset="0"/>
                    <a:cs typeface="Calibri"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Sheet1!$B$2:$B$9</c:f>
              <c:numCache>
                <c:formatCode>0%</c:formatCode>
                <c:ptCount val="8"/>
                <c:pt idx="0">
                  <c:v>0.13</c:v>
                </c:pt>
                <c:pt idx="1">
                  <c:v>0.17</c:v>
                </c:pt>
                <c:pt idx="2">
                  <c:v>0.14000000000000001</c:v>
                </c:pt>
                <c:pt idx="3">
                  <c:v>0.09</c:v>
                </c:pt>
                <c:pt idx="4">
                  <c:v>0.14000000000000001</c:v>
                </c:pt>
                <c:pt idx="5">
                  <c:v>0.09</c:v>
                </c:pt>
                <c:pt idx="6">
                  <c:v>0.08</c:v>
                </c:pt>
                <c:pt idx="7">
                  <c:v>0.09</c:v>
                </c:pt>
              </c:numCache>
            </c:numRef>
          </c:val>
          <c:extLst>
            <c:ext xmlns:c16="http://schemas.microsoft.com/office/drawing/2014/chart" uri="{C3380CC4-5D6E-409C-BE32-E72D297353CC}">
              <c16:uniqueId val="{00000006-9F6A-41A3-BAEA-A119D4F49072}"/>
            </c:ext>
          </c:extLst>
        </c:ser>
        <c:ser>
          <c:idx val="1"/>
          <c:order val="1"/>
          <c:tx>
            <c:strRef>
              <c:f>Sheet1!$C$1</c:f>
              <c:strCache>
                <c:ptCount val="1"/>
                <c:pt idx="0">
                  <c:v>Trust somewhat</c:v>
                </c:pt>
              </c:strCache>
            </c:strRef>
          </c:tx>
          <c:spPr>
            <a:solidFill>
              <a:srgbClr val="1F497D">
                <a:lumMod val="60000"/>
                <a:lumOff val="40000"/>
              </a:srgbClr>
            </a:solidFill>
          </c:spPr>
          <c:invertIfNegative val="0"/>
          <c:dLbls>
            <c:spPr>
              <a:noFill/>
              <a:ln>
                <a:noFill/>
              </a:ln>
              <a:effectLst/>
            </c:spPr>
            <c:txPr>
              <a:bodyPr/>
              <a:lstStyle/>
              <a:p>
                <a:pPr>
                  <a:defRPr sz="1400" b="1">
                    <a:solidFill>
                      <a:schemeClr val="bg1"/>
                    </a:solidFill>
                    <a:latin typeface="Calibri" pitchFamily="34" charset="0"/>
                    <a:cs typeface="Calibri"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Sheet1!$C$2:$C$9</c:f>
              <c:numCache>
                <c:formatCode>0%</c:formatCode>
                <c:ptCount val="8"/>
                <c:pt idx="0">
                  <c:v>0.34</c:v>
                </c:pt>
                <c:pt idx="1">
                  <c:v>0.34</c:v>
                </c:pt>
                <c:pt idx="2">
                  <c:v>0.35</c:v>
                </c:pt>
                <c:pt idx="3">
                  <c:v>0.37</c:v>
                </c:pt>
                <c:pt idx="4">
                  <c:v>0.31</c:v>
                </c:pt>
                <c:pt idx="5">
                  <c:v>0.35</c:v>
                </c:pt>
                <c:pt idx="6">
                  <c:v>0.34</c:v>
                </c:pt>
                <c:pt idx="7">
                  <c:v>0.32</c:v>
                </c:pt>
              </c:numCache>
            </c:numRef>
          </c:val>
          <c:extLst>
            <c:ext xmlns:c16="http://schemas.microsoft.com/office/drawing/2014/chart" uri="{C3380CC4-5D6E-409C-BE32-E72D297353CC}">
              <c16:uniqueId val="{00000007-9F6A-41A3-BAEA-A119D4F49072}"/>
            </c:ext>
          </c:extLst>
        </c:ser>
        <c:ser>
          <c:idx val="2"/>
          <c:order val="2"/>
          <c:tx>
            <c:strRef>
              <c:f>Sheet1!$D$1</c:f>
              <c:strCache>
                <c:ptCount val="1"/>
                <c:pt idx="0">
                  <c:v>Total Trust</c:v>
                </c:pt>
              </c:strCache>
            </c:strRef>
          </c:tx>
          <c:spPr>
            <a:noFill/>
          </c:spPr>
          <c:invertIfNegative val="0"/>
          <c:dLbls>
            <c:spPr>
              <a:noFill/>
            </c:spPr>
            <c:txPr>
              <a:bodyPr/>
              <a:lstStyle/>
              <a:p>
                <a:pPr>
                  <a:defRPr sz="1400" b="1">
                    <a:solidFill>
                      <a:srgbClr val="002060"/>
                    </a:solidFill>
                    <a:latin typeface="Calibri" pitchFamily="34" charset="0"/>
                    <a:cs typeface="Calibri"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Total</c:v>
                </c:pt>
                <c:pt idx="1">
                  <c:v>Middle East/Africa</c:v>
                </c:pt>
                <c:pt idx="2">
                  <c:v>BRIC</c:v>
                </c:pt>
                <c:pt idx="3">
                  <c:v>North America</c:v>
                </c:pt>
                <c:pt idx="4">
                  <c:v>LATAM</c:v>
                </c:pt>
                <c:pt idx="5">
                  <c:v>Europe</c:v>
                </c:pt>
                <c:pt idx="6">
                  <c:v>G-8 Countries</c:v>
                </c:pt>
                <c:pt idx="7">
                  <c:v>APAC</c:v>
                </c:pt>
              </c:strCache>
            </c:strRef>
          </c:cat>
          <c:val>
            <c:numRef>
              <c:f>Sheet1!$D$2:$D$9</c:f>
              <c:numCache>
                <c:formatCode>0%</c:formatCode>
                <c:ptCount val="8"/>
                <c:pt idx="0">
                  <c:v>0.46</c:v>
                </c:pt>
                <c:pt idx="1">
                  <c:v>0.51</c:v>
                </c:pt>
                <c:pt idx="2">
                  <c:v>0.49</c:v>
                </c:pt>
                <c:pt idx="3">
                  <c:v>0.47</c:v>
                </c:pt>
                <c:pt idx="4">
                  <c:v>0.45</c:v>
                </c:pt>
                <c:pt idx="5">
                  <c:v>0.43999999999999995</c:v>
                </c:pt>
                <c:pt idx="6">
                  <c:v>0.42000000000000004</c:v>
                </c:pt>
                <c:pt idx="7">
                  <c:v>0.4</c:v>
                </c:pt>
              </c:numCache>
            </c:numRef>
          </c:val>
          <c:extLst>
            <c:ext xmlns:c16="http://schemas.microsoft.com/office/drawing/2014/chart" uri="{C3380CC4-5D6E-409C-BE32-E72D297353CC}">
              <c16:uniqueId val="{00000008-9F6A-41A3-BAEA-A119D4F49072}"/>
            </c:ext>
          </c:extLst>
        </c:ser>
        <c:dLbls>
          <c:showLegendKey val="0"/>
          <c:showVal val="0"/>
          <c:showCatName val="0"/>
          <c:showSerName val="0"/>
          <c:showPercent val="0"/>
          <c:showBubbleSize val="0"/>
        </c:dLbls>
        <c:gapWidth val="42"/>
        <c:overlap val="100"/>
        <c:axId val="172810240"/>
        <c:axId val="172811776"/>
      </c:barChart>
      <c:catAx>
        <c:axId val="172810240"/>
        <c:scaling>
          <c:orientation val="maxMin"/>
        </c:scaling>
        <c:delete val="0"/>
        <c:axPos val="l"/>
        <c:numFmt formatCode="General" sourceLinked="0"/>
        <c:majorTickMark val="out"/>
        <c:minorTickMark val="none"/>
        <c:tickLblPos val="nextTo"/>
        <c:spPr>
          <a:ln>
            <a:noFill/>
          </a:ln>
        </c:spPr>
        <c:txPr>
          <a:bodyPr/>
          <a:lstStyle/>
          <a:p>
            <a:pPr>
              <a:defRPr sz="1200" b="1">
                <a:solidFill>
                  <a:srgbClr val="002060"/>
                </a:solidFill>
                <a:latin typeface="Calibri" pitchFamily="34" charset="0"/>
                <a:cs typeface="Calibri" pitchFamily="34" charset="0"/>
              </a:defRPr>
            </a:pPr>
            <a:endParaRPr lang="en-US"/>
          </a:p>
        </c:txPr>
        <c:crossAx val="172811776"/>
        <c:crosses val="autoZero"/>
        <c:auto val="1"/>
        <c:lblAlgn val="ctr"/>
        <c:lblOffset val="100"/>
        <c:noMultiLvlLbl val="0"/>
      </c:catAx>
      <c:valAx>
        <c:axId val="172811776"/>
        <c:scaling>
          <c:orientation val="minMax"/>
          <c:max val="1"/>
        </c:scaling>
        <c:delete val="1"/>
        <c:axPos val="t"/>
        <c:numFmt formatCode="0%" sourceLinked="1"/>
        <c:majorTickMark val="out"/>
        <c:minorTickMark val="none"/>
        <c:tickLblPos val="none"/>
        <c:crossAx val="172810240"/>
        <c:crosses val="autoZero"/>
        <c:crossBetween val="between"/>
      </c:valAx>
    </c:plotArea>
    <c:legend>
      <c:legendPos val="t"/>
      <c:layout>
        <c:manualLayout>
          <c:xMode val="edge"/>
          <c:yMode val="edge"/>
          <c:x val="0.199336903837708"/>
          <c:y val="0"/>
          <c:w val="0.63236429614281875"/>
          <c:h val="5.3317128391497715E-2"/>
        </c:manualLayout>
      </c:layout>
      <c:overlay val="0"/>
      <c:txPr>
        <a:bodyPr/>
        <a:lstStyle/>
        <a:p>
          <a:pPr algn="ctr">
            <a:defRPr lang="en-US" sz="1400" b="1" i="0" u="none" strike="noStrike" kern="1200" baseline="0">
              <a:solidFill>
                <a:srgbClr val="002060"/>
              </a:solidFill>
              <a:latin typeface="Calibri" pitchFamily="34" charset="0"/>
              <a:ea typeface="+mn-ea"/>
              <a:cs typeface="Calibri" pitchFamily="34" charset="0"/>
            </a:defRPr>
          </a:pPr>
          <a:endParaRPr lang="en-US"/>
        </a:p>
      </c:txPr>
    </c:legend>
    <c:plotVisOnly val="1"/>
    <c:dispBlanksAs val="gap"/>
    <c:showDLblsOverMax val="0"/>
  </c:chart>
  <c:txPr>
    <a:bodyPr/>
    <a:lstStyle/>
    <a:p>
      <a:pPr>
        <a:defRPr sz="1800"/>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516BF9-D555-47AA-86DA-1B65266CB57B}" type="datetimeFigureOut">
              <a:rPr lang="en-CA" smtClean="0"/>
              <a:t>19/10/2016</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C4C5F5-31D7-4CEC-AEA6-2FFDA2C70306}" type="slidenum">
              <a:rPr lang="en-CA" smtClean="0"/>
              <a:t>‹#›</a:t>
            </a:fld>
            <a:endParaRPr lang="en-CA"/>
          </a:p>
        </p:txBody>
      </p:sp>
    </p:spTree>
    <p:extLst>
      <p:ext uri="{BB962C8B-B14F-4D97-AF65-F5344CB8AC3E}">
        <p14:creationId xmlns:p14="http://schemas.microsoft.com/office/powerpoint/2010/main" val="266834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96E3524-17C8-4066-B47A-939E47622A9E}" type="slidenum">
              <a:rPr lang="en-GB" smtClean="0"/>
              <a:t>1</a:t>
            </a:fld>
            <a:endParaRPr lang="en-GB"/>
          </a:p>
        </p:txBody>
      </p:sp>
    </p:spTree>
    <p:extLst>
      <p:ext uri="{BB962C8B-B14F-4D97-AF65-F5344CB8AC3E}">
        <p14:creationId xmlns:p14="http://schemas.microsoft.com/office/powerpoint/2010/main" val="2322558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96E3524-17C8-4066-B47A-939E47622A9E}" type="slidenum">
              <a:rPr lang="en-GB" smtClean="0"/>
              <a:t>7</a:t>
            </a:fld>
            <a:endParaRPr lang="en-GB"/>
          </a:p>
        </p:txBody>
      </p:sp>
    </p:spTree>
    <p:extLst>
      <p:ext uri="{BB962C8B-B14F-4D97-AF65-F5344CB8AC3E}">
        <p14:creationId xmlns:p14="http://schemas.microsoft.com/office/powerpoint/2010/main" val="2674294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96E3524-17C8-4066-B47A-939E47622A9E}" type="slidenum">
              <a:rPr lang="en-GB" smtClean="0"/>
              <a:t>14</a:t>
            </a:fld>
            <a:endParaRPr lang="en-GB"/>
          </a:p>
        </p:txBody>
      </p:sp>
    </p:spTree>
    <p:extLst>
      <p:ext uri="{BB962C8B-B14F-4D97-AF65-F5344CB8AC3E}">
        <p14:creationId xmlns:p14="http://schemas.microsoft.com/office/powerpoint/2010/main" val="1478106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96E3524-17C8-4066-B47A-939E47622A9E}" type="slidenum">
              <a:rPr lang="en-GB" smtClean="0"/>
              <a:t>19</a:t>
            </a:fld>
            <a:endParaRPr lang="en-GB"/>
          </a:p>
        </p:txBody>
      </p:sp>
    </p:spTree>
    <p:extLst>
      <p:ext uri="{BB962C8B-B14F-4D97-AF65-F5344CB8AC3E}">
        <p14:creationId xmlns:p14="http://schemas.microsoft.com/office/powerpoint/2010/main" val="2813079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596E3524-17C8-4066-B47A-939E47622A9E}" type="slidenum">
              <a:rPr lang="en-GB" smtClean="0"/>
              <a:t>23</a:t>
            </a:fld>
            <a:endParaRPr lang="en-GB"/>
          </a:p>
        </p:txBody>
      </p:sp>
    </p:spTree>
    <p:extLst>
      <p:ext uri="{BB962C8B-B14F-4D97-AF65-F5344CB8AC3E}">
        <p14:creationId xmlns:p14="http://schemas.microsoft.com/office/powerpoint/2010/main" val="1871376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2331CD74-6AD2-4B2F-B2BB-4A5BBDD2F4AE}" type="datetimeFigureOut">
              <a:rPr lang="en-CA" smtClean="0"/>
              <a:t>19/10/2016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1601421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331CD74-6AD2-4B2F-B2BB-4A5BBDD2F4AE}" type="datetimeFigureOut">
              <a:rPr lang="en-CA" smtClean="0"/>
              <a:t>19/10/2016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3833937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331CD74-6AD2-4B2F-B2BB-4A5BBDD2F4AE}" type="datetimeFigureOut">
              <a:rPr lang="en-CA" smtClean="0"/>
              <a:t>19/10/2016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388279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Main Title - 1/3 Image">
    <p:spTree>
      <p:nvGrpSpPr>
        <p:cNvPr id="1" name=""/>
        <p:cNvGrpSpPr/>
        <p:nvPr/>
      </p:nvGrpSpPr>
      <p:grpSpPr>
        <a:xfrm>
          <a:off x="0" y="0"/>
          <a:ext cx="0" cy="0"/>
          <a:chOff x="0" y="0"/>
          <a:chExt cx="0" cy="0"/>
        </a:xfrm>
      </p:grpSpPr>
      <p:sp>
        <p:nvSpPr>
          <p:cNvPr id="5" name="Picture Placeholder 4"/>
          <p:cNvSpPr>
            <a:spLocks noGrp="1"/>
          </p:cNvSpPr>
          <p:nvPr>
            <p:ph type="pic" sz="quarter" idx="16"/>
          </p:nvPr>
        </p:nvSpPr>
        <p:spPr>
          <a:xfrm>
            <a:off x="-12701" y="-9523"/>
            <a:ext cx="6285793" cy="6875913"/>
          </a:xfrm>
          <a:custGeom>
            <a:avLst/>
            <a:gdLst>
              <a:gd name="connsiteX0" fmla="*/ 0 w 4000500"/>
              <a:gd name="connsiteY0" fmla="*/ 0 h 5143500"/>
              <a:gd name="connsiteX1" fmla="*/ 4000500 w 4000500"/>
              <a:gd name="connsiteY1" fmla="*/ 0 h 5143500"/>
              <a:gd name="connsiteX2" fmla="*/ 4000500 w 4000500"/>
              <a:gd name="connsiteY2" fmla="*/ 5143500 h 5143500"/>
              <a:gd name="connsiteX3" fmla="*/ 0 w 4000500"/>
              <a:gd name="connsiteY3" fmla="*/ 5143500 h 5143500"/>
              <a:gd name="connsiteX4" fmla="*/ 0 w 4000500"/>
              <a:gd name="connsiteY4" fmla="*/ 0 h 5143500"/>
              <a:gd name="connsiteX0" fmla="*/ 0 w 4000500"/>
              <a:gd name="connsiteY0" fmla="*/ 0 h 5143500"/>
              <a:gd name="connsiteX1" fmla="*/ 432547 w 4000500"/>
              <a:gd name="connsiteY1" fmla="*/ 8964 h 5143500"/>
              <a:gd name="connsiteX2" fmla="*/ 4000500 w 4000500"/>
              <a:gd name="connsiteY2" fmla="*/ 5143500 h 5143500"/>
              <a:gd name="connsiteX3" fmla="*/ 0 w 4000500"/>
              <a:gd name="connsiteY3" fmla="*/ 5143500 h 5143500"/>
              <a:gd name="connsiteX4" fmla="*/ 0 w 4000500"/>
              <a:gd name="connsiteY4" fmla="*/ 0 h 5143500"/>
              <a:gd name="connsiteX0" fmla="*/ 0 w 3740523"/>
              <a:gd name="connsiteY0" fmla="*/ 0 h 5143500"/>
              <a:gd name="connsiteX1" fmla="*/ 432547 w 3740523"/>
              <a:gd name="connsiteY1" fmla="*/ 8964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0 h 5143500"/>
              <a:gd name="connsiteX1" fmla="*/ 441511 w 3740523"/>
              <a:gd name="connsiteY1" fmla="*/ 17929 h 5143500"/>
              <a:gd name="connsiteX2" fmla="*/ 3740523 w 3740523"/>
              <a:gd name="connsiteY2" fmla="*/ 5143500 h 5143500"/>
              <a:gd name="connsiteX3" fmla="*/ 0 w 3740523"/>
              <a:gd name="connsiteY3" fmla="*/ 5143500 h 5143500"/>
              <a:gd name="connsiteX4" fmla="*/ 0 w 3740523"/>
              <a:gd name="connsiteY4" fmla="*/ 0 h 5143500"/>
              <a:gd name="connsiteX0" fmla="*/ 0 w 3740523"/>
              <a:gd name="connsiteY0" fmla="*/ 8966 h 5152466"/>
              <a:gd name="connsiteX1" fmla="*/ 441511 w 3740523"/>
              <a:gd name="connsiteY1" fmla="*/ 0 h 5152466"/>
              <a:gd name="connsiteX2" fmla="*/ 3740523 w 3740523"/>
              <a:gd name="connsiteY2" fmla="*/ 5152466 h 5152466"/>
              <a:gd name="connsiteX3" fmla="*/ 0 w 3740523"/>
              <a:gd name="connsiteY3" fmla="*/ 5152466 h 5152466"/>
              <a:gd name="connsiteX4" fmla="*/ 0 w 3740523"/>
              <a:gd name="connsiteY4" fmla="*/ 8966 h 5152466"/>
              <a:gd name="connsiteX0" fmla="*/ 0 w 3797216"/>
              <a:gd name="connsiteY0" fmla="*/ 8966 h 5152466"/>
              <a:gd name="connsiteX1" fmla="*/ 441511 w 3797216"/>
              <a:gd name="connsiteY1" fmla="*/ 0 h 5152466"/>
              <a:gd name="connsiteX2" fmla="*/ 3797216 w 3797216"/>
              <a:gd name="connsiteY2" fmla="*/ 5152466 h 5152466"/>
              <a:gd name="connsiteX3" fmla="*/ 0 w 3797216"/>
              <a:gd name="connsiteY3" fmla="*/ 5152466 h 5152466"/>
              <a:gd name="connsiteX4" fmla="*/ 0 w 3797216"/>
              <a:gd name="connsiteY4" fmla="*/ 8966 h 5152466"/>
              <a:gd name="connsiteX0" fmla="*/ 0 w 3797216"/>
              <a:gd name="connsiteY0" fmla="*/ 0 h 5143500"/>
              <a:gd name="connsiteX1" fmla="*/ 299780 w 3797216"/>
              <a:gd name="connsiteY1" fmla="*/ 16201 h 5143500"/>
              <a:gd name="connsiteX2" fmla="*/ 3797216 w 3797216"/>
              <a:gd name="connsiteY2" fmla="*/ 5143500 h 5143500"/>
              <a:gd name="connsiteX3" fmla="*/ 0 w 3797216"/>
              <a:gd name="connsiteY3" fmla="*/ 5143500 h 5143500"/>
              <a:gd name="connsiteX4" fmla="*/ 0 w 3797216"/>
              <a:gd name="connsiteY4" fmla="*/ 0 h 5143500"/>
              <a:gd name="connsiteX0" fmla="*/ 0 w 3974380"/>
              <a:gd name="connsiteY0" fmla="*/ 0 h 5143500"/>
              <a:gd name="connsiteX1" fmla="*/ 299780 w 3974380"/>
              <a:gd name="connsiteY1" fmla="*/ 16201 h 5143500"/>
              <a:gd name="connsiteX2" fmla="*/ 3974380 w 3974380"/>
              <a:gd name="connsiteY2" fmla="*/ 5118334 h 5143500"/>
              <a:gd name="connsiteX3" fmla="*/ 0 w 3974380"/>
              <a:gd name="connsiteY3" fmla="*/ 5143500 h 5143500"/>
              <a:gd name="connsiteX4" fmla="*/ 0 w 3974380"/>
              <a:gd name="connsiteY4" fmla="*/ 0 h 5143500"/>
              <a:gd name="connsiteX0" fmla="*/ 0 w 3974380"/>
              <a:gd name="connsiteY0" fmla="*/ 2675 h 5146175"/>
              <a:gd name="connsiteX1" fmla="*/ 306867 w 3974380"/>
              <a:gd name="connsiteY1" fmla="*/ 0 h 5146175"/>
              <a:gd name="connsiteX2" fmla="*/ 3974380 w 3974380"/>
              <a:gd name="connsiteY2" fmla="*/ 5121009 h 5146175"/>
              <a:gd name="connsiteX3" fmla="*/ 0 w 3974380"/>
              <a:gd name="connsiteY3" fmla="*/ 5146175 h 5146175"/>
              <a:gd name="connsiteX4" fmla="*/ 0 w 3974380"/>
              <a:gd name="connsiteY4" fmla="*/ 2675 h 5146175"/>
              <a:gd name="connsiteX0" fmla="*/ 0 w 3974380"/>
              <a:gd name="connsiteY0" fmla="*/ 2675 h 5152467"/>
              <a:gd name="connsiteX1" fmla="*/ 306867 w 3974380"/>
              <a:gd name="connsiteY1" fmla="*/ 0 h 5152467"/>
              <a:gd name="connsiteX2" fmla="*/ 3974380 w 3974380"/>
              <a:gd name="connsiteY2" fmla="*/ 5152467 h 5152467"/>
              <a:gd name="connsiteX3" fmla="*/ 0 w 3974380"/>
              <a:gd name="connsiteY3" fmla="*/ 5146175 h 5152467"/>
              <a:gd name="connsiteX4" fmla="*/ 0 w 3974380"/>
              <a:gd name="connsiteY4" fmla="*/ 2675 h 5152467"/>
              <a:gd name="connsiteX0" fmla="*/ 0 w 3974380"/>
              <a:gd name="connsiteY0" fmla="*/ 2675 h 5152467"/>
              <a:gd name="connsiteX1" fmla="*/ 306867 w 3974380"/>
              <a:gd name="connsiteY1" fmla="*/ 0 h 5152467"/>
              <a:gd name="connsiteX2" fmla="*/ 3974380 w 3974380"/>
              <a:gd name="connsiteY2" fmla="*/ 5152467 h 5152467"/>
              <a:gd name="connsiteX3" fmla="*/ 21260 w 3974380"/>
              <a:gd name="connsiteY3" fmla="*/ 5146175 h 5152467"/>
              <a:gd name="connsiteX4" fmla="*/ 0 w 3974380"/>
              <a:gd name="connsiteY4" fmla="*/ 2675 h 5152467"/>
              <a:gd name="connsiteX0" fmla="*/ 0 w 3974380"/>
              <a:gd name="connsiteY0" fmla="*/ 2675 h 5152467"/>
              <a:gd name="connsiteX1" fmla="*/ 306867 w 3974380"/>
              <a:gd name="connsiteY1" fmla="*/ 0 h 5152467"/>
              <a:gd name="connsiteX2" fmla="*/ 3974380 w 3974380"/>
              <a:gd name="connsiteY2" fmla="*/ 5152467 h 5152467"/>
              <a:gd name="connsiteX3" fmla="*/ 14173 w 3974380"/>
              <a:gd name="connsiteY3" fmla="*/ 5152467 h 5152467"/>
              <a:gd name="connsiteX4" fmla="*/ 0 w 3974380"/>
              <a:gd name="connsiteY4" fmla="*/ 2675 h 5152467"/>
              <a:gd name="connsiteX0" fmla="*/ 3766 w 3978146"/>
              <a:gd name="connsiteY0" fmla="*/ 2675 h 5152467"/>
              <a:gd name="connsiteX1" fmla="*/ 310633 w 3978146"/>
              <a:gd name="connsiteY1" fmla="*/ 0 h 5152467"/>
              <a:gd name="connsiteX2" fmla="*/ 3978146 w 3978146"/>
              <a:gd name="connsiteY2" fmla="*/ 5152467 h 5152467"/>
              <a:gd name="connsiteX3" fmla="*/ 1847 w 3978146"/>
              <a:gd name="connsiteY3" fmla="*/ 5152467 h 5152467"/>
              <a:gd name="connsiteX4" fmla="*/ 3766 w 3978146"/>
              <a:gd name="connsiteY4" fmla="*/ 2675 h 5152467"/>
              <a:gd name="connsiteX0" fmla="*/ 0 w 3982426"/>
              <a:gd name="connsiteY0" fmla="*/ 0 h 5171223"/>
              <a:gd name="connsiteX1" fmla="*/ 314913 w 3982426"/>
              <a:gd name="connsiteY1" fmla="*/ 18756 h 5171223"/>
              <a:gd name="connsiteX2" fmla="*/ 3982426 w 3982426"/>
              <a:gd name="connsiteY2" fmla="*/ 5171223 h 5171223"/>
              <a:gd name="connsiteX3" fmla="*/ 6127 w 3982426"/>
              <a:gd name="connsiteY3" fmla="*/ 5171223 h 5171223"/>
              <a:gd name="connsiteX4" fmla="*/ 0 w 3982426"/>
              <a:gd name="connsiteY4" fmla="*/ 0 h 5171223"/>
              <a:gd name="connsiteX0" fmla="*/ 0 w 3982426"/>
              <a:gd name="connsiteY0" fmla="*/ 0 h 5156935"/>
              <a:gd name="connsiteX1" fmla="*/ 314913 w 3982426"/>
              <a:gd name="connsiteY1" fmla="*/ 4468 h 5156935"/>
              <a:gd name="connsiteX2" fmla="*/ 3982426 w 3982426"/>
              <a:gd name="connsiteY2" fmla="*/ 5156935 h 5156935"/>
              <a:gd name="connsiteX3" fmla="*/ 6127 w 3982426"/>
              <a:gd name="connsiteY3" fmla="*/ 5156935 h 5156935"/>
              <a:gd name="connsiteX4" fmla="*/ 0 w 3982426"/>
              <a:gd name="connsiteY4" fmla="*/ 0 h 515693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82426" h="5156935">
                <a:moveTo>
                  <a:pt x="0" y="0"/>
                </a:moveTo>
                <a:lnTo>
                  <a:pt x="314913" y="4468"/>
                </a:lnTo>
                <a:lnTo>
                  <a:pt x="3982426" y="5156935"/>
                </a:lnTo>
                <a:lnTo>
                  <a:pt x="6127" y="5156935"/>
                </a:lnTo>
                <a:cubicBezTo>
                  <a:pt x="-960" y="3442435"/>
                  <a:pt x="7087" y="1714500"/>
                  <a:pt x="0" y="0"/>
                </a:cubicBezTo>
                <a:close/>
              </a:path>
            </a:pathLst>
          </a:custGeom>
        </p:spPr>
        <p:txBody>
          <a:bodyPr/>
          <a:lstStyle/>
          <a:p>
            <a:r>
              <a:rPr lang="en-US"/>
              <a:t>Click icon to add picture</a:t>
            </a:r>
            <a:endParaRPr lang="en-GB"/>
          </a:p>
        </p:txBody>
      </p:sp>
      <p:sp>
        <p:nvSpPr>
          <p:cNvPr id="2" name="Title 1"/>
          <p:cNvSpPr>
            <a:spLocks noGrp="1"/>
          </p:cNvSpPr>
          <p:nvPr>
            <p:ph type="ctrTitle" hasCustomPrompt="1"/>
          </p:nvPr>
        </p:nvSpPr>
        <p:spPr>
          <a:xfrm>
            <a:off x="5568002" y="2952519"/>
            <a:ext cx="6265412" cy="512448"/>
          </a:xfrm>
        </p:spPr>
        <p:txBody>
          <a:bodyPr anchor="ctr"/>
          <a:lstStyle>
            <a:lvl1pPr>
              <a:defRPr sz="3700" baseline="0"/>
            </a:lvl1pPr>
          </a:lstStyle>
          <a:p>
            <a:r>
              <a:rPr lang="en-US" dirty="0"/>
              <a:t>Impact word(s)</a:t>
            </a:r>
          </a:p>
        </p:txBody>
      </p:sp>
      <p:sp>
        <p:nvSpPr>
          <p:cNvPr id="3" name="Subtitle 2"/>
          <p:cNvSpPr>
            <a:spLocks noGrp="1"/>
          </p:cNvSpPr>
          <p:nvPr>
            <p:ph type="subTitle" idx="1" hasCustomPrompt="1"/>
          </p:nvPr>
        </p:nvSpPr>
        <p:spPr>
          <a:xfrm>
            <a:off x="5568002" y="3819109"/>
            <a:ext cx="6265412" cy="1776400"/>
          </a:xfrm>
        </p:spPr>
        <p:txBody>
          <a:bodyPr/>
          <a:lstStyle>
            <a:lvl1pPr marL="0" indent="0" algn="l">
              <a:buNone/>
              <a:defRPr baseline="0">
                <a:solidFill>
                  <a:schemeClr val="bg2">
                    <a:lumMod val="75000"/>
                  </a:schemeClr>
                </a:solidFill>
              </a:defRPr>
            </a:lvl1pPr>
            <a:lvl2pPr marL="3240" indent="0" algn="l">
              <a:spcBef>
                <a:spcPts val="0"/>
              </a:spcBef>
              <a:buNone/>
              <a:tabLst/>
              <a:defRPr baseline="0">
                <a:solidFill>
                  <a:schemeClr val="bg2">
                    <a:lumMod val="75000"/>
                  </a:schemeClr>
                </a:solidFill>
              </a:defRPr>
            </a:lvl2pPr>
            <a:lvl3pPr marL="924282" indent="0" algn="ctr">
              <a:buNone/>
              <a:defRPr>
                <a:solidFill>
                  <a:schemeClr val="tx1">
                    <a:tint val="75000"/>
                  </a:schemeClr>
                </a:solidFill>
              </a:defRPr>
            </a:lvl3pPr>
            <a:lvl4pPr marL="1386422" indent="0" algn="ctr">
              <a:buNone/>
              <a:defRPr>
                <a:solidFill>
                  <a:schemeClr val="tx1">
                    <a:tint val="75000"/>
                  </a:schemeClr>
                </a:solidFill>
              </a:defRPr>
            </a:lvl4pPr>
            <a:lvl5pPr marL="1848564" indent="0" algn="ctr">
              <a:buNone/>
              <a:defRPr>
                <a:solidFill>
                  <a:schemeClr val="tx1">
                    <a:tint val="75000"/>
                  </a:schemeClr>
                </a:solidFill>
              </a:defRPr>
            </a:lvl5pPr>
            <a:lvl6pPr marL="2310704" indent="0" algn="ctr">
              <a:buNone/>
              <a:defRPr>
                <a:solidFill>
                  <a:schemeClr val="tx1">
                    <a:tint val="75000"/>
                  </a:schemeClr>
                </a:solidFill>
              </a:defRPr>
            </a:lvl6pPr>
            <a:lvl7pPr marL="2772846" indent="0" algn="ctr">
              <a:buNone/>
              <a:defRPr>
                <a:solidFill>
                  <a:schemeClr val="tx1">
                    <a:tint val="75000"/>
                  </a:schemeClr>
                </a:solidFill>
              </a:defRPr>
            </a:lvl7pPr>
            <a:lvl8pPr marL="3234986" indent="0" algn="ctr">
              <a:buNone/>
              <a:defRPr>
                <a:solidFill>
                  <a:schemeClr val="tx1">
                    <a:tint val="75000"/>
                  </a:schemeClr>
                </a:solidFill>
              </a:defRPr>
            </a:lvl8pPr>
            <a:lvl9pPr marL="3697126" indent="0" algn="ctr">
              <a:buNone/>
              <a:defRPr>
                <a:solidFill>
                  <a:schemeClr val="tx1">
                    <a:tint val="75000"/>
                  </a:schemeClr>
                </a:solidFill>
              </a:defRPr>
            </a:lvl9pPr>
          </a:lstStyle>
          <a:p>
            <a:r>
              <a:rPr lang="en-US" dirty="0"/>
              <a:t>Presenter Name</a:t>
            </a:r>
          </a:p>
          <a:p>
            <a:pPr lvl="1"/>
            <a:r>
              <a:rPr lang="en-US" dirty="0"/>
              <a:t>Job title, date, or other relevant presenter info</a:t>
            </a:r>
          </a:p>
        </p:txBody>
      </p:sp>
      <p:sp>
        <p:nvSpPr>
          <p:cNvPr id="20" name="Text Placeholder 19"/>
          <p:cNvSpPr>
            <a:spLocks noGrp="1"/>
          </p:cNvSpPr>
          <p:nvPr>
            <p:ph type="body" sz="quarter" idx="13" hasCustomPrompt="1"/>
          </p:nvPr>
        </p:nvSpPr>
        <p:spPr>
          <a:xfrm>
            <a:off x="5568002" y="1700808"/>
            <a:ext cx="6265412" cy="1001215"/>
          </a:xfrm>
        </p:spPr>
        <p:txBody>
          <a:bodyPr anchor="b">
            <a:normAutofit/>
          </a:bodyPr>
          <a:lstStyle>
            <a:lvl1pPr>
              <a:defRPr sz="2200" b="0" cap="none" baseline="0">
                <a:solidFill>
                  <a:schemeClr val="bg2"/>
                </a:solidFill>
              </a:defRPr>
            </a:lvl1pPr>
          </a:lstStyle>
          <a:p>
            <a:pPr lvl="0"/>
            <a:r>
              <a:rPr lang="en-US" dirty="0"/>
              <a:t>Full presentation title</a:t>
            </a:r>
            <a:endParaRPr lang="en-GB" dirty="0"/>
          </a:p>
        </p:txBody>
      </p:sp>
      <p:sp>
        <p:nvSpPr>
          <p:cNvPr id="7" name="Picture Placeholder 6"/>
          <p:cNvSpPr>
            <a:spLocks noGrp="1"/>
          </p:cNvSpPr>
          <p:nvPr>
            <p:ph type="pic" sz="quarter" idx="15" hasCustomPrompt="1"/>
          </p:nvPr>
        </p:nvSpPr>
        <p:spPr>
          <a:xfrm>
            <a:off x="10322584" y="548681"/>
            <a:ext cx="1553701" cy="648072"/>
          </a:xfrm>
          <a:solidFill>
            <a:schemeClr val="bg1"/>
          </a:solidFill>
        </p:spPr>
        <p:txBody>
          <a:bodyPr/>
          <a:lstStyle>
            <a:lvl1pPr algn="ctr">
              <a:defRPr sz="1400"/>
            </a:lvl1pPr>
          </a:lstStyle>
          <a:p>
            <a:r>
              <a:rPr lang="en-GB" dirty="0"/>
              <a:t>Client Logo</a:t>
            </a:r>
            <a:br>
              <a:rPr lang="en-GB" dirty="0"/>
            </a:br>
            <a:r>
              <a:rPr lang="en-GB" dirty="0"/>
              <a:t>(delete if unused)</a:t>
            </a:r>
          </a:p>
        </p:txBody>
      </p:sp>
      <p:sp>
        <p:nvSpPr>
          <p:cNvPr id="11" name="Slide Number Placeholder 5"/>
          <p:cNvSpPr>
            <a:spLocks noGrp="1"/>
          </p:cNvSpPr>
          <p:nvPr>
            <p:ph type="sldNum" sz="quarter" idx="12"/>
          </p:nvPr>
        </p:nvSpPr>
        <p:spPr>
          <a:xfrm>
            <a:off x="329753" y="6169898"/>
            <a:ext cx="747175" cy="346923"/>
          </a:xfrm>
          <a:prstGeom prst="rect">
            <a:avLst/>
          </a:prstGeom>
        </p:spPr>
        <p:txBody>
          <a:bodyPr lIns="0" tIns="0" rIns="0" bIns="0" anchor="b"/>
          <a:lstStyle>
            <a:lvl1pPr>
              <a:defRPr sz="800">
                <a:solidFill>
                  <a:schemeClr val="bg1">
                    <a:lumMod val="95000"/>
                  </a:schemeClr>
                </a:solidFill>
              </a:defRPr>
            </a:lvl1pPr>
          </a:lstStyle>
          <a:p>
            <a:fld id="{7F034911-0302-4AAB-AEF0-815419E29289}" type="slidenum">
              <a:rPr lang="en-US" smtClean="0"/>
              <a:pPr/>
              <a:t>‹#›</a:t>
            </a:fld>
            <a:endParaRPr lang="en-US"/>
          </a:p>
        </p:txBody>
      </p:sp>
      <p:sp>
        <p:nvSpPr>
          <p:cNvPr id="14" name="Footer Placeholder 10"/>
          <p:cNvSpPr>
            <a:spLocks noGrp="1"/>
          </p:cNvSpPr>
          <p:nvPr>
            <p:ph type="ftr" sz="quarter" idx="11"/>
          </p:nvPr>
        </p:nvSpPr>
        <p:spPr>
          <a:xfrm>
            <a:off x="5568002" y="5375269"/>
            <a:ext cx="6265412" cy="794629"/>
          </a:xfrm>
          <a:prstGeom prst="rect">
            <a:avLst/>
          </a:prstGeom>
        </p:spPr>
        <p:txBody>
          <a:bodyPr lIns="0" tIns="0" rIns="0" bIns="0"/>
          <a:lstStyle>
            <a:lvl1pPr>
              <a:defRPr sz="1000">
                <a:solidFill>
                  <a:schemeClr val="accent4">
                    <a:lumMod val="75000"/>
                  </a:schemeClr>
                </a:solidFill>
              </a:defRPr>
            </a:lvl1pPr>
          </a:lstStyle>
          <a:p>
            <a:r>
              <a:rPr lang="en-GB" dirty="0"/>
              <a:t>© 2015 Ipsos.  All rights reserved. Contains Ipsos' Confidential and Proprietary information and may not be disclosed or reproduced without the prior written consent of Ipsos.</a:t>
            </a:r>
          </a:p>
        </p:txBody>
      </p:sp>
      <p:sp>
        <p:nvSpPr>
          <p:cNvPr id="21" name="TextBox 20"/>
          <p:cNvSpPr txBox="1"/>
          <p:nvPr userDrawn="1"/>
        </p:nvSpPr>
        <p:spPr>
          <a:xfrm>
            <a:off x="319512" y="6249103"/>
            <a:ext cx="409584" cy="317340"/>
          </a:xfrm>
          <a:prstGeom prst="rect">
            <a:avLst/>
          </a:prstGeom>
        </p:spPr>
        <p:txBody>
          <a:bodyPr vert="horz" wrap="none" lIns="0" tIns="0" rIns="0" bIns="0" rtlCol="0" anchor="b">
            <a:normAutofit/>
          </a:bodyPr>
          <a:lstStyle/>
          <a:p>
            <a:pPr>
              <a:lnSpc>
                <a:spcPct val="85000"/>
              </a:lnSpc>
              <a:spcBef>
                <a:spcPts val="204"/>
              </a:spcBef>
            </a:pPr>
            <a:fld id="{01990C03-C3A3-48FE-AF6D-3AE397C89625}" type="slidenum">
              <a:rPr lang="en-GB" sz="1000">
                <a:solidFill>
                  <a:schemeClr val="bg1"/>
                </a:solidFill>
              </a:rPr>
              <a:pPr>
                <a:lnSpc>
                  <a:spcPct val="85000"/>
                </a:lnSpc>
                <a:spcBef>
                  <a:spcPts val="204"/>
                </a:spcBef>
              </a:pPr>
              <a:t>‹#›</a:t>
            </a:fld>
            <a:endParaRPr lang="en-GB" sz="1000" dirty="0">
              <a:solidFill>
                <a:schemeClr val="bg1"/>
              </a:solidFill>
            </a:endParaRPr>
          </a:p>
        </p:txBody>
      </p:sp>
    </p:spTree>
    <p:extLst>
      <p:ext uri="{BB962C8B-B14F-4D97-AF65-F5344CB8AC3E}">
        <p14:creationId xmlns:p14="http://schemas.microsoft.com/office/powerpoint/2010/main" val="1898067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Blank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3744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2331CD74-6AD2-4B2F-B2BB-4A5BBDD2F4AE}" type="datetimeFigureOut">
              <a:rPr lang="en-CA" smtClean="0"/>
              <a:t>19/10/2016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2998485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31CD74-6AD2-4B2F-B2BB-4A5BBDD2F4AE}" type="datetimeFigureOut">
              <a:rPr lang="en-CA" smtClean="0"/>
              <a:t>19/10/2016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1877435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2331CD74-6AD2-4B2F-B2BB-4A5BBDD2F4AE}" type="datetimeFigureOut">
              <a:rPr lang="en-CA" smtClean="0"/>
              <a:t>19/10/2016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3188388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2331CD74-6AD2-4B2F-B2BB-4A5BBDD2F4AE}" type="datetimeFigureOut">
              <a:rPr lang="en-CA" smtClean="0"/>
              <a:t>19/10/2016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44242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2331CD74-6AD2-4B2F-B2BB-4A5BBDD2F4AE}" type="datetimeFigureOut">
              <a:rPr lang="en-CA" smtClean="0"/>
              <a:t>19/10/2016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169783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31CD74-6AD2-4B2F-B2BB-4A5BBDD2F4AE}" type="datetimeFigureOut">
              <a:rPr lang="en-CA" smtClean="0"/>
              <a:t>19/10/2016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1340132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31CD74-6AD2-4B2F-B2BB-4A5BBDD2F4AE}" type="datetimeFigureOut">
              <a:rPr lang="en-CA" smtClean="0"/>
              <a:t>19/10/2016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705913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331CD74-6AD2-4B2F-B2BB-4A5BBDD2F4AE}" type="datetimeFigureOut">
              <a:rPr lang="en-CA" smtClean="0"/>
              <a:t>19/10/2016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AE7058FA-1E16-4D3A-95A2-8A4575C54331}" type="slidenum">
              <a:rPr lang="en-CA" smtClean="0"/>
              <a:t>‹#›</a:t>
            </a:fld>
            <a:endParaRPr lang="en-CA"/>
          </a:p>
        </p:txBody>
      </p:sp>
    </p:spTree>
    <p:extLst>
      <p:ext uri="{BB962C8B-B14F-4D97-AF65-F5344CB8AC3E}">
        <p14:creationId xmlns:p14="http://schemas.microsoft.com/office/powerpoint/2010/main" val="283717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1CD74-6AD2-4B2F-B2BB-4A5BBDD2F4AE}" type="datetimeFigureOut">
              <a:rPr lang="en-CA" smtClean="0"/>
              <a:t>19/10/2016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058FA-1E16-4D3A-95A2-8A4575C54331}" type="slidenum">
              <a:rPr lang="en-CA" smtClean="0"/>
              <a:t>‹#›</a:t>
            </a:fld>
            <a:endParaRPr lang="en-CA"/>
          </a:p>
        </p:txBody>
      </p:sp>
    </p:spTree>
    <p:extLst>
      <p:ext uri="{BB962C8B-B14F-4D97-AF65-F5344CB8AC3E}">
        <p14:creationId xmlns:p14="http://schemas.microsoft.com/office/powerpoint/2010/main" val="327752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1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4791680" y="2145310"/>
            <a:ext cx="5723920" cy="2492990"/>
          </a:xfrm>
        </p:spPr>
        <p:txBody>
          <a:bodyPr>
            <a:normAutofit fontScale="90000"/>
          </a:bodyPr>
          <a:lstStyle/>
          <a:p>
            <a:pPr algn="ctr"/>
            <a:r>
              <a:rPr lang="en-CA" sz="3000" dirty="0"/>
              <a:t>CIGI-IPSOS GLOBAL SURVEY ON INTERNET SECURITY </a:t>
            </a:r>
            <a:br>
              <a:rPr lang="en-CA" sz="3000" dirty="0"/>
            </a:br>
            <a:r>
              <a:rPr lang="en-CA" sz="3000" dirty="0"/>
              <a:t>AND TRUST</a:t>
            </a:r>
            <a:br>
              <a:rPr lang="en-CA" sz="3000" dirty="0"/>
            </a:br>
            <a:br>
              <a:rPr lang="en-CA" sz="3000" dirty="0"/>
            </a:br>
            <a:r>
              <a:rPr lang="en-CA" sz="3000" dirty="0"/>
              <a:t>Report 1: National Security </a:t>
            </a:r>
            <a:br>
              <a:rPr lang="en-CA" sz="3000" dirty="0"/>
            </a:br>
            <a:r>
              <a:rPr lang="en-CA" sz="3000" dirty="0"/>
              <a:t>vs. Privacy </a:t>
            </a:r>
            <a:endParaRPr lang="en-GB" sz="3000" dirty="0"/>
          </a:p>
        </p:txBody>
      </p:sp>
      <p:sp>
        <p:nvSpPr>
          <p:cNvPr id="22" name="Subtitle 21"/>
          <p:cNvSpPr>
            <a:spLocks noGrp="1"/>
          </p:cNvSpPr>
          <p:nvPr>
            <p:ph type="subTitle" idx="1"/>
          </p:nvPr>
        </p:nvSpPr>
        <p:spPr>
          <a:xfrm>
            <a:off x="6980636" y="4724401"/>
            <a:ext cx="2720970" cy="1480709"/>
          </a:xfrm>
        </p:spPr>
        <p:txBody>
          <a:bodyPr/>
          <a:lstStyle/>
          <a:p>
            <a:r>
              <a:rPr lang="en-GB" dirty="0"/>
              <a:t>March 2, 2016</a:t>
            </a:r>
          </a:p>
        </p:txBody>
      </p:sp>
      <p:grpSp>
        <p:nvGrpSpPr>
          <p:cNvPr id="7" name="Group 6"/>
          <p:cNvGrpSpPr/>
          <p:nvPr/>
        </p:nvGrpSpPr>
        <p:grpSpPr>
          <a:xfrm>
            <a:off x="1847528" y="1"/>
            <a:ext cx="4932104" cy="3391805"/>
            <a:chOff x="622300" y="794"/>
            <a:chExt cx="6632574" cy="4562475"/>
          </a:xfrm>
        </p:grpSpPr>
        <p:sp>
          <p:nvSpPr>
            <p:cNvPr id="9" name="Freeform 51"/>
            <p:cNvSpPr>
              <a:spLocks/>
            </p:cNvSpPr>
            <p:nvPr userDrawn="1"/>
          </p:nvSpPr>
          <p:spPr bwMode="ltGray">
            <a:xfrm flipH="1">
              <a:off x="622300" y="794"/>
              <a:ext cx="6632574"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62"/>
            <p:cNvSpPr>
              <a:spLocks/>
            </p:cNvSpPr>
            <p:nvPr userDrawn="1"/>
          </p:nvSpPr>
          <p:spPr bwMode="ltGray">
            <a:xfrm flipH="1">
              <a:off x="1225862" y="136221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1" name="Footer Placeholder 10"/>
          <p:cNvSpPr>
            <a:spLocks noGrp="1"/>
          </p:cNvSpPr>
          <p:nvPr>
            <p:ph type="ftr" sz="quarter" idx="11"/>
          </p:nvPr>
        </p:nvSpPr>
        <p:spPr>
          <a:xfrm>
            <a:off x="5700001" y="5209292"/>
            <a:ext cx="4699059" cy="595972"/>
          </a:xfrm>
        </p:spPr>
        <p:txBody>
          <a:bodyPr/>
          <a:lstStyle>
            <a:lvl1pPr>
              <a:defRPr sz="1000">
                <a:solidFill>
                  <a:schemeClr val="accent4">
                    <a:lumMod val="75000"/>
                  </a:schemeClr>
                </a:solidFill>
              </a:defRPr>
            </a:lvl1pPr>
          </a:lstStyle>
          <a:p>
            <a:r>
              <a:rPr lang="en-GB" dirty="0"/>
              <a:t>© 2016 Ipsos.  All rights reserved. Contains Ipsos' Confidential and Proprietary information and may not be disclosed or reproduced without the prior written consent of Ipsos.</a:t>
            </a:r>
          </a:p>
        </p:txBody>
      </p:sp>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392" b="1392"/>
          <a:stretch>
            <a:fillRect/>
          </a:stretch>
        </p:blipFill>
        <p:spPr/>
      </p:pic>
      <p:pic>
        <p:nvPicPr>
          <p:cNvPr id="14" name="Picture 13" descr="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41122" y="412553"/>
            <a:ext cx="2326879" cy="949353"/>
          </a:xfrm>
          <a:prstGeom prst="rect">
            <a:avLst/>
          </a:prstGeom>
        </p:spPr>
      </p:pic>
    </p:spTree>
    <p:extLst>
      <p:ext uri="{BB962C8B-B14F-4D97-AF65-F5344CB8AC3E}">
        <p14:creationId xmlns:p14="http://schemas.microsoft.com/office/powerpoint/2010/main" val="2577909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2004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32004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censored] </a:t>
            </a:r>
            <a:r>
              <a:rPr lang="en-US" sz="1000" kern="0" dirty="0">
                <a:solidFill>
                  <a:srgbClr val="002060"/>
                </a:solidFill>
              </a:rPr>
              <a:t>Base: All Respondents 2015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0"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Fewer than half (46%) trust that their activities on the internet are not being </a:t>
            </a:r>
            <a:r>
              <a:rPr lang="en-CA" u="sng" dirty="0">
                <a:solidFill>
                  <a:schemeClr val="tx2"/>
                </a:solidFill>
              </a:rPr>
              <a:t>censored</a:t>
            </a:r>
            <a:endParaRPr lang="en-CA" u="sng" kern="0" dirty="0">
              <a:solidFill>
                <a:schemeClr val="tx2"/>
              </a:solidFill>
            </a:endParaRPr>
          </a:p>
        </p:txBody>
      </p:sp>
    </p:spTree>
    <p:extLst>
      <p:ext uri="{BB962C8B-B14F-4D97-AF65-F5344CB8AC3E}">
        <p14:creationId xmlns:p14="http://schemas.microsoft.com/office/powerpoint/2010/main" val="2541388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990600"/>
          <a:ext cx="7641124" cy="523079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censored] </a:t>
            </a:r>
            <a:r>
              <a:rPr lang="en-US" sz="1000" kern="0" dirty="0">
                <a:solidFill>
                  <a:srgbClr val="002060"/>
                </a:solidFill>
              </a:rPr>
              <a:t>Base: All Respondents 2015 Total  (n=24,143)</a:t>
            </a:r>
          </a:p>
        </p:txBody>
      </p:sp>
      <p:cxnSp>
        <p:nvCxnSpPr>
          <p:cNvPr id="8" name="Straight Connector 7"/>
          <p:cNvCxnSpPr/>
          <p:nvPr/>
        </p:nvCxnSpPr>
        <p:spPr>
          <a:xfrm>
            <a:off x="1524000" y="19050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APAC and G-8 countries are most likely to be skeptical that their activities on the internet are not being </a:t>
            </a:r>
            <a:r>
              <a:rPr lang="en-CA" u="sng" dirty="0">
                <a:solidFill>
                  <a:schemeClr val="tx2"/>
                </a:solidFill>
              </a:rPr>
              <a:t>censored</a:t>
            </a:r>
            <a:endParaRPr lang="en-CA" u="sng" kern="0" dirty="0">
              <a:solidFill>
                <a:schemeClr val="tx2"/>
              </a:solidFill>
            </a:endParaRPr>
          </a:p>
        </p:txBody>
      </p:sp>
    </p:spTree>
    <p:extLst>
      <p:ext uri="{BB962C8B-B14F-4D97-AF65-F5344CB8AC3E}">
        <p14:creationId xmlns:p14="http://schemas.microsoft.com/office/powerpoint/2010/main" val="1724866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5814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73630" y="35814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monitored] </a:t>
            </a:r>
            <a:r>
              <a:rPr lang="en-US" sz="1000" kern="0" dirty="0">
                <a:solidFill>
                  <a:srgbClr val="002060"/>
                </a:solidFill>
              </a:rPr>
              <a:t>Base: All Respondents 2015 Total  (n=24,143)</a:t>
            </a:r>
          </a:p>
        </p:txBody>
      </p:sp>
      <p:cxnSp>
        <p:nvCxnSpPr>
          <p:cNvPr id="10" name="Straight Connector 9"/>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3"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Just four in ten (38%) trust that their activities on the internet are not being </a:t>
            </a:r>
            <a:r>
              <a:rPr lang="en-CA" u="sng" dirty="0">
                <a:solidFill>
                  <a:schemeClr val="tx2"/>
                </a:solidFill>
              </a:rPr>
              <a:t>monitored</a:t>
            </a:r>
            <a:endParaRPr lang="en-CA" u="sng" kern="0" dirty="0">
              <a:solidFill>
                <a:schemeClr val="tx2"/>
              </a:solidFill>
            </a:endParaRPr>
          </a:p>
        </p:txBody>
      </p:sp>
    </p:spTree>
    <p:extLst>
      <p:ext uri="{BB962C8B-B14F-4D97-AF65-F5344CB8AC3E}">
        <p14:creationId xmlns:p14="http://schemas.microsoft.com/office/powerpoint/2010/main" val="844844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1066800"/>
          <a:ext cx="7641124" cy="5154592"/>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monitored] </a:t>
            </a:r>
            <a:r>
              <a:rPr lang="en-US" sz="1000" kern="0" dirty="0">
                <a:solidFill>
                  <a:srgbClr val="002060"/>
                </a:solidFill>
              </a:rPr>
              <a:t>Base: All Respondents 2015 Total  (n=24,143)</a:t>
            </a:r>
          </a:p>
        </p:txBody>
      </p:sp>
      <p:cxnSp>
        <p:nvCxnSpPr>
          <p:cNvPr id="8" name="Straight Connector 7"/>
          <p:cNvCxnSpPr/>
          <p:nvPr/>
        </p:nvCxnSpPr>
        <p:spPr>
          <a:xfrm>
            <a:off x="1524000" y="19812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Europe and G-8 countries are most likely to be skeptical that their activities on the internet are not being </a:t>
            </a:r>
            <a:r>
              <a:rPr lang="en-CA" u="sng" dirty="0">
                <a:solidFill>
                  <a:schemeClr val="tx2"/>
                </a:solidFill>
              </a:rPr>
              <a:t>monitored</a:t>
            </a:r>
            <a:endParaRPr lang="en-CA" u="sng" kern="0" dirty="0">
              <a:solidFill>
                <a:schemeClr val="tx2"/>
              </a:solidFill>
            </a:endParaRPr>
          </a:p>
        </p:txBody>
      </p:sp>
    </p:spTree>
    <p:extLst>
      <p:ext uri="{BB962C8B-B14F-4D97-AF65-F5344CB8AC3E}">
        <p14:creationId xmlns:p14="http://schemas.microsoft.com/office/powerpoint/2010/main" val="337571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4791680" y="2353059"/>
            <a:ext cx="5723920" cy="2077492"/>
          </a:xfrm>
        </p:spPr>
        <p:txBody>
          <a:bodyPr>
            <a:normAutofit fontScale="90000"/>
          </a:bodyPr>
          <a:lstStyle/>
          <a:p>
            <a:pPr algn="ctr"/>
            <a:r>
              <a:rPr lang="en-CA" sz="3000" dirty="0"/>
              <a:t>CIGI-IPSOS GLOBAL SURVEY ON INTERNET SECURITY </a:t>
            </a:r>
            <a:br>
              <a:rPr lang="en-CA" sz="3000" dirty="0"/>
            </a:br>
            <a:r>
              <a:rPr lang="en-CA" sz="3000" dirty="0"/>
              <a:t>AND TRUST</a:t>
            </a:r>
            <a:br>
              <a:rPr lang="en-CA" sz="3000" dirty="0"/>
            </a:br>
            <a:br>
              <a:rPr lang="en-CA" sz="3000" dirty="0"/>
            </a:br>
            <a:r>
              <a:rPr lang="en-CA" sz="3000" dirty="0"/>
              <a:t>Report 3: Hacktivism</a:t>
            </a:r>
            <a:endParaRPr lang="en-GB" sz="3000" dirty="0"/>
          </a:p>
        </p:txBody>
      </p:sp>
      <p:grpSp>
        <p:nvGrpSpPr>
          <p:cNvPr id="7" name="Group 6"/>
          <p:cNvGrpSpPr/>
          <p:nvPr/>
        </p:nvGrpSpPr>
        <p:grpSpPr>
          <a:xfrm>
            <a:off x="1847528" y="1"/>
            <a:ext cx="4932104" cy="3391805"/>
            <a:chOff x="622300" y="794"/>
            <a:chExt cx="6632574" cy="4562475"/>
          </a:xfrm>
        </p:grpSpPr>
        <p:sp>
          <p:nvSpPr>
            <p:cNvPr id="9" name="Freeform 51"/>
            <p:cNvSpPr>
              <a:spLocks/>
            </p:cNvSpPr>
            <p:nvPr userDrawn="1"/>
          </p:nvSpPr>
          <p:spPr bwMode="ltGray">
            <a:xfrm flipH="1">
              <a:off x="622300" y="794"/>
              <a:ext cx="6632574"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62"/>
            <p:cNvSpPr>
              <a:spLocks/>
            </p:cNvSpPr>
            <p:nvPr userDrawn="1"/>
          </p:nvSpPr>
          <p:spPr bwMode="ltGray">
            <a:xfrm flipH="1">
              <a:off x="1225862" y="136221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1" name="Footer Placeholder 10"/>
          <p:cNvSpPr>
            <a:spLocks noGrp="1"/>
          </p:cNvSpPr>
          <p:nvPr>
            <p:ph type="ftr" sz="quarter" idx="11"/>
          </p:nvPr>
        </p:nvSpPr>
        <p:spPr>
          <a:xfrm>
            <a:off x="5700001" y="5209292"/>
            <a:ext cx="4699059" cy="595972"/>
          </a:xfrm>
        </p:spPr>
        <p:txBody>
          <a:bodyPr/>
          <a:lstStyle>
            <a:lvl1pPr>
              <a:defRPr sz="1000">
                <a:solidFill>
                  <a:schemeClr val="accent4">
                    <a:lumMod val="75000"/>
                  </a:schemeClr>
                </a:solidFill>
              </a:defRPr>
            </a:lvl1pPr>
          </a:lstStyle>
          <a:p>
            <a:r>
              <a:rPr lang="en-GB" dirty="0"/>
              <a:t>© 2016 Ipsos.  All rights reserved. Contains Ipsos' Confidential and Proprietary information and may not be disclosed or reproduced without the prior written consent of Ipsos.</a:t>
            </a:r>
          </a:p>
        </p:txBody>
      </p:sp>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392" b="1392"/>
          <a:stretch>
            <a:fillRect/>
          </a:stretch>
        </p:blipFill>
        <p:spPr/>
      </p:pic>
      <p:pic>
        <p:nvPicPr>
          <p:cNvPr id="14" name="Picture 13" descr="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41122" y="412553"/>
            <a:ext cx="2326879" cy="949353"/>
          </a:xfrm>
          <a:prstGeom prst="rect">
            <a:avLst/>
          </a:prstGeom>
        </p:spPr>
      </p:pic>
    </p:spTree>
    <p:extLst>
      <p:ext uri="{BB962C8B-B14F-4D97-AF65-F5344CB8AC3E}">
        <p14:creationId xmlns:p14="http://schemas.microsoft.com/office/powerpoint/2010/main" val="606263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50670" y="4573906"/>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4572001"/>
            <a:ext cx="461010" cy="23050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71207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Q8. When it comes to exposing the confidential information of various groups, do you agree or disagree with the following: [Hacktivist groups are breaking the law and should be stopped]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228604"/>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Two thirds (66%) think ‘hacktivists’ are breaking the law and should be stopped</a:t>
            </a:r>
            <a:endParaRPr lang="en-CA" kern="0" dirty="0">
              <a:solidFill>
                <a:schemeClr val="tx2"/>
              </a:solidFill>
            </a:endParaRPr>
          </a:p>
        </p:txBody>
      </p:sp>
    </p:spTree>
    <p:extLst>
      <p:ext uri="{BB962C8B-B14F-4D97-AF65-F5344CB8AC3E}">
        <p14:creationId xmlns:p14="http://schemas.microsoft.com/office/powerpoint/2010/main" val="4271627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50670" y="3812858"/>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3625" y="3802381"/>
            <a:ext cx="461010" cy="230505"/>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71207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Q8. When it comes to exposing the confidential information of various groups, do you agree or disagree with the following: [Hacktivist groups play an important role in holding people accountable]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228604"/>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A majority agrees (58%) ‘hacktivist’ groups play an important role in holding people accountable </a:t>
            </a:r>
            <a:endParaRPr lang="en-CA" kern="0" dirty="0">
              <a:solidFill>
                <a:schemeClr val="tx2"/>
              </a:solidFill>
            </a:endParaRPr>
          </a:p>
        </p:txBody>
      </p:sp>
    </p:spTree>
    <p:extLst>
      <p:ext uri="{BB962C8B-B14F-4D97-AF65-F5344CB8AC3E}">
        <p14:creationId xmlns:p14="http://schemas.microsoft.com/office/powerpoint/2010/main" val="17603492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51816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51816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71207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Q8. When it comes to exposing the confidential information of various groups, do you agree or disagree with the following: [Hacktivist groups are a nuisance and provide no real value]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228604"/>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A majority (56%) also thinks ‘hacktivists’ are a nuisance and provide no real value</a:t>
            </a:r>
            <a:endParaRPr lang="en-CA" kern="0" dirty="0">
              <a:solidFill>
                <a:schemeClr val="tx2"/>
              </a:solidFill>
            </a:endParaRPr>
          </a:p>
        </p:txBody>
      </p:sp>
    </p:spTree>
    <p:extLst>
      <p:ext uri="{BB962C8B-B14F-4D97-AF65-F5344CB8AC3E}">
        <p14:creationId xmlns:p14="http://schemas.microsoft.com/office/powerpoint/2010/main" val="702733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41910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41910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71207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Q8. When it comes to exposing the confidential information of various groups, do you agree or disagree with the following: [If nobody else will keep someone accountable, hacktivist groups should step in and do the job]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228604"/>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Half (52%) think ‘hacktivists’ groups should step in when no one else will hold someone accountable</a:t>
            </a:r>
            <a:endParaRPr lang="en-CA" kern="0" dirty="0">
              <a:solidFill>
                <a:schemeClr val="tx2"/>
              </a:solidFill>
            </a:endParaRPr>
          </a:p>
        </p:txBody>
      </p:sp>
    </p:spTree>
    <p:extLst>
      <p:ext uri="{BB962C8B-B14F-4D97-AF65-F5344CB8AC3E}">
        <p14:creationId xmlns:p14="http://schemas.microsoft.com/office/powerpoint/2010/main" val="1222293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4791680" y="2145310"/>
            <a:ext cx="5723920" cy="2492990"/>
          </a:xfrm>
        </p:spPr>
        <p:txBody>
          <a:bodyPr>
            <a:normAutofit fontScale="90000"/>
          </a:bodyPr>
          <a:lstStyle/>
          <a:p>
            <a:pPr algn="ctr"/>
            <a:r>
              <a:rPr lang="en-CA" sz="3000" dirty="0"/>
              <a:t>CIGI-IPSOS GLOBAL SURVEY ON INTERNET SECURITY </a:t>
            </a:r>
            <a:br>
              <a:rPr lang="en-CA" sz="3000" dirty="0"/>
            </a:br>
            <a:r>
              <a:rPr lang="en-CA" sz="3000" dirty="0"/>
              <a:t>AND TRUST</a:t>
            </a:r>
            <a:br>
              <a:rPr lang="en-CA" sz="3000" dirty="0"/>
            </a:br>
            <a:br>
              <a:rPr lang="en-CA" sz="3000" dirty="0"/>
            </a:br>
            <a:r>
              <a:rPr lang="en-CA" sz="3000" dirty="0"/>
              <a:t>Report 4: National Security &amp; Digital Privacy</a:t>
            </a:r>
            <a:br>
              <a:rPr lang="en-CA" sz="3000" dirty="0"/>
            </a:br>
            <a:br>
              <a:rPr lang="en-CA" sz="3000" dirty="0"/>
            </a:br>
            <a:endParaRPr lang="en-GB" sz="3000" dirty="0"/>
          </a:p>
        </p:txBody>
      </p:sp>
      <p:grpSp>
        <p:nvGrpSpPr>
          <p:cNvPr id="7" name="Group 6"/>
          <p:cNvGrpSpPr/>
          <p:nvPr/>
        </p:nvGrpSpPr>
        <p:grpSpPr>
          <a:xfrm>
            <a:off x="1847528" y="1"/>
            <a:ext cx="4932104" cy="3391805"/>
            <a:chOff x="622300" y="794"/>
            <a:chExt cx="6632574" cy="4562475"/>
          </a:xfrm>
        </p:grpSpPr>
        <p:sp>
          <p:nvSpPr>
            <p:cNvPr id="9" name="Freeform 51"/>
            <p:cNvSpPr>
              <a:spLocks/>
            </p:cNvSpPr>
            <p:nvPr userDrawn="1"/>
          </p:nvSpPr>
          <p:spPr bwMode="ltGray">
            <a:xfrm flipH="1">
              <a:off x="622300" y="794"/>
              <a:ext cx="6632574"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62"/>
            <p:cNvSpPr>
              <a:spLocks/>
            </p:cNvSpPr>
            <p:nvPr userDrawn="1"/>
          </p:nvSpPr>
          <p:spPr bwMode="ltGray">
            <a:xfrm flipH="1">
              <a:off x="1225862" y="136221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1" name="Footer Placeholder 10"/>
          <p:cNvSpPr>
            <a:spLocks noGrp="1"/>
          </p:cNvSpPr>
          <p:nvPr>
            <p:ph type="ftr" sz="quarter" idx="11"/>
          </p:nvPr>
        </p:nvSpPr>
        <p:spPr>
          <a:xfrm>
            <a:off x="5700001" y="5209292"/>
            <a:ext cx="4699059" cy="595972"/>
          </a:xfrm>
        </p:spPr>
        <p:txBody>
          <a:bodyPr/>
          <a:lstStyle>
            <a:lvl1pPr>
              <a:defRPr sz="1000">
                <a:solidFill>
                  <a:schemeClr val="accent4">
                    <a:lumMod val="75000"/>
                  </a:schemeClr>
                </a:solidFill>
              </a:defRPr>
            </a:lvl1pPr>
          </a:lstStyle>
          <a:p>
            <a:r>
              <a:rPr lang="en-GB" dirty="0"/>
              <a:t>© 2016 Ipsos.  All rights reserved. Contains Ipsos' Confidential and Proprietary information and may not be disclosed or reproduced without the prior written consent of Ipsos.</a:t>
            </a:r>
          </a:p>
        </p:txBody>
      </p:sp>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392" b="1392"/>
          <a:stretch>
            <a:fillRect/>
          </a:stretch>
        </p:blipFill>
        <p:spPr/>
      </p:pic>
      <p:pic>
        <p:nvPicPr>
          <p:cNvPr id="14" name="Picture 13" descr="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41122" y="412553"/>
            <a:ext cx="2326879" cy="949353"/>
          </a:xfrm>
          <a:prstGeom prst="rect">
            <a:avLst/>
          </a:prstGeom>
        </p:spPr>
      </p:pic>
    </p:spTree>
    <p:extLst>
      <p:ext uri="{BB962C8B-B14F-4D97-AF65-F5344CB8AC3E}">
        <p14:creationId xmlns:p14="http://schemas.microsoft.com/office/powerpoint/2010/main" val="1244880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859462" y="6150114"/>
            <a:ext cx="71207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Q10. To what extent do you agree or disagree with the following statements: [Law enforcement agencies should have a right to access the content of their citizens’ online communications for valid national security reasons.]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859460" y="194087"/>
            <a:ext cx="697974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Seven in ten (70%) agree law enforcement should have the right to access content of citizens’ online communications for national security reasons</a:t>
            </a:r>
            <a:endParaRPr lang="en-CA" kern="0" dirty="0">
              <a:solidFill>
                <a:schemeClr val="tx2"/>
              </a:solidFill>
            </a:endParaRPr>
          </a:p>
        </p:txBody>
      </p:sp>
    </p:spTree>
    <p:extLst>
      <p:ext uri="{BB962C8B-B14F-4D97-AF65-F5344CB8AC3E}">
        <p14:creationId xmlns:p14="http://schemas.microsoft.com/office/powerpoint/2010/main" val="23432538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extLst/>
          </p:nvPr>
        </p:nvGraphicFramePr>
        <p:xfrm>
          <a:off x="1524000" y="838200"/>
          <a:ext cx="8357374"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txBox="1">
            <a:spLocks/>
          </p:cNvSpPr>
          <p:nvPr/>
        </p:nvSpPr>
        <p:spPr>
          <a:xfrm>
            <a:off x="1752601" y="353250"/>
            <a:ext cx="6522539"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US" dirty="0">
                <a:solidFill>
                  <a:srgbClr val="1B365D"/>
                </a:solidFill>
              </a:rPr>
              <a:t>Global citizens want governments to work together to address threats, find criminals </a:t>
            </a:r>
          </a:p>
        </p:txBody>
      </p:sp>
      <p:sp>
        <p:nvSpPr>
          <p:cNvPr id="3" name="TextBox 2"/>
          <p:cNvSpPr txBox="1"/>
          <p:nvPr/>
        </p:nvSpPr>
        <p:spPr>
          <a:xfrm>
            <a:off x="1676400" y="1371601"/>
            <a:ext cx="1524000" cy="276999"/>
          </a:xfrm>
          <a:prstGeom prst="rect">
            <a:avLst/>
          </a:prstGeom>
          <a:solidFill>
            <a:schemeClr val="bg1">
              <a:lumMod val="50000"/>
            </a:schemeClr>
          </a:solidFill>
        </p:spPr>
        <p:txBody>
          <a:bodyPr vert="horz" wrap="square" lIns="0" tIns="0" rIns="0" bIns="0" rtlCol="0">
            <a:spAutoFit/>
          </a:bodyPr>
          <a:lstStyle/>
          <a:p>
            <a:pPr marL="4763" algn="ctr"/>
            <a:r>
              <a:rPr lang="en-US" b="1" dirty="0">
                <a:solidFill>
                  <a:schemeClr val="bg1"/>
                </a:solidFill>
                <a:latin typeface="+mj-lt"/>
                <a:ea typeface="+mj-ea"/>
                <a:cs typeface="+mj-cs"/>
              </a:rPr>
              <a:t>Global Total</a:t>
            </a:r>
          </a:p>
        </p:txBody>
      </p:sp>
      <p:sp>
        <p:nvSpPr>
          <p:cNvPr id="7" name="Rectangle 6"/>
          <p:cNvSpPr/>
          <p:nvPr/>
        </p:nvSpPr>
        <p:spPr>
          <a:xfrm>
            <a:off x="1676401" y="6273225"/>
            <a:ext cx="7620000" cy="246221"/>
          </a:xfrm>
          <a:prstGeom prst="rect">
            <a:avLst/>
          </a:prstGeom>
        </p:spPr>
        <p:txBody>
          <a:bodyPr wrap="square">
            <a:spAutoFit/>
          </a:bodyPr>
          <a:lstStyle/>
          <a:p>
            <a:pPr lvl="0" fontAlgn="base">
              <a:spcBef>
                <a:spcPct val="0"/>
              </a:spcBef>
              <a:spcAft>
                <a:spcPct val="0"/>
              </a:spcAft>
            </a:pPr>
            <a:r>
              <a:rPr lang="en-CA" sz="1000" kern="0" dirty="0">
                <a:solidFill>
                  <a:srgbClr val="002060"/>
                </a:solidFill>
              </a:rPr>
              <a:t>Q10. To what extent do you agree or disagree with the following statements: </a:t>
            </a:r>
            <a:r>
              <a:rPr lang="en-US" sz="1000" kern="0" dirty="0">
                <a:solidFill>
                  <a:srgbClr val="002060"/>
                </a:solidFill>
              </a:rPr>
              <a:t>Base: All Respondents 2015 Total  (n=24,143)</a:t>
            </a:r>
          </a:p>
        </p:txBody>
      </p:sp>
    </p:spTree>
    <p:extLst>
      <p:ext uri="{BB962C8B-B14F-4D97-AF65-F5344CB8AC3E}">
        <p14:creationId xmlns:p14="http://schemas.microsoft.com/office/powerpoint/2010/main" val="2725052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1066800"/>
          <a:ext cx="7641124" cy="5154592"/>
        </p:xfrm>
        <a:graphic>
          <a:graphicData uri="http://schemas.openxmlformats.org/drawingml/2006/chart">
            <c:chart xmlns:c="http://schemas.openxmlformats.org/drawingml/2006/chart" xmlns:r="http://schemas.openxmlformats.org/officeDocument/2006/relationships" r:id="rId2"/>
          </a:graphicData>
        </a:graphic>
      </p:graphicFrame>
      <p:sp>
        <p:nvSpPr>
          <p:cNvPr id="11" name="Rectangle 10"/>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monitored] </a:t>
            </a:r>
            <a:r>
              <a:rPr lang="en-US" sz="1000" kern="0" dirty="0">
                <a:solidFill>
                  <a:srgbClr val="002060"/>
                </a:solidFill>
              </a:rPr>
              <a:t>Base: All Respondents 2015 Total  (n=24,143)</a:t>
            </a:r>
          </a:p>
        </p:txBody>
      </p:sp>
      <p:cxnSp>
        <p:nvCxnSpPr>
          <p:cNvPr id="8" name="Straight Connector 7"/>
          <p:cNvCxnSpPr/>
          <p:nvPr/>
        </p:nvCxnSpPr>
        <p:spPr>
          <a:xfrm>
            <a:off x="1524000" y="19812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Europe and G-8 countries are most likely to be skeptical that their activities on the internet are not being </a:t>
            </a:r>
            <a:r>
              <a:rPr lang="en-CA" u="sng" dirty="0">
                <a:solidFill>
                  <a:schemeClr val="tx2"/>
                </a:solidFill>
              </a:rPr>
              <a:t>monitored</a:t>
            </a:r>
            <a:endParaRPr lang="en-CA" u="sng" kern="0" dirty="0">
              <a:solidFill>
                <a:schemeClr val="tx2"/>
              </a:solidFill>
            </a:endParaRPr>
          </a:p>
        </p:txBody>
      </p:sp>
    </p:spTree>
    <p:extLst>
      <p:ext uri="{BB962C8B-B14F-4D97-AF65-F5344CB8AC3E}">
        <p14:creationId xmlns:p14="http://schemas.microsoft.com/office/powerpoint/2010/main" val="2721158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990600"/>
          <a:ext cx="7641124" cy="523079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870892" y="6202371"/>
            <a:ext cx="651110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Q6. To what extent do you trust that your activities on the internet are not censored or monitored: [Not censored] </a:t>
            </a:r>
            <a:r>
              <a:rPr lang="en-US" sz="1000" kern="0" dirty="0">
                <a:solidFill>
                  <a:srgbClr val="002060"/>
                </a:solidFill>
              </a:rPr>
              <a:t>Base: All Respondents 2015 Total  (n=24,143)</a:t>
            </a:r>
          </a:p>
        </p:txBody>
      </p:sp>
      <p:cxnSp>
        <p:nvCxnSpPr>
          <p:cNvPr id="8" name="Straight Connector 7"/>
          <p:cNvCxnSpPr/>
          <p:nvPr/>
        </p:nvCxnSpPr>
        <p:spPr>
          <a:xfrm>
            <a:off x="1524000" y="19050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676400" y="228603"/>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APAC and G-8 countries are most likely to be skeptical that their activities on the internet are not being </a:t>
            </a:r>
            <a:r>
              <a:rPr lang="en-CA" u="sng" dirty="0">
                <a:solidFill>
                  <a:schemeClr val="tx2"/>
                </a:solidFill>
              </a:rPr>
              <a:t>censored</a:t>
            </a:r>
            <a:endParaRPr lang="en-CA" u="sng" kern="0" dirty="0">
              <a:solidFill>
                <a:schemeClr val="tx2"/>
              </a:solidFill>
            </a:endParaRPr>
          </a:p>
        </p:txBody>
      </p:sp>
    </p:spTree>
    <p:extLst>
      <p:ext uri="{BB962C8B-B14F-4D97-AF65-F5344CB8AC3E}">
        <p14:creationId xmlns:p14="http://schemas.microsoft.com/office/powerpoint/2010/main" val="2620665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4791680" y="2145310"/>
            <a:ext cx="5723920" cy="2492990"/>
          </a:xfrm>
        </p:spPr>
        <p:txBody>
          <a:bodyPr>
            <a:normAutofit fontScale="90000"/>
          </a:bodyPr>
          <a:lstStyle/>
          <a:p>
            <a:pPr algn="ctr"/>
            <a:r>
              <a:rPr lang="en-CA" sz="3000" dirty="0"/>
              <a:t>CIGI-IPSOS GLOBAL SURVEY ON INTERNET SECURITY </a:t>
            </a:r>
            <a:br>
              <a:rPr lang="en-CA" sz="3000" dirty="0"/>
            </a:br>
            <a:r>
              <a:rPr lang="en-CA" sz="3000" dirty="0"/>
              <a:t>AND TRUST</a:t>
            </a:r>
            <a:br>
              <a:rPr lang="en-CA" sz="3000" dirty="0"/>
            </a:br>
            <a:br>
              <a:rPr lang="en-CA" sz="3000" dirty="0"/>
            </a:br>
            <a:r>
              <a:rPr lang="en-CA" sz="3000" dirty="0"/>
              <a:t>Report 5: Private Sector </a:t>
            </a:r>
            <a:br>
              <a:rPr lang="en-CA" sz="3000" dirty="0"/>
            </a:br>
            <a:r>
              <a:rPr lang="en-CA" sz="3000" dirty="0"/>
              <a:t>Data Practices</a:t>
            </a:r>
            <a:endParaRPr lang="en-GB" sz="3000" dirty="0"/>
          </a:p>
        </p:txBody>
      </p:sp>
      <p:grpSp>
        <p:nvGrpSpPr>
          <p:cNvPr id="7" name="Group 6"/>
          <p:cNvGrpSpPr/>
          <p:nvPr/>
        </p:nvGrpSpPr>
        <p:grpSpPr>
          <a:xfrm>
            <a:off x="1847528" y="1"/>
            <a:ext cx="4932104" cy="3391805"/>
            <a:chOff x="622300" y="794"/>
            <a:chExt cx="6632574" cy="4562475"/>
          </a:xfrm>
        </p:grpSpPr>
        <p:sp>
          <p:nvSpPr>
            <p:cNvPr id="9" name="Freeform 51"/>
            <p:cNvSpPr>
              <a:spLocks/>
            </p:cNvSpPr>
            <p:nvPr userDrawn="1"/>
          </p:nvSpPr>
          <p:spPr bwMode="ltGray">
            <a:xfrm flipH="1">
              <a:off x="622300" y="794"/>
              <a:ext cx="6632574"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62"/>
            <p:cNvSpPr>
              <a:spLocks/>
            </p:cNvSpPr>
            <p:nvPr userDrawn="1"/>
          </p:nvSpPr>
          <p:spPr bwMode="ltGray">
            <a:xfrm flipH="1">
              <a:off x="1225862" y="136221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1" name="Footer Placeholder 10"/>
          <p:cNvSpPr>
            <a:spLocks noGrp="1"/>
          </p:cNvSpPr>
          <p:nvPr>
            <p:ph type="ftr" sz="quarter" idx="11"/>
          </p:nvPr>
        </p:nvSpPr>
        <p:spPr>
          <a:xfrm>
            <a:off x="5700001" y="5209292"/>
            <a:ext cx="4699059" cy="595972"/>
          </a:xfrm>
        </p:spPr>
        <p:txBody>
          <a:bodyPr/>
          <a:lstStyle>
            <a:lvl1pPr>
              <a:defRPr sz="1000">
                <a:solidFill>
                  <a:schemeClr val="accent4">
                    <a:lumMod val="75000"/>
                  </a:schemeClr>
                </a:solidFill>
              </a:defRPr>
            </a:lvl1pPr>
          </a:lstStyle>
          <a:p>
            <a:r>
              <a:rPr lang="en-GB" dirty="0"/>
              <a:t>© 2016 Ipsos.  All rights reserved. Contains Ipsos' Confidential and Proprietary information and may not be disclosed or reproduced without the prior written consent of Ipsos.</a:t>
            </a:r>
          </a:p>
        </p:txBody>
      </p:sp>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392" b="1392"/>
          <a:stretch>
            <a:fillRect/>
          </a:stretch>
        </p:blipFill>
        <p:spPr/>
      </p:pic>
      <p:pic>
        <p:nvPicPr>
          <p:cNvPr id="14" name="Picture 13" descr="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41122" y="412553"/>
            <a:ext cx="2326879" cy="949353"/>
          </a:xfrm>
          <a:prstGeom prst="rect">
            <a:avLst/>
          </a:prstGeom>
        </p:spPr>
      </p:pic>
    </p:spTree>
    <p:extLst>
      <p:ext uri="{BB962C8B-B14F-4D97-AF65-F5344CB8AC3E}">
        <p14:creationId xmlns:p14="http://schemas.microsoft.com/office/powerpoint/2010/main" val="333043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2004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286" y="3199944"/>
            <a:ext cx="458114" cy="22905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859462" y="6150114"/>
            <a:ext cx="6813244"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Q16. Do you know that companies that provide free online services often sell your personal data to governments and other companies? </a:t>
            </a:r>
            <a:r>
              <a:rPr lang="en-US" sz="1000" kern="0" dirty="0">
                <a:solidFill>
                  <a:srgbClr val="002060"/>
                </a:solidFill>
              </a:rPr>
              <a:t>Base: All Respondents 2015 Total  (n=24,143)</a:t>
            </a:r>
          </a:p>
        </p:txBody>
      </p:sp>
      <p:cxnSp>
        <p:nvCxnSpPr>
          <p:cNvPr id="10" name="Straight Connector 9"/>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3" name="Title 1"/>
          <p:cNvSpPr txBox="1">
            <a:spLocks/>
          </p:cNvSpPr>
          <p:nvPr/>
        </p:nvSpPr>
        <p:spPr>
          <a:xfrm>
            <a:off x="1676400" y="228607"/>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Half (49%) are aware that companies that provide free online services can sell personal data to governments and other companies</a:t>
            </a:r>
            <a:endParaRPr lang="en-CA" kern="0" dirty="0">
              <a:solidFill>
                <a:schemeClr val="tx2"/>
              </a:solidFill>
            </a:endParaRPr>
          </a:p>
        </p:txBody>
      </p:sp>
    </p:spTree>
    <p:extLst>
      <p:ext uri="{BB962C8B-B14F-4D97-AF65-F5344CB8AC3E}">
        <p14:creationId xmlns:p14="http://schemas.microsoft.com/office/powerpoint/2010/main" val="3169130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43434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43434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6674939" cy="400110"/>
          </a:xfrm>
          <a:prstGeom prst="rect">
            <a:avLst/>
          </a:prstGeom>
        </p:spPr>
        <p:txBody>
          <a:bodyPr wrap="square">
            <a:spAutoFit/>
          </a:bodyPr>
          <a:lstStyle/>
          <a:p>
            <a:pPr fontAlgn="base">
              <a:spcBef>
                <a:spcPct val="0"/>
              </a:spcBef>
              <a:spcAft>
                <a:spcPct val="0"/>
              </a:spcAft>
            </a:pPr>
            <a:r>
              <a:rPr lang="en-CA" sz="1000" kern="0" dirty="0">
                <a:solidFill>
                  <a:srgbClr val="002060"/>
                </a:solidFill>
              </a:rPr>
              <a:t>Q20. Thinking about this, to what extent do you agree or disagree with the following statements: [I’m concerned that my information may be bought or sold] </a:t>
            </a: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0" name="Title 1"/>
          <p:cNvSpPr txBox="1">
            <a:spLocks/>
          </p:cNvSpPr>
          <p:nvPr/>
        </p:nvSpPr>
        <p:spPr>
          <a:xfrm>
            <a:off x="1676400" y="353251"/>
            <a:ext cx="6858000" cy="249299"/>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Eight in ten (79%) are concerned their information may be bought or sold</a:t>
            </a:r>
            <a:endParaRPr lang="en-CA" kern="0" dirty="0">
              <a:solidFill>
                <a:schemeClr val="tx2"/>
              </a:solidFill>
            </a:endParaRPr>
          </a:p>
        </p:txBody>
      </p:sp>
    </p:spTree>
    <p:extLst>
      <p:ext uri="{BB962C8B-B14F-4D97-AF65-F5344CB8AC3E}">
        <p14:creationId xmlns:p14="http://schemas.microsoft.com/office/powerpoint/2010/main" val="2126318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990600"/>
          <a:ext cx="7641124" cy="5230792"/>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Q10. To what extent do you agree or disagree with the following statements: [Law enforcement agencies should have a right to access the content of their citizens’ online communications for valid national security reasons.]</a:t>
            </a:r>
          </a:p>
          <a:p>
            <a:pPr fontAlgn="base">
              <a:spcBef>
                <a:spcPct val="0"/>
              </a:spcBef>
              <a:spcAft>
                <a:spcPct val="0"/>
              </a:spcAft>
            </a:pPr>
            <a:r>
              <a:rPr lang="en-US" sz="1000" kern="0" dirty="0">
                <a:solidFill>
                  <a:srgbClr val="002060"/>
                </a:solidFill>
              </a:rPr>
              <a:t>Base: All Respondents Total  (n=24,143)</a:t>
            </a:r>
          </a:p>
        </p:txBody>
      </p:sp>
      <p:cxnSp>
        <p:nvCxnSpPr>
          <p:cNvPr id="6" name="Straight Connector 5"/>
          <p:cNvCxnSpPr/>
          <p:nvPr/>
        </p:nvCxnSpPr>
        <p:spPr>
          <a:xfrm>
            <a:off x="1524000" y="19050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859461" y="75891"/>
            <a:ext cx="6598739" cy="747897"/>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Middle East/Africa residents are most likely to agree law enforcement should have the right to access content of citizens’ online communication for national security reasons</a:t>
            </a:r>
            <a:endParaRPr lang="en-CA" kern="0" dirty="0">
              <a:solidFill>
                <a:schemeClr val="tx2"/>
              </a:solidFill>
            </a:endParaRPr>
          </a:p>
        </p:txBody>
      </p:sp>
    </p:spTree>
    <p:extLst>
      <p:ext uri="{BB962C8B-B14F-4D97-AF65-F5344CB8AC3E}">
        <p14:creationId xmlns:p14="http://schemas.microsoft.com/office/powerpoint/2010/main" val="2972325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Q10. To what extent do you agree or disagree with the following statements: [When someone is suspected of a crime, governments should be able to find out who their suspects communicated with online.]</a:t>
            </a:r>
          </a:p>
          <a:p>
            <a:pPr fontAlgn="base">
              <a:spcBef>
                <a:spcPct val="0"/>
              </a:spcBef>
              <a:spcAft>
                <a:spcPct val="0"/>
              </a:spcAft>
            </a:pP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859461" y="200540"/>
            <a:ext cx="6598739"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Over eight in ten (85%) agree governments should be able to find out who their suspects communicated with online </a:t>
            </a:r>
            <a:endParaRPr lang="en-CA" kern="0" dirty="0">
              <a:solidFill>
                <a:schemeClr val="tx2"/>
              </a:solidFill>
            </a:endParaRPr>
          </a:p>
        </p:txBody>
      </p:sp>
    </p:spTree>
    <p:extLst>
      <p:ext uri="{BB962C8B-B14F-4D97-AF65-F5344CB8AC3E}">
        <p14:creationId xmlns:p14="http://schemas.microsoft.com/office/powerpoint/2010/main" val="304314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990600"/>
          <a:ext cx="7641124" cy="5230792"/>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Q10. To what extent do you agree or disagree with the following statements: [When someone is suspected of a crime, governments should be able to find out who their suspects communicated with online..]</a:t>
            </a:r>
          </a:p>
          <a:p>
            <a:pPr fontAlgn="base">
              <a:spcBef>
                <a:spcPct val="0"/>
              </a:spcBef>
              <a:spcAft>
                <a:spcPct val="0"/>
              </a:spcAft>
            </a:pPr>
            <a:r>
              <a:rPr lang="en-US" sz="1000" kern="0" dirty="0">
                <a:solidFill>
                  <a:srgbClr val="002060"/>
                </a:solidFill>
              </a:rPr>
              <a:t>Base: All Respondents Total  (n=24,143)</a:t>
            </a:r>
          </a:p>
        </p:txBody>
      </p:sp>
      <p:cxnSp>
        <p:nvCxnSpPr>
          <p:cNvPr id="6" name="Straight Connector 5"/>
          <p:cNvCxnSpPr/>
          <p:nvPr/>
        </p:nvCxnSpPr>
        <p:spPr>
          <a:xfrm>
            <a:off x="1524000" y="19050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859461" y="200540"/>
            <a:ext cx="6598739"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Middle East/Africa residents are most likely to agree governments should be able to find out who their suspects communicated with online</a:t>
            </a:r>
            <a:endParaRPr lang="en-CA" kern="0" dirty="0">
              <a:solidFill>
                <a:schemeClr val="tx2"/>
              </a:solidFill>
            </a:endParaRPr>
          </a:p>
        </p:txBody>
      </p:sp>
    </p:spTree>
    <p:extLst>
      <p:ext uri="{BB962C8B-B14F-4D97-AF65-F5344CB8AC3E}">
        <p14:creationId xmlns:p14="http://schemas.microsoft.com/office/powerpoint/2010/main" val="100215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Q10. To what extent do you agree or disagree with the following statements: [Companies should not develop technologies that prevent law enforcement from accessing the content of your online conversations.]</a:t>
            </a:r>
          </a:p>
          <a:p>
            <a:pPr fontAlgn="base">
              <a:spcBef>
                <a:spcPct val="0"/>
              </a:spcBef>
              <a:spcAft>
                <a:spcPct val="0"/>
              </a:spcAft>
            </a:pP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200540"/>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Over six in ten (63%) agree companies should </a:t>
            </a:r>
            <a:r>
              <a:rPr lang="en-CA" i="1" dirty="0">
                <a:solidFill>
                  <a:schemeClr val="tx2"/>
                </a:solidFill>
              </a:rPr>
              <a:t>not</a:t>
            </a:r>
            <a:r>
              <a:rPr lang="en-CA" dirty="0">
                <a:solidFill>
                  <a:schemeClr val="tx2"/>
                </a:solidFill>
              </a:rPr>
              <a:t> develop technologies to prevent law enforcement from accessing online conversations</a:t>
            </a:r>
            <a:endParaRPr lang="en-CA" kern="0" dirty="0">
              <a:solidFill>
                <a:schemeClr val="tx2"/>
              </a:solidFill>
            </a:endParaRPr>
          </a:p>
        </p:txBody>
      </p:sp>
    </p:spTree>
    <p:extLst>
      <p:ext uri="{BB962C8B-B14F-4D97-AF65-F5344CB8AC3E}">
        <p14:creationId xmlns:p14="http://schemas.microsoft.com/office/powerpoint/2010/main" val="1934104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4791680" y="2353059"/>
            <a:ext cx="5723920" cy="2077492"/>
          </a:xfrm>
        </p:spPr>
        <p:txBody>
          <a:bodyPr>
            <a:normAutofit fontScale="90000"/>
          </a:bodyPr>
          <a:lstStyle/>
          <a:p>
            <a:pPr algn="ctr"/>
            <a:r>
              <a:rPr lang="en-CA" sz="3000" dirty="0"/>
              <a:t>CIGI-IPSOS GLOBAL SURVEY ON INTERNET SECURITY </a:t>
            </a:r>
            <a:br>
              <a:rPr lang="en-CA" sz="3000" dirty="0"/>
            </a:br>
            <a:r>
              <a:rPr lang="en-CA" sz="3000" dirty="0"/>
              <a:t>AND TRUST</a:t>
            </a:r>
            <a:br>
              <a:rPr lang="en-CA" sz="3000" dirty="0"/>
            </a:br>
            <a:br>
              <a:rPr lang="en-CA" sz="3000" dirty="0"/>
            </a:br>
            <a:r>
              <a:rPr lang="en-CA" sz="3000" dirty="0"/>
              <a:t>Report 2: The Dark Net</a:t>
            </a:r>
            <a:endParaRPr lang="en-GB" sz="3000" dirty="0"/>
          </a:p>
        </p:txBody>
      </p:sp>
      <p:grpSp>
        <p:nvGrpSpPr>
          <p:cNvPr id="7" name="Group 6"/>
          <p:cNvGrpSpPr/>
          <p:nvPr/>
        </p:nvGrpSpPr>
        <p:grpSpPr>
          <a:xfrm>
            <a:off x="1847528" y="1"/>
            <a:ext cx="4932104" cy="3391805"/>
            <a:chOff x="622300" y="794"/>
            <a:chExt cx="6632574" cy="4562475"/>
          </a:xfrm>
        </p:grpSpPr>
        <p:sp>
          <p:nvSpPr>
            <p:cNvPr id="9" name="Freeform 51"/>
            <p:cNvSpPr>
              <a:spLocks/>
            </p:cNvSpPr>
            <p:nvPr userDrawn="1"/>
          </p:nvSpPr>
          <p:spPr bwMode="ltGray">
            <a:xfrm flipH="1">
              <a:off x="622300" y="794"/>
              <a:ext cx="6632574" cy="4038600"/>
            </a:xfrm>
            <a:custGeom>
              <a:avLst/>
              <a:gdLst>
                <a:gd name="T0" fmla="*/ 0 w 4178"/>
                <a:gd name="T1" fmla="*/ 0 h 2544"/>
                <a:gd name="T2" fmla="*/ 2544 w 4178"/>
                <a:gd name="T3" fmla="*/ 2544 h 2544"/>
                <a:gd name="T4" fmla="*/ 4178 w 4178"/>
                <a:gd name="T5" fmla="*/ 0 h 2544"/>
                <a:gd name="T6" fmla="*/ 0 w 4178"/>
                <a:gd name="T7" fmla="*/ 0 h 2544"/>
              </a:gdLst>
              <a:ahLst/>
              <a:cxnLst>
                <a:cxn ang="0">
                  <a:pos x="T0" y="T1"/>
                </a:cxn>
                <a:cxn ang="0">
                  <a:pos x="T2" y="T3"/>
                </a:cxn>
                <a:cxn ang="0">
                  <a:pos x="T4" y="T5"/>
                </a:cxn>
                <a:cxn ang="0">
                  <a:pos x="T6" y="T7"/>
                </a:cxn>
              </a:cxnLst>
              <a:rect l="0" t="0" r="r" b="b"/>
              <a:pathLst>
                <a:path w="4178" h="2544">
                  <a:moveTo>
                    <a:pt x="0" y="0"/>
                  </a:moveTo>
                  <a:lnTo>
                    <a:pt x="2544" y="2544"/>
                  </a:lnTo>
                  <a:lnTo>
                    <a:pt x="4178" y="0"/>
                  </a:lnTo>
                  <a:lnTo>
                    <a:pt x="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0" name="Freeform 53"/>
            <p:cNvSpPr>
              <a:spLocks/>
            </p:cNvSpPr>
            <p:nvPr userDrawn="1"/>
          </p:nvSpPr>
          <p:spPr bwMode="ltGray">
            <a:xfrm flipH="1">
              <a:off x="1730375" y="1470819"/>
              <a:ext cx="2584450" cy="3092450"/>
            </a:xfrm>
            <a:custGeom>
              <a:avLst/>
              <a:gdLst>
                <a:gd name="T0" fmla="*/ 490 w 1628"/>
                <a:gd name="T1" fmla="*/ 1948 h 1948"/>
                <a:gd name="T2" fmla="*/ 402 w 1628"/>
                <a:gd name="T3" fmla="*/ 1886 h 1948"/>
                <a:gd name="T4" fmla="*/ 322 w 1628"/>
                <a:gd name="T5" fmla="*/ 1816 h 1948"/>
                <a:gd name="T6" fmla="*/ 250 w 1628"/>
                <a:gd name="T7" fmla="*/ 1740 h 1948"/>
                <a:gd name="T8" fmla="*/ 188 w 1628"/>
                <a:gd name="T9" fmla="*/ 1658 h 1948"/>
                <a:gd name="T10" fmla="*/ 134 w 1628"/>
                <a:gd name="T11" fmla="*/ 1570 h 1948"/>
                <a:gd name="T12" fmla="*/ 88 w 1628"/>
                <a:gd name="T13" fmla="*/ 1480 h 1948"/>
                <a:gd name="T14" fmla="*/ 52 w 1628"/>
                <a:gd name="T15" fmla="*/ 1384 h 1948"/>
                <a:gd name="T16" fmla="*/ 26 w 1628"/>
                <a:gd name="T17" fmla="*/ 1286 h 1948"/>
                <a:gd name="T18" fmla="*/ 8 w 1628"/>
                <a:gd name="T19" fmla="*/ 1186 h 1948"/>
                <a:gd name="T20" fmla="*/ 0 w 1628"/>
                <a:gd name="T21" fmla="*/ 1086 h 1948"/>
                <a:gd name="T22" fmla="*/ 2 w 1628"/>
                <a:gd name="T23" fmla="*/ 984 h 1948"/>
                <a:gd name="T24" fmla="*/ 14 w 1628"/>
                <a:gd name="T25" fmla="*/ 882 h 1948"/>
                <a:gd name="T26" fmla="*/ 36 w 1628"/>
                <a:gd name="T27" fmla="*/ 780 h 1948"/>
                <a:gd name="T28" fmla="*/ 70 w 1628"/>
                <a:gd name="T29" fmla="*/ 682 h 1948"/>
                <a:gd name="T30" fmla="*/ 112 w 1628"/>
                <a:gd name="T31" fmla="*/ 584 h 1948"/>
                <a:gd name="T32" fmla="*/ 166 w 1628"/>
                <a:gd name="T33" fmla="*/ 490 h 1948"/>
                <a:gd name="T34" fmla="*/ 196 w 1628"/>
                <a:gd name="T35" fmla="*/ 444 h 1948"/>
                <a:gd name="T36" fmla="*/ 262 w 1628"/>
                <a:gd name="T37" fmla="*/ 360 h 1948"/>
                <a:gd name="T38" fmla="*/ 334 w 1628"/>
                <a:gd name="T39" fmla="*/ 284 h 1948"/>
                <a:gd name="T40" fmla="*/ 414 w 1628"/>
                <a:gd name="T41" fmla="*/ 218 h 1948"/>
                <a:gd name="T42" fmla="*/ 498 w 1628"/>
                <a:gd name="T43" fmla="*/ 160 h 1948"/>
                <a:gd name="T44" fmla="*/ 588 w 1628"/>
                <a:gd name="T45" fmla="*/ 110 h 1948"/>
                <a:gd name="T46" fmla="*/ 682 w 1628"/>
                <a:gd name="T47" fmla="*/ 68 h 1948"/>
                <a:gd name="T48" fmla="*/ 778 w 1628"/>
                <a:gd name="T49" fmla="*/ 38 h 1948"/>
                <a:gd name="T50" fmla="*/ 876 w 1628"/>
                <a:gd name="T51" fmla="*/ 16 h 1948"/>
                <a:gd name="T52" fmla="*/ 978 w 1628"/>
                <a:gd name="T53" fmla="*/ 2 h 1948"/>
                <a:gd name="T54" fmla="*/ 1080 w 1628"/>
                <a:gd name="T55" fmla="*/ 0 h 1948"/>
                <a:gd name="T56" fmla="*/ 1182 w 1628"/>
                <a:gd name="T57" fmla="*/ 8 h 1948"/>
                <a:gd name="T58" fmla="*/ 1282 w 1628"/>
                <a:gd name="T59" fmla="*/ 24 h 1948"/>
                <a:gd name="T60" fmla="*/ 1382 w 1628"/>
                <a:gd name="T61" fmla="*/ 52 h 1948"/>
                <a:gd name="T62" fmla="*/ 1482 w 1628"/>
                <a:gd name="T63" fmla="*/ 88 h 1948"/>
                <a:gd name="T64" fmla="*/ 1576 w 1628"/>
                <a:gd name="T65" fmla="*/ 136 h 1948"/>
                <a:gd name="T66" fmla="*/ 1624 w 1628"/>
                <a:gd name="T67" fmla="*/ 164 h 1948"/>
                <a:gd name="T68" fmla="*/ 490 w 1628"/>
                <a:gd name="T69" fmla="*/ 1948 h 19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28" h="1948">
                  <a:moveTo>
                    <a:pt x="490" y="1948"/>
                  </a:moveTo>
                  <a:lnTo>
                    <a:pt x="490" y="1948"/>
                  </a:lnTo>
                  <a:lnTo>
                    <a:pt x="444" y="1918"/>
                  </a:lnTo>
                  <a:lnTo>
                    <a:pt x="402" y="1886"/>
                  </a:lnTo>
                  <a:lnTo>
                    <a:pt x="360" y="1852"/>
                  </a:lnTo>
                  <a:lnTo>
                    <a:pt x="322" y="1816"/>
                  </a:lnTo>
                  <a:lnTo>
                    <a:pt x="286" y="1778"/>
                  </a:lnTo>
                  <a:lnTo>
                    <a:pt x="250" y="1740"/>
                  </a:lnTo>
                  <a:lnTo>
                    <a:pt x="218" y="1700"/>
                  </a:lnTo>
                  <a:lnTo>
                    <a:pt x="188" y="1658"/>
                  </a:lnTo>
                  <a:lnTo>
                    <a:pt x="160" y="1614"/>
                  </a:lnTo>
                  <a:lnTo>
                    <a:pt x="134" y="1570"/>
                  </a:lnTo>
                  <a:lnTo>
                    <a:pt x="110" y="1526"/>
                  </a:lnTo>
                  <a:lnTo>
                    <a:pt x="88" y="1480"/>
                  </a:lnTo>
                  <a:lnTo>
                    <a:pt x="70" y="1432"/>
                  </a:lnTo>
                  <a:lnTo>
                    <a:pt x="52" y="1384"/>
                  </a:lnTo>
                  <a:lnTo>
                    <a:pt x="38" y="1336"/>
                  </a:lnTo>
                  <a:lnTo>
                    <a:pt x="26" y="1286"/>
                  </a:lnTo>
                  <a:lnTo>
                    <a:pt x="16" y="1236"/>
                  </a:lnTo>
                  <a:lnTo>
                    <a:pt x="8" y="1186"/>
                  </a:lnTo>
                  <a:lnTo>
                    <a:pt x="4" y="1136"/>
                  </a:lnTo>
                  <a:lnTo>
                    <a:pt x="0" y="1086"/>
                  </a:lnTo>
                  <a:lnTo>
                    <a:pt x="0" y="1034"/>
                  </a:lnTo>
                  <a:lnTo>
                    <a:pt x="2" y="984"/>
                  </a:lnTo>
                  <a:lnTo>
                    <a:pt x="8" y="932"/>
                  </a:lnTo>
                  <a:lnTo>
                    <a:pt x="14" y="882"/>
                  </a:lnTo>
                  <a:lnTo>
                    <a:pt x="24" y="830"/>
                  </a:lnTo>
                  <a:lnTo>
                    <a:pt x="36" y="780"/>
                  </a:lnTo>
                  <a:lnTo>
                    <a:pt x="52" y="730"/>
                  </a:lnTo>
                  <a:lnTo>
                    <a:pt x="70" y="682"/>
                  </a:lnTo>
                  <a:lnTo>
                    <a:pt x="90" y="632"/>
                  </a:lnTo>
                  <a:lnTo>
                    <a:pt x="112" y="584"/>
                  </a:lnTo>
                  <a:lnTo>
                    <a:pt x="138" y="536"/>
                  </a:lnTo>
                  <a:lnTo>
                    <a:pt x="166" y="490"/>
                  </a:lnTo>
                  <a:lnTo>
                    <a:pt x="166" y="490"/>
                  </a:lnTo>
                  <a:lnTo>
                    <a:pt x="196" y="444"/>
                  </a:lnTo>
                  <a:lnTo>
                    <a:pt x="228" y="402"/>
                  </a:lnTo>
                  <a:lnTo>
                    <a:pt x="262" y="360"/>
                  </a:lnTo>
                  <a:lnTo>
                    <a:pt x="298" y="322"/>
                  </a:lnTo>
                  <a:lnTo>
                    <a:pt x="334" y="284"/>
                  </a:lnTo>
                  <a:lnTo>
                    <a:pt x="374" y="250"/>
                  </a:lnTo>
                  <a:lnTo>
                    <a:pt x="414" y="218"/>
                  </a:lnTo>
                  <a:lnTo>
                    <a:pt x="456" y="188"/>
                  </a:lnTo>
                  <a:lnTo>
                    <a:pt x="498" y="160"/>
                  </a:lnTo>
                  <a:lnTo>
                    <a:pt x="542" y="134"/>
                  </a:lnTo>
                  <a:lnTo>
                    <a:pt x="588" y="110"/>
                  </a:lnTo>
                  <a:lnTo>
                    <a:pt x="634" y="88"/>
                  </a:lnTo>
                  <a:lnTo>
                    <a:pt x="682" y="68"/>
                  </a:lnTo>
                  <a:lnTo>
                    <a:pt x="730" y="52"/>
                  </a:lnTo>
                  <a:lnTo>
                    <a:pt x="778" y="38"/>
                  </a:lnTo>
                  <a:lnTo>
                    <a:pt x="828" y="26"/>
                  </a:lnTo>
                  <a:lnTo>
                    <a:pt x="876" y="16"/>
                  </a:lnTo>
                  <a:lnTo>
                    <a:pt x="926" y="8"/>
                  </a:lnTo>
                  <a:lnTo>
                    <a:pt x="978" y="2"/>
                  </a:lnTo>
                  <a:lnTo>
                    <a:pt x="1028" y="0"/>
                  </a:lnTo>
                  <a:lnTo>
                    <a:pt x="1080" y="0"/>
                  </a:lnTo>
                  <a:lnTo>
                    <a:pt x="1130" y="2"/>
                  </a:lnTo>
                  <a:lnTo>
                    <a:pt x="1182" y="8"/>
                  </a:lnTo>
                  <a:lnTo>
                    <a:pt x="1232" y="14"/>
                  </a:lnTo>
                  <a:lnTo>
                    <a:pt x="1282" y="24"/>
                  </a:lnTo>
                  <a:lnTo>
                    <a:pt x="1332" y="36"/>
                  </a:lnTo>
                  <a:lnTo>
                    <a:pt x="1382" y="52"/>
                  </a:lnTo>
                  <a:lnTo>
                    <a:pt x="1432" y="68"/>
                  </a:lnTo>
                  <a:lnTo>
                    <a:pt x="1482" y="88"/>
                  </a:lnTo>
                  <a:lnTo>
                    <a:pt x="1530" y="112"/>
                  </a:lnTo>
                  <a:lnTo>
                    <a:pt x="1576" y="136"/>
                  </a:lnTo>
                  <a:lnTo>
                    <a:pt x="1624" y="164"/>
                  </a:lnTo>
                  <a:lnTo>
                    <a:pt x="1624" y="164"/>
                  </a:lnTo>
                  <a:lnTo>
                    <a:pt x="1628" y="168"/>
                  </a:lnTo>
                  <a:lnTo>
                    <a:pt x="490" y="1948"/>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 name="Freeform 55"/>
            <p:cNvSpPr>
              <a:spLocks/>
            </p:cNvSpPr>
            <p:nvPr userDrawn="1"/>
          </p:nvSpPr>
          <p:spPr bwMode="ltGray">
            <a:xfrm flipH="1">
              <a:off x="4149725" y="858044"/>
              <a:ext cx="863600" cy="863600"/>
            </a:xfrm>
            <a:custGeom>
              <a:avLst/>
              <a:gdLst>
                <a:gd name="T0" fmla="*/ 0 w 544"/>
                <a:gd name="T1" fmla="*/ 272 h 544"/>
                <a:gd name="T2" fmla="*/ 4 w 544"/>
                <a:gd name="T3" fmla="*/ 218 h 544"/>
                <a:gd name="T4" fmla="*/ 20 w 544"/>
                <a:gd name="T5" fmla="*/ 166 h 544"/>
                <a:gd name="T6" fmla="*/ 46 w 544"/>
                <a:gd name="T7" fmla="*/ 120 h 544"/>
                <a:gd name="T8" fmla="*/ 80 w 544"/>
                <a:gd name="T9" fmla="*/ 80 h 544"/>
                <a:gd name="T10" fmla="*/ 120 w 544"/>
                <a:gd name="T11" fmla="*/ 46 h 544"/>
                <a:gd name="T12" fmla="*/ 166 w 544"/>
                <a:gd name="T13" fmla="*/ 20 h 544"/>
                <a:gd name="T14" fmla="*/ 216 w 544"/>
                <a:gd name="T15" fmla="*/ 4 h 544"/>
                <a:gd name="T16" fmla="*/ 272 w 544"/>
                <a:gd name="T17" fmla="*/ 0 h 544"/>
                <a:gd name="T18" fmla="*/ 300 w 544"/>
                <a:gd name="T19" fmla="*/ 0 h 544"/>
                <a:gd name="T20" fmla="*/ 352 w 544"/>
                <a:gd name="T21" fmla="*/ 12 h 544"/>
                <a:gd name="T22" fmla="*/ 402 w 544"/>
                <a:gd name="T23" fmla="*/ 32 h 544"/>
                <a:gd name="T24" fmla="*/ 446 w 544"/>
                <a:gd name="T25" fmla="*/ 62 h 544"/>
                <a:gd name="T26" fmla="*/ 482 w 544"/>
                <a:gd name="T27" fmla="*/ 98 h 544"/>
                <a:gd name="T28" fmla="*/ 512 w 544"/>
                <a:gd name="T29" fmla="*/ 142 h 544"/>
                <a:gd name="T30" fmla="*/ 532 w 544"/>
                <a:gd name="T31" fmla="*/ 190 h 544"/>
                <a:gd name="T32" fmla="*/ 544 w 544"/>
                <a:gd name="T33" fmla="*/ 244 h 544"/>
                <a:gd name="T34" fmla="*/ 544 w 544"/>
                <a:gd name="T35" fmla="*/ 272 h 544"/>
                <a:gd name="T36" fmla="*/ 538 w 544"/>
                <a:gd name="T37" fmla="*/ 326 h 544"/>
                <a:gd name="T38" fmla="*/ 524 w 544"/>
                <a:gd name="T39" fmla="*/ 378 h 544"/>
                <a:gd name="T40" fmla="*/ 498 w 544"/>
                <a:gd name="T41" fmla="*/ 424 h 544"/>
                <a:gd name="T42" fmla="*/ 464 w 544"/>
                <a:gd name="T43" fmla="*/ 464 h 544"/>
                <a:gd name="T44" fmla="*/ 424 w 544"/>
                <a:gd name="T45" fmla="*/ 498 h 544"/>
                <a:gd name="T46" fmla="*/ 378 w 544"/>
                <a:gd name="T47" fmla="*/ 524 h 544"/>
                <a:gd name="T48" fmla="*/ 326 w 544"/>
                <a:gd name="T49" fmla="*/ 540 h 544"/>
                <a:gd name="T50" fmla="*/ 272 w 544"/>
                <a:gd name="T51" fmla="*/ 544 h 544"/>
                <a:gd name="T52" fmla="*/ 244 w 544"/>
                <a:gd name="T53" fmla="*/ 544 h 544"/>
                <a:gd name="T54" fmla="*/ 190 w 544"/>
                <a:gd name="T55" fmla="*/ 532 h 544"/>
                <a:gd name="T56" fmla="*/ 142 w 544"/>
                <a:gd name="T57" fmla="*/ 512 h 544"/>
                <a:gd name="T58" fmla="*/ 98 w 544"/>
                <a:gd name="T59" fmla="*/ 482 h 544"/>
                <a:gd name="T60" fmla="*/ 62 w 544"/>
                <a:gd name="T61" fmla="*/ 446 h 544"/>
                <a:gd name="T62" fmla="*/ 32 w 544"/>
                <a:gd name="T63" fmla="*/ 402 h 544"/>
                <a:gd name="T64" fmla="*/ 12 w 544"/>
                <a:gd name="T65" fmla="*/ 354 h 544"/>
                <a:gd name="T66" fmla="*/ 0 w 544"/>
                <a:gd name="T67" fmla="*/ 300 h 544"/>
                <a:gd name="T68" fmla="*/ 0 w 544"/>
                <a:gd name="T69" fmla="*/ 272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4" h="544">
                  <a:moveTo>
                    <a:pt x="0" y="272"/>
                  </a:moveTo>
                  <a:lnTo>
                    <a:pt x="0" y="272"/>
                  </a:lnTo>
                  <a:lnTo>
                    <a:pt x="0" y="244"/>
                  </a:lnTo>
                  <a:lnTo>
                    <a:pt x="4" y="218"/>
                  </a:lnTo>
                  <a:lnTo>
                    <a:pt x="12" y="190"/>
                  </a:lnTo>
                  <a:lnTo>
                    <a:pt x="20" y="166"/>
                  </a:lnTo>
                  <a:lnTo>
                    <a:pt x="32" y="142"/>
                  </a:lnTo>
                  <a:lnTo>
                    <a:pt x="46" y="120"/>
                  </a:lnTo>
                  <a:lnTo>
                    <a:pt x="62" y="98"/>
                  </a:lnTo>
                  <a:lnTo>
                    <a:pt x="80" y="80"/>
                  </a:lnTo>
                  <a:lnTo>
                    <a:pt x="98" y="62"/>
                  </a:lnTo>
                  <a:lnTo>
                    <a:pt x="120" y="46"/>
                  </a:lnTo>
                  <a:lnTo>
                    <a:pt x="142" y="32"/>
                  </a:lnTo>
                  <a:lnTo>
                    <a:pt x="166" y="20"/>
                  </a:lnTo>
                  <a:lnTo>
                    <a:pt x="190" y="12"/>
                  </a:lnTo>
                  <a:lnTo>
                    <a:pt x="216" y="4"/>
                  </a:lnTo>
                  <a:lnTo>
                    <a:pt x="244" y="0"/>
                  </a:lnTo>
                  <a:lnTo>
                    <a:pt x="272" y="0"/>
                  </a:lnTo>
                  <a:lnTo>
                    <a:pt x="272" y="0"/>
                  </a:lnTo>
                  <a:lnTo>
                    <a:pt x="300" y="0"/>
                  </a:lnTo>
                  <a:lnTo>
                    <a:pt x="326" y="4"/>
                  </a:lnTo>
                  <a:lnTo>
                    <a:pt x="352" y="12"/>
                  </a:lnTo>
                  <a:lnTo>
                    <a:pt x="378" y="20"/>
                  </a:lnTo>
                  <a:lnTo>
                    <a:pt x="402" y="32"/>
                  </a:lnTo>
                  <a:lnTo>
                    <a:pt x="424" y="46"/>
                  </a:lnTo>
                  <a:lnTo>
                    <a:pt x="446" y="62"/>
                  </a:lnTo>
                  <a:lnTo>
                    <a:pt x="464" y="80"/>
                  </a:lnTo>
                  <a:lnTo>
                    <a:pt x="482" y="98"/>
                  </a:lnTo>
                  <a:lnTo>
                    <a:pt x="498" y="120"/>
                  </a:lnTo>
                  <a:lnTo>
                    <a:pt x="512" y="142"/>
                  </a:lnTo>
                  <a:lnTo>
                    <a:pt x="524" y="166"/>
                  </a:lnTo>
                  <a:lnTo>
                    <a:pt x="532" y="190"/>
                  </a:lnTo>
                  <a:lnTo>
                    <a:pt x="538" y="218"/>
                  </a:lnTo>
                  <a:lnTo>
                    <a:pt x="544" y="244"/>
                  </a:lnTo>
                  <a:lnTo>
                    <a:pt x="544" y="272"/>
                  </a:lnTo>
                  <a:lnTo>
                    <a:pt x="544" y="272"/>
                  </a:lnTo>
                  <a:lnTo>
                    <a:pt x="544" y="300"/>
                  </a:lnTo>
                  <a:lnTo>
                    <a:pt x="538" y="326"/>
                  </a:lnTo>
                  <a:lnTo>
                    <a:pt x="532" y="354"/>
                  </a:lnTo>
                  <a:lnTo>
                    <a:pt x="524" y="378"/>
                  </a:lnTo>
                  <a:lnTo>
                    <a:pt x="512" y="402"/>
                  </a:lnTo>
                  <a:lnTo>
                    <a:pt x="498" y="424"/>
                  </a:lnTo>
                  <a:lnTo>
                    <a:pt x="482" y="446"/>
                  </a:lnTo>
                  <a:lnTo>
                    <a:pt x="464" y="464"/>
                  </a:lnTo>
                  <a:lnTo>
                    <a:pt x="446" y="482"/>
                  </a:lnTo>
                  <a:lnTo>
                    <a:pt x="424" y="498"/>
                  </a:lnTo>
                  <a:lnTo>
                    <a:pt x="402" y="512"/>
                  </a:lnTo>
                  <a:lnTo>
                    <a:pt x="378" y="524"/>
                  </a:lnTo>
                  <a:lnTo>
                    <a:pt x="352" y="532"/>
                  </a:lnTo>
                  <a:lnTo>
                    <a:pt x="326" y="540"/>
                  </a:lnTo>
                  <a:lnTo>
                    <a:pt x="300" y="544"/>
                  </a:lnTo>
                  <a:lnTo>
                    <a:pt x="272" y="544"/>
                  </a:lnTo>
                  <a:lnTo>
                    <a:pt x="272" y="544"/>
                  </a:lnTo>
                  <a:lnTo>
                    <a:pt x="244" y="544"/>
                  </a:lnTo>
                  <a:lnTo>
                    <a:pt x="216" y="540"/>
                  </a:lnTo>
                  <a:lnTo>
                    <a:pt x="190" y="532"/>
                  </a:lnTo>
                  <a:lnTo>
                    <a:pt x="166" y="524"/>
                  </a:lnTo>
                  <a:lnTo>
                    <a:pt x="142" y="512"/>
                  </a:lnTo>
                  <a:lnTo>
                    <a:pt x="120" y="498"/>
                  </a:lnTo>
                  <a:lnTo>
                    <a:pt x="98" y="482"/>
                  </a:lnTo>
                  <a:lnTo>
                    <a:pt x="80" y="464"/>
                  </a:lnTo>
                  <a:lnTo>
                    <a:pt x="62" y="446"/>
                  </a:lnTo>
                  <a:lnTo>
                    <a:pt x="46" y="424"/>
                  </a:lnTo>
                  <a:lnTo>
                    <a:pt x="32" y="402"/>
                  </a:lnTo>
                  <a:lnTo>
                    <a:pt x="20" y="378"/>
                  </a:lnTo>
                  <a:lnTo>
                    <a:pt x="12" y="354"/>
                  </a:lnTo>
                  <a:lnTo>
                    <a:pt x="4" y="326"/>
                  </a:lnTo>
                  <a:lnTo>
                    <a:pt x="0" y="300"/>
                  </a:lnTo>
                  <a:lnTo>
                    <a:pt x="0" y="272"/>
                  </a:lnTo>
                  <a:lnTo>
                    <a:pt x="0" y="272"/>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2" name="Freeform 61"/>
            <p:cNvSpPr>
              <a:spLocks/>
            </p:cNvSpPr>
            <p:nvPr userDrawn="1"/>
          </p:nvSpPr>
          <p:spPr bwMode="ltGray">
            <a:xfrm flipH="1">
              <a:off x="5730875" y="972344"/>
              <a:ext cx="654050" cy="647700"/>
            </a:xfrm>
            <a:custGeom>
              <a:avLst/>
              <a:gdLst>
                <a:gd name="T0" fmla="*/ 412 w 412"/>
                <a:gd name="T1" fmla="*/ 336 h 408"/>
                <a:gd name="T2" fmla="*/ 412 w 412"/>
                <a:gd name="T3" fmla="*/ 336 h 408"/>
                <a:gd name="T4" fmla="*/ 394 w 412"/>
                <a:gd name="T5" fmla="*/ 352 h 408"/>
                <a:gd name="T6" fmla="*/ 374 w 412"/>
                <a:gd name="T7" fmla="*/ 368 h 408"/>
                <a:gd name="T8" fmla="*/ 354 w 412"/>
                <a:gd name="T9" fmla="*/ 380 h 408"/>
                <a:gd name="T10" fmla="*/ 334 w 412"/>
                <a:gd name="T11" fmla="*/ 390 h 408"/>
                <a:gd name="T12" fmla="*/ 312 w 412"/>
                <a:gd name="T13" fmla="*/ 398 h 408"/>
                <a:gd name="T14" fmla="*/ 288 w 412"/>
                <a:gd name="T15" fmla="*/ 404 h 408"/>
                <a:gd name="T16" fmla="*/ 266 w 412"/>
                <a:gd name="T17" fmla="*/ 406 h 408"/>
                <a:gd name="T18" fmla="*/ 244 w 412"/>
                <a:gd name="T19" fmla="*/ 408 h 408"/>
                <a:gd name="T20" fmla="*/ 220 w 412"/>
                <a:gd name="T21" fmla="*/ 408 h 408"/>
                <a:gd name="T22" fmla="*/ 198 w 412"/>
                <a:gd name="T23" fmla="*/ 404 h 408"/>
                <a:gd name="T24" fmla="*/ 174 w 412"/>
                <a:gd name="T25" fmla="*/ 400 h 408"/>
                <a:gd name="T26" fmla="*/ 152 w 412"/>
                <a:gd name="T27" fmla="*/ 392 h 408"/>
                <a:gd name="T28" fmla="*/ 132 w 412"/>
                <a:gd name="T29" fmla="*/ 382 h 408"/>
                <a:gd name="T30" fmla="*/ 110 w 412"/>
                <a:gd name="T31" fmla="*/ 370 h 408"/>
                <a:gd name="T32" fmla="*/ 92 w 412"/>
                <a:gd name="T33" fmla="*/ 356 h 408"/>
                <a:gd name="T34" fmla="*/ 72 w 412"/>
                <a:gd name="T35" fmla="*/ 340 h 408"/>
                <a:gd name="T36" fmla="*/ 72 w 412"/>
                <a:gd name="T37" fmla="*/ 340 h 408"/>
                <a:gd name="T38" fmla="*/ 56 w 412"/>
                <a:gd name="T39" fmla="*/ 322 h 408"/>
                <a:gd name="T40" fmla="*/ 42 w 412"/>
                <a:gd name="T41" fmla="*/ 302 h 408"/>
                <a:gd name="T42" fmla="*/ 30 w 412"/>
                <a:gd name="T43" fmla="*/ 282 h 408"/>
                <a:gd name="T44" fmla="*/ 20 w 412"/>
                <a:gd name="T45" fmla="*/ 262 h 408"/>
                <a:gd name="T46" fmla="*/ 12 w 412"/>
                <a:gd name="T47" fmla="*/ 240 h 408"/>
                <a:gd name="T48" fmla="*/ 6 w 412"/>
                <a:gd name="T49" fmla="*/ 218 h 408"/>
                <a:gd name="T50" fmla="*/ 2 w 412"/>
                <a:gd name="T51" fmla="*/ 194 h 408"/>
                <a:gd name="T52" fmla="*/ 0 w 412"/>
                <a:gd name="T53" fmla="*/ 172 h 408"/>
                <a:gd name="T54" fmla="*/ 2 w 412"/>
                <a:gd name="T55" fmla="*/ 148 h 408"/>
                <a:gd name="T56" fmla="*/ 4 w 412"/>
                <a:gd name="T57" fmla="*/ 126 h 408"/>
                <a:gd name="T58" fmla="*/ 10 w 412"/>
                <a:gd name="T59" fmla="*/ 104 h 408"/>
                <a:gd name="T60" fmla="*/ 18 w 412"/>
                <a:gd name="T61" fmla="*/ 80 h 408"/>
                <a:gd name="T62" fmla="*/ 26 w 412"/>
                <a:gd name="T63" fmla="*/ 60 h 408"/>
                <a:gd name="T64" fmla="*/ 38 w 412"/>
                <a:gd name="T65" fmla="*/ 40 h 408"/>
                <a:gd name="T66" fmla="*/ 52 w 412"/>
                <a:gd name="T67" fmla="*/ 20 h 408"/>
                <a:gd name="T68" fmla="*/ 68 w 412"/>
                <a:gd name="T69" fmla="*/ 2 h 408"/>
                <a:gd name="T70" fmla="*/ 70 w 412"/>
                <a:gd name="T71" fmla="*/ 0 h 408"/>
                <a:gd name="T72" fmla="*/ 412 w 412"/>
                <a:gd name="T73" fmla="*/ 336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12" h="408">
                  <a:moveTo>
                    <a:pt x="412" y="336"/>
                  </a:moveTo>
                  <a:lnTo>
                    <a:pt x="412" y="336"/>
                  </a:lnTo>
                  <a:lnTo>
                    <a:pt x="394" y="352"/>
                  </a:lnTo>
                  <a:lnTo>
                    <a:pt x="374" y="368"/>
                  </a:lnTo>
                  <a:lnTo>
                    <a:pt x="354" y="380"/>
                  </a:lnTo>
                  <a:lnTo>
                    <a:pt x="334" y="390"/>
                  </a:lnTo>
                  <a:lnTo>
                    <a:pt x="312" y="398"/>
                  </a:lnTo>
                  <a:lnTo>
                    <a:pt x="288" y="404"/>
                  </a:lnTo>
                  <a:lnTo>
                    <a:pt x="266" y="406"/>
                  </a:lnTo>
                  <a:lnTo>
                    <a:pt x="244" y="408"/>
                  </a:lnTo>
                  <a:lnTo>
                    <a:pt x="220" y="408"/>
                  </a:lnTo>
                  <a:lnTo>
                    <a:pt x="198" y="404"/>
                  </a:lnTo>
                  <a:lnTo>
                    <a:pt x="174" y="400"/>
                  </a:lnTo>
                  <a:lnTo>
                    <a:pt x="152" y="392"/>
                  </a:lnTo>
                  <a:lnTo>
                    <a:pt x="132" y="382"/>
                  </a:lnTo>
                  <a:lnTo>
                    <a:pt x="110" y="370"/>
                  </a:lnTo>
                  <a:lnTo>
                    <a:pt x="92" y="356"/>
                  </a:lnTo>
                  <a:lnTo>
                    <a:pt x="72" y="340"/>
                  </a:lnTo>
                  <a:lnTo>
                    <a:pt x="72" y="340"/>
                  </a:lnTo>
                  <a:lnTo>
                    <a:pt x="56" y="322"/>
                  </a:lnTo>
                  <a:lnTo>
                    <a:pt x="42" y="302"/>
                  </a:lnTo>
                  <a:lnTo>
                    <a:pt x="30" y="282"/>
                  </a:lnTo>
                  <a:lnTo>
                    <a:pt x="20" y="262"/>
                  </a:lnTo>
                  <a:lnTo>
                    <a:pt x="12" y="240"/>
                  </a:lnTo>
                  <a:lnTo>
                    <a:pt x="6" y="218"/>
                  </a:lnTo>
                  <a:lnTo>
                    <a:pt x="2" y="194"/>
                  </a:lnTo>
                  <a:lnTo>
                    <a:pt x="0" y="172"/>
                  </a:lnTo>
                  <a:lnTo>
                    <a:pt x="2" y="148"/>
                  </a:lnTo>
                  <a:lnTo>
                    <a:pt x="4" y="126"/>
                  </a:lnTo>
                  <a:lnTo>
                    <a:pt x="10" y="104"/>
                  </a:lnTo>
                  <a:lnTo>
                    <a:pt x="18" y="80"/>
                  </a:lnTo>
                  <a:lnTo>
                    <a:pt x="26" y="60"/>
                  </a:lnTo>
                  <a:lnTo>
                    <a:pt x="38" y="40"/>
                  </a:lnTo>
                  <a:lnTo>
                    <a:pt x="52" y="20"/>
                  </a:lnTo>
                  <a:lnTo>
                    <a:pt x="68" y="2"/>
                  </a:lnTo>
                  <a:lnTo>
                    <a:pt x="70" y="0"/>
                  </a:lnTo>
                  <a:lnTo>
                    <a:pt x="412" y="33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3" name="Freeform 62"/>
            <p:cNvSpPr>
              <a:spLocks/>
            </p:cNvSpPr>
            <p:nvPr userDrawn="1"/>
          </p:nvSpPr>
          <p:spPr bwMode="ltGray">
            <a:xfrm flipH="1">
              <a:off x="1225862" y="1362214"/>
              <a:ext cx="944562" cy="1122604"/>
            </a:xfrm>
            <a:custGeom>
              <a:avLst/>
              <a:gdLst>
                <a:gd name="T0" fmla="*/ 718 w 1008"/>
                <a:gd name="T1" fmla="*/ 0 h 1206"/>
                <a:gd name="T2" fmla="*/ 772 w 1008"/>
                <a:gd name="T3" fmla="*/ 38 h 1206"/>
                <a:gd name="T4" fmla="*/ 820 w 1008"/>
                <a:gd name="T5" fmla="*/ 82 h 1206"/>
                <a:gd name="T6" fmla="*/ 864 w 1008"/>
                <a:gd name="T7" fmla="*/ 128 h 1206"/>
                <a:gd name="T8" fmla="*/ 902 w 1008"/>
                <a:gd name="T9" fmla="*/ 180 h 1206"/>
                <a:gd name="T10" fmla="*/ 934 w 1008"/>
                <a:gd name="T11" fmla="*/ 234 h 1206"/>
                <a:gd name="T12" fmla="*/ 960 w 1008"/>
                <a:gd name="T13" fmla="*/ 290 h 1206"/>
                <a:gd name="T14" fmla="*/ 982 w 1008"/>
                <a:gd name="T15" fmla="*/ 350 h 1206"/>
                <a:gd name="T16" fmla="*/ 996 w 1008"/>
                <a:gd name="T17" fmla="*/ 410 h 1206"/>
                <a:gd name="T18" fmla="*/ 1006 w 1008"/>
                <a:gd name="T19" fmla="*/ 472 h 1206"/>
                <a:gd name="T20" fmla="*/ 1008 w 1008"/>
                <a:gd name="T21" fmla="*/ 534 h 1206"/>
                <a:gd name="T22" fmla="*/ 1006 w 1008"/>
                <a:gd name="T23" fmla="*/ 598 h 1206"/>
                <a:gd name="T24" fmla="*/ 998 w 1008"/>
                <a:gd name="T25" fmla="*/ 662 h 1206"/>
                <a:gd name="T26" fmla="*/ 984 w 1008"/>
                <a:gd name="T27" fmla="*/ 724 h 1206"/>
                <a:gd name="T28" fmla="*/ 962 w 1008"/>
                <a:gd name="T29" fmla="*/ 786 h 1206"/>
                <a:gd name="T30" fmla="*/ 936 w 1008"/>
                <a:gd name="T31" fmla="*/ 846 h 1206"/>
                <a:gd name="T32" fmla="*/ 902 w 1008"/>
                <a:gd name="T33" fmla="*/ 904 h 1206"/>
                <a:gd name="T34" fmla="*/ 884 w 1008"/>
                <a:gd name="T35" fmla="*/ 932 h 1206"/>
                <a:gd name="T36" fmla="*/ 842 w 1008"/>
                <a:gd name="T37" fmla="*/ 984 h 1206"/>
                <a:gd name="T38" fmla="*/ 798 w 1008"/>
                <a:gd name="T39" fmla="*/ 1030 h 1206"/>
                <a:gd name="T40" fmla="*/ 748 w 1008"/>
                <a:gd name="T41" fmla="*/ 1072 h 1206"/>
                <a:gd name="T42" fmla="*/ 696 w 1008"/>
                <a:gd name="T43" fmla="*/ 1108 h 1206"/>
                <a:gd name="T44" fmla="*/ 640 w 1008"/>
                <a:gd name="T45" fmla="*/ 1138 h 1206"/>
                <a:gd name="T46" fmla="*/ 582 w 1008"/>
                <a:gd name="T47" fmla="*/ 1164 h 1206"/>
                <a:gd name="T48" fmla="*/ 524 w 1008"/>
                <a:gd name="T49" fmla="*/ 1182 h 1206"/>
                <a:gd name="T50" fmla="*/ 462 w 1008"/>
                <a:gd name="T51" fmla="*/ 1196 h 1206"/>
                <a:gd name="T52" fmla="*/ 400 w 1008"/>
                <a:gd name="T53" fmla="*/ 1204 h 1206"/>
                <a:gd name="T54" fmla="*/ 336 w 1008"/>
                <a:gd name="T55" fmla="*/ 1206 h 1206"/>
                <a:gd name="T56" fmla="*/ 274 w 1008"/>
                <a:gd name="T57" fmla="*/ 1200 h 1206"/>
                <a:gd name="T58" fmla="*/ 210 w 1008"/>
                <a:gd name="T59" fmla="*/ 1190 h 1206"/>
                <a:gd name="T60" fmla="*/ 148 w 1008"/>
                <a:gd name="T61" fmla="*/ 1174 h 1206"/>
                <a:gd name="T62" fmla="*/ 88 w 1008"/>
                <a:gd name="T63" fmla="*/ 1150 h 1206"/>
                <a:gd name="T64" fmla="*/ 28 w 1008"/>
                <a:gd name="T65" fmla="*/ 1120 h 1206"/>
                <a:gd name="T66" fmla="*/ 718 w 1008"/>
                <a:gd name="T67" fmla="*/ 0 h 1206"/>
                <a:gd name="connsiteX0" fmla="*/ 7240 w 10000"/>
                <a:gd name="connsiteY0" fmla="*/ 65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7240 w 10000"/>
                <a:gd name="connsiteY67" fmla="*/ 65 h 10000"/>
                <a:gd name="connsiteX0" fmla="*/ 6927 w 10000"/>
                <a:gd name="connsiteY0" fmla="*/ 9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67" fmla="*/ 6927 w 10000"/>
                <a:gd name="connsiteY67" fmla="*/ 98 h 10000"/>
                <a:gd name="connsiteX0" fmla="*/ 0 w 10000"/>
                <a:gd name="connsiteY0" fmla="*/ 9138 h 10000"/>
                <a:gd name="connsiteX1" fmla="*/ 7123 w 10000"/>
                <a:gd name="connsiteY1" fmla="*/ 0 h 10000"/>
                <a:gd name="connsiteX2" fmla="*/ 7401 w 10000"/>
                <a:gd name="connsiteY2" fmla="*/ 149 h 10000"/>
                <a:gd name="connsiteX3" fmla="*/ 7659 w 10000"/>
                <a:gd name="connsiteY3" fmla="*/ 315 h 10000"/>
                <a:gd name="connsiteX4" fmla="*/ 7897 w 10000"/>
                <a:gd name="connsiteY4" fmla="*/ 498 h 10000"/>
                <a:gd name="connsiteX5" fmla="*/ 8135 w 10000"/>
                <a:gd name="connsiteY5" fmla="*/ 680 h 10000"/>
                <a:gd name="connsiteX6" fmla="*/ 8353 w 10000"/>
                <a:gd name="connsiteY6" fmla="*/ 862 h 10000"/>
                <a:gd name="connsiteX7" fmla="*/ 8571 w 10000"/>
                <a:gd name="connsiteY7" fmla="*/ 1061 h 10000"/>
                <a:gd name="connsiteX8" fmla="*/ 8770 w 10000"/>
                <a:gd name="connsiteY8" fmla="*/ 1277 h 10000"/>
                <a:gd name="connsiteX9" fmla="*/ 8948 w 10000"/>
                <a:gd name="connsiteY9" fmla="*/ 1493 h 10000"/>
                <a:gd name="connsiteX10" fmla="*/ 9107 w 10000"/>
                <a:gd name="connsiteY10" fmla="*/ 1708 h 10000"/>
                <a:gd name="connsiteX11" fmla="*/ 9266 w 10000"/>
                <a:gd name="connsiteY11" fmla="*/ 1940 h 10000"/>
                <a:gd name="connsiteX12" fmla="*/ 9405 w 10000"/>
                <a:gd name="connsiteY12" fmla="*/ 2172 h 10000"/>
                <a:gd name="connsiteX13" fmla="*/ 9524 w 10000"/>
                <a:gd name="connsiteY13" fmla="*/ 2405 h 10000"/>
                <a:gd name="connsiteX14" fmla="*/ 9643 w 10000"/>
                <a:gd name="connsiteY14" fmla="*/ 2653 h 10000"/>
                <a:gd name="connsiteX15" fmla="*/ 9742 w 10000"/>
                <a:gd name="connsiteY15" fmla="*/ 2902 h 10000"/>
                <a:gd name="connsiteX16" fmla="*/ 9821 w 10000"/>
                <a:gd name="connsiteY16" fmla="*/ 3151 h 10000"/>
                <a:gd name="connsiteX17" fmla="*/ 9881 w 10000"/>
                <a:gd name="connsiteY17" fmla="*/ 3400 h 10000"/>
                <a:gd name="connsiteX18" fmla="*/ 9940 w 10000"/>
                <a:gd name="connsiteY18" fmla="*/ 3648 h 10000"/>
                <a:gd name="connsiteX19" fmla="*/ 9980 w 10000"/>
                <a:gd name="connsiteY19" fmla="*/ 3914 h 10000"/>
                <a:gd name="connsiteX20" fmla="*/ 10000 w 10000"/>
                <a:gd name="connsiteY20" fmla="*/ 4179 h 10000"/>
                <a:gd name="connsiteX21" fmla="*/ 10000 w 10000"/>
                <a:gd name="connsiteY21" fmla="*/ 4428 h 10000"/>
                <a:gd name="connsiteX22" fmla="*/ 10000 w 10000"/>
                <a:gd name="connsiteY22" fmla="*/ 4693 h 10000"/>
                <a:gd name="connsiteX23" fmla="*/ 9980 w 10000"/>
                <a:gd name="connsiteY23" fmla="*/ 4959 h 10000"/>
                <a:gd name="connsiteX24" fmla="*/ 9940 w 10000"/>
                <a:gd name="connsiteY24" fmla="*/ 5224 h 10000"/>
                <a:gd name="connsiteX25" fmla="*/ 9901 w 10000"/>
                <a:gd name="connsiteY25" fmla="*/ 5489 h 10000"/>
                <a:gd name="connsiteX26" fmla="*/ 9841 w 10000"/>
                <a:gd name="connsiteY26" fmla="*/ 5738 h 10000"/>
                <a:gd name="connsiteX27" fmla="*/ 9762 w 10000"/>
                <a:gd name="connsiteY27" fmla="*/ 6003 h 10000"/>
                <a:gd name="connsiteX28" fmla="*/ 9663 w 10000"/>
                <a:gd name="connsiteY28" fmla="*/ 6252 h 10000"/>
                <a:gd name="connsiteX29" fmla="*/ 9544 w 10000"/>
                <a:gd name="connsiteY29" fmla="*/ 6517 h 10000"/>
                <a:gd name="connsiteX30" fmla="*/ 9425 w 10000"/>
                <a:gd name="connsiteY30" fmla="*/ 6766 h 10000"/>
                <a:gd name="connsiteX31" fmla="*/ 9286 w 10000"/>
                <a:gd name="connsiteY31" fmla="*/ 7015 h 10000"/>
                <a:gd name="connsiteX32" fmla="*/ 9127 w 10000"/>
                <a:gd name="connsiteY32" fmla="*/ 7247 h 10000"/>
                <a:gd name="connsiteX33" fmla="*/ 8948 w 10000"/>
                <a:gd name="connsiteY33" fmla="*/ 7496 h 10000"/>
                <a:gd name="connsiteX34" fmla="*/ 8948 w 10000"/>
                <a:gd name="connsiteY34" fmla="*/ 7496 h 10000"/>
                <a:gd name="connsiteX35" fmla="*/ 8770 w 10000"/>
                <a:gd name="connsiteY35" fmla="*/ 7728 h 10000"/>
                <a:gd name="connsiteX36" fmla="*/ 8571 w 10000"/>
                <a:gd name="connsiteY36" fmla="*/ 7944 h 10000"/>
                <a:gd name="connsiteX37" fmla="*/ 8353 w 10000"/>
                <a:gd name="connsiteY37" fmla="*/ 8159 h 10000"/>
                <a:gd name="connsiteX38" fmla="*/ 8135 w 10000"/>
                <a:gd name="connsiteY38" fmla="*/ 8358 h 10000"/>
                <a:gd name="connsiteX39" fmla="*/ 7917 w 10000"/>
                <a:gd name="connsiteY39" fmla="*/ 8541 h 10000"/>
                <a:gd name="connsiteX40" fmla="*/ 7679 w 10000"/>
                <a:gd name="connsiteY40" fmla="*/ 8723 h 10000"/>
                <a:gd name="connsiteX41" fmla="*/ 7421 w 10000"/>
                <a:gd name="connsiteY41" fmla="*/ 8889 h 10000"/>
                <a:gd name="connsiteX42" fmla="*/ 7163 w 10000"/>
                <a:gd name="connsiteY42" fmla="*/ 9038 h 10000"/>
                <a:gd name="connsiteX43" fmla="*/ 6905 w 10000"/>
                <a:gd name="connsiteY43" fmla="*/ 9187 h 10000"/>
                <a:gd name="connsiteX44" fmla="*/ 6627 w 10000"/>
                <a:gd name="connsiteY44" fmla="*/ 9320 h 10000"/>
                <a:gd name="connsiteX45" fmla="*/ 6349 w 10000"/>
                <a:gd name="connsiteY45" fmla="*/ 9436 h 10000"/>
                <a:gd name="connsiteX46" fmla="*/ 6071 w 10000"/>
                <a:gd name="connsiteY46" fmla="*/ 9552 h 10000"/>
                <a:gd name="connsiteX47" fmla="*/ 5774 w 10000"/>
                <a:gd name="connsiteY47" fmla="*/ 9652 h 10000"/>
                <a:gd name="connsiteX48" fmla="*/ 5496 w 10000"/>
                <a:gd name="connsiteY48" fmla="*/ 9735 h 10000"/>
                <a:gd name="connsiteX49" fmla="*/ 5198 w 10000"/>
                <a:gd name="connsiteY49" fmla="*/ 9801 h 10000"/>
                <a:gd name="connsiteX50" fmla="*/ 4881 w 10000"/>
                <a:gd name="connsiteY50" fmla="*/ 9867 h 10000"/>
                <a:gd name="connsiteX51" fmla="*/ 4583 w 10000"/>
                <a:gd name="connsiteY51" fmla="*/ 9917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7 h 10000"/>
                <a:gd name="connsiteX59" fmla="*/ 2083 w 10000"/>
                <a:gd name="connsiteY59" fmla="*/ 9867 h 10000"/>
                <a:gd name="connsiteX60" fmla="*/ 1786 w 10000"/>
                <a:gd name="connsiteY60" fmla="*/ 9801 h 10000"/>
                <a:gd name="connsiteX61" fmla="*/ 1468 w 10000"/>
                <a:gd name="connsiteY61" fmla="*/ 9735 h 10000"/>
                <a:gd name="connsiteX62" fmla="*/ 1171 w 10000"/>
                <a:gd name="connsiteY62" fmla="*/ 9635 h 10000"/>
                <a:gd name="connsiteX63" fmla="*/ 873 w 10000"/>
                <a:gd name="connsiteY63" fmla="*/ 9536 h 10000"/>
                <a:gd name="connsiteX64" fmla="*/ 575 w 10000"/>
                <a:gd name="connsiteY64" fmla="*/ 9420 h 10000"/>
                <a:gd name="connsiteX65" fmla="*/ 278 w 10000"/>
                <a:gd name="connsiteY65" fmla="*/ 9287 h 10000"/>
                <a:gd name="connsiteX66" fmla="*/ 0 w 10000"/>
                <a:gd name="connsiteY66" fmla="*/ 9138 h 10000"/>
                <a:gd name="connsiteX0" fmla="*/ 0 w 10000"/>
                <a:gd name="connsiteY0" fmla="*/ 9073 h 9935"/>
                <a:gd name="connsiteX1" fmla="*/ 7221 w 10000"/>
                <a:gd name="connsiteY1" fmla="*/ 0 h 9935"/>
                <a:gd name="connsiteX2" fmla="*/ 7401 w 10000"/>
                <a:gd name="connsiteY2" fmla="*/ 84 h 9935"/>
                <a:gd name="connsiteX3" fmla="*/ 7659 w 10000"/>
                <a:gd name="connsiteY3" fmla="*/ 250 h 9935"/>
                <a:gd name="connsiteX4" fmla="*/ 7897 w 10000"/>
                <a:gd name="connsiteY4" fmla="*/ 433 h 9935"/>
                <a:gd name="connsiteX5" fmla="*/ 8135 w 10000"/>
                <a:gd name="connsiteY5" fmla="*/ 615 h 9935"/>
                <a:gd name="connsiteX6" fmla="*/ 8353 w 10000"/>
                <a:gd name="connsiteY6" fmla="*/ 797 h 9935"/>
                <a:gd name="connsiteX7" fmla="*/ 8571 w 10000"/>
                <a:gd name="connsiteY7" fmla="*/ 996 h 9935"/>
                <a:gd name="connsiteX8" fmla="*/ 8770 w 10000"/>
                <a:gd name="connsiteY8" fmla="*/ 1212 h 9935"/>
                <a:gd name="connsiteX9" fmla="*/ 8948 w 10000"/>
                <a:gd name="connsiteY9" fmla="*/ 1428 h 9935"/>
                <a:gd name="connsiteX10" fmla="*/ 9107 w 10000"/>
                <a:gd name="connsiteY10" fmla="*/ 1643 h 9935"/>
                <a:gd name="connsiteX11" fmla="*/ 9266 w 10000"/>
                <a:gd name="connsiteY11" fmla="*/ 1875 h 9935"/>
                <a:gd name="connsiteX12" fmla="*/ 9405 w 10000"/>
                <a:gd name="connsiteY12" fmla="*/ 2107 h 9935"/>
                <a:gd name="connsiteX13" fmla="*/ 9524 w 10000"/>
                <a:gd name="connsiteY13" fmla="*/ 2340 h 9935"/>
                <a:gd name="connsiteX14" fmla="*/ 9643 w 10000"/>
                <a:gd name="connsiteY14" fmla="*/ 2588 h 9935"/>
                <a:gd name="connsiteX15" fmla="*/ 9742 w 10000"/>
                <a:gd name="connsiteY15" fmla="*/ 2837 h 9935"/>
                <a:gd name="connsiteX16" fmla="*/ 9821 w 10000"/>
                <a:gd name="connsiteY16" fmla="*/ 3086 h 9935"/>
                <a:gd name="connsiteX17" fmla="*/ 9881 w 10000"/>
                <a:gd name="connsiteY17" fmla="*/ 3335 h 9935"/>
                <a:gd name="connsiteX18" fmla="*/ 9940 w 10000"/>
                <a:gd name="connsiteY18" fmla="*/ 3583 h 9935"/>
                <a:gd name="connsiteX19" fmla="*/ 9980 w 10000"/>
                <a:gd name="connsiteY19" fmla="*/ 3849 h 9935"/>
                <a:gd name="connsiteX20" fmla="*/ 10000 w 10000"/>
                <a:gd name="connsiteY20" fmla="*/ 4114 h 9935"/>
                <a:gd name="connsiteX21" fmla="*/ 10000 w 10000"/>
                <a:gd name="connsiteY21" fmla="*/ 4363 h 9935"/>
                <a:gd name="connsiteX22" fmla="*/ 10000 w 10000"/>
                <a:gd name="connsiteY22" fmla="*/ 4628 h 9935"/>
                <a:gd name="connsiteX23" fmla="*/ 9980 w 10000"/>
                <a:gd name="connsiteY23" fmla="*/ 4894 h 9935"/>
                <a:gd name="connsiteX24" fmla="*/ 9940 w 10000"/>
                <a:gd name="connsiteY24" fmla="*/ 5159 h 9935"/>
                <a:gd name="connsiteX25" fmla="*/ 9901 w 10000"/>
                <a:gd name="connsiteY25" fmla="*/ 5424 h 9935"/>
                <a:gd name="connsiteX26" fmla="*/ 9841 w 10000"/>
                <a:gd name="connsiteY26" fmla="*/ 5673 h 9935"/>
                <a:gd name="connsiteX27" fmla="*/ 9762 w 10000"/>
                <a:gd name="connsiteY27" fmla="*/ 5938 h 9935"/>
                <a:gd name="connsiteX28" fmla="*/ 9663 w 10000"/>
                <a:gd name="connsiteY28" fmla="*/ 6187 h 9935"/>
                <a:gd name="connsiteX29" fmla="*/ 9544 w 10000"/>
                <a:gd name="connsiteY29" fmla="*/ 6452 h 9935"/>
                <a:gd name="connsiteX30" fmla="*/ 9425 w 10000"/>
                <a:gd name="connsiteY30" fmla="*/ 6701 h 9935"/>
                <a:gd name="connsiteX31" fmla="*/ 9286 w 10000"/>
                <a:gd name="connsiteY31" fmla="*/ 6950 h 9935"/>
                <a:gd name="connsiteX32" fmla="*/ 9127 w 10000"/>
                <a:gd name="connsiteY32" fmla="*/ 7182 h 9935"/>
                <a:gd name="connsiteX33" fmla="*/ 8948 w 10000"/>
                <a:gd name="connsiteY33" fmla="*/ 7431 h 9935"/>
                <a:gd name="connsiteX34" fmla="*/ 8948 w 10000"/>
                <a:gd name="connsiteY34" fmla="*/ 7431 h 9935"/>
                <a:gd name="connsiteX35" fmla="*/ 8770 w 10000"/>
                <a:gd name="connsiteY35" fmla="*/ 7663 h 9935"/>
                <a:gd name="connsiteX36" fmla="*/ 8571 w 10000"/>
                <a:gd name="connsiteY36" fmla="*/ 7879 h 9935"/>
                <a:gd name="connsiteX37" fmla="*/ 8353 w 10000"/>
                <a:gd name="connsiteY37" fmla="*/ 8094 h 9935"/>
                <a:gd name="connsiteX38" fmla="*/ 8135 w 10000"/>
                <a:gd name="connsiteY38" fmla="*/ 8293 h 9935"/>
                <a:gd name="connsiteX39" fmla="*/ 7917 w 10000"/>
                <a:gd name="connsiteY39" fmla="*/ 8476 h 9935"/>
                <a:gd name="connsiteX40" fmla="*/ 7679 w 10000"/>
                <a:gd name="connsiteY40" fmla="*/ 8658 h 9935"/>
                <a:gd name="connsiteX41" fmla="*/ 7421 w 10000"/>
                <a:gd name="connsiteY41" fmla="*/ 8824 h 9935"/>
                <a:gd name="connsiteX42" fmla="*/ 7163 w 10000"/>
                <a:gd name="connsiteY42" fmla="*/ 8973 h 9935"/>
                <a:gd name="connsiteX43" fmla="*/ 6905 w 10000"/>
                <a:gd name="connsiteY43" fmla="*/ 9122 h 9935"/>
                <a:gd name="connsiteX44" fmla="*/ 6627 w 10000"/>
                <a:gd name="connsiteY44" fmla="*/ 9255 h 9935"/>
                <a:gd name="connsiteX45" fmla="*/ 6349 w 10000"/>
                <a:gd name="connsiteY45" fmla="*/ 9371 h 9935"/>
                <a:gd name="connsiteX46" fmla="*/ 6071 w 10000"/>
                <a:gd name="connsiteY46" fmla="*/ 9487 h 9935"/>
                <a:gd name="connsiteX47" fmla="*/ 5774 w 10000"/>
                <a:gd name="connsiteY47" fmla="*/ 9587 h 9935"/>
                <a:gd name="connsiteX48" fmla="*/ 5496 w 10000"/>
                <a:gd name="connsiteY48" fmla="*/ 9670 h 9935"/>
                <a:gd name="connsiteX49" fmla="*/ 5198 w 10000"/>
                <a:gd name="connsiteY49" fmla="*/ 9736 h 9935"/>
                <a:gd name="connsiteX50" fmla="*/ 4881 w 10000"/>
                <a:gd name="connsiteY50" fmla="*/ 9802 h 9935"/>
                <a:gd name="connsiteX51" fmla="*/ 4583 w 10000"/>
                <a:gd name="connsiteY51" fmla="*/ 9852 h 9935"/>
                <a:gd name="connsiteX52" fmla="*/ 4266 w 10000"/>
                <a:gd name="connsiteY52" fmla="*/ 9885 h 9935"/>
                <a:gd name="connsiteX53" fmla="*/ 3968 w 10000"/>
                <a:gd name="connsiteY53" fmla="*/ 9918 h 9935"/>
                <a:gd name="connsiteX54" fmla="*/ 3651 w 10000"/>
                <a:gd name="connsiteY54" fmla="*/ 9935 h 9935"/>
                <a:gd name="connsiteX55" fmla="*/ 3333 w 10000"/>
                <a:gd name="connsiteY55" fmla="*/ 9935 h 9935"/>
                <a:gd name="connsiteX56" fmla="*/ 3036 w 10000"/>
                <a:gd name="connsiteY56" fmla="*/ 9918 h 9935"/>
                <a:gd name="connsiteX57" fmla="*/ 2718 w 10000"/>
                <a:gd name="connsiteY57" fmla="*/ 9885 h 9935"/>
                <a:gd name="connsiteX58" fmla="*/ 2401 w 10000"/>
                <a:gd name="connsiteY58" fmla="*/ 9852 h 9935"/>
                <a:gd name="connsiteX59" fmla="*/ 2083 w 10000"/>
                <a:gd name="connsiteY59" fmla="*/ 9802 h 9935"/>
                <a:gd name="connsiteX60" fmla="*/ 1786 w 10000"/>
                <a:gd name="connsiteY60" fmla="*/ 9736 h 9935"/>
                <a:gd name="connsiteX61" fmla="*/ 1468 w 10000"/>
                <a:gd name="connsiteY61" fmla="*/ 9670 h 9935"/>
                <a:gd name="connsiteX62" fmla="*/ 1171 w 10000"/>
                <a:gd name="connsiteY62" fmla="*/ 9570 h 9935"/>
                <a:gd name="connsiteX63" fmla="*/ 873 w 10000"/>
                <a:gd name="connsiteY63" fmla="*/ 9471 h 9935"/>
                <a:gd name="connsiteX64" fmla="*/ 575 w 10000"/>
                <a:gd name="connsiteY64" fmla="*/ 9355 h 9935"/>
                <a:gd name="connsiteX65" fmla="*/ 278 w 10000"/>
                <a:gd name="connsiteY65" fmla="*/ 9222 h 9935"/>
                <a:gd name="connsiteX66" fmla="*/ 0 w 10000"/>
                <a:gd name="connsiteY66" fmla="*/ 9073 h 9935"/>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 name="connsiteX0" fmla="*/ 0 w 10000"/>
                <a:gd name="connsiteY0" fmla="*/ 9132 h 10000"/>
                <a:gd name="connsiteX1" fmla="*/ 7221 w 10000"/>
                <a:gd name="connsiteY1" fmla="*/ 0 h 10000"/>
                <a:gd name="connsiteX2" fmla="*/ 7401 w 10000"/>
                <a:gd name="connsiteY2" fmla="*/ 85 h 10000"/>
                <a:gd name="connsiteX3" fmla="*/ 7659 w 10000"/>
                <a:gd name="connsiteY3" fmla="*/ 252 h 10000"/>
                <a:gd name="connsiteX4" fmla="*/ 7897 w 10000"/>
                <a:gd name="connsiteY4" fmla="*/ 436 h 10000"/>
                <a:gd name="connsiteX5" fmla="*/ 8135 w 10000"/>
                <a:gd name="connsiteY5" fmla="*/ 619 h 10000"/>
                <a:gd name="connsiteX6" fmla="*/ 8353 w 10000"/>
                <a:gd name="connsiteY6" fmla="*/ 802 h 10000"/>
                <a:gd name="connsiteX7" fmla="*/ 8571 w 10000"/>
                <a:gd name="connsiteY7" fmla="*/ 1003 h 10000"/>
                <a:gd name="connsiteX8" fmla="*/ 8770 w 10000"/>
                <a:gd name="connsiteY8" fmla="*/ 1220 h 10000"/>
                <a:gd name="connsiteX9" fmla="*/ 8948 w 10000"/>
                <a:gd name="connsiteY9" fmla="*/ 1437 h 10000"/>
                <a:gd name="connsiteX10" fmla="*/ 9107 w 10000"/>
                <a:gd name="connsiteY10" fmla="*/ 1654 h 10000"/>
                <a:gd name="connsiteX11" fmla="*/ 9266 w 10000"/>
                <a:gd name="connsiteY11" fmla="*/ 1887 h 10000"/>
                <a:gd name="connsiteX12" fmla="*/ 9405 w 10000"/>
                <a:gd name="connsiteY12" fmla="*/ 2121 h 10000"/>
                <a:gd name="connsiteX13" fmla="*/ 9524 w 10000"/>
                <a:gd name="connsiteY13" fmla="*/ 2355 h 10000"/>
                <a:gd name="connsiteX14" fmla="*/ 9643 w 10000"/>
                <a:gd name="connsiteY14" fmla="*/ 2605 h 10000"/>
                <a:gd name="connsiteX15" fmla="*/ 9742 w 10000"/>
                <a:gd name="connsiteY15" fmla="*/ 2856 h 10000"/>
                <a:gd name="connsiteX16" fmla="*/ 9821 w 10000"/>
                <a:gd name="connsiteY16" fmla="*/ 3106 h 10000"/>
                <a:gd name="connsiteX17" fmla="*/ 9881 w 10000"/>
                <a:gd name="connsiteY17" fmla="*/ 3357 h 10000"/>
                <a:gd name="connsiteX18" fmla="*/ 9940 w 10000"/>
                <a:gd name="connsiteY18" fmla="*/ 3606 h 10000"/>
                <a:gd name="connsiteX19" fmla="*/ 9980 w 10000"/>
                <a:gd name="connsiteY19" fmla="*/ 3874 h 10000"/>
                <a:gd name="connsiteX20" fmla="*/ 10000 w 10000"/>
                <a:gd name="connsiteY20" fmla="*/ 4141 h 10000"/>
                <a:gd name="connsiteX21" fmla="*/ 10000 w 10000"/>
                <a:gd name="connsiteY21" fmla="*/ 4392 h 10000"/>
                <a:gd name="connsiteX22" fmla="*/ 10000 w 10000"/>
                <a:gd name="connsiteY22" fmla="*/ 4658 h 10000"/>
                <a:gd name="connsiteX23" fmla="*/ 9980 w 10000"/>
                <a:gd name="connsiteY23" fmla="*/ 4926 h 10000"/>
                <a:gd name="connsiteX24" fmla="*/ 9940 w 10000"/>
                <a:gd name="connsiteY24" fmla="*/ 5193 h 10000"/>
                <a:gd name="connsiteX25" fmla="*/ 9901 w 10000"/>
                <a:gd name="connsiteY25" fmla="*/ 5459 h 10000"/>
                <a:gd name="connsiteX26" fmla="*/ 9841 w 10000"/>
                <a:gd name="connsiteY26" fmla="*/ 5710 h 10000"/>
                <a:gd name="connsiteX27" fmla="*/ 9762 w 10000"/>
                <a:gd name="connsiteY27" fmla="*/ 5977 h 10000"/>
                <a:gd name="connsiteX28" fmla="*/ 9663 w 10000"/>
                <a:gd name="connsiteY28" fmla="*/ 6227 h 10000"/>
                <a:gd name="connsiteX29" fmla="*/ 9544 w 10000"/>
                <a:gd name="connsiteY29" fmla="*/ 6494 h 10000"/>
                <a:gd name="connsiteX30" fmla="*/ 9425 w 10000"/>
                <a:gd name="connsiteY30" fmla="*/ 6745 h 10000"/>
                <a:gd name="connsiteX31" fmla="*/ 9286 w 10000"/>
                <a:gd name="connsiteY31" fmla="*/ 6995 h 10000"/>
                <a:gd name="connsiteX32" fmla="*/ 9127 w 10000"/>
                <a:gd name="connsiteY32" fmla="*/ 7229 h 10000"/>
                <a:gd name="connsiteX33" fmla="*/ 8948 w 10000"/>
                <a:gd name="connsiteY33" fmla="*/ 7480 h 10000"/>
                <a:gd name="connsiteX34" fmla="*/ 8948 w 10000"/>
                <a:gd name="connsiteY34" fmla="*/ 7480 h 10000"/>
                <a:gd name="connsiteX35" fmla="*/ 8770 w 10000"/>
                <a:gd name="connsiteY35" fmla="*/ 7713 h 10000"/>
                <a:gd name="connsiteX36" fmla="*/ 8571 w 10000"/>
                <a:gd name="connsiteY36" fmla="*/ 7931 h 10000"/>
                <a:gd name="connsiteX37" fmla="*/ 8353 w 10000"/>
                <a:gd name="connsiteY37" fmla="*/ 8147 h 10000"/>
                <a:gd name="connsiteX38" fmla="*/ 8135 w 10000"/>
                <a:gd name="connsiteY38" fmla="*/ 8347 h 10000"/>
                <a:gd name="connsiteX39" fmla="*/ 7917 w 10000"/>
                <a:gd name="connsiteY39" fmla="*/ 8531 h 10000"/>
                <a:gd name="connsiteX40" fmla="*/ 7679 w 10000"/>
                <a:gd name="connsiteY40" fmla="*/ 8715 h 10000"/>
                <a:gd name="connsiteX41" fmla="*/ 7421 w 10000"/>
                <a:gd name="connsiteY41" fmla="*/ 8882 h 10000"/>
                <a:gd name="connsiteX42" fmla="*/ 7163 w 10000"/>
                <a:gd name="connsiteY42" fmla="*/ 9032 h 10000"/>
                <a:gd name="connsiteX43" fmla="*/ 6905 w 10000"/>
                <a:gd name="connsiteY43" fmla="*/ 9182 h 10000"/>
                <a:gd name="connsiteX44" fmla="*/ 6627 w 10000"/>
                <a:gd name="connsiteY44" fmla="*/ 9316 h 10000"/>
                <a:gd name="connsiteX45" fmla="*/ 6349 w 10000"/>
                <a:gd name="connsiteY45" fmla="*/ 9432 h 10000"/>
                <a:gd name="connsiteX46" fmla="*/ 6071 w 10000"/>
                <a:gd name="connsiteY46" fmla="*/ 9549 h 10000"/>
                <a:gd name="connsiteX47" fmla="*/ 5774 w 10000"/>
                <a:gd name="connsiteY47" fmla="*/ 9650 h 10000"/>
                <a:gd name="connsiteX48" fmla="*/ 5496 w 10000"/>
                <a:gd name="connsiteY48" fmla="*/ 9733 h 10000"/>
                <a:gd name="connsiteX49" fmla="*/ 5198 w 10000"/>
                <a:gd name="connsiteY49" fmla="*/ 9800 h 10000"/>
                <a:gd name="connsiteX50" fmla="*/ 4881 w 10000"/>
                <a:gd name="connsiteY50" fmla="*/ 9866 h 10000"/>
                <a:gd name="connsiteX51" fmla="*/ 4583 w 10000"/>
                <a:gd name="connsiteY51" fmla="*/ 9916 h 10000"/>
                <a:gd name="connsiteX52" fmla="*/ 4266 w 10000"/>
                <a:gd name="connsiteY52" fmla="*/ 9950 h 10000"/>
                <a:gd name="connsiteX53" fmla="*/ 3968 w 10000"/>
                <a:gd name="connsiteY53" fmla="*/ 9983 h 10000"/>
                <a:gd name="connsiteX54" fmla="*/ 3651 w 10000"/>
                <a:gd name="connsiteY54" fmla="*/ 10000 h 10000"/>
                <a:gd name="connsiteX55" fmla="*/ 3333 w 10000"/>
                <a:gd name="connsiteY55" fmla="*/ 10000 h 10000"/>
                <a:gd name="connsiteX56" fmla="*/ 3036 w 10000"/>
                <a:gd name="connsiteY56" fmla="*/ 9983 h 10000"/>
                <a:gd name="connsiteX57" fmla="*/ 2718 w 10000"/>
                <a:gd name="connsiteY57" fmla="*/ 9950 h 10000"/>
                <a:gd name="connsiteX58" fmla="*/ 2401 w 10000"/>
                <a:gd name="connsiteY58" fmla="*/ 9916 h 10000"/>
                <a:gd name="connsiteX59" fmla="*/ 2083 w 10000"/>
                <a:gd name="connsiteY59" fmla="*/ 9866 h 10000"/>
                <a:gd name="connsiteX60" fmla="*/ 1786 w 10000"/>
                <a:gd name="connsiteY60" fmla="*/ 9800 h 10000"/>
                <a:gd name="connsiteX61" fmla="*/ 1468 w 10000"/>
                <a:gd name="connsiteY61" fmla="*/ 9733 h 10000"/>
                <a:gd name="connsiteX62" fmla="*/ 1171 w 10000"/>
                <a:gd name="connsiteY62" fmla="*/ 9633 h 10000"/>
                <a:gd name="connsiteX63" fmla="*/ 873 w 10000"/>
                <a:gd name="connsiteY63" fmla="*/ 9533 h 10000"/>
                <a:gd name="connsiteX64" fmla="*/ 575 w 10000"/>
                <a:gd name="connsiteY64" fmla="*/ 9416 h 10000"/>
                <a:gd name="connsiteX65" fmla="*/ 278 w 10000"/>
                <a:gd name="connsiteY65" fmla="*/ 9282 h 10000"/>
                <a:gd name="connsiteX66" fmla="*/ 0 w 10000"/>
                <a:gd name="connsiteY66" fmla="*/ 9132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0000" h="10000">
                  <a:moveTo>
                    <a:pt x="0" y="9132"/>
                  </a:moveTo>
                  <a:cubicBezTo>
                    <a:pt x="-59" y="9118"/>
                    <a:pt x="7182" y="-52"/>
                    <a:pt x="7221" y="0"/>
                  </a:cubicBezTo>
                  <a:lnTo>
                    <a:pt x="7401" y="85"/>
                  </a:lnTo>
                  <a:lnTo>
                    <a:pt x="7659" y="252"/>
                  </a:lnTo>
                  <a:lnTo>
                    <a:pt x="7897" y="436"/>
                  </a:lnTo>
                  <a:lnTo>
                    <a:pt x="8135" y="619"/>
                  </a:lnTo>
                  <a:lnTo>
                    <a:pt x="8353" y="802"/>
                  </a:lnTo>
                  <a:lnTo>
                    <a:pt x="8571" y="1003"/>
                  </a:lnTo>
                  <a:lnTo>
                    <a:pt x="8770" y="1220"/>
                  </a:lnTo>
                  <a:lnTo>
                    <a:pt x="8948" y="1437"/>
                  </a:lnTo>
                  <a:lnTo>
                    <a:pt x="9107" y="1654"/>
                  </a:lnTo>
                  <a:lnTo>
                    <a:pt x="9266" y="1887"/>
                  </a:lnTo>
                  <a:cubicBezTo>
                    <a:pt x="9312" y="1965"/>
                    <a:pt x="9359" y="2043"/>
                    <a:pt x="9405" y="2121"/>
                  </a:cubicBezTo>
                  <a:cubicBezTo>
                    <a:pt x="9445" y="2199"/>
                    <a:pt x="9484" y="2277"/>
                    <a:pt x="9524" y="2355"/>
                  </a:cubicBezTo>
                  <a:cubicBezTo>
                    <a:pt x="9564" y="2438"/>
                    <a:pt x="9603" y="2522"/>
                    <a:pt x="9643" y="2605"/>
                  </a:cubicBezTo>
                  <a:cubicBezTo>
                    <a:pt x="9676" y="2689"/>
                    <a:pt x="9709" y="2772"/>
                    <a:pt x="9742" y="2856"/>
                  </a:cubicBezTo>
                  <a:cubicBezTo>
                    <a:pt x="9768" y="2939"/>
                    <a:pt x="9795" y="3023"/>
                    <a:pt x="9821" y="3106"/>
                  </a:cubicBezTo>
                  <a:cubicBezTo>
                    <a:pt x="9841" y="3190"/>
                    <a:pt x="9861" y="3273"/>
                    <a:pt x="9881" y="3357"/>
                  </a:cubicBezTo>
                  <a:cubicBezTo>
                    <a:pt x="9901" y="3440"/>
                    <a:pt x="9920" y="3523"/>
                    <a:pt x="9940" y="3606"/>
                  </a:cubicBezTo>
                  <a:cubicBezTo>
                    <a:pt x="9953" y="3696"/>
                    <a:pt x="9967" y="3785"/>
                    <a:pt x="9980" y="3874"/>
                  </a:cubicBezTo>
                  <a:cubicBezTo>
                    <a:pt x="9987" y="3963"/>
                    <a:pt x="9993" y="4052"/>
                    <a:pt x="10000" y="4141"/>
                  </a:cubicBezTo>
                  <a:lnTo>
                    <a:pt x="10000" y="4392"/>
                  </a:lnTo>
                  <a:lnTo>
                    <a:pt x="10000" y="4658"/>
                  </a:lnTo>
                  <a:cubicBezTo>
                    <a:pt x="9993" y="4748"/>
                    <a:pt x="9987" y="4836"/>
                    <a:pt x="9980" y="4926"/>
                  </a:cubicBezTo>
                  <a:cubicBezTo>
                    <a:pt x="9967" y="5015"/>
                    <a:pt x="9953" y="5104"/>
                    <a:pt x="9940" y="5193"/>
                  </a:cubicBezTo>
                  <a:cubicBezTo>
                    <a:pt x="9927" y="5281"/>
                    <a:pt x="9914" y="5371"/>
                    <a:pt x="9901" y="5459"/>
                  </a:cubicBezTo>
                  <a:cubicBezTo>
                    <a:pt x="9881" y="5543"/>
                    <a:pt x="9861" y="5626"/>
                    <a:pt x="9841" y="5710"/>
                  </a:cubicBezTo>
                  <a:cubicBezTo>
                    <a:pt x="9815" y="5799"/>
                    <a:pt x="9788" y="5888"/>
                    <a:pt x="9762" y="5977"/>
                  </a:cubicBezTo>
                  <a:cubicBezTo>
                    <a:pt x="9729" y="6060"/>
                    <a:pt x="9696" y="6144"/>
                    <a:pt x="9663" y="6227"/>
                  </a:cubicBezTo>
                  <a:cubicBezTo>
                    <a:pt x="9623" y="6316"/>
                    <a:pt x="9584" y="6406"/>
                    <a:pt x="9544" y="6494"/>
                  </a:cubicBezTo>
                  <a:lnTo>
                    <a:pt x="9425" y="6745"/>
                  </a:lnTo>
                  <a:lnTo>
                    <a:pt x="9286" y="6995"/>
                  </a:lnTo>
                  <a:lnTo>
                    <a:pt x="9127" y="7229"/>
                  </a:lnTo>
                  <a:lnTo>
                    <a:pt x="8948" y="7480"/>
                  </a:lnTo>
                  <a:lnTo>
                    <a:pt x="8948" y="7480"/>
                  </a:lnTo>
                  <a:cubicBezTo>
                    <a:pt x="8889" y="7558"/>
                    <a:pt x="8829" y="7635"/>
                    <a:pt x="8770" y="7713"/>
                  </a:cubicBezTo>
                  <a:cubicBezTo>
                    <a:pt x="8704" y="7786"/>
                    <a:pt x="8637" y="7858"/>
                    <a:pt x="8571" y="7931"/>
                  </a:cubicBezTo>
                  <a:lnTo>
                    <a:pt x="8353" y="8147"/>
                  </a:lnTo>
                  <a:lnTo>
                    <a:pt x="8135" y="8347"/>
                  </a:lnTo>
                  <a:lnTo>
                    <a:pt x="7917" y="8531"/>
                  </a:lnTo>
                  <a:lnTo>
                    <a:pt x="7679" y="8715"/>
                  </a:lnTo>
                  <a:lnTo>
                    <a:pt x="7421" y="8882"/>
                  </a:lnTo>
                  <a:lnTo>
                    <a:pt x="7163" y="9032"/>
                  </a:lnTo>
                  <a:lnTo>
                    <a:pt x="6905" y="9182"/>
                  </a:lnTo>
                  <a:lnTo>
                    <a:pt x="6627" y="9316"/>
                  </a:lnTo>
                  <a:lnTo>
                    <a:pt x="6349" y="9432"/>
                  </a:lnTo>
                  <a:lnTo>
                    <a:pt x="6071" y="9549"/>
                  </a:lnTo>
                  <a:lnTo>
                    <a:pt x="5774" y="9650"/>
                  </a:lnTo>
                  <a:lnTo>
                    <a:pt x="5496" y="9733"/>
                  </a:lnTo>
                  <a:lnTo>
                    <a:pt x="5198" y="9800"/>
                  </a:lnTo>
                  <a:lnTo>
                    <a:pt x="4881" y="9866"/>
                  </a:lnTo>
                  <a:lnTo>
                    <a:pt x="4583" y="9916"/>
                  </a:lnTo>
                  <a:lnTo>
                    <a:pt x="4266" y="9950"/>
                  </a:lnTo>
                  <a:lnTo>
                    <a:pt x="3968" y="9983"/>
                  </a:lnTo>
                  <a:lnTo>
                    <a:pt x="3651" y="10000"/>
                  </a:lnTo>
                  <a:lnTo>
                    <a:pt x="3333" y="10000"/>
                  </a:lnTo>
                  <a:lnTo>
                    <a:pt x="3036" y="9983"/>
                  </a:lnTo>
                  <a:lnTo>
                    <a:pt x="2718" y="9950"/>
                  </a:lnTo>
                  <a:lnTo>
                    <a:pt x="2401" y="9916"/>
                  </a:lnTo>
                  <a:lnTo>
                    <a:pt x="2083" y="9866"/>
                  </a:lnTo>
                  <a:lnTo>
                    <a:pt x="1786" y="9800"/>
                  </a:lnTo>
                  <a:lnTo>
                    <a:pt x="1468" y="9733"/>
                  </a:lnTo>
                  <a:lnTo>
                    <a:pt x="1171" y="9633"/>
                  </a:lnTo>
                  <a:lnTo>
                    <a:pt x="873" y="9533"/>
                  </a:lnTo>
                  <a:lnTo>
                    <a:pt x="575" y="9416"/>
                  </a:lnTo>
                  <a:lnTo>
                    <a:pt x="278" y="9282"/>
                  </a:lnTo>
                  <a:lnTo>
                    <a:pt x="0" y="9132"/>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31" name="Footer Placeholder 10"/>
          <p:cNvSpPr>
            <a:spLocks noGrp="1"/>
          </p:cNvSpPr>
          <p:nvPr>
            <p:ph type="ftr" sz="quarter" idx="11"/>
          </p:nvPr>
        </p:nvSpPr>
        <p:spPr>
          <a:xfrm>
            <a:off x="5700001" y="5209292"/>
            <a:ext cx="4699059" cy="595972"/>
          </a:xfrm>
        </p:spPr>
        <p:txBody>
          <a:bodyPr/>
          <a:lstStyle>
            <a:lvl1pPr>
              <a:defRPr sz="1000">
                <a:solidFill>
                  <a:schemeClr val="accent4">
                    <a:lumMod val="75000"/>
                  </a:schemeClr>
                </a:solidFill>
              </a:defRPr>
            </a:lvl1pPr>
          </a:lstStyle>
          <a:p>
            <a:r>
              <a:rPr lang="en-GB" dirty="0"/>
              <a:t>© 2016 Ipsos.  All rights reserved. Contains Ipsos' Confidential and Proprietary information and may not be disclosed or reproduced without the prior written consent of Ipsos.</a:t>
            </a:r>
          </a:p>
        </p:txBody>
      </p:sp>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t="1392" b="1392"/>
          <a:stretch>
            <a:fillRect/>
          </a:stretch>
        </p:blipFill>
        <p:spPr/>
      </p:pic>
      <p:pic>
        <p:nvPicPr>
          <p:cNvPr id="14" name="Picture 13" descr="Logo_RGB.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41122" y="412553"/>
            <a:ext cx="2326879" cy="949353"/>
          </a:xfrm>
          <a:prstGeom prst="rect">
            <a:avLst/>
          </a:prstGeom>
        </p:spPr>
      </p:pic>
    </p:spTree>
    <p:extLst>
      <p:ext uri="{BB962C8B-B14F-4D97-AF65-F5344CB8AC3E}">
        <p14:creationId xmlns:p14="http://schemas.microsoft.com/office/powerpoint/2010/main" val="2053651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0" y="3352800"/>
            <a:ext cx="9144000" cy="2286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p:cNvGraphicFramePr/>
          <p:nvPr>
            <p:extLst/>
          </p:nvPr>
        </p:nvGraphicFramePr>
        <p:xfrm>
          <a:off x="1935450" y="762152"/>
          <a:ext cx="7641124" cy="54592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https://encrypted-tbn2.gstatic.com/images?q=tbn:ANd9GcQ6wYOaiCCiHYnTBJmzE0UQdTeI3Vx1IB3RPfX009ja0rDxCA6KW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2200" y="3352800"/>
            <a:ext cx="457200" cy="2286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Q13. A part of the Internet known as the "Dark Net" is only accessible via special web browsers that allow you to surf the web anonymously…Do you agree or disagree that the "Dark Net" should be shut down. </a:t>
            </a:r>
          </a:p>
          <a:p>
            <a:pPr fontAlgn="base">
              <a:spcBef>
                <a:spcPct val="0"/>
              </a:spcBef>
              <a:spcAft>
                <a:spcPct val="0"/>
              </a:spcAft>
            </a:pPr>
            <a:r>
              <a:rPr lang="en-US" sz="1000" kern="0" dirty="0">
                <a:solidFill>
                  <a:srgbClr val="002060"/>
                </a:solidFill>
              </a:rPr>
              <a:t>Base: All Respondents Total  (n=24,143)</a:t>
            </a:r>
          </a:p>
        </p:txBody>
      </p:sp>
      <p:cxnSp>
        <p:nvCxnSpPr>
          <p:cNvPr id="11" name="Straight Connector 10"/>
          <p:cNvCxnSpPr/>
          <p:nvPr/>
        </p:nvCxnSpPr>
        <p:spPr>
          <a:xfrm>
            <a:off x="1524000" y="13716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12" name="Title 1"/>
          <p:cNvSpPr txBox="1">
            <a:spLocks/>
          </p:cNvSpPr>
          <p:nvPr/>
        </p:nvSpPr>
        <p:spPr>
          <a:xfrm>
            <a:off x="1676400" y="353254"/>
            <a:ext cx="6858000" cy="249299"/>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Seven in ten (71%) agree the “dark net” should be shut down</a:t>
            </a:r>
            <a:endParaRPr lang="en-CA" kern="0" dirty="0">
              <a:solidFill>
                <a:schemeClr val="tx2"/>
              </a:solidFill>
            </a:endParaRPr>
          </a:p>
        </p:txBody>
      </p:sp>
    </p:spTree>
    <p:extLst>
      <p:ext uri="{BB962C8B-B14F-4D97-AF65-F5344CB8AC3E}">
        <p14:creationId xmlns:p14="http://schemas.microsoft.com/office/powerpoint/2010/main" val="1211657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p:nvPr>
            <p:extLst/>
          </p:nvPr>
        </p:nvGraphicFramePr>
        <p:xfrm>
          <a:off x="1935450" y="990600"/>
          <a:ext cx="7641124" cy="523079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859462" y="6150114"/>
            <a:ext cx="7120709" cy="553998"/>
          </a:xfrm>
          <a:prstGeom prst="rect">
            <a:avLst/>
          </a:prstGeom>
        </p:spPr>
        <p:txBody>
          <a:bodyPr wrap="square">
            <a:spAutoFit/>
          </a:bodyPr>
          <a:lstStyle/>
          <a:p>
            <a:pPr fontAlgn="base">
              <a:spcBef>
                <a:spcPct val="0"/>
              </a:spcBef>
              <a:spcAft>
                <a:spcPct val="0"/>
              </a:spcAft>
            </a:pPr>
            <a:r>
              <a:rPr lang="en-CA" sz="1000" kern="0" dirty="0">
                <a:solidFill>
                  <a:srgbClr val="002060"/>
                </a:solidFill>
              </a:rPr>
              <a:t>Q13. A part of the Internet known as the "Dark Net" is only accessible via special web browsers that allow you to surf the web anonymously…Do you agree or disagree that the "Dark Net" should be shut down. </a:t>
            </a:r>
          </a:p>
          <a:p>
            <a:pPr fontAlgn="base">
              <a:spcBef>
                <a:spcPct val="0"/>
              </a:spcBef>
              <a:spcAft>
                <a:spcPct val="0"/>
              </a:spcAft>
            </a:pPr>
            <a:r>
              <a:rPr lang="en-US" sz="1000" kern="0" dirty="0">
                <a:solidFill>
                  <a:srgbClr val="002060"/>
                </a:solidFill>
              </a:rPr>
              <a:t>Base: All Respondents Total  (n=24,143)</a:t>
            </a:r>
          </a:p>
        </p:txBody>
      </p:sp>
      <p:cxnSp>
        <p:nvCxnSpPr>
          <p:cNvPr id="8" name="Straight Connector 7"/>
          <p:cNvCxnSpPr/>
          <p:nvPr/>
        </p:nvCxnSpPr>
        <p:spPr>
          <a:xfrm>
            <a:off x="1524000" y="1905000"/>
            <a:ext cx="9144000" cy="0"/>
          </a:xfrm>
          <a:prstGeom prst="line">
            <a:avLst/>
          </a:prstGeom>
          <a:noFill/>
          <a:ln w="25400">
            <a:solidFill>
              <a:srgbClr val="002060"/>
            </a:solidFill>
            <a:prstDash val="dash"/>
            <a:round/>
            <a:headEnd/>
            <a:tailEnd/>
          </a:ln>
          <a:effectLst/>
          <a:extLst>
            <a:ext uri="{909E8E84-426E-40DD-AFC4-6F175D3DCCD1}">
              <a14:hiddenFill xmlns:a14="http://schemas.microsoft.com/office/drawing/2010/main">
                <a:noFill/>
              </a14:hiddenFill>
            </a:ext>
          </a:extLst>
        </p:spPr>
      </p:cxnSp>
      <p:sp>
        <p:nvSpPr>
          <p:cNvPr id="7" name="Title 1"/>
          <p:cNvSpPr txBox="1">
            <a:spLocks/>
          </p:cNvSpPr>
          <p:nvPr/>
        </p:nvSpPr>
        <p:spPr>
          <a:xfrm>
            <a:off x="1676400" y="228604"/>
            <a:ext cx="6858000" cy="498598"/>
          </a:xfrm>
          <a:prstGeom prst="rect">
            <a:avLst/>
          </a:prstGeom>
        </p:spPr>
        <p:txBody>
          <a:bodyPr wrap="square" lIns="0" tIns="0" rIns="0" bIns="0" anchor="ctr" anchorCtr="0">
            <a:spAutoFit/>
          </a:bodyPr>
          <a:lstStyle>
            <a:lvl1pPr algn="l" rtl="0" eaLnBrk="0" fontAlgn="base" hangingPunct="0">
              <a:lnSpc>
                <a:spcPct val="90000"/>
              </a:lnSpc>
              <a:spcBef>
                <a:spcPct val="0"/>
              </a:spcBef>
              <a:spcAft>
                <a:spcPct val="0"/>
              </a:spcAft>
              <a:defRPr sz="1800" b="1" kern="1200">
                <a:solidFill>
                  <a:srgbClr val="0062A3"/>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lvl="0">
              <a:defRPr/>
            </a:pPr>
            <a:r>
              <a:rPr lang="en-CA" dirty="0">
                <a:solidFill>
                  <a:schemeClr val="tx2"/>
                </a:solidFill>
              </a:rPr>
              <a:t>BRIC and LATAM residents are most likely to agree the “dark net” should be shut down</a:t>
            </a:r>
            <a:endParaRPr lang="en-CA" kern="0" dirty="0">
              <a:solidFill>
                <a:schemeClr val="tx2"/>
              </a:solidFill>
            </a:endParaRPr>
          </a:p>
        </p:txBody>
      </p:sp>
    </p:spTree>
    <p:extLst>
      <p:ext uri="{BB962C8B-B14F-4D97-AF65-F5344CB8AC3E}">
        <p14:creationId xmlns:p14="http://schemas.microsoft.com/office/powerpoint/2010/main" val="2201089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Ipsos Colors 2012">
    <a:dk1>
      <a:srgbClr val="1F497D"/>
    </a:dk1>
    <a:lt1>
      <a:srgbClr val="FFFFFF"/>
    </a:lt1>
    <a:dk2>
      <a:srgbClr val="58595B"/>
    </a:dk2>
    <a:lt2>
      <a:srgbClr val="BCBEC0"/>
    </a:lt2>
    <a:accent1>
      <a:srgbClr val="008E94"/>
    </a:accent1>
    <a:accent2>
      <a:srgbClr val="FBB040"/>
    </a:accent2>
    <a:accent3>
      <a:srgbClr val="ED6737"/>
    </a:accent3>
    <a:accent4>
      <a:srgbClr val="A8CCDD"/>
    </a:accent4>
    <a:accent5>
      <a:srgbClr val="A1C46B"/>
    </a:accent5>
    <a:accent6>
      <a:srgbClr val="281051"/>
    </a:accent6>
    <a:hlink>
      <a:srgbClr val="B4321E"/>
    </a:hlink>
    <a:folHlink>
      <a:srgbClr val="993366"/>
    </a:folHlink>
  </a:clrScheme>
  <a:fontScheme name="Benutzerdefiniert 4">
    <a:majorFont>
      <a:latin typeface="Calibri"/>
      <a:ea typeface=""/>
      <a:cs typeface=""/>
    </a:majorFont>
    <a:minorFont>
      <a:latin typeface="Calibri"/>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40</TotalTime>
  <Words>1251</Words>
  <Application>Microsoft Office PowerPoint</Application>
  <PresentationFormat>Widescreen</PresentationFormat>
  <Paragraphs>63</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CIGI-IPSOS GLOBAL SURVEY ON INTERNET SECURITY  AND TRUST  Report 1: National Security  vs. Privacy </vt:lpstr>
      <vt:lpstr>PowerPoint Presentation</vt:lpstr>
      <vt:lpstr>PowerPoint Presentation</vt:lpstr>
      <vt:lpstr>PowerPoint Presentation</vt:lpstr>
      <vt:lpstr>PowerPoint Presentation</vt:lpstr>
      <vt:lpstr>PowerPoint Presentation</vt:lpstr>
      <vt:lpstr>CIGI-IPSOS GLOBAL SURVEY ON INTERNET SECURITY  AND TRUST  Report 2: The Dark Net</vt:lpstr>
      <vt:lpstr>PowerPoint Presentation</vt:lpstr>
      <vt:lpstr>PowerPoint Presentation</vt:lpstr>
      <vt:lpstr>PowerPoint Presentation</vt:lpstr>
      <vt:lpstr>PowerPoint Presentation</vt:lpstr>
      <vt:lpstr>PowerPoint Presentation</vt:lpstr>
      <vt:lpstr>PowerPoint Presentation</vt:lpstr>
      <vt:lpstr>CIGI-IPSOS GLOBAL SURVEY ON INTERNET SECURITY  AND TRUST  Report 3: Hacktivism</vt:lpstr>
      <vt:lpstr>PowerPoint Presentation</vt:lpstr>
      <vt:lpstr>PowerPoint Presentation</vt:lpstr>
      <vt:lpstr>PowerPoint Presentation</vt:lpstr>
      <vt:lpstr>PowerPoint Presentation</vt:lpstr>
      <vt:lpstr>CIGI-IPSOS GLOBAL SURVEY ON INTERNET SECURITY  AND TRUST  Report 4: National Security &amp; Digital Privacy  </vt:lpstr>
      <vt:lpstr>PowerPoint Presentation</vt:lpstr>
      <vt:lpstr>PowerPoint Presentation</vt:lpstr>
      <vt:lpstr>PowerPoint Presentation</vt:lpstr>
      <vt:lpstr>CIGI-IPSOS GLOBAL SURVEY ON INTERNET SECURITY  AND TRUST  Report 5: Private Sector  Data Practices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CIGI-IPSOS GLOBAL SURVEY ON INTERNET SECURITY  AND TRUST  Report 2: The Dark Net</dc:title>
  <dc:creator>Sean Zohar</dc:creator>
  <cp:lastModifiedBy>Sean Zohar</cp:lastModifiedBy>
  <cp:revision>2</cp:revision>
  <dcterms:created xsi:type="dcterms:W3CDTF">2016-10-19T19:17:07Z</dcterms:created>
  <dcterms:modified xsi:type="dcterms:W3CDTF">2016-10-19T19:57:44Z</dcterms:modified>
</cp:coreProperties>
</file>